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352" r:id="rId2"/>
    <p:sldId id="1862" r:id="rId3"/>
    <p:sldId id="1864" r:id="rId4"/>
    <p:sldId id="1866" r:id="rId5"/>
    <p:sldId id="1868" r:id="rId6"/>
    <p:sldId id="1870" r:id="rId7"/>
    <p:sldId id="1871" r:id="rId8"/>
    <p:sldId id="1872" r:id="rId9"/>
    <p:sldId id="1873" r:id="rId10"/>
    <p:sldId id="1874" r:id="rId11"/>
    <p:sldId id="1875" r:id="rId12"/>
    <p:sldId id="1876" r:id="rId13"/>
    <p:sldId id="1877" r:id="rId14"/>
    <p:sldId id="1759" r:id="rId15"/>
    <p:sldId id="1758" r:id="rId16"/>
    <p:sldId id="1761" r:id="rId17"/>
    <p:sldId id="1760" r:id="rId18"/>
    <p:sldId id="1745" r:id="rId19"/>
    <p:sldId id="1539" r:id="rId20"/>
    <p:sldId id="1762" r:id="rId21"/>
    <p:sldId id="1763" r:id="rId22"/>
    <p:sldId id="1768" r:id="rId23"/>
    <p:sldId id="1764" r:id="rId24"/>
    <p:sldId id="1490" r:id="rId25"/>
    <p:sldId id="1765" r:id="rId26"/>
    <p:sldId id="1527" r:id="rId27"/>
    <p:sldId id="1529" r:id="rId28"/>
    <p:sldId id="1766" r:id="rId29"/>
    <p:sldId id="1491" r:id="rId30"/>
    <p:sldId id="1507" r:id="rId31"/>
    <p:sldId id="1767" r:id="rId32"/>
    <p:sldId id="1544" r:id="rId33"/>
    <p:sldId id="1780" r:id="rId34"/>
    <p:sldId id="1543" r:id="rId35"/>
    <p:sldId id="1545" r:id="rId36"/>
    <p:sldId id="1546" r:id="rId37"/>
    <p:sldId id="1549" r:id="rId38"/>
    <p:sldId id="1548" r:id="rId39"/>
    <p:sldId id="1551" r:id="rId40"/>
    <p:sldId id="1771" r:id="rId41"/>
    <p:sldId id="1769" r:id="rId42"/>
    <p:sldId id="1633" r:id="rId43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181818"/>
    <a:srgbClr val="9A0000"/>
    <a:srgbClr val="3025FF"/>
    <a:srgbClr val="AD0000"/>
    <a:srgbClr val="96060B"/>
    <a:srgbClr val="CAC9CA"/>
    <a:srgbClr val="848384"/>
    <a:srgbClr val="353535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7216" autoAdjust="0"/>
  </p:normalViewPr>
  <p:slideViewPr>
    <p:cSldViewPr snapToGrid="0">
      <p:cViewPr varScale="1">
        <p:scale>
          <a:sx n="141" d="100"/>
          <a:sy n="141" d="100"/>
        </p:scale>
        <p:origin x="33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448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099E1-2157-B541-AFDD-F12443029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E8601-A401-C0BA-083E-18E35EC09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A7E67-5CAD-ADBC-BCEC-018B01ADE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2BAD5-ACAF-CF36-7F17-1CB8B673E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7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1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05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7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VDFs solve the bias issue at the expense of synchrony</a:t>
            </a:r>
          </a:p>
          <a:p>
            <a:r>
              <a:rPr lang="en-US" dirty="0"/>
              <a:t>“Resurrect the most simple approach to multiparty randomness generation”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VDFs solve the bias issue at the expense of synchrony</a:t>
            </a:r>
          </a:p>
          <a:p>
            <a:r>
              <a:rPr lang="en-US" dirty="0"/>
              <a:t>“Resurrect the most simple approach to multiparty randomness generation”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is required to be </a:t>
            </a:r>
            <a:r>
              <a:rPr lang="en-US" dirty="0" err="1"/>
              <a:t>subexponential</a:t>
            </a:r>
            <a:r>
              <a:rPr lang="en-US" dirty="0"/>
              <a:t> in lambda </a:t>
            </a:r>
          </a:p>
          <a:p>
            <a:endParaRPr lang="en-US" dirty="0"/>
          </a:p>
          <a:p>
            <a:r>
              <a:rPr lang="en-US" dirty="0"/>
              <a:t>sigma </a:t>
            </a:r>
            <a:r>
              <a:rPr lang="en-US" dirty="0" err="1"/>
              <a:t>sequentiality</a:t>
            </a:r>
            <a:r>
              <a:rPr lang="en-US" dirty="0"/>
              <a:t> is stated informally for now, describe formal game-based definition in several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VDFs solve the bias issue at the expense of synchrony</a:t>
            </a:r>
          </a:p>
          <a:p>
            <a:r>
              <a:rPr lang="en-US" dirty="0"/>
              <a:t>“Resurrect the most simple approach to multiparty randomness generation”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5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VDF is </a:t>
            </a:r>
            <a:r>
              <a:rPr lang="en-US"/>
              <a:t>longer than </a:t>
            </a:r>
            <a:r>
              <a:rPr lang="en-US" dirty="0"/>
              <a:t>time from </a:t>
            </a:r>
            <a:r>
              <a:rPr lang="en-US" dirty="0" err="1"/>
              <a:t>ra</a:t>
            </a:r>
            <a:r>
              <a:rPr lang="en-US" dirty="0"/>
              <a:t> to </a:t>
            </a:r>
            <a:r>
              <a:rPr lang="en-US" dirty="0" err="1"/>
              <a:t>rz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Hash function at the end ensures A cannot distinguish seed from random until after the time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1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Fiat-Shamir to make it non-interactive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2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2/11/24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2/11/24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s6zq9ibHpY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4.png"/><Relationship Id="rId7" Type="http://schemas.openxmlformats.org/officeDocument/2006/relationships/image" Target="../media/image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Relationship Id="rId9" Type="http://schemas.openxmlformats.org/officeDocument/2006/relationships/image" Target="../media/image15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0.png"/><Relationship Id="rId4" Type="http://schemas.openxmlformats.org/officeDocument/2006/relationships/image" Target="../media/image11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7" Type="http://schemas.openxmlformats.org/officeDocument/2006/relationships/image" Target="../media/image131.png"/><Relationship Id="rId12" Type="http://schemas.openxmlformats.org/officeDocument/2006/relationships/image" Target="../media/image1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.tiff"/><Relationship Id="rId5" Type="http://schemas.openxmlformats.org/officeDocument/2006/relationships/image" Target="../media/image1290.png"/><Relationship Id="rId10" Type="http://schemas.openxmlformats.org/officeDocument/2006/relationships/image" Target="../media/image134.png"/><Relationship Id="rId9" Type="http://schemas.openxmlformats.org/officeDocument/2006/relationships/image" Target="../media/image1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6.tiff"/><Relationship Id="rId4" Type="http://schemas.openxmlformats.org/officeDocument/2006/relationships/image" Target="../media/image220.png"/><Relationship Id="rId9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00.png"/><Relationship Id="rId4" Type="http://schemas.openxmlformats.org/officeDocument/2006/relationships/image" Target="../media/image220.png"/><Relationship Id="rId9" Type="http://schemas.openxmlformats.org/officeDocument/2006/relationships/image" Target="../media/image16.tif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21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23.png"/><Relationship Id="rId9" Type="http://schemas.openxmlformats.org/officeDocument/2006/relationships/image" Target="../media/image16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2" y="1558586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/>
              <a:t>Aggregate Signatures, Beacons and large scale consensus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1503119" y="207519"/>
            <a:ext cx="6269280" cy="999588"/>
            <a:chOff x="479862" y="185646"/>
            <a:chExt cx="6269280" cy="999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effectLst/>
                  <a:latin typeface="Roboto" panose="02000000000000000000" pitchFamily="2" charset="0"/>
                </a:rPr>
                <a:t>CSCI-GA </a:t>
              </a:r>
              <a:r>
                <a:rPr lang="en-US" dirty="0"/>
                <a:t>3033-107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479862" y="723569"/>
              <a:ext cx="6269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</a:t>
              </a:r>
              <a:r>
                <a:rPr lang="en-US" b="1" dirty="0" err="1">
                  <a:latin typeface="+mn-lt"/>
                </a:rPr>
                <a:t>brightspace.nyu.edu</a:t>
              </a:r>
              <a:r>
                <a:rPr lang="en-US" b="1" dirty="0">
                  <a:latin typeface="+mn-lt"/>
                </a:rPr>
                <a:t>/d2l/home/353819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DDF87AE-BFA6-FD42-A358-D975A542D44A}"/>
              </a:ext>
            </a:extLst>
          </p:cNvPr>
          <p:cNvSpPr txBox="1"/>
          <p:nvPr/>
        </p:nvSpPr>
        <p:spPr>
          <a:xfrm>
            <a:off x="2811068" y="4217194"/>
            <a:ext cx="355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	 [second homework out soon] 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0512-E287-F22C-527F-1029AFB4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scheme accountable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6B8-B321-664B-7651-023174FD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slashing we need that signature identifies who signed</a:t>
            </a:r>
          </a:p>
          <a:p>
            <a:r>
              <a:rPr lang="en-US" dirty="0"/>
              <a:t>Aggregate signature provides this but requires list of public keys</a:t>
            </a:r>
          </a:p>
          <a:p>
            <a:r>
              <a:rPr lang="en-US" dirty="0"/>
              <a:t>Can be compressed using a bitmap (indicates which keys signed).</a:t>
            </a:r>
          </a:p>
          <a:p>
            <a:r>
              <a:rPr lang="en-US" dirty="0"/>
              <a:t>Size &lt;= n bits</a:t>
            </a:r>
          </a:p>
        </p:txBody>
      </p:sp>
    </p:spTree>
    <p:extLst>
      <p:ext uri="{BB962C8B-B14F-4D97-AF65-F5344CB8AC3E}">
        <p14:creationId xmlns:p14="http://schemas.microsoft.com/office/powerpoint/2010/main" val="195556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3AAE-C67A-1E5C-3FF3-475E86DA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 based 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26460-A740-4790-716C-40C350731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we don’t need to know who signed only that sufficient number signed (not </a:t>
            </a:r>
            <a:r>
              <a:rPr lang="en-US" dirty="0" err="1"/>
              <a:t>slashable</a:t>
            </a:r>
            <a:r>
              <a:rPr lang="en-US" dirty="0"/>
              <a:t>)</a:t>
            </a:r>
          </a:p>
          <a:p>
            <a:r>
              <a:rPr lang="en-US" dirty="0"/>
              <a:t>Can we get a scheme without pairings/BLS</a:t>
            </a:r>
          </a:p>
          <a:p>
            <a:r>
              <a:rPr lang="en-US" dirty="0"/>
              <a:t>Assume that instead of 2/3</a:t>
            </a:r>
            <a:r>
              <a:rPr lang="en-US" baseline="30000" dirty="0"/>
              <a:t>rd</a:t>
            </a:r>
            <a:r>
              <a:rPr lang="en-US" dirty="0"/>
              <a:t> , 5/6</a:t>
            </a:r>
            <a:r>
              <a:rPr lang="en-US" baseline="30000" dirty="0"/>
              <a:t>th</a:t>
            </a:r>
            <a:r>
              <a:rPr lang="en-US" dirty="0"/>
              <a:t> signed</a:t>
            </a:r>
          </a:p>
          <a:p>
            <a:r>
              <a:rPr lang="en-US" dirty="0"/>
              <a:t>Idea: Subsample signatures</a:t>
            </a:r>
          </a:p>
        </p:txBody>
      </p:sp>
    </p:spTree>
    <p:extLst>
      <p:ext uri="{BB962C8B-B14F-4D97-AF65-F5344CB8AC3E}">
        <p14:creationId xmlns:p14="http://schemas.microsoft.com/office/powerpoint/2010/main" val="273433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1E841-45FD-353C-F013-EE37373A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based QC </a:t>
            </a:r>
            <a:r>
              <a:rPr lang="en-US" sz="2200" dirty="0"/>
              <a:t>[MRVWZ20]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553CA-256E-150A-46EC-7110D5D7A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9084365" cy="3818430"/>
              </a:xfrm>
            </p:spPr>
            <p:txBody>
              <a:bodyPr/>
              <a:lstStyle/>
              <a:p>
                <a:r>
                  <a:rPr lang="en-US" dirty="0"/>
                  <a:t>Assume a list of k claimed signers (say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all nodes)</a:t>
                </a:r>
              </a:p>
              <a:p>
                <a:r>
                  <a:rPr lang="en-US" dirty="0"/>
                  <a:t>Produce a Merkle Tree of all signatures</a:t>
                </a:r>
              </a:p>
              <a:p>
                <a:r>
                  <a:rPr lang="en-US" dirty="0"/>
                  <a:t>Sample (using a hash function) a random index </a:t>
                </a:r>
                <a:r>
                  <a:rPr lang="en-US" dirty="0" err="1"/>
                  <a:t>i</a:t>
                </a:r>
                <a:r>
                  <a:rPr lang="en-US" dirty="0"/>
                  <a:t> in 1,…,k</a:t>
                </a:r>
              </a:p>
              <a:p>
                <a:r>
                  <a:rPr lang="en-US" dirty="0"/>
                  <a:t>Open path to </a:t>
                </a:r>
                <a:r>
                  <a:rPr lang="en-US" dirty="0" err="1"/>
                  <a:t>ith</a:t>
                </a:r>
                <a:r>
                  <a:rPr lang="en-US" dirty="0"/>
                  <a:t> signature</a:t>
                </a:r>
              </a:p>
              <a:p>
                <a:r>
                  <a:rPr lang="en-US" dirty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times</a:t>
                </a:r>
              </a:p>
              <a:p>
                <a:r>
                  <a:rPr lang="en-US" dirty="0"/>
                  <a:t>Verifier checks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signatures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7553CA-256E-150A-46EC-7110D5D7A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9084365" cy="3818430"/>
              </a:xfrm>
              <a:blipFill>
                <a:blip r:embed="rId2"/>
                <a:stretch>
                  <a:fillRect l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11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E768-2E23-807F-F3D3-5472151A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based QC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2F8BA-5CB2-551F-9E1C-5AE810C8B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Assume there are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𝑟𝑑</m:t>
                    </m:r>
                  </m:oMath>
                </a14:m>
                <a:r>
                  <a:rPr lang="en-US" dirty="0"/>
                  <a:t> real signatures on the message.</a:t>
                </a:r>
              </a:p>
              <a:p>
                <a:r>
                  <a:rPr lang="en-US" dirty="0"/>
                  <a:t>This means that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signatures must be invalid</a:t>
                </a:r>
              </a:p>
              <a:p>
                <a:r>
                  <a:rPr lang="en-US" dirty="0"/>
                  <a:t>Every random sample has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dirty="0"/>
                  <a:t> chance of catching an adversary</a:t>
                </a:r>
              </a:p>
              <a:p>
                <a:r>
                  <a:rPr lang="en-US" dirty="0"/>
                  <a:t>The probability an adversary succeeds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challenges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ℓ≥456</m:t>
                    </m:r>
                  </m:oMath>
                </a14:m>
                <a:r>
                  <a:rPr lang="en-US" dirty="0"/>
                  <a:t> the probability is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Independent of k or n</a:t>
                </a:r>
              </a:p>
              <a:p>
                <a:pPr lvl="1"/>
                <a:r>
                  <a:rPr lang="en-US" dirty="0"/>
                  <a:t>Useful if n (total nodes) is huge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can be reduced using beacons (next lecture)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2F8BA-5CB2-551F-9E1C-5AE810C8B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99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FE5A-0F4B-D14B-A654-2250076C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Stake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0A41E-51F8-2542-942A-82EB4776148F}"/>
              </a:ext>
            </a:extLst>
          </p:cNvPr>
          <p:cNvSpPr txBox="1"/>
          <p:nvPr/>
        </p:nvSpPr>
        <p:spPr>
          <a:xfrm>
            <a:off x="345989" y="1062681"/>
            <a:ext cx="778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Replace </a:t>
            </a:r>
            <a:r>
              <a:rPr lang="en-US" dirty="0" err="1">
                <a:latin typeface="+mn-lt"/>
              </a:rPr>
              <a:t>Sybill</a:t>
            </a:r>
            <a:r>
              <a:rPr lang="en-US" dirty="0">
                <a:latin typeface="+mn-lt"/>
              </a:rPr>
              <a:t> resistance of </a:t>
            </a:r>
            <a:r>
              <a:rPr lang="en-US" dirty="0" err="1">
                <a:latin typeface="+mn-lt"/>
              </a:rPr>
              <a:t>PoW</a:t>
            </a:r>
            <a:r>
              <a:rPr lang="en-US" dirty="0">
                <a:latin typeface="+mn-lt"/>
              </a:rPr>
              <a:t> with money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C8D77-B9FE-BC40-83CE-5B2CB7BE6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0" y="1839011"/>
            <a:ext cx="1005840" cy="1005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BB1313-CFC2-914F-AF75-39B02D434E1E}"/>
              </a:ext>
            </a:extLst>
          </p:cNvPr>
          <p:cNvSpPr/>
          <p:nvPr/>
        </p:nvSpPr>
        <p:spPr>
          <a:xfrm>
            <a:off x="457200" y="1931822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39844-07FA-D941-95BA-DADE91E3DBBE}"/>
              </a:ext>
            </a:extLst>
          </p:cNvPr>
          <p:cNvSpPr txBox="1"/>
          <p:nvPr/>
        </p:nvSpPr>
        <p:spPr>
          <a:xfrm>
            <a:off x="1984708" y="2110085"/>
            <a:ext cx="446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Stakes coins (through transaction)</a:t>
            </a: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26CEBA32-EB2D-8E4A-A25C-F5B6A0611C7C}"/>
              </a:ext>
            </a:extLst>
          </p:cNvPr>
          <p:cNvSpPr/>
          <p:nvPr/>
        </p:nvSpPr>
        <p:spPr>
          <a:xfrm>
            <a:off x="6823912" y="1479858"/>
            <a:ext cx="2066262" cy="2600961"/>
          </a:xfrm>
          <a:prstGeom prst="donut">
            <a:avLst>
              <a:gd name="adj" fmla="val 33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777500-12E6-F444-9AB7-0D3C7FC649B7}"/>
              </a:ext>
            </a:extLst>
          </p:cNvPr>
          <p:cNvSpPr txBox="1"/>
          <p:nvPr/>
        </p:nvSpPr>
        <p:spPr>
          <a:xfrm>
            <a:off x="7282817" y="1768263"/>
            <a:ext cx="1695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Staking pool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A48D2-516E-A24F-BE0C-8D173BCEB8D7}"/>
              </a:ext>
            </a:extLst>
          </p:cNvPr>
          <p:cNvSpPr/>
          <p:nvPr/>
        </p:nvSpPr>
        <p:spPr>
          <a:xfrm>
            <a:off x="6554662" y="2804711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6F7C55-99C6-0743-95B8-806C5F58B079}"/>
              </a:ext>
            </a:extLst>
          </p:cNvPr>
          <p:cNvSpPr/>
          <p:nvPr/>
        </p:nvSpPr>
        <p:spPr>
          <a:xfrm>
            <a:off x="7024297" y="2877226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B5A953-6E63-3248-9160-EDE20A8CE145}"/>
              </a:ext>
            </a:extLst>
          </p:cNvPr>
          <p:cNvSpPr/>
          <p:nvPr/>
        </p:nvSpPr>
        <p:spPr>
          <a:xfrm>
            <a:off x="7587666" y="3012460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950BCC-9DA6-C54D-AF1B-CAE5D6D8C4B6}"/>
              </a:ext>
            </a:extLst>
          </p:cNvPr>
          <p:cNvSpPr/>
          <p:nvPr/>
        </p:nvSpPr>
        <p:spPr>
          <a:xfrm>
            <a:off x="6643162" y="3203656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6B817-9FEB-E44B-881C-5D2250B486A0}"/>
              </a:ext>
            </a:extLst>
          </p:cNvPr>
          <p:cNvSpPr/>
          <p:nvPr/>
        </p:nvSpPr>
        <p:spPr>
          <a:xfrm>
            <a:off x="7093289" y="3427959"/>
            <a:ext cx="1527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dirty="0"/>
              <a:t>💸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11A0E-8DEC-494F-937E-44F214FB2611}"/>
              </a:ext>
            </a:extLst>
          </p:cNvPr>
          <p:cNvSpPr txBox="1"/>
          <p:nvPr/>
        </p:nvSpPr>
        <p:spPr>
          <a:xfrm>
            <a:off x="3276905" y="4433598"/>
            <a:ext cx="5990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Voting Power:</a:t>
            </a:r>
            <a:r>
              <a:rPr lang="en-US" dirty="0">
                <a:latin typeface="+mn-lt"/>
              </a:rPr>
              <a:t> Proportional to relative stake</a:t>
            </a:r>
            <a:endParaRPr lang="en-US" b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8E4C2-5FA3-6744-9C9A-C1CF479D24E1}"/>
              </a:ext>
            </a:extLst>
          </p:cNvPr>
          <p:cNvSpPr txBox="1"/>
          <p:nvPr/>
        </p:nvSpPr>
        <p:spPr>
          <a:xfrm>
            <a:off x="1469175" y="2579393"/>
            <a:ext cx="542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Can’t use staked coins for anything else!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D5EEF-7AF3-4C4F-B19D-D520624099AC}"/>
              </a:ext>
            </a:extLst>
          </p:cNvPr>
          <p:cNvSpPr txBox="1"/>
          <p:nvPr/>
        </p:nvSpPr>
        <p:spPr>
          <a:xfrm>
            <a:off x="-101190" y="3892889"/>
            <a:ext cx="888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Incentives: Get’s rewards/fees. Can use punishments/slashing</a:t>
            </a:r>
          </a:p>
        </p:txBody>
      </p:sp>
    </p:spTree>
    <p:extLst>
      <p:ext uri="{BB962C8B-B14F-4D97-AF65-F5344CB8AC3E}">
        <p14:creationId xmlns:p14="http://schemas.microsoft.com/office/powerpoint/2010/main" val="22375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EFF9-093F-2D4E-B9E2-65F0910A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Scaling Byzantine Consensus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FD1BC-AC0E-6545-A61B-D1DE3B5F9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A1421-2D5C-6C43-9D3B-AF3EE0A66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D94B3-3CF9-9F45-9661-765DDCFE9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72663-3168-C242-BDEF-FD30AC703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34BE8-384B-704E-BE76-31284CDF6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7CD97A-CE0F-B54E-9B53-9326640A67E5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5FA6A0-B3B4-804F-8BE3-6B348A9E580D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1D7710-F2A1-E741-880F-DF4FD62364A7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794F6B-FD43-7246-94CD-CE32CA1B5E50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552A41-57A8-C548-B1F8-536A255C39A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CDDD2B-BA85-4D42-8AA8-CE73658BCBD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7CB0DE-42D8-3D48-9883-731D2EFDAF2B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68F54D-DABE-4147-A846-AA41548A3BA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CB83B0-E02B-2F4D-A163-1CBBCE924BD2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A2B534-28E3-A744-8C53-7596416ADF8F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B0D10FB-47FE-0D44-8508-1CCCB633B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444" y="3794737"/>
            <a:ext cx="1005840" cy="1005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16F0CF-E732-6C4C-A3A7-1E2E635E5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034" y="2138703"/>
            <a:ext cx="1005840" cy="1005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1939B9-E697-FD4B-AC4D-91A1AA0EE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124" y="3595793"/>
            <a:ext cx="1005840" cy="1005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255787-4B70-754A-8E01-5A91A93AD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888" y="2930153"/>
            <a:ext cx="1005840" cy="1005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8E521A-BFD4-D143-8B58-099A71589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218" y="3922846"/>
            <a:ext cx="1005840" cy="1005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374DE7-910C-E549-9467-D30679353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442" y="2941297"/>
            <a:ext cx="1005840" cy="1005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B8D882-66BD-B940-A4D0-E42EB69C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16" y="2788897"/>
            <a:ext cx="1005840" cy="1005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D50565-7F20-A640-8838-9FC5DC09A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1871348"/>
            <a:ext cx="1005840" cy="1005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880D86-D85F-074C-B619-F0CD2A4A9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490" y="2131179"/>
            <a:ext cx="1005840" cy="1005840"/>
          </a:xfrm>
          <a:prstGeom prst="rect">
            <a:avLst/>
          </a:prstGeom>
        </p:spPr>
      </p:pic>
      <p:sp>
        <p:nvSpPr>
          <p:cNvPr id="34" name="Donut 33">
            <a:extLst>
              <a:ext uri="{FF2B5EF4-FFF2-40B4-BE49-F238E27FC236}">
                <a16:creationId xmlns:a16="http://schemas.microsoft.com/office/drawing/2014/main" id="{EC468FC5-8510-1F41-9E70-65B5329BEA49}"/>
              </a:ext>
            </a:extLst>
          </p:cNvPr>
          <p:cNvSpPr/>
          <p:nvPr/>
        </p:nvSpPr>
        <p:spPr>
          <a:xfrm>
            <a:off x="5842333" y="1672404"/>
            <a:ext cx="1980632" cy="2263589"/>
          </a:xfrm>
          <a:prstGeom prst="donut">
            <a:avLst>
              <a:gd name="adj" fmla="val 2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DA93D81-96B8-4C47-AD4B-996FB1B0C21D}"/>
              </a:ext>
            </a:extLst>
          </p:cNvPr>
          <p:cNvSpPr/>
          <p:nvPr/>
        </p:nvSpPr>
        <p:spPr>
          <a:xfrm rot="10800000">
            <a:off x="4638289" y="2292176"/>
            <a:ext cx="1118210" cy="102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DB5436-599A-8B46-A20D-FB8E50DAC528}"/>
              </a:ext>
            </a:extLst>
          </p:cNvPr>
          <p:cNvSpPr txBox="1"/>
          <p:nvPr/>
        </p:nvSpPr>
        <p:spPr>
          <a:xfrm>
            <a:off x="4167652" y="892192"/>
            <a:ext cx="351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Sub select a set of participants to run BC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06E33B-32CA-E441-9716-C06EA5F7C042}"/>
              </a:ext>
            </a:extLst>
          </p:cNvPr>
          <p:cNvSpPr txBox="1"/>
          <p:nvPr/>
        </p:nvSpPr>
        <p:spPr>
          <a:xfrm>
            <a:off x="2230547" y="4715826"/>
            <a:ext cx="574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Many stake weighted participants </a:t>
            </a:r>
          </a:p>
        </p:txBody>
      </p:sp>
    </p:spTree>
    <p:extLst>
      <p:ext uri="{BB962C8B-B14F-4D97-AF65-F5344CB8AC3E}">
        <p14:creationId xmlns:p14="http://schemas.microsoft.com/office/powerpoint/2010/main" val="27328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EFF9-093F-2D4E-B9E2-65F0910A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Committee 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FD1BC-AC0E-6545-A61B-D1DE3B5F9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A1421-2D5C-6C43-9D3B-AF3EE0A66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D94B3-3CF9-9F45-9661-765DDCFE9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A72663-3168-C242-BDEF-FD30AC703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34BE8-384B-704E-BE76-31284CDF6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7CD97A-CE0F-B54E-9B53-9326640A67E5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5FA6A0-B3B4-804F-8BE3-6B348A9E580D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1D7710-F2A1-E741-880F-DF4FD62364A7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794F6B-FD43-7246-94CD-CE32CA1B5E50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552A41-57A8-C548-B1F8-536A255C39A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CDDD2B-BA85-4D42-8AA8-CE73658BCBD1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7CB0DE-42D8-3D48-9883-731D2EFDAF2B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68F54D-DABE-4147-A846-AA41548A3BA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CB83B0-E02B-2F4D-A163-1CBBCE924BD2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A2B534-28E3-A744-8C53-7596416ADF8F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B0D10FB-47FE-0D44-8508-1CCCB633B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444" y="3794737"/>
            <a:ext cx="1005840" cy="10058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16F0CF-E732-6C4C-A3A7-1E2E635E5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034" y="2138703"/>
            <a:ext cx="1005840" cy="10058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1939B9-E697-FD4B-AC4D-91A1AA0EE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124" y="3595793"/>
            <a:ext cx="1005840" cy="10058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255787-4B70-754A-8E01-5A91A93AD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888" y="2930153"/>
            <a:ext cx="1005840" cy="10058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8E521A-BFD4-D143-8B58-099A71589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218" y="3922846"/>
            <a:ext cx="1005840" cy="10058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374DE7-910C-E549-9467-D30679353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442" y="2941297"/>
            <a:ext cx="1005840" cy="10058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B8D882-66BD-B940-A4D0-E42EB69CA3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16" y="2788897"/>
            <a:ext cx="1005840" cy="10058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D50565-7F20-A640-8838-9FC5DC09A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1871348"/>
            <a:ext cx="1005840" cy="10058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8880D86-D85F-074C-B619-F0CD2A4A9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490" y="2131179"/>
            <a:ext cx="1005840" cy="1005840"/>
          </a:xfrm>
          <a:prstGeom prst="rect">
            <a:avLst/>
          </a:prstGeom>
        </p:spPr>
      </p:pic>
      <p:sp>
        <p:nvSpPr>
          <p:cNvPr id="34" name="Donut 33">
            <a:extLst>
              <a:ext uri="{FF2B5EF4-FFF2-40B4-BE49-F238E27FC236}">
                <a16:creationId xmlns:a16="http://schemas.microsoft.com/office/drawing/2014/main" id="{EC468FC5-8510-1F41-9E70-65B5329BEA49}"/>
              </a:ext>
            </a:extLst>
          </p:cNvPr>
          <p:cNvSpPr/>
          <p:nvPr/>
        </p:nvSpPr>
        <p:spPr>
          <a:xfrm>
            <a:off x="5842333" y="1672404"/>
            <a:ext cx="1980632" cy="2263589"/>
          </a:xfrm>
          <a:prstGeom prst="donut">
            <a:avLst>
              <a:gd name="adj" fmla="val 27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DA93D81-96B8-4C47-AD4B-996FB1B0C21D}"/>
              </a:ext>
            </a:extLst>
          </p:cNvPr>
          <p:cNvSpPr/>
          <p:nvPr/>
        </p:nvSpPr>
        <p:spPr>
          <a:xfrm rot="10800000">
            <a:off x="4638289" y="2292176"/>
            <a:ext cx="1118210" cy="10240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DB5436-599A-8B46-A20D-FB8E50DAC528}"/>
              </a:ext>
            </a:extLst>
          </p:cNvPr>
          <p:cNvSpPr txBox="1"/>
          <p:nvPr/>
        </p:nvSpPr>
        <p:spPr>
          <a:xfrm>
            <a:off x="4167652" y="892192"/>
            <a:ext cx="381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Sub select a set of participants to run BC </a:t>
            </a:r>
          </a:p>
        </p:txBody>
      </p:sp>
      <p:pic>
        <p:nvPicPr>
          <p:cNvPr id="38" name="Shape 1084">
            <a:extLst>
              <a:ext uri="{FF2B5EF4-FFF2-40B4-BE49-F238E27FC236}">
                <a16:creationId xmlns:a16="http://schemas.microsoft.com/office/drawing/2014/main" id="{E86E4F76-B383-D347-91FA-28416B6A3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6248062" y="2451002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1084">
            <a:extLst>
              <a:ext uri="{FF2B5EF4-FFF2-40B4-BE49-F238E27FC236}">
                <a16:creationId xmlns:a16="http://schemas.microsoft.com/office/drawing/2014/main" id="{2A663404-365D-EC43-BB7F-99949EB418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6699632" y="2437263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1084">
            <a:extLst>
              <a:ext uri="{FF2B5EF4-FFF2-40B4-BE49-F238E27FC236}">
                <a16:creationId xmlns:a16="http://schemas.microsoft.com/office/drawing/2014/main" id="{35D8B6A2-6BCD-714C-951A-195C3BB6CB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7501862" y="3398830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1084">
            <a:extLst>
              <a:ext uri="{FF2B5EF4-FFF2-40B4-BE49-F238E27FC236}">
                <a16:creationId xmlns:a16="http://schemas.microsoft.com/office/drawing/2014/main" id="{64511407-1420-BE4B-811B-70DCF39FE3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7979473" y="3371351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1084">
            <a:extLst>
              <a:ext uri="{FF2B5EF4-FFF2-40B4-BE49-F238E27FC236}">
                <a16:creationId xmlns:a16="http://schemas.microsoft.com/office/drawing/2014/main" id="{BBCA9708-A706-B74E-A6E3-835B8D0EEB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2303048" y="2982971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1084">
            <a:extLst>
              <a:ext uri="{FF2B5EF4-FFF2-40B4-BE49-F238E27FC236}">
                <a16:creationId xmlns:a16="http://schemas.microsoft.com/office/drawing/2014/main" id="{52C5E8AE-B6ED-2944-B3D5-303221F057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2780659" y="295549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9BCF43-182A-154B-9628-D08FF4C3E9E5}"/>
              </a:ext>
            </a:extLst>
          </p:cNvPr>
          <p:cNvSpPr txBox="1"/>
          <p:nvPr/>
        </p:nvSpPr>
        <p:spPr>
          <a:xfrm>
            <a:off x="200848" y="4609529"/>
            <a:ext cx="602366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fraction of committee will be corrupted?</a:t>
            </a:r>
          </a:p>
        </p:txBody>
      </p:sp>
    </p:spTree>
    <p:extLst>
      <p:ext uri="{BB962C8B-B14F-4D97-AF65-F5344CB8AC3E}">
        <p14:creationId xmlns:p14="http://schemas.microsoft.com/office/powerpoint/2010/main" val="18736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EFF9-093F-2D4E-B9E2-65F0910AB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Committee selection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4FF84-BA66-3747-848A-4160CF19CF84}"/>
              </a:ext>
            </a:extLst>
          </p:cNvPr>
          <p:cNvGrpSpPr>
            <a:grpSpLocks noChangeAspect="1"/>
          </p:cNvGrpSpPr>
          <p:nvPr/>
        </p:nvGrpSpPr>
        <p:grpSpPr>
          <a:xfrm>
            <a:off x="4632610" y="2027986"/>
            <a:ext cx="4516150" cy="2103120"/>
            <a:chOff x="457200" y="1226420"/>
            <a:chExt cx="7950082" cy="370226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BBD05A8-BEC4-F34A-903B-C3882C1B8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2543" y="1226420"/>
              <a:ext cx="1005840" cy="100584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64D7915-0A27-314B-B945-A34819B03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283" y="2310493"/>
              <a:ext cx="1005840" cy="100584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C8C763C-360F-DE47-933E-576192516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051" y="1226420"/>
              <a:ext cx="1005840" cy="100584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FAF679A-2243-1A4F-A00D-2CC38D12A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2310493"/>
              <a:ext cx="1005840" cy="100584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8ED7209-5001-0449-AA74-735D9BD1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1203" y="3513448"/>
              <a:ext cx="1005840" cy="1005840"/>
            </a:xfrm>
            <a:prstGeom prst="rect">
              <a:avLst/>
            </a:prstGeom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AB3275B-2823-E049-9FB0-99E304A380CB}"/>
                </a:ext>
              </a:extLst>
            </p:cNvPr>
            <p:cNvCxnSpPr>
              <a:cxnSpLocks/>
              <a:stCxn id="47" idx="0"/>
              <a:endCxn id="46" idx="1"/>
            </p:cNvCxnSpPr>
            <p:nvPr/>
          </p:nvCxnSpPr>
          <p:spPr>
            <a:xfrm flipV="1">
              <a:off x="960120" y="1729340"/>
              <a:ext cx="383931" cy="5811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BE720A8-81C4-1442-970E-3AE96741F217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55" y="3158720"/>
              <a:ext cx="848132" cy="6360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C0D5349-1214-4E4C-8101-1432A30AD609}"/>
                </a:ext>
              </a:extLst>
            </p:cNvPr>
            <p:cNvCxnSpPr>
              <a:cxnSpLocks/>
            </p:cNvCxnSpPr>
            <p:nvPr/>
          </p:nvCxnSpPr>
          <p:spPr>
            <a:xfrm>
              <a:off x="2181974" y="2003515"/>
              <a:ext cx="1513669" cy="6611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6A73F76-1B6D-1B4F-B933-B4F2C47786D6}"/>
                </a:ext>
              </a:extLst>
            </p:cNvPr>
            <p:cNvCxnSpPr>
              <a:cxnSpLocks/>
              <a:stCxn id="47" idx="3"/>
              <a:endCxn id="45" idx="1"/>
            </p:cNvCxnSpPr>
            <p:nvPr/>
          </p:nvCxnSpPr>
          <p:spPr>
            <a:xfrm>
              <a:off x="1463040" y="2813413"/>
              <a:ext cx="22552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7F01D79-FC78-A946-BF2E-8C3AB98CFC13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>
              <a:off x="1846971" y="2232260"/>
              <a:ext cx="767152" cy="12811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A20406E-3D59-0B4A-A0D2-B263F761280A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V="1">
              <a:off x="3117043" y="3043682"/>
              <a:ext cx="758792" cy="9726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53BA869-D11E-A540-8B14-81F6A09DE059}"/>
                </a:ext>
              </a:extLst>
            </p:cNvPr>
            <p:cNvCxnSpPr>
              <a:cxnSpLocks/>
            </p:cNvCxnSpPr>
            <p:nvPr/>
          </p:nvCxnSpPr>
          <p:spPr>
            <a:xfrm>
              <a:off x="3605547" y="2003515"/>
              <a:ext cx="419024" cy="5295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18558E6-4B7A-C74D-9E74-EFB1D0C093EF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 flipH="1">
              <a:off x="2796279" y="2232260"/>
              <a:ext cx="409184" cy="13172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81898A1-7B04-4D40-863C-D1952016DB39}"/>
                </a:ext>
              </a:extLst>
            </p:cNvPr>
            <p:cNvCxnSpPr>
              <a:cxnSpLocks/>
              <a:stCxn id="44" idx="1"/>
              <a:endCxn id="46" idx="3"/>
            </p:cNvCxnSpPr>
            <p:nvPr/>
          </p:nvCxnSpPr>
          <p:spPr>
            <a:xfrm flipH="1">
              <a:off x="2349891" y="1729340"/>
              <a:ext cx="35265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822E196-8838-F544-902C-3E20AA06C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8860" y="1958086"/>
              <a:ext cx="1427958" cy="575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3378453-DA84-3F4B-9333-549349E24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5444" y="3794737"/>
              <a:ext cx="1005840" cy="100584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9B303A3-683C-E943-B5F9-85AAA9ED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3034" y="2138703"/>
              <a:ext cx="1005840" cy="10058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397EC24-D4D5-DA4F-BA9D-1577E525E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7124" y="3595793"/>
              <a:ext cx="1005840" cy="100584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06A3454-9C16-564E-A7AA-A870CE25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3888" y="2930153"/>
              <a:ext cx="1005840" cy="100584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A7526BE-26ED-604F-A082-6357AD555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2218" y="3922846"/>
              <a:ext cx="1005840" cy="100584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21F21D5-3800-574D-95AA-83DE23B9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1442" y="2941297"/>
              <a:ext cx="1005840" cy="100584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5679C27-A915-1B46-A5C2-509C1DBD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8716" y="2788897"/>
              <a:ext cx="1005840" cy="100584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101D181-3B83-4E46-8C90-570502145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5120" y="1871348"/>
              <a:ext cx="1005840" cy="1005840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90FB3B2-706E-0B4C-846C-B8EB4BB67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2490" y="2131179"/>
              <a:ext cx="1005840" cy="1005840"/>
            </a:xfrm>
            <a:prstGeom prst="rect">
              <a:avLst/>
            </a:prstGeom>
          </p:spPr>
        </p:pic>
        <p:sp>
          <p:nvSpPr>
            <p:cNvPr id="68" name="Donut 67">
              <a:extLst>
                <a:ext uri="{FF2B5EF4-FFF2-40B4-BE49-F238E27FC236}">
                  <a16:creationId xmlns:a16="http://schemas.microsoft.com/office/drawing/2014/main" id="{F29B2F3C-4A79-E44A-B088-42122E9D5A82}"/>
                </a:ext>
              </a:extLst>
            </p:cNvPr>
            <p:cNvSpPr/>
            <p:nvPr/>
          </p:nvSpPr>
          <p:spPr>
            <a:xfrm>
              <a:off x="5842333" y="1672404"/>
              <a:ext cx="1980632" cy="2263589"/>
            </a:xfrm>
            <a:prstGeom prst="donut">
              <a:avLst>
                <a:gd name="adj" fmla="val 273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B83CAA4A-C299-384E-8218-65E417C4B095}"/>
                </a:ext>
              </a:extLst>
            </p:cNvPr>
            <p:cNvSpPr/>
            <p:nvPr/>
          </p:nvSpPr>
          <p:spPr>
            <a:xfrm rot="10800000">
              <a:off x="4638289" y="2292176"/>
              <a:ext cx="1118210" cy="102404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Shape 1084">
              <a:extLst>
                <a:ext uri="{FF2B5EF4-FFF2-40B4-BE49-F238E27FC236}">
                  <a16:creationId xmlns:a16="http://schemas.microsoft.com/office/drawing/2014/main" id="{7E0635BF-C26C-DE45-8B3C-F3642CDA7C4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6248062" y="2451002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Shape 1084">
              <a:extLst>
                <a:ext uri="{FF2B5EF4-FFF2-40B4-BE49-F238E27FC236}">
                  <a16:creationId xmlns:a16="http://schemas.microsoft.com/office/drawing/2014/main" id="{9A1C9EDC-A68E-5D44-8747-59CF3495945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6699632" y="2437263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Shape 1084">
              <a:extLst>
                <a:ext uri="{FF2B5EF4-FFF2-40B4-BE49-F238E27FC236}">
                  <a16:creationId xmlns:a16="http://schemas.microsoft.com/office/drawing/2014/main" id="{C43778E4-F059-FE45-848A-2DB445B0057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7501862" y="3398830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Shape 1084">
              <a:extLst>
                <a:ext uri="{FF2B5EF4-FFF2-40B4-BE49-F238E27FC236}">
                  <a16:creationId xmlns:a16="http://schemas.microsoft.com/office/drawing/2014/main" id="{004306E5-4F78-F346-AE16-36334ECAB96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7979473" y="3371351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Shape 1084">
              <a:extLst>
                <a:ext uri="{FF2B5EF4-FFF2-40B4-BE49-F238E27FC236}">
                  <a16:creationId xmlns:a16="http://schemas.microsoft.com/office/drawing/2014/main" id="{B919729A-A25B-504D-ABF8-7C84E8AA8E5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2303048" y="2982971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Shape 1084">
              <a:extLst>
                <a:ext uri="{FF2B5EF4-FFF2-40B4-BE49-F238E27FC236}">
                  <a16:creationId xmlns:a16="http://schemas.microsoft.com/office/drawing/2014/main" id="{991CE245-DB6D-6A45-AE6E-120C2A56F66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2780659" y="2955492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4551980-1D9E-3A43-8E44-EC9B45B3FC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6749" y="1671921"/>
            <a:ext cx="5061905" cy="28152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BF354F-998A-DF46-A490-F56BE6B5A647}"/>
              </a:ext>
            </a:extLst>
          </p:cNvPr>
          <p:cNvSpPr txBox="1"/>
          <p:nvPr/>
        </p:nvSpPr>
        <p:spPr>
          <a:xfrm>
            <a:off x="6920787" y="4253358"/>
            <a:ext cx="2309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&gt;1000s of nodes</a:t>
            </a:r>
          </a:p>
          <a:p>
            <a:pPr algn="l"/>
            <a:r>
              <a:rPr lang="en-US" dirty="0">
                <a:latin typeface="+mn-lt"/>
              </a:rPr>
              <a:t>80% Honest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E9B0BE-3842-6D43-ACF7-645AE63B736B}"/>
              </a:ext>
            </a:extLst>
          </p:cNvPr>
          <p:cNvSpPr txBox="1"/>
          <p:nvPr/>
        </p:nvSpPr>
        <p:spPr>
          <a:xfrm>
            <a:off x="4632610" y="4263672"/>
            <a:ext cx="21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100s of nodes</a:t>
            </a:r>
          </a:p>
          <a:p>
            <a:pPr algn="l"/>
            <a:r>
              <a:rPr lang="en-US" dirty="0">
                <a:latin typeface="+mn-lt"/>
              </a:rPr>
              <a:t>&gt;67% Honest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5FC2F-518C-8343-98D2-B94451F0A605}"/>
              </a:ext>
            </a:extLst>
          </p:cNvPr>
          <p:cNvSpPr txBox="1"/>
          <p:nvPr/>
        </p:nvSpPr>
        <p:spPr>
          <a:xfrm>
            <a:off x="1146954" y="1027691"/>
            <a:ext cx="707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latin typeface="+mn-lt"/>
              </a:rPr>
              <a:t>Sub committee roughly looks like general population</a:t>
            </a:r>
          </a:p>
        </p:txBody>
      </p:sp>
    </p:spTree>
    <p:extLst>
      <p:ext uri="{BB962C8B-B14F-4D97-AF65-F5344CB8AC3E}">
        <p14:creationId xmlns:p14="http://schemas.microsoft.com/office/powerpoint/2010/main" val="6098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6053-1748-3446-B586-75C63AF5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E5C4-23C3-9E47-BD1F-96286352D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19" y="1212223"/>
            <a:ext cx="4456631" cy="6005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How to choose committee?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471ACD-37CD-1540-B552-B33530E2A624}"/>
              </a:ext>
            </a:extLst>
          </p:cNvPr>
          <p:cNvSpPr txBox="1"/>
          <p:nvPr/>
        </p:nvSpPr>
        <p:spPr>
          <a:xfrm>
            <a:off x="210402" y="1902324"/>
            <a:ext cx="8723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/>
              <a:buNone/>
            </a:pPr>
            <a:r>
              <a:rPr lang="en-US" dirty="0"/>
              <a:t>Proposal: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staker</a:t>
            </a:r>
            <a:r>
              <a:rPr lang="en-US" dirty="0"/>
              <a:t> computes H(block </a:t>
            </a:r>
            <a:r>
              <a:rPr lang="en-US" dirty="0" err="1"/>
              <a:t>number,PK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H(block </a:t>
            </a:r>
            <a:r>
              <a:rPr lang="en-US" dirty="0" err="1"/>
              <a:t>number,PK</a:t>
            </a:r>
            <a:r>
              <a:rPr lang="en-US" dirty="0"/>
              <a:t>)&lt;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Become part of committee for 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BC succeeds add Block to chain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such that ~1000 nodes win </a:t>
            </a:r>
          </a:p>
          <a:p>
            <a:pPr algn="l"/>
            <a:endParaRPr lang="en-US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42FD5E-1D4D-2A4A-A5A2-6A25D953E1B4}"/>
              </a:ext>
            </a:extLst>
          </p:cNvPr>
          <p:cNvSpPr txBox="1"/>
          <p:nvPr/>
        </p:nvSpPr>
        <p:spPr>
          <a:xfrm>
            <a:off x="87172" y="4517278"/>
            <a:ext cx="87231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Broken! Attacker can choose PK such that they win  </a:t>
            </a:r>
          </a:p>
        </p:txBody>
      </p:sp>
    </p:spTree>
    <p:extLst>
      <p:ext uri="{BB962C8B-B14F-4D97-AF65-F5344CB8AC3E}">
        <p14:creationId xmlns:p14="http://schemas.microsoft.com/office/powerpoint/2010/main" val="131761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E81B-5677-FE40-8754-E6622709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Randomness beacon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A1E58-C926-FE43-A886-B573C16A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A63971-2297-5444-AFE4-5F67B6FE4E18}"/>
              </a:ext>
            </a:extLst>
          </p:cNvPr>
          <p:cNvSpPr txBox="1">
            <a:spLocks/>
          </p:cNvSpPr>
          <p:nvPr/>
        </p:nvSpPr>
        <p:spPr bwMode="auto">
          <a:xfrm>
            <a:off x="801731" y="1397972"/>
            <a:ext cx="7540538" cy="1525739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i="1" dirty="0"/>
              <a:t>An ideal service that regularly publishes random value which no party can </a:t>
            </a:r>
            <a:r>
              <a:rPr lang="en-US" b="1" i="1" dirty="0"/>
              <a:t>predict</a:t>
            </a:r>
            <a:r>
              <a:rPr lang="en-US" i="1" dirty="0"/>
              <a:t> or </a:t>
            </a:r>
            <a:r>
              <a:rPr lang="en-US" b="1" i="1" dirty="0"/>
              <a:t>manipulate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A986E1F-99DD-7E49-AC75-6D9E0895E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93" y="3207949"/>
            <a:ext cx="1389738" cy="15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F75562-9961-7542-8F65-2D304D7C3DA4}"/>
              </a:ext>
            </a:extLst>
          </p:cNvPr>
          <p:cNvSpPr/>
          <p:nvPr/>
        </p:nvSpPr>
        <p:spPr>
          <a:xfrm>
            <a:off x="191590" y="3367790"/>
            <a:ext cx="7167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01010001  01101011  10101000  11110000  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4064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15A3-848E-B59E-A472-72E76F13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Aggregate signatures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3DC54-364B-7302-D59E-3F9B8FEBC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3682314"/>
            <a:ext cx="1201270" cy="1214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02AFF-7DA8-F78F-14DC-BB48BFBE4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1964725"/>
            <a:ext cx="1201270" cy="121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3F0AD-8586-6949-C3AC-F57B559C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1964725"/>
            <a:ext cx="1201270" cy="1214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E8471-95E3-2814-CFEA-A1CCB9EE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3682314"/>
            <a:ext cx="1201270" cy="121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0B1B9B-3330-D6ED-0056-BC3D5C2B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6833" y="1133411"/>
            <a:ext cx="1018504" cy="1029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A418B5-11A7-BF74-90D3-F355344D9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85" y="4451138"/>
            <a:ext cx="160661" cy="160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D298B2-CFB9-60E5-3C88-F6DF196FF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54" y="3010712"/>
            <a:ext cx="160661" cy="160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5E161-830A-DA78-157E-5E67A6B63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99" y="2011407"/>
            <a:ext cx="160661" cy="160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1E5485-4266-2A12-9E79-430F7CFA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25" y="3069057"/>
            <a:ext cx="160661" cy="160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FA1D60-F4C5-AA78-BA2B-C146AEC73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86" y="4697942"/>
            <a:ext cx="160661" cy="160661"/>
          </a:xfrm>
          <a:prstGeom prst="rect">
            <a:avLst/>
          </a:prstGeom>
        </p:spPr>
      </p:pic>
      <p:pic>
        <p:nvPicPr>
          <p:cNvPr id="14" name="Graphic 13" descr="Crown">
            <a:extLst>
              <a:ext uri="{FF2B5EF4-FFF2-40B4-BE49-F238E27FC236}">
                <a16:creationId xmlns:a16="http://schemas.microsoft.com/office/drawing/2014/main" id="{F2574132-00FC-81C4-2C39-A83384430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793762"/>
            <a:ext cx="562608" cy="5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433 L 0.28907 -0.20988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987 L 0.30261 -0.489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240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2655 L -0.21979 -0.22994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0401 L -0.23594 -0.50864 " pathEditMode="relative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6053-1748-3446-B586-75C63AF5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Selection with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E5C4-23C3-9E47-BD1F-96286352D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19" y="1212223"/>
            <a:ext cx="4456631" cy="6005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How to choose committee?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471ACD-37CD-1540-B552-B33530E2A624}"/>
              </a:ext>
            </a:extLst>
          </p:cNvPr>
          <p:cNvSpPr txBox="1"/>
          <p:nvPr/>
        </p:nvSpPr>
        <p:spPr>
          <a:xfrm>
            <a:off x="210402" y="1902324"/>
            <a:ext cx="8723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Block wait for beacon randomness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</a:t>
            </a:r>
            <a:r>
              <a:rPr lang="en-US" dirty="0" err="1"/>
              <a:t>staker</a:t>
            </a:r>
            <a:r>
              <a:rPr lang="en-US" dirty="0"/>
              <a:t> computes H(</a:t>
            </a:r>
            <a:r>
              <a:rPr lang="en-US" strike="sngStrike" dirty="0"/>
              <a:t>block number</a:t>
            </a:r>
            <a:r>
              <a:rPr lang="en-US" dirty="0"/>
              <a:t> beacon, PK)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H(</a:t>
            </a:r>
            <a:r>
              <a:rPr lang="en-US" strike="sngStrike" dirty="0"/>
              <a:t>block number</a:t>
            </a:r>
            <a:r>
              <a:rPr lang="en-US" dirty="0"/>
              <a:t> </a:t>
            </a:r>
            <a:r>
              <a:rPr lang="en-US" dirty="0" err="1"/>
              <a:t>beacon,PK</a:t>
            </a:r>
            <a:r>
              <a:rPr lang="en-US" dirty="0"/>
              <a:t>)&lt; target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Become part of committee for 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BC succeeds add Block to chain </a:t>
            </a:r>
          </a:p>
          <a:p>
            <a:pPr algn="l"/>
            <a:endParaRPr lang="en-US" dirty="0">
              <a:latin typeface="+mn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EB8594A-FA72-A54F-9AE4-85B614F4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55" y="1212223"/>
            <a:ext cx="1389738" cy="15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5355D-6C05-7143-A572-A16EB53280C8}"/>
              </a:ext>
            </a:extLst>
          </p:cNvPr>
          <p:cNvSpPr txBox="1"/>
          <p:nvPr/>
        </p:nvSpPr>
        <p:spPr>
          <a:xfrm>
            <a:off x="457200" y="3809850"/>
            <a:ext cx="728981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Beacon unpredictable so can’t choose PK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DC8B1-86B7-5C49-ABA3-AF39804FD167}"/>
              </a:ext>
            </a:extLst>
          </p:cNvPr>
          <p:cNvSpPr txBox="1"/>
          <p:nvPr/>
        </p:nvSpPr>
        <p:spPr>
          <a:xfrm>
            <a:off x="445518" y="4391964"/>
            <a:ext cx="821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Even better: Compute deterministic (BLS) signature on Beacon and use as ticket (prevents others from seeing who won)  VRF</a:t>
            </a:r>
          </a:p>
        </p:txBody>
      </p:sp>
    </p:spTree>
    <p:extLst>
      <p:ext uri="{BB962C8B-B14F-4D97-AF65-F5344CB8AC3E}">
        <p14:creationId xmlns:p14="http://schemas.microsoft.com/office/powerpoint/2010/main" val="27080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E72F-4E59-9442-AA58-60E06B72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 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A1C36-7A1F-5845-9DEA-3888DC5AD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537C43-8D58-6B45-8347-7006E9A04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24FAB-3D12-4545-BF40-4F9C5A96D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2C6CA-FAA8-294A-9A9C-49EE3A5BE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DC2A-1292-8C4F-AFB3-F18F3C470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pic>
        <p:nvPicPr>
          <p:cNvPr id="9" name="Graphic 8" descr="Crown">
            <a:extLst>
              <a:ext uri="{FF2B5EF4-FFF2-40B4-BE49-F238E27FC236}">
                <a16:creationId xmlns:a16="http://schemas.microsoft.com/office/drawing/2014/main" id="{64CA6C27-27D4-2044-A101-4C75DE45C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998" y="1931446"/>
            <a:ext cx="562608" cy="5626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E605F-B79D-EF4A-865B-97B192F6EC0A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1235DF-2E00-5D4D-9832-A620558CF60E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B8711F-55E0-014E-B158-E5EACE22B890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80712C-2F21-2041-AA2B-C6AD1B2E8EB5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629E3C-A717-AD45-AAB5-58A282FFBAB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1B422F-7954-A345-9AC4-8B2DC292F19C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8BD76B-833C-334F-9762-CC583889DA03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980706-BB32-3B48-9578-E980BB1E0339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ABD019-5DEF-434C-80E0-AF28159D7600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D800FD-D8DD-2A47-B94A-E398A52F8793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333A6BB-1F42-8A47-9D38-99A9D1FA5DC6}"/>
              </a:ext>
            </a:extLst>
          </p:cNvPr>
          <p:cNvSpPr txBox="1"/>
          <p:nvPr/>
        </p:nvSpPr>
        <p:spPr>
          <a:xfrm>
            <a:off x="4714223" y="1243254"/>
            <a:ext cx="4480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We can also make leader election random with a beacon!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Can make BC resilient vs. adversary that corrupts </a:t>
            </a:r>
            <a:r>
              <a:rPr lang="en-US" i="1" dirty="0">
                <a:latin typeface="+mn-lt"/>
              </a:rPr>
              <a:t>adaptively</a:t>
            </a:r>
          </a:p>
          <a:p>
            <a:pPr algn="l"/>
            <a:r>
              <a:rPr lang="en-US" dirty="0">
                <a:latin typeface="+mn-lt"/>
              </a:rPr>
              <a:t>(Bribing)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See </a:t>
            </a:r>
            <a:r>
              <a:rPr lang="en-US" dirty="0" err="1">
                <a:latin typeface="+mn-lt"/>
              </a:rPr>
              <a:t>Algorand</a:t>
            </a:r>
            <a:r>
              <a:rPr lang="en-US" dirty="0">
                <a:latin typeface="+mn-lt"/>
              </a:rPr>
              <a:t> reading</a:t>
            </a:r>
          </a:p>
        </p:txBody>
      </p:sp>
    </p:spTree>
    <p:extLst>
      <p:ext uri="{BB962C8B-B14F-4D97-AF65-F5344CB8AC3E}">
        <p14:creationId xmlns:p14="http://schemas.microsoft.com/office/powerpoint/2010/main" val="376577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56ED-AAD2-E54E-A99E-10E6636B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Lotteries</a:t>
            </a:r>
          </a:p>
        </p:txBody>
      </p:sp>
      <p:pic>
        <p:nvPicPr>
          <p:cNvPr id="4" name="Serbian lottery chief resigns amid drawing scandal">
            <a:hlinkClick r:id="" action="ppaction://media"/>
            <a:extLst>
              <a:ext uri="{FF2B5EF4-FFF2-40B4-BE49-F238E27FC236}">
                <a16:creationId xmlns:a16="http://schemas.microsoft.com/office/drawing/2014/main" id="{7B325506-267D-AA4F-B483-7E1C60064F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178885"/>
            <a:ext cx="6096000" cy="3429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F2722B-0D7B-B04A-9D80-84C3A83E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6" y="1178885"/>
            <a:ext cx="2771554" cy="30316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``Public displays”</a:t>
            </a:r>
            <a:br>
              <a:rPr lang="en-US" sz="2400" dirty="0"/>
            </a:br>
            <a:r>
              <a:rPr lang="en-US" sz="2400" dirty="0"/>
              <a:t>can be corrupted</a:t>
            </a:r>
          </a:p>
          <a:p>
            <a:pPr marL="0" indent="0">
              <a:buNone/>
            </a:pPr>
            <a:r>
              <a:rPr lang="en-US" sz="2400" dirty="0"/>
              <a:t>A beacon can be used to run a fair lottery</a:t>
            </a:r>
          </a:p>
        </p:txBody>
      </p:sp>
    </p:spTree>
    <p:extLst>
      <p:ext uri="{BB962C8B-B14F-4D97-AF65-F5344CB8AC3E}">
        <p14:creationId xmlns:p14="http://schemas.microsoft.com/office/powerpoint/2010/main" val="31946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2935-4E79-C944-AB40-03194145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Beacon?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103756-CC7A-B64B-8320-84E489CF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54" y="2019594"/>
            <a:ext cx="3172255" cy="25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D899FE0F-8B02-D740-B8D9-0F666F8CD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9" y="2019594"/>
            <a:ext cx="3735041" cy="27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23E0D3-85F5-E64B-A88E-4DC405C93BC9}"/>
              </a:ext>
            </a:extLst>
          </p:cNvPr>
          <p:cNvSpPr txBox="1"/>
          <p:nvPr/>
        </p:nvSpPr>
        <p:spPr>
          <a:xfrm>
            <a:off x="3052119" y="911008"/>
            <a:ext cx="303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NIST (NSA) Beacon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DA08F7C-3EAD-5145-9A70-14563110991B}"/>
              </a:ext>
            </a:extLst>
          </p:cNvPr>
          <p:cNvSpPr/>
          <p:nvPr/>
        </p:nvSpPr>
        <p:spPr>
          <a:xfrm>
            <a:off x="4188941" y="2750108"/>
            <a:ext cx="1285102" cy="9591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9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317C-8404-1344-B077-D92EDDCC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 randomness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4EB24-035F-B844-9A10-3084465F9512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ED18-5592-554A-8CE9-7BB2A87890A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C8316-9975-4644-B6B0-781D42873797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F1D6A-9375-3F4E-A5A6-9CFAFD4EFED0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B414C-7758-974E-A213-7CDBE29B2EA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Blockchain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54736C-5A84-3B4E-A7F1-EC8C9DAF7FF2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6929EA-B36D-BD4E-8CAA-66C99B1C665A}"/>
              </a:ext>
            </a:extLst>
          </p:cNvPr>
          <p:cNvGrpSpPr/>
          <p:nvPr/>
        </p:nvGrpSpPr>
        <p:grpSpPr>
          <a:xfrm>
            <a:off x="1020731" y="1541719"/>
            <a:ext cx="387927" cy="956930"/>
            <a:chOff x="1020731" y="1541719"/>
            <a:chExt cx="387927" cy="9569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3E4DE0-CD14-AD46-862A-CE506537D676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97A541-7B94-DE49-8BB3-AE21EB5981CF}"/>
                </a:ext>
              </a:extLst>
            </p:cNvPr>
            <p:cNvSpPr txBox="1"/>
            <p:nvPr/>
          </p:nvSpPr>
          <p:spPr>
            <a:xfrm>
              <a:off x="1020731" y="1754368"/>
              <a:ext cx="38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a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B7BC9F-9F2E-994D-AD40-8A225B75A1A5}"/>
              </a:ext>
            </a:extLst>
          </p:cNvPr>
          <p:cNvGrpSpPr/>
          <p:nvPr/>
        </p:nvGrpSpPr>
        <p:grpSpPr>
          <a:xfrm>
            <a:off x="2108199" y="1569879"/>
            <a:ext cx="404278" cy="956930"/>
            <a:chOff x="2108199" y="1569879"/>
            <a:chExt cx="404278" cy="956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5AB8809-FDC2-D841-8A19-641D80194A2A}"/>
                </a:ext>
              </a:extLst>
            </p:cNvPr>
            <p:cNvCxnSpPr/>
            <p:nvPr/>
          </p:nvCxnSpPr>
          <p:spPr>
            <a:xfrm flipH="1">
              <a:off x="2468525" y="156987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546C5-7072-2740-A0F1-BDAA77FD1E3F}"/>
                </a:ext>
              </a:extLst>
            </p:cNvPr>
            <p:cNvSpPr txBox="1"/>
            <p:nvPr/>
          </p:nvSpPr>
          <p:spPr>
            <a:xfrm>
              <a:off x="2108199" y="1754367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94305A-1658-7F4D-8353-C5929FC6043A}"/>
              </a:ext>
            </a:extLst>
          </p:cNvPr>
          <p:cNvGrpSpPr/>
          <p:nvPr/>
        </p:nvGrpSpPr>
        <p:grpSpPr>
          <a:xfrm>
            <a:off x="3253464" y="1555509"/>
            <a:ext cx="374141" cy="956930"/>
            <a:chOff x="3253464" y="1555509"/>
            <a:chExt cx="374141" cy="95693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1122B9-FEAF-9C48-AC95-35B133883452}"/>
                </a:ext>
              </a:extLst>
            </p:cNvPr>
            <p:cNvCxnSpPr/>
            <p:nvPr/>
          </p:nvCxnSpPr>
          <p:spPr>
            <a:xfrm flipH="1">
              <a:off x="3613297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C8C495-E43A-2644-9B79-7C2A2E123699}"/>
                </a:ext>
              </a:extLst>
            </p:cNvPr>
            <p:cNvSpPr txBox="1"/>
            <p:nvPr/>
          </p:nvSpPr>
          <p:spPr>
            <a:xfrm>
              <a:off x="3253464" y="1768739"/>
              <a:ext cx="374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c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6D726-CA87-C44F-8A41-FB93EBFE2F08}"/>
              </a:ext>
            </a:extLst>
          </p:cNvPr>
          <p:cNvGrpSpPr/>
          <p:nvPr/>
        </p:nvGrpSpPr>
        <p:grpSpPr>
          <a:xfrm>
            <a:off x="6490879" y="1555509"/>
            <a:ext cx="379526" cy="956930"/>
            <a:chOff x="6490879" y="1555509"/>
            <a:chExt cx="379526" cy="9569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705433-3825-5244-A546-EF85665F32BE}"/>
                </a:ext>
              </a:extLst>
            </p:cNvPr>
            <p:cNvCxnSpPr/>
            <p:nvPr/>
          </p:nvCxnSpPr>
          <p:spPr>
            <a:xfrm flipH="1">
              <a:off x="6870404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FC4D26-99D2-0C49-908C-8F7F7F010D27}"/>
                </a:ext>
              </a:extLst>
            </p:cNvPr>
            <p:cNvSpPr txBox="1"/>
            <p:nvPr/>
          </p:nvSpPr>
          <p:spPr>
            <a:xfrm>
              <a:off x="6490879" y="1768739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340C05-51E7-A342-ACB5-89E6E6B33C9F}"/>
              </a:ext>
            </a:extLst>
          </p:cNvPr>
          <p:cNvGrpSpPr/>
          <p:nvPr/>
        </p:nvGrpSpPr>
        <p:grpSpPr>
          <a:xfrm>
            <a:off x="1662218" y="3306724"/>
            <a:ext cx="7027693" cy="861963"/>
            <a:chOff x="1662218" y="3306724"/>
            <a:chExt cx="7027693" cy="8619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1552B1-B63E-B14E-B929-EF7416349D9A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7EB7-7FB3-AE48-BCD6-BEDD2D1DA7A9}"/>
                </a:ext>
              </a:extLst>
            </p:cNvPr>
            <p:cNvSpPr txBox="1"/>
            <p:nvPr/>
          </p:nvSpPr>
          <p:spPr>
            <a:xfrm>
              <a:off x="1662218" y="3707022"/>
              <a:ext cx="7027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output   </a:t>
              </a:r>
              <a:r>
                <a:rPr lang="en-US" b="1" dirty="0">
                  <a:latin typeface="+mn-lt"/>
                </a:rPr>
                <a:t>beacon = Hash(r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 || ⋯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r>
                <a:rPr lang="en-US" b="1" dirty="0">
                  <a:latin typeface="+mn-lt"/>
                </a:rPr>
                <a:t> ) 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8DBC84-60A2-9746-8F51-46A36ACD2E55}"/>
              </a:ext>
            </a:extLst>
          </p:cNvPr>
          <p:cNvSpPr txBox="1"/>
          <p:nvPr/>
        </p:nvSpPr>
        <p:spPr>
          <a:xfrm>
            <a:off x="1662218" y="4461279"/>
            <a:ext cx="55386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Problem:   Zoe </a:t>
            </a:r>
            <a:r>
              <a:rPr lang="en-US"/>
              <a:t>controls the </a:t>
            </a:r>
            <a:r>
              <a:rPr lang="en-US" dirty="0"/>
              <a:t>final seed 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B737F-D7B2-6A49-9199-D8F97731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A885-8C2D-F249-9A86-CB99A78725FF}"/>
              </a:ext>
            </a:extLst>
          </p:cNvPr>
          <p:cNvSpPr txBox="1"/>
          <p:nvPr/>
        </p:nvSpPr>
        <p:spPr>
          <a:xfrm>
            <a:off x="7200914" y="1645628"/>
            <a:ext cx="1728787" cy="707886"/>
          </a:xfrm>
          <a:prstGeom prst="rect">
            <a:avLst/>
          </a:prstGeom>
          <a:noFill/>
          <a:ln>
            <a:solidFill>
              <a:srgbClr val="9606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Mildly synchronous</a:t>
            </a:r>
          </a:p>
        </p:txBody>
      </p:sp>
    </p:spTree>
    <p:extLst>
      <p:ext uri="{BB962C8B-B14F-4D97-AF65-F5344CB8AC3E}">
        <p14:creationId xmlns:p14="http://schemas.microsoft.com/office/powerpoint/2010/main" val="7960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317C-8404-1344-B077-D92EDDCC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 and Reveal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4EB24-035F-B844-9A10-3084465F9512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ED18-5592-554A-8CE9-7BB2A87890A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C8316-9975-4644-B6B0-781D42873797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F1D6A-9375-3F4E-A5A6-9CFAFD4EFED0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B414C-7758-974E-A213-7CDBE29B2EA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Blockchain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54736C-5A84-3B4E-A7F1-EC8C9DAF7FF2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6929EA-B36D-BD4E-8CAA-66C99B1C665A}"/>
              </a:ext>
            </a:extLst>
          </p:cNvPr>
          <p:cNvGrpSpPr/>
          <p:nvPr/>
        </p:nvGrpSpPr>
        <p:grpSpPr>
          <a:xfrm>
            <a:off x="667143" y="1541719"/>
            <a:ext cx="774251" cy="956930"/>
            <a:chOff x="667143" y="1541719"/>
            <a:chExt cx="774251" cy="9569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3E4DE0-CD14-AD46-862A-CE506537D676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97A541-7B94-DE49-8BB3-AE21EB5981CF}"/>
                </a:ext>
              </a:extLst>
            </p:cNvPr>
            <p:cNvSpPr txBox="1"/>
            <p:nvPr/>
          </p:nvSpPr>
          <p:spPr>
            <a:xfrm>
              <a:off x="667143" y="1586679"/>
              <a:ext cx="77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)</a:t>
              </a:r>
              <a:endParaRPr lang="en-US" b="1" baseline="-25000" dirty="0">
                <a:latin typeface="+mn-lt"/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AB8809-FDC2-D841-8A19-641D80194A2A}"/>
              </a:ext>
            </a:extLst>
          </p:cNvPr>
          <p:cNvCxnSpPr/>
          <p:nvPr/>
        </p:nvCxnSpPr>
        <p:spPr>
          <a:xfrm flipH="1">
            <a:off x="2468525" y="1569879"/>
            <a:ext cx="1" cy="956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122B9-FEAF-9C48-AC95-35B133883452}"/>
              </a:ext>
            </a:extLst>
          </p:cNvPr>
          <p:cNvCxnSpPr/>
          <p:nvPr/>
        </p:nvCxnSpPr>
        <p:spPr>
          <a:xfrm flipH="1">
            <a:off x="3613297" y="1555509"/>
            <a:ext cx="1" cy="956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340C05-51E7-A342-ACB5-89E6E6B33C9F}"/>
              </a:ext>
            </a:extLst>
          </p:cNvPr>
          <p:cNvGrpSpPr/>
          <p:nvPr/>
        </p:nvGrpSpPr>
        <p:grpSpPr>
          <a:xfrm>
            <a:off x="1662218" y="3306724"/>
            <a:ext cx="7027693" cy="861963"/>
            <a:chOff x="1662218" y="3306724"/>
            <a:chExt cx="7027693" cy="8619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1552B1-B63E-B14E-B929-EF7416349D9A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7EB7-7FB3-AE48-BCD6-BEDD2D1DA7A9}"/>
                </a:ext>
              </a:extLst>
            </p:cNvPr>
            <p:cNvSpPr txBox="1"/>
            <p:nvPr/>
          </p:nvSpPr>
          <p:spPr>
            <a:xfrm>
              <a:off x="1662218" y="3707022"/>
              <a:ext cx="7027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output   </a:t>
              </a:r>
              <a:r>
                <a:rPr lang="en-US" b="1" dirty="0">
                  <a:latin typeface="+mn-lt"/>
                </a:rPr>
                <a:t>beacon = Hash(r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 || ⋯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r>
                <a:rPr lang="en-US" b="1" dirty="0">
                  <a:latin typeface="+mn-lt"/>
                </a:rPr>
                <a:t> ) 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8DBC84-60A2-9746-8F51-46A36ACD2E55}"/>
              </a:ext>
            </a:extLst>
          </p:cNvPr>
          <p:cNvSpPr txBox="1"/>
          <p:nvPr/>
        </p:nvSpPr>
        <p:spPr>
          <a:xfrm>
            <a:off x="1350200" y="4273705"/>
            <a:ext cx="699742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Problem:   Beacon can be biased by not opening!!</a:t>
            </a:r>
          </a:p>
          <a:p>
            <a:r>
              <a:rPr lang="en-US" dirty="0"/>
              <a:t>K parties, k bits of influence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B737F-D7B2-6A49-9199-D8F97731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A885-8C2D-F249-9A86-CB99A78725FF}"/>
              </a:ext>
            </a:extLst>
          </p:cNvPr>
          <p:cNvSpPr txBox="1"/>
          <p:nvPr/>
        </p:nvSpPr>
        <p:spPr>
          <a:xfrm>
            <a:off x="7200914" y="1645628"/>
            <a:ext cx="1728787" cy="707886"/>
          </a:xfrm>
          <a:prstGeom prst="rect">
            <a:avLst/>
          </a:prstGeom>
          <a:noFill/>
          <a:ln>
            <a:solidFill>
              <a:srgbClr val="9606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Mildly synchronous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755867-37E3-6248-9F62-44C5BDDDDD96}"/>
              </a:ext>
            </a:extLst>
          </p:cNvPr>
          <p:cNvSpPr txBox="1"/>
          <p:nvPr/>
        </p:nvSpPr>
        <p:spPr>
          <a:xfrm>
            <a:off x="1782018" y="1558519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H(</a:t>
            </a:r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b</a:t>
            </a:r>
            <a:r>
              <a:rPr lang="en-US" b="1" dirty="0">
                <a:latin typeface="+mn-lt"/>
              </a:rPr>
              <a:t>)</a:t>
            </a:r>
            <a:endParaRPr lang="en-US" b="1" baseline="-25000" dirty="0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93F917-DF3A-FF4A-B463-50B1687EB984}"/>
              </a:ext>
            </a:extLst>
          </p:cNvPr>
          <p:cNvSpPr txBox="1"/>
          <p:nvPr/>
        </p:nvSpPr>
        <p:spPr>
          <a:xfrm>
            <a:off x="2899813" y="1558518"/>
            <a:ext cx="76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H(</a:t>
            </a:r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c</a:t>
            </a:r>
            <a:r>
              <a:rPr lang="en-US" b="1" dirty="0">
                <a:latin typeface="+mn-lt"/>
              </a:rPr>
              <a:t>)</a:t>
            </a:r>
            <a:endParaRPr lang="en-US" b="1" baseline="-250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027224-83C8-C640-9B67-D5A317491704}"/>
              </a:ext>
            </a:extLst>
          </p:cNvPr>
          <p:cNvSpPr txBox="1"/>
          <p:nvPr/>
        </p:nvSpPr>
        <p:spPr>
          <a:xfrm>
            <a:off x="6172326" y="1517497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H(</a:t>
            </a:r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z</a:t>
            </a:r>
            <a:r>
              <a:rPr lang="en-US" b="1" dirty="0">
                <a:latin typeface="+mn-lt"/>
              </a:rPr>
              <a:t>)</a:t>
            </a:r>
            <a:endParaRPr lang="en-US" b="1" baseline="-25000" dirty="0">
              <a:latin typeface="+mn-l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F77CD2-B349-1040-8B95-0B350FC42D39}"/>
              </a:ext>
            </a:extLst>
          </p:cNvPr>
          <p:cNvCxnSpPr/>
          <p:nvPr/>
        </p:nvCxnSpPr>
        <p:spPr>
          <a:xfrm flipH="1">
            <a:off x="6873719" y="1545890"/>
            <a:ext cx="1" cy="956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4350A4-D13F-A74B-93BF-DA66308A6453}"/>
              </a:ext>
            </a:extLst>
          </p:cNvPr>
          <p:cNvSpPr txBox="1"/>
          <p:nvPr/>
        </p:nvSpPr>
        <p:spPr>
          <a:xfrm>
            <a:off x="71380" y="1582402"/>
            <a:ext cx="77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8C4F1-9075-D747-BDC7-38DE4C21E789}"/>
              </a:ext>
            </a:extLst>
          </p:cNvPr>
          <p:cNvSpPr txBox="1"/>
          <p:nvPr/>
        </p:nvSpPr>
        <p:spPr>
          <a:xfrm>
            <a:off x="71380" y="1999571"/>
            <a:ext cx="77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R2: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D4D7D0-59E6-EF44-8531-E9C4BC5B67E3}"/>
              </a:ext>
            </a:extLst>
          </p:cNvPr>
          <p:cNvSpPr txBox="1"/>
          <p:nvPr/>
        </p:nvSpPr>
        <p:spPr>
          <a:xfrm>
            <a:off x="892124" y="1975190"/>
            <a:ext cx="38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r</a:t>
            </a:r>
            <a:r>
              <a:rPr lang="en-US" b="1" baseline="-25000" dirty="0">
                <a:latin typeface="+mn-lt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B2FCC4-F5DD-C348-BCA8-0857BEACCB2F}"/>
              </a:ext>
            </a:extLst>
          </p:cNvPr>
          <p:cNvSpPr txBox="1"/>
          <p:nvPr/>
        </p:nvSpPr>
        <p:spPr>
          <a:xfrm>
            <a:off x="1997161" y="1980202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b</a:t>
            </a:r>
            <a:endParaRPr lang="en-US" b="1" baseline="-25000" dirty="0"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561620-9FE5-C04A-9554-9F2F86095CB2}"/>
              </a:ext>
            </a:extLst>
          </p:cNvPr>
          <p:cNvSpPr txBox="1"/>
          <p:nvPr/>
        </p:nvSpPr>
        <p:spPr>
          <a:xfrm>
            <a:off x="3209221" y="2068229"/>
            <a:ext cx="37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c</a:t>
            </a:r>
            <a:endParaRPr lang="en-US" b="1" baseline="-25000" dirty="0"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D25D94-CAEB-AA42-8BB3-F751C4B4CDDF}"/>
              </a:ext>
            </a:extLst>
          </p:cNvPr>
          <p:cNvSpPr txBox="1"/>
          <p:nvPr/>
        </p:nvSpPr>
        <p:spPr>
          <a:xfrm>
            <a:off x="6431998" y="199957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n-lt"/>
              </a:rPr>
              <a:t>r</a:t>
            </a:r>
            <a:r>
              <a:rPr lang="en-US" b="1" baseline="-25000" dirty="0" err="1">
                <a:latin typeface="+mn-lt"/>
              </a:rPr>
              <a:t>z</a:t>
            </a:r>
            <a:endParaRPr lang="en-US" b="1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5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46" grpId="0"/>
      <p:bldP spid="47" grpId="0"/>
      <p:bldP spid="48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A478-DEB3-B046-83B4-C726C282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Delay Function (VDF)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9734E-5AED-4E43-B0FA-CB901259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ED5D00C-1566-AC42-A884-A12FE012E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5414879" cy="3567112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 F</a:t>
                </a:r>
                <a:r>
                  <a:rPr lang="en-US" sz="2400" b="1" dirty="0"/>
                  <a:t>unction </a:t>
                </a:r>
                <a:r>
                  <a:rPr lang="en-US" sz="2400" dirty="0"/>
                  <a:t>– unique output for every input</a:t>
                </a: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D</a:t>
                </a:r>
                <a:r>
                  <a:rPr lang="en-US" sz="2400" b="1" dirty="0"/>
                  <a:t>elay – </a:t>
                </a:r>
                <a:r>
                  <a:rPr lang="en-US" sz="2400" dirty="0"/>
                  <a:t>can be evaluated in time T</a:t>
                </a:r>
              </a:p>
              <a:p>
                <a:pPr marL="0" indent="0">
                  <a:buNone/>
                </a:pPr>
                <a:r>
                  <a:rPr lang="en-US" sz="2400" dirty="0"/>
                  <a:t>		cannot be evaluated in time (1-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)T 		on </a:t>
                </a:r>
                <a:r>
                  <a:rPr lang="en-US" sz="2400"/>
                  <a:t>parallel machine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V</a:t>
                </a:r>
                <a:r>
                  <a:rPr lang="en-US" sz="2400" b="1" dirty="0"/>
                  <a:t>erifiable</a:t>
                </a:r>
                <a:r>
                  <a:rPr lang="en-US" sz="2400" dirty="0"/>
                  <a:t> – correctness of output can be verified efficiently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ED5D00C-1566-AC42-A884-A12FE012E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5414879" cy="3567112"/>
              </a:xfrm>
              <a:blipFill>
                <a:blip r:embed="rId2"/>
                <a:stretch>
                  <a:fillRect l="-1643" t="-1423" r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FE029A9-E613-6142-9C46-5F2BC99660E7}"/>
              </a:ext>
            </a:extLst>
          </p:cNvPr>
          <p:cNvGrpSpPr/>
          <p:nvPr/>
        </p:nvGrpSpPr>
        <p:grpSpPr>
          <a:xfrm>
            <a:off x="5872079" y="1006807"/>
            <a:ext cx="2814721" cy="1039237"/>
            <a:chOff x="5872079" y="1006807"/>
            <a:chExt cx="2814721" cy="103923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A460D2-7F4D-514A-A932-310613BAAB7F}"/>
                </a:ext>
              </a:extLst>
            </p:cNvPr>
            <p:cNvSpPr/>
            <p:nvPr/>
          </p:nvSpPr>
          <p:spPr>
            <a:xfrm>
              <a:off x="5872079" y="1149147"/>
              <a:ext cx="830317" cy="85133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gradFill>
                    <a:gsLst>
                      <a:gs pos="0">
                        <a:schemeClr val="accent1">
                          <a:shade val="70000"/>
                          <a:satMod val="150000"/>
                        </a:schemeClr>
                      </a:gs>
                      <a:gs pos="34000">
                        <a:schemeClr val="accent1">
                          <a:shade val="70000"/>
                          <a:satMod val="140000"/>
                        </a:schemeClr>
                      </a:gs>
                      <a:gs pos="70000">
                        <a:schemeClr val="accent1">
                          <a:tint val="100000"/>
                          <a:shade val="90000"/>
                          <a:satMod val="140000"/>
                        </a:schemeClr>
                      </a:gs>
                      <a:gs pos="100000">
                        <a:schemeClr val="accent1">
                          <a:tint val="100000"/>
                          <a:shade val="100000"/>
                          <a:satMod val="10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</a:rPr>
                <a:t>X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26D3F0-E4CD-2441-9072-6BABD90CEFA8}"/>
                </a:ext>
              </a:extLst>
            </p:cNvPr>
            <p:cNvSpPr/>
            <p:nvPr/>
          </p:nvSpPr>
          <p:spPr>
            <a:xfrm>
              <a:off x="7738860" y="1114399"/>
              <a:ext cx="947940" cy="93164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gradFill>
                    <a:gsLst>
                      <a:gs pos="0">
                        <a:schemeClr val="accent1">
                          <a:shade val="70000"/>
                          <a:satMod val="150000"/>
                        </a:schemeClr>
                      </a:gs>
                      <a:gs pos="34000">
                        <a:schemeClr val="accent1">
                          <a:shade val="70000"/>
                          <a:satMod val="140000"/>
                        </a:schemeClr>
                      </a:gs>
                      <a:gs pos="70000">
                        <a:schemeClr val="accent1">
                          <a:tint val="100000"/>
                          <a:shade val="90000"/>
                          <a:satMod val="140000"/>
                        </a:schemeClr>
                      </a:gs>
                      <a:gs pos="100000">
                        <a:schemeClr val="accent1">
                          <a:tint val="100000"/>
                          <a:shade val="100000"/>
                          <a:satMod val="10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</a:rPr>
                <a:t>Y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46B90D82-E71B-FD4A-8F96-C20C16BEB8DE}"/>
                </a:ext>
              </a:extLst>
            </p:cNvPr>
            <p:cNvCxnSpPr>
              <a:cxnSpLocks/>
            </p:cNvCxnSpPr>
            <p:nvPr/>
          </p:nvCxnSpPr>
          <p:spPr>
            <a:xfrm>
              <a:off x="6474372" y="1574816"/>
              <a:ext cx="1471449" cy="201432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B7E2D3-9EEA-C04A-94D6-0559940A8619}"/>
                    </a:ext>
                  </a:extLst>
                </p:cNvPr>
                <p:cNvSpPr txBox="1"/>
                <p:nvPr/>
              </p:nvSpPr>
              <p:spPr>
                <a:xfrm>
                  <a:off x="6997881" y="1006807"/>
                  <a:ext cx="4641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B7E2D3-9EEA-C04A-94D6-0559940A8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881" y="1006807"/>
                  <a:ext cx="46412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958809A-3E54-5642-824B-730E8E976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396" y="2159877"/>
            <a:ext cx="910732" cy="9714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3F7D4F-8015-8B44-8580-B0455C32BB67}"/>
              </a:ext>
            </a:extLst>
          </p:cNvPr>
          <p:cNvGrpSpPr/>
          <p:nvPr/>
        </p:nvGrpSpPr>
        <p:grpSpPr>
          <a:xfrm>
            <a:off x="5398431" y="3361140"/>
            <a:ext cx="2905555" cy="1285580"/>
            <a:chOff x="1658366" y="3256391"/>
            <a:chExt cx="4880008" cy="20148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59F81C-B32F-2742-B1D7-A3DD9E714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8804" y="3256391"/>
              <a:ext cx="625764" cy="8343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8EB945-9C07-BB4F-A990-F1BDDF19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28639" y="3354141"/>
              <a:ext cx="1374892" cy="13828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22285A-2963-2F4A-BF51-167015AC0E8A}"/>
                </a:ext>
              </a:extLst>
            </p:cNvPr>
            <p:cNvSpPr txBox="1"/>
            <p:nvPr/>
          </p:nvSpPr>
          <p:spPr>
            <a:xfrm>
              <a:off x="3715510" y="4692414"/>
              <a:ext cx="1713938" cy="57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Verifier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710301-F3F3-6C40-8E1A-6F5800328A14}"/>
                    </a:ext>
                  </a:extLst>
                </p:cNvPr>
                <p:cNvSpPr txBox="1"/>
                <p:nvPr/>
              </p:nvSpPr>
              <p:spPr>
                <a:xfrm>
                  <a:off x="1658366" y="3721410"/>
                  <a:ext cx="1482438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B710301-F3F3-6C40-8E1A-6F5800328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66" y="3721410"/>
                  <a:ext cx="1482438" cy="369333"/>
                </a:xfrm>
                <a:prstGeom prst="rect">
                  <a:avLst/>
                </a:prstGeom>
                <a:blipFill>
                  <a:blip r:embed="rId7"/>
                  <a:stretch>
                    <a:fillRect b="-6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7BF0944-0BAE-6E41-9610-311629B785F5}"/>
                </a:ext>
              </a:extLst>
            </p:cNvPr>
            <p:cNvCxnSpPr/>
            <p:nvPr/>
          </p:nvCxnSpPr>
          <p:spPr>
            <a:xfrm>
              <a:off x="2934250" y="4059416"/>
              <a:ext cx="4419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4D81E48-BEAE-304A-9FDE-A3AA4446237F}"/>
                    </a:ext>
                  </a:extLst>
                </p:cNvPr>
                <p:cNvSpPr txBox="1"/>
                <p:nvPr/>
              </p:nvSpPr>
              <p:spPr>
                <a:xfrm>
                  <a:off x="5055936" y="3459513"/>
                  <a:ext cx="1482438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charset="0"/>
                          </a:rPr>
                          <m:t>𝑦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4D81E48-BEAE-304A-9FDE-A3AA44462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5936" y="3459513"/>
                  <a:ext cx="1482438" cy="369333"/>
                </a:xfrm>
                <a:prstGeom prst="rect">
                  <a:avLst/>
                </a:prstGeom>
                <a:blipFill>
                  <a:blip r:embed="rId8"/>
                  <a:stretch>
                    <a:fillRect b="-18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01AE477-5D73-604E-A66B-E11B12D4D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02365" y="4039635"/>
              <a:ext cx="997735" cy="748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218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B4DB-559F-C54B-9E3B-92A21866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Properties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158A8-9E02-E747-B225-D62946009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7" y="2977112"/>
                <a:ext cx="8516679" cy="21663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2286000" algn="l"/>
                  </a:tabLst>
                </a:pPr>
                <a:r>
                  <a:rPr lang="en-US" sz="2400" dirty="0"/>
                  <a:t>“</a:t>
                </a:r>
                <a:r>
                  <a:rPr lang="en-US" sz="2400" b="1" u="sng" dirty="0"/>
                  <a:t>Soundness</a:t>
                </a:r>
                <a:r>
                  <a:rPr lang="en-US" sz="2400" dirty="0"/>
                  <a:t>”:	if   Verify(</a:t>
                </a:r>
                <a:r>
                  <a:rPr lang="en-US" sz="2400" i="1" dirty="0"/>
                  <a:t>pp</a:t>
                </a:r>
                <a:r>
                  <a:rPr lang="en-US" sz="2400" dirty="0"/>
                  <a:t>,</a:t>
                </a:r>
                <a:r>
                  <a:rPr lang="en-US" sz="2400" i="1" dirty="0"/>
                  <a:t> x</a:t>
                </a:r>
                <a:r>
                  <a:rPr lang="en-US" sz="2400" dirty="0"/>
                  <a:t>,</a:t>
                </a:r>
                <a:r>
                  <a:rPr lang="en-US" sz="2400" i="1" dirty="0"/>
                  <a:t> </a:t>
                </a:r>
                <a:r>
                  <a:rPr lang="en-US" b="1" i="1" dirty="0"/>
                  <a:t>y</a:t>
                </a:r>
                <a:r>
                  <a:rPr lang="en-US" b="1" dirty="0"/>
                  <a:t>,</a:t>
                </a:r>
                <a:r>
                  <a:rPr lang="en-US" b="1" i="1" dirty="0"/>
                  <a:t> π</a:t>
                </a:r>
                <a:r>
                  <a:rPr lang="en-US" sz="2400" dirty="0"/>
                  <a:t>)  = Verify(</a:t>
                </a:r>
                <a:r>
                  <a:rPr lang="en-US" sz="2400" i="1" dirty="0"/>
                  <a:t>pp</a:t>
                </a:r>
                <a:r>
                  <a:rPr lang="en-US" sz="2400" dirty="0"/>
                  <a:t>,</a:t>
                </a:r>
                <a:r>
                  <a:rPr lang="en-US" sz="2400" i="1" dirty="0"/>
                  <a:t> x</a:t>
                </a:r>
                <a:r>
                  <a:rPr lang="en-US" sz="2400" dirty="0"/>
                  <a:t>,</a:t>
                </a:r>
                <a:r>
                  <a:rPr lang="en-US" sz="2400" i="1" dirty="0"/>
                  <a:t> </a:t>
                </a:r>
                <a:r>
                  <a:rPr lang="en-US" b="1" i="1" dirty="0"/>
                  <a:t>y’</a:t>
                </a:r>
                <a:r>
                  <a:rPr lang="en-US" b="1" dirty="0"/>
                  <a:t>,</a:t>
                </a:r>
                <a:r>
                  <a:rPr lang="en-US" b="1" i="1" dirty="0"/>
                  <a:t> π’</a:t>
                </a:r>
                <a:r>
                  <a:rPr lang="en-US" sz="2400" dirty="0"/>
                  <a:t>) = yes  </a:t>
                </a:r>
              </a:p>
              <a:p>
                <a:pPr marL="0" indent="0">
                  <a:buNone/>
                  <a:tabLst>
                    <a:tab pos="2286000" algn="l"/>
                  </a:tabLst>
                </a:pPr>
                <a:r>
                  <a:rPr lang="en-US" sz="2400"/>
                  <a:t>	then   </a:t>
                </a:r>
                <a:r>
                  <a:rPr lang="en-US" sz="2400" b="1" i="1" dirty="0"/>
                  <a:t>y = y’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2286000" algn="l"/>
                  </a:tabLst>
                </a:pPr>
                <a:r>
                  <a:rPr lang="en-US" sz="2400" dirty="0"/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u="sng" dirty="0" err="1"/>
                  <a:t>Sequentiality</a:t>
                </a:r>
                <a:r>
                  <a:rPr lang="en-US" sz="2400" dirty="0"/>
                  <a:t>”:	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/>
                  <a:t>PRAM algorithm</a:t>
                </a:r>
                <a:r>
                  <a:rPr lang="en-US" sz="2400" dirty="0"/>
                  <a:t>,   time(</a:t>
                </a:r>
                <a:r>
                  <a:rPr lang="en-US" sz="2400" i="1" dirty="0"/>
                  <a:t>A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buNone/>
                  <a:tabLst>
                    <a:tab pos="2286000" algn="l"/>
                  </a:tabLst>
                </a:pPr>
                <a:r>
                  <a:rPr lang="en-US" sz="1800" dirty="0"/>
                  <a:t>e.g.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/>
                  <a:t>	then 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 </a:t>
                </a:r>
                <a:r>
                  <a:rPr lang="en-US" sz="2400" b="1" i="1" dirty="0"/>
                  <a:t>A</a:t>
                </a:r>
                <a:r>
                  <a:rPr lang="en-US" sz="2400" b="1" dirty="0"/>
                  <a:t>(</a:t>
                </a:r>
                <a:r>
                  <a:rPr lang="en-US" sz="2400" b="1" i="1" dirty="0"/>
                  <a:t>pp</a:t>
                </a:r>
                <a:r>
                  <a:rPr lang="en-US" sz="2400" b="1" dirty="0"/>
                  <a:t>,</a:t>
                </a:r>
                <a:r>
                  <a:rPr lang="en-US" sz="2400" b="1" i="1" dirty="0"/>
                  <a:t> </a:t>
                </a:r>
                <a:r>
                  <a:rPr lang="en-US" b="1" i="1" dirty="0"/>
                  <a:t>x</a:t>
                </a:r>
                <a:r>
                  <a:rPr lang="en-US" sz="2400" b="1" dirty="0"/>
                  <a:t>) = </a:t>
                </a:r>
                <a:r>
                  <a:rPr lang="en-US" b="1" i="1" dirty="0"/>
                  <a:t>y</a:t>
                </a:r>
                <a:r>
                  <a:rPr lang="en-US" sz="2400" b="1" i="1" dirty="0"/>
                  <a:t> </a:t>
                </a:r>
                <a:r>
                  <a:rPr lang="en-US" sz="2400" dirty="0"/>
                  <a:t>]  &lt; negligible(</a:t>
                </a:r>
                <a:r>
                  <a:rPr lang="en-US" sz="2400" dirty="0" err="1"/>
                  <a:t>λ</a:t>
                </a:r>
                <a:r>
                  <a:rPr lang="en-US" sz="2400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0158A8-9E02-E747-B225-D62946009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7" y="2977112"/>
                <a:ext cx="8516679" cy="2166387"/>
              </a:xfrm>
              <a:blipFill>
                <a:blip r:embed="rId3"/>
                <a:stretch>
                  <a:fillRect l="-1042" t="-2326" r="-1786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865D93-E218-FD4F-8616-5CD9C0509C1E}"/>
              </a:ext>
            </a:extLst>
          </p:cNvPr>
          <p:cNvSpPr txBox="1">
            <a:spLocks/>
          </p:cNvSpPr>
          <p:nvPr/>
        </p:nvSpPr>
        <p:spPr bwMode="auto">
          <a:xfrm>
            <a:off x="914399" y="989653"/>
            <a:ext cx="7602278" cy="1788350"/>
          </a:xfrm>
          <a:prstGeom prst="rect">
            <a:avLst/>
          </a:prstGeom>
          <a:noFill/>
          <a:ln w="9525">
            <a:solidFill>
              <a:srgbClr val="3025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176"/>
              </a:spcBef>
            </a:pPr>
            <a:r>
              <a:rPr lang="en-US" sz="2400" dirty="0"/>
              <a:t>Setup(</a:t>
            </a:r>
            <a:r>
              <a:rPr lang="en-US" sz="2400" i="1" dirty="0" err="1"/>
              <a:t>λ</a:t>
            </a:r>
            <a:r>
              <a:rPr lang="en-US" sz="2400" dirty="0"/>
              <a:t>, </a:t>
            </a:r>
            <a:r>
              <a:rPr lang="en-US" sz="2400" i="1" dirty="0"/>
              <a:t>T</a:t>
            </a:r>
            <a:r>
              <a:rPr lang="en-US" sz="2400" dirty="0"/>
              <a:t>)  ⟶ public parameters  </a:t>
            </a:r>
            <a:r>
              <a:rPr lang="en-US" sz="2400" i="1" dirty="0"/>
              <a:t>pp</a:t>
            </a:r>
          </a:p>
          <a:p>
            <a:pPr>
              <a:spcBef>
                <a:spcPts val="1776"/>
              </a:spcBef>
            </a:pPr>
            <a:r>
              <a:rPr lang="en-US" sz="2400" dirty="0" err="1"/>
              <a:t>Eval</a:t>
            </a:r>
            <a:r>
              <a:rPr lang="en-US" sz="2400" dirty="0"/>
              <a:t>(</a:t>
            </a:r>
            <a:r>
              <a:rPr lang="en-US" sz="2400" i="1" dirty="0"/>
              <a:t>pp</a:t>
            </a:r>
            <a:r>
              <a:rPr lang="en-US" sz="2400" dirty="0"/>
              <a:t>, </a:t>
            </a:r>
            <a:r>
              <a:rPr lang="en-US" b="1" i="1" dirty="0">
                <a:solidFill>
                  <a:srgbClr val="7030A0"/>
                </a:solidFill>
              </a:rPr>
              <a:t>x</a:t>
            </a:r>
            <a:r>
              <a:rPr lang="en-US" sz="2400" dirty="0"/>
              <a:t>)  ⟶  output </a:t>
            </a:r>
            <a:r>
              <a:rPr lang="en-US" b="1" i="1" dirty="0">
                <a:solidFill>
                  <a:srgbClr val="7030A0"/>
                </a:solidFill>
              </a:rPr>
              <a:t>y</a:t>
            </a:r>
            <a:r>
              <a:rPr lang="en-US" sz="2400" dirty="0"/>
              <a:t>,     proof </a:t>
            </a:r>
            <a:r>
              <a:rPr lang="en-US" b="1" i="1" dirty="0">
                <a:solidFill>
                  <a:srgbClr val="7030A0"/>
                </a:solidFill>
              </a:rPr>
              <a:t>π</a:t>
            </a:r>
            <a:r>
              <a:rPr lang="en-US" sz="2400" dirty="0"/>
              <a:t>	(requires </a:t>
            </a:r>
            <a:r>
              <a:rPr lang="en-US" sz="2400" i="1" dirty="0"/>
              <a:t>T</a:t>
            </a:r>
            <a:r>
              <a:rPr lang="en-US" sz="2400" dirty="0"/>
              <a:t> steps)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Verify(</a:t>
            </a:r>
            <a:r>
              <a:rPr lang="en-US" sz="2400" i="1" dirty="0"/>
              <a:t>pp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x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y</a:t>
            </a:r>
            <a:r>
              <a:rPr lang="en-US" sz="2400" dirty="0"/>
              <a:t>,</a:t>
            </a:r>
            <a:r>
              <a:rPr lang="en-US" sz="2400" i="1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π</a:t>
            </a:r>
            <a:r>
              <a:rPr lang="en-US" sz="2400" dirty="0"/>
              <a:t>)  ⟶   </a:t>
            </a:r>
            <a:r>
              <a:rPr lang="en-US" sz="2400" i="1" dirty="0"/>
              <a:t> </a:t>
            </a:r>
            <a:r>
              <a:rPr lang="en-US" sz="2400" dirty="0"/>
              <a:t>{ </a:t>
            </a:r>
            <a:r>
              <a:rPr lang="en-US" sz="2400" i="1" dirty="0"/>
              <a:t>yes, no </a:t>
            </a:r>
            <a:r>
              <a:rPr lang="en-US" sz="2400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7F8C4-5455-7543-ADF2-C1B2A610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8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317C-8404-1344-B077-D92EDDCC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 randomness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4EB24-035F-B844-9A10-3084465F9512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ED18-5592-554A-8CE9-7BB2A87890A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AC8316-9975-4644-B6B0-781D42873797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AF1D6A-9375-3F4E-A5A6-9CFAFD4EFED0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B414C-7758-974E-A213-7CDBE29B2EA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Blockchain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54736C-5A84-3B4E-A7F1-EC8C9DAF7FF2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6929EA-B36D-BD4E-8CAA-66C99B1C665A}"/>
              </a:ext>
            </a:extLst>
          </p:cNvPr>
          <p:cNvGrpSpPr/>
          <p:nvPr/>
        </p:nvGrpSpPr>
        <p:grpSpPr>
          <a:xfrm>
            <a:off x="1020731" y="1541719"/>
            <a:ext cx="387927" cy="956930"/>
            <a:chOff x="1020731" y="1541719"/>
            <a:chExt cx="387927" cy="9569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B3E4DE0-CD14-AD46-862A-CE506537D676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97A541-7B94-DE49-8BB3-AE21EB5981CF}"/>
                </a:ext>
              </a:extLst>
            </p:cNvPr>
            <p:cNvSpPr txBox="1"/>
            <p:nvPr/>
          </p:nvSpPr>
          <p:spPr>
            <a:xfrm>
              <a:off x="1020731" y="1754368"/>
              <a:ext cx="38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a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B7BC9F-9F2E-994D-AD40-8A225B75A1A5}"/>
              </a:ext>
            </a:extLst>
          </p:cNvPr>
          <p:cNvGrpSpPr/>
          <p:nvPr/>
        </p:nvGrpSpPr>
        <p:grpSpPr>
          <a:xfrm>
            <a:off x="2108199" y="1569879"/>
            <a:ext cx="404278" cy="956930"/>
            <a:chOff x="2108199" y="1569879"/>
            <a:chExt cx="404278" cy="956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5AB8809-FDC2-D841-8A19-641D80194A2A}"/>
                </a:ext>
              </a:extLst>
            </p:cNvPr>
            <p:cNvCxnSpPr/>
            <p:nvPr/>
          </p:nvCxnSpPr>
          <p:spPr>
            <a:xfrm flipH="1">
              <a:off x="2468525" y="156987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6546C5-7072-2740-A0F1-BDAA77FD1E3F}"/>
                </a:ext>
              </a:extLst>
            </p:cNvPr>
            <p:cNvSpPr txBox="1"/>
            <p:nvPr/>
          </p:nvSpPr>
          <p:spPr>
            <a:xfrm>
              <a:off x="2108199" y="1754367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94305A-1658-7F4D-8353-C5929FC6043A}"/>
              </a:ext>
            </a:extLst>
          </p:cNvPr>
          <p:cNvGrpSpPr/>
          <p:nvPr/>
        </p:nvGrpSpPr>
        <p:grpSpPr>
          <a:xfrm>
            <a:off x="3253464" y="1555509"/>
            <a:ext cx="374141" cy="956930"/>
            <a:chOff x="3253464" y="1555509"/>
            <a:chExt cx="374141" cy="95693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81122B9-FEAF-9C48-AC95-35B133883452}"/>
                </a:ext>
              </a:extLst>
            </p:cNvPr>
            <p:cNvCxnSpPr/>
            <p:nvPr/>
          </p:nvCxnSpPr>
          <p:spPr>
            <a:xfrm flipH="1">
              <a:off x="3613297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C8C495-E43A-2644-9B79-7C2A2E123699}"/>
                </a:ext>
              </a:extLst>
            </p:cNvPr>
            <p:cNvSpPr txBox="1"/>
            <p:nvPr/>
          </p:nvSpPr>
          <p:spPr>
            <a:xfrm>
              <a:off x="3253464" y="1768739"/>
              <a:ext cx="374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c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6D726-CA87-C44F-8A41-FB93EBFE2F08}"/>
              </a:ext>
            </a:extLst>
          </p:cNvPr>
          <p:cNvGrpSpPr/>
          <p:nvPr/>
        </p:nvGrpSpPr>
        <p:grpSpPr>
          <a:xfrm>
            <a:off x="6490879" y="1555509"/>
            <a:ext cx="379526" cy="956930"/>
            <a:chOff x="6490879" y="1555509"/>
            <a:chExt cx="379526" cy="95693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705433-3825-5244-A546-EF85665F32BE}"/>
                </a:ext>
              </a:extLst>
            </p:cNvPr>
            <p:cNvCxnSpPr/>
            <p:nvPr/>
          </p:nvCxnSpPr>
          <p:spPr>
            <a:xfrm flipH="1">
              <a:off x="6870404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FC4D26-99D2-0C49-908C-8F7F7F010D27}"/>
                </a:ext>
              </a:extLst>
            </p:cNvPr>
            <p:cNvSpPr txBox="1"/>
            <p:nvPr/>
          </p:nvSpPr>
          <p:spPr>
            <a:xfrm>
              <a:off x="6490879" y="1768739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340C05-51E7-A342-ACB5-89E6E6B33C9F}"/>
              </a:ext>
            </a:extLst>
          </p:cNvPr>
          <p:cNvGrpSpPr/>
          <p:nvPr/>
        </p:nvGrpSpPr>
        <p:grpSpPr>
          <a:xfrm>
            <a:off x="1662218" y="3306724"/>
            <a:ext cx="7027693" cy="861963"/>
            <a:chOff x="1662218" y="3306724"/>
            <a:chExt cx="7027693" cy="86196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1552B1-B63E-B14E-B929-EF7416349D9A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D77EB7-7FB3-AE48-BCD6-BEDD2D1DA7A9}"/>
                </a:ext>
              </a:extLst>
            </p:cNvPr>
            <p:cNvSpPr txBox="1"/>
            <p:nvPr/>
          </p:nvSpPr>
          <p:spPr>
            <a:xfrm>
              <a:off x="1662218" y="3707022"/>
              <a:ext cx="7027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output   </a:t>
              </a:r>
              <a:r>
                <a:rPr lang="en-US" b="1" dirty="0">
                  <a:latin typeface="+mn-lt"/>
                </a:rPr>
                <a:t>beacon = Hash(r</a:t>
              </a:r>
              <a:r>
                <a:rPr lang="en-US" b="1" baseline="-25000" dirty="0">
                  <a:latin typeface="+mn-lt"/>
                </a:rPr>
                <a:t>a</a:t>
              </a:r>
              <a:r>
                <a:rPr lang="en-US" b="1" dirty="0">
                  <a:latin typeface="+mn-lt"/>
                </a:rPr>
                <a:t>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 || ⋯ || </a:t>
              </a:r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r>
                <a:rPr lang="en-US" b="1" dirty="0">
                  <a:latin typeface="+mn-lt"/>
                </a:rPr>
                <a:t> ) 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68DBC84-60A2-9746-8F51-46A36ACD2E55}"/>
              </a:ext>
            </a:extLst>
          </p:cNvPr>
          <p:cNvSpPr txBox="1"/>
          <p:nvPr/>
        </p:nvSpPr>
        <p:spPr>
          <a:xfrm>
            <a:off x="1662218" y="4461279"/>
            <a:ext cx="55386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Problem:   Zoe </a:t>
            </a:r>
            <a:r>
              <a:rPr lang="en-US"/>
              <a:t>controls the </a:t>
            </a:r>
            <a:r>
              <a:rPr lang="en-US" dirty="0"/>
              <a:t>final seed 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B737F-D7B2-6A49-9199-D8F97731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A885-8C2D-F249-9A86-CB99A78725FF}"/>
              </a:ext>
            </a:extLst>
          </p:cNvPr>
          <p:cNvSpPr txBox="1"/>
          <p:nvPr/>
        </p:nvSpPr>
        <p:spPr>
          <a:xfrm>
            <a:off x="7200914" y="1645628"/>
            <a:ext cx="1728787" cy="707886"/>
          </a:xfrm>
          <a:prstGeom prst="rect">
            <a:avLst/>
          </a:prstGeom>
          <a:noFill/>
          <a:ln>
            <a:solidFill>
              <a:srgbClr val="9606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Mildly synchronous</a:t>
            </a:r>
          </a:p>
        </p:txBody>
      </p:sp>
    </p:spTree>
    <p:extLst>
      <p:ext uri="{BB962C8B-B14F-4D97-AF65-F5344CB8AC3E}">
        <p14:creationId xmlns:p14="http://schemas.microsoft.com/office/powerpoint/2010/main" val="587670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0D5-9898-FA43-9A9C-88729411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3" y="124919"/>
            <a:ext cx="8458200" cy="623097"/>
          </a:xfrm>
        </p:spPr>
        <p:txBody>
          <a:bodyPr>
            <a:noAutofit/>
          </a:bodyPr>
          <a:lstStyle/>
          <a:p>
            <a:r>
              <a:rPr lang="en-US" sz="3600" dirty="0"/>
              <a:t>Solution:  </a:t>
            </a:r>
            <a:r>
              <a:rPr lang="en-US" sz="3600"/>
              <a:t>slow things down with </a:t>
            </a:r>
            <a:r>
              <a:rPr lang="en-US" sz="3600" dirty="0"/>
              <a:t>a VDF</a:t>
            </a:r>
            <a:r>
              <a:rPr lang="en-US" sz="1800" dirty="0"/>
              <a:t>    [LW’15]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40DC8E-AAF4-424D-BBCD-58C0EDA71A4A}"/>
              </a:ext>
            </a:extLst>
          </p:cNvPr>
          <p:cNvSpPr/>
          <p:nvPr/>
        </p:nvSpPr>
        <p:spPr>
          <a:xfrm>
            <a:off x="91440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16C134-CB75-0E45-B52F-847A4BAE02DA}"/>
              </a:ext>
            </a:extLst>
          </p:cNvPr>
          <p:cNvSpPr/>
          <p:nvPr/>
        </p:nvSpPr>
        <p:spPr>
          <a:xfrm>
            <a:off x="2023730" y="1095151"/>
            <a:ext cx="889591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EDD27-3FA8-F046-BD81-E15F1CDE1051}"/>
              </a:ext>
            </a:extLst>
          </p:cNvPr>
          <p:cNvSpPr/>
          <p:nvPr/>
        </p:nvSpPr>
        <p:spPr>
          <a:xfrm>
            <a:off x="3133060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F2E4A-DE4B-FF47-973B-08D19386EABD}"/>
              </a:ext>
            </a:extLst>
          </p:cNvPr>
          <p:cNvSpPr/>
          <p:nvPr/>
        </p:nvSpPr>
        <p:spPr>
          <a:xfrm>
            <a:off x="6390166" y="109515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Zoe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D7E3C-F5F8-9E4C-B21A-92E07805498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Public Bulletin Board  </a:t>
            </a:r>
            <a:r>
              <a:rPr lang="en-US">
                <a:solidFill>
                  <a:schemeClr val="tx1"/>
                </a:solidFill>
              </a:rPr>
              <a:t>(blockchain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89621B-4282-074C-87E6-45A59C51806D}"/>
              </a:ext>
            </a:extLst>
          </p:cNvPr>
          <p:cNvCxnSpPr/>
          <p:nvPr/>
        </p:nvCxnSpPr>
        <p:spPr>
          <a:xfrm>
            <a:off x="4337197" y="1318435"/>
            <a:ext cx="1755259" cy="0"/>
          </a:xfrm>
          <a:prstGeom prst="line">
            <a:avLst/>
          </a:prstGeom>
          <a:ln w="57150">
            <a:solidFill>
              <a:srgbClr val="18181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571B94-20C7-2949-878D-B489919746CF}"/>
              </a:ext>
            </a:extLst>
          </p:cNvPr>
          <p:cNvGrpSpPr/>
          <p:nvPr/>
        </p:nvGrpSpPr>
        <p:grpSpPr>
          <a:xfrm>
            <a:off x="1020731" y="1541719"/>
            <a:ext cx="387927" cy="956930"/>
            <a:chOff x="1020731" y="1541719"/>
            <a:chExt cx="387927" cy="95693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B2D377-B214-C14D-BC37-6CF27E8AEA7F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1359195" y="154171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15406B-CF5D-AD4D-BBEB-F1DF807E0023}"/>
                </a:ext>
              </a:extLst>
            </p:cNvPr>
            <p:cNvSpPr txBox="1"/>
            <p:nvPr/>
          </p:nvSpPr>
          <p:spPr>
            <a:xfrm>
              <a:off x="1020731" y="1754368"/>
              <a:ext cx="38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a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3B879E-C9B0-CF46-A46D-D42218ED8DC5}"/>
              </a:ext>
            </a:extLst>
          </p:cNvPr>
          <p:cNvGrpSpPr/>
          <p:nvPr/>
        </p:nvGrpSpPr>
        <p:grpSpPr>
          <a:xfrm>
            <a:off x="2108199" y="1569879"/>
            <a:ext cx="404278" cy="956930"/>
            <a:chOff x="2108199" y="1569879"/>
            <a:chExt cx="404278" cy="95693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B5CD923-AFFE-814F-B0D7-3A3DABFCE656}"/>
                </a:ext>
              </a:extLst>
            </p:cNvPr>
            <p:cNvCxnSpPr/>
            <p:nvPr/>
          </p:nvCxnSpPr>
          <p:spPr>
            <a:xfrm flipH="1">
              <a:off x="2468525" y="156987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245BA1-B801-A641-8968-378233CC7455}"/>
                </a:ext>
              </a:extLst>
            </p:cNvPr>
            <p:cNvSpPr txBox="1"/>
            <p:nvPr/>
          </p:nvSpPr>
          <p:spPr>
            <a:xfrm>
              <a:off x="2108199" y="1754367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b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6AE9F8-A058-B147-8F9A-5EBE56D55D28}"/>
              </a:ext>
            </a:extLst>
          </p:cNvPr>
          <p:cNvGrpSpPr/>
          <p:nvPr/>
        </p:nvGrpSpPr>
        <p:grpSpPr>
          <a:xfrm>
            <a:off x="3253464" y="1555509"/>
            <a:ext cx="374141" cy="956930"/>
            <a:chOff x="3253464" y="1555509"/>
            <a:chExt cx="374141" cy="95693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964C271-22C3-6141-96C2-44DC1A7894C5}"/>
                </a:ext>
              </a:extLst>
            </p:cNvPr>
            <p:cNvCxnSpPr/>
            <p:nvPr/>
          </p:nvCxnSpPr>
          <p:spPr>
            <a:xfrm flipH="1">
              <a:off x="3613297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2CD628-8325-4F48-85C3-2CD0AD1E108B}"/>
                </a:ext>
              </a:extLst>
            </p:cNvPr>
            <p:cNvSpPr txBox="1"/>
            <p:nvPr/>
          </p:nvSpPr>
          <p:spPr>
            <a:xfrm>
              <a:off x="3253464" y="1768739"/>
              <a:ext cx="374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c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F3AA47-9756-A14A-B009-68F312CE0B32}"/>
              </a:ext>
            </a:extLst>
          </p:cNvPr>
          <p:cNvGrpSpPr/>
          <p:nvPr/>
        </p:nvGrpSpPr>
        <p:grpSpPr>
          <a:xfrm>
            <a:off x="6490879" y="1555509"/>
            <a:ext cx="379526" cy="956930"/>
            <a:chOff x="6490879" y="1555509"/>
            <a:chExt cx="379526" cy="95693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B72E06D-11EF-1845-85C1-EBF6FA6E37ED}"/>
                </a:ext>
              </a:extLst>
            </p:cNvPr>
            <p:cNvCxnSpPr/>
            <p:nvPr/>
          </p:nvCxnSpPr>
          <p:spPr>
            <a:xfrm flipH="1">
              <a:off x="6870404" y="1555509"/>
              <a:ext cx="1" cy="9569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8477F-CA57-DE40-B72F-9F93EA3EE370}"/>
                </a:ext>
              </a:extLst>
            </p:cNvPr>
            <p:cNvSpPr txBox="1"/>
            <p:nvPr/>
          </p:nvSpPr>
          <p:spPr>
            <a:xfrm>
              <a:off x="6490879" y="1768739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+mn-lt"/>
                </a:rPr>
                <a:t>r</a:t>
              </a:r>
              <a:r>
                <a:rPr lang="en-US" b="1" baseline="-25000" dirty="0" err="1">
                  <a:latin typeface="+mn-lt"/>
                </a:rPr>
                <a:t>z</a:t>
              </a:r>
              <a:endParaRPr lang="en-US" b="1" baseline="-25000" dirty="0"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051D3B-1167-1C43-ABB2-19F1174257E3}"/>
              </a:ext>
            </a:extLst>
          </p:cNvPr>
          <p:cNvGrpSpPr/>
          <p:nvPr/>
        </p:nvGrpSpPr>
        <p:grpSpPr>
          <a:xfrm>
            <a:off x="2534084" y="3306724"/>
            <a:ext cx="4841390" cy="861963"/>
            <a:chOff x="2534084" y="3306724"/>
            <a:chExt cx="4841390" cy="86196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0FD432A-70B0-2445-A561-C4B1A895FB6C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B5D611-53EE-2647-8373-470CA02C1511}"/>
                </a:ext>
              </a:extLst>
            </p:cNvPr>
            <p:cNvSpPr txBox="1"/>
            <p:nvPr/>
          </p:nvSpPr>
          <p:spPr>
            <a:xfrm>
              <a:off x="2534084" y="3707022"/>
              <a:ext cx="4841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Hash(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a</a:t>
              </a:r>
              <a:r>
                <a:rPr lang="en-US" b="1" dirty="0"/>
                <a:t>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b</a:t>
              </a:r>
              <a:r>
                <a:rPr lang="en-US" b="1" dirty="0"/>
                <a:t> || ⋯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z</a:t>
              </a:r>
              <a:r>
                <a:rPr lang="en-US" b="1" dirty="0"/>
                <a:t> )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D6D8C8E-10CF-6D40-9196-F0AB9DBF1DCD}"/>
              </a:ext>
            </a:extLst>
          </p:cNvPr>
          <p:cNvCxnSpPr/>
          <p:nvPr/>
        </p:nvCxnSpPr>
        <p:spPr>
          <a:xfrm>
            <a:off x="3340394" y="4141381"/>
            <a:ext cx="545805" cy="393404"/>
          </a:xfrm>
          <a:prstGeom prst="bentConnector3">
            <a:avLst>
              <a:gd name="adj1" fmla="val 129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8BE5ACB-D92D-374E-9C2C-4BEEC53C7C86}"/>
              </a:ext>
            </a:extLst>
          </p:cNvPr>
          <p:cNvSpPr/>
          <p:nvPr/>
        </p:nvSpPr>
        <p:spPr>
          <a:xfrm>
            <a:off x="3878394" y="431518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VDF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5ADC95-ACFC-F949-B174-763EE8106EA6}"/>
              </a:ext>
            </a:extLst>
          </p:cNvPr>
          <p:cNvGrpSpPr/>
          <p:nvPr/>
        </p:nvGrpSpPr>
        <p:grpSpPr>
          <a:xfrm>
            <a:off x="4838870" y="4291085"/>
            <a:ext cx="3573854" cy="461665"/>
            <a:chOff x="4838870" y="4291085"/>
            <a:chExt cx="3573854" cy="46166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D05D767-D7B5-5B46-B936-71022ADC8A4E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 flipV="1">
              <a:off x="4838870" y="4529466"/>
              <a:ext cx="1838919" cy="89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6CE6E1-7147-E14F-ABE7-BE676C8E939F}"/>
                </a:ext>
              </a:extLst>
            </p:cNvPr>
            <p:cNvSpPr txBox="1"/>
            <p:nvPr/>
          </p:nvSpPr>
          <p:spPr>
            <a:xfrm>
              <a:off x="6750089" y="4291085"/>
              <a:ext cx="1662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beacon,  π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5A43B44-B499-6A45-82F2-52254BF2BAD0}"/>
              </a:ext>
            </a:extLst>
          </p:cNvPr>
          <p:cNvSpPr/>
          <p:nvPr/>
        </p:nvSpPr>
        <p:spPr>
          <a:xfrm>
            <a:off x="5278091" y="4306182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2EF1AE6-8F21-0F4A-8CC8-24598AE4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09779-AEE9-99BB-3866-D7E5E2E15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8129-CFF7-DE60-0F5E-4FAE88C1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Aggregate signatures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6349D-4C4C-28F3-B3B0-7EBA23C479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3682314"/>
            <a:ext cx="1201270" cy="1214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B283EC-47D2-A512-8284-FF808BD5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2436" y="1964725"/>
            <a:ext cx="1201270" cy="121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F9B2D-0D0F-EA1E-8A8A-8A992B90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1964725"/>
            <a:ext cx="1201270" cy="1214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8AFF34-0790-964E-2F96-B01C3CFB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8465" y="3682314"/>
            <a:ext cx="1201270" cy="121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5D686-1023-C192-2177-564D1D71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6833" y="1133411"/>
            <a:ext cx="1018504" cy="1029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10B09-2454-15F9-CE62-3028595AB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92" y="2197797"/>
            <a:ext cx="160661" cy="160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E4C574-BE50-6DF8-6C47-004DCA0ED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23" y="2002089"/>
            <a:ext cx="160661" cy="160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B3D07-52C2-DD92-62AD-3EEDA48F4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99" y="2011407"/>
            <a:ext cx="160661" cy="160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8853C3-2F65-8255-F544-D6E0C82CC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16" y="1996408"/>
            <a:ext cx="160661" cy="160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90F314-E70B-E709-9186-C90C20468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6" y="2129071"/>
            <a:ext cx="160661" cy="160661"/>
          </a:xfrm>
          <a:prstGeom prst="rect">
            <a:avLst/>
          </a:prstGeom>
        </p:spPr>
      </p:pic>
      <p:pic>
        <p:nvPicPr>
          <p:cNvPr id="14" name="Graphic 13" descr="Crown">
            <a:extLst>
              <a:ext uri="{FF2B5EF4-FFF2-40B4-BE49-F238E27FC236}">
                <a16:creationId xmlns:a16="http://schemas.microsoft.com/office/drawing/2014/main" id="{5503D604-FD87-8E1D-84F2-524EA2E8A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793762"/>
            <a:ext cx="562608" cy="562608"/>
          </a:xfrm>
          <a:prstGeom prst="rect">
            <a:avLst/>
          </a:prstGeom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id="{32C0B7B8-5700-62F8-A239-20598C24ED37}"/>
              </a:ext>
            </a:extLst>
          </p:cNvPr>
          <p:cNvSpPr/>
          <p:nvPr/>
        </p:nvSpPr>
        <p:spPr>
          <a:xfrm rot="10800000">
            <a:off x="4946081" y="2411035"/>
            <a:ext cx="1201270" cy="315030"/>
          </a:xfrm>
          <a:prstGeom prst="triangle">
            <a:avLst>
              <a:gd name="adj" fmla="val 524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69E7DC-54AF-EF21-CC07-22ABE19A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53" y="2833244"/>
            <a:ext cx="160661" cy="1606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B82085-8984-2251-0032-A278D2DA3363}"/>
              </a:ext>
            </a:extLst>
          </p:cNvPr>
          <p:cNvSpPr txBox="1"/>
          <p:nvPr/>
        </p:nvSpPr>
        <p:spPr>
          <a:xfrm>
            <a:off x="3412637" y="225072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Aggregate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5C2808-585B-A3BE-C813-6BA9AD41085C}"/>
              </a:ext>
            </a:extLst>
          </p:cNvPr>
          <p:cNvSpPr txBox="1"/>
          <p:nvPr/>
        </p:nvSpPr>
        <p:spPr>
          <a:xfrm>
            <a:off x="2767516" y="3196227"/>
            <a:ext cx="435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Problem: Can’t be accountable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1DA81C-9BE0-104A-4F9C-4E8DC8D4D511}"/>
              </a:ext>
            </a:extLst>
          </p:cNvPr>
          <p:cNvSpPr txBox="1"/>
          <p:nvPr/>
        </p:nvSpPr>
        <p:spPr>
          <a:xfrm>
            <a:off x="2767516" y="3573748"/>
            <a:ext cx="409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Solution: Add </a:t>
            </a:r>
            <a:r>
              <a:rPr lang="en-US" dirty="0" err="1">
                <a:latin typeface="+mn-lt"/>
              </a:rPr>
              <a:t>bitvector</a:t>
            </a:r>
            <a:r>
              <a:rPr lang="en-US" dirty="0">
                <a:latin typeface="+mn-lt"/>
              </a:rPr>
              <a:t> (n bits)</a:t>
            </a:r>
          </a:p>
        </p:txBody>
      </p:sp>
    </p:spTree>
    <p:extLst>
      <p:ext uri="{BB962C8B-B14F-4D97-AF65-F5344CB8AC3E}">
        <p14:creationId xmlns:p14="http://schemas.microsoft.com/office/powerpoint/2010/main" val="5110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0D5-9898-FA43-9A9C-88729411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3" y="124919"/>
            <a:ext cx="8458200" cy="623097"/>
          </a:xfrm>
        </p:spPr>
        <p:txBody>
          <a:bodyPr>
            <a:noAutofit/>
          </a:bodyPr>
          <a:lstStyle/>
          <a:p>
            <a:r>
              <a:rPr lang="en-US" sz="3600" dirty="0"/>
              <a:t>Solution:  </a:t>
            </a:r>
            <a:r>
              <a:rPr lang="en-US" sz="3600"/>
              <a:t>slow things down with </a:t>
            </a:r>
            <a:r>
              <a:rPr lang="en-US" sz="3600" dirty="0"/>
              <a:t>a VDF</a:t>
            </a:r>
            <a:r>
              <a:rPr lang="en-US" sz="1800" dirty="0"/>
              <a:t>    [LW’15]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4D7E3C-F5F8-9E4C-B21A-92E07805498D}"/>
              </a:ext>
            </a:extLst>
          </p:cNvPr>
          <p:cNvSpPr/>
          <p:nvPr/>
        </p:nvSpPr>
        <p:spPr>
          <a:xfrm>
            <a:off x="1041991" y="2509282"/>
            <a:ext cx="6308651" cy="797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Public Bulletin Board  </a:t>
            </a:r>
            <a:r>
              <a:rPr lang="en-US">
                <a:solidFill>
                  <a:schemeClr val="tx1"/>
                </a:solidFill>
              </a:rPr>
              <a:t>(blockchain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051D3B-1167-1C43-ABB2-19F1174257E3}"/>
              </a:ext>
            </a:extLst>
          </p:cNvPr>
          <p:cNvGrpSpPr/>
          <p:nvPr/>
        </p:nvGrpSpPr>
        <p:grpSpPr>
          <a:xfrm>
            <a:off x="2534084" y="3306724"/>
            <a:ext cx="4841390" cy="861963"/>
            <a:chOff x="2534084" y="3306724"/>
            <a:chExt cx="4841390" cy="86196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0FD432A-70B0-2445-A561-C4B1A895FB6C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196316" y="3306724"/>
              <a:ext cx="1" cy="3965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B5D611-53EE-2647-8373-470CA02C1511}"/>
                </a:ext>
              </a:extLst>
            </p:cNvPr>
            <p:cNvSpPr txBox="1"/>
            <p:nvPr/>
          </p:nvSpPr>
          <p:spPr>
            <a:xfrm>
              <a:off x="2534084" y="3707022"/>
              <a:ext cx="4841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Hash(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a</a:t>
              </a:r>
              <a:r>
                <a:rPr lang="en-US" b="1" dirty="0"/>
                <a:t>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b</a:t>
              </a:r>
              <a:r>
                <a:rPr lang="en-US" b="1" dirty="0"/>
                <a:t> || ⋯ || </a:t>
              </a:r>
              <a:r>
                <a:rPr lang="en-US" b="1" dirty="0" err="1"/>
                <a:t>r</a:t>
              </a:r>
              <a:r>
                <a:rPr lang="en-US" b="1" baseline="-25000" dirty="0" err="1"/>
                <a:t>z</a:t>
              </a:r>
              <a:r>
                <a:rPr lang="en-US" b="1" dirty="0"/>
                <a:t> ) </a:t>
              </a:r>
              <a:r>
                <a:rPr lang="en-US" dirty="0">
                  <a:latin typeface="+mn-lt"/>
                </a:rPr>
                <a:t>∈  {0,1}</a:t>
              </a:r>
              <a:r>
                <a:rPr lang="en-US" baseline="30000" dirty="0">
                  <a:latin typeface="+mn-lt"/>
                </a:rPr>
                <a:t>256</a:t>
              </a:r>
              <a:r>
                <a:rPr lang="en-US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D6D8C8E-10CF-6D40-9196-F0AB9DBF1DCD}"/>
              </a:ext>
            </a:extLst>
          </p:cNvPr>
          <p:cNvCxnSpPr/>
          <p:nvPr/>
        </p:nvCxnSpPr>
        <p:spPr>
          <a:xfrm>
            <a:off x="3340394" y="4141381"/>
            <a:ext cx="545805" cy="393404"/>
          </a:xfrm>
          <a:prstGeom prst="bentConnector3">
            <a:avLst>
              <a:gd name="adj1" fmla="val 129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8BE5ACB-D92D-374E-9C2C-4BEEC53C7C86}"/>
              </a:ext>
            </a:extLst>
          </p:cNvPr>
          <p:cNvSpPr/>
          <p:nvPr/>
        </p:nvSpPr>
        <p:spPr>
          <a:xfrm>
            <a:off x="3878394" y="4315181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VDF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5ADC95-ACFC-F949-B174-763EE8106EA6}"/>
              </a:ext>
            </a:extLst>
          </p:cNvPr>
          <p:cNvGrpSpPr/>
          <p:nvPr/>
        </p:nvGrpSpPr>
        <p:grpSpPr>
          <a:xfrm>
            <a:off x="4838870" y="4291085"/>
            <a:ext cx="3573854" cy="461665"/>
            <a:chOff x="4838870" y="4291085"/>
            <a:chExt cx="3573854" cy="46166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D05D767-D7B5-5B46-B936-71022ADC8A4E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 flipV="1">
              <a:off x="4838870" y="4529466"/>
              <a:ext cx="1838919" cy="89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6CE6E1-7147-E14F-ABE7-BE676C8E939F}"/>
                </a:ext>
              </a:extLst>
            </p:cNvPr>
            <p:cNvSpPr txBox="1"/>
            <p:nvPr/>
          </p:nvSpPr>
          <p:spPr>
            <a:xfrm>
              <a:off x="6750089" y="4291085"/>
              <a:ext cx="1662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beacon,  π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5A43B44-B499-6A45-82F2-52254BF2BAD0}"/>
              </a:ext>
            </a:extLst>
          </p:cNvPr>
          <p:cNvSpPr/>
          <p:nvPr/>
        </p:nvSpPr>
        <p:spPr>
          <a:xfrm>
            <a:off x="5278091" y="4306182"/>
            <a:ext cx="960476" cy="4465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72620-0549-A44D-A8B5-FE2355331AE3}"/>
              </a:ext>
            </a:extLst>
          </p:cNvPr>
          <p:cNvSpPr txBox="1"/>
          <p:nvPr/>
        </p:nvSpPr>
        <p:spPr>
          <a:xfrm>
            <a:off x="893129" y="1054773"/>
            <a:ext cx="6713505" cy="1061829"/>
          </a:xfrm>
          <a:prstGeom prst="rect">
            <a:avLst/>
          </a:prstGeom>
          <a:noFill/>
          <a:ln w="38100">
            <a:solidFill>
              <a:srgbClr val="3025FF"/>
            </a:solidFill>
          </a:ln>
        </p:spPr>
        <p:txBody>
          <a:bodyPr wrap="none" lIns="274320" rIns="274320" rtlCol="0">
            <a:spAutoFit/>
          </a:bodyPr>
          <a:lstStyle/>
          <a:p>
            <a:r>
              <a:rPr lang="en-US" dirty="0">
                <a:latin typeface="+mn-lt"/>
              </a:rPr>
              <a:t>VDF delay  ≫   max-</a:t>
            </a:r>
            <a:r>
              <a:rPr lang="en-US" dirty="0" err="1">
                <a:latin typeface="+mn-lt"/>
              </a:rPr>
              <a:t>Δ</a:t>
            </a:r>
            <a:r>
              <a:rPr lang="en-US" dirty="0">
                <a:latin typeface="+mn-lt"/>
              </a:rPr>
              <a:t>-time(Alice ⟶ Zoe)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+mn-lt"/>
              </a:rPr>
              <a:t>Uniqueness:  ensures no ambiguity about output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9A2B65-F293-A14A-A311-39E75C93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3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4E77-DEA2-DC48-895C-E1C6F4D0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Beacon in a blockchain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41B35-8379-4D41-B5C5-1B860D091356}"/>
              </a:ext>
            </a:extLst>
          </p:cNvPr>
          <p:cNvSpPr/>
          <p:nvPr/>
        </p:nvSpPr>
        <p:spPr>
          <a:xfrm>
            <a:off x="996869" y="1969794"/>
            <a:ext cx="1239704" cy="1144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Block </a:t>
            </a:r>
            <a:r>
              <a:rPr lang="en-US" sz="2800" dirty="0" err="1"/>
              <a:t>i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CF894B-4B96-F34F-864E-D607BE3BEDB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543697" y="2535670"/>
            <a:ext cx="453172" cy="617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B070C-27F2-8749-8C00-6BDD481A7C55}"/>
              </a:ext>
            </a:extLst>
          </p:cNvPr>
          <p:cNvCxnSpPr>
            <a:cxnSpLocks/>
            <a:stCxn id="5" idx="3"/>
            <a:endCxn id="61" idx="1"/>
          </p:cNvCxnSpPr>
          <p:nvPr/>
        </p:nvCxnSpPr>
        <p:spPr>
          <a:xfrm>
            <a:off x="2236573" y="2541848"/>
            <a:ext cx="3566256" cy="4908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6FFDF9-A4DB-1C4A-BF5C-96DAE38DDD72}"/>
              </a:ext>
            </a:extLst>
          </p:cNvPr>
          <p:cNvGrpSpPr>
            <a:grpSpLocks noChangeAspect="1"/>
          </p:cNvGrpSpPr>
          <p:nvPr/>
        </p:nvGrpSpPr>
        <p:grpSpPr>
          <a:xfrm>
            <a:off x="947764" y="3613722"/>
            <a:ext cx="1288809" cy="1005840"/>
            <a:chOff x="4922797" y="1855188"/>
            <a:chExt cx="4266923" cy="333009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E1EC36-86BE-D945-9A2B-F6B9BBC34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8140" y="1855188"/>
              <a:ext cx="1005840" cy="10058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59B4BB-D8F1-0744-9227-A40E2186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880" y="2939261"/>
              <a:ext cx="1005840" cy="10058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7E24FF-EF91-AC48-A5D9-9A82826DD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648" y="1855188"/>
              <a:ext cx="1005840" cy="10058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CDD4D4-9F45-9344-B7DA-E84CB3EE6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2797" y="2939261"/>
              <a:ext cx="1005840" cy="100584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6B0C6A0-76FC-CA4F-9107-7A60092E8D61}"/>
                </a:ext>
              </a:extLst>
            </p:cNvPr>
            <p:cNvCxnSpPr>
              <a:cxnSpLocks/>
              <a:stCxn id="20" idx="0"/>
              <a:endCxn id="19" idx="1"/>
            </p:cNvCxnSpPr>
            <p:nvPr/>
          </p:nvCxnSpPr>
          <p:spPr>
            <a:xfrm flipV="1">
              <a:off x="5425717" y="2358108"/>
              <a:ext cx="383931" cy="5811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D6D305-F5DA-164E-A3CB-0993BA3F9C8B}"/>
                </a:ext>
              </a:extLst>
            </p:cNvPr>
            <p:cNvCxnSpPr>
              <a:cxnSpLocks/>
            </p:cNvCxnSpPr>
            <p:nvPr/>
          </p:nvCxnSpPr>
          <p:spPr>
            <a:xfrm>
              <a:off x="5839452" y="3787488"/>
              <a:ext cx="848132" cy="6360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759081-6F57-3848-B935-C08779EFCECF}"/>
                </a:ext>
              </a:extLst>
            </p:cNvPr>
            <p:cNvCxnSpPr>
              <a:cxnSpLocks/>
            </p:cNvCxnSpPr>
            <p:nvPr/>
          </p:nvCxnSpPr>
          <p:spPr>
            <a:xfrm>
              <a:off x="6647571" y="2632283"/>
              <a:ext cx="1513669" cy="6611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9433B09-B4DD-7C4B-AE8D-2A0F0B28E266}"/>
                </a:ext>
              </a:extLst>
            </p:cNvPr>
            <p:cNvCxnSpPr>
              <a:cxnSpLocks/>
              <a:stCxn id="20" idx="3"/>
              <a:endCxn id="18" idx="1"/>
            </p:cNvCxnSpPr>
            <p:nvPr/>
          </p:nvCxnSpPr>
          <p:spPr>
            <a:xfrm>
              <a:off x="5928637" y="3442181"/>
              <a:ext cx="22552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85A0704-180D-8F40-94FB-727387C8B53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6312568" y="2861028"/>
              <a:ext cx="767152" cy="12811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F623B72-3D35-9842-93F6-3AAA12641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2640" y="3672450"/>
              <a:ext cx="758792" cy="9726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CCDAF0D-4CAF-E84A-B862-46957250EA5A}"/>
                </a:ext>
              </a:extLst>
            </p:cNvPr>
            <p:cNvCxnSpPr>
              <a:cxnSpLocks/>
            </p:cNvCxnSpPr>
            <p:nvPr/>
          </p:nvCxnSpPr>
          <p:spPr>
            <a:xfrm>
              <a:off x="8071144" y="2632283"/>
              <a:ext cx="419024" cy="5295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C030D4C-9ADF-8B41-BC03-F1E5D3B49CCB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7261876" y="2861028"/>
              <a:ext cx="409184" cy="13172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1EB9284-8234-1544-887C-BBB9D2C57E55}"/>
                </a:ext>
              </a:extLst>
            </p:cNvPr>
            <p:cNvCxnSpPr>
              <a:cxnSpLocks/>
              <a:stCxn id="17" idx="1"/>
              <a:endCxn id="19" idx="3"/>
            </p:cNvCxnSpPr>
            <p:nvPr/>
          </p:nvCxnSpPr>
          <p:spPr>
            <a:xfrm flipH="1">
              <a:off x="6815488" y="2358108"/>
              <a:ext cx="35265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DEE8459-99F4-7D4D-9E06-06E445810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457" y="2586854"/>
              <a:ext cx="1427958" cy="575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Shape 1084">
              <a:extLst>
                <a:ext uri="{FF2B5EF4-FFF2-40B4-BE49-F238E27FC236}">
                  <a16:creationId xmlns:a16="http://schemas.microsoft.com/office/drawing/2014/main" id="{4A1A1E0D-5BF3-3841-9104-D23F4F31AF9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6768645" y="3611739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Shape 1084">
              <a:extLst>
                <a:ext uri="{FF2B5EF4-FFF2-40B4-BE49-F238E27FC236}">
                  <a16:creationId xmlns:a16="http://schemas.microsoft.com/office/drawing/2014/main" id="{B3D6D695-2C49-2F4C-8757-F34C9B53D6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7246256" y="3584260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1E5A05-1EE1-9840-888E-3E145B018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808" y="4179441"/>
              <a:ext cx="1005840" cy="100584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16E221C-1215-9243-AFA8-3AAAF06BAD85}"/>
              </a:ext>
            </a:extLst>
          </p:cNvPr>
          <p:cNvSpPr txBox="1"/>
          <p:nvPr/>
        </p:nvSpPr>
        <p:spPr>
          <a:xfrm>
            <a:off x="501888" y="4619562"/>
            <a:ext cx="208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Committee </a:t>
            </a:r>
            <a:r>
              <a:rPr lang="en-US" dirty="0" err="1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36" name="Up Arrow 35">
            <a:extLst>
              <a:ext uri="{FF2B5EF4-FFF2-40B4-BE49-F238E27FC236}">
                <a16:creationId xmlns:a16="http://schemas.microsoft.com/office/drawing/2014/main" id="{78AEE277-C24F-BF44-BB70-84B99D222E5F}"/>
              </a:ext>
            </a:extLst>
          </p:cNvPr>
          <p:cNvSpPr/>
          <p:nvPr/>
        </p:nvSpPr>
        <p:spPr>
          <a:xfrm>
            <a:off x="1371248" y="3095410"/>
            <a:ext cx="431047" cy="54211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AB277319-AB83-AD43-B785-D5245345A04A}"/>
              </a:ext>
            </a:extLst>
          </p:cNvPr>
          <p:cNvSpPr/>
          <p:nvPr/>
        </p:nvSpPr>
        <p:spPr>
          <a:xfrm>
            <a:off x="2941956" y="3778739"/>
            <a:ext cx="2484127" cy="6439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AD25E0-DF0A-644E-89EE-F922D8F950A5}"/>
              </a:ext>
            </a:extLst>
          </p:cNvPr>
          <p:cNvSpPr txBox="1"/>
          <p:nvPr/>
        </p:nvSpPr>
        <p:spPr>
          <a:xfrm>
            <a:off x="2474574" y="4456414"/>
            <a:ext cx="348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Initializes VDF Beacon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F0E0470-9211-6A4B-854C-9323C4979BD9}"/>
              </a:ext>
            </a:extLst>
          </p:cNvPr>
          <p:cNvGrpSpPr>
            <a:grpSpLocks noChangeAspect="1"/>
          </p:cNvGrpSpPr>
          <p:nvPr/>
        </p:nvGrpSpPr>
        <p:grpSpPr>
          <a:xfrm>
            <a:off x="5974797" y="3508671"/>
            <a:ext cx="1288809" cy="1005840"/>
            <a:chOff x="4922797" y="1855188"/>
            <a:chExt cx="4266923" cy="333009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4E184C4-4F12-D244-A1DC-A6AEE0D89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8140" y="1855188"/>
              <a:ext cx="1005840" cy="100584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07E6317-81A0-0949-90A7-84DD98056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880" y="2939261"/>
              <a:ext cx="1005840" cy="100584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D11A082-57E1-364E-BD10-5CEE5E608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9648" y="1855188"/>
              <a:ext cx="1005840" cy="100584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B896CA8-E066-7944-81F3-DEA9348BC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2797" y="2939261"/>
              <a:ext cx="1005840" cy="1005840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0B0FCFF-EFA0-D14C-AAF6-EEA850AC877E}"/>
                </a:ext>
              </a:extLst>
            </p:cNvPr>
            <p:cNvCxnSpPr>
              <a:cxnSpLocks/>
              <a:stCxn id="43" idx="0"/>
              <a:endCxn id="42" idx="1"/>
            </p:cNvCxnSpPr>
            <p:nvPr/>
          </p:nvCxnSpPr>
          <p:spPr>
            <a:xfrm flipV="1">
              <a:off x="5425717" y="2358108"/>
              <a:ext cx="383931" cy="5811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E7E706C-F926-2847-9672-346423513A84}"/>
                </a:ext>
              </a:extLst>
            </p:cNvPr>
            <p:cNvCxnSpPr>
              <a:cxnSpLocks/>
            </p:cNvCxnSpPr>
            <p:nvPr/>
          </p:nvCxnSpPr>
          <p:spPr>
            <a:xfrm>
              <a:off x="5839452" y="3787488"/>
              <a:ext cx="848132" cy="63601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4262FBF-35C6-B848-B49A-0090794B10D8}"/>
                </a:ext>
              </a:extLst>
            </p:cNvPr>
            <p:cNvCxnSpPr>
              <a:cxnSpLocks/>
            </p:cNvCxnSpPr>
            <p:nvPr/>
          </p:nvCxnSpPr>
          <p:spPr>
            <a:xfrm>
              <a:off x="6647571" y="2632283"/>
              <a:ext cx="1513669" cy="6611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6CDEBB7-BF8A-E443-B8FB-650FDB160DB6}"/>
                </a:ext>
              </a:extLst>
            </p:cNvPr>
            <p:cNvCxnSpPr>
              <a:cxnSpLocks/>
              <a:stCxn id="43" idx="3"/>
              <a:endCxn id="41" idx="1"/>
            </p:cNvCxnSpPr>
            <p:nvPr/>
          </p:nvCxnSpPr>
          <p:spPr>
            <a:xfrm>
              <a:off x="5928637" y="3442181"/>
              <a:ext cx="22552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3BE3C67-7C25-F343-93F9-4446A0E6FE72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>
              <a:off x="6312568" y="2861028"/>
              <a:ext cx="767152" cy="12811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48A76D0-1782-184A-83D4-DC6E8CE33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2640" y="3672450"/>
              <a:ext cx="758792" cy="9726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0E2C035-B303-404B-87CE-AC55709B92B0}"/>
                </a:ext>
              </a:extLst>
            </p:cNvPr>
            <p:cNvCxnSpPr>
              <a:cxnSpLocks/>
            </p:cNvCxnSpPr>
            <p:nvPr/>
          </p:nvCxnSpPr>
          <p:spPr>
            <a:xfrm>
              <a:off x="8071144" y="2632283"/>
              <a:ext cx="419024" cy="52957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91BE27A-C623-1148-BEA8-49543FD982E8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>
              <a:off x="7261876" y="2861028"/>
              <a:ext cx="409184" cy="13172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F34699A-4BA4-2D49-A5CA-A7F7A0C7D703}"/>
                </a:ext>
              </a:extLst>
            </p:cNvPr>
            <p:cNvCxnSpPr>
              <a:cxnSpLocks/>
              <a:stCxn id="40" idx="1"/>
              <a:endCxn id="42" idx="3"/>
            </p:cNvCxnSpPr>
            <p:nvPr/>
          </p:nvCxnSpPr>
          <p:spPr>
            <a:xfrm flipH="1">
              <a:off x="6815488" y="2358108"/>
              <a:ext cx="35265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16EF2CB-5171-854A-A042-929555FEC0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4457" y="2586854"/>
              <a:ext cx="1427958" cy="5750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Shape 1084">
              <a:extLst>
                <a:ext uri="{FF2B5EF4-FFF2-40B4-BE49-F238E27FC236}">
                  <a16:creationId xmlns:a16="http://schemas.microsoft.com/office/drawing/2014/main" id="{BD6741AB-63BB-D84C-B4BB-3089847CB45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>
              <a:off x="6768645" y="3611739"/>
              <a:ext cx="269747" cy="122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Shape 1084">
              <a:extLst>
                <a:ext uri="{FF2B5EF4-FFF2-40B4-BE49-F238E27FC236}">
                  <a16:creationId xmlns:a16="http://schemas.microsoft.com/office/drawing/2014/main" id="{6790221F-04CD-B145-AB50-47AFE83531F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5883"/>
            <a:stretch/>
          </p:blipFill>
          <p:spPr>
            <a:xfrm flipH="1">
              <a:off x="7246256" y="3584260"/>
              <a:ext cx="195391" cy="1253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CE568E4-B737-4543-83CF-13A0FF1A9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808" y="4179441"/>
              <a:ext cx="1005840" cy="1005840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0F2BD0C-B3FD-D042-BD67-DF8D4C3422B8}"/>
              </a:ext>
            </a:extLst>
          </p:cNvPr>
          <p:cNvSpPr txBox="1"/>
          <p:nvPr/>
        </p:nvSpPr>
        <p:spPr>
          <a:xfrm>
            <a:off x="5528921" y="4514511"/>
            <a:ext cx="208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Committee i+1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9083FCB-FC64-034D-8B62-6E56F5C09313}"/>
              </a:ext>
            </a:extLst>
          </p:cNvPr>
          <p:cNvSpPr/>
          <p:nvPr/>
        </p:nvSpPr>
        <p:spPr>
          <a:xfrm>
            <a:off x="5802829" y="1974702"/>
            <a:ext cx="1540476" cy="11441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Block i+1</a:t>
            </a:r>
          </a:p>
        </p:txBody>
      </p:sp>
    </p:spTree>
    <p:extLst>
      <p:ext uri="{BB962C8B-B14F-4D97-AF65-F5344CB8AC3E}">
        <p14:creationId xmlns:p14="http://schemas.microsoft.com/office/powerpoint/2010/main" val="3044443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5306-57DC-D142-846E-61C638D9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VDF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3ED5-0D72-8B40-A8D4-28EC5826B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3362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Choose a “Group of unknown order”:</a:t>
                </a:r>
              </a:p>
              <a:p>
                <a:r>
                  <a:rPr lang="en-US" dirty="0"/>
                  <a:t>Pick two primes </a:t>
                </a:r>
                <a:r>
                  <a:rPr lang="en-US" dirty="0" err="1"/>
                  <a:t>p,q</a:t>
                </a:r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takes T repeated </a:t>
                </a:r>
                <a:r>
                  <a:rPr lang="en-US" dirty="0" err="1"/>
                  <a:t>squarings</a:t>
                </a:r>
                <a:r>
                  <a:rPr lang="en-US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Can’t be parallelized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Unless factorization of N is known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be a hash function that maps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3ED5-0D72-8B40-A8D4-28EC5826B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336279"/>
              </a:xfrm>
              <a:blipFill>
                <a:blip r:embed="rId3"/>
                <a:stretch>
                  <a:fillRect l="-1698" t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8DE6E-8DC4-B447-ADD9-8E9C225A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01A846-5ACA-054F-9F93-8B8F608CE063}"/>
                  </a:ext>
                </a:extLst>
              </p:cNvPr>
              <p:cNvSpPr/>
              <p:nvPr/>
            </p:nvSpPr>
            <p:spPr>
              <a:xfrm>
                <a:off x="559187" y="4454148"/>
                <a:ext cx="4063228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2000250" algn="l"/>
                  </a:tabLst>
                </a:pPr>
                <a:r>
                  <a:rPr lang="en-US" b="1" dirty="0"/>
                  <a:t>Eval(pp, x):    </a:t>
                </a: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01A846-5ACA-054F-9F93-8B8F608CE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7" y="4454148"/>
                <a:ext cx="4063228" cy="523798"/>
              </a:xfrm>
              <a:prstGeom prst="rect">
                <a:avLst/>
              </a:prstGeom>
              <a:blipFill>
                <a:blip r:embed="rId4"/>
                <a:stretch>
                  <a:fillRect l="-2500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508AF1C-1B0C-9B40-8212-2F1FE5533B3A}"/>
              </a:ext>
            </a:extLst>
          </p:cNvPr>
          <p:cNvSpPr txBox="1"/>
          <p:nvPr/>
        </p:nvSpPr>
        <p:spPr>
          <a:xfrm>
            <a:off x="5770605" y="4536430"/>
            <a:ext cx="28142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How to verify?</a:t>
            </a:r>
          </a:p>
        </p:txBody>
      </p:sp>
    </p:spTree>
    <p:extLst>
      <p:ext uri="{BB962C8B-B14F-4D97-AF65-F5344CB8AC3E}">
        <p14:creationId xmlns:p14="http://schemas.microsoft.com/office/powerpoint/2010/main" val="31160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341A-029C-CB46-BDE9-17CC157F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Proof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C159D-D82E-B24F-B749-81E763545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209" y="1844531"/>
            <a:ext cx="983202" cy="1454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BD3470-4ED2-B748-ABFA-F81E937F3336}"/>
                  </a:ext>
                </a:extLst>
              </p:cNvPr>
              <p:cNvSpPr txBox="1"/>
              <p:nvPr/>
            </p:nvSpPr>
            <p:spPr>
              <a:xfrm>
                <a:off x="457200" y="3459893"/>
                <a:ext cx="3880023" cy="1262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Produces a small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to Bob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BD3470-4ED2-B748-ABFA-F81E937F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59893"/>
                <a:ext cx="3880023" cy="1262461"/>
              </a:xfrm>
              <a:prstGeom prst="rect">
                <a:avLst/>
              </a:prstGeom>
              <a:blipFill>
                <a:blip r:embed="rId3"/>
                <a:stretch>
                  <a:fillRect l="-26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0001031-FD18-834B-B42B-E1055C679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340" y="2103954"/>
            <a:ext cx="767451" cy="1323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E064D9-13D6-DB4E-BD4F-742A8059EF57}"/>
                  </a:ext>
                </a:extLst>
              </p:cNvPr>
              <p:cNvSpPr txBox="1"/>
              <p:nvPr/>
            </p:nvSpPr>
            <p:spPr>
              <a:xfrm>
                <a:off x="5387547" y="3459893"/>
                <a:ext cx="37564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Takes 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/>
                <a:r>
                  <a:rPr lang="en-US" dirty="0">
                    <a:latin typeface="+mn-lt"/>
                  </a:rPr>
                  <a:t>Outputs “accept” or “reject”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E064D9-13D6-DB4E-BD4F-742A8059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47" y="3459893"/>
                <a:ext cx="3756453" cy="830997"/>
              </a:xfrm>
              <a:prstGeom prst="rect">
                <a:avLst/>
              </a:prstGeom>
              <a:blipFill>
                <a:blip r:embed="rId5"/>
                <a:stretch>
                  <a:fillRect l="-2703" t="-4545" r="-135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E619C57-92AA-C44D-AB60-B68CDF1F76D3}"/>
              </a:ext>
            </a:extLst>
          </p:cNvPr>
          <p:cNvSpPr txBox="1"/>
          <p:nvPr/>
        </p:nvSpPr>
        <p:spPr>
          <a:xfrm>
            <a:off x="2329780" y="1040185"/>
            <a:ext cx="493599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Efficiency: Bob runs in time O(log(T))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6E753-72F4-224B-B825-26CD82F559A4}"/>
                  </a:ext>
                </a:extLst>
              </p:cNvPr>
              <p:cNvSpPr txBox="1"/>
              <p:nvPr/>
            </p:nvSpPr>
            <p:spPr>
              <a:xfrm>
                <a:off x="1946209" y="1566259"/>
                <a:ext cx="5467334" cy="5237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Security: If Bob accepts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66E753-72F4-224B-B825-26CD82F5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09" y="1566259"/>
                <a:ext cx="5467334" cy="523798"/>
              </a:xfrm>
              <a:prstGeom prst="rect">
                <a:avLst/>
              </a:prstGeom>
              <a:blipFill>
                <a:blip r:embed="rId6"/>
                <a:stretch>
                  <a:fillRect l="-1617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80EC-4111-2448-9C2E-049BA858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Exponentiation Proof 1 </a:t>
            </a:r>
            <a:r>
              <a:rPr lang="en-US" sz="2200" dirty="0"/>
              <a:t>[Pietrzak’18]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1C58F-B8DD-9941-850D-61A1D7F2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B5D78-7129-8C45-A178-90816AB9620E}"/>
              </a:ext>
            </a:extLst>
          </p:cNvPr>
          <p:cNvSpPr txBox="1"/>
          <p:nvPr/>
        </p:nvSpPr>
        <p:spPr>
          <a:xfrm>
            <a:off x="1101179" y="2292760"/>
            <a:ext cx="31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013B7514-57B4-6442-860E-E4CE102931CE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413164" y="2523593"/>
            <a:ext cx="1080654" cy="32118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3500A66-E779-1F46-9134-755078B3B6C1}"/>
              </a:ext>
            </a:extLst>
          </p:cNvPr>
          <p:cNvSpPr/>
          <p:nvPr/>
        </p:nvSpPr>
        <p:spPr>
          <a:xfrm>
            <a:off x="789709" y="1081954"/>
            <a:ext cx="3643746" cy="36853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DEA4E8-749D-264B-8F79-40E49719B146}"/>
                  </a:ext>
                </a:extLst>
              </p:cNvPr>
              <p:cNvSpPr txBox="1"/>
              <p:nvPr/>
            </p:nvSpPr>
            <p:spPr>
              <a:xfrm>
                <a:off x="1011382" y="940573"/>
                <a:ext cx="7213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DEA4E8-749D-264B-8F79-40E49719B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82" y="940573"/>
                <a:ext cx="72138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524F299-71AC-0F4C-94D2-4D31525AAB8F}"/>
              </a:ext>
            </a:extLst>
          </p:cNvPr>
          <p:cNvSpPr txBox="1"/>
          <p:nvPr/>
        </p:nvSpPr>
        <p:spPr>
          <a:xfrm>
            <a:off x="2493818" y="2613950"/>
            <a:ext cx="31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D78E36D-BC93-114C-A6E7-273C87EA53D8}"/>
              </a:ext>
            </a:extLst>
          </p:cNvPr>
          <p:cNvCxnSpPr>
            <a:cxnSpLocks/>
          </p:cNvCxnSpPr>
          <p:nvPr/>
        </p:nvCxnSpPr>
        <p:spPr>
          <a:xfrm>
            <a:off x="2805803" y="2924608"/>
            <a:ext cx="1080654" cy="32118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40BCE1-0790-B147-A3DA-BB5E56FA987C}"/>
              </a:ext>
            </a:extLst>
          </p:cNvPr>
          <p:cNvSpPr txBox="1"/>
          <p:nvPr/>
        </p:nvSpPr>
        <p:spPr>
          <a:xfrm>
            <a:off x="3955729" y="3034050"/>
            <a:ext cx="31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AE7F67-6003-B746-9714-549F27B8F245}"/>
                  </a:ext>
                </a:extLst>
              </p:cNvPr>
              <p:cNvSpPr txBox="1"/>
              <p:nvPr/>
            </p:nvSpPr>
            <p:spPr>
              <a:xfrm>
                <a:off x="1454776" y="2847476"/>
                <a:ext cx="779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AE7F67-6003-B746-9714-549F27B8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76" y="2847476"/>
                <a:ext cx="779701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E7EE19-E00C-F944-860E-AD780DBA3C4E}"/>
                  </a:ext>
                </a:extLst>
              </p:cNvPr>
              <p:cNvSpPr txBox="1"/>
              <p:nvPr/>
            </p:nvSpPr>
            <p:spPr>
              <a:xfrm>
                <a:off x="2956279" y="3245797"/>
                <a:ext cx="779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E7EE19-E00C-F944-860E-AD780DBA3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79" y="3245797"/>
                <a:ext cx="779701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9D3757-04CC-D544-A1D1-C0683C4C30DD}"/>
                  </a:ext>
                </a:extLst>
              </p:cNvPr>
              <p:cNvSpPr txBox="1"/>
              <p:nvPr/>
            </p:nvSpPr>
            <p:spPr>
              <a:xfrm>
                <a:off x="3793745" y="1195065"/>
                <a:ext cx="1849838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9D3757-04CC-D544-A1D1-C0683C4C3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745" y="1195065"/>
                <a:ext cx="1849838" cy="529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8CD357-9C68-B34E-A947-599AEAE7B8EA}"/>
                  </a:ext>
                </a:extLst>
              </p:cNvPr>
              <p:cNvSpPr txBox="1"/>
              <p:nvPr/>
            </p:nvSpPr>
            <p:spPr>
              <a:xfrm>
                <a:off x="3986869" y="4012902"/>
                <a:ext cx="1849838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8CD357-9C68-B34E-A947-599AEAE7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69" y="4012902"/>
                <a:ext cx="1849838" cy="529697"/>
              </a:xfrm>
              <a:prstGeom prst="rect">
                <a:avLst/>
              </a:prstGeom>
              <a:blipFill>
                <a:blip r:embed="rId6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0E958B9-EB8C-EA42-9ED5-CF33349E3E81}"/>
              </a:ext>
            </a:extLst>
          </p:cNvPr>
          <p:cNvSpPr txBox="1"/>
          <p:nvPr/>
        </p:nvSpPr>
        <p:spPr>
          <a:xfrm>
            <a:off x="5902550" y="2073910"/>
            <a:ext cx="3103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Break into two statements of lower complexity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04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80EC-4111-2448-9C2E-049BA858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Exponentiation Proof 1 </a:t>
            </a:r>
            <a:r>
              <a:rPr lang="en-US" sz="2200" dirty="0"/>
              <a:t>[Pietrzak’18]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1C58F-B8DD-9941-850D-61A1D7F2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0DF818-0A0B-F047-A901-652ECD2E5ECF}"/>
              </a:ext>
            </a:extLst>
          </p:cNvPr>
          <p:cNvSpPr/>
          <p:nvPr/>
        </p:nvSpPr>
        <p:spPr>
          <a:xfrm>
            <a:off x="713819" y="1234744"/>
            <a:ext cx="3643746" cy="36853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E18CA8-D904-074F-963D-F80FF7B7ADF2}"/>
                  </a:ext>
                </a:extLst>
              </p:cNvPr>
              <p:cNvSpPr txBox="1"/>
              <p:nvPr/>
            </p:nvSpPr>
            <p:spPr>
              <a:xfrm>
                <a:off x="935492" y="1093363"/>
                <a:ext cx="7213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E18CA8-D904-074F-963D-F80FF7B7A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92" y="1093363"/>
                <a:ext cx="72138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B3B5B4-86F8-EB4C-9CC5-9B510608E9F8}"/>
                  </a:ext>
                </a:extLst>
              </p:cNvPr>
              <p:cNvSpPr txBox="1"/>
              <p:nvPr/>
            </p:nvSpPr>
            <p:spPr>
              <a:xfrm>
                <a:off x="2563802" y="2649447"/>
                <a:ext cx="779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B3B5B4-86F8-EB4C-9CC5-9B510608E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802" y="2649447"/>
                <a:ext cx="779701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269635-581C-D04D-BC74-8FACC901671F}"/>
              </a:ext>
            </a:extLst>
          </p:cNvPr>
          <p:cNvSpPr txBox="1"/>
          <p:nvPr/>
        </p:nvSpPr>
        <p:spPr>
          <a:xfrm>
            <a:off x="4939011" y="2494931"/>
            <a:ext cx="807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Combine recursion branches</a:t>
            </a: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6F7A4D-203E-4B4B-BCE6-6678D6BCBDA4}"/>
              </a:ext>
            </a:extLst>
          </p:cNvPr>
          <p:cNvSpPr txBox="1"/>
          <p:nvPr/>
        </p:nvSpPr>
        <p:spPr>
          <a:xfrm>
            <a:off x="1969370" y="1703807"/>
            <a:ext cx="76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xz</a:t>
            </a:r>
            <a:endParaRPr lang="en-US" dirty="0"/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3B365B9D-D039-7647-853A-8F32B5A3A5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98825" y="2660297"/>
            <a:ext cx="1715014" cy="72536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3E541AA-17A4-7344-956D-D48454209761}"/>
              </a:ext>
            </a:extLst>
          </p:cNvPr>
          <p:cNvSpPr txBox="1"/>
          <p:nvPr/>
        </p:nvSpPr>
        <p:spPr>
          <a:xfrm>
            <a:off x="2736866" y="3826538"/>
            <a:ext cx="76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8D23EF-B214-7C45-A9C7-732178BD886A}"/>
                  </a:ext>
                </a:extLst>
              </p:cNvPr>
              <p:cNvSpPr txBox="1"/>
              <p:nvPr/>
            </p:nvSpPr>
            <p:spPr>
              <a:xfrm>
                <a:off x="3699714" y="1356625"/>
                <a:ext cx="2478594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𝑥𝑧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𝑦𝑧</m:t>
                          </m:r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8D23EF-B214-7C45-A9C7-732178BD8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714" y="1356625"/>
                <a:ext cx="2478594" cy="529697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8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80EC-4111-2448-9C2E-049BA858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Exponentiation Proof 1 </a:t>
            </a:r>
            <a:r>
              <a:rPr lang="en-US" sz="2200" dirty="0"/>
              <a:t>[Pietrzak’18]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1C58F-B8DD-9941-850D-61A1D7F2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0EC4E4-8AAA-524C-A1E0-6CF34CF87096}"/>
              </a:ext>
            </a:extLst>
          </p:cNvPr>
          <p:cNvSpPr/>
          <p:nvPr/>
        </p:nvSpPr>
        <p:spPr>
          <a:xfrm>
            <a:off x="713819" y="1178989"/>
            <a:ext cx="3643746" cy="368530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CBBE5A-ACAE-0249-8605-01EDF81B8187}"/>
                  </a:ext>
                </a:extLst>
              </p:cNvPr>
              <p:cNvSpPr txBox="1"/>
              <p:nvPr/>
            </p:nvSpPr>
            <p:spPr>
              <a:xfrm>
                <a:off x="935492" y="1037608"/>
                <a:ext cx="7213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CBBE5A-ACAE-0249-8605-01EDF81B8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92" y="1037608"/>
                <a:ext cx="72138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EDE821-2B0E-2B43-A8DF-CB044FBDE794}"/>
                  </a:ext>
                </a:extLst>
              </p:cNvPr>
              <p:cNvSpPr txBox="1"/>
              <p:nvPr/>
            </p:nvSpPr>
            <p:spPr>
              <a:xfrm>
                <a:off x="2563802" y="2593692"/>
                <a:ext cx="779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EDE821-2B0E-2B43-A8DF-CB044FBDE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802" y="2593692"/>
                <a:ext cx="779701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F56A89-2B56-0F42-A884-594E061FE429}"/>
                  </a:ext>
                </a:extLst>
              </p:cNvPr>
              <p:cNvSpPr txBox="1"/>
              <p:nvPr/>
            </p:nvSpPr>
            <p:spPr>
              <a:xfrm>
                <a:off x="3699714" y="1300870"/>
                <a:ext cx="2478594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F56A89-2B56-0F42-A884-594E061FE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714" y="1300870"/>
                <a:ext cx="2478594" cy="529697"/>
              </a:xfrm>
              <a:prstGeom prst="rect">
                <a:avLst/>
              </a:prstGeom>
              <a:blipFill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11ACB0-68B4-FA49-BECF-858F72B54AE1}"/>
                  </a:ext>
                </a:extLst>
              </p:cNvPr>
              <p:cNvSpPr txBox="1"/>
              <p:nvPr/>
            </p:nvSpPr>
            <p:spPr>
              <a:xfrm>
                <a:off x="4572000" y="2383421"/>
                <a:ext cx="4997096" cy="1587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Add randomization term for soundness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←[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</a:endParaRPr>
              </a:p>
              <a:p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11ACB0-68B4-FA49-BECF-858F72B54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83421"/>
                <a:ext cx="4997096" cy="1587486"/>
              </a:xfrm>
              <a:prstGeom prst="rect">
                <a:avLst/>
              </a:prstGeom>
              <a:blipFill>
                <a:blip r:embed="rId5"/>
                <a:stretch>
                  <a:fillRect l="-2036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D611EEE-6087-7240-AA86-CCBAF874E1BB}"/>
              </a:ext>
            </a:extLst>
          </p:cNvPr>
          <p:cNvSpPr txBox="1"/>
          <p:nvPr/>
        </p:nvSpPr>
        <p:spPr>
          <a:xfrm>
            <a:off x="1969370" y="1648052"/>
            <a:ext cx="76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xy</a:t>
            </a:r>
            <a:r>
              <a:rPr lang="en-US" baseline="30000" dirty="0" err="1"/>
              <a:t>r</a:t>
            </a:r>
            <a:endParaRPr lang="en-US" baseline="30000" dirty="0"/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A448FD2A-68FB-2D4C-B325-B37371E50D0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98825" y="2604542"/>
            <a:ext cx="1715014" cy="72536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39CC74-7917-324E-A20C-BBB8B92C8916}"/>
              </a:ext>
            </a:extLst>
          </p:cNvPr>
          <p:cNvSpPr txBox="1"/>
          <p:nvPr/>
        </p:nvSpPr>
        <p:spPr>
          <a:xfrm>
            <a:off x="2736866" y="3770783"/>
            <a:ext cx="76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yz</a:t>
            </a:r>
            <a:r>
              <a:rPr lang="en-US" baseline="30000" dirty="0" err="1"/>
              <a:t>r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403205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40BF-F2DB-E946-AAC9-982DB2A0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Exponentiation Proof 1 </a:t>
            </a:r>
            <a:r>
              <a:rPr lang="en-US" sz="2200" dirty="0"/>
              <a:t>[Pietrzak’18]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308B2-4780-454F-8559-E8245126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Curved Right Arrow 4">
            <a:extLst>
              <a:ext uri="{FF2B5EF4-FFF2-40B4-BE49-F238E27FC236}">
                <a16:creationId xmlns:a16="http://schemas.microsoft.com/office/drawing/2014/main" id="{0F6D7E91-F874-1B46-8930-DE8F0F0F2575}"/>
              </a:ext>
            </a:extLst>
          </p:cNvPr>
          <p:cNvSpPr/>
          <p:nvPr/>
        </p:nvSpPr>
        <p:spPr>
          <a:xfrm>
            <a:off x="2929220" y="3498662"/>
            <a:ext cx="1252331" cy="176756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118FB-EB65-8C48-9AA2-30828F54A37E}"/>
              </a:ext>
            </a:extLst>
          </p:cNvPr>
          <p:cNvSpPr txBox="1"/>
          <p:nvPr/>
        </p:nvSpPr>
        <p:spPr>
          <a:xfrm>
            <a:off x="647318" y="3077791"/>
            <a:ext cx="147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Peggy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0E0BA-09B5-8144-AB5B-BF8F45C86F17}"/>
              </a:ext>
            </a:extLst>
          </p:cNvPr>
          <p:cNvSpPr txBox="1"/>
          <p:nvPr/>
        </p:nvSpPr>
        <p:spPr>
          <a:xfrm>
            <a:off x="7294534" y="3214796"/>
            <a:ext cx="102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5196B0-69CF-764E-8A6A-C11D66A5D9BF}"/>
                  </a:ext>
                </a:extLst>
              </p:cNvPr>
              <p:cNvSpPr/>
              <p:nvPr/>
            </p:nvSpPr>
            <p:spPr>
              <a:xfrm>
                <a:off x="3419061" y="943015"/>
                <a:ext cx="2445026" cy="5168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35196B0-69CF-764E-8A6A-C11D66A5D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061" y="943015"/>
                <a:ext cx="2445026" cy="516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812271-40B9-4945-A3DC-50ECC3319CD1}"/>
              </a:ext>
            </a:extLst>
          </p:cNvPr>
          <p:cNvCxnSpPr/>
          <p:nvPr/>
        </p:nvCxnSpPr>
        <p:spPr>
          <a:xfrm>
            <a:off x="2782957" y="2294736"/>
            <a:ext cx="36178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B40DF2-5448-A24C-9874-531CA64EB653}"/>
                  </a:ext>
                </a:extLst>
              </p:cNvPr>
              <p:cNvSpPr txBox="1"/>
              <p:nvPr/>
            </p:nvSpPr>
            <p:spPr>
              <a:xfrm>
                <a:off x="3236955" y="1765039"/>
                <a:ext cx="2328959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B40DF2-5448-A24C-9874-531CA64EB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955" y="1765039"/>
                <a:ext cx="2328959" cy="529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5FABF6-4212-C445-A745-1D127375E356}"/>
              </a:ext>
            </a:extLst>
          </p:cNvPr>
          <p:cNvCxnSpPr/>
          <p:nvPr/>
        </p:nvCxnSpPr>
        <p:spPr>
          <a:xfrm flipH="1">
            <a:off x="2782957" y="3445628"/>
            <a:ext cx="3856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1CDC40-80C4-1244-83AF-417B77E00367}"/>
                  </a:ext>
                </a:extLst>
              </p:cNvPr>
              <p:cNvSpPr txBox="1"/>
              <p:nvPr/>
            </p:nvSpPr>
            <p:spPr>
              <a:xfrm>
                <a:off x="2980714" y="2913105"/>
                <a:ext cx="3180522" cy="47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←[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1CDC40-80C4-1244-83AF-417B77E00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714" y="2913105"/>
                <a:ext cx="3180522" cy="479490"/>
              </a:xfrm>
              <a:prstGeom prst="rect">
                <a:avLst/>
              </a:prstGeom>
              <a:blipFill>
                <a:blip r:embed="rId7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52E89F-F095-2341-BAF4-ADBCB42FC61A}"/>
                  </a:ext>
                </a:extLst>
              </p:cNvPr>
              <p:cNvSpPr txBox="1"/>
              <p:nvPr/>
            </p:nvSpPr>
            <p:spPr>
              <a:xfrm>
                <a:off x="569068" y="3819050"/>
                <a:ext cx="22138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52E89F-F095-2341-BAF4-ADBCB42FC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8" y="3819050"/>
                <a:ext cx="2213889" cy="923330"/>
              </a:xfrm>
              <a:prstGeom prst="rect">
                <a:avLst/>
              </a:prstGeom>
              <a:blipFill>
                <a:blip r:embed="rId8"/>
                <a:stretch>
                  <a:fillRect l="-2286" t="-274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0ED249-4C91-1C45-A486-3E832399935B}"/>
                  </a:ext>
                </a:extLst>
              </p:cNvPr>
              <p:cNvSpPr txBox="1"/>
              <p:nvPr/>
            </p:nvSpPr>
            <p:spPr>
              <a:xfrm>
                <a:off x="6140569" y="3670244"/>
                <a:ext cx="321530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r>
                  <a:rPr lang="en-US" sz="1800" dirty="0"/>
                  <a:t>If T = 4, 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800" b="0" dirty="0"/>
              </a:p>
              <a:p>
                <a:r>
                  <a:rPr lang="en-US" sz="1800" dirty="0"/>
                  <a:t>Accepts if true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0ED249-4C91-1C45-A486-3E8323999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69" y="3670244"/>
                <a:ext cx="3215304" cy="1477328"/>
              </a:xfrm>
              <a:prstGeom prst="rect">
                <a:avLst/>
              </a:prstGeom>
              <a:blipFill>
                <a:blip r:embed="rId9"/>
                <a:stretch>
                  <a:fillRect l="-1575" t="-170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048204F-9376-F842-A3B9-04CC4FCE7B8C}"/>
                  </a:ext>
                </a:extLst>
              </p:cNvPr>
              <p:cNvSpPr/>
              <p:nvPr/>
            </p:nvSpPr>
            <p:spPr>
              <a:xfrm>
                <a:off x="2898433" y="3887554"/>
                <a:ext cx="2924281" cy="6245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048204F-9376-F842-A3B9-04CC4FCE7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33" y="3887554"/>
                <a:ext cx="2924281" cy="6245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6CE3241-E70F-884A-BE9B-65AC27870409}"/>
              </a:ext>
            </a:extLst>
          </p:cNvPr>
          <p:cNvSpPr txBox="1"/>
          <p:nvPr/>
        </p:nvSpPr>
        <p:spPr>
          <a:xfrm>
            <a:off x="4075767" y="4670199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Recurse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82EEE-0A16-4B34-F074-E318FD800D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46" y="1678913"/>
            <a:ext cx="983202" cy="14544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94DBF0-4BB7-47AD-E2A6-25E07AB872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581" y="1819926"/>
            <a:ext cx="767451" cy="132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DC87-C4F6-6247-81A8-E53DDD63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Security: Low Order Assumption 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086CC-389A-AF45-BD3C-1C6388A4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276EC0-37B5-F34E-BCFF-F2F20F1805B2}"/>
                  </a:ext>
                </a:extLst>
              </p:cNvPr>
              <p:cNvSpPr txBox="1"/>
              <p:nvPr/>
            </p:nvSpPr>
            <p:spPr>
              <a:xfrm>
                <a:off x="959006" y="1131169"/>
                <a:ext cx="6512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GGen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outputs the description of a group</a:t>
                </a:r>
                <a:endParaRPr lang="en-US" u="sn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276EC0-37B5-F34E-BCFF-F2F20F180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06" y="1131169"/>
                <a:ext cx="6512312" cy="461665"/>
              </a:xfrm>
              <a:prstGeom prst="rect">
                <a:avLst/>
              </a:prstGeom>
              <a:blipFill>
                <a:blip r:embed="rId3"/>
                <a:stretch>
                  <a:fillRect l="-1365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35A6AC-F4B8-F543-A6F3-57B4B1E1F903}"/>
                  </a:ext>
                </a:extLst>
              </p:cNvPr>
              <p:cNvSpPr txBox="1"/>
              <p:nvPr/>
            </p:nvSpPr>
            <p:spPr>
              <a:xfrm>
                <a:off x="959006" y="1745154"/>
                <a:ext cx="6512312" cy="1217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Assumption:</a:t>
                </a:r>
                <a:r>
                  <a:rPr lang="en-US" dirty="0"/>
                  <a:t> No efficient algorithm that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35A6AC-F4B8-F543-A6F3-57B4B1E1F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06" y="1745154"/>
                <a:ext cx="6512312" cy="1217641"/>
              </a:xfrm>
              <a:prstGeom prst="rect">
                <a:avLst/>
              </a:prstGeom>
              <a:blipFill>
                <a:blip r:embed="rId4"/>
                <a:stretch>
                  <a:fillRect l="-1365" t="-3093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E63C7-2666-FD40-A578-81DBE66E8EAE}"/>
                  </a:ext>
                </a:extLst>
              </p:cNvPr>
              <p:cNvSpPr txBox="1"/>
              <p:nvPr/>
            </p:nvSpPr>
            <p:spPr>
              <a:xfrm>
                <a:off x="598449" y="3256208"/>
                <a:ext cx="78207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 [BBF’18]</a:t>
                </a:r>
                <a:r>
                  <a:rPr lang="en-US" b="1" dirty="0"/>
                  <a:t>: </a:t>
                </a:r>
                <a:r>
                  <a:rPr lang="en-US" dirty="0"/>
                  <a:t>Low order assumption for </a:t>
                </a:r>
                <a:r>
                  <a:rPr lang="en-US" dirty="0" err="1"/>
                  <a:t>GGen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Pietrzak’s</a:t>
                </a:r>
                <a:r>
                  <a:rPr lang="en-US" dirty="0"/>
                  <a:t> succinct argument has negligible soundness error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7E63C7-2666-FD40-A578-81DBE66E8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49" y="3256208"/>
                <a:ext cx="7820721" cy="1200329"/>
              </a:xfrm>
              <a:prstGeom prst="rect">
                <a:avLst/>
              </a:prstGeom>
              <a:blipFill>
                <a:blip r:embed="rId5"/>
                <a:stretch>
                  <a:fillRect l="-1135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623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229101" y="1651954"/>
            <a:ext cx="44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bit prime l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blipFill>
                <a:blip r:embed="rId4"/>
                <a:stretch>
                  <a:fillRect l="-327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 err="1"/>
                  <a:t>q,r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blipFill>
                <a:blip r:embed="rId5"/>
                <a:stretch>
                  <a:fillRect l="-4324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blipFill>
                <a:blip r:embed="rId7"/>
                <a:stretch>
                  <a:fillRect l="-3256" t="-2516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Proof 2 </a:t>
            </a:r>
            <a:r>
              <a:rPr lang="en-US" sz="2200" dirty="0"/>
              <a:t>[Wesolowski’18]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F6A32DF6-2F16-CC42-B873-460B9CE58310}"/>
                  </a:ext>
                </a:extLst>
              </p:cNvPr>
              <p:cNvSpPr/>
              <p:nvPr/>
            </p:nvSpPr>
            <p:spPr>
              <a:xfrm>
                <a:off x="6989884" y="2522716"/>
                <a:ext cx="2313810" cy="738664"/>
              </a:xfrm>
              <a:prstGeom prst="wedgeRoundRectCallout">
                <a:avLst>
                  <a:gd name="adj1" fmla="val -24825"/>
                  <a:gd name="adj2" fmla="val 107992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steps</a:t>
                </a:r>
              </a:p>
            </p:txBody>
          </p:sp>
        </mc:Choice>
        <mc:Fallback xmlns="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F6A32DF6-2F16-CC42-B873-460B9CE58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884" y="2522716"/>
                <a:ext cx="2313810" cy="738664"/>
              </a:xfrm>
              <a:prstGeom prst="wedgeRoundRectCallout">
                <a:avLst>
                  <a:gd name="adj1" fmla="val -24825"/>
                  <a:gd name="adj2" fmla="val 107992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62B89-23BF-A546-8969-B4060B50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06C72A-877E-5041-929E-3846BD6FDC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336" y="1816452"/>
            <a:ext cx="767451" cy="1323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73F56A-9E97-6C43-BD78-636BE5F855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20" y="1603932"/>
            <a:ext cx="983202" cy="14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1" grpId="0"/>
      <p:bldP spid="2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0B654-9B72-80FB-DA18-A9819A030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89CE-205E-AFF2-6094-D960ABC7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5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Aggregate signatures:  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CE0844-C7AF-66D5-62D1-056CA12138B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71550"/>
                <a:ext cx="8686800" cy="4095750"/>
              </a:xfrm>
            </p:spPr>
            <p:txBody>
              <a:bodyPr>
                <a:normAutofit fontScale="92500" lnSpcReduction="20000"/>
              </a:bodyPr>
              <a:lstStyle/>
              <a:p>
                <a:pPr marL="57150" indent="0">
                  <a:spcBef>
                    <a:spcPts val="1200"/>
                  </a:spcBef>
                  <a:buNone/>
                  <a:tabLst>
                    <a:tab pos="3200400" algn="l"/>
                  </a:tabLst>
                </a:pPr>
                <a:r>
                  <a:rPr lang="en-US" sz="2400" b="1" u="sng" dirty="0">
                    <a:sym typeface="Symbol" charset="0"/>
                  </a:rPr>
                  <a:t>Def</a:t>
                </a:r>
                <a:r>
                  <a:rPr lang="en-US" sz="2400" dirty="0">
                    <a:sym typeface="Symbol" charset="0"/>
                  </a:rPr>
                  <a:t>:    an aggregate signature scheme is a quintuple of algorithms:</a:t>
                </a: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>
                    <a:sym typeface="Symbol" charset="0"/>
                  </a:rPr>
                  <a:t>(Gen</a:t>
                </a:r>
                <a:r>
                  <a:rPr lang="en-US" sz="2400" dirty="0">
                    <a:sym typeface="Symbol" charset="0"/>
                  </a:rPr>
                  <a:t>, </a:t>
                </a:r>
                <a:r>
                  <a:rPr lang="en-US" sz="2400" b="1" dirty="0">
                    <a:sym typeface="Symbol" charset="0"/>
                  </a:rPr>
                  <a:t>Sign, Verify) </a:t>
                </a:r>
                <a:r>
                  <a:rPr lang="en-US" sz="2400" dirty="0">
                    <a:sym typeface="Symbol" charset="0"/>
                  </a:rPr>
                  <a:t>:  </a:t>
                </a:r>
                <a:r>
                  <a:rPr lang="en-US" sz="2400" dirty="0"/>
                  <a:t>is a signature scheme</a:t>
                </a:r>
                <a:endParaRPr lang="en-US" sz="2400" dirty="0"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>
                    <a:sym typeface="Symbol" charset="0"/>
                  </a:rPr>
                  <a:t>Aggregate</a:t>
                </a:r>
                <a:r>
                  <a:rPr lang="en-US" sz="2400" dirty="0">
                    <a:sym typeface="Symbol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>
                    <a:sym typeface="Symbol" charset="0"/>
                  </a:rPr>
                  <a:t>)-&gt; 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ja-JP" sz="240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sz="2400" b="1" dirty="0" err="1">
                    <a:sym typeface="Symbol" charset="0"/>
                  </a:rPr>
                  <a:t>VerifyAgg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𝑝𝑘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𝑚</m:t>
                            </m:r>
                          </m:e>
                        </m:d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sup>
                    </m:sSubSup>
                    <m:r>
                      <a:rPr lang="en-US" sz="2400" i="1" dirty="0" smtClean="0">
                        <a:latin typeface="Cambria Math" panose="02040503050406030204" pitchFamily="18" charset="0"/>
                        <a:sym typeface="Symbol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  <a:sym typeface="Symbol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ym typeface="Symbol" charset="0"/>
                  </a:rPr>
                  <a:t>) outputs ‘accept</a:t>
                </a:r>
                <a:r>
                  <a:rPr lang="ja-JP" altLang="en-US" sz="2400">
                    <a:latin typeface="Arial"/>
                    <a:sym typeface="Symbol" charset="0"/>
                  </a:rPr>
                  <a:t>’</a:t>
                </a:r>
                <a:r>
                  <a:rPr lang="en-US" sz="2400" dirty="0">
                    <a:sym typeface="Symbol" charset="0"/>
                  </a:rPr>
                  <a:t> or  ‘reject</a:t>
                </a:r>
                <a:r>
                  <a:rPr lang="en-US" sz="2400" dirty="0">
                    <a:latin typeface="Arial"/>
                    <a:sym typeface="Symbol" charset="0"/>
                  </a:rPr>
                  <a:t>’</a:t>
                </a:r>
                <a:endParaRPr lang="en-US" altLang="ja-JP" sz="2400" dirty="0">
                  <a:latin typeface="Arial"/>
                  <a:sym typeface="Symbol" charset="0"/>
                </a:endParaRPr>
              </a:p>
              <a:p>
                <a:pPr marL="0" indent="0">
                  <a:spcBef>
                    <a:spcPts val="4200"/>
                  </a:spcBef>
                  <a:buNone/>
                </a:pPr>
                <a:r>
                  <a:rPr lang="en-US" sz="2400" b="1" u="sng" dirty="0"/>
                  <a:t>Correctness</a:t>
                </a:r>
                <a:r>
                  <a:rPr lang="en-US" sz="2400" dirty="0"/>
                  <a:t>:   (Security later)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400" b="1" dirty="0">
                    <a:sym typeface="Symbol" charset="0"/>
                  </a:rPr>
                  <a:t> Verify(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charset="0"/>
                      </a:rPr>
                      <m:t>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1" dirty="0"/>
                  <a:t>)= ‘accept’ for all </a:t>
                </a:r>
                <a:r>
                  <a:rPr lang="en-US" sz="2400" b="1" dirty="0" err="1"/>
                  <a:t>i</a:t>
                </a:r>
                <a:r>
                  <a:rPr lang="en-US" sz="2400" b="1" dirty="0"/>
                  <a:t> -&gt;</a:t>
                </a:r>
                <a:r>
                  <a:rPr lang="en-US" sz="2400" dirty="0"/>
                  <a:t>	</a:t>
                </a:r>
                <a:r>
                  <a:rPr lang="en-US" sz="2400" b="1" dirty="0">
                    <a:sym typeface="Symbol" charset="0"/>
                  </a:rPr>
                  <a:t>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 dirty="0">
                    <a:sym typeface="Symbol" charset="0"/>
                  </a:rPr>
                  <a:t>	</a:t>
                </a:r>
                <a:r>
                  <a:rPr lang="en-US" sz="2400" b="1" dirty="0" err="1">
                    <a:sym typeface="Symbol" charset="0"/>
                  </a:rPr>
                  <a:t>VerifyAgg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sym typeface="Symbol" charset="0"/>
                      </a:rPr>
                      <m:t>(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  <a:sym typeface="Symbol" charset="0"/>
                      </a:rPr>
                      <m:t>,</m:t>
                    </m:r>
                  </m:oMath>
                </a14:m>
                <a:r>
                  <a:rPr lang="en-US" sz="2400" b="1" dirty="0">
                    <a:sym typeface="Symbol" charset="0"/>
                  </a:rPr>
                  <a:t> Aggregate</a:t>
                </a:r>
                <a:r>
                  <a:rPr lang="en-US" sz="2400" dirty="0">
                    <a:sym typeface="Symbol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dirty="0">
                    <a:sym typeface="Symbol" charset="0"/>
                  </a:rPr>
                  <a:t>))= ’accept’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 u="sng" dirty="0">
                    <a:sym typeface="Symbol" charset="0"/>
                  </a:rPr>
                  <a:t>Efficiency: </a:t>
                </a:r>
                <a:r>
                  <a:rPr lang="en-US" sz="2400" dirty="0">
                    <a:sym typeface="Symbol" charset="0"/>
                  </a:rPr>
                  <a:t>Ideally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  <a:sym typeface="Symbol" charset="0"/>
                          </a:rPr>
                          <m:t>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sym typeface="Symbol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ym typeface="Symbol" charset="0"/>
                  </a:rPr>
                  <a:t> is short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8CE0844-C7AF-66D5-62D1-056CA1213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686800" cy="4095750"/>
              </a:xfrm>
              <a:blipFill>
                <a:blip r:embed="rId3"/>
                <a:stretch>
                  <a:fillRect l="-876" t="-2477" b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242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229101" y="1651954"/>
            <a:ext cx="44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bit prime l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82" y="2439531"/>
                <a:ext cx="3085510" cy="461665"/>
              </a:xfrm>
              <a:prstGeom prst="rect">
                <a:avLst/>
              </a:prstGeom>
              <a:blipFill>
                <a:blip r:embed="rId4"/>
                <a:stretch>
                  <a:fillRect l="-327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 err="1"/>
                  <a:t>q,r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blipFill>
                <a:blip r:embed="rId5"/>
                <a:stretch>
                  <a:fillRect l="-4324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94" y="3219168"/>
                <a:ext cx="2725890" cy="2007665"/>
              </a:xfrm>
              <a:prstGeom prst="rect">
                <a:avLst/>
              </a:prstGeom>
              <a:blipFill>
                <a:blip r:embed="rId7"/>
                <a:stretch>
                  <a:fillRect l="-3256" t="-2516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62B89-23BF-A546-8969-B4060B50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06C72A-877E-5041-929E-3846BD6FDC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336" y="1816452"/>
            <a:ext cx="767451" cy="1323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73F56A-9E97-6C43-BD78-636BE5F855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20" y="1603932"/>
            <a:ext cx="983202" cy="1454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BB00B0-00C5-8A4B-AD9D-198862FA99D4}"/>
                  </a:ext>
                </a:extLst>
              </p:cNvPr>
              <p:cNvSpPr txBox="1"/>
              <p:nvPr/>
            </p:nvSpPr>
            <p:spPr>
              <a:xfrm>
                <a:off x="6857330" y="1103866"/>
                <a:ext cx="2270930" cy="22955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Must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 err="1">
                    <a:latin typeface="+mn-lt"/>
                  </a:rPr>
                  <a:t>s.t.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sup>
                    </m:sSup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Taking roots is hard</a:t>
                </a:r>
              </a:p>
              <a:p>
                <a:r>
                  <a:rPr lang="en-US" dirty="0"/>
                  <a:t>See reading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BB00B0-00C5-8A4B-AD9D-198862FA9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330" y="1103866"/>
                <a:ext cx="2270930" cy="2295565"/>
              </a:xfrm>
              <a:prstGeom prst="rect">
                <a:avLst/>
              </a:prstGeom>
              <a:blipFill>
                <a:blip r:embed="rId10"/>
                <a:stretch>
                  <a:fillRect l="-3867" t="-54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2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06" y="1070716"/>
                <a:ext cx="2551788" cy="387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229101" y="1651954"/>
            <a:ext cx="44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 err="1"/>
                  <a:t>q,r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569660"/>
              </a:xfrm>
              <a:prstGeom prst="rect">
                <a:avLst/>
              </a:prstGeom>
              <a:blipFill>
                <a:blip r:embed="rId4"/>
                <a:stretch>
                  <a:fillRect l="-4324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915" y="3343469"/>
                <a:ext cx="159763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847893" y="3219168"/>
                <a:ext cx="3189271" cy="2007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Checks: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93" y="3219168"/>
                <a:ext cx="3189271" cy="2007665"/>
              </a:xfrm>
              <a:prstGeom prst="rect">
                <a:avLst/>
              </a:prstGeom>
              <a:blipFill>
                <a:blip r:embed="rId6"/>
                <a:stretch>
                  <a:fillRect l="-2778" t="-2516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VDF Proof 2 </a:t>
            </a:r>
            <a:r>
              <a:rPr lang="en-US" sz="2200" dirty="0"/>
              <a:t>[Wesolowski’18]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62B89-23BF-A546-8969-B4060B50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94497-7DE1-1D49-812A-A4517CEEA9B1}"/>
                  </a:ext>
                </a:extLst>
              </p:cNvPr>
              <p:cNvSpPr txBox="1"/>
              <p:nvPr/>
            </p:nvSpPr>
            <p:spPr>
              <a:xfrm>
                <a:off x="2896919" y="2681260"/>
                <a:ext cx="31892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𝑃𝑟𝑖𝑚𝑒𝑠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94497-7DE1-1D49-812A-A4517CEEA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19" y="2681260"/>
                <a:ext cx="3189271" cy="369332"/>
              </a:xfrm>
              <a:prstGeom prst="rect">
                <a:avLst/>
              </a:prstGeom>
              <a:blipFill>
                <a:blip r:embed="rId7"/>
                <a:stretch>
                  <a:fillRect l="-1984" r="-119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9F52A98-4818-AD45-94C9-0AB2C9E792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336" y="1816452"/>
            <a:ext cx="767451" cy="1323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6A878C-7F3A-F44A-9069-B01710E36C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011" y="1458342"/>
            <a:ext cx="983202" cy="145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7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week: off, then threshold crypto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79AA-7557-DA40-1B1F-CCCA8489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8CFA-B614-13B0-1E78-63717B1F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aggregate sig scheme (Attempt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EB0566-FD4E-4CE1-75DF-17A31D67E2D5}"/>
                  </a:ext>
                </a:extLst>
              </p:cNvPr>
              <p:cNvSpPr txBox="1"/>
              <p:nvPr/>
            </p:nvSpPr>
            <p:spPr>
              <a:xfrm>
                <a:off x="209550" y="953030"/>
                <a:ext cx="8477250" cy="31352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Gen(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3200" b="1" dirty="0"/>
                  <a:t>)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group of order p, generator G </a:t>
                </a:r>
              </a:p>
              <a:p>
                <a:r>
                  <a:rPr lang="en-US" sz="3200" b="1" dirty="0"/>
                  <a:t>	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$</m:t>
                        </m:r>
                      </m:sup>
                    </m:sSup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sz="3200" dirty="0"/>
              </a:p>
              <a:p>
                <a:r>
                  <a:rPr lang="en-US" sz="3200" b="1" dirty="0"/>
                  <a:t>Sign (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3200" b="1" dirty="0"/>
                  <a:t>):</a:t>
                </a:r>
              </a:p>
              <a:p>
                <a:pPr lvl="1"/>
                <a:r>
                  <a:rPr lang="en-US" sz="3200" b="1" dirty="0">
                    <a:latin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:r>
                  <a:rPr lang="en-US" sz="3200" b="1" dirty="0"/>
                  <a:t>Verify(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),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EB0566-FD4E-4CE1-75DF-17A31D67E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953030"/>
                <a:ext cx="8477250" cy="3135217"/>
              </a:xfrm>
              <a:prstGeom prst="rect">
                <a:avLst/>
              </a:prstGeom>
              <a:blipFill>
                <a:blip r:embed="rId2"/>
                <a:stretch>
                  <a:fillRect l="-1642" t="-159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92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8C29-0029-EC51-0CFB-DADF1246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Modelling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8DA660-DB30-DC48-BC4F-D3EF739153D5}"/>
                  </a:ext>
                </a:extLst>
              </p:cNvPr>
              <p:cNvSpPr txBox="1"/>
              <p:nvPr/>
            </p:nvSpPr>
            <p:spPr>
              <a:xfrm>
                <a:off x="-559905" y="1053658"/>
                <a:ext cx="9548191" cy="4147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altLang="ja-JP" sz="2400" dirty="0">
                    <a:latin typeface="Arial"/>
                    <a:sym typeface="Symbol" charset="0"/>
                  </a:rPr>
                  <a:t>For all polynomial-time (and query) adversaries A with access to a signing oracle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  <a:sym typeface="Symbol" charset="0"/>
                      </a:rPr>
                      <m:t>:</m:t>
                    </m:r>
                  </m:oMath>
                </a14:m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𝐴𝑉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𝑝𝑘</m:t>
                                        </m:r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𝑚𝑠𝑔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𝑖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|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𝑝𝑘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,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𝑠𝑘</m:t>
                                    </m:r>
                                  </m:e>
                                </m:d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←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𝐺𝑒𝑛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(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𝜆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∧</m:t>
                                </m: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∧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∃</m:t>
                                    </m:r>
                                    <m:sSup>
                                      <m:sSup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 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𝑝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=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𝑝𝑘</m:t>
                                    </m:r>
                                  </m:e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𝑚𝑠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∉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𝑂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.</m:t>
                                    </m:r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𝑀</m:t>
                                    </m:r>
                                  </m:e>
                                </m:eqAr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|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𝑝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ja-JP" sz="2400" b="0" i="1" smtClean="0">
                                                <a:latin typeface="Cambria Math" panose="02040503050406030204" pitchFamily="18" charset="0"/>
                                                <a:sym typeface="Symbol" charset="0"/>
                                              </a:rPr>
                                              <m:t>𝑚𝑠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  <m:t>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ja-JP" sz="2400" b="0" i="1" smtClean="0">
                                                    <a:latin typeface="Cambria Math" panose="02040503050406030204" pitchFamily="18" charset="0"/>
                                                    <a:sym typeface="Symbol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←</m:t>
                                </m:r>
                                <m:sSup>
                                  <m:sSup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𝑂</m:t>
                                    </m:r>
                                  </m:sup>
                                </m:s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,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𝑝𝑘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𝑛𝑒𝑔𝑙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𝜆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sym typeface="Symbol" charset="0"/>
                        </a:rPr>
                        <m:t>)</m:t>
                      </m:r>
                    </m:oMath>
                  </m:oMathPara>
                </a14:m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</m:oMath>
                </a14:m>
                <a:r>
                  <a:rPr lang="en-US" altLang="ja-JP" sz="2400" b="0" dirty="0">
                    <a:latin typeface="Arial"/>
                    <a:sym typeface="Symbol" charset="0"/>
                  </a:rPr>
                  <a:t> on </a:t>
                </a:r>
                <a:r>
                  <a:rPr lang="en-US" altLang="ja-JP" sz="2400" dirty="0">
                    <a:latin typeface="Arial"/>
                    <a:sym typeface="Symbol" charset="0"/>
                  </a:rPr>
                  <a:t>input m returns a valid signature on m.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𝑀</m:t>
                    </m:r>
                  </m:oMath>
                </a14:m>
                <a:r>
                  <a:rPr lang="en-US" altLang="ja-JP" sz="2400" b="0" dirty="0">
                    <a:latin typeface="Arial"/>
                    <a:sym typeface="Symbol" charset="0"/>
                  </a:rPr>
                  <a:t> is the set of messages signed by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Symbol" charset="0"/>
                      </a:rPr>
                      <m:t>𝑂</m:t>
                    </m:r>
                  </m:oMath>
                </a14:m>
                <a:endParaRPr lang="en-US" altLang="ja-JP" sz="2400" b="0" dirty="0">
                  <a:latin typeface="Arial"/>
                  <a:sym typeface="Symbol" charset="0"/>
                </a:endParaRPr>
              </a:p>
              <a:p>
                <a:pPr marL="800100" lvl="1">
                  <a:spcBef>
                    <a:spcPts val="1200"/>
                  </a:spcBef>
                  <a:tabLst>
                    <a:tab pos="3200400" algn="l"/>
                  </a:tabLst>
                </a:pPr>
                <a:r>
                  <a:rPr lang="en-US" altLang="ja-JP" i="1" dirty="0">
                    <a:latin typeface="Arial"/>
                    <a:sym typeface="Symbol" charset="0"/>
                  </a:rPr>
                  <a:t>Intuition: Adv. Can create rouge keys but includes pk in </a:t>
                </a:r>
                <a:r>
                  <a:rPr lang="en-US" altLang="ja-JP" i="1" dirty="0" err="1">
                    <a:latin typeface="Arial"/>
                    <a:sym typeface="Symbol" charset="0"/>
                  </a:rPr>
                  <a:t>agg</a:t>
                </a:r>
                <a:r>
                  <a:rPr lang="en-US" altLang="ja-JP" i="1" dirty="0">
                    <a:latin typeface="Arial"/>
                    <a:sym typeface="Symbol" charset="0"/>
                  </a:rPr>
                  <a:t>. sig</a:t>
                </a:r>
                <a:endParaRPr lang="en-US" altLang="ja-JP" sz="2400" i="1" dirty="0">
                  <a:latin typeface="Arial"/>
                  <a:sym typeface="Symbol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8DA660-DB30-DC48-BC4F-D3EF73915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9905" y="1053658"/>
                <a:ext cx="9548191" cy="4147033"/>
              </a:xfrm>
              <a:prstGeom prst="rect">
                <a:avLst/>
              </a:prstGeom>
              <a:blipFill>
                <a:blip r:embed="rId2"/>
                <a:stretch>
                  <a:fillRect t="-1223" r="-930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3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CCC5-5DB2-74F6-CB83-CEF9CD2A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Agg signature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D6C23-131B-78E1-5B39-EE6A535471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Proofs of possession</a:t>
                </a:r>
              </a:p>
              <a:p>
                <a:pPr lvl="1"/>
                <a:r>
                  <a:rPr lang="en-US" dirty="0"/>
                  <a:t>For each key generate signature on itself.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𝑃𝑂𝑃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Check once per key</a:t>
                </a:r>
              </a:p>
              <a:p>
                <a:pPr lvl="1"/>
                <a:r>
                  <a:rPr lang="en-US" dirty="0"/>
                  <a:t>Ensures attacker knows </a:t>
                </a:r>
                <a:r>
                  <a:rPr lang="en-US" dirty="0" err="1"/>
                  <a:t>sk</a:t>
                </a:r>
                <a:r>
                  <a:rPr lang="en-US" dirty="0"/>
                  <a:t> for each pk.</a:t>
                </a:r>
              </a:p>
              <a:p>
                <a:pPr lvl="1"/>
                <a:r>
                  <a:rPr lang="en-US" i="1" dirty="0"/>
                  <a:t>One signature per key</a:t>
                </a:r>
              </a:p>
              <a:p>
                <a:pPr lvl="1"/>
                <a:r>
                  <a:rPr lang="en-US" i="1" dirty="0"/>
                  <a:t>Afterwards simple sum aggregation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D6C23-131B-78E1-5B39-EE6A535471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94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2797A-9634-EDAD-AA46-929A0E076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D5C70-04A2-D1E3-0202-9379BB00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Agg signature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5248D-86A0-7D0F-6994-A10285A1C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01369"/>
                <a:ext cx="8229600" cy="38184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Method 2: Random linear combination</a:t>
                </a:r>
              </a:p>
              <a:p>
                <a:pPr lvl="1"/>
                <a:r>
                  <a:rPr lang="en-US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 modeled as random oracle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random challenges</a:t>
                </a:r>
              </a:p>
              <a:p>
                <a:pPr lvl="1"/>
                <a:r>
                  <a:rPr lang="en-US" dirty="0"/>
                  <a:t>Aggregate: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VerifyAgg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One signature but one scalar </a:t>
                </a:r>
                <a:r>
                  <a:rPr lang="en-US" i="1" dirty="0" err="1"/>
                  <a:t>mult</a:t>
                </a:r>
                <a:r>
                  <a:rPr lang="en-US" i="1" dirty="0"/>
                  <a:t> per key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5248D-86A0-7D0F-6994-A10285A1C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01369"/>
                <a:ext cx="8229600" cy="3818430"/>
              </a:xfrm>
              <a:blipFill>
                <a:blip r:embed="rId2"/>
                <a:stretch>
                  <a:fillRect l="-1389" t="-1656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88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949-419F-6A4E-7251-46A983C1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linear comb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1D3E6-B014-7054-72EF-307D99440E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Intuition:</a:t>
                </a:r>
              </a:p>
              <a:p>
                <a:pPr lvl="1"/>
                <a:r>
                  <a:rPr lang="en-US" dirty="0"/>
                  <a:t>Rouge key attack canceled out Bob’s key: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chosen after the keys the adversary cannot </a:t>
                </a:r>
                <a:r>
                  <a:rPr lang="en-US" i="1" dirty="0"/>
                  <a:t>cancel </a:t>
                </a:r>
                <a:r>
                  <a:rPr lang="en-US" dirty="0"/>
                  <a:t>out key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 security proof we need to show that given k sets of challenges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] 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],…,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and aggregate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we can compute individual (non aggregate)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Homework!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E1D3E6-B014-7054-72EF-307D99440E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52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100157</TotalTime>
  <Words>2167</Words>
  <Application>Microsoft Macintosh PowerPoint</Application>
  <PresentationFormat>On-screen Show (16:9)</PresentationFormat>
  <Paragraphs>383</Paragraphs>
  <Slides>42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Roboto</vt:lpstr>
      <vt:lpstr>Symbol</vt:lpstr>
      <vt:lpstr>Office Theme</vt:lpstr>
      <vt:lpstr>Aggregate Signatures, Beacons and large scale consensus</vt:lpstr>
      <vt:lpstr>Aggregate signatures</vt:lpstr>
      <vt:lpstr>Aggregate signatures</vt:lpstr>
      <vt:lpstr>Aggregate signatures:   syntax</vt:lpstr>
      <vt:lpstr>BLS aggregate sig scheme (Attempt 1)</vt:lpstr>
      <vt:lpstr>Modelling security</vt:lpstr>
      <vt:lpstr>BLS Agg signature</vt:lpstr>
      <vt:lpstr>BLS Agg signature</vt:lpstr>
      <vt:lpstr>Random linear comb security</vt:lpstr>
      <vt:lpstr>Making the scheme accountable</vt:lpstr>
      <vt:lpstr>Merkle Tree based QC</vt:lpstr>
      <vt:lpstr>Merkle based QC [MRVWZ20]</vt:lpstr>
      <vt:lpstr>Merkle based QC analysis</vt:lpstr>
      <vt:lpstr>Proof of Stake</vt:lpstr>
      <vt:lpstr>Scaling Byzantine Consensus</vt:lpstr>
      <vt:lpstr>Committee selection</vt:lpstr>
      <vt:lpstr>Committee selection</vt:lpstr>
      <vt:lpstr>Random Selection</vt:lpstr>
      <vt:lpstr>Randomness beacon</vt:lpstr>
      <vt:lpstr>Random Selection with Beacon</vt:lpstr>
      <vt:lpstr>Leader Selection</vt:lpstr>
      <vt:lpstr>Lotteries</vt:lpstr>
      <vt:lpstr>How to build a Beacon?</vt:lpstr>
      <vt:lpstr>Collect randomness approach</vt:lpstr>
      <vt:lpstr>Commit and Reveal</vt:lpstr>
      <vt:lpstr>Verifiable Delay Function (VDF)</vt:lpstr>
      <vt:lpstr>Security Properties (Informal)</vt:lpstr>
      <vt:lpstr>Collect randomness approach</vt:lpstr>
      <vt:lpstr>Solution:  slow things down with a VDF    [LW’15]</vt:lpstr>
      <vt:lpstr>Solution:  slow things down with a VDF    [LW’15]</vt:lpstr>
      <vt:lpstr>VDF Beacon in a blockchain</vt:lpstr>
      <vt:lpstr>How to build a VDF</vt:lpstr>
      <vt:lpstr>VDF Proof</vt:lpstr>
      <vt:lpstr>Group Exponentiation Proof 1 [Pietrzak’18]</vt:lpstr>
      <vt:lpstr>Group Exponentiation Proof 1 [Pietrzak’18]</vt:lpstr>
      <vt:lpstr>Group Exponentiation Proof 1 [Pietrzak’18]</vt:lpstr>
      <vt:lpstr>Group Exponentiation Proof 1 [Pietrzak’18]</vt:lpstr>
      <vt:lpstr>Security: Low Order Assumption </vt:lpstr>
      <vt:lpstr>VDF Proof 2 [Wesolowski’18]</vt:lpstr>
      <vt:lpstr>Security intuition</vt:lpstr>
      <vt:lpstr>VDF Proof 2 [Wesolowski’18]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Bünz</cp:lastModifiedBy>
  <cp:revision>1277</cp:revision>
  <cp:lastPrinted>2015-09-20T23:02:57Z</cp:lastPrinted>
  <dcterms:created xsi:type="dcterms:W3CDTF">2010-10-17T19:58:05Z</dcterms:created>
  <dcterms:modified xsi:type="dcterms:W3CDTF">2024-02-12T02:27:11Z</dcterms:modified>
</cp:coreProperties>
</file>