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.xml" ContentType="application/vnd.openxmlformats-officedocument.presentationml.tags+xml"/>
  <Override PartName="/ppt/notesSlides/notesSlide11.xml" ContentType="application/vnd.openxmlformats-officedocument.presentationml.notesSlide+xml"/>
  <Override PartName="/ppt/tags/tag2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3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8"/>
  </p:notesMasterIdLst>
  <p:handoutMasterIdLst>
    <p:handoutMasterId r:id="rId69"/>
  </p:handoutMasterIdLst>
  <p:sldIdLst>
    <p:sldId id="1352" r:id="rId2"/>
    <p:sldId id="1847" r:id="rId3"/>
    <p:sldId id="1848" r:id="rId4"/>
    <p:sldId id="1849" r:id="rId5"/>
    <p:sldId id="1850" r:id="rId6"/>
    <p:sldId id="1851" r:id="rId7"/>
    <p:sldId id="1852" r:id="rId8"/>
    <p:sldId id="1853" r:id="rId9"/>
    <p:sldId id="1854" r:id="rId10"/>
    <p:sldId id="1855" r:id="rId11"/>
    <p:sldId id="1856" r:id="rId12"/>
    <p:sldId id="1676" r:id="rId13"/>
    <p:sldId id="1668" r:id="rId14"/>
    <p:sldId id="1859" r:id="rId15"/>
    <p:sldId id="1860" r:id="rId16"/>
    <p:sldId id="1706" r:id="rId17"/>
    <p:sldId id="1705" r:id="rId18"/>
    <p:sldId id="1643" r:id="rId19"/>
    <p:sldId id="1721" r:id="rId20"/>
    <p:sldId id="1723" r:id="rId21"/>
    <p:sldId id="1724" r:id="rId22"/>
    <p:sldId id="1722" r:id="rId23"/>
    <p:sldId id="1740" r:id="rId24"/>
    <p:sldId id="1726" r:id="rId25"/>
    <p:sldId id="1727" r:id="rId26"/>
    <p:sldId id="559" r:id="rId27"/>
    <p:sldId id="1725" r:id="rId28"/>
    <p:sldId id="1508" r:id="rId29"/>
    <p:sldId id="1509" r:id="rId30"/>
    <p:sldId id="1539" r:id="rId31"/>
    <p:sldId id="1728" r:id="rId32"/>
    <p:sldId id="1544" r:id="rId33"/>
    <p:sldId id="1742" r:id="rId34"/>
    <p:sldId id="1542" r:id="rId35"/>
    <p:sldId id="1734" r:id="rId36"/>
    <p:sldId id="1857" r:id="rId37"/>
    <p:sldId id="784" r:id="rId38"/>
    <p:sldId id="1699" r:id="rId39"/>
    <p:sldId id="736" r:id="rId40"/>
    <p:sldId id="1772" r:id="rId41"/>
    <p:sldId id="1774" r:id="rId42"/>
    <p:sldId id="1765" r:id="rId43"/>
    <p:sldId id="1775" r:id="rId44"/>
    <p:sldId id="1760" r:id="rId45"/>
    <p:sldId id="1776" r:id="rId46"/>
    <p:sldId id="1763" r:id="rId47"/>
    <p:sldId id="1759" r:id="rId48"/>
    <p:sldId id="1767" r:id="rId49"/>
    <p:sldId id="1858" r:id="rId50"/>
    <p:sldId id="1861" r:id="rId51"/>
    <p:sldId id="1863" r:id="rId52"/>
    <p:sldId id="1862" r:id="rId53"/>
    <p:sldId id="1864" r:id="rId54"/>
    <p:sldId id="1866" r:id="rId55"/>
    <p:sldId id="1868" r:id="rId56"/>
    <p:sldId id="1867" r:id="rId57"/>
    <p:sldId id="1869" r:id="rId58"/>
    <p:sldId id="1870" r:id="rId59"/>
    <p:sldId id="1871" r:id="rId60"/>
    <p:sldId id="1872" r:id="rId61"/>
    <p:sldId id="1873" r:id="rId62"/>
    <p:sldId id="1874" r:id="rId63"/>
    <p:sldId id="1875" r:id="rId64"/>
    <p:sldId id="1876" r:id="rId65"/>
    <p:sldId id="1877" r:id="rId66"/>
    <p:sldId id="1633" r:id="rId67"/>
  </p:sldIdLst>
  <p:sldSz cx="9144000" cy="5143500" type="screen16x9"/>
  <p:notesSz cx="9144000" cy="6858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clrMru>
    <a:srgbClr val="181818"/>
    <a:srgbClr val="9A0000"/>
    <a:srgbClr val="3025FF"/>
    <a:srgbClr val="AD0000"/>
    <a:srgbClr val="96060B"/>
    <a:srgbClr val="CAC9CA"/>
    <a:srgbClr val="848384"/>
    <a:srgbClr val="353535"/>
    <a:srgbClr val="E2FDBE"/>
    <a:srgbClr val="FEFA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87" autoAdjust="0"/>
    <p:restoredTop sz="87185" autoAdjust="0"/>
  </p:normalViewPr>
  <p:slideViewPr>
    <p:cSldViewPr snapToGrid="0">
      <p:cViewPr varScale="1">
        <p:scale>
          <a:sx n="138" d="100"/>
          <a:sy n="138" d="100"/>
        </p:scale>
        <p:origin x="176" y="26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352" y="387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126" d="100"/>
          <a:sy n="126" d="100"/>
        </p:scale>
        <p:origin x="2448" y="184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buenz/Library/Mobile%20Documents/com~apple~CloudDocs/Teaching/cs251-fall21/docs/lectures/mining%20power%20plo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Sheet1!$H$1</c:f>
              <c:strCache>
                <c:ptCount val="1"/>
                <c:pt idx="0">
                  <c:v>beta (Adversary Power)</c:v>
                </c:pt>
              </c:strCache>
            </c:strRef>
          </c:tx>
          <c:spPr>
            <a:ln w="28575">
              <a:solidFill>
                <a:schemeClr val="accent1">
                  <a:alpha val="20000"/>
                </a:schemeClr>
              </a:solidFill>
            </a:ln>
            <a:effectLst/>
          </c:spPr>
          <c:marker>
            <c:symbol val="circle"/>
            <c:size val="4"/>
            <c:spPr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round/>
              </a:ln>
              <a:effectLst/>
            </c:spPr>
          </c:marker>
          <c:xVal>
            <c:numRef>
              <c:f>Sheet1!$G$2:$G$13</c:f>
              <c:numCache>
                <c:formatCode>General</c:formatCode>
                <c:ptCount val="12"/>
                <c:pt idx="0">
                  <c:v>0.1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5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  <c:pt idx="9">
                  <c:v>50</c:v>
                </c:pt>
                <c:pt idx="10">
                  <c:v>60</c:v>
                </c:pt>
                <c:pt idx="11">
                  <c:v>100</c:v>
                </c:pt>
              </c:numCache>
            </c:numRef>
          </c:xVal>
          <c:yVal>
            <c:numRef>
              <c:f>Sheet1!$H$2:$H$13</c:f>
              <c:numCache>
                <c:formatCode>#\ ??/??</c:formatCode>
                <c:ptCount val="12"/>
                <c:pt idx="0">
                  <c:v>9.0098048640721545E-2</c:v>
                </c:pt>
                <c:pt idx="1">
                  <c:v>0.3819660112501051</c:v>
                </c:pt>
                <c:pt idx="2">
                  <c:v>0.43844718719116971</c:v>
                </c:pt>
                <c:pt idx="3">
                  <c:v>0.46887112585072543</c:v>
                </c:pt>
                <c:pt idx="4">
                  <c:v>0.47506218943955569</c:v>
                </c:pt>
                <c:pt idx="5">
                  <c:v>0.48750780274960714</c:v>
                </c:pt>
                <c:pt idx="6">
                  <c:v>0.4937509762574388</c:v>
                </c:pt>
                <c:pt idx="7">
                  <c:v>0.49583362264499886</c:v>
                </c:pt>
                <c:pt idx="8">
                  <c:v>0.49687512206077145</c:v>
                </c:pt>
                <c:pt idx="9">
                  <c:v>0.49750006249688061</c:v>
                </c:pt>
                <c:pt idx="10">
                  <c:v>0.49791670283439338</c:v>
                </c:pt>
                <c:pt idx="11">
                  <c:v>0.49875000781238743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DFB5-3E48-B381-117A5C097E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21129007"/>
        <c:axId val="1221146223"/>
      </c:scatterChart>
      <c:valAx>
        <c:axId val="1221129007"/>
        <c:scaling>
          <c:logBase val="5"/>
          <c:orientation val="minMax"/>
          <c:max val="100"/>
          <c:min val="0.1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dk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 i="0" u="none" strike="noStrike" baseline="0" dirty="0"/>
                  <a:t>1/</a:t>
                </a:r>
                <a:r>
                  <a:rPr lang="el-GR" sz="2000" b="1" i="0" u="none" strike="noStrike" baseline="0" dirty="0">
                    <a:effectLst/>
                  </a:rPr>
                  <a:t>𝜆Δ</a:t>
                </a:r>
                <a:r>
                  <a:rPr lang="el-GR" sz="2000" b="1" i="0" u="none" strike="noStrike" baseline="0" dirty="0"/>
                  <a:t>  </a:t>
                </a:r>
                <a:r>
                  <a:rPr lang="en-US" sz="2000" dirty="0"/>
                  <a:t> (Block time normalized by network delay) </a:t>
                </a:r>
              </a:p>
            </c:rich>
          </c:tx>
          <c:layout>
            <c:manualLayout>
              <c:xMode val="edge"/>
              <c:yMode val="edge"/>
              <c:x val="0.1531783334377807"/>
              <c:y val="0.8429929529907170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dk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1146223"/>
        <c:crosses val="autoZero"/>
        <c:crossBetween val="midCat"/>
      </c:valAx>
      <c:valAx>
        <c:axId val="1221146223"/>
        <c:scaling>
          <c:orientation val="minMax"/>
          <c:max val="0.5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dk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/>
                  <a:t>Adversary Mining Power (</a:t>
                </a:r>
                <a:r>
                  <a:rPr lang="el-GR" sz="2000"/>
                  <a:t>β</a:t>
                </a:r>
                <a:r>
                  <a:rPr lang="en-US" sz="2000"/>
                  <a:t>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dk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\ ??/??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1129007"/>
        <c:crossesAt val="0.1"/>
        <c:crossBetween val="midCat"/>
        <c:majorUnit val="0.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100000">
          <a:schemeClr val="lt1">
            <a:lumMod val="95000"/>
          </a:schemeClr>
        </a:gs>
        <a:gs pos="43000">
          <a:schemeClr val="lt1"/>
        </a:gs>
      </a:gsLst>
      <a:path path="circle">
        <a:fillToRect l="50000" t="50000" r="50000" b="50000"/>
      </a:path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4">
  <cs:axisTitle>
    <cs:lnRef idx="0"/>
    <cs:fillRef idx="0"/>
    <cs:effectRef idx="0"/>
    <cs:fontRef idx="minor">
      <a:schemeClr val="dk1">
        <a:lumMod val="50000"/>
        <a:lumOff val="50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50000"/>
        <a:lumOff val="50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100000">
            <a:schemeClr val="lt1">
              <a:lumMod val="95000"/>
            </a:schemeClr>
          </a:gs>
          <a:gs pos="43000">
            <a:schemeClr val="lt1"/>
          </a:gs>
        </a:gsLst>
        <a:path path="circle">
          <a:fillToRect l="50000" t="50000" r="50000" b="50000"/>
        </a:path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>
        <a:solidFill>
          <a:schemeClr val="phClr">
            <a:alpha val="20000"/>
          </a:schemeClr>
        </a:solidFill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50000"/>
        <a:lumOff val="50000"/>
      </a:schemeClr>
    </cs:fontRef>
    <cs:spPr>
      <a:ln w="9525" cap="rnd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tx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50000"/>
        <a:lumOff val="50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600" b="0" kern="1200" spc="70" baseline="0"/>
  </cs:title>
  <cs:trendline>
    <cs:lnRef idx="0">
      <cs:styleClr val="0"/>
    </cs:lnRef>
    <cs:fillRef idx="0"/>
    <cs:effectRef idx="0"/>
    <cs:fontRef idx="minor">
      <a:schemeClr val="tx1"/>
    </cs:fontRef>
    <cs:spPr>
      <a:ln w="63500" cap="rnd" cmpd="sng" algn="ctr">
        <a:solidFill>
          <a:schemeClr val="phClr">
            <a:alpha val="25000"/>
          </a:schemeClr>
        </a:solidFill>
        <a:round/>
      </a:ln>
    </cs:spPr>
  </cs:trendline>
  <cs:trendlineLabel>
    <cs:lnRef idx="0"/>
    <cs:fillRef idx="0"/>
    <cs:effectRef idx="0"/>
    <cs:fontRef idx="minor">
      <a:schemeClr val="dk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B69C4B-EC5A-BA4C-B83C-9270746811F3}" type="datetimeFigureOut">
              <a:rPr lang="en-US" smtClean="0"/>
              <a:pPr/>
              <a:t>2/5/24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ECE5B-4CC4-F446-93E7-1DC269D82A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314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8D36DFA-3B2C-F743-90CA-9BD1CAE78F1A}" type="datetime1">
              <a:rPr lang="en-US"/>
              <a:pPr>
                <a:defRPr/>
              </a:pPr>
              <a:t>2/5/24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17EB13C-F963-D44E-AB67-20FAD2F50C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7188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ＭＳ Ｐゴシック" pitchFamily="-112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We’ll omit 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1821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4 bytes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0743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Shape 5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Shape 5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57146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Shape 5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Shape 5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02034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2C8F87-2A2E-7045-B6DF-4C9E783BE5EE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1997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2C8F87-2A2E-7045-B6DF-4C9E783BE5EE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2612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2C8F87-2A2E-7045-B6DF-4C9E783BE5EE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0364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Shape 5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Shape 5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5886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1 −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0">
                    <a:latin typeface="Cambria Math" panose="02040503050406030204" pitchFamily="18" charset="0"/>
                  </a:rPr>
                  <a:t>𝛼</a:t>
                </a:r>
                <a:r>
                  <a:rPr lang="en-US" b="0" i="0">
                    <a:latin typeface="Cambria Math" panose="02040503050406030204" pitchFamily="18" charset="0"/>
                  </a:rPr>
                  <a:t>(𝑐/(𝑐+1))≈</a:t>
                </a:r>
                <a:r>
                  <a:rPr lang="en-US" i="0">
                    <a:latin typeface="Cambria Math" panose="02040503050406030204" pitchFamily="18" charset="0"/>
                  </a:rPr>
                  <a:t>𝛼((𝑐</a:t>
                </a:r>
                <a:r>
                  <a:rPr lang="en-US" b="0" i="0">
                    <a:latin typeface="Cambria Math" panose="02040503050406030204" pitchFamily="18" charset="0"/>
                  </a:rPr>
                  <a:t>−1)/</a:t>
                </a:r>
                <a:r>
                  <a:rPr lang="en-US" i="0">
                    <a:latin typeface="Cambria Math" panose="02040503050406030204" pitchFamily="18" charset="0"/>
                  </a:rPr>
                  <a:t>𝑐)</a:t>
                </a:r>
                <a:r>
                  <a:rPr lang="en-US" b="0" i="0">
                    <a:latin typeface="Cambria Math" panose="02040503050406030204" pitchFamily="18" charset="0"/>
                  </a:rPr>
                  <a:t>=𝛼(1 −1/𝑐)=𝛼(1−𝛼Δ)</a:t>
                </a:r>
                <a:r>
                  <a:rPr lang="en-US" dirty="0"/>
                  <a:t> 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2C8F87-2A2E-7045-B6DF-4C9E783BE5EE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784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1 −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0">
                    <a:latin typeface="Cambria Math" panose="02040503050406030204" pitchFamily="18" charset="0"/>
                  </a:rPr>
                  <a:t>𝛼</a:t>
                </a:r>
                <a:r>
                  <a:rPr lang="en-US" b="0" i="0">
                    <a:latin typeface="Cambria Math" panose="02040503050406030204" pitchFamily="18" charset="0"/>
                  </a:rPr>
                  <a:t>(𝑐/(𝑐+1))≈</a:t>
                </a:r>
                <a:r>
                  <a:rPr lang="en-US" i="0">
                    <a:latin typeface="Cambria Math" panose="02040503050406030204" pitchFamily="18" charset="0"/>
                  </a:rPr>
                  <a:t>𝛼((𝑐</a:t>
                </a:r>
                <a:r>
                  <a:rPr lang="en-US" b="0" i="0">
                    <a:latin typeface="Cambria Math" panose="02040503050406030204" pitchFamily="18" charset="0"/>
                  </a:rPr>
                  <a:t>−1)/</a:t>
                </a:r>
                <a:r>
                  <a:rPr lang="en-US" i="0">
                    <a:latin typeface="Cambria Math" panose="02040503050406030204" pitchFamily="18" charset="0"/>
                  </a:rPr>
                  <a:t>𝑐)</a:t>
                </a:r>
                <a:r>
                  <a:rPr lang="en-US" b="0" i="0">
                    <a:latin typeface="Cambria Math" panose="02040503050406030204" pitchFamily="18" charset="0"/>
                  </a:rPr>
                  <a:t>=𝛼(1 −1/𝑐)=𝛼(1−𝛼Δ)</a:t>
                </a:r>
                <a:r>
                  <a:rPr lang="en-US" dirty="0"/>
                  <a:t> 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2C8F87-2A2E-7045-B6DF-4C9E783BE5EE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2166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2C8F87-2A2E-7045-B6DF-4C9E783BE5EE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36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1804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217824-C578-D347-9BB7-2D5EB29AF59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9085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217824-C578-D347-9BB7-2D5EB29AF59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0628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217824-C578-D347-9BB7-2D5EB29AF59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1594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217824-C578-D347-9BB7-2D5EB29AF590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9111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217824-C578-D347-9BB7-2D5EB29AF590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9329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217824-C578-D347-9BB7-2D5EB29AF590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6496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217824-C578-D347-9BB7-2D5EB29AF590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2128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217824-C578-D347-9BB7-2D5EB29AF590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0513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217824-C578-D347-9BB7-2D5EB29AF590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6550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217824-C578-D347-9BB7-2D5EB29AF590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020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Remember if </a:t>
            </a:r>
            <a:r>
              <a:rPr lang="en-US" dirty="0" err="1"/>
              <a:t>merkle</a:t>
            </a:r>
            <a:r>
              <a:rPr lang="en-US" dirty="0"/>
              <a:t> trees than 160gb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60623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44149F-218B-3079-1737-5204384BC7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6655B5-7AF0-97B2-424F-DA3900E68D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E40126-3CB8-5C10-2806-65481FC2BC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6E0C7A-4FE3-A3E0-F03C-2E1D20C233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217824-C578-D347-9BB7-2D5EB29AF590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45821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F099E1-2157-B541-AFDD-F124430299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9E8601-A401-C0BA-083E-18E35EC099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8A7E67-5CAD-ADBC-BCEC-018B01ADE6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C2BAD5-ACAF-CF36-7F17-1CB8B673EC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071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Unclear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49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6296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4 bytes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2785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 bytes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5207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 bytes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6292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4 bytes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825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5DFC8-652C-2A41-ABFD-B1F021817DFC}" type="datetime1">
              <a:rPr lang="en-US"/>
              <a:pPr>
                <a:defRPr/>
              </a:pPr>
              <a:t>2/5/24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E5B5C-DED7-1642-8D38-762AABC53A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459348"/>
            <a:ext cx="9144000" cy="1321876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>
              <a:defRPr/>
            </a:pPr>
            <a:endParaRPr lang="en-US" sz="2400" b="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08610"/>
            <a:ext cx="7772400" cy="6953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365125" y="1"/>
            <a:ext cx="8350251" cy="810599"/>
          </a:xfrm>
          <a:prstGeom prst="roundRect">
            <a:avLst/>
          </a:prstGeom>
          <a:noFill/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kern="0" dirty="0">
              <a:solidFill>
                <a:schemeClr val="bg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-4763"/>
            <a:ext cx="9144000" cy="838200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>
              <a:defRPr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919"/>
            <a:ext cx="8229600" cy="623097"/>
          </a:xfrm>
          <a:prstGeom prst="rect">
            <a:avLst/>
          </a:prstGeom>
        </p:spPr>
        <p:txBody>
          <a:bodyPr wrap="none">
            <a:norm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81843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F94FB-DBAC-5A49-BBDE-DEB602A733FE}" type="datetime1">
              <a:rPr lang="en-US"/>
              <a:pPr>
                <a:defRPr/>
              </a:pPr>
              <a:t>2/5/24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4F64E-2EE5-7440-95DF-06B2C2E4B0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793E1D0-547A-D244-A03A-F935803C2C43}" type="datetime1">
              <a:rPr lang="en-US"/>
              <a:pPr>
                <a:defRPr/>
              </a:pPr>
              <a:t>2/5/24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A64D269-B643-834D-96C1-658E4275C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095" r:id="rId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.tif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3.tiff"/><Relationship Id="rId5" Type="http://schemas.openxmlformats.org/officeDocument/2006/relationships/image" Target="../media/image1.tiff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.tif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3.tiff"/><Relationship Id="rId5" Type="http://schemas.openxmlformats.org/officeDocument/2006/relationships/image" Target="../media/image1.tiff"/><Relationship Id="rId4" Type="http://schemas.openxmlformats.org/officeDocument/2006/relationships/image" Target="../media/image7.png"/><Relationship Id="rId9" Type="http://schemas.openxmlformats.org/officeDocument/2006/relationships/image" Target="../media/image12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4.tif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3.tiff"/><Relationship Id="rId5" Type="http://schemas.openxmlformats.org/officeDocument/2006/relationships/image" Target="../media/image1.tiff"/><Relationship Id="rId4" Type="http://schemas.openxmlformats.org/officeDocument/2006/relationships/image" Target="../media/image7.png"/><Relationship Id="rId9" Type="http://schemas.openxmlformats.org/officeDocument/2006/relationships/image" Target="../media/image12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6.png"/><Relationship Id="rId18" Type="http://schemas.openxmlformats.org/officeDocument/2006/relationships/image" Target="../media/image39.png"/><Relationship Id="rId3" Type="http://schemas.openxmlformats.org/officeDocument/2006/relationships/image" Target="../media/image16.png"/><Relationship Id="rId7" Type="http://schemas.openxmlformats.org/officeDocument/2006/relationships/image" Target="../media/image27.png"/><Relationship Id="rId12" Type="http://schemas.openxmlformats.org/officeDocument/2006/relationships/image" Target="../media/image32.sv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4.svg"/><Relationship Id="rId10" Type="http://schemas.openxmlformats.org/officeDocument/2006/relationships/image" Target="../media/image30.png"/><Relationship Id="rId19" Type="http://schemas.openxmlformats.org/officeDocument/2006/relationships/image" Target="../media/image4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41.png"/><Relationship Id="rId18" Type="http://schemas.openxmlformats.org/officeDocument/2006/relationships/image" Target="../media/image35.png"/><Relationship Id="rId3" Type="http://schemas.openxmlformats.org/officeDocument/2006/relationships/image" Target="../media/image16.png"/><Relationship Id="rId21" Type="http://schemas.openxmlformats.org/officeDocument/2006/relationships/image" Target="../media/image34.svg"/><Relationship Id="rId7" Type="http://schemas.openxmlformats.org/officeDocument/2006/relationships/image" Target="../media/image27.png"/><Relationship Id="rId12" Type="http://schemas.openxmlformats.org/officeDocument/2006/relationships/image" Target="../media/image32.svg"/><Relationship Id="rId2" Type="http://schemas.openxmlformats.org/officeDocument/2006/relationships/notesSlide" Target="../notesSlides/notesSlide22.xml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24" Type="http://schemas.openxmlformats.org/officeDocument/2006/relationships/image" Target="../media/image46.png"/><Relationship Id="rId5" Type="http://schemas.openxmlformats.org/officeDocument/2006/relationships/image" Target="../media/image25.png"/><Relationship Id="rId23" Type="http://schemas.openxmlformats.org/officeDocument/2006/relationships/image" Target="../media/image40.png"/><Relationship Id="rId10" Type="http://schemas.openxmlformats.org/officeDocument/2006/relationships/image" Target="../media/image30.png"/><Relationship Id="rId19" Type="http://schemas.openxmlformats.org/officeDocument/2006/relationships/image" Target="../media/image36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42.png"/><Relationship Id="rId22" Type="http://schemas.openxmlformats.org/officeDocument/2006/relationships/image" Target="../media/image39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41.png"/><Relationship Id="rId18" Type="http://schemas.openxmlformats.org/officeDocument/2006/relationships/image" Target="../media/image45.png"/><Relationship Id="rId26" Type="http://schemas.openxmlformats.org/officeDocument/2006/relationships/image" Target="../media/image470.png"/><Relationship Id="rId3" Type="http://schemas.openxmlformats.org/officeDocument/2006/relationships/image" Target="../media/image16.png"/><Relationship Id="rId7" Type="http://schemas.openxmlformats.org/officeDocument/2006/relationships/image" Target="../media/image27.png"/><Relationship Id="rId12" Type="http://schemas.openxmlformats.org/officeDocument/2006/relationships/image" Target="../media/image32.svg"/><Relationship Id="rId17" Type="http://schemas.openxmlformats.org/officeDocument/2006/relationships/image" Target="../media/image43.png"/><Relationship Id="rId25" Type="http://schemas.openxmlformats.org/officeDocument/2006/relationships/image" Target="../media/image47.pn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44.png"/><Relationship Id="rId20" Type="http://schemas.openxmlformats.org/officeDocument/2006/relationships/image" Target="../media/image34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24" Type="http://schemas.openxmlformats.org/officeDocument/2006/relationships/image" Target="../media/image46.png"/><Relationship Id="rId5" Type="http://schemas.openxmlformats.org/officeDocument/2006/relationships/image" Target="../media/image25.png"/><Relationship Id="rId23" Type="http://schemas.openxmlformats.org/officeDocument/2006/relationships/image" Target="../media/image40.png"/><Relationship Id="rId10" Type="http://schemas.openxmlformats.org/officeDocument/2006/relationships/image" Target="../media/image30.png"/><Relationship Id="rId19" Type="http://schemas.openxmlformats.org/officeDocument/2006/relationships/image" Target="../media/image33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42.png"/><Relationship Id="rId22" Type="http://schemas.openxmlformats.org/officeDocument/2006/relationships/image" Target="../media/image39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26" Type="http://schemas.openxmlformats.org/officeDocument/2006/relationships/image" Target="../media/image38.svg"/><Relationship Id="rId3" Type="http://schemas.openxmlformats.org/officeDocument/2006/relationships/image" Target="../media/image16.png"/><Relationship Id="rId21" Type="http://schemas.openxmlformats.org/officeDocument/2006/relationships/image" Target="../media/image39.png"/><Relationship Id="rId7" Type="http://schemas.openxmlformats.org/officeDocument/2006/relationships/image" Target="../media/image27.png"/><Relationship Id="rId12" Type="http://schemas.openxmlformats.org/officeDocument/2006/relationships/image" Target="../media/image32.svg"/><Relationship Id="rId25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24" Type="http://schemas.openxmlformats.org/officeDocument/2006/relationships/image" Target="../media/image451.png"/><Relationship Id="rId5" Type="http://schemas.openxmlformats.org/officeDocument/2006/relationships/image" Target="../media/image25.png"/><Relationship Id="rId23" Type="http://schemas.openxmlformats.org/officeDocument/2006/relationships/image" Target="../media/image441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svg"/><Relationship Id="rId22" Type="http://schemas.openxmlformats.org/officeDocument/2006/relationships/image" Target="../media/image400.png"/><Relationship Id="rId27" Type="http://schemas.openxmlformats.org/officeDocument/2006/relationships/image" Target="../media/image361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svg"/><Relationship Id="rId18" Type="http://schemas.openxmlformats.org/officeDocument/2006/relationships/image" Target="../media/image34.svg"/><Relationship Id="rId26" Type="http://schemas.openxmlformats.org/officeDocument/2006/relationships/image" Target="../media/image38.svg"/><Relationship Id="rId3" Type="http://schemas.openxmlformats.org/officeDocument/2006/relationships/image" Target="../media/image48.png"/><Relationship Id="rId21" Type="http://schemas.openxmlformats.org/officeDocument/2006/relationships/image" Target="../media/image39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3.png"/><Relationship Id="rId25" Type="http://schemas.openxmlformats.org/officeDocument/2006/relationships/image" Target="../media/image37.png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5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24" Type="http://schemas.openxmlformats.org/officeDocument/2006/relationships/image" Target="../media/image451.png"/><Relationship Id="rId5" Type="http://schemas.openxmlformats.org/officeDocument/2006/relationships/image" Target="../media/image24.png"/><Relationship Id="rId15" Type="http://schemas.openxmlformats.org/officeDocument/2006/relationships/image" Target="../media/image50.svg"/><Relationship Id="rId23" Type="http://schemas.openxmlformats.org/officeDocument/2006/relationships/image" Target="../media/image441.png"/><Relationship Id="rId10" Type="http://schemas.openxmlformats.org/officeDocument/2006/relationships/image" Target="../media/image29.png"/><Relationship Id="rId4" Type="http://schemas.openxmlformats.org/officeDocument/2006/relationships/image" Target="../media/image16.png"/><Relationship Id="rId9" Type="http://schemas.openxmlformats.org/officeDocument/2006/relationships/image" Target="../media/image28.png"/><Relationship Id="rId14" Type="http://schemas.openxmlformats.org/officeDocument/2006/relationships/image" Target="../media/image49.png"/><Relationship Id="rId22" Type="http://schemas.openxmlformats.org/officeDocument/2006/relationships/image" Target="../media/image400.png"/><Relationship Id="rId27" Type="http://schemas.openxmlformats.org/officeDocument/2006/relationships/image" Target="../media/image361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6.png"/><Relationship Id="rId7" Type="http://schemas.openxmlformats.org/officeDocument/2006/relationships/image" Target="../media/image27.png"/><Relationship Id="rId12" Type="http://schemas.openxmlformats.org/officeDocument/2006/relationships/image" Target="../media/image32.svg"/><Relationship Id="rId17" Type="http://schemas.openxmlformats.org/officeDocument/2006/relationships/image" Target="../media/image5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svg"/><Relationship Id="rId3" Type="http://schemas.openxmlformats.org/officeDocument/2006/relationships/image" Target="../media/image48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55.png"/><Relationship Id="rId2" Type="http://schemas.openxmlformats.org/officeDocument/2006/relationships/notesSlide" Target="../notesSlides/notesSlide27.xml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50.svg"/><Relationship Id="rId10" Type="http://schemas.openxmlformats.org/officeDocument/2006/relationships/image" Target="../media/image29.png"/><Relationship Id="rId4" Type="http://schemas.openxmlformats.org/officeDocument/2006/relationships/image" Target="../media/image16.png"/><Relationship Id="rId9" Type="http://schemas.openxmlformats.org/officeDocument/2006/relationships/image" Target="../media/image28.png"/><Relationship Id="rId14" Type="http://schemas.openxmlformats.org/officeDocument/2006/relationships/image" Target="../media/image49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4.svg"/><Relationship Id="rId3" Type="http://schemas.openxmlformats.org/officeDocument/2006/relationships/image" Target="../media/image16.png"/><Relationship Id="rId7" Type="http://schemas.openxmlformats.org/officeDocument/2006/relationships/image" Target="../media/image29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26.png"/><Relationship Id="rId5" Type="http://schemas.openxmlformats.org/officeDocument/2006/relationships/image" Target="../media/image25.png"/><Relationship Id="rId15" Type="http://schemas.openxmlformats.org/officeDocument/2006/relationships/image" Target="../media/image361.png"/><Relationship Id="rId10" Type="http://schemas.openxmlformats.org/officeDocument/2006/relationships/image" Target="../media/image53.png"/><Relationship Id="rId4" Type="http://schemas.openxmlformats.org/officeDocument/2006/relationships/image" Target="../media/image24.png"/><Relationship Id="rId9" Type="http://schemas.openxmlformats.org/officeDocument/2006/relationships/image" Target="../media/image32.svg"/><Relationship Id="rId14" Type="http://schemas.openxmlformats.org/officeDocument/2006/relationships/image" Target="../media/image39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svg"/><Relationship Id="rId3" Type="http://schemas.openxmlformats.org/officeDocument/2006/relationships/image" Target="../media/image16.png"/><Relationship Id="rId7" Type="http://schemas.openxmlformats.org/officeDocument/2006/relationships/image" Target="../media/image27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29.xml"/><Relationship Id="rId16" Type="http://schemas.openxmlformats.org/officeDocument/2006/relationships/image" Target="../media/image3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57.png"/><Relationship Id="rId5" Type="http://schemas.openxmlformats.org/officeDocument/2006/relationships/image" Target="../media/image25.png"/><Relationship Id="rId15" Type="http://schemas.openxmlformats.org/officeDocument/2006/relationships/image" Target="../media/image40.png"/><Relationship Id="rId10" Type="http://schemas.openxmlformats.org/officeDocument/2006/relationships/image" Target="../media/image32.svg"/><Relationship Id="rId4" Type="http://schemas.openxmlformats.org/officeDocument/2006/relationships/image" Target="../media/image24.png"/><Relationship Id="rId9" Type="http://schemas.openxmlformats.org/officeDocument/2006/relationships/image" Target="../media/image31.png"/><Relationship Id="rId14" Type="http://schemas.openxmlformats.org/officeDocument/2006/relationships/image" Target="../media/image39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6.png"/><Relationship Id="rId18" Type="http://schemas.openxmlformats.org/officeDocument/2006/relationships/image" Target="../media/image39.png"/><Relationship Id="rId3" Type="http://schemas.openxmlformats.org/officeDocument/2006/relationships/image" Target="../media/image16.png"/><Relationship Id="rId7" Type="http://schemas.openxmlformats.org/officeDocument/2006/relationships/image" Target="../media/image27.png"/><Relationship Id="rId12" Type="http://schemas.openxmlformats.org/officeDocument/2006/relationships/image" Target="../media/image32.sv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4.svg"/><Relationship Id="rId10" Type="http://schemas.openxmlformats.org/officeDocument/2006/relationships/image" Target="../media/image30.png"/><Relationship Id="rId19" Type="http://schemas.openxmlformats.org/officeDocument/2006/relationships/image" Target="../media/image4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2.tiff"/><Relationship Id="rId7" Type="http://schemas.openxmlformats.org/officeDocument/2006/relationships/image" Target="../media/image73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4" Type="http://schemas.openxmlformats.org/officeDocument/2006/relationships/image" Target="../media/image3.tiff"/><Relationship Id="rId9" Type="http://schemas.openxmlformats.org/officeDocument/2006/relationships/image" Target="../media/image75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2.tiff"/><Relationship Id="rId7" Type="http://schemas.openxmlformats.org/officeDocument/2006/relationships/image" Target="../media/image73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10" Type="http://schemas.openxmlformats.org/officeDocument/2006/relationships/image" Target="../media/image76.png"/><Relationship Id="rId4" Type="http://schemas.openxmlformats.org/officeDocument/2006/relationships/image" Target="../media/image3.tiff"/><Relationship Id="rId9" Type="http://schemas.openxmlformats.org/officeDocument/2006/relationships/image" Target="../media/image7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0.png"/><Relationship Id="rId4" Type="http://schemas.openxmlformats.org/officeDocument/2006/relationships/image" Target="../media/image1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582" y="1558586"/>
            <a:ext cx="8502354" cy="1311032"/>
          </a:xfrm>
        </p:spPr>
        <p:txBody>
          <a:bodyPr>
            <a:noAutofit/>
          </a:bodyPr>
          <a:lstStyle/>
          <a:p>
            <a:pPr>
              <a:lnSpc>
                <a:spcPts val="5040"/>
              </a:lnSpc>
              <a:spcBef>
                <a:spcPts val="0"/>
              </a:spcBef>
            </a:pPr>
            <a:r>
              <a:rPr lang="en-US" dirty="0"/>
              <a:t>RSA Accumulators, Consensus</a:t>
            </a:r>
            <a:br>
              <a:rPr lang="en-US" dirty="0"/>
            </a:br>
            <a:r>
              <a:rPr lang="en-US" dirty="0"/>
              <a:t>and Aggregate Signatures</a:t>
            </a:r>
            <a:endParaRPr lang="en-US" sz="36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3110311"/>
            <a:ext cx="9143999" cy="122350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Benedikt </a:t>
            </a:r>
            <a:r>
              <a:rPr lang="en-US" dirty="0" err="1">
                <a:solidFill>
                  <a:schemeClr val="tx1"/>
                </a:solidFill>
              </a:rPr>
              <a:t>Bünz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New York University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8135209-BD31-5946-A1AE-6D4B7B52D381}"/>
              </a:ext>
            </a:extLst>
          </p:cNvPr>
          <p:cNvGrpSpPr/>
          <p:nvPr/>
        </p:nvGrpSpPr>
        <p:grpSpPr>
          <a:xfrm>
            <a:off x="1503119" y="207519"/>
            <a:ext cx="6269280" cy="999588"/>
            <a:chOff x="479862" y="185646"/>
            <a:chExt cx="6269280" cy="99958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6EC6456-65FF-AE4F-BF1C-E2E0C33D64E8}"/>
                </a:ext>
              </a:extLst>
            </p:cNvPr>
            <p:cNvSpPr txBox="1"/>
            <p:nvPr/>
          </p:nvSpPr>
          <p:spPr>
            <a:xfrm>
              <a:off x="2066456" y="185646"/>
              <a:ext cx="27270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i="0" dirty="0">
                  <a:effectLst/>
                  <a:latin typeface="Roboto" panose="02000000000000000000" pitchFamily="2" charset="0"/>
                </a:rPr>
                <a:t>CSCI-GA </a:t>
              </a:r>
              <a:r>
                <a:rPr lang="en-US" dirty="0"/>
                <a:t>3033-107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7182417-0D84-1647-8BC9-3591C6CAE862}"/>
                </a:ext>
              </a:extLst>
            </p:cNvPr>
            <p:cNvSpPr txBox="1"/>
            <p:nvPr/>
          </p:nvSpPr>
          <p:spPr>
            <a:xfrm>
              <a:off x="479862" y="723569"/>
              <a:ext cx="62692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+mn-lt"/>
                </a:rPr>
                <a:t>https://</a:t>
              </a:r>
              <a:r>
                <a:rPr lang="en-US" b="1" dirty="0" err="1">
                  <a:latin typeface="+mn-lt"/>
                </a:rPr>
                <a:t>brightspace.nyu.edu</a:t>
              </a:r>
              <a:r>
                <a:rPr lang="en-US" b="1" dirty="0">
                  <a:latin typeface="+mn-lt"/>
                </a:rPr>
                <a:t>/d2l/home/353819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DDF87AE-BFA6-FD42-A358-D975A542D44A}"/>
              </a:ext>
            </a:extLst>
          </p:cNvPr>
          <p:cNvSpPr txBox="1"/>
          <p:nvPr/>
        </p:nvSpPr>
        <p:spPr>
          <a:xfrm>
            <a:off x="2811068" y="4217194"/>
            <a:ext cx="3780009" cy="7187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	[discussion on </a:t>
            </a:r>
            <a:r>
              <a:rPr lang="en-US" sz="1800" dirty="0" err="1">
                <a:latin typeface="+mn-lt"/>
              </a:rPr>
              <a:t>brightspace</a:t>
            </a:r>
            <a:r>
              <a:rPr lang="en-US" sz="1800" dirty="0">
                <a:latin typeface="+mn-lt"/>
              </a:rPr>
              <a:t>]</a:t>
            </a:r>
          </a:p>
          <a:p>
            <a:pPr algn="ctr">
              <a:lnSpc>
                <a:spcPts val="3000"/>
              </a:lnSpc>
            </a:pPr>
            <a:r>
              <a:rPr lang="en-US" sz="1800" dirty="0">
                <a:latin typeface="+mn-lt"/>
              </a:rPr>
              <a:t>[first homework – online due 9/2/24]  </a:t>
            </a:r>
          </a:p>
        </p:txBody>
      </p:sp>
    </p:spTree>
    <p:extLst>
      <p:ext uri="{BB962C8B-B14F-4D97-AF65-F5344CB8AC3E}">
        <p14:creationId xmlns:p14="http://schemas.microsoft.com/office/powerpoint/2010/main" val="1566261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3A683-74D5-062B-E901-28C6535A9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Much more accumulators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E5183C-5D9A-E480-BE1D-66F64CEB46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more accumulator and list commitment constructions</a:t>
            </a:r>
          </a:p>
          <a:p>
            <a:r>
              <a:rPr lang="en-US" dirty="0"/>
              <a:t>E.g. from polynomial commitments (later lectures)</a:t>
            </a:r>
          </a:p>
          <a:p>
            <a:r>
              <a:rPr lang="en-US" dirty="0"/>
              <a:t>Active research area</a:t>
            </a:r>
          </a:p>
        </p:txBody>
      </p:sp>
    </p:spTree>
    <p:extLst>
      <p:ext uri="{BB962C8B-B14F-4D97-AF65-F5344CB8AC3E}">
        <p14:creationId xmlns:p14="http://schemas.microsoft.com/office/powerpoint/2010/main" val="948857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8A77BE2A-09A0-AE0A-5F1E-6129C7C484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79B450-E667-F9EE-D13E-58BF5D216D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Consensus</a:t>
            </a:r>
          </a:p>
        </p:txBody>
      </p:sp>
    </p:spTree>
    <p:extLst>
      <p:ext uri="{BB962C8B-B14F-4D97-AF65-F5344CB8AC3E}">
        <p14:creationId xmlns:p14="http://schemas.microsoft.com/office/powerpoint/2010/main" val="4182676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1EC88BD-E2F0-5E45-BD4C-79347C2DD49C}"/>
              </a:ext>
            </a:extLst>
          </p:cNvPr>
          <p:cNvSpPr/>
          <p:nvPr/>
        </p:nvSpPr>
        <p:spPr>
          <a:xfrm>
            <a:off x="159488" y="3744098"/>
            <a:ext cx="8527312" cy="8172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28290A-AA40-F740-84EA-CA4266649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7597"/>
            <a:ext cx="8229600" cy="623097"/>
          </a:xfrm>
        </p:spPr>
        <p:txBody>
          <a:bodyPr>
            <a:noAutofit/>
          </a:bodyPr>
          <a:lstStyle/>
          <a:p>
            <a:r>
              <a:rPr lang="en-US" dirty="0"/>
              <a:t>Blockchain Layers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C761EFF-B04A-C446-9D95-246B1A0CD4D4}"/>
              </a:ext>
            </a:extLst>
          </p:cNvPr>
          <p:cNvGrpSpPr/>
          <p:nvPr/>
        </p:nvGrpSpPr>
        <p:grpSpPr>
          <a:xfrm>
            <a:off x="327638" y="3905052"/>
            <a:ext cx="7755630" cy="497711"/>
            <a:chOff x="327638" y="3905052"/>
            <a:chExt cx="7755630" cy="49771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21A25B7-AD39-2F4B-9997-75D8B661FC1E}"/>
                </a:ext>
              </a:extLst>
            </p:cNvPr>
            <p:cNvSpPr/>
            <p:nvPr/>
          </p:nvSpPr>
          <p:spPr>
            <a:xfrm>
              <a:off x="1856089" y="3905052"/>
              <a:ext cx="6227179" cy="49771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consensus layer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DE38263-B93C-3B41-81B9-2A92E4CB91F5}"/>
                </a:ext>
              </a:extLst>
            </p:cNvPr>
            <p:cNvSpPr txBox="1"/>
            <p:nvPr/>
          </p:nvSpPr>
          <p:spPr>
            <a:xfrm>
              <a:off x="327638" y="3905052"/>
              <a:ext cx="12971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Layer 1: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A076B6C-05AB-1A47-AABD-40BE47FBD831}"/>
              </a:ext>
            </a:extLst>
          </p:cNvPr>
          <p:cNvGrpSpPr/>
          <p:nvPr/>
        </p:nvGrpSpPr>
        <p:grpSpPr>
          <a:xfrm>
            <a:off x="327638" y="3143052"/>
            <a:ext cx="7755630" cy="497711"/>
            <a:chOff x="327638" y="3143052"/>
            <a:chExt cx="7755630" cy="49771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743F4FC-DADC-774C-9417-B874A4A8F874}"/>
                </a:ext>
              </a:extLst>
            </p:cNvPr>
            <p:cNvSpPr/>
            <p:nvPr/>
          </p:nvSpPr>
          <p:spPr>
            <a:xfrm>
              <a:off x="1856089" y="3143052"/>
              <a:ext cx="6227179" cy="497711"/>
            </a:xfrm>
            <a:prstGeom prst="rect">
              <a:avLst/>
            </a:prstGeom>
            <a:solidFill>
              <a:srgbClr val="00206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compute layer  </a:t>
              </a:r>
              <a:r>
                <a:rPr lang="en-US" dirty="0"/>
                <a:t>(blockchain computer)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F38AFE3-1119-6B44-B454-2F608BBCD43F}"/>
                </a:ext>
              </a:extLst>
            </p:cNvPr>
            <p:cNvSpPr txBox="1"/>
            <p:nvPr/>
          </p:nvSpPr>
          <p:spPr>
            <a:xfrm>
              <a:off x="327638" y="3143052"/>
              <a:ext cx="15536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Layer 1.5: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75199BB-2D8C-AA44-974D-A13FC74A7EF0}"/>
              </a:ext>
            </a:extLst>
          </p:cNvPr>
          <p:cNvGrpSpPr/>
          <p:nvPr/>
        </p:nvGrpSpPr>
        <p:grpSpPr>
          <a:xfrm>
            <a:off x="307912" y="2381052"/>
            <a:ext cx="7755630" cy="497711"/>
            <a:chOff x="307912" y="2381052"/>
            <a:chExt cx="7755630" cy="49771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0C49F5C-4F1E-8B43-858C-586E38E2D1BD}"/>
                </a:ext>
              </a:extLst>
            </p:cNvPr>
            <p:cNvSpPr/>
            <p:nvPr/>
          </p:nvSpPr>
          <p:spPr>
            <a:xfrm>
              <a:off x="1836363" y="2381052"/>
              <a:ext cx="6227179" cy="49771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applications</a:t>
              </a:r>
              <a:r>
                <a:rPr lang="en-US" dirty="0"/>
                <a:t>   (DAPPs, smart contracts)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E7D2C1C-B149-E141-A75E-BD52DE87D688}"/>
                </a:ext>
              </a:extLst>
            </p:cNvPr>
            <p:cNvSpPr txBox="1"/>
            <p:nvPr/>
          </p:nvSpPr>
          <p:spPr>
            <a:xfrm>
              <a:off x="307912" y="2381052"/>
              <a:ext cx="12971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Layer 2: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4F7C316-552C-B943-891E-7421E31C730A}"/>
              </a:ext>
            </a:extLst>
          </p:cNvPr>
          <p:cNvGrpSpPr/>
          <p:nvPr/>
        </p:nvGrpSpPr>
        <p:grpSpPr>
          <a:xfrm>
            <a:off x="307912" y="1606443"/>
            <a:ext cx="7755630" cy="497711"/>
            <a:chOff x="307912" y="1606443"/>
            <a:chExt cx="7755630" cy="49771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90B1582-D1BF-7B4C-8A43-441B1759946B}"/>
                </a:ext>
              </a:extLst>
            </p:cNvPr>
            <p:cNvSpPr/>
            <p:nvPr/>
          </p:nvSpPr>
          <p:spPr>
            <a:xfrm>
              <a:off x="1836363" y="1606443"/>
              <a:ext cx="6227179" cy="497711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user facing tools  </a:t>
              </a:r>
              <a:r>
                <a:rPr lang="en-US" dirty="0"/>
                <a:t>(cloud servers)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D175365-CB3C-EB4C-A639-101EC9C5AF9D}"/>
                </a:ext>
              </a:extLst>
            </p:cNvPr>
            <p:cNvSpPr txBox="1"/>
            <p:nvPr/>
          </p:nvSpPr>
          <p:spPr>
            <a:xfrm>
              <a:off x="307912" y="1606443"/>
              <a:ext cx="12971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Layer 3: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845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5B4D6-15DD-8047-8252-0EC05993B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Blockchain Forks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5994789-F943-2E47-98C0-1AEE5D2BEEFD}"/>
              </a:ext>
            </a:extLst>
          </p:cNvPr>
          <p:cNvSpPr/>
          <p:nvPr/>
        </p:nvSpPr>
        <p:spPr>
          <a:xfrm rot="10800000">
            <a:off x="3837905" y="2372438"/>
            <a:ext cx="734095" cy="73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A3E01DC-30CC-AF40-B288-0D4B4A7407C1}"/>
              </a:ext>
            </a:extLst>
          </p:cNvPr>
          <p:cNvSpPr/>
          <p:nvPr/>
        </p:nvSpPr>
        <p:spPr>
          <a:xfrm rot="10800000">
            <a:off x="2792128" y="2372438"/>
            <a:ext cx="734095" cy="73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115B1DC-3F09-9549-B8B8-2A6517492A93}"/>
              </a:ext>
            </a:extLst>
          </p:cNvPr>
          <p:cNvSpPr/>
          <p:nvPr/>
        </p:nvSpPr>
        <p:spPr>
          <a:xfrm rot="10800000">
            <a:off x="1821662" y="2372438"/>
            <a:ext cx="734095" cy="73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53A3AAA-E6D9-EC47-ABD6-F128F992A84F}"/>
              </a:ext>
            </a:extLst>
          </p:cNvPr>
          <p:cNvCxnSpPr>
            <a:stCxn id="9" idx="3"/>
            <a:endCxn id="10" idx="1"/>
          </p:cNvCxnSpPr>
          <p:nvPr/>
        </p:nvCxnSpPr>
        <p:spPr>
          <a:xfrm rot="10800000">
            <a:off x="3526223" y="2739486"/>
            <a:ext cx="31168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CEF6C50-8DA7-4D47-9285-F12C295FE988}"/>
              </a:ext>
            </a:extLst>
          </p:cNvPr>
          <p:cNvCxnSpPr>
            <a:stCxn id="10" idx="3"/>
            <a:endCxn id="11" idx="1"/>
          </p:cNvCxnSpPr>
          <p:nvPr/>
        </p:nvCxnSpPr>
        <p:spPr>
          <a:xfrm rot="10800000">
            <a:off x="2555757" y="2739486"/>
            <a:ext cx="23637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D800258-F34B-B743-B58D-4C18EDF24BAB}"/>
              </a:ext>
            </a:extLst>
          </p:cNvPr>
          <p:cNvCxnSpPr/>
          <p:nvPr/>
        </p:nvCxnSpPr>
        <p:spPr>
          <a:xfrm rot="10800000">
            <a:off x="1585290" y="2739486"/>
            <a:ext cx="23637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E176F9A-2344-0E4E-9FAF-504F3A0E13A7}"/>
              </a:ext>
            </a:extLst>
          </p:cNvPr>
          <p:cNvSpPr txBox="1"/>
          <p:nvPr/>
        </p:nvSpPr>
        <p:spPr>
          <a:xfrm>
            <a:off x="816462" y="2187029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…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38CCDB1-48CF-8A43-98EC-76EED217AA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3338" y="1181692"/>
            <a:ext cx="1190746" cy="119074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517221C-CA3A-4047-ADBE-94013092F0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3338" y="3106535"/>
            <a:ext cx="1190746" cy="119074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42CAF96-8EE7-6F46-8346-86F78B2AA240}"/>
              </a:ext>
            </a:extLst>
          </p:cNvPr>
          <p:cNvSpPr/>
          <p:nvPr/>
        </p:nvSpPr>
        <p:spPr>
          <a:xfrm>
            <a:off x="5400622" y="1505565"/>
            <a:ext cx="734095" cy="73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TX</a:t>
            </a:r>
            <a:r>
              <a:rPr lang="en-US" baseline="-25000" dirty="0"/>
              <a:t>A</a:t>
            </a:r>
            <a:endParaRPr lang="en-US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9531304-4362-9E4F-8CA0-22B139E87484}"/>
              </a:ext>
            </a:extLst>
          </p:cNvPr>
          <p:cNvCxnSpPr>
            <a:cxnSpLocks/>
            <a:endCxn id="9" idx="1"/>
          </p:cNvCxnSpPr>
          <p:nvPr/>
        </p:nvCxnSpPr>
        <p:spPr>
          <a:xfrm flipH="1">
            <a:off x="4572000" y="1927275"/>
            <a:ext cx="828622" cy="81221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4BBBCBEF-67EA-F14A-A49D-2B9C0B83BBC3}"/>
              </a:ext>
            </a:extLst>
          </p:cNvPr>
          <p:cNvSpPr/>
          <p:nvPr/>
        </p:nvSpPr>
        <p:spPr>
          <a:xfrm>
            <a:off x="5400621" y="3334860"/>
            <a:ext cx="734095" cy="73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trike="sngStrike" dirty="0"/>
              <a:t>TX</a:t>
            </a:r>
            <a:r>
              <a:rPr lang="en-US" strike="sngStrike" baseline="-25000" dirty="0"/>
              <a:t>A</a:t>
            </a:r>
            <a:endParaRPr lang="en-US" strike="sngStrike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E094B57-B819-0943-83C9-09DE9208336E}"/>
              </a:ext>
            </a:extLst>
          </p:cNvPr>
          <p:cNvCxnSpPr>
            <a:cxnSpLocks/>
            <a:stCxn id="21" idx="1"/>
            <a:endCxn id="9" idx="1"/>
          </p:cNvCxnSpPr>
          <p:nvPr/>
        </p:nvCxnSpPr>
        <p:spPr>
          <a:xfrm flipH="1" flipV="1">
            <a:off x="4572000" y="2739486"/>
            <a:ext cx="828621" cy="9624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C1B1B57E-0B31-9140-917D-D517F27D64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8442" y="1380173"/>
            <a:ext cx="473557" cy="81647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D74D902-FC99-F54E-BFB0-143CECD795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322" y="1322711"/>
            <a:ext cx="584280" cy="864318"/>
          </a:xfrm>
          <a:prstGeom prst="rect">
            <a:avLst/>
          </a:prstGeom>
        </p:spPr>
      </p:pic>
      <p:sp>
        <p:nvSpPr>
          <p:cNvPr id="30" name="Rectangular Callout 29">
            <a:extLst>
              <a:ext uri="{FF2B5EF4-FFF2-40B4-BE49-F238E27FC236}">
                <a16:creationId xmlns:a16="http://schemas.microsoft.com/office/drawing/2014/main" id="{7049270F-6D42-164C-B40C-2259F2CB2328}"/>
              </a:ext>
            </a:extLst>
          </p:cNvPr>
          <p:cNvSpPr/>
          <p:nvPr/>
        </p:nvSpPr>
        <p:spPr>
          <a:xfrm>
            <a:off x="1821661" y="924331"/>
            <a:ext cx="2184517" cy="635895"/>
          </a:xfrm>
          <a:prstGeom prst="wedgeRectCallout">
            <a:avLst>
              <a:gd name="adj1" fmla="val -91484"/>
              <a:gd name="adj2" fmla="val 8669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TX</a:t>
            </a:r>
            <a:r>
              <a:rPr lang="en-US" baseline="-25000" dirty="0"/>
              <a:t>A</a:t>
            </a:r>
            <a:r>
              <a:rPr lang="en-US" dirty="0"/>
              <a:t>: Send 3 BTC to Bob</a:t>
            </a:r>
          </a:p>
        </p:txBody>
      </p:sp>
      <p:pic>
        <p:nvPicPr>
          <p:cNvPr id="33" name="Picture 2" descr="Car keys Royalty Free Vector Image - VectorStock">
            <a:extLst>
              <a:ext uri="{FF2B5EF4-FFF2-40B4-BE49-F238E27FC236}">
                <a16:creationId xmlns:a16="http://schemas.microsoft.com/office/drawing/2014/main" id="{EB22A66C-8D34-7447-BE12-5F8A1E7099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" r="-665" b="8139"/>
          <a:stretch/>
        </p:blipFill>
        <p:spPr bwMode="auto">
          <a:xfrm>
            <a:off x="3493502" y="1697734"/>
            <a:ext cx="512676" cy="623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FF3A35C-CDE8-334A-B160-C36634FD2A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322" y="3769252"/>
            <a:ext cx="584280" cy="864318"/>
          </a:xfrm>
          <a:prstGeom prst="rect">
            <a:avLst/>
          </a:prstGeom>
        </p:spPr>
      </p:pic>
      <p:sp>
        <p:nvSpPr>
          <p:cNvPr id="23" name="Rectangular Callout 22">
            <a:extLst>
              <a:ext uri="{FF2B5EF4-FFF2-40B4-BE49-F238E27FC236}">
                <a16:creationId xmlns:a16="http://schemas.microsoft.com/office/drawing/2014/main" id="{55AA452E-517E-BA42-BC69-17412CCB596D}"/>
              </a:ext>
            </a:extLst>
          </p:cNvPr>
          <p:cNvSpPr/>
          <p:nvPr/>
        </p:nvSpPr>
        <p:spPr>
          <a:xfrm>
            <a:off x="1862518" y="3370872"/>
            <a:ext cx="2143660" cy="635895"/>
          </a:xfrm>
          <a:prstGeom prst="wedgeRectCallout">
            <a:avLst>
              <a:gd name="adj1" fmla="val -91484"/>
              <a:gd name="adj2" fmla="val 8669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trike="sngStrike" dirty="0"/>
              <a:t>TX</a:t>
            </a:r>
            <a:r>
              <a:rPr lang="en-US" strike="sngStrike" baseline="-25000" dirty="0"/>
              <a:t>A</a:t>
            </a:r>
            <a:r>
              <a:rPr lang="en-US" dirty="0"/>
              <a:t>: Send 3 BTC to herself</a:t>
            </a:r>
          </a:p>
        </p:txBody>
      </p:sp>
      <p:pic>
        <p:nvPicPr>
          <p:cNvPr id="24" name="Shape 1084">
            <a:extLst>
              <a:ext uri="{FF2B5EF4-FFF2-40B4-BE49-F238E27FC236}">
                <a16:creationId xmlns:a16="http://schemas.microsoft.com/office/drawing/2014/main" id="{1A540043-1BB3-E444-BEDD-61AB57D5FB24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6">
            <a:alphaModFix/>
          </a:blip>
          <a:srcRect r="75883"/>
          <a:stretch/>
        </p:blipFill>
        <p:spPr>
          <a:xfrm>
            <a:off x="574268" y="3154553"/>
            <a:ext cx="242473" cy="1154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Shape 1084">
            <a:extLst>
              <a:ext uri="{FF2B5EF4-FFF2-40B4-BE49-F238E27FC236}">
                <a16:creationId xmlns:a16="http://schemas.microsoft.com/office/drawing/2014/main" id="{1A5911E5-B562-AB42-BAC9-08CC5BE93C92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6">
            <a:alphaModFix/>
          </a:blip>
          <a:srcRect r="75883"/>
          <a:stretch/>
        </p:blipFill>
        <p:spPr>
          <a:xfrm flipH="1">
            <a:off x="931507" y="3142836"/>
            <a:ext cx="238161" cy="11544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015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2 -0.00679 L -0.24983 -0.00062 " pathEditMode="relative" ptsTypes="AA">
                                      <p:cBhvr>
                                        <p:cTn id="1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30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06CDF-BA18-1E41-B01B-8DD22D5D5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Double Spending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B2DF99-ADB0-FB4B-81F1-30A5A7BCE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Alice can create two transactions spending the same UTXO! </a:t>
            </a:r>
          </a:p>
          <a:p>
            <a:r>
              <a:rPr lang="en-US" dirty="0"/>
              <a:t>One sends money to Bob, the other sends the UTXO to herself.</a:t>
            </a:r>
          </a:p>
          <a:p>
            <a:r>
              <a:rPr lang="en-US" dirty="0"/>
              <a:t>Only the ‘first’ transaction should go through</a:t>
            </a:r>
          </a:p>
          <a:p>
            <a:r>
              <a:rPr lang="en-US" dirty="0"/>
              <a:t>-&gt; There needs to be a global </a:t>
            </a:r>
            <a:r>
              <a:rPr lang="en-US" i="1" dirty="0"/>
              <a:t>consensus</a:t>
            </a:r>
            <a:r>
              <a:rPr lang="en-US" dirty="0"/>
              <a:t> on the ordering of transactions.</a:t>
            </a:r>
          </a:p>
          <a:p>
            <a:r>
              <a:rPr lang="en-US" dirty="0"/>
              <a:t>Concretely, there needs to be an agreement which block extends the blockchain (Fork Choice Problem)</a:t>
            </a:r>
          </a:p>
        </p:txBody>
      </p:sp>
    </p:spTree>
    <p:extLst>
      <p:ext uri="{BB962C8B-B14F-4D97-AF65-F5344CB8AC3E}">
        <p14:creationId xmlns:p14="http://schemas.microsoft.com/office/powerpoint/2010/main" val="35394015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5B4D6-15DD-8047-8252-0EC05993B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Block choice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99EF596-0265-E74F-97A5-EA4D7F9BEF3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722436" y="3682314"/>
            <a:ext cx="1201270" cy="12140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BB33F10-DDCB-A24B-9576-72FA1A0F2B9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722436" y="1964725"/>
            <a:ext cx="1201270" cy="12140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4D8E85B-C216-DF46-A332-EEFED9A4887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728465" y="1964725"/>
            <a:ext cx="1201270" cy="12140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64B0969-F71E-2747-95E9-E5D28AA4F58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728465" y="3682314"/>
            <a:ext cx="1201270" cy="12140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A12C343-D7AB-724D-BC29-66D1F673130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316833" y="1133411"/>
            <a:ext cx="1018504" cy="1029339"/>
          </a:xfrm>
          <a:prstGeom prst="rect">
            <a:avLst/>
          </a:prstGeom>
        </p:spPr>
      </p:pic>
      <p:sp>
        <p:nvSpPr>
          <p:cNvPr id="19" name="Rounded Rectangular Callout 18">
            <a:extLst>
              <a:ext uri="{FF2B5EF4-FFF2-40B4-BE49-F238E27FC236}">
                <a16:creationId xmlns:a16="http://schemas.microsoft.com/office/drawing/2014/main" id="{1C9E3B89-D736-DE49-A94C-52BE06D07F34}"/>
              </a:ext>
            </a:extLst>
          </p:cNvPr>
          <p:cNvSpPr/>
          <p:nvPr/>
        </p:nvSpPr>
        <p:spPr>
          <a:xfrm>
            <a:off x="5881814" y="778907"/>
            <a:ext cx="1680519" cy="472648"/>
          </a:xfrm>
          <a:prstGeom prst="wedgeRoundRectCallout">
            <a:avLst>
              <a:gd name="adj1" fmla="val -94530"/>
              <a:gd name="adj2" fmla="val 52043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New Block</a:t>
            </a:r>
          </a:p>
        </p:txBody>
      </p:sp>
      <p:sp>
        <p:nvSpPr>
          <p:cNvPr id="20" name="Rounded Rectangular Callout 19">
            <a:extLst>
              <a:ext uri="{FF2B5EF4-FFF2-40B4-BE49-F238E27FC236}">
                <a16:creationId xmlns:a16="http://schemas.microsoft.com/office/drawing/2014/main" id="{56DC7837-D77E-3047-BBD7-58C549D220AF}"/>
              </a:ext>
            </a:extLst>
          </p:cNvPr>
          <p:cNvSpPr/>
          <p:nvPr/>
        </p:nvSpPr>
        <p:spPr>
          <a:xfrm>
            <a:off x="7329100" y="1461186"/>
            <a:ext cx="1680519" cy="472648"/>
          </a:xfrm>
          <a:prstGeom prst="wedgeRoundRectCallout">
            <a:avLst>
              <a:gd name="adj1" fmla="val -40854"/>
              <a:gd name="adj2" fmla="val 93873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Accept</a:t>
            </a:r>
          </a:p>
        </p:txBody>
      </p:sp>
      <p:sp>
        <p:nvSpPr>
          <p:cNvPr id="21" name="Rounded Rectangular Callout 20">
            <a:extLst>
              <a:ext uri="{FF2B5EF4-FFF2-40B4-BE49-F238E27FC236}">
                <a16:creationId xmlns:a16="http://schemas.microsoft.com/office/drawing/2014/main" id="{E47E9C27-F2CD-6C41-9E93-7DF84E5FFA78}"/>
              </a:ext>
            </a:extLst>
          </p:cNvPr>
          <p:cNvSpPr/>
          <p:nvPr/>
        </p:nvSpPr>
        <p:spPr>
          <a:xfrm>
            <a:off x="2383781" y="1526275"/>
            <a:ext cx="1680519" cy="472648"/>
          </a:xfrm>
          <a:prstGeom prst="wedgeRoundRectCallout">
            <a:avLst>
              <a:gd name="adj1" fmla="val -40854"/>
              <a:gd name="adj2" fmla="val 93873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Reject?</a:t>
            </a:r>
          </a:p>
        </p:txBody>
      </p:sp>
      <p:sp>
        <p:nvSpPr>
          <p:cNvPr id="22" name="Rounded Rectangular Callout 21">
            <a:extLst>
              <a:ext uri="{FF2B5EF4-FFF2-40B4-BE49-F238E27FC236}">
                <a16:creationId xmlns:a16="http://schemas.microsoft.com/office/drawing/2014/main" id="{95D7BAFA-0C8A-F741-A709-51B4F46868ED}"/>
              </a:ext>
            </a:extLst>
          </p:cNvPr>
          <p:cNvSpPr/>
          <p:nvPr/>
        </p:nvSpPr>
        <p:spPr>
          <a:xfrm>
            <a:off x="2427794" y="3194220"/>
            <a:ext cx="1680519" cy="472648"/>
          </a:xfrm>
          <a:prstGeom prst="wedgeRoundRectCallout">
            <a:avLst>
              <a:gd name="adj1" fmla="val -40854"/>
              <a:gd name="adj2" fmla="val 93873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Reject</a:t>
            </a:r>
          </a:p>
        </p:txBody>
      </p:sp>
      <p:sp>
        <p:nvSpPr>
          <p:cNvPr id="23" name="Rounded Rectangular Callout 22">
            <a:extLst>
              <a:ext uri="{FF2B5EF4-FFF2-40B4-BE49-F238E27FC236}">
                <a16:creationId xmlns:a16="http://schemas.microsoft.com/office/drawing/2014/main" id="{7CF089DB-C37F-4249-9A4F-048A8A0B1E67}"/>
              </a:ext>
            </a:extLst>
          </p:cNvPr>
          <p:cNvSpPr/>
          <p:nvPr/>
        </p:nvSpPr>
        <p:spPr>
          <a:xfrm>
            <a:off x="7329100" y="3184783"/>
            <a:ext cx="1680519" cy="472648"/>
          </a:xfrm>
          <a:prstGeom prst="wedgeRoundRectCallout">
            <a:avLst>
              <a:gd name="adj1" fmla="val -40854"/>
              <a:gd name="adj2" fmla="val 93873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404</a:t>
            </a:r>
          </a:p>
        </p:txBody>
      </p:sp>
      <p:pic>
        <p:nvPicPr>
          <p:cNvPr id="15" name="Graphic 14" descr="Crown">
            <a:extLst>
              <a:ext uri="{FF2B5EF4-FFF2-40B4-BE49-F238E27FC236}">
                <a16:creationId xmlns:a16="http://schemas.microsoft.com/office/drawing/2014/main" id="{6E9B081F-822B-BB45-8DC5-C94D554367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0" y="793762"/>
            <a:ext cx="562608" cy="56260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D0448DE-69E6-A044-9C34-D0B4AEC92ED5}"/>
              </a:ext>
            </a:extLst>
          </p:cNvPr>
          <p:cNvSpPr/>
          <p:nvPr/>
        </p:nvSpPr>
        <p:spPr>
          <a:xfrm>
            <a:off x="4734702" y="2696448"/>
            <a:ext cx="1201270" cy="73409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Block A</a:t>
            </a:r>
          </a:p>
        </p:txBody>
      </p:sp>
    </p:spTree>
    <p:extLst>
      <p:ext uri="{BB962C8B-B14F-4D97-AF65-F5344CB8AC3E}">
        <p14:creationId xmlns:p14="http://schemas.microsoft.com/office/powerpoint/2010/main" val="1359111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12344-F4A3-C947-8D8D-4F565946B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Consensus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7F34E1-AF27-B24F-B68E-562783E2BF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5613" y="1214849"/>
            <a:ext cx="1005840" cy="10058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E60B0C-A88E-5542-B518-966485F8FD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8283" y="2310493"/>
            <a:ext cx="1005840" cy="10058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DA6F8B-3FA8-EB4A-B21A-3CB51CE110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4051" y="1226420"/>
            <a:ext cx="1005840" cy="10058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231C8A0-9171-AA47-BFDD-E3662958C5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0493"/>
            <a:ext cx="1005840" cy="10058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D9D34BD-4601-2A47-96D4-81D31574C3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1203" y="3513448"/>
            <a:ext cx="1005840" cy="100584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37560AA-EDDD-EB4E-91BB-E16207C8B88B}"/>
              </a:ext>
            </a:extLst>
          </p:cNvPr>
          <p:cNvSpPr/>
          <p:nvPr/>
        </p:nvSpPr>
        <p:spPr>
          <a:xfrm>
            <a:off x="583474" y="4519288"/>
            <a:ext cx="3988526" cy="56850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Committee</a:t>
            </a:r>
          </a:p>
        </p:txBody>
      </p:sp>
      <p:pic>
        <p:nvPicPr>
          <p:cNvPr id="13" name="Graphic 12" descr="Crown">
            <a:extLst>
              <a:ext uri="{FF2B5EF4-FFF2-40B4-BE49-F238E27FC236}">
                <a16:creationId xmlns:a16="http://schemas.microsoft.com/office/drawing/2014/main" id="{ADB60B94-83E5-DF4B-91F4-075D8EEDA1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89998" y="1931446"/>
            <a:ext cx="562608" cy="56260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B3E6850-7EB8-4F4E-9D94-BA601A884F10}"/>
              </a:ext>
            </a:extLst>
          </p:cNvPr>
          <p:cNvSpPr/>
          <p:nvPr/>
        </p:nvSpPr>
        <p:spPr>
          <a:xfrm>
            <a:off x="3389559" y="3316333"/>
            <a:ext cx="1763486" cy="56850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Leader</a:t>
            </a:r>
          </a:p>
        </p:txBody>
      </p:sp>
      <p:sp>
        <p:nvSpPr>
          <p:cNvPr id="15" name="Rectangular Callout 14">
            <a:extLst>
              <a:ext uri="{FF2B5EF4-FFF2-40B4-BE49-F238E27FC236}">
                <a16:creationId xmlns:a16="http://schemas.microsoft.com/office/drawing/2014/main" id="{45FB9E36-F036-6B44-BE80-0E24CD3BBF01}"/>
              </a:ext>
            </a:extLst>
          </p:cNvPr>
          <p:cNvSpPr/>
          <p:nvPr/>
        </p:nvSpPr>
        <p:spPr>
          <a:xfrm>
            <a:off x="5425439" y="1349829"/>
            <a:ext cx="2374509" cy="960664"/>
          </a:xfrm>
          <a:prstGeom prst="wedgeRectCallout">
            <a:avLst>
              <a:gd name="adj1" fmla="val -82081"/>
              <a:gd name="adj2" fmla="val 8153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Accepts/Rejects TXs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007CE40-64FF-B842-82BD-22226F1AFE85}"/>
              </a:ext>
            </a:extLst>
          </p:cNvPr>
          <p:cNvCxnSpPr>
            <a:cxnSpLocks/>
          </p:cNvCxnSpPr>
          <p:nvPr/>
        </p:nvCxnSpPr>
        <p:spPr>
          <a:xfrm flipV="1">
            <a:off x="960120" y="1729340"/>
            <a:ext cx="383931" cy="58115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77B4466-C0E9-5145-B985-68A8B7DF41F7}"/>
              </a:ext>
            </a:extLst>
          </p:cNvPr>
          <p:cNvCxnSpPr>
            <a:cxnSpLocks/>
          </p:cNvCxnSpPr>
          <p:nvPr/>
        </p:nvCxnSpPr>
        <p:spPr>
          <a:xfrm>
            <a:off x="1373855" y="3158720"/>
            <a:ext cx="848132" cy="63601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BCAB89E-EFCD-3A4B-B8D8-1B3567A6DE1E}"/>
              </a:ext>
            </a:extLst>
          </p:cNvPr>
          <p:cNvCxnSpPr>
            <a:cxnSpLocks/>
          </p:cNvCxnSpPr>
          <p:nvPr/>
        </p:nvCxnSpPr>
        <p:spPr>
          <a:xfrm>
            <a:off x="2181974" y="2003515"/>
            <a:ext cx="1513669" cy="66112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757E774-DA43-274E-9CCB-604C539F79C6}"/>
              </a:ext>
            </a:extLst>
          </p:cNvPr>
          <p:cNvCxnSpPr>
            <a:cxnSpLocks/>
          </p:cNvCxnSpPr>
          <p:nvPr/>
        </p:nvCxnSpPr>
        <p:spPr>
          <a:xfrm>
            <a:off x="1463040" y="2813413"/>
            <a:ext cx="225524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03E5523-BAAA-F34B-814E-4B3909DDF8B0}"/>
              </a:ext>
            </a:extLst>
          </p:cNvPr>
          <p:cNvCxnSpPr>
            <a:cxnSpLocks/>
          </p:cNvCxnSpPr>
          <p:nvPr/>
        </p:nvCxnSpPr>
        <p:spPr>
          <a:xfrm>
            <a:off x="1846971" y="2232260"/>
            <a:ext cx="767152" cy="128118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3051DA7-4F8C-CE4E-BE2C-8C8E5BDD348D}"/>
              </a:ext>
            </a:extLst>
          </p:cNvPr>
          <p:cNvCxnSpPr>
            <a:cxnSpLocks/>
          </p:cNvCxnSpPr>
          <p:nvPr/>
        </p:nvCxnSpPr>
        <p:spPr>
          <a:xfrm flipV="1">
            <a:off x="3117043" y="3043682"/>
            <a:ext cx="758792" cy="97268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09EC564-BBDD-DB4C-9752-C2E8A65A30D2}"/>
              </a:ext>
            </a:extLst>
          </p:cNvPr>
          <p:cNvCxnSpPr>
            <a:cxnSpLocks/>
          </p:cNvCxnSpPr>
          <p:nvPr/>
        </p:nvCxnSpPr>
        <p:spPr>
          <a:xfrm>
            <a:off x="3605547" y="2003515"/>
            <a:ext cx="419024" cy="52957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A6D12D2-9590-464B-A9F3-A8F1297E17F8}"/>
              </a:ext>
            </a:extLst>
          </p:cNvPr>
          <p:cNvCxnSpPr>
            <a:cxnSpLocks/>
          </p:cNvCxnSpPr>
          <p:nvPr/>
        </p:nvCxnSpPr>
        <p:spPr>
          <a:xfrm flipH="1">
            <a:off x="2796279" y="2232260"/>
            <a:ext cx="409184" cy="131727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4D32EC4-C387-7347-8029-0C1DDAA938E3}"/>
              </a:ext>
            </a:extLst>
          </p:cNvPr>
          <p:cNvCxnSpPr>
            <a:cxnSpLocks/>
          </p:cNvCxnSpPr>
          <p:nvPr/>
        </p:nvCxnSpPr>
        <p:spPr>
          <a:xfrm flipH="1">
            <a:off x="2349891" y="1729340"/>
            <a:ext cx="35265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7662093-1A6F-D441-8383-783BE81F6EE0}"/>
              </a:ext>
            </a:extLst>
          </p:cNvPr>
          <p:cNvCxnSpPr>
            <a:cxnSpLocks/>
          </p:cNvCxnSpPr>
          <p:nvPr/>
        </p:nvCxnSpPr>
        <p:spPr>
          <a:xfrm flipV="1">
            <a:off x="1458860" y="1958086"/>
            <a:ext cx="1427958" cy="57500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684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12344-F4A3-C947-8D8D-4F565946B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Consensus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4DAD5-A2CF-494C-9B73-8EEBE29D28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Security Properties: </a:t>
            </a:r>
          </a:p>
          <a:p>
            <a:pPr lvl="1"/>
            <a:r>
              <a:rPr lang="en-US" dirty="0"/>
              <a:t>Consistency: Honest nodes do not contradict</a:t>
            </a:r>
          </a:p>
          <a:p>
            <a:pPr lvl="1"/>
            <a:r>
              <a:rPr lang="en-US" dirty="0"/>
              <a:t>Liveness: Progress is made</a:t>
            </a:r>
          </a:p>
          <a:p>
            <a:r>
              <a:rPr lang="en-US" dirty="0"/>
              <a:t>Network Models</a:t>
            </a:r>
          </a:p>
          <a:p>
            <a:pPr lvl="1"/>
            <a:r>
              <a:rPr lang="en-US" dirty="0"/>
              <a:t>Synchronous: Messages get delivered immediately</a:t>
            </a:r>
          </a:p>
          <a:p>
            <a:pPr lvl="1"/>
            <a:r>
              <a:rPr lang="en-US" dirty="0"/>
              <a:t>Partially Synchronous: Messages are out of order</a:t>
            </a:r>
          </a:p>
        </p:txBody>
      </p:sp>
    </p:spTree>
    <p:extLst>
      <p:ext uri="{BB962C8B-B14F-4D97-AF65-F5344CB8AC3E}">
        <p14:creationId xmlns:p14="http://schemas.microsoft.com/office/powerpoint/2010/main" val="5340988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05E6D-858D-094A-AAD9-A4544F679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5483"/>
            <a:ext cx="8229600" cy="6230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/>
              <a:t>Recap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05FBEC-FDDB-934D-8601-D2420A752129}"/>
              </a:ext>
            </a:extLst>
          </p:cNvPr>
          <p:cNvSpPr/>
          <p:nvPr/>
        </p:nvSpPr>
        <p:spPr>
          <a:xfrm>
            <a:off x="126120" y="1495810"/>
            <a:ext cx="1135118" cy="23068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258992-6F79-6F43-B488-DCC7CE1F8429}"/>
              </a:ext>
            </a:extLst>
          </p:cNvPr>
          <p:cNvSpPr txBox="1"/>
          <p:nvPr/>
        </p:nvSpPr>
        <p:spPr>
          <a:xfrm>
            <a:off x="114640" y="885366"/>
            <a:ext cx="1107034" cy="6906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dirty="0">
                <a:latin typeface="+mn-lt"/>
              </a:rPr>
              <a:t>genesis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block</a:t>
            </a:r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A803B7A7-504C-FF44-9A3C-0FBE832ECFC6}"/>
              </a:ext>
            </a:extLst>
          </p:cNvPr>
          <p:cNvGrpSpPr/>
          <p:nvPr/>
        </p:nvGrpSpPr>
        <p:grpSpPr>
          <a:xfrm>
            <a:off x="262738" y="1008993"/>
            <a:ext cx="4478218" cy="4009588"/>
            <a:chOff x="262738" y="914397"/>
            <a:chExt cx="4478218" cy="400958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7D3B48A-1AE2-4C4F-80A0-429BC9628C8F}"/>
                </a:ext>
              </a:extLst>
            </p:cNvPr>
            <p:cNvSpPr/>
            <p:nvPr/>
          </p:nvSpPr>
          <p:spPr>
            <a:xfrm>
              <a:off x="2175638" y="1384023"/>
              <a:ext cx="1157044" cy="22948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9C9A335-6922-D440-91EB-B50D4F2C6F53}"/>
                </a:ext>
              </a:extLst>
            </p:cNvPr>
            <p:cNvSpPr txBox="1"/>
            <p:nvPr/>
          </p:nvSpPr>
          <p:spPr>
            <a:xfrm>
              <a:off x="2175638" y="1384023"/>
              <a:ext cx="2565318" cy="2308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tabLst>
                  <a:tab pos="1128713" algn="l"/>
                </a:tabLst>
              </a:pPr>
              <a:r>
                <a:rPr lang="en-US" dirty="0">
                  <a:latin typeface="+mn-lt"/>
                </a:rPr>
                <a:t>version	(4 bytes)</a:t>
              </a:r>
            </a:p>
            <a:p>
              <a:pPr algn="l">
                <a:tabLst>
                  <a:tab pos="1128713" algn="l"/>
                </a:tabLst>
              </a:pPr>
              <a:r>
                <a:rPr lang="en-US" b="1" dirty="0" err="1">
                  <a:latin typeface="+mn-lt"/>
                </a:rPr>
                <a:t>prev</a:t>
              </a:r>
              <a:r>
                <a:rPr lang="en-US" dirty="0">
                  <a:latin typeface="+mn-lt"/>
                </a:rPr>
                <a:t>	(32 bytes)</a:t>
              </a:r>
            </a:p>
            <a:p>
              <a:pPr algn="l">
                <a:tabLst>
                  <a:tab pos="1128713" algn="l"/>
                </a:tabLst>
              </a:pPr>
              <a:r>
                <a:rPr lang="en-US" dirty="0">
                  <a:latin typeface="+mn-lt"/>
                </a:rPr>
                <a:t>time	(4 bytes)</a:t>
              </a:r>
            </a:p>
            <a:p>
              <a:pPr algn="l">
                <a:tabLst>
                  <a:tab pos="1128713" algn="l"/>
                </a:tabLst>
              </a:pPr>
              <a:r>
                <a:rPr lang="en-US" dirty="0">
                  <a:latin typeface="+mn-lt"/>
                </a:rPr>
                <a:t>bits	(4 bytes)</a:t>
              </a:r>
            </a:p>
            <a:p>
              <a:pPr algn="l">
                <a:tabLst>
                  <a:tab pos="1128713" algn="l"/>
                </a:tabLst>
              </a:pPr>
              <a:r>
                <a:rPr lang="en-US" dirty="0">
                  <a:latin typeface="+mn-lt"/>
                </a:rPr>
                <a:t>nonce	(4 bytes)</a:t>
              </a:r>
            </a:p>
            <a:p>
              <a:pPr algn="l">
                <a:tabLst>
                  <a:tab pos="1128713" algn="l"/>
                </a:tabLst>
              </a:pPr>
              <a:r>
                <a:rPr lang="en-US" b="1" dirty="0">
                  <a:latin typeface="+mn-lt"/>
                </a:rPr>
                <a:t>Tx root</a:t>
              </a:r>
              <a:r>
                <a:rPr lang="en-US" dirty="0">
                  <a:latin typeface="+mn-lt"/>
                </a:rPr>
                <a:t>	(32 bytes)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6F28565-A613-1C40-AB4A-C4482E1732B6}"/>
                </a:ext>
              </a:extLst>
            </p:cNvPr>
            <p:cNvCxnSpPr/>
            <p:nvPr/>
          </p:nvCxnSpPr>
          <p:spPr>
            <a:xfrm>
              <a:off x="3389582" y="3678903"/>
              <a:ext cx="118241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3D13C24-5D35-564C-A9DA-3D997450819D}"/>
                </a:ext>
              </a:extLst>
            </p:cNvPr>
            <p:cNvSpPr txBox="1"/>
            <p:nvPr/>
          </p:nvSpPr>
          <p:spPr>
            <a:xfrm>
              <a:off x="3332682" y="3708113"/>
              <a:ext cx="12393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80 bytes</a:t>
              </a:r>
            </a:p>
          </p:txBody>
        </p:sp>
        <p:sp>
          <p:nvSpPr>
            <p:cNvPr id="11" name="Triangle 10">
              <a:extLst>
                <a:ext uri="{FF2B5EF4-FFF2-40B4-BE49-F238E27FC236}">
                  <a16:creationId xmlns:a16="http://schemas.microsoft.com/office/drawing/2014/main" id="{7B98F414-8C0D-8C45-813F-68FF4E497ABA}"/>
                </a:ext>
              </a:extLst>
            </p:cNvPr>
            <p:cNvSpPr/>
            <p:nvPr/>
          </p:nvSpPr>
          <p:spPr>
            <a:xfrm>
              <a:off x="1513486" y="3724381"/>
              <a:ext cx="2285999" cy="1199604"/>
            </a:xfrm>
            <a:prstGeom prst="triangl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6BB75DD-2D4C-4849-A32A-CB935011BEC3}"/>
                </a:ext>
              </a:extLst>
            </p:cNvPr>
            <p:cNvSpPr/>
            <p:nvPr/>
          </p:nvSpPr>
          <p:spPr>
            <a:xfrm>
              <a:off x="1847642" y="4630438"/>
              <a:ext cx="178675" cy="21354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4CF2071-F024-7B40-81F0-8E709DE1E78B}"/>
                </a:ext>
              </a:extLst>
            </p:cNvPr>
            <p:cNvSpPr/>
            <p:nvPr/>
          </p:nvSpPr>
          <p:spPr>
            <a:xfrm>
              <a:off x="3288037" y="4630438"/>
              <a:ext cx="178675" cy="21354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9B27EAA-436E-EF4B-97E8-F9E724A5EDE0}"/>
                </a:ext>
              </a:extLst>
            </p:cNvPr>
            <p:cNvSpPr/>
            <p:nvPr/>
          </p:nvSpPr>
          <p:spPr>
            <a:xfrm>
              <a:off x="2135721" y="4630438"/>
              <a:ext cx="178675" cy="21354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13CAD8C-8E37-2949-9907-D2056EB1E69C}"/>
                </a:ext>
              </a:extLst>
            </p:cNvPr>
            <p:cNvSpPr/>
            <p:nvPr/>
          </p:nvSpPr>
          <p:spPr>
            <a:xfrm>
              <a:off x="2711879" y="4630438"/>
              <a:ext cx="178675" cy="21354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0561663-1A9A-DE4B-B928-812B62C95879}"/>
                </a:ext>
              </a:extLst>
            </p:cNvPr>
            <p:cNvSpPr/>
            <p:nvPr/>
          </p:nvSpPr>
          <p:spPr>
            <a:xfrm>
              <a:off x="2423800" y="4630438"/>
              <a:ext cx="178675" cy="21354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51AA2CA-920D-3648-AC34-5B07CD65B9B9}"/>
                </a:ext>
              </a:extLst>
            </p:cNvPr>
            <p:cNvSpPr txBox="1"/>
            <p:nvPr/>
          </p:nvSpPr>
          <p:spPr>
            <a:xfrm>
              <a:off x="2397895" y="914397"/>
              <a:ext cx="6479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BH</a:t>
              </a:r>
              <a:r>
                <a:rPr lang="en-US" baseline="-25000" dirty="0">
                  <a:latin typeface="+mn-lt"/>
                </a:rPr>
                <a:t>1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6D71439-DD36-234F-B93A-D857263A65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45272" y="4349894"/>
              <a:ext cx="286154" cy="27127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3956264-3668-C040-B41D-17C4D7ACE5A0}"/>
                </a:ext>
              </a:extLst>
            </p:cNvPr>
            <p:cNvCxnSpPr/>
            <p:nvPr/>
          </p:nvCxnSpPr>
          <p:spPr>
            <a:xfrm flipV="1">
              <a:off x="2491870" y="4329971"/>
              <a:ext cx="222258" cy="30625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E8B30F1-F89B-7240-9324-ADA64527F65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242820" y="4332398"/>
              <a:ext cx="17500" cy="28876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EE10937-E9E4-0842-A3DE-7A71925E003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730046" y="4335916"/>
              <a:ext cx="59371" cy="30094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B68AB84-DD27-B943-9201-5849B3FDFB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31426" y="4034271"/>
              <a:ext cx="237198" cy="31562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07AF4F6-4430-B94E-A4E7-7E04BFF7F9D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668728" y="3901299"/>
              <a:ext cx="365376" cy="4311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FCF7CA5-D679-454B-B7CC-FC13E783592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487507" y="4042212"/>
              <a:ext cx="204534" cy="29018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7BE8C83-BC76-5844-862F-9C5C17D82CF8}"/>
                </a:ext>
              </a:extLst>
            </p:cNvPr>
            <p:cNvSpPr/>
            <p:nvPr/>
          </p:nvSpPr>
          <p:spPr>
            <a:xfrm>
              <a:off x="2999958" y="4630438"/>
              <a:ext cx="178675" cy="21354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69024605-3A5D-654E-A2F6-8D1DE504A4B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032852" y="4341480"/>
              <a:ext cx="31968" cy="27145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01CE466-2C17-A54C-AA38-D1C1C3FAAEF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032852" y="4341480"/>
              <a:ext cx="329516" cy="27208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BA842D7-7575-844C-A7CF-39C660D1DD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87507" y="3905504"/>
              <a:ext cx="166307" cy="12045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0B9BFA8F-4BAE-4A49-9DAB-DEF4EBA55A4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647697" y="3591096"/>
              <a:ext cx="21031" cy="30890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ular Callout 60">
              <a:extLst>
                <a:ext uri="{FF2B5EF4-FFF2-40B4-BE49-F238E27FC236}">
                  <a16:creationId xmlns:a16="http://schemas.microsoft.com/office/drawing/2014/main" id="{2624483D-CF83-FF4E-A43C-FAE32186367D}"/>
                </a:ext>
              </a:extLst>
            </p:cNvPr>
            <p:cNvSpPr/>
            <p:nvPr/>
          </p:nvSpPr>
          <p:spPr>
            <a:xfrm>
              <a:off x="262738" y="4197347"/>
              <a:ext cx="1349492" cy="237013"/>
            </a:xfrm>
            <a:prstGeom prst="wedgeRectCallout">
              <a:avLst>
                <a:gd name="adj1" fmla="val 65957"/>
                <a:gd name="adj2" fmla="val 162980"/>
              </a:avLst>
            </a:prstGeom>
            <a:solidFill>
              <a:schemeClr val="bg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err="1"/>
                <a:t>coinbase</a:t>
              </a:r>
              <a:r>
                <a:rPr lang="en-US" sz="1800" dirty="0"/>
                <a:t> Tx</a:t>
              </a:r>
            </a:p>
          </p:txBody>
        </p:sp>
        <p:sp>
          <p:nvSpPr>
            <p:cNvPr id="62" name="Right Brace 61">
              <a:extLst>
                <a:ext uri="{FF2B5EF4-FFF2-40B4-BE49-F238E27FC236}">
                  <a16:creationId xmlns:a16="http://schemas.microsoft.com/office/drawing/2014/main" id="{25C87609-7A1C-314B-AECA-32542B3FB4CF}"/>
                </a:ext>
              </a:extLst>
            </p:cNvPr>
            <p:cNvSpPr/>
            <p:nvPr/>
          </p:nvSpPr>
          <p:spPr>
            <a:xfrm>
              <a:off x="1346408" y="1401214"/>
              <a:ext cx="167078" cy="2277689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4" name="Elbow Connector 63">
              <a:extLst>
                <a:ext uri="{FF2B5EF4-FFF2-40B4-BE49-F238E27FC236}">
                  <a16:creationId xmlns:a16="http://schemas.microsoft.com/office/drawing/2014/main" id="{2C9768D9-33F3-B84E-A6DA-45B1F28AD545}"/>
                </a:ext>
              </a:extLst>
            </p:cNvPr>
            <p:cNvCxnSpPr/>
            <p:nvPr/>
          </p:nvCxnSpPr>
          <p:spPr>
            <a:xfrm flipV="1">
              <a:off x="1513486" y="2017604"/>
              <a:ext cx="662152" cy="520581"/>
            </a:xfrm>
            <a:prstGeom prst="bentConnector3">
              <a:avLst>
                <a:gd name="adj1" fmla="val 35714"/>
              </a:avLst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B5F9B3DA-C34E-6046-AEED-068AE99ECB70}"/>
                </a:ext>
              </a:extLst>
            </p:cNvPr>
            <p:cNvSpPr txBox="1"/>
            <p:nvPr/>
          </p:nvSpPr>
          <p:spPr>
            <a:xfrm>
              <a:off x="1559953" y="1654073"/>
              <a:ext cx="3770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H</a:t>
              </a: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7EB4F41A-84DC-0C41-8FF9-29AB3D6B0C1E}"/>
              </a:ext>
            </a:extLst>
          </p:cNvPr>
          <p:cNvGrpSpPr/>
          <p:nvPr/>
        </p:nvGrpSpPr>
        <p:grpSpPr>
          <a:xfrm>
            <a:off x="3785426" y="989353"/>
            <a:ext cx="3506889" cy="3967467"/>
            <a:chOff x="3848490" y="894757"/>
            <a:chExt cx="3506889" cy="3967467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EC093A47-D76E-674A-B80D-8951859EFA54}"/>
                </a:ext>
              </a:extLst>
            </p:cNvPr>
            <p:cNvSpPr/>
            <p:nvPr/>
          </p:nvSpPr>
          <p:spPr>
            <a:xfrm>
              <a:off x="5510808" y="1322262"/>
              <a:ext cx="1157044" cy="22948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A0B10A1C-0CF4-B544-B5CD-C76A36A803DE}"/>
                </a:ext>
              </a:extLst>
            </p:cNvPr>
            <p:cNvSpPr txBox="1"/>
            <p:nvPr/>
          </p:nvSpPr>
          <p:spPr>
            <a:xfrm>
              <a:off x="5510808" y="1322262"/>
              <a:ext cx="118673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tabLst>
                  <a:tab pos="1128713" algn="l"/>
                </a:tabLst>
              </a:pPr>
              <a:endParaRPr lang="en-US" dirty="0">
                <a:latin typeface="+mn-lt"/>
              </a:endParaRPr>
            </a:p>
            <a:p>
              <a:pPr algn="l">
                <a:tabLst>
                  <a:tab pos="1128713" algn="l"/>
                </a:tabLst>
              </a:pPr>
              <a:r>
                <a:rPr lang="en-US" b="1" dirty="0" err="1">
                  <a:latin typeface="+mn-lt"/>
                </a:rPr>
                <a:t>prev</a:t>
              </a:r>
              <a:endParaRPr lang="en-US" b="1" dirty="0">
                <a:latin typeface="+mn-lt"/>
              </a:endParaRPr>
            </a:p>
            <a:p>
              <a:pPr algn="l">
                <a:tabLst>
                  <a:tab pos="1128713" algn="l"/>
                </a:tabLst>
              </a:pPr>
              <a:endParaRPr lang="en-US" dirty="0">
                <a:latin typeface="+mn-lt"/>
              </a:endParaRPr>
            </a:p>
            <a:p>
              <a:pPr algn="l">
                <a:tabLst>
                  <a:tab pos="1128713" algn="l"/>
                </a:tabLst>
              </a:pPr>
              <a:endParaRPr lang="en-US" dirty="0">
                <a:latin typeface="+mn-lt"/>
              </a:endParaRPr>
            </a:p>
            <a:p>
              <a:pPr algn="l">
                <a:tabLst>
                  <a:tab pos="1128713" algn="l"/>
                </a:tabLst>
              </a:pPr>
              <a:endParaRPr lang="en-US" dirty="0">
                <a:latin typeface="+mn-lt"/>
              </a:endParaRPr>
            </a:p>
            <a:p>
              <a:pPr algn="l">
                <a:tabLst>
                  <a:tab pos="1128713" algn="l"/>
                </a:tabLst>
              </a:pPr>
              <a:r>
                <a:rPr lang="en-US" b="1" dirty="0">
                  <a:latin typeface="+mn-lt"/>
                </a:rPr>
                <a:t>Tx root</a:t>
              </a:r>
            </a:p>
          </p:txBody>
        </p:sp>
        <p:sp>
          <p:nvSpPr>
            <p:cNvPr id="71" name="Triangle 70">
              <a:extLst>
                <a:ext uri="{FF2B5EF4-FFF2-40B4-BE49-F238E27FC236}">
                  <a16:creationId xmlns:a16="http://schemas.microsoft.com/office/drawing/2014/main" id="{2A5EF9CF-34CE-B14C-8E9F-0B25324FBD54}"/>
                </a:ext>
              </a:extLst>
            </p:cNvPr>
            <p:cNvSpPr/>
            <p:nvPr/>
          </p:nvSpPr>
          <p:spPr>
            <a:xfrm>
              <a:off x="5069380" y="3662620"/>
              <a:ext cx="2285999" cy="1199604"/>
            </a:xfrm>
            <a:prstGeom prst="triangl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FAA2B07E-165C-BD41-B63D-625294DD13E2}"/>
                </a:ext>
              </a:extLst>
            </p:cNvPr>
            <p:cNvSpPr/>
            <p:nvPr/>
          </p:nvSpPr>
          <p:spPr>
            <a:xfrm>
              <a:off x="5403536" y="4568677"/>
              <a:ext cx="178675" cy="21354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3348F71B-8A4A-EC4D-A323-24E684F87805}"/>
                </a:ext>
              </a:extLst>
            </p:cNvPr>
            <p:cNvSpPr/>
            <p:nvPr/>
          </p:nvSpPr>
          <p:spPr>
            <a:xfrm>
              <a:off x="6843931" y="4568677"/>
              <a:ext cx="178675" cy="21354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6CC0184F-1C59-8C49-A9B5-1C84F57CCC1F}"/>
                </a:ext>
              </a:extLst>
            </p:cNvPr>
            <p:cNvSpPr/>
            <p:nvPr/>
          </p:nvSpPr>
          <p:spPr>
            <a:xfrm>
              <a:off x="5691615" y="4568677"/>
              <a:ext cx="178675" cy="21354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223264A2-EDA9-4B46-BCE6-00ADF872BA19}"/>
                </a:ext>
              </a:extLst>
            </p:cNvPr>
            <p:cNvSpPr/>
            <p:nvPr/>
          </p:nvSpPr>
          <p:spPr>
            <a:xfrm>
              <a:off x="6267773" y="4568677"/>
              <a:ext cx="178675" cy="21354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EBC7157B-706B-944A-BFD6-7F78D1098047}"/>
                </a:ext>
              </a:extLst>
            </p:cNvPr>
            <p:cNvSpPr/>
            <p:nvPr/>
          </p:nvSpPr>
          <p:spPr>
            <a:xfrm>
              <a:off x="5979694" y="4568677"/>
              <a:ext cx="178675" cy="21354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B3A1D6A4-EE15-EB42-9DAC-D622500D27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01166" y="4288133"/>
              <a:ext cx="286154" cy="27127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CCDF4694-E01F-EA44-BCB6-EC7AD4E32997}"/>
                </a:ext>
              </a:extLst>
            </p:cNvPr>
            <p:cNvCxnSpPr/>
            <p:nvPr/>
          </p:nvCxnSpPr>
          <p:spPr>
            <a:xfrm flipV="1">
              <a:off x="6047764" y="4268210"/>
              <a:ext cx="222258" cy="30625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4A9946D2-5B63-E049-9FF2-BE66EE6B32C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798714" y="4270637"/>
              <a:ext cx="17500" cy="28876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C40AC0E2-A70D-F543-95AA-F00AD970A8C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285940" y="4274155"/>
              <a:ext cx="59371" cy="30094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AEE37BBA-73B9-E84C-9EA9-AAEB4E26B5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87320" y="3972510"/>
              <a:ext cx="237198" cy="31562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E2E6EBE4-1719-7F47-85A5-9793840C22D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224622" y="3839538"/>
              <a:ext cx="365376" cy="4311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4EB7E53B-F4E5-014B-9D13-62B05D4748B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043401" y="3980451"/>
              <a:ext cx="204534" cy="29018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8899FE4E-C479-3F4D-A2E1-BDDDCBA03CF5}"/>
                </a:ext>
              </a:extLst>
            </p:cNvPr>
            <p:cNvSpPr/>
            <p:nvPr/>
          </p:nvSpPr>
          <p:spPr>
            <a:xfrm>
              <a:off x="6555852" y="4568677"/>
              <a:ext cx="178675" cy="21354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5F166996-B083-5C4B-89DD-42F956D71F8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588746" y="4279719"/>
              <a:ext cx="31968" cy="27145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11603D67-EB77-5641-80C5-6CD85BD328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43394" y="3843743"/>
              <a:ext cx="166307" cy="12045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11C221C3-89F7-1A46-AD15-9B50319BB2E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209701" y="3529335"/>
              <a:ext cx="14914" cy="30890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Rectangular Callout 88">
              <a:extLst>
                <a:ext uri="{FF2B5EF4-FFF2-40B4-BE49-F238E27FC236}">
                  <a16:creationId xmlns:a16="http://schemas.microsoft.com/office/drawing/2014/main" id="{B28DF9C9-C4E6-9E49-B9DA-1E3C412DCAE0}"/>
                </a:ext>
              </a:extLst>
            </p:cNvPr>
            <p:cNvSpPr/>
            <p:nvPr/>
          </p:nvSpPr>
          <p:spPr>
            <a:xfrm>
              <a:off x="3848490" y="4355716"/>
              <a:ext cx="1349492" cy="237013"/>
            </a:xfrm>
            <a:prstGeom prst="wedgeRectCallout">
              <a:avLst>
                <a:gd name="adj1" fmla="val 63621"/>
                <a:gd name="adj2" fmla="val 69856"/>
              </a:avLst>
            </a:prstGeom>
            <a:solidFill>
              <a:schemeClr val="bg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err="1"/>
                <a:t>coinbase</a:t>
              </a:r>
              <a:r>
                <a:rPr lang="en-US" sz="1800" dirty="0"/>
                <a:t> Tx</a:t>
              </a:r>
            </a:p>
          </p:txBody>
        </p:sp>
        <p:sp>
          <p:nvSpPr>
            <p:cNvPr id="90" name="Right Brace 89">
              <a:extLst>
                <a:ext uri="{FF2B5EF4-FFF2-40B4-BE49-F238E27FC236}">
                  <a16:creationId xmlns:a16="http://schemas.microsoft.com/office/drawing/2014/main" id="{857BB19F-FAA2-014D-8D8B-B1EFF0DB6ACE}"/>
                </a:ext>
              </a:extLst>
            </p:cNvPr>
            <p:cNvSpPr/>
            <p:nvPr/>
          </p:nvSpPr>
          <p:spPr>
            <a:xfrm>
              <a:off x="4681578" y="1339453"/>
              <a:ext cx="167078" cy="2277689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1" name="Elbow Connector 90">
              <a:extLst>
                <a:ext uri="{FF2B5EF4-FFF2-40B4-BE49-F238E27FC236}">
                  <a16:creationId xmlns:a16="http://schemas.microsoft.com/office/drawing/2014/main" id="{36DA2CB0-8632-B64D-859D-8F14682F02A6}"/>
                </a:ext>
              </a:extLst>
            </p:cNvPr>
            <p:cNvCxnSpPr/>
            <p:nvPr/>
          </p:nvCxnSpPr>
          <p:spPr>
            <a:xfrm flipV="1">
              <a:off x="4848656" y="1955843"/>
              <a:ext cx="662152" cy="520581"/>
            </a:xfrm>
            <a:prstGeom prst="bentConnector3">
              <a:avLst>
                <a:gd name="adj1" fmla="val 35714"/>
              </a:avLst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0AFDE2B3-EB41-9140-A223-802516FED121}"/>
                </a:ext>
              </a:extLst>
            </p:cNvPr>
            <p:cNvSpPr txBox="1"/>
            <p:nvPr/>
          </p:nvSpPr>
          <p:spPr>
            <a:xfrm>
              <a:off x="4895123" y="1592312"/>
              <a:ext cx="3770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H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826E5AA1-1CEC-A742-9C4B-350915BB71EE}"/>
                </a:ext>
              </a:extLst>
            </p:cNvPr>
            <p:cNvSpPr txBox="1"/>
            <p:nvPr/>
          </p:nvSpPr>
          <p:spPr>
            <a:xfrm>
              <a:off x="5752056" y="894757"/>
              <a:ext cx="6479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BH</a:t>
              </a:r>
              <a:r>
                <a:rPr lang="en-US" baseline="-25000" dirty="0">
                  <a:latin typeface="+mn-lt"/>
                </a:rPr>
                <a:t>2</a:t>
              </a:r>
            </a:p>
          </p:txBody>
        </p:sp>
      </p:grp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7808186D-5403-9441-81E7-8E703E91E6BA}"/>
              </a:ext>
            </a:extLst>
          </p:cNvPr>
          <p:cNvCxnSpPr>
            <a:cxnSpLocks/>
          </p:cNvCxnSpPr>
          <p:nvPr/>
        </p:nvCxnSpPr>
        <p:spPr>
          <a:xfrm flipH="1" flipV="1">
            <a:off x="6541448" y="4374315"/>
            <a:ext cx="329516" cy="2720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7A1C0245-CDBC-6440-A59B-B9E8015B94EB}"/>
              </a:ext>
            </a:extLst>
          </p:cNvPr>
          <p:cNvGrpSpPr/>
          <p:nvPr/>
        </p:nvGrpSpPr>
        <p:grpSpPr>
          <a:xfrm>
            <a:off x="6693930" y="972384"/>
            <a:ext cx="2550623" cy="3966190"/>
            <a:chOff x="6693930" y="877788"/>
            <a:chExt cx="2550623" cy="3966190"/>
          </a:xfrm>
        </p:grpSpPr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460AA506-989E-FC47-BA2C-0E99751CC6A5}"/>
                </a:ext>
              </a:extLst>
            </p:cNvPr>
            <p:cNvGrpSpPr/>
            <p:nvPr/>
          </p:nvGrpSpPr>
          <p:grpSpPr>
            <a:xfrm>
              <a:off x="6795767" y="877788"/>
              <a:ext cx="2448786" cy="3966190"/>
              <a:chOff x="6795767" y="877788"/>
              <a:chExt cx="2448786" cy="3966190"/>
            </a:xfrm>
          </p:grpSpPr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9304CBB1-1CD5-1E40-82B0-AD0FEA5A1DF2}"/>
                  </a:ext>
                </a:extLst>
              </p:cNvPr>
              <p:cNvSpPr/>
              <p:nvPr/>
            </p:nvSpPr>
            <p:spPr>
              <a:xfrm>
                <a:off x="7472688" y="1306114"/>
                <a:ext cx="1157044" cy="22948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48C5B331-BA5C-EA4A-884D-E9D6EB60AD29}"/>
                  </a:ext>
                </a:extLst>
              </p:cNvPr>
              <p:cNvSpPr txBox="1"/>
              <p:nvPr/>
            </p:nvSpPr>
            <p:spPr>
              <a:xfrm>
                <a:off x="7472688" y="1306114"/>
                <a:ext cx="118673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tabLst>
                    <a:tab pos="1128713" algn="l"/>
                  </a:tabLst>
                </a:pPr>
                <a:endParaRPr lang="en-US" dirty="0">
                  <a:latin typeface="+mn-lt"/>
                </a:endParaRPr>
              </a:p>
              <a:p>
                <a:pPr algn="l">
                  <a:tabLst>
                    <a:tab pos="1128713" algn="l"/>
                  </a:tabLst>
                </a:pPr>
                <a:r>
                  <a:rPr lang="en-US" b="1" dirty="0" err="1">
                    <a:latin typeface="+mn-lt"/>
                  </a:rPr>
                  <a:t>prev</a:t>
                </a:r>
                <a:endParaRPr lang="en-US" b="1" dirty="0">
                  <a:latin typeface="+mn-lt"/>
                </a:endParaRPr>
              </a:p>
              <a:p>
                <a:pPr algn="l">
                  <a:tabLst>
                    <a:tab pos="1128713" algn="l"/>
                  </a:tabLst>
                </a:pPr>
                <a:endParaRPr lang="en-US" dirty="0">
                  <a:latin typeface="+mn-lt"/>
                </a:endParaRPr>
              </a:p>
              <a:p>
                <a:pPr algn="l">
                  <a:tabLst>
                    <a:tab pos="1128713" algn="l"/>
                  </a:tabLst>
                </a:pPr>
                <a:endParaRPr lang="en-US" dirty="0">
                  <a:latin typeface="+mn-lt"/>
                </a:endParaRPr>
              </a:p>
              <a:p>
                <a:pPr algn="l">
                  <a:tabLst>
                    <a:tab pos="1128713" algn="l"/>
                  </a:tabLst>
                </a:pPr>
                <a:endParaRPr lang="en-US" dirty="0">
                  <a:latin typeface="+mn-lt"/>
                </a:endParaRPr>
              </a:p>
              <a:p>
                <a:pPr algn="l">
                  <a:tabLst>
                    <a:tab pos="1128713" algn="l"/>
                  </a:tabLst>
                </a:pPr>
                <a:r>
                  <a:rPr lang="en-US" b="1" dirty="0">
                    <a:latin typeface="+mn-lt"/>
                  </a:rPr>
                  <a:t>Tx root</a:t>
                </a:r>
              </a:p>
            </p:txBody>
          </p:sp>
          <p:cxnSp>
            <p:nvCxnSpPr>
              <p:cNvPr id="99" name="Elbow Connector 98">
                <a:extLst>
                  <a:ext uri="{FF2B5EF4-FFF2-40B4-BE49-F238E27FC236}">
                    <a16:creationId xmlns:a16="http://schemas.microsoft.com/office/drawing/2014/main" id="{13E76E98-D1B8-0543-A7D4-B38779438C6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95767" y="1955843"/>
                <a:ext cx="662152" cy="520581"/>
              </a:xfrm>
              <a:prstGeom prst="bentConnector3">
                <a:avLst>
                  <a:gd name="adj1" fmla="val 35714"/>
                </a:avLst>
              </a:prstGeom>
              <a:ln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4DE9F5C5-A8B2-3B49-B72B-03A7DC8DA4CD}"/>
                  </a:ext>
                </a:extLst>
              </p:cNvPr>
              <p:cNvSpPr txBox="1"/>
              <p:nvPr/>
            </p:nvSpPr>
            <p:spPr>
              <a:xfrm>
                <a:off x="6803850" y="1592311"/>
                <a:ext cx="37702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>
                    <a:latin typeface="+mn-lt"/>
                  </a:rPr>
                  <a:t>H</a:t>
                </a:r>
              </a:p>
            </p:txBody>
          </p:sp>
          <p:sp>
            <p:nvSpPr>
              <p:cNvPr id="107" name="Triangle 106">
                <a:extLst>
                  <a:ext uri="{FF2B5EF4-FFF2-40B4-BE49-F238E27FC236}">
                    <a16:creationId xmlns:a16="http://schemas.microsoft.com/office/drawing/2014/main" id="{30E40068-BF28-9049-805F-C26CFDBA20A9}"/>
                  </a:ext>
                </a:extLst>
              </p:cNvPr>
              <p:cNvSpPr/>
              <p:nvPr/>
            </p:nvSpPr>
            <p:spPr>
              <a:xfrm>
                <a:off x="7414232" y="3644374"/>
                <a:ext cx="1830321" cy="1199604"/>
              </a:xfrm>
              <a:prstGeom prst="triangl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6FF7E27A-E072-E149-AE80-0F3BB6AB8CA4}"/>
                  </a:ext>
                </a:extLst>
              </p:cNvPr>
              <p:cNvSpPr/>
              <p:nvPr/>
            </p:nvSpPr>
            <p:spPr>
              <a:xfrm>
                <a:off x="7748388" y="4550431"/>
                <a:ext cx="178675" cy="213540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9DA92F6B-9573-F648-81EE-7CD10D9BA296}"/>
                  </a:ext>
                </a:extLst>
              </p:cNvPr>
              <p:cNvSpPr/>
              <p:nvPr/>
            </p:nvSpPr>
            <p:spPr>
              <a:xfrm>
                <a:off x="8036467" y="4550431"/>
                <a:ext cx="178675" cy="21354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B8841728-023F-E244-9DCC-153D1091F954}"/>
                  </a:ext>
                </a:extLst>
              </p:cNvPr>
              <p:cNvSpPr/>
              <p:nvPr/>
            </p:nvSpPr>
            <p:spPr>
              <a:xfrm>
                <a:off x="8612625" y="4550431"/>
                <a:ext cx="178675" cy="21354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241194E4-7CA8-B442-B804-9EC780EA4C8B}"/>
                  </a:ext>
                </a:extLst>
              </p:cNvPr>
              <p:cNvSpPr/>
              <p:nvPr/>
            </p:nvSpPr>
            <p:spPr>
              <a:xfrm>
                <a:off x="8324546" y="4550431"/>
                <a:ext cx="178675" cy="21354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58D2B075-ACFB-4941-876B-7B2C9D58EB34}"/>
                  </a:ext>
                </a:extLst>
              </p:cNvPr>
              <p:cNvSpPr txBox="1"/>
              <p:nvPr/>
            </p:nvSpPr>
            <p:spPr>
              <a:xfrm>
                <a:off x="7748388" y="877788"/>
                <a:ext cx="6479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>
                    <a:latin typeface="+mn-lt"/>
                  </a:rPr>
                  <a:t>BH</a:t>
                </a:r>
                <a:r>
                  <a:rPr lang="en-US" baseline="-25000" dirty="0">
                    <a:latin typeface="+mn-lt"/>
                  </a:rPr>
                  <a:t>3</a:t>
                </a:r>
              </a:p>
            </p:txBody>
          </p:sp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96561A2D-B961-6B43-82F8-A76E00BEBBED}"/>
                  </a:ext>
                </a:extLst>
              </p:cNvPr>
              <p:cNvSpPr txBox="1"/>
              <p:nvPr/>
            </p:nvSpPr>
            <p:spPr>
              <a:xfrm>
                <a:off x="8663857" y="2115738"/>
                <a:ext cx="43954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800" b="1" dirty="0">
                    <a:latin typeface="+mn-lt"/>
                  </a:rPr>
                  <a:t>…</a:t>
                </a:r>
              </a:p>
            </p:txBody>
          </p:sp>
        </p:grpSp>
        <p:sp>
          <p:nvSpPr>
            <p:cNvPr id="132" name="Right Brace 131">
              <a:extLst>
                <a:ext uri="{FF2B5EF4-FFF2-40B4-BE49-F238E27FC236}">
                  <a16:creationId xmlns:a16="http://schemas.microsoft.com/office/drawing/2014/main" id="{D4ECA941-417E-8B44-A945-FE2F5C6A4B43}"/>
                </a:ext>
              </a:extLst>
            </p:cNvPr>
            <p:cNvSpPr/>
            <p:nvPr/>
          </p:nvSpPr>
          <p:spPr>
            <a:xfrm>
              <a:off x="6693930" y="1321058"/>
              <a:ext cx="167078" cy="2277689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8" name="Picture 4" descr="Bitcoin Genesis Block Newspaper&quot; Art Print by MichealGoodman | Redbubble">
            <a:extLst>
              <a:ext uri="{FF2B5EF4-FFF2-40B4-BE49-F238E27FC236}">
                <a16:creationId xmlns:a16="http://schemas.microsoft.com/office/drawing/2014/main" id="{2A87D3BC-B78A-6042-AB63-A70E46E601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4" t="17092" r="17874" b="18016"/>
          <a:stretch/>
        </p:blipFill>
        <p:spPr bwMode="auto">
          <a:xfrm>
            <a:off x="212696" y="2404499"/>
            <a:ext cx="979809" cy="130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1738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6D229-9A92-3648-8521-FF258CCA2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Nakamoto Consensus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0BF1C9-B9A3-0A4F-9A4A-C6367A9A6107}"/>
              </a:ext>
            </a:extLst>
          </p:cNvPr>
          <p:cNvSpPr/>
          <p:nvPr/>
        </p:nvSpPr>
        <p:spPr>
          <a:xfrm>
            <a:off x="2016731" y="1454537"/>
            <a:ext cx="1251657" cy="14737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H(Gen)</a:t>
            </a:r>
          </a:p>
          <a:p>
            <a:pPr algn="ctr"/>
            <a:r>
              <a:rPr lang="en-US" dirty="0"/>
              <a:t>Time</a:t>
            </a:r>
          </a:p>
          <a:p>
            <a:pPr algn="ctr"/>
            <a:r>
              <a:rPr lang="en-US" dirty="0"/>
              <a:t>Nonce</a:t>
            </a:r>
          </a:p>
          <a:p>
            <a:pPr algn="ctr"/>
            <a:r>
              <a:rPr lang="en-US" dirty="0"/>
              <a:t>Root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6A75E7E-201A-6B43-BDF0-31D49A4A6948}"/>
              </a:ext>
            </a:extLst>
          </p:cNvPr>
          <p:cNvCxnSpPr>
            <a:cxnSpLocks/>
            <a:stCxn id="9" idx="1"/>
            <a:endCxn id="20" idx="3"/>
          </p:cNvCxnSpPr>
          <p:nvPr/>
        </p:nvCxnSpPr>
        <p:spPr>
          <a:xfrm flipH="1">
            <a:off x="1460779" y="2191423"/>
            <a:ext cx="555952" cy="2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B580C6A4-1369-9940-A551-2E9CAB69AA13}"/>
              </a:ext>
            </a:extLst>
          </p:cNvPr>
          <p:cNvSpPr/>
          <p:nvPr/>
        </p:nvSpPr>
        <p:spPr>
          <a:xfrm>
            <a:off x="209122" y="1454767"/>
            <a:ext cx="1251657" cy="147377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Genesis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F07DF7B-F1D8-C64D-A3EE-8107FA442FD3}"/>
              </a:ext>
            </a:extLst>
          </p:cNvPr>
          <p:cNvSpPr txBox="1"/>
          <p:nvPr/>
        </p:nvSpPr>
        <p:spPr>
          <a:xfrm>
            <a:off x="1559582" y="1720620"/>
            <a:ext cx="358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>
                <a:latin typeface="+mn-lt"/>
              </a:rPr>
              <a:t>H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FAFF5E9F-A7AE-A64C-92D0-3ABFC1FD3E06}"/>
              </a:ext>
            </a:extLst>
          </p:cNvPr>
          <p:cNvGrpSpPr/>
          <p:nvPr/>
        </p:nvGrpSpPr>
        <p:grpSpPr>
          <a:xfrm>
            <a:off x="263286" y="2968384"/>
            <a:ext cx="3506889" cy="1332889"/>
            <a:chOff x="3785426" y="3623931"/>
            <a:chExt cx="3506889" cy="1332889"/>
          </a:xfrm>
        </p:grpSpPr>
        <p:sp>
          <p:nvSpPr>
            <p:cNvPr id="39" name="Triangle 38">
              <a:extLst>
                <a:ext uri="{FF2B5EF4-FFF2-40B4-BE49-F238E27FC236}">
                  <a16:creationId xmlns:a16="http://schemas.microsoft.com/office/drawing/2014/main" id="{F7789CD5-2844-E749-9EFF-35772F354D63}"/>
                </a:ext>
              </a:extLst>
            </p:cNvPr>
            <p:cNvSpPr/>
            <p:nvPr/>
          </p:nvSpPr>
          <p:spPr>
            <a:xfrm>
              <a:off x="5006316" y="3757216"/>
              <a:ext cx="2285999" cy="1199604"/>
            </a:xfrm>
            <a:prstGeom prst="triangl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D3310148-496C-AC49-8C50-1F83DB845B3D}"/>
                </a:ext>
              </a:extLst>
            </p:cNvPr>
            <p:cNvGrpSpPr/>
            <p:nvPr/>
          </p:nvGrpSpPr>
          <p:grpSpPr>
            <a:xfrm>
              <a:off x="3785426" y="3623931"/>
              <a:ext cx="3174116" cy="1252882"/>
              <a:chOff x="3785426" y="3623931"/>
              <a:chExt cx="3174116" cy="1252882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F2BE0A87-6D34-B645-BF52-2BC64D62A402}"/>
                  </a:ext>
                </a:extLst>
              </p:cNvPr>
              <p:cNvSpPr/>
              <p:nvPr/>
            </p:nvSpPr>
            <p:spPr>
              <a:xfrm>
                <a:off x="5340472" y="4663273"/>
                <a:ext cx="178675" cy="213540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BFA6F7BD-4A07-6547-A6A8-D695631AA386}"/>
                  </a:ext>
                </a:extLst>
              </p:cNvPr>
              <p:cNvSpPr/>
              <p:nvPr/>
            </p:nvSpPr>
            <p:spPr>
              <a:xfrm>
                <a:off x="6780867" y="4663273"/>
                <a:ext cx="178675" cy="21354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592CB504-44EB-454C-A616-2BA58DCFCCED}"/>
                  </a:ext>
                </a:extLst>
              </p:cNvPr>
              <p:cNvSpPr/>
              <p:nvPr/>
            </p:nvSpPr>
            <p:spPr>
              <a:xfrm>
                <a:off x="5628551" y="4663273"/>
                <a:ext cx="178675" cy="21354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0D80F05C-F992-344C-8076-2B38D4AF6FE6}"/>
                  </a:ext>
                </a:extLst>
              </p:cNvPr>
              <p:cNvSpPr/>
              <p:nvPr/>
            </p:nvSpPr>
            <p:spPr>
              <a:xfrm>
                <a:off x="6204709" y="4663273"/>
                <a:ext cx="178675" cy="21354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3AA3E953-163D-C94E-946F-6013EF4A27FD}"/>
                  </a:ext>
                </a:extLst>
              </p:cNvPr>
              <p:cNvSpPr/>
              <p:nvPr/>
            </p:nvSpPr>
            <p:spPr>
              <a:xfrm>
                <a:off x="5916630" y="4663273"/>
                <a:ext cx="178675" cy="21354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8946BB04-264B-AD40-B751-2B33F3F35A1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38102" y="4382729"/>
                <a:ext cx="286154" cy="27127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B5D95598-CCE1-EE4B-AC2C-E7EEE7742797}"/>
                  </a:ext>
                </a:extLst>
              </p:cNvPr>
              <p:cNvCxnSpPr/>
              <p:nvPr/>
            </p:nvCxnSpPr>
            <p:spPr>
              <a:xfrm flipV="1">
                <a:off x="5984700" y="4362806"/>
                <a:ext cx="222258" cy="306255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13845126-DA47-F742-B4B3-89F9DF4A715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735650" y="4365233"/>
                <a:ext cx="17500" cy="28876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9B98B09B-A519-A248-85BD-89974FBA847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222876" y="4368751"/>
                <a:ext cx="59371" cy="30094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BE537B21-6207-5F4F-997A-9CA7372F892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24256" y="4067106"/>
                <a:ext cx="237198" cy="31562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55D9A734-7C41-5844-A340-07C35280723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161558" y="3934134"/>
                <a:ext cx="365376" cy="4311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F9965530-19DC-BC4A-86A4-A6ECEF6DDB3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980337" y="4075047"/>
                <a:ext cx="204534" cy="29018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A8CCA6E1-7058-2B4E-AAA0-789CE3CFB702}"/>
                  </a:ext>
                </a:extLst>
              </p:cNvPr>
              <p:cNvSpPr/>
              <p:nvPr/>
            </p:nvSpPr>
            <p:spPr>
              <a:xfrm>
                <a:off x="6492788" y="4663273"/>
                <a:ext cx="178675" cy="21354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0ADAB8B6-022A-C043-AB49-1818AB421B8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525682" y="4374315"/>
                <a:ext cx="31968" cy="27145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2A832ED2-B6A1-A84D-8A5A-B0C72450A81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980330" y="3938339"/>
                <a:ext cx="166307" cy="12045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3ED1A4D7-9D3B-844E-9077-3B1D243EB4E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146637" y="3623931"/>
                <a:ext cx="14914" cy="30890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Rectangular Callout 55">
                <a:extLst>
                  <a:ext uri="{FF2B5EF4-FFF2-40B4-BE49-F238E27FC236}">
                    <a16:creationId xmlns:a16="http://schemas.microsoft.com/office/drawing/2014/main" id="{6B8DE2A0-4B41-C646-89FD-EEDC50C6B0E7}"/>
                  </a:ext>
                </a:extLst>
              </p:cNvPr>
              <p:cNvSpPr/>
              <p:nvPr/>
            </p:nvSpPr>
            <p:spPr>
              <a:xfrm>
                <a:off x="3785426" y="4450312"/>
                <a:ext cx="1349492" cy="237013"/>
              </a:xfrm>
              <a:prstGeom prst="wedgeRectCallout">
                <a:avLst>
                  <a:gd name="adj1" fmla="val 63621"/>
                  <a:gd name="adj2" fmla="val 69856"/>
                </a:avLst>
              </a:prstGeom>
              <a:solidFill>
                <a:schemeClr val="bg1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err="1"/>
                  <a:t>coinbase</a:t>
                </a:r>
                <a:r>
                  <a:rPr lang="en-US" sz="1800"/>
                  <a:t> Tx</a:t>
                </a:r>
              </a:p>
            </p:txBody>
          </p:sp>
        </p:grp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9A6DB522-C321-1F40-A0D9-EF04213E5503}"/>
              </a:ext>
            </a:extLst>
          </p:cNvPr>
          <p:cNvSpPr txBox="1"/>
          <p:nvPr/>
        </p:nvSpPr>
        <p:spPr>
          <a:xfrm>
            <a:off x="4075912" y="992872"/>
            <a:ext cx="647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BH</a:t>
            </a:r>
            <a:r>
              <a:rPr lang="en-US" baseline="-25000" dirty="0">
                <a:latin typeface="+mn-lt"/>
              </a:rPr>
              <a:t>2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640F686-CC70-3E4A-BDCC-DE1353D0286A}"/>
              </a:ext>
            </a:extLst>
          </p:cNvPr>
          <p:cNvSpPr txBox="1"/>
          <p:nvPr/>
        </p:nvSpPr>
        <p:spPr>
          <a:xfrm>
            <a:off x="2268303" y="1003381"/>
            <a:ext cx="647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>
                <a:latin typeface="+mn-lt"/>
              </a:rPr>
              <a:t>BH</a:t>
            </a:r>
            <a:r>
              <a:rPr lang="en-US" baseline="-25000">
                <a:latin typeface="+mn-lt"/>
              </a:rPr>
              <a:t>1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2C710BE-57A0-674C-AE31-9D3270B0FE3A}"/>
              </a:ext>
            </a:extLst>
          </p:cNvPr>
          <p:cNvSpPr txBox="1"/>
          <p:nvPr/>
        </p:nvSpPr>
        <p:spPr>
          <a:xfrm>
            <a:off x="4153920" y="1603519"/>
            <a:ext cx="358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>
                <a:latin typeface="+mn-lt"/>
              </a:rPr>
              <a:t>H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0AB9A800-F039-F149-8B66-D2CC00140272}"/>
              </a:ext>
            </a:extLst>
          </p:cNvPr>
          <p:cNvSpPr/>
          <p:nvPr/>
        </p:nvSpPr>
        <p:spPr>
          <a:xfrm>
            <a:off x="3811278" y="1474575"/>
            <a:ext cx="1251657" cy="14737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H(BH</a:t>
            </a:r>
            <a:r>
              <a:rPr lang="en-US" baseline="-25000" dirty="0"/>
              <a:t>1</a:t>
            </a:r>
            <a:r>
              <a:rPr lang="en-US" dirty="0"/>
              <a:t>)</a:t>
            </a:r>
          </a:p>
          <a:p>
            <a:pPr algn="ctr"/>
            <a:r>
              <a:rPr lang="en-US" dirty="0"/>
              <a:t>Time</a:t>
            </a:r>
          </a:p>
          <a:p>
            <a:pPr algn="ctr"/>
            <a:r>
              <a:rPr lang="en-US" dirty="0"/>
              <a:t>Nonce</a:t>
            </a:r>
          </a:p>
          <a:p>
            <a:pPr algn="ctr"/>
            <a:r>
              <a:rPr lang="en-US" dirty="0"/>
              <a:t>Root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46A86F43-1E27-FF4D-B31B-F37DFD59D7AA}"/>
              </a:ext>
            </a:extLst>
          </p:cNvPr>
          <p:cNvCxnSpPr>
            <a:cxnSpLocks/>
            <a:stCxn id="57" idx="1"/>
          </p:cNvCxnSpPr>
          <p:nvPr/>
        </p:nvCxnSpPr>
        <p:spPr>
          <a:xfrm flipH="1">
            <a:off x="3255326" y="2211461"/>
            <a:ext cx="555952" cy="2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CC74D04D-C191-6E47-BC86-F54A5997027E}"/>
              </a:ext>
            </a:extLst>
          </p:cNvPr>
          <p:cNvSpPr txBox="1"/>
          <p:nvPr/>
        </p:nvSpPr>
        <p:spPr>
          <a:xfrm>
            <a:off x="3354129" y="1740658"/>
            <a:ext cx="358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>
                <a:latin typeface="+mn-lt"/>
              </a:rPr>
              <a:t>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715469-E2D5-2242-AFCA-8814BB542E49}"/>
              </a:ext>
            </a:extLst>
          </p:cNvPr>
          <p:cNvSpPr txBox="1"/>
          <p:nvPr/>
        </p:nvSpPr>
        <p:spPr>
          <a:xfrm>
            <a:off x="5944330" y="951843"/>
            <a:ext cx="31996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err="1"/>
              <a:t>PoW</a:t>
            </a:r>
            <a:r>
              <a:rPr lang="en-US"/>
              <a:t>:</a:t>
            </a:r>
          </a:p>
          <a:p>
            <a:pPr algn="ctr"/>
            <a:r>
              <a:rPr lang="en-US"/>
              <a:t>Find nonce </a:t>
            </a:r>
            <a:r>
              <a:rPr lang="en-US" err="1"/>
              <a:t>s.t.</a:t>
            </a:r>
            <a:endParaRPr lang="en-US"/>
          </a:p>
          <a:p>
            <a:pPr algn="ctr"/>
            <a:r>
              <a:rPr lang="en-US"/>
              <a:t>H(Block)&lt;Target</a:t>
            </a:r>
          </a:p>
          <a:p>
            <a:pPr algn="ctr"/>
            <a:r>
              <a:rPr lang="en-US"/>
              <a:t>Target </a:t>
            </a:r>
            <a:r>
              <a:rPr lang="en-US" err="1"/>
              <a:t>s.t.</a:t>
            </a:r>
            <a:r>
              <a:rPr lang="en-US"/>
              <a:t> blocks found every 10 min</a:t>
            </a:r>
          </a:p>
          <a:p>
            <a:pPr algn="l"/>
            <a:endParaRPr lang="en-US">
              <a:latin typeface="+mn-lt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E8F455E0-3744-E747-87E0-78615CBAA129}"/>
              </a:ext>
            </a:extLst>
          </p:cNvPr>
          <p:cNvSpPr/>
          <p:nvPr/>
        </p:nvSpPr>
        <p:spPr>
          <a:xfrm>
            <a:off x="7045880" y="3449584"/>
            <a:ext cx="1251657" cy="147377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H(BH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  <a:p>
            <a:pPr algn="ctr"/>
            <a:r>
              <a:rPr lang="en-US" dirty="0"/>
              <a:t>Time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Root</a:t>
            </a: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738ABFD6-3CC2-D544-B5EC-9286067CA7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2666" y="3061673"/>
            <a:ext cx="1005840" cy="1005840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D4E0DB88-CF3D-494D-809C-0118F68F97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6044" y="3061673"/>
            <a:ext cx="1005840" cy="1005840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597BD9E-222E-0640-BCB5-4464FE3AFE52}"/>
              </a:ext>
            </a:extLst>
          </p:cNvPr>
          <p:cNvSpPr/>
          <p:nvPr/>
        </p:nvSpPr>
        <p:spPr>
          <a:xfrm>
            <a:off x="4733437" y="3449585"/>
            <a:ext cx="1251657" cy="147377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H(BH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  <a:p>
            <a:pPr algn="ctr"/>
            <a:r>
              <a:rPr lang="en-US" dirty="0"/>
              <a:t>Time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Root</a:t>
            </a:r>
          </a:p>
        </p:txBody>
      </p:sp>
    </p:spTree>
    <p:extLst>
      <p:ext uri="{BB962C8B-B14F-4D97-AF65-F5344CB8AC3E}">
        <p14:creationId xmlns:p14="http://schemas.microsoft.com/office/powerpoint/2010/main" val="16431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6968B-151D-9AE3-5D17-92894D130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Recap: UTXO Set Accumulators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5E9920-88A8-E00A-BACD-9BEC389766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0151"/>
                <a:ext cx="8229600" cy="2852865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Set S={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𝑢𝑡𝑥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𝑢𝑡𝑥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Transaction validity checks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𝑢𝑡𝑥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Accumulator:</a:t>
                </a:r>
              </a:p>
              <a:p>
                <a:pPr lvl="1"/>
                <a:r>
                  <a:rPr lang="en-US" dirty="0"/>
                  <a:t>Commit(S)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 err="1"/>
                  <a:t>ProveIn</a:t>
                </a:r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en-US" dirty="0"/>
                  <a:t> //If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 err="1"/>
                  <a:t>ProveEx</a:t>
                </a:r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US" dirty="0"/>
                  <a:t>//If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Verify(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𝑎𝑐𝑐𝑒𝑝𝑡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𝑟𝑒𝑗𝑒𝑐𝑡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5E9920-88A8-E00A-BACD-9BEC389766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0151"/>
                <a:ext cx="8229600" cy="2852865"/>
              </a:xfrm>
              <a:blipFill>
                <a:blip r:embed="rId2"/>
                <a:stretch>
                  <a:fillRect l="-1235" t="-4425" b="-3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7B81264-2269-8A4E-B392-5B520F743A75}"/>
                  </a:ext>
                </a:extLst>
              </p:cNvPr>
              <p:cNvSpPr txBox="1"/>
              <p:nvPr/>
            </p:nvSpPr>
            <p:spPr>
              <a:xfrm>
                <a:off x="457200" y="4187584"/>
                <a:ext cx="8044248" cy="83099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lvl="1"/>
                <a:r>
                  <a:rPr lang="en-US" dirty="0"/>
                  <a:t>Security: Can’t generate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Verify(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𝐼𝑛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)=</m:t>
                    </m:r>
                  </m:oMath>
                </a14:m>
                <a:r>
                  <a:rPr lang="en-US" dirty="0"/>
                  <a:t>Verify(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7B81264-2269-8A4E-B392-5B520F743A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187584"/>
                <a:ext cx="8044248" cy="830997"/>
              </a:xfrm>
              <a:prstGeom prst="rect">
                <a:avLst/>
              </a:prstGeom>
              <a:blipFill>
                <a:blip r:embed="rId3"/>
                <a:stretch>
                  <a:fillRect t="-2941" b="-1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841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6D229-9A92-3648-8521-FF258CCA2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Nakamoto Consensus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0BF1C9-B9A3-0A4F-9A4A-C6367A9A6107}"/>
              </a:ext>
            </a:extLst>
          </p:cNvPr>
          <p:cNvSpPr/>
          <p:nvPr/>
        </p:nvSpPr>
        <p:spPr>
          <a:xfrm>
            <a:off x="2016731" y="1454537"/>
            <a:ext cx="1251657" cy="14737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Prev</a:t>
            </a:r>
            <a:endParaRPr lang="en-US" dirty="0"/>
          </a:p>
          <a:p>
            <a:pPr algn="ctr"/>
            <a:r>
              <a:rPr lang="en-US" dirty="0"/>
              <a:t>Time</a:t>
            </a:r>
          </a:p>
          <a:p>
            <a:pPr algn="ctr"/>
            <a:r>
              <a:rPr lang="en-US" dirty="0"/>
              <a:t>Nonce</a:t>
            </a:r>
          </a:p>
          <a:p>
            <a:pPr algn="ctr"/>
            <a:r>
              <a:rPr lang="en-US" dirty="0"/>
              <a:t>Root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6A75E7E-201A-6B43-BDF0-31D49A4A6948}"/>
              </a:ext>
            </a:extLst>
          </p:cNvPr>
          <p:cNvCxnSpPr>
            <a:cxnSpLocks/>
            <a:stCxn id="9" idx="1"/>
            <a:endCxn id="20" idx="3"/>
          </p:cNvCxnSpPr>
          <p:nvPr/>
        </p:nvCxnSpPr>
        <p:spPr>
          <a:xfrm flipH="1">
            <a:off x="1460779" y="2191423"/>
            <a:ext cx="555952" cy="2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B580C6A4-1369-9940-A551-2E9CAB69AA13}"/>
              </a:ext>
            </a:extLst>
          </p:cNvPr>
          <p:cNvSpPr/>
          <p:nvPr/>
        </p:nvSpPr>
        <p:spPr>
          <a:xfrm>
            <a:off x="209122" y="1454767"/>
            <a:ext cx="1251657" cy="147377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Genesis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F07DF7B-F1D8-C64D-A3EE-8107FA442FD3}"/>
              </a:ext>
            </a:extLst>
          </p:cNvPr>
          <p:cNvSpPr txBox="1"/>
          <p:nvPr/>
        </p:nvSpPr>
        <p:spPr>
          <a:xfrm>
            <a:off x="1559582" y="1720620"/>
            <a:ext cx="358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H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FAFF5E9F-A7AE-A64C-92D0-3ABFC1FD3E06}"/>
              </a:ext>
            </a:extLst>
          </p:cNvPr>
          <p:cNvGrpSpPr/>
          <p:nvPr/>
        </p:nvGrpSpPr>
        <p:grpSpPr>
          <a:xfrm>
            <a:off x="263286" y="2968384"/>
            <a:ext cx="3506889" cy="1332889"/>
            <a:chOff x="3785426" y="3623931"/>
            <a:chExt cx="3506889" cy="1332889"/>
          </a:xfrm>
        </p:grpSpPr>
        <p:sp>
          <p:nvSpPr>
            <p:cNvPr id="39" name="Triangle 38">
              <a:extLst>
                <a:ext uri="{FF2B5EF4-FFF2-40B4-BE49-F238E27FC236}">
                  <a16:creationId xmlns:a16="http://schemas.microsoft.com/office/drawing/2014/main" id="{F7789CD5-2844-E749-9EFF-35772F354D63}"/>
                </a:ext>
              </a:extLst>
            </p:cNvPr>
            <p:cNvSpPr/>
            <p:nvPr/>
          </p:nvSpPr>
          <p:spPr>
            <a:xfrm>
              <a:off x="5006316" y="3757216"/>
              <a:ext cx="2285999" cy="1199604"/>
            </a:xfrm>
            <a:prstGeom prst="triangl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D3310148-496C-AC49-8C50-1F83DB845B3D}"/>
                </a:ext>
              </a:extLst>
            </p:cNvPr>
            <p:cNvGrpSpPr/>
            <p:nvPr/>
          </p:nvGrpSpPr>
          <p:grpSpPr>
            <a:xfrm>
              <a:off x="3785426" y="3623931"/>
              <a:ext cx="3174116" cy="1252882"/>
              <a:chOff x="3785426" y="3623931"/>
              <a:chExt cx="3174116" cy="1252882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F2BE0A87-6D34-B645-BF52-2BC64D62A402}"/>
                  </a:ext>
                </a:extLst>
              </p:cNvPr>
              <p:cNvSpPr/>
              <p:nvPr/>
            </p:nvSpPr>
            <p:spPr>
              <a:xfrm>
                <a:off x="5340472" y="4663273"/>
                <a:ext cx="178675" cy="213540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BFA6F7BD-4A07-6547-A6A8-D695631AA386}"/>
                  </a:ext>
                </a:extLst>
              </p:cNvPr>
              <p:cNvSpPr/>
              <p:nvPr/>
            </p:nvSpPr>
            <p:spPr>
              <a:xfrm>
                <a:off x="6780867" y="4663273"/>
                <a:ext cx="178675" cy="21354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592CB504-44EB-454C-A616-2BA58DCFCCED}"/>
                  </a:ext>
                </a:extLst>
              </p:cNvPr>
              <p:cNvSpPr/>
              <p:nvPr/>
            </p:nvSpPr>
            <p:spPr>
              <a:xfrm>
                <a:off x="5628551" y="4663273"/>
                <a:ext cx="178675" cy="21354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0D80F05C-F992-344C-8076-2B38D4AF6FE6}"/>
                  </a:ext>
                </a:extLst>
              </p:cNvPr>
              <p:cNvSpPr/>
              <p:nvPr/>
            </p:nvSpPr>
            <p:spPr>
              <a:xfrm>
                <a:off x="6204709" y="4663273"/>
                <a:ext cx="178675" cy="21354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3AA3E953-163D-C94E-946F-6013EF4A27FD}"/>
                  </a:ext>
                </a:extLst>
              </p:cNvPr>
              <p:cNvSpPr/>
              <p:nvPr/>
            </p:nvSpPr>
            <p:spPr>
              <a:xfrm>
                <a:off x="5916630" y="4663273"/>
                <a:ext cx="178675" cy="21354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8946BB04-264B-AD40-B751-2B33F3F35A1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38102" y="4382729"/>
                <a:ext cx="286154" cy="27127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B5D95598-CCE1-EE4B-AC2C-E7EEE7742797}"/>
                  </a:ext>
                </a:extLst>
              </p:cNvPr>
              <p:cNvCxnSpPr/>
              <p:nvPr/>
            </p:nvCxnSpPr>
            <p:spPr>
              <a:xfrm flipV="1">
                <a:off x="5984700" y="4362806"/>
                <a:ext cx="222258" cy="306255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13845126-DA47-F742-B4B3-89F9DF4A715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735650" y="4365233"/>
                <a:ext cx="17500" cy="28876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9B98B09B-A519-A248-85BD-89974FBA847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222876" y="4368751"/>
                <a:ext cx="59371" cy="30094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BE537B21-6207-5F4F-997A-9CA7372F892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24256" y="4067106"/>
                <a:ext cx="237198" cy="31562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55D9A734-7C41-5844-A340-07C35280723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161558" y="3934134"/>
                <a:ext cx="365376" cy="4311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F9965530-19DC-BC4A-86A4-A6ECEF6DDB3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980337" y="4075047"/>
                <a:ext cx="204534" cy="29018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A8CCA6E1-7058-2B4E-AAA0-789CE3CFB702}"/>
                  </a:ext>
                </a:extLst>
              </p:cNvPr>
              <p:cNvSpPr/>
              <p:nvPr/>
            </p:nvSpPr>
            <p:spPr>
              <a:xfrm>
                <a:off x="6492788" y="4663273"/>
                <a:ext cx="178675" cy="21354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0ADAB8B6-022A-C043-AB49-1818AB421B8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525682" y="4374315"/>
                <a:ext cx="31968" cy="27145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2A832ED2-B6A1-A84D-8A5A-B0C72450A81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980330" y="3938339"/>
                <a:ext cx="166307" cy="12045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3ED1A4D7-9D3B-844E-9077-3B1D243EB4E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146637" y="3623931"/>
                <a:ext cx="14914" cy="30890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Rectangular Callout 55">
                <a:extLst>
                  <a:ext uri="{FF2B5EF4-FFF2-40B4-BE49-F238E27FC236}">
                    <a16:creationId xmlns:a16="http://schemas.microsoft.com/office/drawing/2014/main" id="{6B8DE2A0-4B41-C646-89FD-EEDC50C6B0E7}"/>
                  </a:ext>
                </a:extLst>
              </p:cNvPr>
              <p:cNvSpPr/>
              <p:nvPr/>
            </p:nvSpPr>
            <p:spPr>
              <a:xfrm>
                <a:off x="3785426" y="4450312"/>
                <a:ext cx="1349492" cy="237013"/>
              </a:xfrm>
              <a:prstGeom prst="wedgeRectCallout">
                <a:avLst>
                  <a:gd name="adj1" fmla="val 63621"/>
                  <a:gd name="adj2" fmla="val 69856"/>
                </a:avLst>
              </a:prstGeom>
              <a:solidFill>
                <a:schemeClr val="bg1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 err="1"/>
                  <a:t>coinbase</a:t>
                </a:r>
                <a:r>
                  <a:rPr lang="en-US" sz="1800" dirty="0"/>
                  <a:t> Tx</a:t>
                </a:r>
              </a:p>
            </p:txBody>
          </p:sp>
        </p:grp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9A6DB522-C321-1F40-A0D9-EF04213E5503}"/>
              </a:ext>
            </a:extLst>
          </p:cNvPr>
          <p:cNvSpPr txBox="1"/>
          <p:nvPr/>
        </p:nvSpPr>
        <p:spPr>
          <a:xfrm>
            <a:off x="4075912" y="992872"/>
            <a:ext cx="647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BH</a:t>
            </a:r>
            <a:r>
              <a:rPr lang="en-US" baseline="-25000" dirty="0">
                <a:latin typeface="+mn-lt"/>
              </a:rPr>
              <a:t>2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E9B8DAB-029E-5643-8D30-0E93D178C211}"/>
              </a:ext>
            </a:extLst>
          </p:cNvPr>
          <p:cNvSpPr/>
          <p:nvPr/>
        </p:nvSpPr>
        <p:spPr>
          <a:xfrm>
            <a:off x="7045880" y="3449584"/>
            <a:ext cx="1251657" cy="14737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H(BH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  <a:p>
            <a:pPr algn="ctr"/>
            <a:r>
              <a:rPr lang="en-US" dirty="0"/>
              <a:t>Time</a:t>
            </a:r>
          </a:p>
          <a:p>
            <a:pPr algn="ctr"/>
            <a:r>
              <a:rPr lang="en-US" dirty="0"/>
              <a:t>83512</a:t>
            </a:r>
          </a:p>
          <a:p>
            <a:pPr algn="ctr"/>
            <a:r>
              <a:rPr lang="en-US" dirty="0"/>
              <a:t>Root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640F686-CC70-3E4A-BDCC-DE1353D0286A}"/>
              </a:ext>
            </a:extLst>
          </p:cNvPr>
          <p:cNvSpPr txBox="1"/>
          <p:nvPr/>
        </p:nvSpPr>
        <p:spPr>
          <a:xfrm>
            <a:off x="2268303" y="1003381"/>
            <a:ext cx="647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BH</a:t>
            </a:r>
            <a:r>
              <a:rPr lang="en-US" baseline="-25000" dirty="0">
                <a:latin typeface="+mn-lt"/>
              </a:rPr>
              <a:t>1</a:t>
            </a: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FD4EDEB6-1CA9-4D47-83E7-F66A212765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2666" y="3061673"/>
            <a:ext cx="1005840" cy="1005840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BFEB6EDB-4C75-6948-8D50-CAC6126C10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6044" y="3061673"/>
            <a:ext cx="1005840" cy="100584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32C710BE-57A0-674C-AE31-9D3270B0FE3A}"/>
              </a:ext>
            </a:extLst>
          </p:cNvPr>
          <p:cNvSpPr txBox="1"/>
          <p:nvPr/>
        </p:nvSpPr>
        <p:spPr>
          <a:xfrm>
            <a:off x="4153920" y="1603519"/>
            <a:ext cx="358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H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0AB9A800-F039-F149-8B66-D2CC00140272}"/>
              </a:ext>
            </a:extLst>
          </p:cNvPr>
          <p:cNvSpPr/>
          <p:nvPr/>
        </p:nvSpPr>
        <p:spPr>
          <a:xfrm>
            <a:off x="3811278" y="1474575"/>
            <a:ext cx="1251657" cy="14737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Prev</a:t>
            </a:r>
            <a:endParaRPr lang="en-US" dirty="0"/>
          </a:p>
          <a:p>
            <a:pPr algn="ctr"/>
            <a:r>
              <a:rPr lang="en-US" dirty="0"/>
              <a:t>Time</a:t>
            </a:r>
          </a:p>
          <a:p>
            <a:pPr algn="ctr"/>
            <a:r>
              <a:rPr lang="en-US" dirty="0"/>
              <a:t>Nonce</a:t>
            </a:r>
          </a:p>
          <a:p>
            <a:pPr algn="ctr"/>
            <a:r>
              <a:rPr lang="en-US" dirty="0"/>
              <a:t>Root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46A86F43-1E27-FF4D-B31B-F37DFD59D7AA}"/>
              </a:ext>
            </a:extLst>
          </p:cNvPr>
          <p:cNvCxnSpPr>
            <a:cxnSpLocks/>
            <a:stCxn id="57" idx="1"/>
          </p:cNvCxnSpPr>
          <p:nvPr/>
        </p:nvCxnSpPr>
        <p:spPr>
          <a:xfrm flipH="1">
            <a:off x="3255326" y="2211461"/>
            <a:ext cx="555952" cy="2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CC74D04D-C191-6E47-BC86-F54A5997027E}"/>
              </a:ext>
            </a:extLst>
          </p:cNvPr>
          <p:cNvSpPr txBox="1"/>
          <p:nvPr/>
        </p:nvSpPr>
        <p:spPr>
          <a:xfrm>
            <a:off x="3354129" y="1740658"/>
            <a:ext cx="358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H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DBF0A2E-8C9C-B045-9950-E4CE3F3FA54B}"/>
              </a:ext>
            </a:extLst>
          </p:cNvPr>
          <p:cNvSpPr/>
          <p:nvPr/>
        </p:nvSpPr>
        <p:spPr>
          <a:xfrm>
            <a:off x="4733437" y="3449585"/>
            <a:ext cx="1251657" cy="147377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H(BH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  <a:p>
            <a:pPr algn="ctr"/>
            <a:r>
              <a:rPr lang="en-US" dirty="0"/>
              <a:t>Time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Root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DF8F6989-09FD-ED42-ABD4-5F06A7A4FF3A}"/>
              </a:ext>
            </a:extLst>
          </p:cNvPr>
          <p:cNvCxnSpPr>
            <a:cxnSpLocks/>
          </p:cNvCxnSpPr>
          <p:nvPr/>
        </p:nvCxnSpPr>
        <p:spPr>
          <a:xfrm flipH="1">
            <a:off x="5049005" y="2191423"/>
            <a:ext cx="555952" cy="2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4B1807FF-6643-1F4E-946A-1495671C66DD}"/>
              </a:ext>
            </a:extLst>
          </p:cNvPr>
          <p:cNvSpPr txBox="1"/>
          <p:nvPr/>
        </p:nvSpPr>
        <p:spPr>
          <a:xfrm>
            <a:off x="5147808" y="1720620"/>
            <a:ext cx="358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H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29D9CE9-BCD7-DB4E-873B-B7E2CB00963C}"/>
              </a:ext>
            </a:extLst>
          </p:cNvPr>
          <p:cNvSpPr txBox="1"/>
          <p:nvPr/>
        </p:nvSpPr>
        <p:spPr>
          <a:xfrm>
            <a:off x="5883521" y="1018073"/>
            <a:ext cx="647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BH</a:t>
            </a:r>
            <a:r>
              <a:rPr lang="en-US" baseline="-25000" dirty="0">
                <a:latin typeface="+mn-lt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4770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1.11111E-6 C 0.02535 -0.10617 -0.01788 -0.2071 0.00799 -0.31358 C 0.00799 -0.31296 0.00781 -0.31296 0.00781 -0.31266 C -0.00833 -0.33148 0.00764 -0.39691 -0.03837 -0.40587 C -0.08438 -0.41512 -0.12552 -0.41821 -0.15903 -0.38827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-206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4" grpId="0"/>
      <p:bldP spid="6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6D229-9A92-3648-8521-FF258CCA2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Nakamoto Consensus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0BF1C9-B9A3-0A4F-9A4A-C6367A9A6107}"/>
              </a:ext>
            </a:extLst>
          </p:cNvPr>
          <p:cNvSpPr/>
          <p:nvPr/>
        </p:nvSpPr>
        <p:spPr>
          <a:xfrm>
            <a:off x="2016731" y="1454537"/>
            <a:ext cx="1251657" cy="14737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Prev</a:t>
            </a:r>
            <a:endParaRPr lang="en-US" dirty="0"/>
          </a:p>
          <a:p>
            <a:pPr algn="ctr"/>
            <a:r>
              <a:rPr lang="en-US" dirty="0"/>
              <a:t>Time</a:t>
            </a:r>
          </a:p>
          <a:p>
            <a:pPr algn="ctr"/>
            <a:r>
              <a:rPr lang="en-US" dirty="0"/>
              <a:t>Nonce</a:t>
            </a:r>
          </a:p>
          <a:p>
            <a:pPr algn="ctr"/>
            <a:r>
              <a:rPr lang="en-US" dirty="0"/>
              <a:t>Root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6A75E7E-201A-6B43-BDF0-31D49A4A6948}"/>
              </a:ext>
            </a:extLst>
          </p:cNvPr>
          <p:cNvCxnSpPr>
            <a:cxnSpLocks/>
            <a:stCxn id="9" idx="1"/>
            <a:endCxn id="20" idx="3"/>
          </p:cNvCxnSpPr>
          <p:nvPr/>
        </p:nvCxnSpPr>
        <p:spPr>
          <a:xfrm flipH="1">
            <a:off x="1460779" y="2191423"/>
            <a:ext cx="555952" cy="2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B580C6A4-1369-9940-A551-2E9CAB69AA13}"/>
              </a:ext>
            </a:extLst>
          </p:cNvPr>
          <p:cNvSpPr/>
          <p:nvPr/>
        </p:nvSpPr>
        <p:spPr>
          <a:xfrm>
            <a:off x="209122" y="1454767"/>
            <a:ext cx="1251657" cy="147377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Genesis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F07DF7B-F1D8-C64D-A3EE-8107FA442FD3}"/>
              </a:ext>
            </a:extLst>
          </p:cNvPr>
          <p:cNvSpPr txBox="1"/>
          <p:nvPr/>
        </p:nvSpPr>
        <p:spPr>
          <a:xfrm>
            <a:off x="1559582" y="1720620"/>
            <a:ext cx="358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H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FAFF5E9F-A7AE-A64C-92D0-3ABFC1FD3E06}"/>
              </a:ext>
            </a:extLst>
          </p:cNvPr>
          <p:cNvGrpSpPr/>
          <p:nvPr/>
        </p:nvGrpSpPr>
        <p:grpSpPr>
          <a:xfrm>
            <a:off x="263286" y="2968384"/>
            <a:ext cx="3506889" cy="1332889"/>
            <a:chOff x="3785426" y="3623931"/>
            <a:chExt cx="3506889" cy="1332889"/>
          </a:xfrm>
        </p:grpSpPr>
        <p:sp>
          <p:nvSpPr>
            <p:cNvPr id="39" name="Triangle 38">
              <a:extLst>
                <a:ext uri="{FF2B5EF4-FFF2-40B4-BE49-F238E27FC236}">
                  <a16:creationId xmlns:a16="http://schemas.microsoft.com/office/drawing/2014/main" id="{F7789CD5-2844-E749-9EFF-35772F354D63}"/>
                </a:ext>
              </a:extLst>
            </p:cNvPr>
            <p:cNvSpPr/>
            <p:nvPr/>
          </p:nvSpPr>
          <p:spPr>
            <a:xfrm>
              <a:off x="5006316" y="3757216"/>
              <a:ext cx="2285999" cy="1199604"/>
            </a:xfrm>
            <a:prstGeom prst="triangl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D3310148-496C-AC49-8C50-1F83DB845B3D}"/>
                </a:ext>
              </a:extLst>
            </p:cNvPr>
            <p:cNvGrpSpPr/>
            <p:nvPr/>
          </p:nvGrpSpPr>
          <p:grpSpPr>
            <a:xfrm>
              <a:off x="3785426" y="3623931"/>
              <a:ext cx="3174116" cy="1252882"/>
              <a:chOff x="3785426" y="3623931"/>
              <a:chExt cx="3174116" cy="1252882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F2BE0A87-6D34-B645-BF52-2BC64D62A402}"/>
                  </a:ext>
                </a:extLst>
              </p:cNvPr>
              <p:cNvSpPr/>
              <p:nvPr/>
            </p:nvSpPr>
            <p:spPr>
              <a:xfrm>
                <a:off x="5340472" y="4663273"/>
                <a:ext cx="178675" cy="213540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BFA6F7BD-4A07-6547-A6A8-D695631AA386}"/>
                  </a:ext>
                </a:extLst>
              </p:cNvPr>
              <p:cNvSpPr/>
              <p:nvPr/>
            </p:nvSpPr>
            <p:spPr>
              <a:xfrm>
                <a:off x="6780867" y="4663273"/>
                <a:ext cx="178675" cy="21354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592CB504-44EB-454C-A616-2BA58DCFCCED}"/>
                  </a:ext>
                </a:extLst>
              </p:cNvPr>
              <p:cNvSpPr/>
              <p:nvPr/>
            </p:nvSpPr>
            <p:spPr>
              <a:xfrm>
                <a:off x="5628551" y="4663273"/>
                <a:ext cx="178675" cy="21354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0D80F05C-F992-344C-8076-2B38D4AF6FE6}"/>
                  </a:ext>
                </a:extLst>
              </p:cNvPr>
              <p:cNvSpPr/>
              <p:nvPr/>
            </p:nvSpPr>
            <p:spPr>
              <a:xfrm>
                <a:off x="6204709" y="4663273"/>
                <a:ext cx="178675" cy="21354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3AA3E953-163D-C94E-946F-6013EF4A27FD}"/>
                  </a:ext>
                </a:extLst>
              </p:cNvPr>
              <p:cNvSpPr/>
              <p:nvPr/>
            </p:nvSpPr>
            <p:spPr>
              <a:xfrm>
                <a:off x="5916630" y="4663273"/>
                <a:ext cx="178675" cy="21354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8946BB04-264B-AD40-B751-2B33F3F35A1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38102" y="4382729"/>
                <a:ext cx="286154" cy="27127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B5D95598-CCE1-EE4B-AC2C-E7EEE7742797}"/>
                  </a:ext>
                </a:extLst>
              </p:cNvPr>
              <p:cNvCxnSpPr/>
              <p:nvPr/>
            </p:nvCxnSpPr>
            <p:spPr>
              <a:xfrm flipV="1">
                <a:off x="5984700" y="4362806"/>
                <a:ext cx="222258" cy="306255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13845126-DA47-F742-B4B3-89F9DF4A715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735650" y="4365233"/>
                <a:ext cx="17500" cy="28876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9B98B09B-A519-A248-85BD-89974FBA847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222876" y="4368751"/>
                <a:ext cx="59371" cy="30094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BE537B21-6207-5F4F-997A-9CA7372F892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24256" y="4067106"/>
                <a:ext cx="237198" cy="31562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55D9A734-7C41-5844-A340-07C35280723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161558" y="3934134"/>
                <a:ext cx="365376" cy="4311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F9965530-19DC-BC4A-86A4-A6ECEF6DDB3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980337" y="4075047"/>
                <a:ext cx="204534" cy="29018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A8CCA6E1-7058-2B4E-AAA0-789CE3CFB702}"/>
                  </a:ext>
                </a:extLst>
              </p:cNvPr>
              <p:cNvSpPr/>
              <p:nvPr/>
            </p:nvSpPr>
            <p:spPr>
              <a:xfrm>
                <a:off x="6492788" y="4663273"/>
                <a:ext cx="178675" cy="21354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0ADAB8B6-022A-C043-AB49-1818AB421B8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525682" y="4374315"/>
                <a:ext cx="31968" cy="27145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2A832ED2-B6A1-A84D-8A5A-B0C72450A81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980330" y="3938339"/>
                <a:ext cx="166307" cy="12045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3ED1A4D7-9D3B-844E-9077-3B1D243EB4E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146637" y="3623931"/>
                <a:ext cx="14914" cy="30890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Rectangular Callout 55">
                <a:extLst>
                  <a:ext uri="{FF2B5EF4-FFF2-40B4-BE49-F238E27FC236}">
                    <a16:creationId xmlns:a16="http://schemas.microsoft.com/office/drawing/2014/main" id="{6B8DE2A0-4B41-C646-89FD-EEDC50C6B0E7}"/>
                  </a:ext>
                </a:extLst>
              </p:cNvPr>
              <p:cNvSpPr/>
              <p:nvPr/>
            </p:nvSpPr>
            <p:spPr>
              <a:xfrm>
                <a:off x="3785426" y="4450312"/>
                <a:ext cx="1349492" cy="237013"/>
              </a:xfrm>
              <a:prstGeom prst="wedgeRectCallout">
                <a:avLst>
                  <a:gd name="adj1" fmla="val 63621"/>
                  <a:gd name="adj2" fmla="val 69856"/>
                </a:avLst>
              </a:prstGeom>
              <a:solidFill>
                <a:schemeClr val="bg1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 err="1"/>
                  <a:t>coinbase</a:t>
                </a:r>
                <a:r>
                  <a:rPr lang="en-US" sz="1800" dirty="0"/>
                  <a:t> Tx</a:t>
                </a:r>
              </a:p>
            </p:txBody>
          </p:sp>
        </p:grp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9A6DB522-C321-1F40-A0D9-EF04213E5503}"/>
              </a:ext>
            </a:extLst>
          </p:cNvPr>
          <p:cNvSpPr txBox="1"/>
          <p:nvPr/>
        </p:nvSpPr>
        <p:spPr>
          <a:xfrm>
            <a:off x="4075912" y="992872"/>
            <a:ext cx="647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BH</a:t>
            </a:r>
            <a:r>
              <a:rPr lang="en-US" baseline="-25000" dirty="0">
                <a:latin typeface="+mn-lt"/>
              </a:rPr>
              <a:t>2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E9B8DAB-029E-5643-8D30-0E93D178C211}"/>
              </a:ext>
            </a:extLst>
          </p:cNvPr>
          <p:cNvSpPr/>
          <p:nvPr/>
        </p:nvSpPr>
        <p:spPr>
          <a:xfrm>
            <a:off x="5624040" y="1454536"/>
            <a:ext cx="1251657" cy="14737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H(BH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  <a:p>
            <a:pPr algn="ctr"/>
            <a:r>
              <a:rPr lang="en-US" dirty="0"/>
              <a:t>Time</a:t>
            </a:r>
          </a:p>
          <a:p>
            <a:pPr algn="ctr"/>
            <a:r>
              <a:rPr lang="en-US" dirty="0"/>
              <a:t>83512</a:t>
            </a:r>
          </a:p>
          <a:p>
            <a:pPr algn="ctr"/>
            <a:r>
              <a:rPr lang="en-US" dirty="0"/>
              <a:t>Root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640F686-CC70-3E4A-BDCC-DE1353D0286A}"/>
              </a:ext>
            </a:extLst>
          </p:cNvPr>
          <p:cNvSpPr txBox="1"/>
          <p:nvPr/>
        </p:nvSpPr>
        <p:spPr>
          <a:xfrm>
            <a:off x="2268303" y="1003381"/>
            <a:ext cx="647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BH</a:t>
            </a:r>
            <a:r>
              <a:rPr lang="en-US" baseline="-25000" dirty="0">
                <a:latin typeface="+mn-lt"/>
              </a:rPr>
              <a:t>1</a:t>
            </a: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FD4EDEB6-1CA9-4D47-83E7-F66A212765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2666" y="3061673"/>
            <a:ext cx="1005840" cy="1005840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BFEB6EDB-4C75-6948-8D50-CAC6126C10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6044" y="3061673"/>
            <a:ext cx="1005840" cy="100584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32C710BE-57A0-674C-AE31-9D3270B0FE3A}"/>
              </a:ext>
            </a:extLst>
          </p:cNvPr>
          <p:cNvSpPr txBox="1"/>
          <p:nvPr/>
        </p:nvSpPr>
        <p:spPr>
          <a:xfrm>
            <a:off x="4153920" y="1603519"/>
            <a:ext cx="358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H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0AB9A800-F039-F149-8B66-D2CC00140272}"/>
              </a:ext>
            </a:extLst>
          </p:cNvPr>
          <p:cNvSpPr/>
          <p:nvPr/>
        </p:nvSpPr>
        <p:spPr>
          <a:xfrm>
            <a:off x="3811278" y="1474575"/>
            <a:ext cx="1251657" cy="14737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Prev</a:t>
            </a:r>
            <a:endParaRPr lang="en-US" dirty="0"/>
          </a:p>
          <a:p>
            <a:pPr algn="ctr"/>
            <a:r>
              <a:rPr lang="en-US" dirty="0"/>
              <a:t>Time</a:t>
            </a:r>
          </a:p>
          <a:p>
            <a:pPr algn="ctr"/>
            <a:r>
              <a:rPr lang="en-US" dirty="0"/>
              <a:t>Nonce</a:t>
            </a:r>
          </a:p>
          <a:p>
            <a:pPr algn="ctr"/>
            <a:r>
              <a:rPr lang="en-US" dirty="0"/>
              <a:t>Root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46A86F43-1E27-FF4D-B31B-F37DFD59D7AA}"/>
              </a:ext>
            </a:extLst>
          </p:cNvPr>
          <p:cNvCxnSpPr>
            <a:cxnSpLocks/>
            <a:stCxn id="57" idx="1"/>
          </p:cNvCxnSpPr>
          <p:nvPr/>
        </p:nvCxnSpPr>
        <p:spPr>
          <a:xfrm flipH="1">
            <a:off x="3255326" y="2211461"/>
            <a:ext cx="555952" cy="2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CC74D04D-C191-6E47-BC86-F54A5997027E}"/>
              </a:ext>
            </a:extLst>
          </p:cNvPr>
          <p:cNvSpPr txBox="1"/>
          <p:nvPr/>
        </p:nvSpPr>
        <p:spPr>
          <a:xfrm>
            <a:off x="3354129" y="1740658"/>
            <a:ext cx="358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H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DBF0A2E-8C9C-B045-9950-E4CE3F3FA54B}"/>
              </a:ext>
            </a:extLst>
          </p:cNvPr>
          <p:cNvSpPr/>
          <p:nvPr/>
        </p:nvSpPr>
        <p:spPr>
          <a:xfrm>
            <a:off x="4733437" y="3449585"/>
            <a:ext cx="1251657" cy="1473771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H(BH</a:t>
            </a:r>
            <a:r>
              <a:rPr lang="en-US" strike="sngStrike" baseline="-25000" dirty="0"/>
              <a:t>2</a:t>
            </a:r>
            <a:r>
              <a:rPr lang="en-US" baseline="-25000" dirty="0"/>
              <a:t>3</a:t>
            </a:r>
            <a:r>
              <a:rPr lang="en-US" dirty="0"/>
              <a:t>)</a:t>
            </a:r>
          </a:p>
          <a:p>
            <a:pPr algn="ctr"/>
            <a:r>
              <a:rPr lang="en-US" dirty="0"/>
              <a:t>Time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Root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DF8F6989-09FD-ED42-ABD4-5F06A7A4FF3A}"/>
              </a:ext>
            </a:extLst>
          </p:cNvPr>
          <p:cNvCxnSpPr>
            <a:cxnSpLocks/>
          </p:cNvCxnSpPr>
          <p:nvPr/>
        </p:nvCxnSpPr>
        <p:spPr>
          <a:xfrm flipH="1">
            <a:off x="5049005" y="2191423"/>
            <a:ext cx="555952" cy="2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4B1807FF-6643-1F4E-946A-1495671C66DD}"/>
              </a:ext>
            </a:extLst>
          </p:cNvPr>
          <p:cNvSpPr txBox="1"/>
          <p:nvPr/>
        </p:nvSpPr>
        <p:spPr>
          <a:xfrm>
            <a:off x="5147808" y="1720620"/>
            <a:ext cx="358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H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29D9CE9-BCD7-DB4E-873B-B7E2CB00963C}"/>
              </a:ext>
            </a:extLst>
          </p:cNvPr>
          <p:cNvSpPr txBox="1"/>
          <p:nvPr/>
        </p:nvSpPr>
        <p:spPr>
          <a:xfrm>
            <a:off x="5883521" y="1018073"/>
            <a:ext cx="647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BH</a:t>
            </a:r>
            <a:r>
              <a:rPr lang="en-US" baseline="-25000" dirty="0">
                <a:latin typeface="+mn-lt"/>
              </a:rPr>
              <a:t>3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0B3107B9-824A-F940-B341-21C19B509423}"/>
              </a:ext>
            </a:extLst>
          </p:cNvPr>
          <p:cNvSpPr/>
          <p:nvPr/>
        </p:nvSpPr>
        <p:spPr>
          <a:xfrm>
            <a:off x="7139855" y="3446337"/>
            <a:ext cx="1251657" cy="147377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H(BH</a:t>
            </a:r>
            <a:r>
              <a:rPr lang="en-US" baseline="-25000" dirty="0"/>
              <a:t>3</a:t>
            </a:r>
            <a:r>
              <a:rPr lang="en-US" dirty="0"/>
              <a:t>)</a:t>
            </a:r>
            <a:endParaRPr lang="en-US" strike="sngStrike" dirty="0"/>
          </a:p>
          <a:p>
            <a:pPr algn="ctr"/>
            <a:r>
              <a:rPr lang="en-US" dirty="0"/>
              <a:t>Time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Root</a:t>
            </a:r>
          </a:p>
        </p:txBody>
      </p:sp>
    </p:spTree>
    <p:extLst>
      <p:ext uri="{BB962C8B-B14F-4D97-AF65-F5344CB8AC3E}">
        <p14:creationId xmlns:p14="http://schemas.microsoft.com/office/powerpoint/2010/main" val="33796224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6D229-9A92-3648-8521-FF258CCA2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Nakamoto Consensus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E9B8DAB-029E-5643-8D30-0E93D178C211}"/>
              </a:ext>
            </a:extLst>
          </p:cNvPr>
          <p:cNvSpPr/>
          <p:nvPr/>
        </p:nvSpPr>
        <p:spPr>
          <a:xfrm>
            <a:off x="7836290" y="3449586"/>
            <a:ext cx="1251657" cy="147377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err="1"/>
              <a:t>Prev</a:t>
            </a:r>
            <a:endParaRPr lang="en-US"/>
          </a:p>
          <a:p>
            <a:pPr algn="ctr"/>
            <a:r>
              <a:rPr lang="en-US"/>
              <a:t>Time</a:t>
            </a:r>
          </a:p>
          <a:p>
            <a:pPr algn="ctr"/>
            <a:endParaRPr lang="en-US"/>
          </a:p>
          <a:p>
            <a:pPr algn="ctr"/>
            <a:r>
              <a:rPr lang="en-US"/>
              <a:t>Root</a:t>
            </a: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FD4EDEB6-1CA9-4D47-83E7-F66A212765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141" y="2394441"/>
            <a:ext cx="1005840" cy="1005840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BFEB6EDB-4C75-6948-8D50-CAC6126C10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1671" y="2401216"/>
            <a:ext cx="1005840" cy="1005840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ADBF0A2E-8C9C-B045-9950-E4CE3F3FA54B}"/>
              </a:ext>
            </a:extLst>
          </p:cNvPr>
          <p:cNvSpPr/>
          <p:nvPr/>
        </p:nvSpPr>
        <p:spPr>
          <a:xfrm>
            <a:off x="5802893" y="3449585"/>
            <a:ext cx="1251657" cy="147377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err="1"/>
              <a:t>Prev</a:t>
            </a:r>
            <a:endParaRPr lang="en-US"/>
          </a:p>
          <a:p>
            <a:pPr algn="ctr"/>
            <a:r>
              <a:rPr lang="en-US"/>
              <a:t>Time</a:t>
            </a:r>
          </a:p>
          <a:p>
            <a:pPr algn="ctr"/>
            <a:endParaRPr lang="en-US"/>
          </a:p>
          <a:p>
            <a:pPr algn="ctr"/>
            <a:r>
              <a:rPr lang="en-US"/>
              <a:t>Root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715469-E2D5-2242-AFCA-8814BB542E49}"/>
              </a:ext>
            </a:extLst>
          </p:cNvPr>
          <p:cNvSpPr txBox="1"/>
          <p:nvPr/>
        </p:nvSpPr>
        <p:spPr>
          <a:xfrm>
            <a:off x="5944330" y="951843"/>
            <a:ext cx="30862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err="1"/>
              <a:t>PoW</a:t>
            </a:r>
            <a:r>
              <a:rPr lang="en-US"/>
              <a:t>:</a:t>
            </a:r>
          </a:p>
          <a:p>
            <a:pPr algn="ctr"/>
            <a:r>
              <a:rPr lang="en-US"/>
              <a:t>Find nonce </a:t>
            </a:r>
            <a:r>
              <a:rPr lang="en-US" err="1"/>
              <a:t>s.t.</a:t>
            </a:r>
            <a:endParaRPr lang="en-US"/>
          </a:p>
          <a:p>
            <a:pPr algn="ctr"/>
            <a:r>
              <a:rPr lang="en-US"/>
              <a:t>H(Block)&lt;Target</a:t>
            </a:r>
          </a:p>
          <a:p>
            <a:pPr algn="l"/>
            <a:endParaRPr lang="en-US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31E19A-7459-854F-AC36-27C3327AA346}"/>
              </a:ext>
            </a:extLst>
          </p:cNvPr>
          <p:cNvSpPr txBox="1"/>
          <p:nvPr/>
        </p:nvSpPr>
        <p:spPr>
          <a:xfrm>
            <a:off x="-51631" y="1082021"/>
            <a:ext cx="63165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Miners “race” to add blocks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Prepare Block Template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Find nonce (</a:t>
            </a:r>
            <a:r>
              <a:rPr lang="en-US" dirty="0" err="1">
                <a:latin typeface="+mn-lt"/>
              </a:rPr>
              <a:t>PoW</a:t>
            </a:r>
            <a:r>
              <a:rPr lang="en-US" dirty="0">
                <a:latin typeface="+mn-lt"/>
              </a:rPr>
              <a:t> solution)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One winner every ~10 min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Target adjusted every 2 weeks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Probability winning ~ Computation power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342FD9-4C0E-B24B-BEF9-38848BBB509A}"/>
              </a:ext>
            </a:extLst>
          </p:cNvPr>
          <p:cNvSpPr txBox="1"/>
          <p:nvPr/>
        </p:nvSpPr>
        <p:spPr>
          <a:xfrm>
            <a:off x="222422" y="3449585"/>
            <a:ext cx="2884200" cy="115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>
              <a:latin typeface="+mn-lt"/>
            </a:endParaRPr>
          </a:p>
        </p:txBody>
      </p:sp>
      <p:sp>
        <p:nvSpPr>
          <p:cNvPr id="3" name="Rectangular Callout 2">
            <a:extLst>
              <a:ext uri="{FF2B5EF4-FFF2-40B4-BE49-F238E27FC236}">
                <a16:creationId xmlns:a16="http://schemas.microsoft.com/office/drawing/2014/main" id="{34AE83C8-C73D-2D55-8784-9B6C4AC4223D}"/>
              </a:ext>
            </a:extLst>
          </p:cNvPr>
          <p:cNvSpPr/>
          <p:nvPr/>
        </p:nvSpPr>
        <p:spPr>
          <a:xfrm>
            <a:off x="3906982" y="1228436"/>
            <a:ext cx="1644073" cy="766619"/>
          </a:xfrm>
          <a:prstGeom prst="wedgeRectCallout">
            <a:avLst>
              <a:gd name="adj1" fmla="val 105148"/>
              <a:gd name="adj2" fmla="val 4398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PoW</a:t>
            </a:r>
            <a:r>
              <a:rPr lang="en-US" dirty="0"/>
              <a:t> secure</a:t>
            </a:r>
          </a:p>
        </p:txBody>
      </p:sp>
    </p:spTree>
    <p:extLst>
      <p:ext uri="{BB962C8B-B14F-4D97-AF65-F5344CB8AC3E}">
        <p14:creationId xmlns:p14="http://schemas.microsoft.com/office/powerpoint/2010/main" val="304124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6D229-9A92-3648-8521-FF258CCA2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Nakamoto Consensus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E9B8DAB-029E-5643-8D30-0E93D178C211}"/>
              </a:ext>
            </a:extLst>
          </p:cNvPr>
          <p:cNvSpPr/>
          <p:nvPr/>
        </p:nvSpPr>
        <p:spPr>
          <a:xfrm>
            <a:off x="7836290" y="3449586"/>
            <a:ext cx="1251657" cy="147377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err="1"/>
              <a:t>Prev</a:t>
            </a:r>
            <a:endParaRPr lang="en-US"/>
          </a:p>
          <a:p>
            <a:pPr algn="ctr"/>
            <a:r>
              <a:rPr lang="en-US"/>
              <a:t>Time</a:t>
            </a:r>
          </a:p>
          <a:p>
            <a:pPr algn="ctr"/>
            <a:endParaRPr lang="en-US"/>
          </a:p>
          <a:p>
            <a:pPr algn="ctr"/>
            <a:r>
              <a:rPr lang="en-US"/>
              <a:t>Root</a:t>
            </a: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FD4EDEB6-1CA9-4D47-83E7-F66A212765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141" y="2394441"/>
            <a:ext cx="1005840" cy="1005840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BFEB6EDB-4C75-6948-8D50-CAC6126C10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1671" y="2401216"/>
            <a:ext cx="1005840" cy="1005840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ADBF0A2E-8C9C-B045-9950-E4CE3F3FA54B}"/>
              </a:ext>
            </a:extLst>
          </p:cNvPr>
          <p:cNvSpPr/>
          <p:nvPr/>
        </p:nvSpPr>
        <p:spPr>
          <a:xfrm>
            <a:off x="5802893" y="3449585"/>
            <a:ext cx="1251657" cy="147377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err="1"/>
              <a:t>Prev</a:t>
            </a:r>
            <a:endParaRPr lang="en-US"/>
          </a:p>
          <a:p>
            <a:pPr algn="ctr"/>
            <a:r>
              <a:rPr lang="en-US"/>
              <a:t>Time</a:t>
            </a:r>
          </a:p>
          <a:p>
            <a:pPr algn="ctr"/>
            <a:endParaRPr lang="en-US"/>
          </a:p>
          <a:p>
            <a:pPr algn="ctr"/>
            <a:r>
              <a:rPr lang="en-US"/>
              <a:t>Root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715469-E2D5-2242-AFCA-8814BB542E49}"/>
              </a:ext>
            </a:extLst>
          </p:cNvPr>
          <p:cNvSpPr txBox="1"/>
          <p:nvPr/>
        </p:nvSpPr>
        <p:spPr>
          <a:xfrm>
            <a:off x="5944330" y="951843"/>
            <a:ext cx="30862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err="1"/>
              <a:t>PoW</a:t>
            </a:r>
            <a:r>
              <a:rPr lang="en-US"/>
              <a:t>:</a:t>
            </a:r>
          </a:p>
          <a:p>
            <a:pPr algn="ctr"/>
            <a:r>
              <a:rPr lang="en-US"/>
              <a:t>Find nonce </a:t>
            </a:r>
            <a:r>
              <a:rPr lang="en-US" err="1"/>
              <a:t>s.t.</a:t>
            </a:r>
            <a:endParaRPr lang="en-US"/>
          </a:p>
          <a:p>
            <a:pPr algn="ctr"/>
            <a:r>
              <a:rPr lang="en-US"/>
              <a:t>H(Block)&lt;Target</a:t>
            </a:r>
          </a:p>
          <a:p>
            <a:pPr algn="l"/>
            <a:endParaRPr lang="en-US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31E19A-7459-854F-AC36-27C3327AA346}"/>
              </a:ext>
            </a:extLst>
          </p:cNvPr>
          <p:cNvSpPr txBox="1"/>
          <p:nvPr/>
        </p:nvSpPr>
        <p:spPr>
          <a:xfrm>
            <a:off x="-15924" y="748016"/>
            <a:ext cx="631650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Miners “race” to add blocks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Need to find </a:t>
            </a:r>
            <a:r>
              <a:rPr lang="en-US" dirty="0" err="1">
                <a:latin typeface="+mn-lt"/>
              </a:rPr>
              <a:t>PoW</a:t>
            </a:r>
            <a:r>
              <a:rPr lang="en-US" dirty="0">
                <a:latin typeface="+mn-lt"/>
              </a:rPr>
              <a:t> solution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Probability winning ~ Computation power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One winner every ~10 min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Target adjusted every 2016 Blocks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On average 2016 blocks = 2 weeks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(Honest) miners extend longest chain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Timestamps must be roughly accurate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i="1" dirty="0">
                <a:latin typeface="+mn-lt"/>
              </a:rPr>
              <a:t>All transactions must be valid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Blocks/Transactions become final after </a:t>
            </a:r>
            <a:r>
              <a:rPr lang="de-DE" dirty="0">
                <a:latin typeface="+mn-lt"/>
              </a:rPr>
              <a:t>              </a:t>
            </a:r>
            <a:r>
              <a:rPr lang="en-US" i="1" dirty="0">
                <a:latin typeface="+mn-lt"/>
              </a:rPr>
              <a:t>k</a:t>
            </a:r>
            <a:r>
              <a:rPr lang="en-US" dirty="0">
                <a:latin typeface="+mn-lt"/>
              </a:rPr>
              <a:t> blocks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Leader election/race combined with </a:t>
            </a:r>
            <a:r>
              <a:rPr lang="en-US" dirty="0" err="1">
                <a:latin typeface="+mn-lt"/>
              </a:rPr>
              <a:t>tx</a:t>
            </a:r>
            <a:r>
              <a:rPr lang="en-US" dirty="0">
                <a:latin typeface="+mn-lt"/>
              </a:rPr>
              <a:t> adding</a:t>
            </a:r>
          </a:p>
        </p:txBody>
      </p:sp>
    </p:spTree>
    <p:extLst>
      <p:ext uri="{BB962C8B-B14F-4D97-AF65-F5344CB8AC3E}">
        <p14:creationId xmlns:p14="http://schemas.microsoft.com/office/powerpoint/2010/main" val="254760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1A2DD-A1CC-CD4B-93A5-B558A2D53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Forks and Orphans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F0987B-3472-4C47-B650-E866F138D45C}"/>
              </a:ext>
            </a:extLst>
          </p:cNvPr>
          <p:cNvSpPr/>
          <p:nvPr/>
        </p:nvSpPr>
        <p:spPr>
          <a:xfrm>
            <a:off x="2092817" y="2480773"/>
            <a:ext cx="734095" cy="73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B3AB45-F7A5-434A-BA97-7190134FE99E}"/>
              </a:ext>
            </a:extLst>
          </p:cNvPr>
          <p:cNvSpPr/>
          <p:nvPr/>
        </p:nvSpPr>
        <p:spPr>
          <a:xfrm>
            <a:off x="3289352" y="2995928"/>
            <a:ext cx="734095" cy="73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A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AD875A2-1A35-2B47-9288-7DC4839D2ED6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>
            <a:off x="2826912" y="2847821"/>
            <a:ext cx="462440" cy="515155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A84A94-6DB6-1942-8CCF-C70F5DC0D564}"/>
              </a:ext>
            </a:extLst>
          </p:cNvPr>
          <p:cNvCxnSpPr>
            <a:cxnSpLocks/>
            <a:stCxn id="4" idx="3"/>
            <a:endCxn id="8" idx="1"/>
          </p:cNvCxnSpPr>
          <p:nvPr/>
        </p:nvCxnSpPr>
        <p:spPr>
          <a:xfrm flipV="1">
            <a:off x="2826912" y="2377046"/>
            <a:ext cx="462439" cy="470775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347E67AF-49E2-4543-9AD1-EFAB89007E9A}"/>
              </a:ext>
            </a:extLst>
          </p:cNvPr>
          <p:cNvSpPr/>
          <p:nvPr/>
        </p:nvSpPr>
        <p:spPr>
          <a:xfrm>
            <a:off x="3289351" y="2009998"/>
            <a:ext cx="734095" cy="73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B352E20-4E91-2042-80E6-8CBA32549B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3759" y="3178862"/>
            <a:ext cx="1005840" cy="10058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8956A3F-B99E-EA43-BCB4-EF68CC4DC0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2396" y="3105398"/>
            <a:ext cx="1005840" cy="10058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6ABC347-FD9D-B94B-B1C1-54EFB43658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2396" y="1738254"/>
            <a:ext cx="1005840" cy="100584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2D76929-9104-7744-A07A-C3EEE92150C9}"/>
              </a:ext>
            </a:extLst>
          </p:cNvPr>
          <p:cNvSpPr/>
          <p:nvPr/>
        </p:nvSpPr>
        <p:spPr>
          <a:xfrm>
            <a:off x="1054401" y="2480773"/>
            <a:ext cx="734095" cy="73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593D1C2-A56F-1A4F-A0D6-161CDFE70B79}"/>
              </a:ext>
            </a:extLst>
          </p:cNvPr>
          <p:cNvCxnSpPr>
            <a:cxnSpLocks/>
          </p:cNvCxnSpPr>
          <p:nvPr/>
        </p:nvCxnSpPr>
        <p:spPr>
          <a:xfrm>
            <a:off x="1788496" y="2849411"/>
            <a:ext cx="304321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A9C10BC-647A-1240-8BF5-9BDC1864DAAC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711911" y="2847821"/>
            <a:ext cx="342490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FA610E1D-622E-034A-84E1-570252C31F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8236" y="1711979"/>
            <a:ext cx="1005840" cy="100584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E7A9DD6-DFE3-CB4A-8904-6443A15B89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8236" y="3608318"/>
            <a:ext cx="1005840" cy="100584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70CAB2AA-8BF8-7D4B-854D-F9131A18BBC0}"/>
              </a:ext>
            </a:extLst>
          </p:cNvPr>
          <p:cNvSpPr/>
          <p:nvPr/>
        </p:nvSpPr>
        <p:spPr>
          <a:xfrm>
            <a:off x="4329057" y="2995928"/>
            <a:ext cx="734095" cy="73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C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A842804-BD8B-2A40-8044-57326FFB4285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3986567" y="3362976"/>
            <a:ext cx="342490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4D0D4A7B-8CEE-C24C-9DB6-CF88AED41D94}"/>
              </a:ext>
            </a:extLst>
          </p:cNvPr>
          <p:cNvSpPr txBox="1"/>
          <p:nvPr/>
        </p:nvSpPr>
        <p:spPr>
          <a:xfrm>
            <a:off x="5885645" y="1107583"/>
            <a:ext cx="1898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Working on B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5F663EF-4D41-BE42-B1CF-B36767709F6D}"/>
              </a:ext>
            </a:extLst>
          </p:cNvPr>
          <p:cNvSpPr txBox="1"/>
          <p:nvPr/>
        </p:nvSpPr>
        <p:spPr>
          <a:xfrm>
            <a:off x="5885644" y="4581949"/>
            <a:ext cx="1898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Working on A</a:t>
            </a:r>
          </a:p>
        </p:txBody>
      </p:sp>
    </p:spTree>
    <p:extLst>
      <p:ext uri="{BB962C8B-B14F-4D97-AF65-F5344CB8AC3E}">
        <p14:creationId xmlns:p14="http://schemas.microsoft.com/office/powerpoint/2010/main" val="44494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22" grpId="0" animBg="1"/>
      <p:bldP spid="24" grpId="0"/>
      <p:bldP spid="2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1A2DD-A1CC-CD4B-93A5-B558A2D53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Forks and Orphans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F0987B-3472-4C47-B650-E866F138D45C}"/>
              </a:ext>
            </a:extLst>
          </p:cNvPr>
          <p:cNvSpPr/>
          <p:nvPr/>
        </p:nvSpPr>
        <p:spPr>
          <a:xfrm>
            <a:off x="2092817" y="2480773"/>
            <a:ext cx="734095" cy="73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B3AB45-F7A5-434A-BA97-7190134FE99E}"/>
              </a:ext>
            </a:extLst>
          </p:cNvPr>
          <p:cNvSpPr/>
          <p:nvPr/>
        </p:nvSpPr>
        <p:spPr>
          <a:xfrm>
            <a:off x="3289352" y="2995928"/>
            <a:ext cx="734095" cy="73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A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AD875A2-1A35-2B47-9288-7DC4839D2ED6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>
            <a:off x="2826912" y="2847821"/>
            <a:ext cx="462440" cy="515155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A84A94-6DB6-1942-8CCF-C70F5DC0D564}"/>
              </a:ext>
            </a:extLst>
          </p:cNvPr>
          <p:cNvCxnSpPr>
            <a:cxnSpLocks/>
            <a:stCxn id="4" idx="3"/>
            <a:endCxn id="8" idx="1"/>
          </p:cNvCxnSpPr>
          <p:nvPr/>
        </p:nvCxnSpPr>
        <p:spPr>
          <a:xfrm flipV="1">
            <a:off x="2826912" y="2377046"/>
            <a:ext cx="462439" cy="470775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347E67AF-49E2-4543-9AD1-EFAB89007E9A}"/>
              </a:ext>
            </a:extLst>
          </p:cNvPr>
          <p:cNvSpPr/>
          <p:nvPr/>
        </p:nvSpPr>
        <p:spPr>
          <a:xfrm>
            <a:off x="3289351" y="2009998"/>
            <a:ext cx="734095" cy="73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B352E20-4E91-2042-80E6-8CBA32549B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3759" y="3178862"/>
            <a:ext cx="1005840" cy="10058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8956A3F-B99E-EA43-BCB4-EF68CC4DC0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2396" y="3105398"/>
            <a:ext cx="1005840" cy="10058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6ABC347-FD9D-B94B-B1C1-54EFB43658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2396" y="1738254"/>
            <a:ext cx="1005840" cy="100584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2D76929-9104-7744-A07A-C3EEE92150C9}"/>
              </a:ext>
            </a:extLst>
          </p:cNvPr>
          <p:cNvSpPr/>
          <p:nvPr/>
        </p:nvSpPr>
        <p:spPr>
          <a:xfrm>
            <a:off x="1054401" y="2480773"/>
            <a:ext cx="734095" cy="73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593D1C2-A56F-1A4F-A0D6-161CDFE70B79}"/>
              </a:ext>
            </a:extLst>
          </p:cNvPr>
          <p:cNvCxnSpPr>
            <a:cxnSpLocks/>
          </p:cNvCxnSpPr>
          <p:nvPr/>
        </p:nvCxnSpPr>
        <p:spPr>
          <a:xfrm>
            <a:off x="1788496" y="2849411"/>
            <a:ext cx="304321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A9C10BC-647A-1240-8BF5-9BDC1864DAAC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711911" y="2847821"/>
            <a:ext cx="342490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FA610E1D-622E-034A-84E1-570252C31F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8236" y="1711979"/>
            <a:ext cx="1005840" cy="100584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E7A9DD6-DFE3-CB4A-8904-6443A15B89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8236" y="3608318"/>
            <a:ext cx="1005840" cy="100584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70CAB2AA-8BF8-7D4B-854D-F9131A18BBC0}"/>
              </a:ext>
            </a:extLst>
          </p:cNvPr>
          <p:cNvSpPr/>
          <p:nvPr/>
        </p:nvSpPr>
        <p:spPr>
          <a:xfrm>
            <a:off x="4329057" y="2995928"/>
            <a:ext cx="734095" cy="73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C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A842804-BD8B-2A40-8044-57326FFB4285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3986567" y="3362976"/>
            <a:ext cx="342490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4D0D4A7B-8CEE-C24C-9DB6-CF88AED41D94}"/>
              </a:ext>
            </a:extLst>
          </p:cNvPr>
          <p:cNvSpPr txBox="1"/>
          <p:nvPr/>
        </p:nvSpPr>
        <p:spPr>
          <a:xfrm>
            <a:off x="5885645" y="1107583"/>
            <a:ext cx="2203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Working on </a:t>
            </a:r>
            <a:r>
              <a:rPr lang="en-US" strike="sngStrike" dirty="0">
                <a:latin typeface="+mn-lt"/>
              </a:rPr>
              <a:t>B</a:t>
            </a:r>
            <a:r>
              <a:rPr lang="en-US" dirty="0">
                <a:latin typeface="+mn-lt"/>
              </a:rPr>
              <a:t> C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5F663EF-4D41-BE42-B1CF-B36767709F6D}"/>
              </a:ext>
            </a:extLst>
          </p:cNvPr>
          <p:cNvSpPr txBox="1"/>
          <p:nvPr/>
        </p:nvSpPr>
        <p:spPr>
          <a:xfrm>
            <a:off x="5885644" y="4581949"/>
            <a:ext cx="2511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Working on </a:t>
            </a:r>
            <a:r>
              <a:rPr lang="en-US" strike="sngStrike" dirty="0">
                <a:latin typeface="+mn-lt"/>
              </a:rPr>
              <a:t>A</a:t>
            </a:r>
            <a:r>
              <a:rPr lang="en-US" dirty="0">
                <a:latin typeface="+mn-lt"/>
              </a:rPr>
              <a:t> C</a:t>
            </a:r>
          </a:p>
        </p:txBody>
      </p:sp>
      <p:sp>
        <p:nvSpPr>
          <p:cNvPr id="3" name="Multiply 2">
            <a:extLst>
              <a:ext uri="{FF2B5EF4-FFF2-40B4-BE49-F238E27FC236}">
                <a16:creationId xmlns:a16="http://schemas.microsoft.com/office/drawing/2014/main" id="{FAE0AF9F-A9F3-D947-AB81-F0E9AE6D4AA1}"/>
              </a:ext>
            </a:extLst>
          </p:cNvPr>
          <p:cNvSpPr/>
          <p:nvPr/>
        </p:nvSpPr>
        <p:spPr>
          <a:xfrm>
            <a:off x="3136545" y="1832020"/>
            <a:ext cx="1039705" cy="980384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F4BB2B-E967-C644-9567-26DBB9189339}"/>
              </a:ext>
            </a:extLst>
          </p:cNvPr>
          <p:cNvSpPr txBox="1"/>
          <p:nvPr/>
        </p:nvSpPr>
        <p:spPr>
          <a:xfrm>
            <a:off x="2459864" y="1444737"/>
            <a:ext cx="2678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Orphaned block</a:t>
            </a:r>
          </a:p>
        </p:txBody>
      </p:sp>
    </p:spTree>
    <p:extLst>
      <p:ext uri="{BB962C8B-B14F-4D97-AF65-F5344CB8AC3E}">
        <p14:creationId xmlns:p14="http://schemas.microsoft.com/office/powerpoint/2010/main" val="161195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Shape 5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/>
              <a:t>Preventing double spends</a:t>
            </a:r>
            <a:endParaRPr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E40F22A-3E9F-4D47-994B-7A67E137D5A7}"/>
              </a:ext>
            </a:extLst>
          </p:cNvPr>
          <p:cNvSpPr/>
          <p:nvPr/>
        </p:nvSpPr>
        <p:spPr>
          <a:xfrm>
            <a:off x="600599" y="3897449"/>
            <a:ext cx="734095" cy="73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pic>
        <p:nvPicPr>
          <p:cNvPr id="31" name="Shape 1084">
            <a:extLst>
              <a:ext uri="{FF2B5EF4-FFF2-40B4-BE49-F238E27FC236}">
                <a16:creationId xmlns:a16="http://schemas.microsoft.com/office/drawing/2014/main" id="{913DE50F-49B6-DE45-BDC6-602E6B56033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75883"/>
          <a:stretch/>
        </p:blipFill>
        <p:spPr>
          <a:xfrm>
            <a:off x="6223999" y="1266525"/>
            <a:ext cx="269747" cy="1225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Shape 1084">
            <a:extLst>
              <a:ext uri="{FF2B5EF4-FFF2-40B4-BE49-F238E27FC236}">
                <a16:creationId xmlns:a16="http://schemas.microsoft.com/office/drawing/2014/main" id="{EE1317ED-FEE3-1941-9273-2E08E661A27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75883"/>
          <a:stretch/>
        </p:blipFill>
        <p:spPr>
          <a:xfrm flipH="1">
            <a:off x="6755544" y="1263382"/>
            <a:ext cx="195391" cy="1253222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D3640C6F-08D6-344C-B8CE-DB63A5F8FE39}"/>
              </a:ext>
            </a:extLst>
          </p:cNvPr>
          <p:cNvSpPr/>
          <p:nvPr/>
        </p:nvSpPr>
        <p:spPr>
          <a:xfrm>
            <a:off x="1653735" y="3897449"/>
            <a:ext cx="734095" cy="73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3 BTC</a:t>
            </a:r>
          </a:p>
          <a:p>
            <a:pPr algn="ctr"/>
            <a:r>
              <a:rPr lang="en-US" sz="1600" dirty="0"/>
              <a:t>For  Car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3C547DA-E352-1441-AA6F-AD395B2B53A8}"/>
              </a:ext>
            </a:extLst>
          </p:cNvPr>
          <p:cNvCxnSpPr>
            <a:cxnSpLocks/>
            <a:stCxn id="50" idx="3"/>
            <a:endCxn id="37" idx="1"/>
          </p:cNvCxnSpPr>
          <p:nvPr/>
        </p:nvCxnSpPr>
        <p:spPr>
          <a:xfrm>
            <a:off x="1334694" y="4264497"/>
            <a:ext cx="319041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4EF26BA0-D7CC-064D-A9F4-D6B0744E1F33}"/>
              </a:ext>
            </a:extLst>
          </p:cNvPr>
          <p:cNvSpPr/>
          <p:nvPr/>
        </p:nvSpPr>
        <p:spPr>
          <a:xfrm>
            <a:off x="2692151" y="3897449"/>
            <a:ext cx="734095" cy="73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9A7D607-92B4-3241-A332-DC9D158FCD6A}"/>
              </a:ext>
            </a:extLst>
          </p:cNvPr>
          <p:cNvCxnSpPr>
            <a:cxnSpLocks/>
            <a:stCxn id="37" idx="3"/>
            <a:endCxn id="48" idx="1"/>
          </p:cNvCxnSpPr>
          <p:nvPr/>
        </p:nvCxnSpPr>
        <p:spPr>
          <a:xfrm>
            <a:off x="2387830" y="4264497"/>
            <a:ext cx="304321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DBF760BC-0C00-A44F-90C8-90011531C63D}"/>
              </a:ext>
            </a:extLst>
          </p:cNvPr>
          <p:cNvSpPr/>
          <p:nvPr/>
        </p:nvSpPr>
        <p:spPr>
          <a:xfrm>
            <a:off x="3730567" y="3897449"/>
            <a:ext cx="734095" cy="73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180C9E16-C79D-BB49-B7F6-E125C668FA6D}"/>
              </a:ext>
            </a:extLst>
          </p:cNvPr>
          <p:cNvCxnSpPr>
            <a:cxnSpLocks/>
          </p:cNvCxnSpPr>
          <p:nvPr/>
        </p:nvCxnSpPr>
        <p:spPr>
          <a:xfrm>
            <a:off x="3426246" y="4264497"/>
            <a:ext cx="311681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37D37743-5207-8442-9450-B80CDAECA7F4}"/>
              </a:ext>
            </a:extLst>
          </p:cNvPr>
          <p:cNvSpPr/>
          <p:nvPr/>
        </p:nvSpPr>
        <p:spPr>
          <a:xfrm>
            <a:off x="4761623" y="3897449"/>
            <a:ext cx="734095" cy="73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2BA721E3-F252-4D48-B1C6-97AE4D05AD42}"/>
              </a:ext>
            </a:extLst>
          </p:cNvPr>
          <p:cNvCxnSpPr>
            <a:cxnSpLocks/>
          </p:cNvCxnSpPr>
          <p:nvPr/>
        </p:nvCxnSpPr>
        <p:spPr>
          <a:xfrm>
            <a:off x="4457302" y="4327435"/>
            <a:ext cx="311681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ular Callout 16">
            <a:extLst>
              <a:ext uri="{FF2B5EF4-FFF2-40B4-BE49-F238E27FC236}">
                <a16:creationId xmlns:a16="http://schemas.microsoft.com/office/drawing/2014/main" id="{258A8BD7-6F5B-EC49-8781-AEBBB46A31DA}"/>
              </a:ext>
            </a:extLst>
          </p:cNvPr>
          <p:cNvSpPr/>
          <p:nvPr/>
        </p:nvSpPr>
        <p:spPr>
          <a:xfrm>
            <a:off x="3211358" y="1014140"/>
            <a:ext cx="1360641" cy="896384"/>
          </a:xfrm>
          <a:prstGeom prst="wedgeRectCallout">
            <a:avLst>
              <a:gd name="adj1" fmla="val -147090"/>
              <a:gd name="adj2" fmla="val 6736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Here are the keys</a:t>
            </a:r>
          </a:p>
        </p:txBody>
      </p:sp>
      <p:sp>
        <p:nvSpPr>
          <p:cNvPr id="18" name="Cloud Callout 17">
            <a:extLst>
              <a:ext uri="{FF2B5EF4-FFF2-40B4-BE49-F238E27FC236}">
                <a16:creationId xmlns:a16="http://schemas.microsoft.com/office/drawing/2014/main" id="{371981E0-D0FD-1D4B-93DB-AA7265071125}"/>
              </a:ext>
            </a:extLst>
          </p:cNvPr>
          <p:cNvSpPr/>
          <p:nvPr/>
        </p:nvSpPr>
        <p:spPr>
          <a:xfrm>
            <a:off x="6848523" y="487245"/>
            <a:ext cx="2224726" cy="1552274"/>
          </a:xfrm>
          <a:prstGeom prst="cloudCallout">
            <a:avLst>
              <a:gd name="adj1" fmla="val -44048"/>
              <a:gd name="adj2" fmla="val 4520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I’ll just produce a different chain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5E12F76F-C1D7-A74A-B9E6-F9BBC1F74002}"/>
              </a:ext>
            </a:extLst>
          </p:cNvPr>
          <p:cNvCxnSpPr>
            <a:cxnSpLocks/>
            <a:stCxn id="50" idx="3"/>
            <a:endCxn id="59" idx="1"/>
          </p:cNvCxnSpPr>
          <p:nvPr/>
        </p:nvCxnSpPr>
        <p:spPr>
          <a:xfrm flipV="1">
            <a:off x="1334694" y="3278567"/>
            <a:ext cx="319040" cy="985930"/>
          </a:xfrm>
          <a:prstGeom prst="line">
            <a:avLst/>
          </a:prstGeom>
          <a:ln>
            <a:head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397076AD-937C-4848-AE8F-757AA6449A21}"/>
              </a:ext>
            </a:extLst>
          </p:cNvPr>
          <p:cNvSpPr/>
          <p:nvPr/>
        </p:nvSpPr>
        <p:spPr>
          <a:xfrm>
            <a:off x="1653734" y="2911519"/>
            <a:ext cx="734095" cy="73409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No Car TX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735D11C6-A53E-DA4E-81FE-CAA41ED74406}"/>
              </a:ext>
            </a:extLst>
          </p:cNvPr>
          <p:cNvSpPr/>
          <p:nvPr/>
        </p:nvSpPr>
        <p:spPr>
          <a:xfrm>
            <a:off x="2706869" y="2897229"/>
            <a:ext cx="734095" cy="73409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CC810C9D-2500-2246-A27B-C12CF158D343}"/>
              </a:ext>
            </a:extLst>
          </p:cNvPr>
          <p:cNvCxnSpPr>
            <a:cxnSpLocks/>
          </p:cNvCxnSpPr>
          <p:nvPr/>
        </p:nvCxnSpPr>
        <p:spPr>
          <a:xfrm>
            <a:off x="2387829" y="3278567"/>
            <a:ext cx="304321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0EE3B4F8-15C0-BC48-8864-8C82802E0383}"/>
              </a:ext>
            </a:extLst>
          </p:cNvPr>
          <p:cNvSpPr/>
          <p:nvPr/>
        </p:nvSpPr>
        <p:spPr>
          <a:xfrm>
            <a:off x="5792679" y="3897449"/>
            <a:ext cx="734095" cy="73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A1C4250-2416-D74B-8B27-570652D07D6E}"/>
              </a:ext>
            </a:extLst>
          </p:cNvPr>
          <p:cNvCxnSpPr>
            <a:cxnSpLocks/>
          </p:cNvCxnSpPr>
          <p:nvPr/>
        </p:nvCxnSpPr>
        <p:spPr>
          <a:xfrm>
            <a:off x="5488358" y="4327435"/>
            <a:ext cx="311681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Rectangle 65">
            <a:extLst>
              <a:ext uri="{FF2B5EF4-FFF2-40B4-BE49-F238E27FC236}">
                <a16:creationId xmlns:a16="http://schemas.microsoft.com/office/drawing/2014/main" id="{607CD54B-7988-E841-938E-896E9338FE3E}"/>
              </a:ext>
            </a:extLst>
          </p:cNvPr>
          <p:cNvSpPr/>
          <p:nvPr/>
        </p:nvSpPr>
        <p:spPr>
          <a:xfrm>
            <a:off x="6823735" y="3897449"/>
            <a:ext cx="734095" cy="73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62FAAF91-FC04-5448-8AF1-CF089FD32E00}"/>
              </a:ext>
            </a:extLst>
          </p:cNvPr>
          <p:cNvCxnSpPr>
            <a:cxnSpLocks/>
          </p:cNvCxnSpPr>
          <p:nvPr/>
        </p:nvCxnSpPr>
        <p:spPr>
          <a:xfrm>
            <a:off x="6519414" y="4327435"/>
            <a:ext cx="311681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ular Callout 28">
            <a:extLst>
              <a:ext uri="{FF2B5EF4-FFF2-40B4-BE49-F238E27FC236}">
                <a16:creationId xmlns:a16="http://schemas.microsoft.com/office/drawing/2014/main" id="{A0BA427B-ECE1-984E-A5CC-CBEC3EA1A09F}"/>
              </a:ext>
            </a:extLst>
          </p:cNvPr>
          <p:cNvSpPr/>
          <p:nvPr/>
        </p:nvSpPr>
        <p:spPr>
          <a:xfrm>
            <a:off x="7010329" y="2123542"/>
            <a:ext cx="1092397" cy="1440043"/>
          </a:xfrm>
          <a:prstGeom prst="wedgeRectCallout">
            <a:avLst>
              <a:gd name="adj1" fmla="val 49480"/>
              <a:gd name="adj2" fmla="val 7689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We’ll be working on the longest chain</a:t>
            </a:r>
          </a:p>
        </p:txBody>
      </p:sp>
      <p:sp>
        <p:nvSpPr>
          <p:cNvPr id="30" name="Cloud Callout 29">
            <a:extLst>
              <a:ext uri="{FF2B5EF4-FFF2-40B4-BE49-F238E27FC236}">
                <a16:creationId xmlns:a16="http://schemas.microsoft.com/office/drawing/2014/main" id="{878D949C-7E2B-044A-884E-105D1A295A86}"/>
              </a:ext>
            </a:extLst>
          </p:cNvPr>
          <p:cNvSpPr/>
          <p:nvPr/>
        </p:nvSpPr>
        <p:spPr>
          <a:xfrm>
            <a:off x="-97595" y="558960"/>
            <a:ext cx="2489558" cy="1180898"/>
          </a:xfrm>
          <a:prstGeom prst="cloudCallout">
            <a:avLst>
              <a:gd name="adj1" fmla="val 14063"/>
              <a:gd name="adj2" fmla="val 625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I’ll wait k blocks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0B26A3F-E870-7847-BA92-8BCADF3808C9}"/>
              </a:ext>
            </a:extLst>
          </p:cNvPr>
          <p:cNvSpPr/>
          <p:nvPr/>
        </p:nvSpPr>
        <p:spPr>
          <a:xfrm>
            <a:off x="3760004" y="2897229"/>
            <a:ext cx="734095" cy="73409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84B9EA6-EF83-2F40-9C56-43DDAA304C02}"/>
              </a:ext>
            </a:extLst>
          </p:cNvPr>
          <p:cNvCxnSpPr>
            <a:cxnSpLocks/>
          </p:cNvCxnSpPr>
          <p:nvPr/>
        </p:nvCxnSpPr>
        <p:spPr>
          <a:xfrm>
            <a:off x="3440964" y="3278567"/>
            <a:ext cx="304321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9" name="Picture 38">
            <a:extLst>
              <a:ext uri="{FF2B5EF4-FFF2-40B4-BE49-F238E27FC236}">
                <a16:creationId xmlns:a16="http://schemas.microsoft.com/office/drawing/2014/main" id="{74AA263D-2EE2-6A44-863A-B7B0B14F6A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0670" y="3824515"/>
            <a:ext cx="1005840" cy="100584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FC74D76E-E8B7-414E-9097-A9BA742782E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5864" y="3771015"/>
            <a:ext cx="1005840" cy="100584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531F3327-A956-4D4F-A527-979CFDD7FF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3953" y="3128405"/>
            <a:ext cx="1005840" cy="100584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8ACD5818-39C0-B340-B63A-AB5BDAC8C85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9683" y="1843207"/>
            <a:ext cx="473557" cy="81647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75152A1-C458-8A4E-AA23-FD9FC436144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6501" y="1923382"/>
            <a:ext cx="584280" cy="864318"/>
          </a:xfrm>
          <a:prstGeom prst="rect">
            <a:avLst/>
          </a:prstGeom>
        </p:spPr>
      </p:pic>
      <p:pic>
        <p:nvPicPr>
          <p:cNvPr id="44" name="Picture 2" descr="Car keys Royalty Free Vector Image - VectorStock">
            <a:extLst>
              <a:ext uri="{FF2B5EF4-FFF2-40B4-BE49-F238E27FC236}">
                <a16:creationId xmlns:a16="http://schemas.microsoft.com/office/drawing/2014/main" id="{52A3C972-AB3C-364B-A22F-EE0A325E26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" r="-665" b="8139"/>
          <a:stretch/>
        </p:blipFill>
        <p:spPr bwMode="auto">
          <a:xfrm>
            <a:off x="2435812" y="2033313"/>
            <a:ext cx="512676" cy="623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6473016"/>
      </p:ext>
    </p:extLst>
  </p:cSld>
  <p:clrMapOvr>
    <a:masterClrMapping/>
  </p:clrMapOvr>
  <p:transition spd="slow" advTm="12164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2 -0.00679 L 0.3757 -0.0009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99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8" grpId="0" animBg="1"/>
      <p:bldP spid="52" grpId="0" animBg="1"/>
      <p:bldP spid="55" grpId="0" animBg="1"/>
      <p:bldP spid="17" grpId="0" animBg="1"/>
      <p:bldP spid="18" grpId="0" animBg="1"/>
      <p:bldP spid="59" grpId="0" animBg="1"/>
      <p:bldP spid="62" grpId="0" animBg="1"/>
      <p:bldP spid="64" grpId="0" animBg="1"/>
      <p:bldP spid="66" grpId="0" animBg="1"/>
      <p:bldP spid="29" grpId="0" animBg="1"/>
      <p:bldP spid="30" grpId="0" animBg="1"/>
      <p:bldP spid="30" grpId="1" animBg="1"/>
      <p:bldP spid="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Shape 5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/>
              <a:t>51% Attack</a:t>
            </a:r>
            <a:endParaRPr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E40F22A-3E9F-4D47-994B-7A67E137D5A7}"/>
              </a:ext>
            </a:extLst>
          </p:cNvPr>
          <p:cNvSpPr/>
          <p:nvPr/>
        </p:nvSpPr>
        <p:spPr>
          <a:xfrm>
            <a:off x="600599" y="3897449"/>
            <a:ext cx="734095" cy="73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pic>
        <p:nvPicPr>
          <p:cNvPr id="31" name="Shape 1084">
            <a:extLst>
              <a:ext uri="{FF2B5EF4-FFF2-40B4-BE49-F238E27FC236}">
                <a16:creationId xmlns:a16="http://schemas.microsoft.com/office/drawing/2014/main" id="{913DE50F-49B6-DE45-BDC6-602E6B56033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75883"/>
          <a:stretch/>
        </p:blipFill>
        <p:spPr>
          <a:xfrm>
            <a:off x="6223999" y="1266525"/>
            <a:ext cx="269747" cy="1225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Shape 1084">
            <a:extLst>
              <a:ext uri="{FF2B5EF4-FFF2-40B4-BE49-F238E27FC236}">
                <a16:creationId xmlns:a16="http://schemas.microsoft.com/office/drawing/2014/main" id="{EE1317ED-FEE3-1941-9273-2E08E661A27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75883"/>
          <a:stretch/>
        </p:blipFill>
        <p:spPr>
          <a:xfrm flipH="1">
            <a:off x="6755544" y="1263382"/>
            <a:ext cx="195391" cy="1253222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D3640C6F-08D6-344C-B8CE-DB63A5F8FE39}"/>
              </a:ext>
            </a:extLst>
          </p:cNvPr>
          <p:cNvSpPr/>
          <p:nvPr/>
        </p:nvSpPr>
        <p:spPr>
          <a:xfrm>
            <a:off x="1653735" y="3897449"/>
            <a:ext cx="734095" cy="73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3 BTC</a:t>
            </a:r>
          </a:p>
          <a:p>
            <a:pPr algn="ctr"/>
            <a:r>
              <a:rPr lang="en-US" sz="1600" dirty="0"/>
              <a:t>For  Car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3C547DA-E352-1441-AA6F-AD395B2B53A8}"/>
              </a:ext>
            </a:extLst>
          </p:cNvPr>
          <p:cNvCxnSpPr>
            <a:cxnSpLocks/>
            <a:stCxn id="50" idx="3"/>
            <a:endCxn id="37" idx="1"/>
          </p:cNvCxnSpPr>
          <p:nvPr/>
        </p:nvCxnSpPr>
        <p:spPr>
          <a:xfrm>
            <a:off x="1334694" y="4264497"/>
            <a:ext cx="319041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4EF26BA0-D7CC-064D-A9F4-D6B0744E1F33}"/>
              </a:ext>
            </a:extLst>
          </p:cNvPr>
          <p:cNvSpPr/>
          <p:nvPr/>
        </p:nvSpPr>
        <p:spPr>
          <a:xfrm>
            <a:off x="2692151" y="3897449"/>
            <a:ext cx="734095" cy="73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9A7D607-92B4-3241-A332-DC9D158FCD6A}"/>
              </a:ext>
            </a:extLst>
          </p:cNvPr>
          <p:cNvCxnSpPr>
            <a:cxnSpLocks/>
            <a:stCxn id="37" idx="3"/>
            <a:endCxn id="48" idx="1"/>
          </p:cNvCxnSpPr>
          <p:nvPr/>
        </p:nvCxnSpPr>
        <p:spPr>
          <a:xfrm>
            <a:off x="2387830" y="4264497"/>
            <a:ext cx="304321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loud Callout 17">
            <a:extLst>
              <a:ext uri="{FF2B5EF4-FFF2-40B4-BE49-F238E27FC236}">
                <a16:creationId xmlns:a16="http://schemas.microsoft.com/office/drawing/2014/main" id="{371981E0-D0FD-1D4B-93DB-AA7265071125}"/>
              </a:ext>
            </a:extLst>
          </p:cNvPr>
          <p:cNvSpPr/>
          <p:nvPr/>
        </p:nvSpPr>
        <p:spPr>
          <a:xfrm>
            <a:off x="6848523" y="487245"/>
            <a:ext cx="2224726" cy="1552274"/>
          </a:xfrm>
          <a:prstGeom prst="cloudCallout">
            <a:avLst>
              <a:gd name="adj1" fmla="val -44048"/>
              <a:gd name="adj2" fmla="val 4520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I’ll just produce a different chain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5E12F76F-C1D7-A74A-B9E6-F9BBC1F74002}"/>
              </a:ext>
            </a:extLst>
          </p:cNvPr>
          <p:cNvCxnSpPr>
            <a:cxnSpLocks/>
            <a:stCxn id="50" idx="3"/>
            <a:endCxn id="59" idx="1"/>
          </p:cNvCxnSpPr>
          <p:nvPr/>
        </p:nvCxnSpPr>
        <p:spPr>
          <a:xfrm flipV="1">
            <a:off x="1334694" y="3278567"/>
            <a:ext cx="319040" cy="985930"/>
          </a:xfrm>
          <a:prstGeom prst="line">
            <a:avLst/>
          </a:prstGeom>
          <a:ln>
            <a:head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397076AD-937C-4848-AE8F-757AA6449A21}"/>
              </a:ext>
            </a:extLst>
          </p:cNvPr>
          <p:cNvSpPr/>
          <p:nvPr/>
        </p:nvSpPr>
        <p:spPr>
          <a:xfrm>
            <a:off x="1653734" y="2911519"/>
            <a:ext cx="734095" cy="73409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No Car TX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735D11C6-A53E-DA4E-81FE-CAA41ED74406}"/>
              </a:ext>
            </a:extLst>
          </p:cNvPr>
          <p:cNvSpPr/>
          <p:nvPr/>
        </p:nvSpPr>
        <p:spPr>
          <a:xfrm>
            <a:off x="2706869" y="2897229"/>
            <a:ext cx="734095" cy="73409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CC810C9D-2500-2246-A27B-C12CF158D343}"/>
              </a:ext>
            </a:extLst>
          </p:cNvPr>
          <p:cNvCxnSpPr>
            <a:cxnSpLocks/>
          </p:cNvCxnSpPr>
          <p:nvPr/>
        </p:nvCxnSpPr>
        <p:spPr>
          <a:xfrm>
            <a:off x="2387829" y="3278567"/>
            <a:ext cx="304321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20B26A3F-E870-7847-BA92-8BCADF3808C9}"/>
              </a:ext>
            </a:extLst>
          </p:cNvPr>
          <p:cNvSpPr/>
          <p:nvPr/>
        </p:nvSpPr>
        <p:spPr>
          <a:xfrm>
            <a:off x="3760004" y="2897229"/>
            <a:ext cx="734095" cy="73409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84B9EA6-EF83-2F40-9C56-43DDAA304C02}"/>
              </a:ext>
            </a:extLst>
          </p:cNvPr>
          <p:cNvCxnSpPr>
            <a:cxnSpLocks/>
          </p:cNvCxnSpPr>
          <p:nvPr/>
        </p:nvCxnSpPr>
        <p:spPr>
          <a:xfrm>
            <a:off x="3440964" y="3278567"/>
            <a:ext cx="304321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9" name="Picture 38">
            <a:extLst>
              <a:ext uri="{FF2B5EF4-FFF2-40B4-BE49-F238E27FC236}">
                <a16:creationId xmlns:a16="http://schemas.microsoft.com/office/drawing/2014/main" id="{74AA263D-2EE2-6A44-863A-B7B0B14F6A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0670" y="3824515"/>
            <a:ext cx="1005840" cy="100584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FC74D76E-E8B7-414E-9097-A9BA742782E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5864" y="3771015"/>
            <a:ext cx="1005840" cy="100584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531F3327-A956-4D4F-A527-979CFDD7FF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3953" y="3128405"/>
            <a:ext cx="1005840" cy="100584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8ACD5818-39C0-B340-B63A-AB5BDAC8C85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9683" y="1843207"/>
            <a:ext cx="473557" cy="81647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75152A1-C458-8A4E-AA23-FD9FC436144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6501" y="1923382"/>
            <a:ext cx="584280" cy="864318"/>
          </a:xfrm>
          <a:prstGeom prst="rect">
            <a:avLst/>
          </a:prstGeom>
        </p:spPr>
      </p:pic>
      <p:pic>
        <p:nvPicPr>
          <p:cNvPr id="44" name="Picture 2" descr="Car keys Royalty Free Vector Image - VectorStock">
            <a:extLst>
              <a:ext uri="{FF2B5EF4-FFF2-40B4-BE49-F238E27FC236}">
                <a16:creationId xmlns:a16="http://schemas.microsoft.com/office/drawing/2014/main" id="{52A3C972-AB3C-364B-A22F-EE0A325E26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" r="-665" b="8139"/>
          <a:stretch/>
        </p:blipFill>
        <p:spPr bwMode="auto">
          <a:xfrm>
            <a:off x="5651929" y="2050041"/>
            <a:ext cx="512676" cy="623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C42A47F-A325-974D-95EE-A5E2758D5FE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42886" y="771729"/>
            <a:ext cx="1175801" cy="1175801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BF38763D-B452-8449-8D65-38DA4837FD67}"/>
              </a:ext>
            </a:extLst>
          </p:cNvPr>
          <p:cNvSpPr/>
          <p:nvPr/>
        </p:nvSpPr>
        <p:spPr>
          <a:xfrm>
            <a:off x="4776203" y="2900038"/>
            <a:ext cx="734095" cy="73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F46919C-0EF9-5D43-A86E-204A54E591FC}"/>
              </a:ext>
            </a:extLst>
          </p:cNvPr>
          <p:cNvCxnSpPr>
            <a:cxnSpLocks/>
          </p:cNvCxnSpPr>
          <p:nvPr/>
        </p:nvCxnSpPr>
        <p:spPr>
          <a:xfrm>
            <a:off x="4464522" y="3256614"/>
            <a:ext cx="311681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Rectangular Callout 55">
            <a:extLst>
              <a:ext uri="{FF2B5EF4-FFF2-40B4-BE49-F238E27FC236}">
                <a16:creationId xmlns:a16="http://schemas.microsoft.com/office/drawing/2014/main" id="{9CF5C5DA-D271-254F-BCF3-C76C03F261D4}"/>
              </a:ext>
            </a:extLst>
          </p:cNvPr>
          <p:cNvSpPr/>
          <p:nvPr/>
        </p:nvSpPr>
        <p:spPr>
          <a:xfrm>
            <a:off x="7010329" y="2659685"/>
            <a:ext cx="1092397" cy="903900"/>
          </a:xfrm>
          <a:prstGeom prst="wedgeRectCallout">
            <a:avLst>
              <a:gd name="adj1" fmla="val 49480"/>
              <a:gd name="adj2" fmla="val 7689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New longest chain</a:t>
            </a:r>
          </a:p>
        </p:txBody>
      </p:sp>
      <p:sp>
        <p:nvSpPr>
          <p:cNvPr id="4" name="Cloud Callout 3">
            <a:extLst>
              <a:ext uri="{FF2B5EF4-FFF2-40B4-BE49-F238E27FC236}">
                <a16:creationId xmlns:a16="http://schemas.microsoft.com/office/drawing/2014/main" id="{74753FF3-4EE6-4B4D-9214-EC1405B8D7AF}"/>
              </a:ext>
            </a:extLst>
          </p:cNvPr>
          <p:cNvSpPr/>
          <p:nvPr/>
        </p:nvSpPr>
        <p:spPr>
          <a:xfrm>
            <a:off x="3426246" y="998304"/>
            <a:ext cx="1544520" cy="750403"/>
          </a:xfrm>
          <a:prstGeom prst="cloudCallout">
            <a:avLst>
              <a:gd name="adj1" fmla="val -821"/>
              <a:gd name="adj2" fmla="val 71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Cloud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2992424"/>
      </p:ext>
    </p:extLst>
  </p:cSld>
  <p:clrMapOvr>
    <a:masterClrMapping/>
  </p:clrMapOvr>
  <p:transition spd="slow" advTm="12164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33" grpId="0" animBg="1"/>
      <p:bldP spid="36" grpId="0" animBg="1"/>
      <p:bldP spid="56" grpId="0" animBg="1"/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7D051-A457-8E4D-B558-2625704A4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Nakamoto properties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D10D43-C471-7E46-AAA3-F3C99756B2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b="1" dirty="0"/>
                  <a:t>Consistency.</a:t>
                </a:r>
                <a:r>
                  <a:rPr lang="en-US" dirty="0"/>
                  <a:t> Honest nodes agree on all but last </a:t>
                </a:r>
                <a:r>
                  <a:rPr lang="en-US" b="1" dirty="0"/>
                  <a:t>k</a:t>
                </a:r>
                <a:r>
                  <a:rPr lang="en-US" dirty="0"/>
                  <a:t> blocks (except with prob.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dirty="0"/>
                  <a:t>Chain quality. </a:t>
                </a:r>
                <a:r>
                  <a:rPr lang="en-US" dirty="0"/>
                  <a:t>Any consecutive </a:t>
                </a:r>
                <a:r>
                  <a:rPr lang="en-US" b="1" dirty="0"/>
                  <a:t>k </a:t>
                </a:r>
                <a:r>
                  <a:rPr lang="en-US" dirty="0"/>
                  <a:t>blocks contain “sufficiently many” honest blocks (except with prob.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). </a:t>
                </a:r>
                <a:r>
                  <a:rPr lang="en-US" i="1" dirty="0"/>
                  <a:t>Miners controlling p fraction of power should roughly mine p fraction of blocks.</a:t>
                </a:r>
                <a:r>
                  <a:rPr lang="en-US" dirty="0"/>
                  <a:t>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dirty="0"/>
                  <a:t>Chain growth. </a:t>
                </a:r>
                <a:r>
                  <a:rPr lang="en-US" dirty="0"/>
                  <a:t>Chain grows at a steady rate.</a:t>
                </a:r>
              </a:p>
              <a:p>
                <a:pPr marL="800100" lvl="2" indent="0">
                  <a:buNone/>
                </a:pPr>
                <a:r>
                  <a:rPr lang="en-US" sz="2400" i="1" dirty="0"/>
                  <a:t>g-chain growth: Growth by k blocks every k/g “rounds”</a:t>
                </a:r>
              </a:p>
              <a:p>
                <a:pPr marL="800100" lvl="2" indent="0">
                  <a:buNone/>
                </a:pPr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D10D43-C471-7E46-AAA3-F3C99756B2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56" t="-1757" r="-2296" b="-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15985D-83E6-AF49-A963-01ED3A979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C15B6EAE-7DA0-5441-8ADB-5B0F1FF3A0C7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1862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DD9E8-ACAC-8B4F-BF5D-6EA1D1FAF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Nakamoto properties =&gt; Blockchain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32FA3-23EB-A846-9C6F-32CC2DFCF8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00151"/>
            <a:ext cx="8789831" cy="3818430"/>
          </a:xfrm>
        </p:spPr>
        <p:txBody>
          <a:bodyPr>
            <a:normAutofit/>
          </a:bodyPr>
          <a:lstStyle/>
          <a:p>
            <a:r>
              <a:rPr lang="en-US" dirty="0"/>
              <a:t>Consistency implies Blockchain consistency </a:t>
            </a:r>
          </a:p>
          <a:p>
            <a:endParaRPr lang="en-US" dirty="0"/>
          </a:p>
          <a:p>
            <a:r>
              <a:rPr lang="en-US" dirty="0"/>
              <a:t>Chain growth + chain quality implies Blockchain liveness </a:t>
            </a:r>
          </a:p>
          <a:p>
            <a:pPr lvl="2">
              <a:buFont typeface="System Font Regular"/>
              <a:buChar char="-"/>
            </a:pPr>
            <a:r>
              <a:rPr lang="en-US" dirty="0"/>
              <a:t>The chain grows by k blocks every k/g periods</a:t>
            </a:r>
          </a:p>
          <a:p>
            <a:pPr lvl="2">
              <a:buFont typeface="System Font Regular"/>
              <a:buChar char="-"/>
            </a:pPr>
            <a:r>
              <a:rPr lang="en-US" dirty="0"/>
              <a:t>By chain quality, a high fraction of blocks are  contributed by honest miners, and therefore include all transactions they heard so far</a:t>
            </a:r>
            <a:endParaRPr lang="en-US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FCB350-D558-A543-9556-0B4B7E637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C15B6EAE-7DA0-5441-8ADB-5B0F1FF3A0C7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515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61207-D068-C845-896A-D430BC15A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RSA Accumulators </a:t>
            </a:r>
            <a:r>
              <a:rPr lang="en-US" sz="2700" dirty="0"/>
              <a:t>[CL02, LiLiXue07,BBF19]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28A673-829E-3746-B189-BD712CB96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9pPr>
          </a:lstStyle>
          <a:p>
            <a:pPr>
              <a:defRPr/>
            </a:pPr>
            <a:fld id="{A25EAAF7-E907-EF47-9376-F956DC3F028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8FF2AD0-F7A8-C541-9F29-CC5D3840A36B}"/>
                  </a:ext>
                </a:extLst>
              </p:cNvPr>
              <p:cNvSpPr txBox="1"/>
              <p:nvPr/>
            </p:nvSpPr>
            <p:spPr>
              <a:xfrm>
                <a:off x="980902" y="947651"/>
                <a:ext cx="7705898" cy="5851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Setup: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Choose N=</a:t>
                </a:r>
                <a:r>
                  <a:rPr lang="en-US" dirty="0" err="1"/>
                  <a:t>pq</a:t>
                </a:r>
                <a:r>
                  <a:rPr lang="en-US" dirty="0"/>
                  <a:t> where p, q are secret primes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is a multiplicative group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: Hash function to primes in [0,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</m:oMath>
                </a14:m>
                <a:r>
                  <a:rPr lang="en-US" dirty="0"/>
                  <a:t>]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i="1" dirty="0"/>
                  <a:t>(initial state)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i="1" dirty="0"/>
                  <a:t>Taking roots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i="1" dirty="0"/>
                  <a:t> is hard</a:t>
                </a:r>
              </a:p>
              <a:p>
                <a:r>
                  <a:rPr lang="en-US" b="1" dirty="0"/>
                  <a:t>Add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endParaRPr lang="en-US" b="1" dirty="0"/>
              </a:p>
              <a:p>
                <a:r>
                  <a:rPr lang="en-US" b="1" dirty="0"/>
                  <a:t>Del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en-US" dirty="0"/>
                  <a:t>)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1/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endParaRPr lang="en-US" b="1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b="1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b="1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8FF2AD0-F7A8-C541-9F29-CC5D3840A3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902" y="947651"/>
                <a:ext cx="7705898" cy="5851217"/>
              </a:xfrm>
              <a:prstGeom prst="rect">
                <a:avLst/>
              </a:prstGeom>
              <a:blipFill>
                <a:blip r:embed="rId3"/>
                <a:stretch>
                  <a:fillRect l="-1318" t="-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7773B2C-6B34-2A42-8C0C-254E8EF95496}"/>
                  </a:ext>
                </a:extLst>
              </p:cNvPr>
              <p:cNvSpPr/>
              <p:nvPr/>
            </p:nvSpPr>
            <p:spPr>
              <a:xfrm>
                <a:off x="5310169" y="2542182"/>
                <a:ext cx="3496947" cy="2025446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State after set S added:</a:t>
                </a:r>
              </a:p>
              <a:p>
                <a:endParaRPr lang="en-US" b="0" dirty="0">
                  <a:latin typeface="Cambria Math" panose="02040503050406030204" pitchFamily="18" charset="0"/>
                </a:endParaRPr>
              </a:p>
              <a:p>
                <a:pPr algn="ctr"/>
                <a:r>
                  <a:rPr lang="en-US" i="1" dirty="0">
                    <a:latin typeface="Cambria Math" panose="02040503050406030204" pitchFamily="18" charset="0"/>
                  </a:rPr>
                  <a:t>u</a:t>
                </a:r>
                <a:r>
                  <a:rPr lang="en-US" b="0" i="1" dirty="0">
                    <a:latin typeface="Cambria Math" panose="02040503050406030204" pitchFamily="18" charset="0"/>
                  </a:rPr>
                  <a:t>=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nary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7773B2C-6B34-2A42-8C0C-254E8EF954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0169" y="2542182"/>
                <a:ext cx="3496947" cy="20254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493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3E7AA-3B89-F64A-8E3F-53805BF95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Nakamoto consensus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D2A07F-1CD1-6E42-A4CA-3530ACB3A2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What goes wrong if adversary has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1/2 </m:t>
                    </m:r>
                  </m:oMath>
                </a14:m>
                <a:r>
                  <a:rPr lang="en-US" dirty="0"/>
                  <a:t>power? </a:t>
                </a:r>
              </a:p>
              <a:p>
                <a:pPr lvl="1"/>
                <a:r>
                  <a:rPr lang="en-US" dirty="0"/>
                  <a:t>Adversary’s private fork grows at faster rate than honest chain</a:t>
                </a:r>
              </a:p>
              <a:p>
                <a:pPr lvl="1"/>
                <a:r>
                  <a:rPr lang="en-US" dirty="0"/>
                  <a:t>For any k, adversary starts k blocks behind, will eventually catch up to length of honest chain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D2A07F-1CD1-6E42-A4CA-3530ACB3A2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81" t="-1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53AEFF-C1FD-2643-A167-2E66BE64A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C15B6EAE-7DA0-5441-8ADB-5B0F1FF3A0C7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426E74-8459-1748-822C-69A44DDEEAF2}"/>
              </a:ext>
            </a:extLst>
          </p:cNvPr>
          <p:cNvSpPr/>
          <p:nvPr/>
        </p:nvSpPr>
        <p:spPr>
          <a:xfrm>
            <a:off x="499249" y="4400215"/>
            <a:ext cx="734095" cy="73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5E9384-8EDB-5040-9B9A-512CBD97D1C6}"/>
              </a:ext>
            </a:extLst>
          </p:cNvPr>
          <p:cNvSpPr/>
          <p:nvPr/>
        </p:nvSpPr>
        <p:spPr>
          <a:xfrm>
            <a:off x="1552385" y="4400215"/>
            <a:ext cx="734095" cy="73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9D30F18-C28B-E049-92BE-CFBBC787FA66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>
            <a:off x="1233344" y="4767263"/>
            <a:ext cx="319041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6926B0AA-31EB-A94D-A59D-5109B16BCC77}"/>
              </a:ext>
            </a:extLst>
          </p:cNvPr>
          <p:cNvSpPr/>
          <p:nvPr/>
        </p:nvSpPr>
        <p:spPr>
          <a:xfrm>
            <a:off x="2590801" y="4400215"/>
            <a:ext cx="734095" cy="73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1D2F3CB-A315-2441-84BF-213EDDF81FD9}"/>
              </a:ext>
            </a:extLst>
          </p:cNvPr>
          <p:cNvCxnSpPr>
            <a:cxnSpLocks/>
            <a:stCxn id="6" idx="3"/>
            <a:endCxn id="8" idx="1"/>
          </p:cNvCxnSpPr>
          <p:nvPr/>
        </p:nvCxnSpPr>
        <p:spPr>
          <a:xfrm>
            <a:off x="2286480" y="4767263"/>
            <a:ext cx="304321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85FED4AF-0C3C-C343-A5F2-ECA99EB7441A}"/>
              </a:ext>
            </a:extLst>
          </p:cNvPr>
          <p:cNvSpPr/>
          <p:nvPr/>
        </p:nvSpPr>
        <p:spPr>
          <a:xfrm>
            <a:off x="3629217" y="4400215"/>
            <a:ext cx="734095" cy="73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45C68C3-48BA-3A42-80BF-54762B7C8E3E}"/>
              </a:ext>
            </a:extLst>
          </p:cNvPr>
          <p:cNvCxnSpPr>
            <a:cxnSpLocks/>
          </p:cNvCxnSpPr>
          <p:nvPr/>
        </p:nvCxnSpPr>
        <p:spPr>
          <a:xfrm>
            <a:off x="3324896" y="4767263"/>
            <a:ext cx="311681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1D4E1536-8069-6D41-8C84-224E93545124}"/>
              </a:ext>
            </a:extLst>
          </p:cNvPr>
          <p:cNvSpPr/>
          <p:nvPr/>
        </p:nvSpPr>
        <p:spPr>
          <a:xfrm>
            <a:off x="4660273" y="4400215"/>
            <a:ext cx="734095" cy="73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B9EE551-2138-DC43-AC25-DE252361C761}"/>
              </a:ext>
            </a:extLst>
          </p:cNvPr>
          <p:cNvCxnSpPr>
            <a:cxnSpLocks/>
          </p:cNvCxnSpPr>
          <p:nvPr/>
        </p:nvCxnSpPr>
        <p:spPr>
          <a:xfrm>
            <a:off x="4355952" y="4830201"/>
            <a:ext cx="311681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B7A54C4-2EC4-5442-8D05-727E34F3D8D5}"/>
              </a:ext>
            </a:extLst>
          </p:cNvPr>
          <p:cNvCxnSpPr>
            <a:cxnSpLocks/>
            <a:stCxn id="5" idx="3"/>
            <a:endCxn id="15" idx="1"/>
          </p:cNvCxnSpPr>
          <p:nvPr/>
        </p:nvCxnSpPr>
        <p:spPr>
          <a:xfrm flipV="1">
            <a:off x="1233344" y="3948080"/>
            <a:ext cx="304321" cy="819183"/>
          </a:xfrm>
          <a:prstGeom prst="line">
            <a:avLst/>
          </a:prstGeom>
          <a:ln>
            <a:head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77C47E19-8F35-0247-B12E-C1ED2C10C91D}"/>
              </a:ext>
            </a:extLst>
          </p:cNvPr>
          <p:cNvSpPr/>
          <p:nvPr/>
        </p:nvSpPr>
        <p:spPr>
          <a:xfrm>
            <a:off x="1537665" y="3581032"/>
            <a:ext cx="734095" cy="73409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324F9BB-FEBC-864C-9DA8-EB2B86289FDD}"/>
              </a:ext>
            </a:extLst>
          </p:cNvPr>
          <p:cNvSpPr/>
          <p:nvPr/>
        </p:nvSpPr>
        <p:spPr>
          <a:xfrm>
            <a:off x="2579255" y="3581032"/>
            <a:ext cx="734095" cy="73409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56A7447-E7FF-874F-B62E-6A19E22322BB}"/>
              </a:ext>
            </a:extLst>
          </p:cNvPr>
          <p:cNvCxnSpPr>
            <a:cxnSpLocks/>
            <a:stCxn id="15" idx="3"/>
            <a:endCxn id="16" idx="1"/>
          </p:cNvCxnSpPr>
          <p:nvPr/>
        </p:nvCxnSpPr>
        <p:spPr>
          <a:xfrm>
            <a:off x="2271760" y="3948080"/>
            <a:ext cx="307495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4AD9C749-6947-AE4F-B061-4AC5B4A6C80E}"/>
              </a:ext>
            </a:extLst>
          </p:cNvPr>
          <p:cNvSpPr/>
          <p:nvPr/>
        </p:nvSpPr>
        <p:spPr>
          <a:xfrm>
            <a:off x="5691329" y="4400215"/>
            <a:ext cx="734095" cy="73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1652E9B-2C1B-B646-95CB-FE1E44BD2602}"/>
              </a:ext>
            </a:extLst>
          </p:cNvPr>
          <p:cNvCxnSpPr>
            <a:cxnSpLocks/>
          </p:cNvCxnSpPr>
          <p:nvPr/>
        </p:nvCxnSpPr>
        <p:spPr>
          <a:xfrm>
            <a:off x="5387008" y="4830201"/>
            <a:ext cx="311681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D48CEF60-076B-994E-A2BC-C5573B6A6493}"/>
              </a:ext>
            </a:extLst>
          </p:cNvPr>
          <p:cNvSpPr/>
          <p:nvPr/>
        </p:nvSpPr>
        <p:spPr>
          <a:xfrm>
            <a:off x="6722385" y="4400215"/>
            <a:ext cx="734095" cy="73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945E517-0F90-E740-ABCE-4F2C32A82861}"/>
              </a:ext>
            </a:extLst>
          </p:cNvPr>
          <p:cNvCxnSpPr>
            <a:cxnSpLocks/>
          </p:cNvCxnSpPr>
          <p:nvPr/>
        </p:nvCxnSpPr>
        <p:spPr>
          <a:xfrm>
            <a:off x="6418064" y="4830201"/>
            <a:ext cx="311681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7CDAB359-793A-A742-8832-ACF3340B9595}"/>
              </a:ext>
            </a:extLst>
          </p:cNvPr>
          <p:cNvSpPr/>
          <p:nvPr/>
        </p:nvSpPr>
        <p:spPr>
          <a:xfrm>
            <a:off x="3647495" y="3584818"/>
            <a:ext cx="734095" cy="73409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317EFE6-E6D2-1343-BC5E-FF0E020A0FFF}"/>
              </a:ext>
            </a:extLst>
          </p:cNvPr>
          <p:cNvCxnSpPr>
            <a:cxnSpLocks/>
            <a:stCxn id="16" idx="3"/>
            <a:endCxn id="22" idx="1"/>
          </p:cNvCxnSpPr>
          <p:nvPr/>
        </p:nvCxnSpPr>
        <p:spPr>
          <a:xfrm>
            <a:off x="3313350" y="3948080"/>
            <a:ext cx="334145" cy="3786"/>
          </a:xfrm>
          <a:prstGeom prst="line">
            <a:avLst/>
          </a:prstGeom>
          <a:ln>
            <a:head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FA75E4B8-4AB7-D24A-9415-B998240C53CF}"/>
              </a:ext>
            </a:extLst>
          </p:cNvPr>
          <p:cNvSpPr/>
          <p:nvPr/>
        </p:nvSpPr>
        <p:spPr>
          <a:xfrm>
            <a:off x="4695369" y="3584818"/>
            <a:ext cx="734095" cy="73409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E2A14ED-CE7F-0646-B14F-B194E77E93C7}"/>
              </a:ext>
            </a:extLst>
          </p:cNvPr>
          <p:cNvCxnSpPr>
            <a:cxnSpLocks/>
            <a:endCxn id="29" idx="1"/>
          </p:cNvCxnSpPr>
          <p:nvPr/>
        </p:nvCxnSpPr>
        <p:spPr>
          <a:xfrm>
            <a:off x="4361224" y="3948080"/>
            <a:ext cx="334145" cy="3786"/>
          </a:xfrm>
          <a:prstGeom prst="line">
            <a:avLst/>
          </a:prstGeom>
          <a:ln>
            <a:head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1DE593C9-3474-4745-87C8-C8E6613FA604}"/>
              </a:ext>
            </a:extLst>
          </p:cNvPr>
          <p:cNvSpPr/>
          <p:nvPr/>
        </p:nvSpPr>
        <p:spPr>
          <a:xfrm>
            <a:off x="5725649" y="3581032"/>
            <a:ext cx="734095" cy="73409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737838A-9BCE-B94D-97C9-09D8392249C8}"/>
              </a:ext>
            </a:extLst>
          </p:cNvPr>
          <p:cNvCxnSpPr>
            <a:cxnSpLocks/>
            <a:endCxn id="31" idx="1"/>
          </p:cNvCxnSpPr>
          <p:nvPr/>
        </p:nvCxnSpPr>
        <p:spPr>
          <a:xfrm>
            <a:off x="5391504" y="3944294"/>
            <a:ext cx="334145" cy="3786"/>
          </a:xfrm>
          <a:prstGeom prst="line">
            <a:avLst/>
          </a:prstGeom>
          <a:ln>
            <a:head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05F767C8-89E1-794A-BE2F-284486654A9E}"/>
              </a:ext>
            </a:extLst>
          </p:cNvPr>
          <p:cNvSpPr/>
          <p:nvPr/>
        </p:nvSpPr>
        <p:spPr>
          <a:xfrm>
            <a:off x="6773523" y="3592771"/>
            <a:ext cx="734095" cy="73409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852BA9D-B246-E742-92BE-2397A9ED132C}"/>
              </a:ext>
            </a:extLst>
          </p:cNvPr>
          <p:cNvCxnSpPr>
            <a:cxnSpLocks/>
            <a:endCxn id="33" idx="1"/>
          </p:cNvCxnSpPr>
          <p:nvPr/>
        </p:nvCxnSpPr>
        <p:spPr>
          <a:xfrm>
            <a:off x="6439378" y="3956033"/>
            <a:ext cx="334145" cy="3786"/>
          </a:xfrm>
          <a:prstGeom prst="line">
            <a:avLst/>
          </a:prstGeom>
          <a:ln>
            <a:head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055072DB-8520-9A47-8A57-906B9466DED4}"/>
              </a:ext>
            </a:extLst>
          </p:cNvPr>
          <p:cNvSpPr/>
          <p:nvPr/>
        </p:nvSpPr>
        <p:spPr>
          <a:xfrm>
            <a:off x="7823718" y="3595185"/>
            <a:ext cx="734095" cy="73409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B0F32B9-C155-934C-A303-AC38ECB69083}"/>
              </a:ext>
            </a:extLst>
          </p:cNvPr>
          <p:cNvCxnSpPr>
            <a:cxnSpLocks/>
            <a:endCxn id="35" idx="1"/>
          </p:cNvCxnSpPr>
          <p:nvPr/>
        </p:nvCxnSpPr>
        <p:spPr>
          <a:xfrm>
            <a:off x="7489573" y="3958447"/>
            <a:ext cx="334145" cy="3786"/>
          </a:xfrm>
          <a:prstGeom prst="line">
            <a:avLst/>
          </a:prstGeom>
          <a:ln>
            <a:head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05453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Shape 5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/>
              <a:t>45% Attack</a:t>
            </a:r>
            <a:endParaRPr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E40F22A-3E9F-4D47-994B-7A67E137D5A7}"/>
              </a:ext>
            </a:extLst>
          </p:cNvPr>
          <p:cNvSpPr/>
          <p:nvPr/>
        </p:nvSpPr>
        <p:spPr>
          <a:xfrm>
            <a:off x="600599" y="3897449"/>
            <a:ext cx="734095" cy="73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pic>
        <p:nvPicPr>
          <p:cNvPr id="31" name="Shape 1084">
            <a:extLst>
              <a:ext uri="{FF2B5EF4-FFF2-40B4-BE49-F238E27FC236}">
                <a16:creationId xmlns:a16="http://schemas.microsoft.com/office/drawing/2014/main" id="{913DE50F-49B6-DE45-BDC6-602E6B56033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75883"/>
          <a:stretch/>
        </p:blipFill>
        <p:spPr>
          <a:xfrm>
            <a:off x="6223999" y="1266525"/>
            <a:ext cx="269747" cy="1225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Shape 1084">
            <a:extLst>
              <a:ext uri="{FF2B5EF4-FFF2-40B4-BE49-F238E27FC236}">
                <a16:creationId xmlns:a16="http://schemas.microsoft.com/office/drawing/2014/main" id="{EE1317ED-FEE3-1941-9273-2E08E661A27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75883"/>
          <a:stretch/>
        </p:blipFill>
        <p:spPr>
          <a:xfrm flipH="1">
            <a:off x="6755544" y="1263382"/>
            <a:ext cx="195391" cy="1253222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D3640C6F-08D6-344C-B8CE-DB63A5F8FE39}"/>
              </a:ext>
            </a:extLst>
          </p:cNvPr>
          <p:cNvSpPr/>
          <p:nvPr/>
        </p:nvSpPr>
        <p:spPr>
          <a:xfrm>
            <a:off x="1653735" y="3897449"/>
            <a:ext cx="734095" cy="73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3 BTC</a:t>
            </a:r>
          </a:p>
          <a:p>
            <a:pPr algn="ctr"/>
            <a:r>
              <a:rPr lang="en-US" sz="1600" dirty="0"/>
              <a:t>For  Car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3C547DA-E352-1441-AA6F-AD395B2B53A8}"/>
              </a:ext>
            </a:extLst>
          </p:cNvPr>
          <p:cNvCxnSpPr>
            <a:cxnSpLocks/>
            <a:stCxn id="50" idx="3"/>
            <a:endCxn id="37" idx="1"/>
          </p:cNvCxnSpPr>
          <p:nvPr/>
        </p:nvCxnSpPr>
        <p:spPr>
          <a:xfrm>
            <a:off x="1334694" y="4264497"/>
            <a:ext cx="319041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4EF26BA0-D7CC-064D-A9F4-D6B0744E1F33}"/>
              </a:ext>
            </a:extLst>
          </p:cNvPr>
          <p:cNvSpPr/>
          <p:nvPr/>
        </p:nvSpPr>
        <p:spPr>
          <a:xfrm>
            <a:off x="2692151" y="3897449"/>
            <a:ext cx="734095" cy="73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9A7D607-92B4-3241-A332-DC9D158FCD6A}"/>
              </a:ext>
            </a:extLst>
          </p:cNvPr>
          <p:cNvCxnSpPr>
            <a:cxnSpLocks/>
            <a:stCxn id="37" idx="3"/>
            <a:endCxn id="48" idx="1"/>
          </p:cNvCxnSpPr>
          <p:nvPr/>
        </p:nvCxnSpPr>
        <p:spPr>
          <a:xfrm>
            <a:off x="2387830" y="4264497"/>
            <a:ext cx="304321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loud Callout 17">
            <a:extLst>
              <a:ext uri="{FF2B5EF4-FFF2-40B4-BE49-F238E27FC236}">
                <a16:creationId xmlns:a16="http://schemas.microsoft.com/office/drawing/2014/main" id="{371981E0-D0FD-1D4B-93DB-AA7265071125}"/>
              </a:ext>
            </a:extLst>
          </p:cNvPr>
          <p:cNvSpPr/>
          <p:nvPr/>
        </p:nvSpPr>
        <p:spPr>
          <a:xfrm>
            <a:off x="6848523" y="487245"/>
            <a:ext cx="2224726" cy="1552274"/>
          </a:xfrm>
          <a:prstGeom prst="cloudCallout">
            <a:avLst>
              <a:gd name="adj1" fmla="val -44048"/>
              <a:gd name="adj2" fmla="val 4520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I’ll just produce a different chain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5E12F76F-C1D7-A74A-B9E6-F9BBC1F74002}"/>
              </a:ext>
            </a:extLst>
          </p:cNvPr>
          <p:cNvCxnSpPr>
            <a:cxnSpLocks/>
            <a:stCxn id="50" idx="3"/>
            <a:endCxn id="59" idx="1"/>
          </p:cNvCxnSpPr>
          <p:nvPr/>
        </p:nvCxnSpPr>
        <p:spPr>
          <a:xfrm flipV="1">
            <a:off x="1334694" y="3278567"/>
            <a:ext cx="319040" cy="985930"/>
          </a:xfrm>
          <a:prstGeom prst="line">
            <a:avLst/>
          </a:prstGeom>
          <a:ln>
            <a:head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397076AD-937C-4848-AE8F-757AA6449A21}"/>
              </a:ext>
            </a:extLst>
          </p:cNvPr>
          <p:cNvSpPr/>
          <p:nvPr/>
        </p:nvSpPr>
        <p:spPr>
          <a:xfrm>
            <a:off x="1653734" y="2911519"/>
            <a:ext cx="734095" cy="73409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No Car TX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735D11C6-A53E-DA4E-81FE-CAA41ED74406}"/>
              </a:ext>
            </a:extLst>
          </p:cNvPr>
          <p:cNvSpPr/>
          <p:nvPr/>
        </p:nvSpPr>
        <p:spPr>
          <a:xfrm>
            <a:off x="2706869" y="2897229"/>
            <a:ext cx="734095" cy="73409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CC810C9D-2500-2246-A27B-C12CF158D343}"/>
              </a:ext>
            </a:extLst>
          </p:cNvPr>
          <p:cNvCxnSpPr>
            <a:cxnSpLocks/>
          </p:cNvCxnSpPr>
          <p:nvPr/>
        </p:nvCxnSpPr>
        <p:spPr>
          <a:xfrm>
            <a:off x="2387829" y="3278567"/>
            <a:ext cx="304321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20B26A3F-E870-7847-BA92-8BCADF3808C9}"/>
              </a:ext>
            </a:extLst>
          </p:cNvPr>
          <p:cNvSpPr/>
          <p:nvPr/>
        </p:nvSpPr>
        <p:spPr>
          <a:xfrm>
            <a:off x="3760004" y="2897229"/>
            <a:ext cx="734095" cy="73409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84B9EA6-EF83-2F40-9C56-43DDAA304C02}"/>
              </a:ext>
            </a:extLst>
          </p:cNvPr>
          <p:cNvCxnSpPr>
            <a:cxnSpLocks/>
          </p:cNvCxnSpPr>
          <p:nvPr/>
        </p:nvCxnSpPr>
        <p:spPr>
          <a:xfrm>
            <a:off x="3440964" y="3278567"/>
            <a:ext cx="304321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9" name="Picture 38">
            <a:extLst>
              <a:ext uri="{FF2B5EF4-FFF2-40B4-BE49-F238E27FC236}">
                <a16:creationId xmlns:a16="http://schemas.microsoft.com/office/drawing/2014/main" id="{74AA263D-2EE2-6A44-863A-B7B0B14F6A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8387" y="4012741"/>
            <a:ext cx="1005840" cy="100584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FC74D76E-E8B7-414E-9097-A9BA742782E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9755" y="3897449"/>
            <a:ext cx="1005840" cy="100584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531F3327-A956-4D4F-A527-979CFDD7FF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5595" y="2704107"/>
            <a:ext cx="1005840" cy="100584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8ACD5818-39C0-B340-B63A-AB5BDAC8C85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9683" y="1843207"/>
            <a:ext cx="473557" cy="81647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75152A1-C458-8A4E-AA23-FD9FC436144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6501" y="1923382"/>
            <a:ext cx="584280" cy="864318"/>
          </a:xfrm>
          <a:prstGeom prst="rect">
            <a:avLst/>
          </a:prstGeom>
        </p:spPr>
      </p:pic>
      <p:pic>
        <p:nvPicPr>
          <p:cNvPr id="44" name="Picture 2" descr="Car keys Royalty Free Vector Image - VectorStock">
            <a:extLst>
              <a:ext uri="{FF2B5EF4-FFF2-40B4-BE49-F238E27FC236}">
                <a16:creationId xmlns:a16="http://schemas.microsoft.com/office/drawing/2014/main" id="{52A3C972-AB3C-364B-A22F-EE0A325E26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" r="-665" b="8139"/>
          <a:stretch/>
        </p:blipFill>
        <p:spPr bwMode="auto">
          <a:xfrm>
            <a:off x="5651929" y="2050041"/>
            <a:ext cx="512676" cy="623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C42A47F-A325-974D-95EE-A5E2758D5FE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42886" y="771729"/>
            <a:ext cx="1175801" cy="1175801"/>
          </a:xfrm>
          <a:prstGeom prst="rect">
            <a:avLst/>
          </a:prstGeom>
        </p:spPr>
      </p:pic>
      <p:sp>
        <p:nvSpPr>
          <p:cNvPr id="4" name="Cloud Callout 3">
            <a:extLst>
              <a:ext uri="{FF2B5EF4-FFF2-40B4-BE49-F238E27FC236}">
                <a16:creationId xmlns:a16="http://schemas.microsoft.com/office/drawing/2014/main" id="{74753FF3-4EE6-4B4D-9214-EC1405B8D7AF}"/>
              </a:ext>
            </a:extLst>
          </p:cNvPr>
          <p:cNvSpPr/>
          <p:nvPr/>
        </p:nvSpPr>
        <p:spPr>
          <a:xfrm>
            <a:off x="3426246" y="998304"/>
            <a:ext cx="1544520" cy="750403"/>
          </a:xfrm>
          <a:prstGeom prst="cloudCallout">
            <a:avLst>
              <a:gd name="adj1" fmla="val -821"/>
              <a:gd name="adj2" fmla="val 71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Cloud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6C34F3F-3D22-8040-9456-DD8F431167AB}"/>
              </a:ext>
            </a:extLst>
          </p:cNvPr>
          <p:cNvCxnSpPr/>
          <p:nvPr/>
        </p:nvCxnSpPr>
        <p:spPr>
          <a:xfrm flipH="1">
            <a:off x="7547020" y="3387144"/>
            <a:ext cx="413866" cy="62559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A220FF5-6711-5544-866F-1090168F5A16}"/>
              </a:ext>
            </a:extLst>
          </p:cNvPr>
          <p:cNvCxnSpPr>
            <a:cxnSpLocks/>
          </p:cNvCxnSpPr>
          <p:nvPr/>
        </p:nvCxnSpPr>
        <p:spPr>
          <a:xfrm flipH="1" flipV="1">
            <a:off x="7694510" y="4389144"/>
            <a:ext cx="702515" cy="1122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2BAE9718-7F65-214C-B02E-94FA4B994D14}"/>
              </a:ext>
            </a:extLst>
          </p:cNvPr>
          <p:cNvCxnSpPr>
            <a:cxnSpLocks/>
            <a:stCxn id="39" idx="0"/>
          </p:cNvCxnSpPr>
          <p:nvPr/>
        </p:nvCxnSpPr>
        <p:spPr>
          <a:xfrm flipH="1" flipV="1">
            <a:off x="8543403" y="3394531"/>
            <a:ext cx="257904" cy="61821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319455D2-FA2F-3F4D-A29B-15A488792303}"/>
              </a:ext>
            </a:extLst>
          </p:cNvPr>
          <p:cNvSpPr/>
          <p:nvPr/>
        </p:nvSpPr>
        <p:spPr>
          <a:xfrm>
            <a:off x="3891468" y="4444540"/>
            <a:ext cx="734095" cy="73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12B3FF5F-194A-8E47-8DA2-8CFB15810C32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3426246" y="4264497"/>
            <a:ext cx="465222" cy="523334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F29A6D05-B62C-5F47-A848-D1CD9596CC35}"/>
              </a:ext>
            </a:extLst>
          </p:cNvPr>
          <p:cNvSpPr/>
          <p:nvPr/>
        </p:nvSpPr>
        <p:spPr>
          <a:xfrm>
            <a:off x="3901403" y="3670884"/>
            <a:ext cx="734095" cy="73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91E5E7F0-5587-E449-8B9D-35ACBDFFD3A5}"/>
              </a:ext>
            </a:extLst>
          </p:cNvPr>
          <p:cNvCxnSpPr>
            <a:cxnSpLocks/>
            <a:stCxn id="48" idx="3"/>
            <a:endCxn id="52" idx="1"/>
          </p:cNvCxnSpPr>
          <p:nvPr/>
        </p:nvCxnSpPr>
        <p:spPr>
          <a:xfrm flipV="1">
            <a:off x="3426246" y="4037932"/>
            <a:ext cx="475157" cy="226565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41722299-8BE6-8F48-B1DD-543D4DCF23AE}"/>
              </a:ext>
            </a:extLst>
          </p:cNvPr>
          <p:cNvSpPr/>
          <p:nvPr/>
        </p:nvSpPr>
        <p:spPr>
          <a:xfrm>
            <a:off x="4820008" y="2828923"/>
            <a:ext cx="734095" cy="73409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F25E6C07-09EC-984A-BF6F-F428C7B87626}"/>
              </a:ext>
            </a:extLst>
          </p:cNvPr>
          <p:cNvCxnSpPr>
            <a:cxnSpLocks/>
          </p:cNvCxnSpPr>
          <p:nvPr/>
        </p:nvCxnSpPr>
        <p:spPr>
          <a:xfrm>
            <a:off x="4500968" y="3210261"/>
            <a:ext cx="304321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6F7C38C-6392-A247-9ADB-B17AFACE2844}"/>
              </a:ext>
            </a:extLst>
          </p:cNvPr>
          <p:cNvSpPr txBox="1"/>
          <p:nvPr/>
        </p:nvSpPr>
        <p:spPr>
          <a:xfrm>
            <a:off x="5030626" y="4389144"/>
            <a:ext cx="2614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Incur network delays and orphans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204300"/>
      </p:ext>
    </p:extLst>
  </p:cSld>
  <p:clrMapOvr>
    <a:masterClrMapping/>
  </p:clrMapOvr>
  <p:transition spd="slow" advTm="12164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33" grpId="0" animBg="1"/>
      <p:bldP spid="46" grpId="0" animBg="1"/>
      <p:bldP spid="52" grpId="0" animBg="1"/>
      <p:bldP spid="54" grpId="0" animBg="1"/>
      <p:bldP spid="1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7CBE6-D707-4745-A77D-66D3D083D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Nakamoto consensus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46D500-8917-EB44-B12C-AD9219F144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6650" y="1027638"/>
                <a:ext cx="8229600" cy="62309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Adjusting difficulty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46D500-8917-EB44-B12C-AD9219F144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6650" y="1027638"/>
                <a:ext cx="8229600" cy="623098"/>
              </a:xfrm>
              <a:blipFill>
                <a:blip r:embed="rId3"/>
                <a:stretch>
                  <a:fillRect l="-1556" t="-9804"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E0ACA6-03F1-B94F-99E1-521AF3D5D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C15B6EAE-7DA0-5441-8ADB-5B0F1FF3A0C7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184635A-937D-4649-B3AC-D6163D1101AF}"/>
                  </a:ext>
                </a:extLst>
              </p:cNvPr>
              <p:cNvSpPr txBox="1"/>
              <p:nvPr/>
            </p:nvSpPr>
            <p:spPr>
              <a:xfrm>
                <a:off x="2345485" y="2210198"/>
                <a:ext cx="4587499" cy="943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𝛼𝜆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184635A-937D-4649-B3AC-D6163D1101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5485" y="2210198"/>
                <a:ext cx="4587499" cy="943785"/>
              </a:xfrm>
              <a:prstGeom prst="rect">
                <a:avLst/>
              </a:prstGeom>
              <a:blipFill>
                <a:blip r:embed="rId4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A0479C79-496D-6241-9ECB-AA4F76796F28}"/>
              </a:ext>
            </a:extLst>
          </p:cNvPr>
          <p:cNvSpPr/>
          <p:nvPr/>
        </p:nvSpPr>
        <p:spPr>
          <a:xfrm>
            <a:off x="266649" y="1701978"/>
            <a:ext cx="4490701" cy="424712"/>
          </a:xfrm>
          <a:prstGeom prst="wedgeRoundRectCallout">
            <a:avLst>
              <a:gd name="adj1" fmla="val 34186"/>
              <a:gd name="adj2" fmla="val 105192"/>
              <a:gd name="adj3" fmla="val 16667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Honest mining fraction (say 60%)</a:t>
            </a:r>
          </a:p>
        </p:txBody>
      </p: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50CC473A-5F35-B04F-BE4C-B01AD64523E2}"/>
              </a:ext>
            </a:extLst>
          </p:cNvPr>
          <p:cNvSpPr/>
          <p:nvPr/>
        </p:nvSpPr>
        <p:spPr>
          <a:xfrm>
            <a:off x="6795672" y="2268660"/>
            <a:ext cx="2133600" cy="723827"/>
          </a:xfrm>
          <a:prstGeom prst="wedgeRoundRectCallout">
            <a:avLst>
              <a:gd name="adj1" fmla="val -103747"/>
              <a:gd name="adj2" fmla="val 13612"/>
              <a:gd name="adj3" fmla="val 16667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Adversary power (40%)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D945B4F-14A6-2D4C-A4F7-92CED99D3ECA}"/>
                  </a:ext>
                </a:extLst>
              </p:cNvPr>
              <p:cNvSpPr txBox="1"/>
              <p:nvPr/>
            </p:nvSpPr>
            <p:spPr>
              <a:xfrm>
                <a:off x="0" y="3129290"/>
                <a:ext cx="9009529" cy="2063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dirty="0"/>
                  <a:t> is the mining rate * the delay. That is #blocks/delay (say 0.1)</a:t>
                </a:r>
              </a:p>
              <a:p>
                <a:r>
                  <a:rPr lang="en-US" b="1" u="sng" dirty="0"/>
                  <a:t>Intuition:</a:t>
                </a:r>
                <a:endParaRPr lang="en-US" dirty="0"/>
              </a:p>
              <a:p>
                <a:r>
                  <a:rPr lang="en-US" dirty="0"/>
                  <a:t>On average, honest nodes waste 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dirty="0"/>
                  <a:t> steps of work every block they find, while adversary never wastes work. So “effective” reduced honest rate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𝛼𝜆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Δ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D945B4F-14A6-2D4C-A4F7-92CED99D3E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129290"/>
                <a:ext cx="9009529" cy="2063898"/>
              </a:xfrm>
              <a:prstGeom prst="rect">
                <a:avLst/>
              </a:prstGeom>
              <a:blipFill>
                <a:blip r:embed="rId5"/>
                <a:stretch>
                  <a:fillRect l="-1127" t="-2454" b="-1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AE6491CC-40FF-4A44-A427-69DFB8BFC5E2}"/>
              </a:ext>
            </a:extLst>
          </p:cNvPr>
          <p:cNvSpPr txBox="1"/>
          <p:nvPr/>
        </p:nvSpPr>
        <p:spPr>
          <a:xfrm>
            <a:off x="5168233" y="1059860"/>
            <a:ext cx="230063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/>
              <a:t>Formula from [SZ15]</a:t>
            </a: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CC982847-B8F4-DA4F-8F6F-C37EF9152B29}"/>
              </a:ext>
            </a:extLst>
          </p:cNvPr>
          <p:cNvSpPr/>
          <p:nvPr/>
        </p:nvSpPr>
        <p:spPr>
          <a:xfrm>
            <a:off x="5251747" y="1457140"/>
            <a:ext cx="3126133" cy="723827"/>
          </a:xfrm>
          <a:prstGeom prst="wedgeRoundRectCallout">
            <a:avLst>
              <a:gd name="adj1" fmla="val -70414"/>
              <a:gd name="adj2" fmla="val 136526"/>
              <a:gd name="adj3" fmla="val 16667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Network mining rate (1 Block/10min)</a:t>
            </a:r>
          </a:p>
        </p:txBody>
      </p:sp>
    </p:spTree>
    <p:extLst>
      <p:ext uri="{BB962C8B-B14F-4D97-AF65-F5344CB8AC3E}">
        <p14:creationId xmlns:p14="http://schemas.microsoft.com/office/powerpoint/2010/main" val="28393179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7CBE6-D707-4745-A77D-66D3D083D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DKT+ Theorem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46D500-8917-EB44-B12C-AD9219F14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439" y="2946972"/>
            <a:ext cx="8229600" cy="623098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Private chain attack = Actual security (was an open question)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E0ACA6-03F1-B94F-99E1-521AF3D5D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C15B6EAE-7DA0-5441-8ADB-5B0F1FF3A0C7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184635A-937D-4649-B3AC-D6163D1101AF}"/>
                  </a:ext>
                </a:extLst>
              </p:cNvPr>
              <p:cNvSpPr txBox="1"/>
              <p:nvPr/>
            </p:nvSpPr>
            <p:spPr>
              <a:xfrm>
                <a:off x="1965701" y="1817958"/>
                <a:ext cx="4587499" cy="943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𝛼𝜆</m:t>
                          </m:r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Δ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184635A-937D-4649-B3AC-D6163D1101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5701" y="1817958"/>
                <a:ext cx="4587499" cy="943785"/>
              </a:xfrm>
              <a:prstGeom prst="rect">
                <a:avLst/>
              </a:prstGeom>
              <a:blipFill>
                <a:blip r:embed="rId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D945B4F-14A6-2D4C-A4F7-92CED99D3ECA}"/>
                  </a:ext>
                </a:extLst>
              </p:cNvPr>
              <p:cNvSpPr txBox="1"/>
              <p:nvPr/>
            </p:nvSpPr>
            <p:spPr>
              <a:xfrm>
                <a:off x="155439" y="3393735"/>
                <a:ext cx="9009529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/>
                  <a:t>Interpretation:</a:t>
                </a:r>
              </a:p>
              <a:p>
                <a:r>
                  <a:rPr lang="en-US" dirty="0"/>
                  <a:t>The less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dirty="0"/>
                  <a:t> relative to block time, the closer this gets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For large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dirty="0"/>
                  <a:t> the adversary needs much less than 50% of the mining power to attack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D945B4F-14A6-2D4C-A4F7-92CED99D3E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439" y="3393735"/>
                <a:ext cx="9009529" cy="1569660"/>
              </a:xfrm>
              <a:prstGeom prst="rect">
                <a:avLst/>
              </a:prstGeom>
              <a:blipFill>
                <a:blip r:embed="rId4"/>
                <a:stretch>
                  <a:fillRect l="-1127" t="-3226" b="-8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A3AF0D89-FECC-D041-883C-CEB93FFFAECC}"/>
              </a:ext>
            </a:extLst>
          </p:cNvPr>
          <p:cNvSpPr txBox="1"/>
          <p:nvPr/>
        </p:nvSpPr>
        <p:spPr>
          <a:xfrm>
            <a:off x="155439" y="1016496"/>
            <a:ext cx="68085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>
                <a:latin typeface="+mn-lt"/>
              </a:rPr>
              <a:t>Theorem: </a:t>
            </a:r>
            <a:r>
              <a:rPr lang="en-US" dirty="0">
                <a:latin typeface="+mn-lt"/>
              </a:rPr>
              <a:t>There exists a k such that</a:t>
            </a:r>
            <a:r>
              <a:rPr lang="en-US" b="1" dirty="0">
                <a:latin typeface="+mn-lt"/>
              </a:rPr>
              <a:t> </a:t>
            </a:r>
            <a:r>
              <a:rPr lang="en-US" dirty="0">
                <a:latin typeface="+mn-lt"/>
              </a:rPr>
              <a:t>Nakamoto Consensus has consistency and liveness if and only if:</a:t>
            </a:r>
          </a:p>
        </p:txBody>
      </p:sp>
    </p:spTree>
    <p:extLst>
      <p:ext uri="{BB962C8B-B14F-4D97-AF65-F5344CB8AC3E}">
        <p14:creationId xmlns:p14="http://schemas.microsoft.com/office/powerpoint/2010/main" val="40022361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0F200-0E4A-1442-AFBA-1842B6E49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DKT+ Theorem Graph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F8C32D-6979-284F-ADA1-35EAB3A99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C15B6EAE-7DA0-5441-8ADB-5B0F1FF3A0C7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C2A751B-9F9C-CD4F-85DC-5C1D2BD7D1C7}"/>
                  </a:ext>
                </a:extLst>
              </p:cNvPr>
              <p:cNvSpPr txBox="1"/>
              <p:nvPr/>
            </p:nvSpPr>
            <p:spPr>
              <a:xfrm>
                <a:off x="329449" y="4457158"/>
                <a:ext cx="4659545" cy="5042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Blue line = max value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s.t.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𝛼𝜆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C2A751B-9F9C-CD4F-85DC-5C1D2BD7D1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449" y="4457158"/>
                <a:ext cx="4659545" cy="504241"/>
              </a:xfrm>
              <a:prstGeom prst="rect">
                <a:avLst/>
              </a:prstGeom>
              <a:blipFill>
                <a:blip r:embed="rId3"/>
                <a:stretch>
                  <a:fillRect l="-1087"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3FCCCD1-ACB2-3849-8B49-DD5359F3CAC9}"/>
                  </a:ext>
                </a:extLst>
              </p:cNvPr>
              <p:cNvSpPr txBox="1"/>
              <p:nvPr/>
            </p:nvSpPr>
            <p:spPr>
              <a:xfrm>
                <a:off x="7188200" y="2333631"/>
                <a:ext cx="1907048" cy="215309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/>
                  <a:t>Nakamoto magically chose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0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Δ</m:t>
                        </m:r>
                      </m:den>
                    </m:f>
                  </m:oMath>
                </a14:m>
                <a:r>
                  <a:rPr lang="en-US" sz="1800" b="1" dirty="0"/>
                  <a:t> = 60 (10 min </a:t>
                </a:r>
                <a:r>
                  <a:rPr lang="en-US" sz="1800" b="1" dirty="0" err="1"/>
                  <a:t>blocktime</a:t>
                </a:r>
                <a:r>
                  <a:rPr lang="en-US" sz="1800" b="1" dirty="0"/>
                  <a:t> assuming 10s network delay)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3FCCCD1-ACB2-3849-8B49-DD5359F3CA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8200" y="2333631"/>
                <a:ext cx="1907048" cy="2153090"/>
              </a:xfrm>
              <a:prstGeom prst="rect">
                <a:avLst/>
              </a:prstGeom>
              <a:blipFill>
                <a:blip r:embed="rId4"/>
                <a:stretch>
                  <a:fillRect l="-1974" t="-1170" b="-3509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B13B48C8-149D-8742-8524-AE2901FFE9AE}"/>
              </a:ext>
            </a:extLst>
          </p:cNvPr>
          <p:cNvGraphicFramePr>
            <a:graphicFrameLocks noGrp="1"/>
          </p:cNvGraphicFramePr>
          <p:nvPr/>
        </p:nvGraphicFramePr>
        <p:xfrm>
          <a:off x="329449" y="976768"/>
          <a:ext cx="6462585" cy="34317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8354063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0C857-41C0-E944-9303-6ADE3B6C7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Nakamoto Properties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80E66-7D97-664B-B710-B5ECA232F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70745"/>
            <a:ext cx="4926169" cy="3818430"/>
          </a:xfrm>
        </p:spPr>
        <p:txBody>
          <a:bodyPr>
            <a:normAutofit/>
          </a:bodyPr>
          <a:lstStyle/>
          <a:p>
            <a:r>
              <a:rPr lang="en-US" dirty="0"/>
              <a:t>Anonymous participation</a:t>
            </a:r>
          </a:p>
          <a:p>
            <a:r>
              <a:rPr lang="en-US" dirty="0"/>
              <a:t>Nodes can join/leave</a:t>
            </a:r>
          </a:p>
          <a:p>
            <a:pPr lvl="1"/>
            <a:r>
              <a:rPr lang="en-US" dirty="0"/>
              <a:t>Very scalable </a:t>
            </a:r>
          </a:p>
          <a:p>
            <a:pPr lvl="1"/>
            <a:r>
              <a:rPr lang="en-US" dirty="0"/>
              <a:t>Sleeping Beauty property</a:t>
            </a:r>
          </a:p>
          <a:p>
            <a:r>
              <a:rPr lang="en-US" dirty="0"/>
              <a:t>Leader not known beforehand </a:t>
            </a:r>
          </a:p>
          <a:p>
            <a:pPr lvl="1"/>
            <a:r>
              <a:rPr lang="en-US" dirty="0"/>
              <a:t>Makes bribing harder</a:t>
            </a:r>
          </a:p>
          <a:p>
            <a:r>
              <a:rPr lang="en-US" dirty="0"/>
              <a:t>Up to ½ corruptions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79469BD-BED6-7F4C-BA69-0D787F16B637}"/>
              </a:ext>
            </a:extLst>
          </p:cNvPr>
          <p:cNvSpPr txBox="1">
            <a:spLocks/>
          </p:cNvSpPr>
          <p:nvPr/>
        </p:nvSpPr>
        <p:spPr bwMode="auto">
          <a:xfrm>
            <a:off x="4926169" y="970745"/>
            <a:ext cx="4063285" cy="4322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Slow</a:t>
            </a:r>
          </a:p>
          <a:p>
            <a:pPr lvl="1"/>
            <a:r>
              <a:rPr lang="en-US" dirty="0"/>
              <a:t>Even when everyone is honest</a:t>
            </a:r>
          </a:p>
          <a:p>
            <a:r>
              <a:rPr lang="en-US" dirty="0"/>
              <a:t>Resource intensive</a:t>
            </a:r>
          </a:p>
          <a:p>
            <a:pPr lvl="1"/>
            <a:r>
              <a:rPr lang="en-US" dirty="0" err="1"/>
              <a:t>PoS</a:t>
            </a:r>
            <a:r>
              <a:rPr lang="en-US" dirty="0"/>
              <a:t> based possible</a:t>
            </a:r>
          </a:p>
          <a:p>
            <a:r>
              <a:rPr lang="en-US" dirty="0"/>
              <a:t>No finality</a:t>
            </a:r>
          </a:p>
          <a:p>
            <a:r>
              <a:rPr lang="en-US" dirty="0"/>
              <a:t>No guarantees under long delays</a:t>
            </a:r>
          </a:p>
        </p:txBody>
      </p:sp>
    </p:spTree>
    <p:extLst>
      <p:ext uri="{BB962C8B-B14F-4D97-AF65-F5344CB8AC3E}">
        <p14:creationId xmlns:p14="http://schemas.microsoft.com/office/powerpoint/2010/main" val="233513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1801A-D484-978B-DDDF-BDF018C42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Proof of Work energy consumption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C8AE3E4-D990-8719-D677-58E62159AF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60" r="7686" b="4202"/>
          <a:stretch/>
        </p:blipFill>
        <p:spPr>
          <a:xfrm>
            <a:off x="120072" y="1214939"/>
            <a:ext cx="4451928" cy="32462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578F2E9-C468-E86A-9AE9-CACAED7A67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7987" y="1551710"/>
            <a:ext cx="3935868" cy="274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3218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3FCBC-DA1C-E24F-8C56-8CF1E3FED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From Bitcoin to Proof-of-Stake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CCD1C8-81A1-4C48-8D0F-18CC3D40F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E83F63-37FA-4F60-8611-DF5D07849B33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BC385E-BA5F-4880-A78E-47CD38496FD1}"/>
              </a:ext>
            </a:extLst>
          </p:cNvPr>
          <p:cNvSpPr txBox="1"/>
          <p:nvPr/>
        </p:nvSpPr>
        <p:spPr>
          <a:xfrm>
            <a:off x="192352" y="4888460"/>
            <a:ext cx="53278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Combining GHOST and Casper (2020)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6B64130-230E-492F-83D5-A7F10C64705B}"/>
              </a:ext>
            </a:extLst>
          </p:cNvPr>
          <p:cNvCxnSpPr>
            <a:cxnSpLocks/>
          </p:cNvCxnSpPr>
          <p:nvPr/>
        </p:nvCxnSpPr>
        <p:spPr>
          <a:xfrm flipV="1">
            <a:off x="1923795" y="2117203"/>
            <a:ext cx="6467170" cy="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E8A7DD6-CB4E-45F1-9FB5-E7A02D474C43}"/>
              </a:ext>
            </a:extLst>
          </p:cNvPr>
          <p:cNvSpPr txBox="1"/>
          <p:nvPr/>
        </p:nvSpPr>
        <p:spPr>
          <a:xfrm>
            <a:off x="527829" y="1582466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1982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199CCE5-1E56-4EE4-9D57-D0A04839C4C6}"/>
              </a:ext>
            </a:extLst>
          </p:cNvPr>
          <p:cNvSpPr txBox="1"/>
          <p:nvPr/>
        </p:nvSpPr>
        <p:spPr>
          <a:xfrm>
            <a:off x="2193574" y="158178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2008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54DFFA8-43A6-416A-9D14-70DE1ADC49D7}"/>
              </a:ext>
            </a:extLst>
          </p:cNvPr>
          <p:cNvSpPr txBox="1"/>
          <p:nvPr/>
        </p:nvSpPr>
        <p:spPr>
          <a:xfrm>
            <a:off x="6777563" y="158178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2022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2C48015-FBDD-459B-B504-B9BBCEF2D70E}"/>
              </a:ext>
            </a:extLst>
          </p:cNvPr>
          <p:cNvCxnSpPr/>
          <p:nvPr/>
        </p:nvCxnSpPr>
        <p:spPr>
          <a:xfrm>
            <a:off x="867272" y="1928029"/>
            <a:ext cx="0" cy="37834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3800F2B-AB35-440B-918E-C7E0E23DD34A}"/>
              </a:ext>
            </a:extLst>
          </p:cNvPr>
          <p:cNvCxnSpPr/>
          <p:nvPr/>
        </p:nvCxnSpPr>
        <p:spPr>
          <a:xfrm>
            <a:off x="2540208" y="1928029"/>
            <a:ext cx="0" cy="37834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D149FF1-84C3-4CC7-BD0D-C93FE3B58192}"/>
              </a:ext>
            </a:extLst>
          </p:cNvPr>
          <p:cNvCxnSpPr/>
          <p:nvPr/>
        </p:nvCxnSpPr>
        <p:spPr>
          <a:xfrm>
            <a:off x="7126377" y="1928029"/>
            <a:ext cx="0" cy="37834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CCA56442-8540-4CE3-A85A-028A1BEF1EC5}"/>
              </a:ext>
            </a:extLst>
          </p:cNvPr>
          <p:cNvSpPr txBox="1"/>
          <p:nvPr/>
        </p:nvSpPr>
        <p:spPr>
          <a:xfrm>
            <a:off x="-83651" y="2277581"/>
            <a:ext cx="1941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The Byzantine Generals Problem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3AF4094-A220-471A-8657-5196AB6107FA}"/>
              </a:ext>
            </a:extLst>
          </p:cNvPr>
          <p:cNvSpPr txBox="1"/>
          <p:nvPr/>
        </p:nvSpPr>
        <p:spPr>
          <a:xfrm>
            <a:off x="4596985" y="1582466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2015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229CB17-5A61-4FE7-9794-E692FB245731}"/>
              </a:ext>
            </a:extLst>
          </p:cNvPr>
          <p:cNvCxnSpPr/>
          <p:nvPr/>
        </p:nvCxnSpPr>
        <p:spPr>
          <a:xfrm>
            <a:off x="4931909" y="1928715"/>
            <a:ext cx="0" cy="37834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2C2B050-FE4B-4554-B7B1-909BD3EB4804}"/>
              </a:ext>
            </a:extLst>
          </p:cNvPr>
          <p:cNvCxnSpPr>
            <a:cxnSpLocks/>
          </p:cNvCxnSpPr>
          <p:nvPr/>
        </p:nvCxnSpPr>
        <p:spPr>
          <a:xfrm>
            <a:off x="613466" y="2117203"/>
            <a:ext cx="516089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ADCFE2BE-BDCE-4A3D-9F1E-66D4DF9EE926}"/>
              </a:ext>
            </a:extLst>
          </p:cNvPr>
          <p:cNvSpPr txBox="1"/>
          <p:nvPr/>
        </p:nvSpPr>
        <p:spPr>
          <a:xfrm>
            <a:off x="1299642" y="1753314"/>
            <a:ext cx="464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…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365AF7F-B84F-4070-A807-86165E2F6362}"/>
              </a:ext>
            </a:extLst>
          </p:cNvPr>
          <p:cNvSpPr txBox="1"/>
          <p:nvPr/>
        </p:nvSpPr>
        <p:spPr>
          <a:xfrm>
            <a:off x="2144784" y="2284229"/>
            <a:ext cx="7986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Bitcoin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69B4EC3-29B8-4F07-A986-91F9BC68A1E5}"/>
              </a:ext>
            </a:extLst>
          </p:cNvPr>
          <p:cNvSpPr txBox="1"/>
          <p:nvPr/>
        </p:nvSpPr>
        <p:spPr>
          <a:xfrm>
            <a:off x="4185302" y="2306377"/>
            <a:ext cx="16913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PoW</a:t>
            </a:r>
            <a:r>
              <a:rPr lang="en-US" sz="1600" dirty="0"/>
              <a:t> Ethereum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F81A478-BAEE-4F79-99DF-1508DF82715B}"/>
              </a:ext>
            </a:extLst>
          </p:cNvPr>
          <p:cNvSpPr txBox="1"/>
          <p:nvPr/>
        </p:nvSpPr>
        <p:spPr>
          <a:xfrm>
            <a:off x="6337039" y="2306377"/>
            <a:ext cx="16913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/>
              <a:t>PoS</a:t>
            </a:r>
            <a:r>
              <a:rPr lang="en-US" sz="1600" dirty="0"/>
              <a:t> Ethereum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CCD8503-17EA-4DB0-9F80-A6E31F783736}"/>
              </a:ext>
            </a:extLst>
          </p:cNvPr>
          <p:cNvSpPr txBox="1"/>
          <p:nvPr/>
        </p:nvSpPr>
        <p:spPr>
          <a:xfrm>
            <a:off x="1154375" y="2852020"/>
            <a:ext cx="379142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Consensus in the Internet Setting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600" u="sng" dirty="0"/>
              <a:t>Sybil resistance</a:t>
            </a:r>
            <a:endParaRPr lang="en-US" sz="1600" dirty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600" u="sng" dirty="0"/>
              <a:t>Dynamic availability</a:t>
            </a:r>
          </a:p>
          <a:p>
            <a:pPr marL="714375" lvl="1" indent="-257175">
              <a:buFont typeface="Arial" panose="020B0604020202020204" pitchFamily="34" charset="0"/>
              <a:buChar char="•"/>
            </a:pPr>
            <a:r>
              <a:rPr lang="en-US" sz="1600" dirty="0"/>
              <a:t>(Liveness under changing part.)</a:t>
            </a:r>
          </a:p>
          <a:p>
            <a:r>
              <a:rPr lang="en-US" sz="1600" dirty="0"/>
              <a:t>Block rewards (</a:t>
            </a:r>
            <a:r>
              <a:rPr lang="en-US" sz="1600" dirty="0">
                <a:solidFill>
                  <a:srgbClr val="FE8E00"/>
                </a:solidFill>
              </a:rPr>
              <a:t>carrot</a:t>
            </a:r>
            <a:r>
              <a:rPr lang="en-US" sz="1600" dirty="0"/>
              <a:t>)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/>
              <a:t>to incentivize participation!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49ADD17-F5B5-4502-B1F2-E09FC0962364}"/>
              </a:ext>
            </a:extLst>
          </p:cNvPr>
          <p:cNvSpPr txBox="1"/>
          <p:nvPr/>
        </p:nvSpPr>
        <p:spPr>
          <a:xfrm>
            <a:off x="5492729" y="2858754"/>
            <a:ext cx="350769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Consensus in the Internet Setting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u="sng" dirty="0"/>
              <a:t>Sybil resistance</a:t>
            </a:r>
            <a:endParaRPr lang="en-US" sz="16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u="sng" dirty="0"/>
              <a:t>Dynamic availability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sz="1600" u="sng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Block rewards (</a:t>
            </a:r>
            <a:r>
              <a:rPr lang="en-US" sz="1600" dirty="0">
                <a:solidFill>
                  <a:srgbClr val="FE8E00"/>
                </a:solidFill>
              </a:rPr>
              <a:t>carrot</a:t>
            </a:r>
            <a:r>
              <a:rPr lang="en-US" sz="1600" dirty="0"/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u="sng" dirty="0"/>
              <a:t>Finality and accountable safety</a:t>
            </a: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Slashing (</a:t>
            </a:r>
            <a:r>
              <a:rPr lang="en-US" sz="1600" dirty="0">
                <a:solidFill>
                  <a:srgbClr val="002060"/>
                </a:solidFill>
              </a:rPr>
              <a:t>stick</a:t>
            </a:r>
            <a:r>
              <a:rPr lang="en-US" sz="1600" dirty="0"/>
              <a:t>)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/>
              <a:t>to </a:t>
            </a:r>
            <a:r>
              <a:rPr lang="en-US" sz="1600" dirty="0">
                <a:solidFill>
                  <a:srgbClr val="FF0000"/>
                </a:solidFill>
              </a:rPr>
              <a:t>punish</a:t>
            </a:r>
            <a:r>
              <a:rPr lang="en-US" sz="1600" dirty="0"/>
              <a:t> protocol violation!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C3AF91A-240D-4FE9-9407-514A19978426}"/>
              </a:ext>
            </a:extLst>
          </p:cNvPr>
          <p:cNvSpPr txBox="1"/>
          <p:nvPr/>
        </p:nvSpPr>
        <p:spPr>
          <a:xfrm>
            <a:off x="192352" y="4391922"/>
            <a:ext cx="53278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The Byzantine Generals Problem (1982)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AD579D4-56DC-4676-BD60-36AF2A18C7D6}"/>
              </a:ext>
            </a:extLst>
          </p:cNvPr>
          <p:cNvSpPr txBox="1"/>
          <p:nvPr/>
        </p:nvSpPr>
        <p:spPr>
          <a:xfrm>
            <a:off x="192352" y="4556123"/>
            <a:ext cx="53278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Bitcoin: A Peer-to-Peer Electronic Cash System (2008)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8E47621-00D3-46E0-9C06-7C5B24052AE2}"/>
              </a:ext>
            </a:extLst>
          </p:cNvPr>
          <p:cNvSpPr txBox="1"/>
          <p:nvPr/>
        </p:nvSpPr>
        <p:spPr>
          <a:xfrm>
            <a:off x="192352" y="4718771"/>
            <a:ext cx="53278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Ethereum: A Next-Generation Smart Contract and Decentralized Application Platform. (2015)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9AF1888-AFA7-41C8-9257-FFEEBEDB2176}"/>
              </a:ext>
            </a:extLst>
          </p:cNvPr>
          <p:cNvSpPr txBox="1"/>
          <p:nvPr/>
        </p:nvSpPr>
        <p:spPr>
          <a:xfrm>
            <a:off x="8376072" y="1937980"/>
            <a:ext cx="1691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61833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5" grpId="0"/>
      <p:bldP spid="16" grpId="0"/>
      <p:bldP spid="25" grpId="0"/>
      <p:bldP spid="28" grpId="0"/>
      <p:bldP spid="40" grpId="0"/>
      <p:bldP spid="41" grpId="0"/>
      <p:bldP spid="42" grpId="0"/>
      <p:bldP spid="24" grpId="0"/>
      <p:bldP spid="26" grpId="0"/>
      <p:bldP spid="2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30BA2-C4BD-4ED1-87B9-FFD38A066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few words on Proof-of-Stake (</a:t>
            </a:r>
            <a:r>
              <a:rPr lang="en-US" dirty="0" err="1"/>
              <a:t>PoS</a:t>
            </a:r>
            <a:r>
              <a:rPr lang="en-US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ECFA7E-A604-4002-86F7-349775BB4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E83F63-37FA-4F60-8611-DF5D07849B33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A00632-F3E4-4050-92EF-7E810AD565E6}"/>
              </a:ext>
            </a:extLst>
          </p:cNvPr>
          <p:cNvSpPr/>
          <p:nvPr/>
        </p:nvSpPr>
        <p:spPr>
          <a:xfrm>
            <a:off x="457200" y="1387527"/>
            <a:ext cx="3200400" cy="1184223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 a Proof-of-Stake protocol, nodes </a:t>
            </a:r>
            <a:r>
              <a:rPr lang="en-US" sz="1600" u="sng" dirty="0">
                <a:solidFill>
                  <a:schemeClr val="tx1"/>
                </a:solidFill>
              </a:rPr>
              <a:t>lock up</a:t>
            </a:r>
            <a:r>
              <a:rPr lang="en-US" sz="1600" dirty="0">
                <a:solidFill>
                  <a:schemeClr val="tx1"/>
                </a:solidFill>
              </a:rPr>
              <a:t> (i.e., stake) their coins in the protocol to become </a:t>
            </a:r>
            <a:r>
              <a:rPr lang="en-US" sz="1600" u="sng" dirty="0">
                <a:solidFill>
                  <a:schemeClr val="tx1"/>
                </a:solidFill>
              </a:rPr>
              <a:t>eligible to participate in consensus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F52D0C-668E-4EB0-8971-F01878DE33D8}"/>
              </a:ext>
            </a:extLst>
          </p:cNvPr>
          <p:cNvSpPr/>
          <p:nvPr/>
        </p:nvSpPr>
        <p:spPr>
          <a:xfrm>
            <a:off x="4853068" y="1387527"/>
            <a:ext cx="3833732" cy="1184223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The more coins staked by a node…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Higher</a:t>
            </a:r>
            <a:r>
              <a:rPr lang="en-US" sz="1600" dirty="0">
                <a:solidFill>
                  <a:schemeClr val="tx1"/>
                </a:solidFill>
              </a:rPr>
              <a:t> the probability that the node is elected as a leader.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Larger</a:t>
            </a:r>
            <a:r>
              <a:rPr lang="en-US" sz="1600" dirty="0">
                <a:solidFill>
                  <a:schemeClr val="tx1"/>
                </a:solidFill>
              </a:rPr>
              <a:t> the weight of that node’s actions.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E97FE1-774A-44AC-BAB0-DE66E3FFEFA6}"/>
              </a:ext>
            </a:extLst>
          </p:cNvPr>
          <p:cNvSpPr/>
          <p:nvPr/>
        </p:nvSpPr>
        <p:spPr>
          <a:xfrm>
            <a:off x="457200" y="3475400"/>
            <a:ext cx="3889949" cy="1184223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If a node is caught doing an adversarial action (e.g., sending two values), it can be punished by burning its locked coins (stake)! This is called </a:t>
            </a:r>
            <a:r>
              <a:rPr lang="en-US" sz="1600" i="1" dirty="0">
                <a:solidFill>
                  <a:srgbClr val="FF0000"/>
                </a:solidFill>
              </a:rPr>
              <a:t>slashing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54B79C-8676-44C4-A4F3-67F4E62EB2DB}"/>
              </a:ext>
            </a:extLst>
          </p:cNvPr>
          <p:cNvSpPr/>
          <p:nvPr/>
        </p:nvSpPr>
        <p:spPr>
          <a:xfrm>
            <a:off x="5242811" y="3475401"/>
            <a:ext cx="3312827" cy="1184223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Thus, in a Proof-of-Stake protocol, nodes can be held </a:t>
            </a:r>
            <a:r>
              <a:rPr lang="en-US" sz="1600" i="1" dirty="0">
                <a:solidFill>
                  <a:srgbClr val="FF0000"/>
                </a:solidFill>
              </a:rPr>
              <a:t>accountable</a:t>
            </a:r>
            <a:r>
              <a:rPr lang="en-US" sz="1600" dirty="0">
                <a:solidFill>
                  <a:schemeClr val="tx1"/>
                </a:solidFill>
              </a:rPr>
              <a:t> for their actions (unlike in Bitcoin, where nodes do not lock up coins).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CC8A172D-4987-46C5-8C5B-4A1933ECF121}"/>
              </a:ext>
            </a:extLst>
          </p:cNvPr>
          <p:cNvSpPr/>
          <p:nvPr/>
        </p:nvSpPr>
        <p:spPr>
          <a:xfrm>
            <a:off x="3966773" y="1824458"/>
            <a:ext cx="577121" cy="30729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BF254C87-DDCB-4860-922D-46BE935A0BF8}"/>
              </a:ext>
            </a:extLst>
          </p:cNvPr>
          <p:cNvSpPr/>
          <p:nvPr/>
        </p:nvSpPr>
        <p:spPr>
          <a:xfrm rot="8421062">
            <a:off x="4015363" y="2825658"/>
            <a:ext cx="869541" cy="30729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D1B44B6B-F889-4F4F-B50C-C4F1C81FEF38}"/>
              </a:ext>
            </a:extLst>
          </p:cNvPr>
          <p:cNvSpPr/>
          <p:nvPr/>
        </p:nvSpPr>
        <p:spPr>
          <a:xfrm>
            <a:off x="4506419" y="3919199"/>
            <a:ext cx="577121" cy="30729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47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01" y="1085029"/>
            <a:ext cx="6845211" cy="39805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356" y="2077022"/>
            <a:ext cx="379477" cy="3703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171520-F166-554E-BD55-D3A8D9F2F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Simple (PBFT-style) </a:t>
            </a:r>
            <a:r>
              <a:rPr lang="en-US" dirty="0" err="1"/>
              <a:t>PoS</a:t>
            </a:r>
            <a:r>
              <a:rPr lang="en-US" dirty="0"/>
              <a:t> Protocol*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9A68FB-4AEA-48F0-8E81-0BD49DD93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E83F63-37FA-4F60-8611-DF5D07849B33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357" y="1268016"/>
            <a:ext cx="379477" cy="37033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86" y="2886027"/>
            <a:ext cx="379477" cy="3703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81" y="1957564"/>
            <a:ext cx="430748" cy="43074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52" y="3558563"/>
            <a:ext cx="430748" cy="43074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60" y="1692995"/>
            <a:ext cx="430748" cy="43074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704" y="2937597"/>
            <a:ext cx="430748" cy="43074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086" y="2750998"/>
            <a:ext cx="430748" cy="43074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207" y="3549229"/>
            <a:ext cx="430748" cy="43074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186" y="1638348"/>
            <a:ext cx="430748" cy="43074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635" y="2423632"/>
            <a:ext cx="430748" cy="43074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581" y="3946663"/>
            <a:ext cx="430748" cy="430748"/>
          </a:xfrm>
          <a:prstGeom prst="rect">
            <a:avLst/>
          </a:prstGeom>
        </p:spPr>
      </p:pic>
      <p:cxnSp>
        <p:nvCxnSpPr>
          <p:cNvPr id="30" name="Straight Arrow Connector 29"/>
          <p:cNvCxnSpPr>
            <a:cxnSpLocks/>
            <a:endCxn id="5" idx="2"/>
          </p:cNvCxnSpPr>
          <p:nvPr/>
        </p:nvCxnSpPr>
        <p:spPr>
          <a:xfrm flipV="1">
            <a:off x="1399093" y="1638349"/>
            <a:ext cx="2" cy="4386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cxnSpLocks/>
            <a:stCxn id="20" idx="0"/>
          </p:cNvCxnSpPr>
          <p:nvPr/>
        </p:nvCxnSpPr>
        <p:spPr>
          <a:xfrm flipV="1">
            <a:off x="1136224" y="2447355"/>
            <a:ext cx="260375" cy="438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141" y="2886027"/>
            <a:ext cx="379477" cy="370333"/>
          </a:xfrm>
          <a:prstGeom prst="rect">
            <a:avLst/>
          </a:prstGeom>
        </p:spPr>
      </p:pic>
      <p:cxnSp>
        <p:nvCxnSpPr>
          <p:cNvPr id="36" name="Straight Arrow Connector 35"/>
          <p:cNvCxnSpPr>
            <a:cxnSpLocks/>
          </p:cNvCxnSpPr>
          <p:nvPr/>
        </p:nvCxnSpPr>
        <p:spPr>
          <a:xfrm flipH="1" flipV="1">
            <a:off x="1399093" y="2447354"/>
            <a:ext cx="234291" cy="4386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7" name="Picture 3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091" y="2043412"/>
            <a:ext cx="160661" cy="16066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850" y="2043412"/>
            <a:ext cx="160661" cy="16066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610" y="2043412"/>
            <a:ext cx="160661" cy="16066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091" y="2204073"/>
            <a:ext cx="160661" cy="16066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850" y="2204073"/>
            <a:ext cx="160661" cy="16066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610" y="2204073"/>
            <a:ext cx="160661" cy="160661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091" y="2370936"/>
            <a:ext cx="160661" cy="16066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850" y="2370936"/>
            <a:ext cx="160661" cy="16066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610" y="2370936"/>
            <a:ext cx="160661" cy="160661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CC30B060-9C0B-4C70-B621-697B8F7BF04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405" y="3293217"/>
            <a:ext cx="160661" cy="160661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5AD5EC99-7EF0-4FB9-A300-0B57FF87245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5" y="3293217"/>
            <a:ext cx="160661" cy="160661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3A3BCE5B-DF79-4CD4-9E53-688AB5BC4F2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924" y="3293217"/>
            <a:ext cx="160661" cy="160661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E9084022-0728-4D0D-8DC2-0F3416EA1E9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405" y="3453877"/>
            <a:ext cx="160661" cy="160661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CCF894B7-9043-4C67-85FD-62ED70FC027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5" y="3453877"/>
            <a:ext cx="160661" cy="160661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0A310ECB-C0A3-4516-9C94-1EA43F828BB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924" y="3453877"/>
            <a:ext cx="160661" cy="160661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581D62F8-BA29-463C-9A7D-F9461C3089F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574" y="3287115"/>
            <a:ext cx="160661" cy="160661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04307D1E-6771-414F-BACF-5BFF48B5A2D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333" y="3287115"/>
            <a:ext cx="160661" cy="160661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93BC6D0D-301A-4937-9474-59C90AC9803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093" y="3287115"/>
            <a:ext cx="160661" cy="160661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A80A0853-0334-40EE-8D1A-E513B6E9EA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574" y="3453978"/>
            <a:ext cx="160661" cy="160661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2D859183-5773-4231-BEEF-EA11A251A6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333" y="3453978"/>
            <a:ext cx="160661" cy="160661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2E9046D1-758E-41E4-A037-D86168EE44E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215" y="2715411"/>
            <a:ext cx="252491" cy="252491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69799FDF-2BD9-4352-8E1D-9DDB7227834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328" y="2900480"/>
            <a:ext cx="252491" cy="252491"/>
          </a:xfrm>
          <a:prstGeom prst="rect">
            <a:avLst/>
          </a:prstGeom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id="{11B3F08F-DA9F-417B-A6EA-2501F455D84F}"/>
              </a:ext>
            </a:extLst>
          </p:cNvPr>
          <p:cNvSpPr/>
          <p:nvPr/>
        </p:nvSpPr>
        <p:spPr>
          <a:xfrm>
            <a:off x="7237870" y="1052721"/>
            <a:ext cx="1735931" cy="140794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D2F89D0-AC00-4FD3-972C-B4C4D90023A2}"/>
              </a:ext>
            </a:extLst>
          </p:cNvPr>
          <p:cNvSpPr txBox="1"/>
          <p:nvPr/>
        </p:nvSpPr>
        <p:spPr>
          <a:xfrm>
            <a:off x="7527015" y="1039136"/>
            <a:ext cx="11724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6">
                    <a:lumMod val="50000"/>
                  </a:schemeClr>
                </a:solidFill>
              </a:rPr>
              <a:t>Staked Coins</a:t>
            </a:r>
          </a:p>
        </p:txBody>
      </p:sp>
      <p:pic>
        <p:nvPicPr>
          <p:cNvPr id="66" name="Graphic 65" descr="Coins outline">
            <a:extLst>
              <a:ext uri="{FF2B5EF4-FFF2-40B4-BE49-F238E27FC236}">
                <a16:creationId xmlns:a16="http://schemas.microsoft.com/office/drawing/2014/main" id="{0A500A36-77DC-451D-9EA4-EAF85B55136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879709" y="1256933"/>
            <a:ext cx="394723" cy="394723"/>
          </a:xfrm>
          <a:prstGeom prst="rect">
            <a:avLst/>
          </a:prstGeom>
        </p:spPr>
      </p:pic>
      <p:pic>
        <p:nvPicPr>
          <p:cNvPr id="67" name="Graphic 66" descr="Coins outline">
            <a:extLst>
              <a:ext uri="{FF2B5EF4-FFF2-40B4-BE49-F238E27FC236}">
                <a16:creationId xmlns:a16="http://schemas.microsoft.com/office/drawing/2014/main" id="{C173578F-3CFD-46B2-82C6-088122EF405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915860" y="1636625"/>
            <a:ext cx="394723" cy="394723"/>
          </a:xfrm>
          <a:prstGeom prst="rect">
            <a:avLst/>
          </a:prstGeom>
        </p:spPr>
      </p:pic>
      <p:pic>
        <p:nvPicPr>
          <p:cNvPr id="68" name="Graphic 67" descr="Coins outline">
            <a:extLst>
              <a:ext uri="{FF2B5EF4-FFF2-40B4-BE49-F238E27FC236}">
                <a16:creationId xmlns:a16="http://schemas.microsoft.com/office/drawing/2014/main" id="{76F9030A-3E24-4E38-959D-C7D5420DC86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378434" y="1241902"/>
            <a:ext cx="394723" cy="394723"/>
          </a:xfrm>
          <a:prstGeom prst="rect">
            <a:avLst/>
          </a:prstGeom>
        </p:spPr>
      </p:pic>
      <p:pic>
        <p:nvPicPr>
          <p:cNvPr id="69" name="Graphic 68" descr="Coins outline">
            <a:extLst>
              <a:ext uri="{FF2B5EF4-FFF2-40B4-BE49-F238E27FC236}">
                <a16:creationId xmlns:a16="http://schemas.microsoft.com/office/drawing/2014/main" id="{32E32EF7-40F2-471C-B8D8-963C82C24DE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378434" y="1628444"/>
            <a:ext cx="394723" cy="394723"/>
          </a:xfrm>
          <a:prstGeom prst="rect">
            <a:avLst/>
          </a:prstGeom>
        </p:spPr>
      </p:pic>
      <p:pic>
        <p:nvPicPr>
          <p:cNvPr id="73" name="Graphic 72" descr="Coins outline">
            <a:extLst>
              <a:ext uri="{FF2B5EF4-FFF2-40B4-BE49-F238E27FC236}">
                <a16:creationId xmlns:a16="http://schemas.microsoft.com/office/drawing/2014/main" id="{67764B44-D102-4D4A-BA23-37B2AA93090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416198" y="2042217"/>
            <a:ext cx="394723" cy="394723"/>
          </a:xfrm>
          <a:prstGeom prst="rect">
            <a:avLst/>
          </a:prstGeom>
        </p:spPr>
      </p:pic>
      <p:pic>
        <p:nvPicPr>
          <p:cNvPr id="74" name="Graphic 73" descr="Coins outline">
            <a:extLst>
              <a:ext uri="{FF2B5EF4-FFF2-40B4-BE49-F238E27FC236}">
                <a16:creationId xmlns:a16="http://schemas.microsoft.com/office/drawing/2014/main" id="{9033B813-3C8E-4867-B720-6331C29B61B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931368" y="2033442"/>
            <a:ext cx="397336" cy="394723"/>
          </a:xfrm>
          <a:prstGeom prst="rect">
            <a:avLst/>
          </a:prstGeom>
        </p:spPr>
      </p:pic>
      <p:pic>
        <p:nvPicPr>
          <p:cNvPr id="83" name="Graphic 82" descr="Coins outline">
            <a:extLst>
              <a:ext uri="{FF2B5EF4-FFF2-40B4-BE49-F238E27FC236}">
                <a16:creationId xmlns:a16="http://schemas.microsoft.com/office/drawing/2014/main" id="{4EC080FF-54E3-46EA-A91F-B5589EAA158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380984" y="1256933"/>
            <a:ext cx="394723" cy="394723"/>
          </a:xfrm>
          <a:prstGeom prst="rect">
            <a:avLst/>
          </a:prstGeom>
        </p:spPr>
      </p:pic>
      <p:pic>
        <p:nvPicPr>
          <p:cNvPr id="84" name="Graphic 83" descr="Coins outline">
            <a:extLst>
              <a:ext uri="{FF2B5EF4-FFF2-40B4-BE49-F238E27FC236}">
                <a16:creationId xmlns:a16="http://schemas.microsoft.com/office/drawing/2014/main" id="{BEFB883F-6870-433F-B68A-B226B9BBF5A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420591" y="1628503"/>
            <a:ext cx="394723" cy="394723"/>
          </a:xfrm>
          <a:prstGeom prst="rect">
            <a:avLst/>
          </a:prstGeom>
        </p:spPr>
      </p:pic>
      <p:pic>
        <p:nvPicPr>
          <p:cNvPr id="85" name="Graphic 84" descr="Coins outline">
            <a:extLst>
              <a:ext uri="{FF2B5EF4-FFF2-40B4-BE49-F238E27FC236}">
                <a16:creationId xmlns:a16="http://schemas.microsoft.com/office/drawing/2014/main" id="{0DE1E943-A245-4E21-9465-2472D350F20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416721" y="2033493"/>
            <a:ext cx="394723" cy="394723"/>
          </a:xfrm>
          <a:prstGeom prst="rect">
            <a:avLst/>
          </a:prstGeom>
        </p:spPr>
      </p:pic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EE91B452-C16B-4CD1-8EB0-DF47AF34E3C7}"/>
              </a:ext>
            </a:extLst>
          </p:cNvPr>
          <p:cNvCxnSpPr>
            <a:cxnSpLocks/>
          </p:cNvCxnSpPr>
          <p:nvPr/>
        </p:nvCxnSpPr>
        <p:spPr>
          <a:xfrm>
            <a:off x="672353" y="1372467"/>
            <a:ext cx="0" cy="30689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84EA4D9-2A94-4E00-8A00-0AD9F7B91E59}"/>
              </a:ext>
            </a:extLst>
          </p:cNvPr>
          <p:cNvCxnSpPr>
            <a:cxnSpLocks/>
          </p:cNvCxnSpPr>
          <p:nvPr/>
        </p:nvCxnSpPr>
        <p:spPr>
          <a:xfrm flipH="1">
            <a:off x="586619" y="1920969"/>
            <a:ext cx="1714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E839A629-9066-4425-864C-D62A606FFDB2}"/>
              </a:ext>
            </a:extLst>
          </p:cNvPr>
          <p:cNvCxnSpPr>
            <a:cxnSpLocks/>
          </p:cNvCxnSpPr>
          <p:nvPr/>
        </p:nvCxnSpPr>
        <p:spPr>
          <a:xfrm flipH="1">
            <a:off x="586619" y="2682074"/>
            <a:ext cx="1714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C32D3FF6-402C-4A2D-A301-584E05D82E38}"/>
              </a:ext>
            </a:extLst>
          </p:cNvPr>
          <p:cNvCxnSpPr>
            <a:cxnSpLocks/>
          </p:cNvCxnSpPr>
          <p:nvPr/>
        </p:nvCxnSpPr>
        <p:spPr>
          <a:xfrm flipH="1">
            <a:off x="586619" y="3363434"/>
            <a:ext cx="1714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20ABCEF8-38D0-46AE-A8F8-55B55976E0EB}"/>
              </a:ext>
            </a:extLst>
          </p:cNvPr>
          <p:cNvSpPr txBox="1"/>
          <p:nvPr/>
        </p:nvSpPr>
        <p:spPr>
          <a:xfrm>
            <a:off x="133081" y="2069932"/>
            <a:ext cx="6267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latin typeface="+mn-lt"/>
              </a:rPr>
              <a:t>e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E5EF10F1-FCE0-4C72-9F86-EB1DE10A28FD}"/>
              </a:ext>
            </a:extLst>
          </p:cNvPr>
          <p:cNvSpPr txBox="1"/>
          <p:nvPr/>
        </p:nvSpPr>
        <p:spPr>
          <a:xfrm>
            <a:off x="-30623" y="2829776"/>
            <a:ext cx="1419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latin typeface="+mn-lt"/>
              </a:rPr>
              <a:t>e+1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2D195B1C-5510-453B-930B-2F4F1AD0FDA7}"/>
              </a:ext>
            </a:extLst>
          </p:cNvPr>
          <p:cNvSpPr txBox="1"/>
          <p:nvPr/>
        </p:nvSpPr>
        <p:spPr>
          <a:xfrm>
            <a:off x="126005" y="3474827"/>
            <a:ext cx="88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…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1873E097-A0BB-44DE-85FC-5EB39B516773}"/>
              </a:ext>
            </a:extLst>
          </p:cNvPr>
          <p:cNvSpPr txBox="1"/>
          <p:nvPr/>
        </p:nvSpPr>
        <p:spPr>
          <a:xfrm>
            <a:off x="-16715" y="1523855"/>
            <a:ext cx="683188" cy="285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>
                <a:latin typeface="+mn-lt"/>
              </a:rPr>
              <a:t>epochs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37324B12-D5EB-4B1B-A9AD-B9DC131EC5CE}"/>
                  </a:ext>
                </a:extLst>
              </p:cNvPr>
              <p:cNvSpPr txBox="1"/>
              <p:nvPr/>
            </p:nvSpPr>
            <p:spPr>
              <a:xfrm>
                <a:off x="1679833" y="935675"/>
                <a:ext cx="4896446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+mn-lt"/>
                  </a:rPr>
                  <a:t>Need votes from</a:t>
                </a:r>
                <a:r>
                  <a:rPr lang="en-US" sz="1400" b="1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1400" b="1" dirty="0">
                    <a:latin typeface="+mn-lt"/>
                  </a:rPr>
                  <a:t> of total number of nodes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1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b="1" dirty="0">
                    <a:latin typeface="+mn-lt"/>
                  </a:rPr>
                  <a:t> </a:t>
                </a:r>
                <a:r>
                  <a:rPr lang="en-US" sz="1400" dirty="0">
                    <a:latin typeface="+mn-lt"/>
                  </a:rPr>
                  <a:t>for finality:</a:t>
                </a:r>
              </a:p>
              <a:p>
                <a:r>
                  <a:rPr lang="en-US" sz="1400" b="1" dirty="0">
                    <a:latin typeface="+mn-lt"/>
                  </a:rPr>
                  <a:t>Quorum size</a:t>
                </a:r>
                <a:r>
                  <a:rPr lang="en-US" sz="14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1400" dirty="0">
                    <a:latin typeface="+mn-lt"/>
                  </a:rPr>
                  <a:t> of total number of nodes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dirty="0">
                  <a:latin typeface="+mn-lt"/>
                </a:endParaRP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37324B12-D5EB-4B1B-A9AD-B9DC131EC5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9833" y="935675"/>
                <a:ext cx="4896446" cy="714683"/>
              </a:xfrm>
              <a:prstGeom prst="rect">
                <a:avLst/>
              </a:prstGeom>
              <a:blipFill>
                <a:blip r:embed="rId13"/>
                <a:stretch>
                  <a:fillRect l="-518" b="-1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Graphic 6" descr="Female Profile with solid fill">
            <a:extLst>
              <a:ext uri="{FF2B5EF4-FFF2-40B4-BE49-F238E27FC236}">
                <a16:creationId xmlns:a16="http://schemas.microsoft.com/office/drawing/2014/main" id="{1D368211-69AC-8325-A9FB-E524B35EB98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8317" y="4449790"/>
            <a:ext cx="657026" cy="6570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4A58C2D-AABB-4B7C-9FD1-11C5A3E0F1E8}"/>
              </a:ext>
            </a:extLst>
          </p:cNvPr>
          <p:cNvSpPr txBox="1"/>
          <p:nvPr/>
        </p:nvSpPr>
        <p:spPr>
          <a:xfrm>
            <a:off x="609001" y="4575733"/>
            <a:ext cx="1081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latin typeface="+mn-lt"/>
              </a:rPr>
              <a:t>Alice’s log: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89B737A-E9B3-20C9-4888-24F17E3A797C}"/>
                  </a:ext>
                </a:extLst>
              </p:cNvPr>
              <p:cNvSpPr txBox="1"/>
              <p:nvPr/>
            </p:nvSpPr>
            <p:spPr>
              <a:xfrm>
                <a:off x="1514718" y="4575733"/>
                <a:ext cx="43074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𝑡𝑥𝑠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89B737A-E9B3-20C9-4888-24F17E3A79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4718" y="4575733"/>
                <a:ext cx="430748" cy="338554"/>
              </a:xfrm>
              <a:prstGeom prst="rect">
                <a:avLst/>
              </a:prstGeom>
              <a:blipFill>
                <a:blip r:embed="rId18"/>
                <a:stretch>
                  <a:fillRect r="-14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FDB9AF5-BDD1-1195-7BE7-39267B0D7160}"/>
                  </a:ext>
                </a:extLst>
              </p:cNvPr>
              <p:cNvSpPr txBox="1"/>
              <p:nvPr/>
            </p:nvSpPr>
            <p:spPr>
              <a:xfrm>
                <a:off x="1901511" y="4575733"/>
                <a:ext cx="43074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𝑡𝑥𝑠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600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FDB9AF5-BDD1-1195-7BE7-39267B0D71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1511" y="4575733"/>
                <a:ext cx="430748" cy="338554"/>
              </a:xfrm>
              <a:prstGeom prst="rect">
                <a:avLst/>
              </a:prstGeom>
              <a:blipFill>
                <a:blip r:embed="rId19"/>
                <a:stretch>
                  <a:fillRect r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E9053A70-0006-0BC0-6CA8-EAFA00309894}"/>
              </a:ext>
            </a:extLst>
          </p:cNvPr>
          <p:cNvSpPr/>
          <p:nvPr/>
        </p:nvSpPr>
        <p:spPr>
          <a:xfrm>
            <a:off x="2684810" y="4116435"/>
            <a:ext cx="3492139" cy="83722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/>
              <a:t>Vote by a node: </a:t>
            </a:r>
            <a:r>
              <a:rPr lang="en-US" sz="1800" dirty="0"/>
              <a:t>Signature of the node on the block and the epoch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0D5DED-ABF6-13AC-64BA-70C5C824443B}"/>
              </a:ext>
            </a:extLst>
          </p:cNvPr>
          <p:cNvSpPr txBox="1"/>
          <p:nvPr/>
        </p:nvSpPr>
        <p:spPr>
          <a:xfrm>
            <a:off x="7144942" y="4583596"/>
            <a:ext cx="1999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+mn-lt"/>
              </a:rPr>
              <a:t>PBFT: P</a:t>
            </a:r>
            <a:r>
              <a:rPr lang="en-US" sz="1400" dirty="0">
                <a:latin typeface="+mn-lt"/>
              </a:rPr>
              <a:t>ractical </a:t>
            </a:r>
            <a:r>
              <a:rPr lang="en-US" sz="1400" b="1" dirty="0">
                <a:latin typeface="+mn-lt"/>
              </a:rPr>
              <a:t>B</a:t>
            </a:r>
            <a:r>
              <a:rPr lang="en-US" sz="1400" dirty="0">
                <a:latin typeface="+mn-lt"/>
              </a:rPr>
              <a:t>yzantine </a:t>
            </a:r>
            <a:r>
              <a:rPr lang="en-US" sz="1400" b="1" dirty="0">
                <a:latin typeface="+mn-lt"/>
              </a:rPr>
              <a:t>F</a:t>
            </a:r>
            <a:r>
              <a:rPr lang="en-US" sz="1400" dirty="0">
                <a:latin typeface="+mn-lt"/>
              </a:rPr>
              <a:t>ault </a:t>
            </a:r>
            <a:r>
              <a:rPr lang="en-US" sz="1400" b="1" dirty="0">
                <a:latin typeface="+mn-lt"/>
              </a:rPr>
              <a:t>T</a:t>
            </a:r>
            <a:r>
              <a:rPr lang="en-US" sz="1400" dirty="0">
                <a:latin typeface="+mn-lt"/>
              </a:rPr>
              <a:t>olerance. (1999)</a:t>
            </a:r>
            <a:endParaRPr lang="en-US" altLang="en-US" sz="1400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243CEA-A398-8FB6-2E6F-D8B763115F3A}"/>
              </a:ext>
            </a:extLst>
          </p:cNvPr>
          <p:cNvSpPr txBox="1"/>
          <p:nvPr/>
        </p:nvSpPr>
        <p:spPr>
          <a:xfrm>
            <a:off x="7617589" y="2488723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(9 nodes)</a:t>
            </a:r>
          </a:p>
        </p:txBody>
      </p:sp>
    </p:spTree>
    <p:extLst>
      <p:ext uri="{BB962C8B-B14F-4D97-AF65-F5344CB8AC3E}">
        <p14:creationId xmlns:p14="http://schemas.microsoft.com/office/powerpoint/2010/main" val="49319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34597 0.13936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92" y="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48148E-6 L 0.09805 0.01574 " pathEditMode="relative" rAng="0" ptsTypes="AA">
                                      <p:cBhvr>
                                        <p:cTn id="35" dur="1000" spd="-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96" y="787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48148E-6 L 0.32344 -0.03217 " pathEditMode="relative" rAng="0" ptsTypes="AA">
                                      <p:cBhvr>
                                        <p:cTn id="37" dur="1000" spd="-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72" y="-162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48148E-6 L 0.44219 -0.04421 " pathEditMode="relative" rAng="0" ptsTypes="AA">
                                      <p:cBhvr>
                                        <p:cTn id="39" dur="10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09" y="-2222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48148E-6 L 0.14154 0.17801 " pathEditMode="relative" rAng="0" ptsTypes="AA">
                                      <p:cBhvr>
                                        <p:cTn id="41" dur="10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70" y="8889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48148E-6 L 0.29987 0.13773 " pathEditMode="relative" rAng="0" ptsTypes="AA">
                                      <p:cBhvr>
                                        <p:cTn id="43" dur="10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87" y="6875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48148E-6 L 0.53711 0.07963 " pathEditMode="relative" rAng="0" ptsTypes="AA">
                                      <p:cBhvr>
                                        <p:cTn id="45" dur="1000" spd="-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49" y="3981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11111E-6 L 0.18881 0.26667 " pathEditMode="relative" rAng="0" ptsTypes="AA">
                                      <p:cBhvr>
                                        <p:cTn id="56" dur="1000" spd="-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40" y="13333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11111E-6 L 0.37057 0.26505 " pathEditMode="relative" rAng="0" ptsTypes="AA">
                                      <p:cBhvr>
                                        <p:cTn id="58" dur="1000" spd="-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29" y="13241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0.59375 0.33935 " pathEditMode="relative" rAng="0" ptsTypes="AA">
                                      <p:cBhvr>
                                        <p:cTn id="60" dur="1000" spd="-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88" y="1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7.40741E-7 L 0.25026 0.13773 " pathEditMode="relative" rAng="0" ptsTypes="AA">
                                      <p:cBhvr>
                                        <p:cTn id="81" dur="100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13" y="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23457E-7 L 0.20104 0.1429 " pathEditMode="relative" rAng="0" ptsTypes="AA">
                                      <p:cBhvr>
                                        <p:cTn id="91" dur="10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69" y="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96296E-6 L 0.17174 -0.22732 " pathEditMode="relative" rAng="0" ptsTypes="AA">
                                      <p:cBhvr>
                                        <p:cTn id="116" dur="1000" spd="-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81" y="-11366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0.39701 -0.27639 " pathEditMode="relative" rAng="0" ptsTypes="AA">
                                      <p:cBhvr>
                                        <p:cTn id="118" dur="1000" spd="-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44" y="-13819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96296E-6 L 0.51641 -0.28241 " pathEditMode="relative" rAng="0" ptsTypes="AA">
                                      <p:cBhvr>
                                        <p:cTn id="120" dur="1000" spd="-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20" y="-14120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96296E-6 L 0.21536 -0.06852 " pathEditMode="relative" rAng="0" ptsTypes="AA">
                                      <p:cBhvr>
                                        <p:cTn id="122" dur="1000" spd="-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8" y="-3426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0.37344 -0.1081 " pathEditMode="relative" rAng="0" ptsTypes="AA">
                                      <p:cBhvr>
                                        <p:cTn id="124" dur="1000" spd="-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72" y="-5417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96296E-6 L 0.61159 -0.16852 " pathEditMode="relative" rAng="0" ptsTypes="AA">
                                      <p:cBhvr>
                                        <p:cTn id="126" dur="1000" spd="-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73" y="-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animClr clrSpc="rgb" dir="cw">
                                      <p:cBhvr>
                                        <p:cTn id="1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7037E-7 L 0.20847 0.09306 " pathEditMode="relative" rAng="0" ptsTypes="AA">
                                      <p:cBhvr>
                                        <p:cTn id="148" dur="1000" spd="-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17" y="4653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7 L 0.38841 0.0838 " pathEditMode="relative" rAng="0" ptsTypes="AA">
                                      <p:cBhvr>
                                        <p:cTn id="150" dur="1000" spd="-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14" y="4190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7037E-7 L 0.61315 0.16227 " pathEditMode="relative" rAng="0" ptsTypes="AA">
                                      <p:cBhvr>
                                        <p:cTn id="152" dur="1000" spd="-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51" y="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96296E-6 L 0.1599 -0.06551 " pathEditMode="relative" rAng="0" ptsTypes="AA">
                                      <p:cBhvr>
                                        <p:cTn id="169" dur="1000" spd="-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-3287"/>
                                    </p:animMotion>
                                  </p:childTnLst>
                                </p:cTn>
                              </p:par>
                              <p:par>
                                <p:cTn id="17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96296E-6 L 0.31858 -0.10062 " pathEditMode="relative" rAng="0" ptsTypes="AA">
                                      <p:cBhvr>
                                        <p:cTn id="171" dur="1000" spd="-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20" y="-50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61207-D068-C845-896A-D430BC15A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Accumulator Proofs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28A673-829E-3746-B189-BD712CB96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9pPr>
          </a:lstStyle>
          <a:p>
            <a:pPr>
              <a:defRPr/>
            </a:pPr>
            <a:fld id="{A25EAAF7-E907-EF47-9376-F956DC3F028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8FF2AD0-F7A8-C541-9F29-CC5D3840A36B}"/>
                  </a:ext>
                </a:extLst>
              </p:cNvPr>
              <p:cNvSpPr txBox="1"/>
              <p:nvPr/>
            </p:nvSpPr>
            <p:spPr>
              <a:xfrm>
                <a:off x="980902" y="852401"/>
                <a:ext cx="7705898" cy="6508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InclusionProof(</a:t>
                </a:r>
                <a:r>
                  <a:rPr lang="en-US" b="1" dirty="0" err="1"/>
                  <a:t>A,x</a:t>
                </a:r>
                <a:r>
                  <a:rPr lang="en-US" b="1" dirty="0"/>
                  <a:t>):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,⋅)</m:t>
                    </m:r>
                  </m:oMath>
                </a14:m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Computed using trapdoor(</a:t>
                </a:r>
                <a:r>
                  <a:rPr lang="en-US" dirty="0" err="1"/>
                  <a:t>p,q</a:t>
                </a:r>
                <a:r>
                  <a:rPr lang="en-US" dirty="0"/>
                  <a:t>)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b="1" dirty="0"/>
                  <a:t>Verify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b="1" dirty="0"/>
              </a:p>
              <a:p>
                <a:endParaRPr lang="en-US" b="1" dirty="0"/>
              </a:p>
              <a:p>
                <a:r>
                  <a:rPr lang="en-US" b="1" dirty="0"/>
                  <a:t>Exclusion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en-US" dirty="0"/>
                  <a:t>)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p>
                    </m:sSup>
                  </m:oMath>
                </a14:m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)=1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)⇒</m:t>
                    </m:r>
                  </m:oMath>
                </a14:m>
                <a:r>
                  <a:rPr lang="en-US" dirty="0"/>
                  <a:t> Verify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/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endParaRPr lang="en-US" b="1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b="1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b="1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8FF2AD0-F7A8-C541-9F29-CC5D3840A3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902" y="852401"/>
                <a:ext cx="7705898" cy="6508064"/>
              </a:xfrm>
              <a:prstGeom prst="rect">
                <a:avLst/>
              </a:prstGeom>
              <a:blipFill>
                <a:blip r:embed="rId3"/>
                <a:stretch>
                  <a:fillRect l="-1318" t="-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420DEBA6-8BEE-6043-8A04-102B766AA56C}"/>
              </a:ext>
            </a:extLst>
          </p:cNvPr>
          <p:cNvSpPr/>
          <p:nvPr/>
        </p:nvSpPr>
        <p:spPr>
          <a:xfrm>
            <a:off x="3930316" y="2646947"/>
            <a:ext cx="4074695" cy="12673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Efficient stateless updates to (non)-membership witnesses:</a:t>
            </a:r>
          </a:p>
          <a:p>
            <a:pPr algn="ctr"/>
            <a:r>
              <a:rPr lang="en-US" dirty="0"/>
              <a:t>[LiLiXue07]</a:t>
            </a:r>
          </a:p>
        </p:txBody>
      </p:sp>
    </p:spTree>
    <p:extLst>
      <p:ext uri="{BB962C8B-B14F-4D97-AF65-F5344CB8AC3E}">
        <p14:creationId xmlns:p14="http://schemas.microsoft.com/office/powerpoint/2010/main" val="26522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01" y="1085029"/>
            <a:ext cx="6845211" cy="39805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356" y="2077022"/>
            <a:ext cx="379477" cy="3703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171520-F166-554E-BD55-D3A8D9F2F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Simple (PBFT-style) </a:t>
            </a:r>
            <a:r>
              <a:rPr lang="en-US" dirty="0" err="1"/>
              <a:t>PoS</a:t>
            </a:r>
            <a:r>
              <a:rPr lang="en-US" dirty="0"/>
              <a:t> Protocol*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9A68FB-4AEA-48F0-8E81-0BD49DD93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E83F63-37FA-4F60-8611-DF5D07849B33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357" y="1268016"/>
            <a:ext cx="379477" cy="37033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86" y="2886027"/>
            <a:ext cx="379477" cy="3703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81" y="1957564"/>
            <a:ext cx="430748" cy="43074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52" y="3558563"/>
            <a:ext cx="430748" cy="43074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60" y="1692995"/>
            <a:ext cx="430748" cy="43074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704" y="2937597"/>
            <a:ext cx="430748" cy="43074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086" y="2750998"/>
            <a:ext cx="430748" cy="43074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207" y="3549229"/>
            <a:ext cx="430748" cy="43074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186" y="1638348"/>
            <a:ext cx="430748" cy="43074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635" y="2423632"/>
            <a:ext cx="430748" cy="43074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581" y="3946663"/>
            <a:ext cx="430748" cy="430748"/>
          </a:xfrm>
          <a:prstGeom prst="rect">
            <a:avLst/>
          </a:prstGeom>
        </p:spPr>
      </p:pic>
      <p:cxnSp>
        <p:nvCxnSpPr>
          <p:cNvPr id="30" name="Straight Arrow Connector 29"/>
          <p:cNvCxnSpPr>
            <a:cxnSpLocks/>
            <a:endCxn id="5" idx="2"/>
          </p:cNvCxnSpPr>
          <p:nvPr/>
        </p:nvCxnSpPr>
        <p:spPr>
          <a:xfrm flipV="1">
            <a:off x="1399093" y="1638349"/>
            <a:ext cx="2" cy="4386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cxnSpLocks/>
            <a:stCxn id="20" idx="0"/>
          </p:cNvCxnSpPr>
          <p:nvPr/>
        </p:nvCxnSpPr>
        <p:spPr>
          <a:xfrm flipV="1">
            <a:off x="1136224" y="2447355"/>
            <a:ext cx="260375" cy="438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141" y="2886027"/>
            <a:ext cx="379477" cy="370333"/>
          </a:xfrm>
          <a:prstGeom prst="rect">
            <a:avLst/>
          </a:prstGeom>
        </p:spPr>
      </p:pic>
      <p:cxnSp>
        <p:nvCxnSpPr>
          <p:cNvPr id="36" name="Straight Arrow Connector 35"/>
          <p:cNvCxnSpPr>
            <a:cxnSpLocks/>
          </p:cNvCxnSpPr>
          <p:nvPr/>
        </p:nvCxnSpPr>
        <p:spPr>
          <a:xfrm flipH="1" flipV="1">
            <a:off x="1399093" y="2447354"/>
            <a:ext cx="234291" cy="4386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7" name="Picture 3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091" y="2043412"/>
            <a:ext cx="160661" cy="16066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850" y="2043412"/>
            <a:ext cx="160661" cy="16066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610" y="2043412"/>
            <a:ext cx="160661" cy="16066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091" y="2204073"/>
            <a:ext cx="160661" cy="16066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850" y="2204073"/>
            <a:ext cx="160661" cy="16066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610" y="2204073"/>
            <a:ext cx="160661" cy="160661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091" y="2370936"/>
            <a:ext cx="160661" cy="16066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850" y="2370936"/>
            <a:ext cx="160661" cy="16066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610" y="2370936"/>
            <a:ext cx="160661" cy="160661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CC30B060-9C0B-4C70-B621-697B8F7BF04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405" y="3293217"/>
            <a:ext cx="160661" cy="160661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5AD5EC99-7EF0-4FB9-A300-0B57FF87245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5" y="3293217"/>
            <a:ext cx="160661" cy="160661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3A3BCE5B-DF79-4CD4-9E53-688AB5BC4F2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924" y="3293217"/>
            <a:ext cx="160661" cy="160661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E9084022-0728-4D0D-8DC2-0F3416EA1E9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405" y="3453877"/>
            <a:ext cx="160661" cy="160661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CCF894B7-9043-4C67-85FD-62ED70FC027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5" y="3453877"/>
            <a:ext cx="160661" cy="160661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0A310ECB-C0A3-4516-9C94-1EA43F828BB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924" y="3453877"/>
            <a:ext cx="160661" cy="160661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581D62F8-BA29-463C-9A7D-F9461C3089F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574" y="3287115"/>
            <a:ext cx="160661" cy="160661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04307D1E-6771-414F-BACF-5BFF48B5A2D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333" y="3287115"/>
            <a:ext cx="160661" cy="160661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93BC6D0D-301A-4937-9474-59C90AC9803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093" y="3287115"/>
            <a:ext cx="160661" cy="160661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A80A0853-0334-40EE-8D1A-E513B6E9EA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574" y="3453978"/>
            <a:ext cx="160661" cy="160661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2D859183-5773-4231-BEEF-EA11A251A6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333" y="3453978"/>
            <a:ext cx="160661" cy="160661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2E9046D1-758E-41E4-A037-D86168EE44E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215" y="2715411"/>
            <a:ext cx="252491" cy="252491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69799FDF-2BD9-4352-8E1D-9DDB7227834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328" y="2900480"/>
            <a:ext cx="252491" cy="252491"/>
          </a:xfrm>
          <a:prstGeom prst="rect">
            <a:avLst/>
          </a:prstGeom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id="{11B3F08F-DA9F-417B-A6EA-2501F455D84F}"/>
              </a:ext>
            </a:extLst>
          </p:cNvPr>
          <p:cNvSpPr/>
          <p:nvPr/>
        </p:nvSpPr>
        <p:spPr>
          <a:xfrm>
            <a:off x="7237870" y="1052721"/>
            <a:ext cx="1735931" cy="140794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D2F89D0-AC00-4FD3-972C-B4C4D90023A2}"/>
              </a:ext>
            </a:extLst>
          </p:cNvPr>
          <p:cNvSpPr txBox="1"/>
          <p:nvPr/>
        </p:nvSpPr>
        <p:spPr>
          <a:xfrm>
            <a:off x="7527015" y="1039136"/>
            <a:ext cx="11724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6">
                    <a:lumMod val="50000"/>
                  </a:schemeClr>
                </a:solidFill>
              </a:rPr>
              <a:t>Staked Coins</a:t>
            </a:r>
          </a:p>
        </p:txBody>
      </p:sp>
      <p:pic>
        <p:nvPicPr>
          <p:cNvPr id="66" name="Graphic 65" descr="Coins outline">
            <a:extLst>
              <a:ext uri="{FF2B5EF4-FFF2-40B4-BE49-F238E27FC236}">
                <a16:creationId xmlns:a16="http://schemas.microsoft.com/office/drawing/2014/main" id="{0A500A36-77DC-451D-9EA4-EAF85B55136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879709" y="1256933"/>
            <a:ext cx="394723" cy="394723"/>
          </a:xfrm>
          <a:prstGeom prst="rect">
            <a:avLst/>
          </a:prstGeom>
        </p:spPr>
      </p:pic>
      <p:pic>
        <p:nvPicPr>
          <p:cNvPr id="67" name="Graphic 66" descr="Coins outline">
            <a:extLst>
              <a:ext uri="{FF2B5EF4-FFF2-40B4-BE49-F238E27FC236}">
                <a16:creationId xmlns:a16="http://schemas.microsoft.com/office/drawing/2014/main" id="{C173578F-3CFD-46B2-82C6-088122EF405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915860" y="1636625"/>
            <a:ext cx="394723" cy="394723"/>
          </a:xfrm>
          <a:prstGeom prst="rect">
            <a:avLst/>
          </a:prstGeom>
        </p:spPr>
      </p:pic>
      <p:pic>
        <p:nvPicPr>
          <p:cNvPr id="68" name="Graphic 67" descr="Coins outline">
            <a:extLst>
              <a:ext uri="{FF2B5EF4-FFF2-40B4-BE49-F238E27FC236}">
                <a16:creationId xmlns:a16="http://schemas.microsoft.com/office/drawing/2014/main" id="{76F9030A-3E24-4E38-959D-C7D5420DC86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378434" y="1241902"/>
            <a:ext cx="394723" cy="394723"/>
          </a:xfrm>
          <a:prstGeom prst="rect">
            <a:avLst/>
          </a:prstGeom>
        </p:spPr>
      </p:pic>
      <p:pic>
        <p:nvPicPr>
          <p:cNvPr id="69" name="Graphic 68" descr="Coins outline">
            <a:extLst>
              <a:ext uri="{FF2B5EF4-FFF2-40B4-BE49-F238E27FC236}">
                <a16:creationId xmlns:a16="http://schemas.microsoft.com/office/drawing/2014/main" id="{32E32EF7-40F2-471C-B8D8-963C82C24DE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378434" y="1628444"/>
            <a:ext cx="394723" cy="394723"/>
          </a:xfrm>
          <a:prstGeom prst="rect">
            <a:avLst/>
          </a:prstGeom>
        </p:spPr>
      </p:pic>
      <p:pic>
        <p:nvPicPr>
          <p:cNvPr id="73" name="Graphic 72" descr="Coins outline">
            <a:extLst>
              <a:ext uri="{FF2B5EF4-FFF2-40B4-BE49-F238E27FC236}">
                <a16:creationId xmlns:a16="http://schemas.microsoft.com/office/drawing/2014/main" id="{67764B44-D102-4D4A-BA23-37B2AA93090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416198" y="2042217"/>
            <a:ext cx="394723" cy="394723"/>
          </a:xfrm>
          <a:prstGeom prst="rect">
            <a:avLst/>
          </a:prstGeom>
        </p:spPr>
      </p:pic>
      <p:pic>
        <p:nvPicPr>
          <p:cNvPr id="74" name="Graphic 73" descr="Coins outline">
            <a:extLst>
              <a:ext uri="{FF2B5EF4-FFF2-40B4-BE49-F238E27FC236}">
                <a16:creationId xmlns:a16="http://schemas.microsoft.com/office/drawing/2014/main" id="{9033B813-3C8E-4867-B720-6331C29B61B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931368" y="2033442"/>
            <a:ext cx="397336" cy="394723"/>
          </a:xfrm>
          <a:prstGeom prst="rect">
            <a:avLst/>
          </a:prstGeom>
        </p:spPr>
      </p:pic>
      <p:pic>
        <p:nvPicPr>
          <p:cNvPr id="83" name="Graphic 82" descr="Coins outline">
            <a:extLst>
              <a:ext uri="{FF2B5EF4-FFF2-40B4-BE49-F238E27FC236}">
                <a16:creationId xmlns:a16="http://schemas.microsoft.com/office/drawing/2014/main" id="{4EC080FF-54E3-46EA-A91F-B5589EAA158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380984" y="1256933"/>
            <a:ext cx="394723" cy="394723"/>
          </a:xfrm>
          <a:prstGeom prst="rect">
            <a:avLst/>
          </a:prstGeom>
        </p:spPr>
      </p:pic>
      <p:pic>
        <p:nvPicPr>
          <p:cNvPr id="84" name="Graphic 83" descr="Coins outline">
            <a:extLst>
              <a:ext uri="{FF2B5EF4-FFF2-40B4-BE49-F238E27FC236}">
                <a16:creationId xmlns:a16="http://schemas.microsoft.com/office/drawing/2014/main" id="{BEFB883F-6870-433F-B68A-B226B9BBF5A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420591" y="1628503"/>
            <a:ext cx="394723" cy="394723"/>
          </a:xfrm>
          <a:prstGeom prst="rect">
            <a:avLst/>
          </a:prstGeom>
        </p:spPr>
      </p:pic>
      <p:pic>
        <p:nvPicPr>
          <p:cNvPr id="85" name="Graphic 84" descr="Coins outline">
            <a:extLst>
              <a:ext uri="{FF2B5EF4-FFF2-40B4-BE49-F238E27FC236}">
                <a16:creationId xmlns:a16="http://schemas.microsoft.com/office/drawing/2014/main" id="{0DE1E943-A245-4E21-9465-2472D350F20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416721" y="2033493"/>
            <a:ext cx="394723" cy="394723"/>
          </a:xfrm>
          <a:prstGeom prst="rect">
            <a:avLst/>
          </a:prstGeom>
        </p:spPr>
      </p:pic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EE91B452-C16B-4CD1-8EB0-DF47AF34E3C7}"/>
              </a:ext>
            </a:extLst>
          </p:cNvPr>
          <p:cNvCxnSpPr>
            <a:cxnSpLocks/>
          </p:cNvCxnSpPr>
          <p:nvPr/>
        </p:nvCxnSpPr>
        <p:spPr>
          <a:xfrm>
            <a:off x="672353" y="1372467"/>
            <a:ext cx="0" cy="30689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84EA4D9-2A94-4E00-8A00-0AD9F7B91E59}"/>
              </a:ext>
            </a:extLst>
          </p:cNvPr>
          <p:cNvCxnSpPr>
            <a:cxnSpLocks/>
          </p:cNvCxnSpPr>
          <p:nvPr/>
        </p:nvCxnSpPr>
        <p:spPr>
          <a:xfrm flipH="1">
            <a:off x="586619" y="1920969"/>
            <a:ext cx="1714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E839A629-9066-4425-864C-D62A606FFDB2}"/>
              </a:ext>
            </a:extLst>
          </p:cNvPr>
          <p:cNvCxnSpPr>
            <a:cxnSpLocks/>
          </p:cNvCxnSpPr>
          <p:nvPr/>
        </p:nvCxnSpPr>
        <p:spPr>
          <a:xfrm flipH="1">
            <a:off x="586619" y="2682074"/>
            <a:ext cx="1714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C32D3FF6-402C-4A2D-A301-584E05D82E38}"/>
              </a:ext>
            </a:extLst>
          </p:cNvPr>
          <p:cNvCxnSpPr>
            <a:cxnSpLocks/>
          </p:cNvCxnSpPr>
          <p:nvPr/>
        </p:nvCxnSpPr>
        <p:spPr>
          <a:xfrm flipH="1">
            <a:off x="586619" y="3363434"/>
            <a:ext cx="1714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20ABCEF8-38D0-46AE-A8F8-55B55976E0EB}"/>
              </a:ext>
            </a:extLst>
          </p:cNvPr>
          <p:cNvSpPr txBox="1"/>
          <p:nvPr/>
        </p:nvSpPr>
        <p:spPr>
          <a:xfrm>
            <a:off x="133081" y="2069932"/>
            <a:ext cx="6267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latin typeface="+mn-lt"/>
              </a:rPr>
              <a:t>e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E5EF10F1-FCE0-4C72-9F86-EB1DE10A28FD}"/>
              </a:ext>
            </a:extLst>
          </p:cNvPr>
          <p:cNvSpPr txBox="1"/>
          <p:nvPr/>
        </p:nvSpPr>
        <p:spPr>
          <a:xfrm>
            <a:off x="-30623" y="2829776"/>
            <a:ext cx="1419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latin typeface="+mn-lt"/>
              </a:rPr>
              <a:t>e+1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2D195B1C-5510-453B-930B-2F4F1AD0FDA7}"/>
              </a:ext>
            </a:extLst>
          </p:cNvPr>
          <p:cNvSpPr txBox="1"/>
          <p:nvPr/>
        </p:nvSpPr>
        <p:spPr>
          <a:xfrm>
            <a:off x="126005" y="3474827"/>
            <a:ext cx="88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…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1873E097-A0BB-44DE-85FC-5EB39B516773}"/>
              </a:ext>
            </a:extLst>
          </p:cNvPr>
          <p:cNvSpPr txBox="1"/>
          <p:nvPr/>
        </p:nvSpPr>
        <p:spPr>
          <a:xfrm>
            <a:off x="-16715" y="1523855"/>
            <a:ext cx="683188" cy="285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>
                <a:latin typeface="+mn-lt"/>
              </a:rPr>
              <a:t>epochs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B869A06-677A-CE8E-4AEB-3D8424B68E2C}"/>
              </a:ext>
            </a:extLst>
          </p:cNvPr>
          <p:cNvSpPr/>
          <p:nvPr/>
        </p:nvSpPr>
        <p:spPr>
          <a:xfrm>
            <a:off x="2435107" y="1915014"/>
            <a:ext cx="4354964" cy="163421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E6653E1-6810-7BA2-CD6E-62FDA45AE4CB}"/>
              </a:ext>
            </a:extLst>
          </p:cNvPr>
          <p:cNvSpPr/>
          <p:nvPr/>
        </p:nvSpPr>
        <p:spPr>
          <a:xfrm>
            <a:off x="2806828" y="2499202"/>
            <a:ext cx="1631829" cy="783211"/>
          </a:xfrm>
          <a:prstGeom prst="ellipse">
            <a:avLst/>
          </a:prstGeom>
          <a:noFill/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6E98D06-4113-E5C9-3515-0E69B853BB9F}"/>
                  </a:ext>
                </a:extLst>
              </p:cNvPr>
              <p:cNvSpPr txBox="1"/>
              <p:nvPr/>
            </p:nvSpPr>
            <p:spPr>
              <a:xfrm>
                <a:off x="3306538" y="2648006"/>
                <a:ext cx="1093239" cy="497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1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1400" dirty="0">
                  <a:solidFill>
                    <a:srgbClr val="00206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6E98D06-4113-E5C9-3515-0E69B853BB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6538" y="2648006"/>
                <a:ext cx="1093239" cy="497059"/>
              </a:xfrm>
              <a:prstGeom prst="rect">
                <a:avLst/>
              </a:prstGeom>
              <a:blipFill>
                <a:blip r:embed="rId13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Oval 51">
            <a:extLst>
              <a:ext uri="{FF2B5EF4-FFF2-40B4-BE49-F238E27FC236}">
                <a16:creationId xmlns:a16="http://schemas.microsoft.com/office/drawing/2014/main" id="{4AE233CA-46C0-F721-74BB-D17AA0F7E269}"/>
              </a:ext>
            </a:extLst>
          </p:cNvPr>
          <p:cNvSpPr/>
          <p:nvPr/>
        </p:nvSpPr>
        <p:spPr>
          <a:xfrm>
            <a:off x="4803173" y="2499202"/>
            <a:ext cx="1631829" cy="783211"/>
          </a:xfrm>
          <a:prstGeom prst="ellipse">
            <a:avLst/>
          </a:prstGeom>
          <a:noFill/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FE394214-96DE-7B2E-2098-48D573FB3829}"/>
                  </a:ext>
                </a:extLst>
              </p:cNvPr>
              <p:cNvSpPr txBox="1"/>
              <p:nvPr/>
            </p:nvSpPr>
            <p:spPr>
              <a:xfrm>
                <a:off x="4909107" y="2603548"/>
                <a:ext cx="1077345" cy="497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1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1400" dirty="0">
                  <a:solidFill>
                    <a:srgbClr val="00206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FE394214-96DE-7B2E-2098-48D573FB38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9107" y="2603548"/>
                <a:ext cx="1077345" cy="497059"/>
              </a:xfrm>
              <a:prstGeom prst="rect">
                <a:avLst/>
              </a:prstGeom>
              <a:blipFill>
                <a:blip r:embed="rId14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9EACA7B8-AF04-DDAC-E846-AA055E72411C}"/>
                  </a:ext>
                </a:extLst>
              </p:cNvPr>
              <p:cNvSpPr txBox="1"/>
              <p:nvPr/>
            </p:nvSpPr>
            <p:spPr>
              <a:xfrm>
                <a:off x="3048545" y="2140037"/>
                <a:ext cx="114839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002060"/>
                    </a:solidFill>
                  </a:rPr>
                  <a:t>Votes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𝑡𝑥𝑠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1200" dirty="0">
                    <a:solidFill>
                      <a:srgbClr val="002060"/>
                    </a:solidFill>
                    <a:latin typeface="+mn-lt"/>
                  </a:rPr>
                  <a:t> </a:t>
                </a:r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9EACA7B8-AF04-DDAC-E846-AA055E7241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545" y="2140037"/>
                <a:ext cx="1148394" cy="276999"/>
              </a:xfrm>
              <a:prstGeom prst="rect">
                <a:avLst/>
              </a:prstGeom>
              <a:blipFill>
                <a:blip r:embed="rId18"/>
                <a:stretch>
                  <a:fillRect t="-2222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E72D5688-635C-688E-48E5-AAEC602C7917}"/>
                  </a:ext>
                </a:extLst>
              </p:cNvPr>
              <p:cNvSpPr txBox="1"/>
              <p:nvPr/>
            </p:nvSpPr>
            <p:spPr>
              <a:xfrm>
                <a:off x="5044890" y="2135501"/>
                <a:ext cx="114839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002060"/>
                    </a:solidFill>
                  </a:rPr>
                  <a:t>Votes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𝑡𝑥𝑠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1200" dirty="0">
                    <a:solidFill>
                      <a:srgbClr val="002060"/>
                    </a:solidFill>
                    <a:latin typeface="+mn-lt"/>
                  </a:rPr>
                  <a:t> </a:t>
                </a:r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E72D5688-635C-688E-48E5-AAEC602C79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4890" y="2135501"/>
                <a:ext cx="1148394" cy="276999"/>
              </a:xfrm>
              <a:prstGeom prst="rect">
                <a:avLst/>
              </a:prstGeom>
              <a:blipFill>
                <a:blip r:embed="rId19"/>
                <a:stretch>
                  <a:fillRect t="-2174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Graphic 6" descr="Female Profile with solid fill">
            <a:extLst>
              <a:ext uri="{FF2B5EF4-FFF2-40B4-BE49-F238E27FC236}">
                <a16:creationId xmlns:a16="http://schemas.microsoft.com/office/drawing/2014/main" id="{1D368211-69AC-8325-A9FB-E524B35EB98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8317" y="4449790"/>
            <a:ext cx="657026" cy="6570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4A58C2D-AABB-4B7C-9FD1-11C5A3E0F1E8}"/>
              </a:ext>
            </a:extLst>
          </p:cNvPr>
          <p:cNvSpPr txBox="1"/>
          <p:nvPr/>
        </p:nvSpPr>
        <p:spPr>
          <a:xfrm>
            <a:off x="609001" y="4575733"/>
            <a:ext cx="1081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latin typeface="+mn-lt"/>
              </a:rPr>
              <a:t>Alice’s log: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89B737A-E9B3-20C9-4888-24F17E3A797C}"/>
                  </a:ext>
                </a:extLst>
              </p:cNvPr>
              <p:cNvSpPr txBox="1"/>
              <p:nvPr/>
            </p:nvSpPr>
            <p:spPr>
              <a:xfrm>
                <a:off x="1514718" y="4575733"/>
                <a:ext cx="43074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𝑡𝑥𝑠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89B737A-E9B3-20C9-4888-24F17E3A79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4718" y="4575733"/>
                <a:ext cx="430748" cy="338554"/>
              </a:xfrm>
              <a:prstGeom prst="rect">
                <a:avLst/>
              </a:prstGeom>
              <a:blipFill>
                <a:blip r:embed="rId22"/>
                <a:stretch>
                  <a:fillRect r="-14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FDB9AF5-BDD1-1195-7BE7-39267B0D7160}"/>
                  </a:ext>
                </a:extLst>
              </p:cNvPr>
              <p:cNvSpPr txBox="1"/>
              <p:nvPr/>
            </p:nvSpPr>
            <p:spPr>
              <a:xfrm>
                <a:off x="1901511" y="4575733"/>
                <a:ext cx="43074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𝑡𝑥𝑠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600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FDB9AF5-BDD1-1195-7BE7-39267B0D71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1511" y="4575733"/>
                <a:ext cx="430748" cy="338554"/>
              </a:xfrm>
              <a:prstGeom prst="rect">
                <a:avLst/>
              </a:prstGeom>
              <a:blipFill>
                <a:blip r:embed="rId23"/>
                <a:stretch>
                  <a:fillRect r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127AF99-98F8-B43E-3DC0-C1CF754F1C7D}"/>
                  </a:ext>
                </a:extLst>
              </p:cNvPr>
              <p:cNvSpPr txBox="1"/>
              <p:nvPr/>
            </p:nvSpPr>
            <p:spPr>
              <a:xfrm>
                <a:off x="1679833" y="935675"/>
                <a:ext cx="4896446" cy="7092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+mn-lt"/>
                  </a:rPr>
                  <a:t>Need votes from</a:t>
                </a:r>
                <a:r>
                  <a:rPr lang="en-US" sz="1400" b="1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1400" b="1" dirty="0">
                    <a:latin typeface="+mn-lt"/>
                  </a:rPr>
                  <a:t> x total number of nodes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1400" b="1" i="1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1400" dirty="0">
                    <a:latin typeface="+mn-lt"/>
                  </a:rPr>
                  <a:t>for finality:</a:t>
                </a:r>
              </a:p>
              <a:p>
                <a:r>
                  <a:rPr lang="en-US" sz="1400" b="1" dirty="0">
                    <a:latin typeface="+mn-lt"/>
                  </a:rPr>
                  <a:t>Quorum size</a:t>
                </a:r>
                <a:r>
                  <a:rPr lang="en-US" sz="14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1400" dirty="0">
                    <a:latin typeface="+mn-lt"/>
                  </a:rPr>
                  <a:t> x total number of nodes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dirty="0">
                  <a:latin typeface="+mn-lt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127AF99-98F8-B43E-3DC0-C1CF754F1C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9833" y="935675"/>
                <a:ext cx="4896446" cy="709233"/>
              </a:xfrm>
              <a:prstGeom prst="rect">
                <a:avLst/>
              </a:prstGeom>
              <a:blipFill>
                <a:blip r:embed="rId24"/>
                <a:stretch>
                  <a:fillRect l="-374" b="-17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A865A842-716C-9A5F-4E41-41A866247F76}"/>
              </a:ext>
            </a:extLst>
          </p:cNvPr>
          <p:cNvSpPr/>
          <p:nvPr/>
        </p:nvSpPr>
        <p:spPr>
          <a:xfrm>
            <a:off x="2684810" y="4116435"/>
            <a:ext cx="3492139" cy="83722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/>
              <a:t>Vote by a node: </a:t>
            </a:r>
            <a:r>
              <a:rPr lang="en-US" sz="1800" dirty="0"/>
              <a:t>Signature of the node on the block and the epoch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0A2BAF4-9D30-6999-0D43-7AFDF0A26733}"/>
              </a:ext>
            </a:extLst>
          </p:cNvPr>
          <p:cNvSpPr txBox="1"/>
          <p:nvPr/>
        </p:nvSpPr>
        <p:spPr>
          <a:xfrm>
            <a:off x="7144942" y="4583596"/>
            <a:ext cx="1999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+mn-lt"/>
              </a:rPr>
              <a:t>PBFT: P</a:t>
            </a:r>
            <a:r>
              <a:rPr lang="en-US" sz="1400" dirty="0">
                <a:latin typeface="+mn-lt"/>
              </a:rPr>
              <a:t>ractical </a:t>
            </a:r>
            <a:r>
              <a:rPr lang="en-US" sz="1400" b="1" dirty="0">
                <a:latin typeface="+mn-lt"/>
              </a:rPr>
              <a:t>B</a:t>
            </a:r>
            <a:r>
              <a:rPr lang="en-US" sz="1400" dirty="0">
                <a:latin typeface="+mn-lt"/>
              </a:rPr>
              <a:t>yzantine </a:t>
            </a:r>
            <a:r>
              <a:rPr lang="en-US" sz="1400" b="1" dirty="0">
                <a:latin typeface="+mn-lt"/>
              </a:rPr>
              <a:t>F</a:t>
            </a:r>
            <a:r>
              <a:rPr lang="en-US" sz="1400" dirty="0">
                <a:latin typeface="+mn-lt"/>
              </a:rPr>
              <a:t>ault </a:t>
            </a:r>
            <a:r>
              <a:rPr lang="en-US" sz="1400" b="1" dirty="0">
                <a:latin typeface="+mn-lt"/>
              </a:rPr>
              <a:t>T</a:t>
            </a:r>
            <a:r>
              <a:rPr lang="en-US" sz="1400" dirty="0">
                <a:latin typeface="+mn-lt"/>
              </a:rPr>
              <a:t>olerance. (1999)</a:t>
            </a:r>
            <a:endParaRPr lang="en-US" alt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8201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01" y="1085029"/>
            <a:ext cx="6845211" cy="39805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356" y="2077022"/>
            <a:ext cx="379477" cy="3703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171520-F166-554E-BD55-D3A8D9F2F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Simple (PBFT-style) </a:t>
            </a:r>
            <a:r>
              <a:rPr lang="en-US" dirty="0" err="1"/>
              <a:t>PoS</a:t>
            </a:r>
            <a:r>
              <a:rPr lang="en-US" dirty="0"/>
              <a:t> Protocol*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9A68FB-4AEA-48F0-8E81-0BD49DD93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E83F63-37FA-4F60-8611-DF5D07849B33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357" y="1268016"/>
            <a:ext cx="379477" cy="37033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86" y="2886027"/>
            <a:ext cx="379477" cy="3703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81" y="1957564"/>
            <a:ext cx="430748" cy="43074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52" y="3558563"/>
            <a:ext cx="430748" cy="43074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60" y="1692995"/>
            <a:ext cx="430748" cy="43074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704" y="2937597"/>
            <a:ext cx="430748" cy="43074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086" y="2750998"/>
            <a:ext cx="430748" cy="43074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207" y="3549229"/>
            <a:ext cx="430748" cy="43074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186" y="1638348"/>
            <a:ext cx="430748" cy="43074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635" y="2423632"/>
            <a:ext cx="430748" cy="43074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581" y="3946663"/>
            <a:ext cx="430748" cy="430748"/>
          </a:xfrm>
          <a:prstGeom prst="rect">
            <a:avLst/>
          </a:prstGeom>
        </p:spPr>
      </p:pic>
      <p:cxnSp>
        <p:nvCxnSpPr>
          <p:cNvPr id="30" name="Straight Arrow Connector 29"/>
          <p:cNvCxnSpPr>
            <a:cxnSpLocks/>
            <a:endCxn id="5" idx="2"/>
          </p:cNvCxnSpPr>
          <p:nvPr/>
        </p:nvCxnSpPr>
        <p:spPr>
          <a:xfrm flipV="1">
            <a:off x="1399093" y="1638349"/>
            <a:ext cx="2" cy="4386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cxnSpLocks/>
            <a:stCxn id="20" idx="0"/>
          </p:cNvCxnSpPr>
          <p:nvPr/>
        </p:nvCxnSpPr>
        <p:spPr>
          <a:xfrm flipV="1">
            <a:off x="1136224" y="2447355"/>
            <a:ext cx="260375" cy="438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141" y="2886027"/>
            <a:ext cx="379477" cy="370333"/>
          </a:xfrm>
          <a:prstGeom prst="rect">
            <a:avLst/>
          </a:prstGeom>
        </p:spPr>
      </p:pic>
      <p:cxnSp>
        <p:nvCxnSpPr>
          <p:cNvPr id="36" name="Straight Arrow Connector 35"/>
          <p:cNvCxnSpPr>
            <a:cxnSpLocks/>
          </p:cNvCxnSpPr>
          <p:nvPr/>
        </p:nvCxnSpPr>
        <p:spPr>
          <a:xfrm flipH="1" flipV="1">
            <a:off x="1399093" y="2447354"/>
            <a:ext cx="234291" cy="4386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7" name="Picture 3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091" y="2043412"/>
            <a:ext cx="160661" cy="16066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850" y="2043412"/>
            <a:ext cx="160661" cy="16066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610" y="2043412"/>
            <a:ext cx="160661" cy="16066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091" y="2204073"/>
            <a:ext cx="160661" cy="16066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850" y="2204073"/>
            <a:ext cx="160661" cy="16066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610" y="2204073"/>
            <a:ext cx="160661" cy="160661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091" y="2370936"/>
            <a:ext cx="160661" cy="16066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850" y="2370936"/>
            <a:ext cx="160661" cy="16066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610" y="2370936"/>
            <a:ext cx="160661" cy="160661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CC30B060-9C0B-4C70-B621-697B8F7BF04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405" y="3293217"/>
            <a:ext cx="160661" cy="160661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5AD5EC99-7EF0-4FB9-A300-0B57FF87245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5" y="3293217"/>
            <a:ext cx="160661" cy="160661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3A3BCE5B-DF79-4CD4-9E53-688AB5BC4F2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924" y="3293217"/>
            <a:ext cx="160661" cy="160661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E9084022-0728-4D0D-8DC2-0F3416EA1E9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405" y="3453877"/>
            <a:ext cx="160661" cy="160661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CCF894B7-9043-4C67-85FD-62ED70FC027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5" y="3453877"/>
            <a:ext cx="160661" cy="160661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0A310ECB-C0A3-4516-9C94-1EA43F828BB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924" y="3453877"/>
            <a:ext cx="160661" cy="160661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581D62F8-BA29-463C-9A7D-F9461C3089F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574" y="3287115"/>
            <a:ext cx="160661" cy="160661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04307D1E-6771-414F-BACF-5BFF48B5A2D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333" y="3287115"/>
            <a:ext cx="160661" cy="160661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93BC6D0D-301A-4937-9474-59C90AC9803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093" y="3287115"/>
            <a:ext cx="160661" cy="160661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A80A0853-0334-40EE-8D1A-E513B6E9EA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574" y="3453978"/>
            <a:ext cx="160661" cy="160661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2D859183-5773-4231-BEEF-EA11A251A6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333" y="3453978"/>
            <a:ext cx="160661" cy="160661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2E9046D1-758E-41E4-A037-D86168EE44E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215" y="2715411"/>
            <a:ext cx="252491" cy="252491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69799FDF-2BD9-4352-8E1D-9DDB7227834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328" y="2900480"/>
            <a:ext cx="252491" cy="252491"/>
          </a:xfrm>
          <a:prstGeom prst="rect">
            <a:avLst/>
          </a:prstGeom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id="{11B3F08F-DA9F-417B-A6EA-2501F455D84F}"/>
              </a:ext>
            </a:extLst>
          </p:cNvPr>
          <p:cNvSpPr/>
          <p:nvPr/>
        </p:nvSpPr>
        <p:spPr>
          <a:xfrm>
            <a:off x="7237870" y="1052721"/>
            <a:ext cx="1735931" cy="140794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D2F89D0-AC00-4FD3-972C-B4C4D90023A2}"/>
              </a:ext>
            </a:extLst>
          </p:cNvPr>
          <p:cNvSpPr txBox="1"/>
          <p:nvPr/>
        </p:nvSpPr>
        <p:spPr>
          <a:xfrm>
            <a:off x="7527015" y="1039136"/>
            <a:ext cx="11724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6">
                    <a:lumMod val="50000"/>
                  </a:schemeClr>
                </a:solidFill>
              </a:rPr>
              <a:t>Staked Coins</a:t>
            </a:r>
          </a:p>
        </p:txBody>
      </p:sp>
      <p:pic>
        <p:nvPicPr>
          <p:cNvPr id="66" name="Graphic 65" descr="Coins outline">
            <a:extLst>
              <a:ext uri="{FF2B5EF4-FFF2-40B4-BE49-F238E27FC236}">
                <a16:creationId xmlns:a16="http://schemas.microsoft.com/office/drawing/2014/main" id="{0A500A36-77DC-451D-9EA4-EAF85B55136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879709" y="1256933"/>
            <a:ext cx="394723" cy="394723"/>
          </a:xfrm>
          <a:prstGeom prst="rect">
            <a:avLst/>
          </a:prstGeom>
        </p:spPr>
      </p:pic>
      <p:pic>
        <p:nvPicPr>
          <p:cNvPr id="67" name="Graphic 66" descr="Coins outline">
            <a:extLst>
              <a:ext uri="{FF2B5EF4-FFF2-40B4-BE49-F238E27FC236}">
                <a16:creationId xmlns:a16="http://schemas.microsoft.com/office/drawing/2014/main" id="{C173578F-3CFD-46B2-82C6-088122EF405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915860" y="1636625"/>
            <a:ext cx="394723" cy="394723"/>
          </a:xfrm>
          <a:prstGeom prst="rect">
            <a:avLst/>
          </a:prstGeom>
        </p:spPr>
      </p:pic>
      <p:pic>
        <p:nvPicPr>
          <p:cNvPr id="68" name="Graphic 67" descr="Coins outline">
            <a:extLst>
              <a:ext uri="{FF2B5EF4-FFF2-40B4-BE49-F238E27FC236}">
                <a16:creationId xmlns:a16="http://schemas.microsoft.com/office/drawing/2014/main" id="{76F9030A-3E24-4E38-959D-C7D5420DC86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378434" y="1241902"/>
            <a:ext cx="394723" cy="394723"/>
          </a:xfrm>
          <a:prstGeom prst="rect">
            <a:avLst/>
          </a:prstGeom>
        </p:spPr>
      </p:pic>
      <p:pic>
        <p:nvPicPr>
          <p:cNvPr id="69" name="Graphic 68" descr="Coins outline">
            <a:extLst>
              <a:ext uri="{FF2B5EF4-FFF2-40B4-BE49-F238E27FC236}">
                <a16:creationId xmlns:a16="http://schemas.microsoft.com/office/drawing/2014/main" id="{32E32EF7-40F2-471C-B8D8-963C82C24DE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378434" y="1628444"/>
            <a:ext cx="394723" cy="394723"/>
          </a:xfrm>
          <a:prstGeom prst="rect">
            <a:avLst/>
          </a:prstGeom>
        </p:spPr>
      </p:pic>
      <p:pic>
        <p:nvPicPr>
          <p:cNvPr id="73" name="Graphic 72" descr="Coins outline">
            <a:extLst>
              <a:ext uri="{FF2B5EF4-FFF2-40B4-BE49-F238E27FC236}">
                <a16:creationId xmlns:a16="http://schemas.microsoft.com/office/drawing/2014/main" id="{67764B44-D102-4D4A-BA23-37B2AA93090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416198" y="2042217"/>
            <a:ext cx="394723" cy="394723"/>
          </a:xfrm>
          <a:prstGeom prst="rect">
            <a:avLst/>
          </a:prstGeom>
        </p:spPr>
      </p:pic>
      <p:pic>
        <p:nvPicPr>
          <p:cNvPr id="74" name="Graphic 73" descr="Coins outline">
            <a:extLst>
              <a:ext uri="{FF2B5EF4-FFF2-40B4-BE49-F238E27FC236}">
                <a16:creationId xmlns:a16="http://schemas.microsoft.com/office/drawing/2014/main" id="{9033B813-3C8E-4867-B720-6331C29B61B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931368" y="2033442"/>
            <a:ext cx="397336" cy="394723"/>
          </a:xfrm>
          <a:prstGeom prst="rect">
            <a:avLst/>
          </a:prstGeom>
        </p:spPr>
      </p:pic>
      <p:pic>
        <p:nvPicPr>
          <p:cNvPr id="83" name="Graphic 82" descr="Coins outline">
            <a:extLst>
              <a:ext uri="{FF2B5EF4-FFF2-40B4-BE49-F238E27FC236}">
                <a16:creationId xmlns:a16="http://schemas.microsoft.com/office/drawing/2014/main" id="{4EC080FF-54E3-46EA-A91F-B5589EAA158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380984" y="1256933"/>
            <a:ext cx="394723" cy="394723"/>
          </a:xfrm>
          <a:prstGeom prst="rect">
            <a:avLst/>
          </a:prstGeom>
        </p:spPr>
      </p:pic>
      <p:pic>
        <p:nvPicPr>
          <p:cNvPr id="84" name="Graphic 83" descr="Coins outline">
            <a:extLst>
              <a:ext uri="{FF2B5EF4-FFF2-40B4-BE49-F238E27FC236}">
                <a16:creationId xmlns:a16="http://schemas.microsoft.com/office/drawing/2014/main" id="{BEFB883F-6870-433F-B68A-B226B9BBF5A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420591" y="1628503"/>
            <a:ext cx="394723" cy="394723"/>
          </a:xfrm>
          <a:prstGeom prst="rect">
            <a:avLst/>
          </a:prstGeom>
        </p:spPr>
      </p:pic>
      <p:pic>
        <p:nvPicPr>
          <p:cNvPr id="85" name="Graphic 84" descr="Coins outline">
            <a:extLst>
              <a:ext uri="{FF2B5EF4-FFF2-40B4-BE49-F238E27FC236}">
                <a16:creationId xmlns:a16="http://schemas.microsoft.com/office/drawing/2014/main" id="{0DE1E943-A245-4E21-9465-2472D350F20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416721" y="2033493"/>
            <a:ext cx="394723" cy="394723"/>
          </a:xfrm>
          <a:prstGeom prst="rect">
            <a:avLst/>
          </a:prstGeom>
        </p:spPr>
      </p:pic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EE91B452-C16B-4CD1-8EB0-DF47AF34E3C7}"/>
              </a:ext>
            </a:extLst>
          </p:cNvPr>
          <p:cNvCxnSpPr>
            <a:cxnSpLocks/>
          </p:cNvCxnSpPr>
          <p:nvPr/>
        </p:nvCxnSpPr>
        <p:spPr>
          <a:xfrm>
            <a:off x="672353" y="1372467"/>
            <a:ext cx="0" cy="30689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84EA4D9-2A94-4E00-8A00-0AD9F7B91E59}"/>
              </a:ext>
            </a:extLst>
          </p:cNvPr>
          <p:cNvCxnSpPr>
            <a:cxnSpLocks/>
          </p:cNvCxnSpPr>
          <p:nvPr/>
        </p:nvCxnSpPr>
        <p:spPr>
          <a:xfrm flipH="1">
            <a:off x="586619" y="1920969"/>
            <a:ext cx="1714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E839A629-9066-4425-864C-D62A606FFDB2}"/>
              </a:ext>
            </a:extLst>
          </p:cNvPr>
          <p:cNvCxnSpPr>
            <a:cxnSpLocks/>
          </p:cNvCxnSpPr>
          <p:nvPr/>
        </p:nvCxnSpPr>
        <p:spPr>
          <a:xfrm flipH="1">
            <a:off x="586619" y="2682074"/>
            <a:ext cx="1714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C32D3FF6-402C-4A2D-A301-584E05D82E38}"/>
              </a:ext>
            </a:extLst>
          </p:cNvPr>
          <p:cNvCxnSpPr>
            <a:cxnSpLocks/>
          </p:cNvCxnSpPr>
          <p:nvPr/>
        </p:nvCxnSpPr>
        <p:spPr>
          <a:xfrm flipH="1">
            <a:off x="586619" y="3363434"/>
            <a:ext cx="1714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20ABCEF8-38D0-46AE-A8F8-55B55976E0EB}"/>
              </a:ext>
            </a:extLst>
          </p:cNvPr>
          <p:cNvSpPr txBox="1"/>
          <p:nvPr/>
        </p:nvSpPr>
        <p:spPr>
          <a:xfrm>
            <a:off x="133081" y="2069932"/>
            <a:ext cx="6267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latin typeface="+mn-lt"/>
              </a:rPr>
              <a:t>e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E5EF10F1-FCE0-4C72-9F86-EB1DE10A28FD}"/>
              </a:ext>
            </a:extLst>
          </p:cNvPr>
          <p:cNvSpPr txBox="1"/>
          <p:nvPr/>
        </p:nvSpPr>
        <p:spPr>
          <a:xfrm>
            <a:off x="-30623" y="2829776"/>
            <a:ext cx="1419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latin typeface="+mn-lt"/>
              </a:rPr>
              <a:t>e+1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2D195B1C-5510-453B-930B-2F4F1AD0FDA7}"/>
              </a:ext>
            </a:extLst>
          </p:cNvPr>
          <p:cNvSpPr txBox="1"/>
          <p:nvPr/>
        </p:nvSpPr>
        <p:spPr>
          <a:xfrm>
            <a:off x="126005" y="3474827"/>
            <a:ext cx="88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…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1873E097-A0BB-44DE-85FC-5EB39B516773}"/>
              </a:ext>
            </a:extLst>
          </p:cNvPr>
          <p:cNvSpPr txBox="1"/>
          <p:nvPr/>
        </p:nvSpPr>
        <p:spPr>
          <a:xfrm>
            <a:off x="-16715" y="1523855"/>
            <a:ext cx="683188" cy="285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>
                <a:latin typeface="+mn-lt"/>
              </a:rPr>
              <a:t>epochs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B869A06-677A-CE8E-4AEB-3D8424B68E2C}"/>
              </a:ext>
            </a:extLst>
          </p:cNvPr>
          <p:cNvSpPr/>
          <p:nvPr/>
        </p:nvSpPr>
        <p:spPr>
          <a:xfrm>
            <a:off x="2435107" y="1915014"/>
            <a:ext cx="4354964" cy="163421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E6653E1-6810-7BA2-CD6E-62FDA45AE4CB}"/>
              </a:ext>
            </a:extLst>
          </p:cNvPr>
          <p:cNvSpPr/>
          <p:nvPr/>
        </p:nvSpPr>
        <p:spPr>
          <a:xfrm>
            <a:off x="3298665" y="2499202"/>
            <a:ext cx="1631829" cy="783211"/>
          </a:xfrm>
          <a:prstGeom prst="ellipse">
            <a:avLst/>
          </a:prstGeom>
          <a:noFill/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6E98D06-4113-E5C9-3515-0E69B853BB9F}"/>
                  </a:ext>
                </a:extLst>
              </p:cNvPr>
              <p:cNvSpPr txBox="1"/>
              <p:nvPr/>
            </p:nvSpPr>
            <p:spPr>
              <a:xfrm>
                <a:off x="3306538" y="2648006"/>
                <a:ext cx="1093239" cy="497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1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1400" dirty="0">
                  <a:solidFill>
                    <a:srgbClr val="00206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6E98D06-4113-E5C9-3515-0E69B853BB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6538" y="2648006"/>
                <a:ext cx="1093239" cy="497059"/>
              </a:xfrm>
              <a:prstGeom prst="rect">
                <a:avLst/>
              </a:prstGeom>
              <a:blipFill>
                <a:blip r:embed="rId13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Oval 51">
            <a:extLst>
              <a:ext uri="{FF2B5EF4-FFF2-40B4-BE49-F238E27FC236}">
                <a16:creationId xmlns:a16="http://schemas.microsoft.com/office/drawing/2014/main" id="{4AE233CA-46C0-F721-74BB-D17AA0F7E269}"/>
              </a:ext>
            </a:extLst>
          </p:cNvPr>
          <p:cNvSpPr/>
          <p:nvPr/>
        </p:nvSpPr>
        <p:spPr>
          <a:xfrm>
            <a:off x="4339050" y="2499202"/>
            <a:ext cx="1631829" cy="783211"/>
          </a:xfrm>
          <a:prstGeom prst="ellipse">
            <a:avLst/>
          </a:prstGeom>
          <a:noFill/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FE394214-96DE-7B2E-2098-48D573FB3829}"/>
                  </a:ext>
                </a:extLst>
              </p:cNvPr>
              <p:cNvSpPr txBox="1"/>
              <p:nvPr/>
            </p:nvSpPr>
            <p:spPr>
              <a:xfrm>
                <a:off x="4909107" y="2603548"/>
                <a:ext cx="1077345" cy="497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1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1400" dirty="0">
                  <a:solidFill>
                    <a:srgbClr val="00206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FE394214-96DE-7B2E-2098-48D573FB38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9107" y="2603548"/>
                <a:ext cx="1077345" cy="497059"/>
              </a:xfrm>
              <a:prstGeom prst="rect">
                <a:avLst/>
              </a:prstGeom>
              <a:blipFill>
                <a:blip r:embed="rId14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8AB22034-F5A4-C5C8-E82C-77CDD5FBD615}"/>
                  </a:ext>
                </a:extLst>
              </p:cNvPr>
              <p:cNvSpPr txBox="1"/>
              <p:nvPr/>
            </p:nvSpPr>
            <p:spPr>
              <a:xfrm>
                <a:off x="4113617" y="2618830"/>
                <a:ext cx="1077345" cy="497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8AB22034-F5A4-C5C8-E82C-77CDD5FBD6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3617" y="2618830"/>
                <a:ext cx="1077345" cy="497059"/>
              </a:xfrm>
              <a:prstGeom prst="rect">
                <a:avLst/>
              </a:prstGeom>
              <a:blipFill>
                <a:blip r:embed="rId16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9EACA7B8-AF04-DDAC-E846-AA055E72411C}"/>
                  </a:ext>
                </a:extLst>
              </p:cNvPr>
              <p:cNvSpPr txBox="1"/>
              <p:nvPr/>
            </p:nvSpPr>
            <p:spPr>
              <a:xfrm>
                <a:off x="3346416" y="2140037"/>
                <a:ext cx="114839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002060"/>
                    </a:solidFill>
                  </a:rPr>
                  <a:t>Votes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𝑡𝑥𝑠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1200" dirty="0">
                    <a:solidFill>
                      <a:srgbClr val="002060"/>
                    </a:solidFill>
                    <a:latin typeface="+mn-lt"/>
                  </a:rPr>
                  <a:t> </a:t>
                </a:r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9EACA7B8-AF04-DDAC-E846-AA055E7241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6416" y="2140037"/>
                <a:ext cx="1148394" cy="276999"/>
              </a:xfrm>
              <a:prstGeom prst="rect">
                <a:avLst/>
              </a:prstGeom>
              <a:blipFill>
                <a:blip r:embed="rId17"/>
                <a:stretch>
                  <a:fillRect t="-2222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E72D5688-635C-688E-48E5-AAEC602C7917}"/>
                  </a:ext>
                </a:extLst>
              </p:cNvPr>
              <p:cNvSpPr txBox="1"/>
              <p:nvPr/>
            </p:nvSpPr>
            <p:spPr>
              <a:xfrm>
                <a:off x="4760875" y="2135501"/>
                <a:ext cx="114839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002060"/>
                    </a:solidFill>
                  </a:rPr>
                  <a:t>Votes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𝑡𝑥𝑠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1200" dirty="0">
                    <a:solidFill>
                      <a:srgbClr val="002060"/>
                    </a:solidFill>
                    <a:latin typeface="+mn-lt"/>
                  </a:rPr>
                  <a:t> </a:t>
                </a:r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E72D5688-635C-688E-48E5-AAEC602C79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0875" y="2135501"/>
                <a:ext cx="1148394" cy="276999"/>
              </a:xfrm>
              <a:prstGeom prst="rect">
                <a:avLst/>
              </a:prstGeom>
              <a:blipFill>
                <a:blip r:embed="rId18"/>
                <a:stretch>
                  <a:fillRect t="-2174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Graphic 6" descr="Female Profile with solid fill">
            <a:extLst>
              <a:ext uri="{FF2B5EF4-FFF2-40B4-BE49-F238E27FC236}">
                <a16:creationId xmlns:a16="http://schemas.microsoft.com/office/drawing/2014/main" id="{1D368211-69AC-8325-A9FB-E524B35EB98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38317" y="4449790"/>
            <a:ext cx="657026" cy="6570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4A58C2D-AABB-4B7C-9FD1-11C5A3E0F1E8}"/>
              </a:ext>
            </a:extLst>
          </p:cNvPr>
          <p:cNvSpPr txBox="1"/>
          <p:nvPr/>
        </p:nvSpPr>
        <p:spPr>
          <a:xfrm>
            <a:off x="609001" y="4575733"/>
            <a:ext cx="1081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latin typeface="+mn-lt"/>
              </a:rPr>
              <a:t>Alice’s log: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89B737A-E9B3-20C9-4888-24F17E3A797C}"/>
                  </a:ext>
                </a:extLst>
              </p:cNvPr>
              <p:cNvSpPr txBox="1"/>
              <p:nvPr/>
            </p:nvSpPr>
            <p:spPr>
              <a:xfrm>
                <a:off x="1514718" y="4575733"/>
                <a:ext cx="43074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𝑡𝑥𝑠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89B737A-E9B3-20C9-4888-24F17E3A79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4718" y="4575733"/>
                <a:ext cx="430748" cy="338554"/>
              </a:xfrm>
              <a:prstGeom prst="rect">
                <a:avLst/>
              </a:prstGeom>
              <a:blipFill>
                <a:blip r:embed="rId22"/>
                <a:stretch>
                  <a:fillRect r="-14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FDB9AF5-BDD1-1195-7BE7-39267B0D7160}"/>
                  </a:ext>
                </a:extLst>
              </p:cNvPr>
              <p:cNvSpPr txBox="1"/>
              <p:nvPr/>
            </p:nvSpPr>
            <p:spPr>
              <a:xfrm>
                <a:off x="1901511" y="4575733"/>
                <a:ext cx="43074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𝑡𝑥𝑠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600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FDB9AF5-BDD1-1195-7BE7-39267B0D71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1511" y="4575733"/>
                <a:ext cx="430748" cy="338554"/>
              </a:xfrm>
              <a:prstGeom prst="rect">
                <a:avLst/>
              </a:prstGeom>
              <a:blipFill>
                <a:blip r:embed="rId23"/>
                <a:stretch>
                  <a:fillRect r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127AF99-98F8-B43E-3DC0-C1CF754F1C7D}"/>
                  </a:ext>
                </a:extLst>
              </p:cNvPr>
              <p:cNvSpPr txBox="1"/>
              <p:nvPr/>
            </p:nvSpPr>
            <p:spPr>
              <a:xfrm>
                <a:off x="1679833" y="935675"/>
                <a:ext cx="4896446" cy="7092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+mn-lt"/>
                  </a:rPr>
                  <a:t>Need votes from</a:t>
                </a:r>
                <a:r>
                  <a:rPr lang="en-US" sz="1400" b="1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1400" b="1" dirty="0">
                    <a:latin typeface="+mn-lt"/>
                  </a:rPr>
                  <a:t> x total number of nodes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1400" b="1" i="1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1400" dirty="0">
                    <a:latin typeface="+mn-lt"/>
                  </a:rPr>
                  <a:t>for finality:</a:t>
                </a:r>
              </a:p>
              <a:p>
                <a:r>
                  <a:rPr lang="en-US" sz="1400" b="1" dirty="0">
                    <a:latin typeface="+mn-lt"/>
                  </a:rPr>
                  <a:t>Quorum size</a:t>
                </a:r>
                <a:r>
                  <a:rPr lang="en-US" sz="14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1400" dirty="0">
                    <a:latin typeface="+mn-lt"/>
                  </a:rPr>
                  <a:t> x total number of nodes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dirty="0">
                  <a:latin typeface="+mn-lt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127AF99-98F8-B43E-3DC0-C1CF754F1C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9833" y="935675"/>
                <a:ext cx="4896446" cy="709233"/>
              </a:xfrm>
              <a:prstGeom prst="rect">
                <a:avLst/>
              </a:prstGeom>
              <a:blipFill>
                <a:blip r:embed="rId24"/>
                <a:stretch>
                  <a:fillRect l="-374" b="-17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865A842-716C-9A5F-4E41-41A866247F76}"/>
                  </a:ext>
                </a:extLst>
              </p:cNvPr>
              <p:cNvSpPr/>
              <p:nvPr/>
            </p:nvSpPr>
            <p:spPr>
              <a:xfrm>
                <a:off x="2492027" y="3998645"/>
                <a:ext cx="4084251" cy="1094433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  <a:latin typeface="+mn-lt"/>
                  </a:rPr>
                  <a:t> of nodes must have voted twice</a:t>
                </a:r>
                <a:br>
                  <a:rPr lang="en-US" sz="1800" dirty="0">
                    <a:solidFill>
                      <a:schemeClr val="bg1"/>
                    </a:solidFill>
                    <a:latin typeface="+mn-lt"/>
                  </a:rPr>
                </a:br>
                <a:r>
                  <a:rPr lang="en-US" sz="1800" dirty="0">
                    <a:solidFill>
                      <a:schemeClr val="bg1"/>
                    </a:solidFill>
                    <a:latin typeface="+mn-lt"/>
                  </a:rPr>
                  <a:t>	      </a:t>
                </a:r>
                <a:r>
                  <a:rPr lang="en-US" sz="1800" dirty="0">
                    <a:solidFill>
                      <a:schemeClr val="bg1"/>
                    </a:solidFill>
                  </a:rPr>
                  <a:t>   (once </a:t>
                </a:r>
                <a:r>
                  <a:rPr lang="en-US" sz="1800" dirty="0">
                    <a:solidFill>
                      <a:schemeClr val="bg1"/>
                    </a:solidFill>
                    <a:latin typeface="+mn-lt"/>
                  </a:rPr>
                  <a:t>for txs</a:t>
                </a:r>
                <a:r>
                  <a:rPr lang="en-US" sz="1800" baseline="-25000" dirty="0">
                    <a:solidFill>
                      <a:schemeClr val="bg1"/>
                    </a:solidFill>
                    <a:latin typeface="+mn-lt"/>
                  </a:rPr>
                  <a:t>4</a:t>
                </a:r>
                <a:r>
                  <a:rPr lang="en-US" sz="1800" dirty="0">
                    <a:solidFill>
                      <a:schemeClr val="bg1"/>
                    </a:solidFill>
                    <a:latin typeface="+mn-lt"/>
                  </a:rPr>
                  <a:t> and once for txs</a:t>
                </a:r>
                <a:r>
                  <a:rPr lang="en-US" sz="1800" baseline="-25000" dirty="0">
                    <a:solidFill>
                      <a:schemeClr val="bg1"/>
                    </a:solidFill>
                    <a:latin typeface="+mn-lt"/>
                  </a:rPr>
                  <a:t>5</a:t>
                </a:r>
                <a:r>
                  <a:rPr lang="en-US" sz="1800" dirty="0">
                    <a:solidFill>
                      <a:schemeClr val="bg1"/>
                    </a:solidFill>
                    <a:latin typeface="+mn-lt"/>
                  </a:rPr>
                  <a:t>)</a:t>
                </a:r>
                <a:br>
                  <a:rPr lang="en-US" sz="1800" dirty="0">
                    <a:solidFill>
                      <a:schemeClr val="bg1"/>
                    </a:solidFill>
                    <a:latin typeface="+mn-lt"/>
                  </a:rPr>
                </a:br>
                <a:r>
                  <a:rPr lang="en-US" sz="1800" dirty="0">
                    <a:solidFill>
                      <a:schemeClr val="bg1"/>
                    </a:solidFill>
                    <a:latin typeface="+mn-lt"/>
                  </a:rPr>
                  <a:t>Therefore, 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</a:rPr>
                  <a:t> nodes </a:t>
                </a:r>
                <a:r>
                  <a:rPr lang="en-US" sz="1800" dirty="0">
                    <a:solidFill>
                      <a:schemeClr val="bg1"/>
                    </a:solidFill>
                    <a:latin typeface="+mn-lt"/>
                  </a:rPr>
                  <a:t>are adversarial</a:t>
                </a:r>
                <a:endParaRPr lang="en-US" sz="1800" baseline="-250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865A842-716C-9A5F-4E41-41A866247F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2027" y="3998645"/>
                <a:ext cx="4084251" cy="1094433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50A2BAF4-9D30-6999-0D43-7AFDF0A26733}"/>
              </a:ext>
            </a:extLst>
          </p:cNvPr>
          <p:cNvSpPr txBox="1"/>
          <p:nvPr/>
        </p:nvSpPr>
        <p:spPr>
          <a:xfrm>
            <a:off x="7144942" y="4583596"/>
            <a:ext cx="1999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+mn-lt"/>
              </a:rPr>
              <a:t>PBFT: </a:t>
            </a:r>
            <a:r>
              <a:rPr lang="en-US" sz="1400" dirty="0">
                <a:latin typeface="+mn-lt"/>
              </a:rPr>
              <a:t>Practical Byzantine Fault Tolerance. (1999)</a:t>
            </a:r>
            <a:endParaRPr lang="en-US" altLang="en-US" sz="14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0706ECA-2D7D-79BF-19E4-A2CD244BE6A9}"/>
                  </a:ext>
                </a:extLst>
              </p:cNvPr>
              <p:cNvSpPr txBox="1"/>
              <p:nvPr/>
            </p:nvSpPr>
            <p:spPr>
              <a:xfrm>
                <a:off x="6717126" y="4125199"/>
                <a:ext cx="2325166" cy="940386"/>
              </a:xfrm>
              <a:prstGeom prst="rect">
                <a:avLst/>
              </a:prstGeom>
              <a:solidFill>
                <a:srgbClr val="00B05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+mn-lt"/>
                  </a:rPr>
                  <a:t>Safety when # adversarial nodes 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1600" b="1" dirty="0">
                    <a:solidFill>
                      <a:schemeClr val="bg1"/>
                    </a:solidFill>
                    <a:latin typeface="+mn-lt"/>
                  </a:rPr>
                  <a:t> x total number of nodes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0706ECA-2D7D-79BF-19E4-A2CD244BE6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7126" y="4125199"/>
                <a:ext cx="2325166" cy="940386"/>
              </a:xfrm>
              <a:prstGeom prst="rect">
                <a:avLst/>
              </a:prstGeom>
              <a:blipFill>
                <a:blip r:embed="rId26"/>
                <a:stretch>
                  <a:fillRect t="-1948" b="-7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343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01" y="1085029"/>
            <a:ext cx="6845211" cy="39805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356" y="2077022"/>
            <a:ext cx="379477" cy="3703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171520-F166-554E-BD55-D3A8D9F2F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Simple (PBFT-style) </a:t>
            </a:r>
            <a:r>
              <a:rPr lang="en-US" dirty="0" err="1"/>
              <a:t>PoS</a:t>
            </a:r>
            <a:r>
              <a:rPr lang="en-US" dirty="0"/>
              <a:t> Protocol*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9A68FB-4AEA-48F0-8E81-0BD49DD93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E83F63-37FA-4F60-8611-DF5D07849B33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357" y="1268016"/>
            <a:ext cx="379477" cy="37033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86" y="2886027"/>
            <a:ext cx="379477" cy="3703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81" y="1957564"/>
            <a:ext cx="430748" cy="43074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52" y="3558563"/>
            <a:ext cx="430748" cy="43074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60" y="1692995"/>
            <a:ext cx="430748" cy="43074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704" y="2937597"/>
            <a:ext cx="430748" cy="43074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086" y="2750998"/>
            <a:ext cx="430748" cy="43074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207" y="3549229"/>
            <a:ext cx="430748" cy="43074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186" y="1638348"/>
            <a:ext cx="430748" cy="43074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635" y="2423632"/>
            <a:ext cx="430748" cy="43074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581" y="3946663"/>
            <a:ext cx="430748" cy="430748"/>
          </a:xfrm>
          <a:prstGeom prst="rect">
            <a:avLst/>
          </a:prstGeom>
        </p:spPr>
      </p:pic>
      <p:cxnSp>
        <p:nvCxnSpPr>
          <p:cNvPr id="30" name="Straight Arrow Connector 29"/>
          <p:cNvCxnSpPr>
            <a:cxnSpLocks/>
            <a:endCxn id="5" idx="2"/>
          </p:cNvCxnSpPr>
          <p:nvPr/>
        </p:nvCxnSpPr>
        <p:spPr>
          <a:xfrm flipV="1">
            <a:off x="1399093" y="1638349"/>
            <a:ext cx="2" cy="4386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cxnSpLocks/>
            <a:stCxn id="20" idx="0"/>
          </p:cNvCxnSpPr>
          <p:nvPr/>
        </p:nvCxnSpPr>
        <p:spPr>
          <a:xfrm flipV="1">
            <a:off x="1136224" y="2447355"/>
            <a:ext cx="260375" cy="438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141" y="2886027"/>
            <a:ext cx="379477" cy="370333"/>
          </a:xfrm>
          <a:prstGeom prst="rect">
            <a:avLst/>
          </a:prstGeom>
        </p:spPr>
      </p:pic>
      <p:cxnSp>
        <p:nvCxnSpPr>
          <p:cNvPr id="36" name="Straight Arrow Connector 35"/>
          <p:cNvCxnSpPr>
            <a:cxnSpLocks/>
          </p:cNvCxnSpPr>
          <p:nvPr/>
        </p:nvCxnSpPr>
        <p:spPr>
          <a:xfrm flipH="1" flipV="1">
            <a:off x="1399093" y="2447354"/>
            <a:ext cx="234291" cy="4386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7" name="Picture 3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091" y="2043412"/>
            <a:ext cx="160661" cy="16066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850" y="2043412"/>
            <a:ext cx="160661" cy="16066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610" y="2043412"/>
            <a:ext cx="160661" cy="16066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091" y="2204073"/>
            <a:ext cx="160661" cy="16066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850" y="2204073"/>
            <a:ext cx="160661" cy="16066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610" y="2204073"/>
            <a:ext cx="160661" cy="160661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091" y="2370936"/>
            <a:ext cx="160661" cy="16066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850" y="2370936"/>
            <a:ext cx="160661" cy="16066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610" y="2370936"/>
            <a:ext cx="160661" cy="160661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CC30B060-9C0B-4C70-B621-697B8F7BF04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405" y="3293217"/>
            <a:ext cx="160661" cy="160661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5AD5EC99-7EF0-4FB9-A300-0B57FF87245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5" y="3293217"/>
            <a:ext cx="160661" cy="160661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3A3BCE5B-DF79-4CD4-9E53-688AB5BC4F2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924" y="3293217"/>
            <a:ext cx="160661" cy="160661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E9084022-0728-4D0D-8DC2-0F3416EA1E9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405" y="3453877"/>
            <a:ext cx="160661" cy="160661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CCF894B7-9043-4C67-85FD-62ED70FC027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5" y="3453877"/>
            <a:ext cx="160661" cy="160661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0A310ECB-C0A3-4516-9C94-1EA43F828BB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924" y="3453877"/>
            <a:ext cx="160661" cy="160661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581D62F8-BA29-463C-9A7D-F9461C3089F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574" y="3287115"/>
            <a:ext cx="160661" cy="160661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04307D1E-6771-414F-BACF-5BFF48B5A2D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333" y="3287115"/>
            <a:ext cx="160661" cy="160661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93BC6D0D-301A-4937-9474-59C90AC9803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093" y="3287115"/>
            <a:ext cx="160661" cy="160661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A80A0853-0334-40EE-8D1A-E513B6E9EA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574" y="3453978"/>
            <a:ext cx="160661" cy="160661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2D859183-5773-4231-BEEF-EA11A251A6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333" y="3453978"/>
            <a:ext cx="160661" cy="160661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F548BEE0-D231-4FFF-884C-3048555030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093" y="3453978"/>
            <a:ext cx="160661" cy="160661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2E9046D1-758E-41E4-A037-D86168EE44E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215" y="2715411"/>
            <a:ext cx="252491" cy="252491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BBD77301-B72B-42FA-921C-33013358A4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764" y="2386516"/>
            <a:ext cx="252491" cy="252491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69799FDF-2BD9-4352-8E1D-9DDB7227834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328" y="2900480"/>
            <a:ext cx="252491" cy="252491"/>
          </a:xfrm>
          <a:prstGeom prst="rect">
            <a:avLst/>
          </a:prstGeom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id="{11B3F08F-DA9F-417B-A6EA-2501F455D84F}"/>
              </a:ext>
            </a:extLst>
          </p:cNvPr>
          <p:cNvSpPr/>
          <p:nvPr/>
        </p:nvSpPr>
        <p:spPr>
          <a:xfrm>
            <a:off x="7237870" y="1052721"/>
            <a:ext cx="1735931" cy="140794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D2F89D0-AC00-4FD3-972C-B4C4D90023A2}"/>
              </a:ext>
            </a:extLst>
          </p:cNvPr>
          <p:cNvSpPr txBox="1"/>
          <p:nvPr/>
        </p:nvSpPr>
        <p:spPr>
          <a:xfrm>
            <a:off x="7527015" y="1039136"/>
            <a:ext cx="11724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6">
                    <a:lumMod val="50000"/>
                  </a:schemeClr>
                </a:solidFill>
              </a:rPr>
              <a:t>Staked Coins</a:t>
            </a:r>
          </a:p>
        </p:txBody>
      </p:sp>
      <p:pic>
        <p:nvPicPr>
          <p:cNvPr id="66" name="Graphic 65" descr="Coins outline">
            <a:extLst>
              <a:ext uri="{FF2B5EF4-FFF2-40B4-BE49-F238E27FC236}">
                <a16:creationId xmlns:a16="http://schemas.microsoft.com/office/drawing/2014/main" id="{0A500A36-77DC-451D-9EA4-EAF85B55136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879709" y="1256933"/>
            <a:ext cx="394723" cy="394723"/>
          </a:xfrm>
          <a:prstGeom prst="rect">
            <a:avLst/>
          </a:prstGeom>
        </p:spPr>
      </p:pic>
      <p:pic>
        <p:nvPicPr>
          <p:cNvPr id="67" name="Graphic 66" descr="Coins outline">
            <a:extLst>
              <a:ext uri="{FF2B5EF4-FFF2-40B4-BE49-F238E27FC236}">
                <a16:creationId xmlns:a16="http://schemas.microsoft.com/office/drawing/2014/main" id="{C173578F-3CFD-46B2-82C6-088122EF405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915860" y="1636625"/>
            <a:ext cx="394723" cy="394723"/>
          </a:xfrm>
          <a:prstGeom prst="rect">
            <a:avLst/>
          </a:prstGeom>
        </p:spPr>
      </p:pic>
      <p:pic>
        <p:nvPicPr>
          <p:cNvPr id="68" name="Graphic 67" descr="Coins outline">
            <a:extLst>
              <a:ext uri="{FF2B5EF4-FFF2-40B4-BE49-F238E27FC236}">
                <a16:creationId xmlns:a16="http://schemas.microsoft.com/office/drawing/2014/main" id="{76F9030A-3E24-4E38-959D-C7D5420DC86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378434" y="1241902"/>
            <a:ext cx="394723" cy="394723"/>
          </a:xfrm>
          <a:prstGeom prst="rect">
            <a:avLst/>
          </a:prstGeom>
        </p:spPr>
      </p:pic>
      <p:pic>
        <p:nvPicPr>
          <p:cNvPr id="69" name="Graphic 68" descr="Coins outline">
            <a:extLst>
              <a:ext uri="{FF2B5EF4-FFF2-40B4-BE49-F238E27FC236}">
                <a16:creationId xmlns:a16="http://schemas.microsoft.com/office/drawing/2014/main" id="{32E32EF7-40F2-471C-B8D8-963C82C24DE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378434" y="1628444"/>
            <a:ext cx="394723" cy="394723"/>
          </a:xfrm>
          <a:prstGeom prst="rect">
            <a:avLst/>
          </a:prstGeom>
        </p:spPr>
      </p:pic>
      <p:pic>
        <p:nvPicPr>
          <p:cNvPr id="73" name="Graphic 72" descr="Coins outline">
            <a:extLst>
              <a:ext uri="{FF2B5EF4-FFF2-40B4-BE49-F238E27FC236}">
                <a16:creationId xmlns:a16="http://schemas.microsoft.com/office/drawing/2014/main" id="{67764B44-D102-4D4A-BA23-37B2AA93090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416198" y="2042217"/>
            <a:ext cx="394723" cy="394723"/>
          </a:xfrm>
          <a:prstGeom prst="rect">
            <a:avLst/>
          </a:prstGeom>
        </p:spPr>
      </p:pic>
      <p:pic>
        <p:nvPicPr>
          <p:cNvPr id="74" name="Graphic 73" descr="Coins outline">
            <a:extLst>
              <a:ext uri="{FF2B5EF4-FFF2-40B4-BE49-F238E27FC236}">
                <a16:creationId xmlns:a16="http://schemas.microsoft.com/office/drawing/2014/main" id="{9033B813-3C8E-4867-B720-6331C29B61B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931368" y="2033442"/>
            <a:ext cx="397336" cy="394723"/>
          </a:xfrm>
          <a:prstGeom prst="rect">
            <a:avLst/>
          </a:prstGeom>
        </p:spPr>
      </p:pic>
      <p:pic>
        <p:nvPicPr>
          <p:cNvPr id="83" name="Graphic 82" descr="Coins outline">
            <a:extLst>
              <a:ext uri="{FF2B5EF4-FFF2-40B4-BE49-F238E27FC236}">
                <a16:creationId xmlns:a16="http://schemas.microsoft.com/office/drawing/2014/main" id="{4EC080FF-54E3-46EA-A91F-B5589EAA158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380984" y="1256933"/>
            <a:ext cx="394723" cy="394723"/>
          </a:xfrm>
          <a:prstGeom prst="rect">
            <a:avLst/>
          </a:prstGeom>
        </p:spPr>
      </p:pic>
      <p:pic>
        <p:nvPicPr>
          <p:cNvPr id="84" name="Graphic 83" descr="Coins outline">
            <a:extLst>
              <a:ext uri="{FF2B5EF4-FFF2-40B4-BE49-F238E27FC236}">
                <a16:creationId xmlns:a16="http://schemas.microsoft.com/office/drawing/2014/main" id="{BEFB883F-6870-433F-B68A-B226B9BBF5A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420591" y="1628503"/>
            <a:ext cx="394723" cy="394723"/>
          </a:xfrm>
          <a:prstGeom prst="rect">
            <a:avLst/>
          </a:prstGeom>
        </p:spPr>
      </p:pic>
      <p:pic>
        <p:nvPicPr>
          <p:cNvPr id="85" name="Graphic 84" descr="Coins outline">
            <a:extLst>
              <a:ext uri="{FF2B5EF4-FFF2-40B4-BE49-F238E27FC236}">
                <a16:creationId xmlns:a16="http://schemas.microsoft.com/office/drawing/2014/main" id="{0DE1E943-A245-4E21-9465-2472D350F20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416721" y="2033493"/>
            <a:ext cx="394723" cy="394723"/>
          </a:xfrm>
          <a:prstGeom prst="rect">
            <a:avLst/>
          </a:prstGeom>
        </p:spPr>
      </p:pic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EE91B452-C16B-4CD1-8EB0-DF47AF34E3C7}"/>
              </a:ext>
            </a:extLst>
          </p:cNvPr>
          <p:cNvCxnSpPr>
            <a:cxnSpLocks/>
          </p:cNvCxnSpPr>
          <p:nvPr/>
        </p:nvCxnSpPr>
        <p:spPr>
          <a:xfrm>
            <a:off x="672353" y="1372467"/>
            <a:ext cx="0" cy="31587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84EA4D9-2A94-4E00-8A00-0AD9F7B91E59}"/>
              </a:ext>
            </a:extLst>
          </p:cNvPr>
          <p:cNvCxnSpPr>
            <a:cxnSpLocks/>
          </p:cNvCxnSpPr>
          <p:nvPr/>
        </p:nvCxnSpPr>
        <p:spPr>
          <a:xfrm flipH="1">
            <a:off x="586619" y="1920969"/>
            <a:ext cx="1714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E839A629-9066-4425-864C-D62A606FFDB2}"/>
              </a:ext>
            </a:extLst>
          </p:cNvPr>
          <p:cNvCxnSpPr>
            <a:cxnSpLocks/>
          </p:cNvCxnSpPr>
          <p:nvPr/>
        </p:nvCxnSpPr>
        <p:spPr>
          <a:xfrm flipH="1">
            <a:off x="586619" y="2682074"/>
            <a:ext cx="1714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C32D3FF6-402C-4A2D-A301-584E05D82E38}"/>
              </a:ext>
            </a:extLst>
          </p:cNvPr>
          <p:cNvCxnSpPr>
            <a:cxnSpLocks/>
          </p:cNvCxnSpPr>
          <p:nvPr/>
        </p:nvCxnSpPr>
        <p:spPr>
          <a:xfrm flipH="1">
            <a:off x="586619" y="3363434"/>
            <a:ext cx="1714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20ABCEF8-38D0-46AE-A8F8-55B55976E0EB}"/>
              </a:ext>
            </a:extLst>
          </p:cNvPr>
          <p:cNvSpPr txBox="1"/>
          <p:nvPr/>
        </p:nvSpPr>
        <p:spPr>
          <a:xfrm>
            <a:off x="133081" y="2069932"/>
            <a:ext cx="6267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latin typeface="+mn-lt"/>
              </a:rPr>
              <a:t>e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E5EF10F1-FCE0-4C72-9F86-EB1DE10A28FD}"/>
              </a:ext>
            </a:extLst>
          </p:cNvPr>
          <p:cNvSpPr txBox="1"/>
          <p:nvPr/>
        </p:nvSpPr>
        <p:spPr>
          <a:xfrm>
            <a:off x="-30623" y="2829776"/>
            <a:ext cx="1419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latin typeface="+mn-lt"/>
              </a:rPr>
              <a:t>e+1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2D195B1C-5510-453B-930B-2F4F1AD0FDA7}"/>
              </a:ext>
            </a:extLst>
          </p:cNvPr>
          <p:cNvSpPr txBox="1"/>
          <p:nvPr/>
        </p:nvSpPr>
        <p:spPr>
          <a:xfrm>
            <a:off x="126005" y="3474827"/>
            <a:ext cx="88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…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1873E097-A0BB-44DE-85FC-5EB39B516773}"/>
              </a:ext>
            </a:extLst>
          </p:cNvPr>
          <p:cNvSpPr txBox="1"/>
          <p:nvPr/>
        </p:nvSpPr>
        <p:spPr>
          <a:xfrm>
            <a:off x="-16715" y="1523855"/>
            <a:ext cx="683188" cy="285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>
                <a:latin typeface="+mn-lt"/>
              </a:rPr>
              <a:t>epochs</a:t>
            </a:r>
          </a:p>
        </p:txBody>
      </p:sp>
      <p:pic>
        <p:nvPicPr>
          <p:cNvPr id="10" name="Graphic 9" descr="Female Profile with solid fill">
            <a:extLst>
              <a:ext uri="{FF2B5EF4-FFF2-40B4-BE49-F238E27FC236}">
                <a16:creationId xmlns:a16="http://schemas.microsoft.com/office/drawing/2014/main" id="{322ED4BF-EA2A-4A9E-5222-0AFBE8491A6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8317" y="4449790"/>
            <a:ext cx="657026" cy="657026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56C2CDE2-3DBE-FD55-268C-376799A7A2A7}"/>
              </a:ext>
            </a:extLst>
          </p:cNvPr>
          <p:cNvSpPr txBox="1"/>
          <p:nvPr/>
        </p:nvSpPr>
        <p:spPr>
          <a:xfrm>
            <a:off x="609001" y="4575733"/>
            <a:ext cx="1081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latin typeface="+mn-lt"/>
              </a:rPr>
              <a:t>Alice’s log: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2990659-D192-BFC0-DAA8-4A8177AB0F48}"/>
                  </a:ext>
                </a:extLst>
              </p:cNvPr>
              <p:cNvSpPr txBox="1"/>
              <p:nvPr/>
            </p:nvSpPr>
            <p:spPr>
              <a:xfrm>
                <a:off x="1514718" y="4575733"/>
                <a:ext cx="43074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𝑡𝑥𝑠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>
                  <a:latin typeface="+mn-lt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2990659-D192-BFC0-DAA8-4A8177AB0F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4718" y="4575733"/>
                <a:ext cx="430748" cy="338554"/>
              </a:xfrm>
              <a:prstGeom prst="rect">
                <a:avLst/>
              </a:prstGeom>
              <a:blipFill>
                <a:blip r:embed="rId21"/>
                <a:stretch>
                  <a:fillRect r="-14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DAAB936-6F05-B441-4D4D-963F040C2272}"/>
                  </a:ext>
                </a:extLst>
              </p:cNvPr>
              <p:cNvSpPr txBox="1"/>
              <p:nvPr/>
            </p:nvSpPr>
            <p:spPr>
              <a:xfrm>
                <a:off x="1901511" y="4575733"/>
                <a:ext cx="43074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𝑡𝑥𝑠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600" dirty="0">
                  <a:latin typeface="+mn-lt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DAAB936-6F05-B441-4D4D-963F040C22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1511" y="4575733"/>
                <a:ext cx="430748" cy="338554"/>
              </a:xfrm>
              <a:prstGeom prst="rect">
                <a:avLst/>
              </a:prstGeom>
              <a:blipFill>
                <a:blip r:embed="rId22"/>
                <a:stretch>
                  <a:fillRect r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>
            <a:extLst>
              <a:ext uri="{FF2B5EF4-FFF2-40B4-BE49-F238E27FC236}">
                <a16:creationId xmlns:a16="http://schemas.microsoft.com/office/drawing/2014/main" id="{03D17BFC-29A9-6598-D23A-5D37B1513C9E}"/>
              </a:ext>
            </a:extLst>
          </p:cNvPr>
          <p:cNvSpPr txBox="1"/>
          <p:nvPr/>
        </p:nvSpPr>
        <p:spPr>
          <a:xfrm>
            <a:off x="3135392" y="4557605"/>
            <a:ext cx="1081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latin typeface="+mn-lt"/>
              </a:rPr>
              <a:t>Bob’s log: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35254D2-451C-5F46-4CDB-0AFC2BFEA68A}"/>
                  </a:ext>
                </a:extLst>
              </p:cNvPr>
              <p:cNvSpPr txBox="1"/>
              <p:nvPr/>
            </p:nvSpPr>
            <p:spPr>
              <a:xfrm>
                <a:off x="4041109" y="4557605"/>
                <a:ext cx="43074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𝑡𝑥𝑠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>
                  <a:latin typeface="+mn-lt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35254D2-451C-5F46-4CDB-0AFC2BFEA6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1109" y="4557605"/>
                <a:ext cx="430748" cy="338554"/>
              </a:xfrm>
              <a:prstGeom prst="rect">
                <a:avLst/>
              </a:prstGeom>
              <a:blipFill>
                <a:blip r:embed="rId23"/>
                <a:stretch>
                  <a:fillRect r="-14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31E95D4-360C-2268-578F-B8357CFF7B4B}"/>
                  </a:ext>
                </a:extLst>
              </p:cNvPr>
              <p:cNvSpPr txBox="1"/>
              <p:nvPr/>
            </p:nvSpPr>
            <p:spPr>
              <a:xfrm>
                <a:off x="4427902" y="4557605"/>
                <a:ext cx="43074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𝑡𝑥𝑠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31E95D4-360C-2268-578F-B8357CFF7B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02" y="4557605"/>
                <a:ext cx="430748" cy="338554"/>
              </a:xfrm>
              <a:prstGeom prst="rect">
                <a:avLst/>
              </a:prstGeom>
              <a:blipFill>
                <a:blip r:embed="rId24"/>
                <a:stretch>
                  <a:fillRect r="-16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9" name="Graphic 58" descr="Male profile with solid fill">
            <a:extLst>
              <a:ext uri="{FF2B5EF4-FFF2-40B4-BE49-F238E27FC236}">
                <a16:creationId xmlns:a16="http://schemas.microsoft.com/office/drawing/2014/main" id="{DA6B1B44-B75B-25D9-91A4-66399A672755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2621107" y="4413226"/>
            <a:ext cx="657026" cy="657026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4046163B-4F2D-DBE4-2F80-5FE599D09D48}"/>
              </a:ext>
            </a:extLst>
          </p:cNvPr>
          <p:cNvSpPr txBox="1"/>
          <p:nvPr/>
        </p:nvSpPr>
        <p:spPr>
          <a:xfrm>
            <a:off x="3803619" y="4316139"/>
            <a:ext cx="1630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+mn-lt"/>
              </a:rPr>
              <a:t>safety violation!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F3CAD10-9095-20CB-9BAD-F441E1A40EE8}"/>
                  </a:ext>
                </a:extLst>
              </p:cNvPr>
              <p:cNvSpPr txBox="1"/>
              <p:nvPr/>
            </p:nvSpPr>
            <p:spPr>
              <a:xfrm>
                <a:off x="1679833" y="935675"/>
                <a:ext cx="4896446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+mn-lt"/>
                  </a:rPr>
                  <a:t>Need votes from</a:t>
                </a:r>
                <a:r>
                  <a:rPr lang="en-US" sz="1400" b="1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1400" b="1" dirty="0">
                    <a:latin typeface="+mn-lt"/>
                  </a:rPr>
                  <a:t> x total number of nodes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1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b="1" dirty="0">
                    <a:latin typeface="+mn-lt"/>
                  </a:rPr>
                  <a:t> </a:t>
                </a:r>
                <a:r>
                  <a:rPr lang="en-US" sz="1400" dirty="0">
                    <a:latin typeface="+mn-lt"/>
                  </a:rPr>
                  <a:t>for finality:</a:t>
                </a:r>
              </a:p>
              <a:p>
                <a:r>
                  <a:rPr lang="en-US" sz="1400" b="1" dirty="0">
                    <a:latin typeface="+mn-lt"/>
                  </a:rPr>
                  <a:t>Quorum size</a:t>
                </a:r>
                <a:r>
                  <a:rPr lang="en-US" sz="14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1400" dirty="0">
                    <a:latin typeface="+mn-lt"/>
                  </a:rPr>
                  <a:t> x total number of nodes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F3CAD10-9095-20CB-9BAD-F441E1A40E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9833" y="935675"/>
                <a:ext cx="4896446" cy="714683"/>
              </a:xfrm>
              <a:prstGeom prst="rect">
                <a:avLst/>
              </a:prstGeom>
              <a:blipFill>
                <a:blip r:embed="rId27"/>
                <a:stretch>
                  <a:fillRect l="-374" b="-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404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34597 0.13936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92" y="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48148E-6 L 0.09805 0.01574 " pathEditMode="relative" rAng="0" ptsTypes="AA">
                                      <p:cBhvr>
                                        <p:cTn id="35" dur="1000" spd="-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96" y="787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48148E-6 L 0.32344 -0.03217 " pathEditMode="relative" rAng="0" ptsTypes="AA">
                                      <p:cBhvr>
                                        <p:cTn id="37" dur="1000" spd="-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72" y="-162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48148E-6 L 0.44219 -0.04421 " pathEditMode="relative" rAng="0" ptsTypes="AA">
                                      <p:cBhvr>
                                        <p:cTn id="39" dur="10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09" y="-2222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48148E-6 L 0.14154 0.17801 " pathEditMode="relative" rAng="0" ptsTypes="AA">
                                      <p:cBhvr>
                                        <p:cTn id="41" dur="10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70" y="8889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48148E-6 L 0.29987 0.13773 " pathEditMode="relative" rAng="0" ptsTypes="AA">
                                      <p:cBhvr>
                                        <p:cTn id="43" dur="10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87" y="6875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48148E-6 L 0.53711 0.07963 " pathEditMode="relative" rAng="0" ptsTypes="AA">
                                      <p:cBhvr>
                                        <p:cTn id="45" dur="1000" spd="-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49" y="3981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11111E-6 L 0.18881 0.26667 " pathEditMode="relative" rAng="0" ptsTypes="AA">
                                      <p:cBhvr>
                                        <p:cTn id="56" dur="1000" spd="-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40" y="13333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11111E-6 L 0.37057 0.26505 " pathEditMode="relative" rAng="0" ptsTypes="AA">
                                      <p:cBhvr>
                                        <p:cTn id="58" dur="1000" spd="-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29" y="13241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0.59375 0.33935 " pathEditMode="relative" rAng="0" ptsTypes="AA">
                                      <p:cBhvr>
                                        <p:cTn id="60" dur="1000" spd="-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88" y="1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7.40741E-7 L 0.25026 0.13773 " pathEditMode="relative" rAng="0" ptsTypes="AA">
                                      <p:cBhvr>
                                        <p:cTn id="79" dur="100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13" y="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58025E-6 L 0.19323 0.14044 " pathEditMode="relative" rAng="0" ptsTypes="AA">
                                      <p:cBhvr>
                                        <p:cTn id="89" dur="10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53" y="70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96296E-6 L 0.17174 -0.22732 " pathEditMode="relative" rAng="0" ptsTypes="AA">
                                      <p:cBhvr>
                                        <p:cTn id="114" dur="1000" spd="-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81" y="-11366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0.39701 -0.27639 " pathEditMode="relative" rAng="0" ptsTypes="AA">
                                      <p:cBhvr>
                                        <p:cTn id="116" dur="1000" spd="-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44" y="-13819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96296E-6 L 0.51641 -0.28241 " pathEditMode="relative" rAng="0" ptsTypes="AA">
                                      <p:cBhvr>
                                        <p:cTn id="118" dur="1000" spd="-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20" y="-14120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96296E-6 L 0.21536 -0.06852 " pathEditMode="relative" rAng="0" ptsTypes="AA">
                                      <p:cBhvr>
                                        <p:cTn id="120" dur="1000" spd="-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8" y="-3426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0.37344 -0.1081 " pathEditMode="relative" rAng="0" ptsTypes="AA">
                                      <p:cBhvr>
                                        <p:cTn id="122" dur="1000" spd="-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72" y="-5417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96296E-6 L 0.61159 -0.16852 " pathEditMode="relative" rAng="0" ptsTypes="AA">
                                      <p:cBhvr>
                                        <p:cTn id="124" dur="1000" spd="-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73" y="-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animClr clrSpc="rgb" dir="cw">
                                      <p:cBhvr>
                                        <p:cTn id="1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7037E-7 L 0.20847 0.09306 " pathEditMode="relative" rAng="0" ptsTypes="AA">
                                      <p:cBhvr>
                                        <p:cTn id="146" dur="1000" spd="-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17" y="4653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7 L 0.38841 0.0838 " pathEditMode="relative" rAng="0" ptsTypes="AA">
                                      <p:cBhvr>
                                        <p:cTn id="148" dur="1000" spd="-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14" y="4190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7037E-7 L 0.61315 0.16227 " pathEditMode="relative" rAng="0" ptsTypes="AA">
                                      <p:cBhvr>
                                        <p:cTn id="150" dur="1000" spd="-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51" y="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96296E-6 L 0.1599 -0.06551 " pathEditMode="relative" rAng="0" ptsTypes="AA">
                                      <p:cBhvr>
                                        <p:cTn id="173" dur="1000" spd="-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-3287"/>
                                    </p:animMotion>
                                  </p:childTnLst>
                                </p:cTn>
                              </p:par>
                              <p:par>
                                <p:cTn id="17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96296E-6 L 0.31849 -0.1007 " pathEditMode="relative" rAng="0" ptsTypes="AA">
                                      <p:cBhvr>
                                        <p:cTn id="175" dur="1000" spd="-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24" y="-5046"/>
                                    </p:animMotion>
                                  </p:childTnLst>
                                </p:cTn>
                              </p:par>
                              <p:par>
                                <p:cTn id="17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96296E-6 L 0.55599 -0.16343 " pathEditMode="relative" rAng="0" ptsTypes="AA">
                                      <p:cBhvr>
                                        <p:cTn id="177" dur="1000" spd="-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99" y="-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500"/>
                            </p:stCondLst>
                            <p:childTnLst>
                              <p:par>
                                <p:cTn id="179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animClr clrSpc="rgb" dir="cw">
                                      <p:cBhvr>
                                        <p:cTn id="1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1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50" grpId="0"/>
      <p:bldP spid="51" grpId="0"/>
      <p:bldP spid="6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gnifying Glass Tilted Right on Google Android 12.0">
            <a:extLst>
              <a:ext uri="{FF2B5EF4-FFF2-40B4-BE49-F238E27FC236}">
                <a16:creationId xmlns:a16="http://schemas.microsoft.com/office/drawing/2014/main" id="{4C2A43BF-6C9A-4E10-AD57-E65860982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90" y="2778953"/>
            <a:ext cx="1863963" cy="186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01" y="1085029"/>
            <a:ext cx="6845211" cy="39805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356" y="2077022"/>
            <a:ext cx="379477" cy="3703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171520-F166-554E-BD55-D3A8D9F2F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Simple (PBFT-style) </a:t>
            </a:r>
            <a:r>
              <a:rPr lang="en-US" dirty="0" err="1"/>
              <a:t>PoS</a:t>
            </a:r>
            <a:r>
              <a:rPr lang="en-US" dirty="0"/>
              <a:t> Protocol*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9A68FB-4AEA-48F0-8E81-0BD49DD93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E83F63-37FA-4F60-8611-DF5D07849B33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357" y="1268016"/>
            <a:ext cx="379477" cy="37033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86" y="2886027"/>
            <a:ext cx="379477" cy="3703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81" y="1957564"/>
            <a:ext cx="430748" cy="43074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52" y="3558563"/>
            <a:ext cx="430748" cy="43074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60" y="1692995"/>
            <a:ext cx="430748" cy="43074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704" y="2937597"/>
            <a:ext cx="430748" cy="43074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086" y="2750998"/>
            <a:ext cx="430748" cy="43074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207" y="3549229"/>
            <a:ext cx="430748" cy="43074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186" y="1638348"/>
            <a:ext cx="430748" cy="43074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635" y="2423632"/>
            <a:ext cx="430748" cy="43074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581" y="3946663"/>
            <a:ext cx="430748" cy="430748"/>
          </a:xfrm>
          <a:prstGeom prst="rect">
            <a:avLst/>
          </a:prstGeom>
        </p:spPr>
      </p:pic>
      <p:cxnSp>
        <p:nvCxnSpPr>
          <p:cNvPr id="30" name="Straight Arrow Connector 29"/>
          <p:cNvCxnSpPr>
            <a:cxnSpLocks/>
            <a:endCxn id="5" idx="2"/>
          </p:cNvCxnSpPr>
          <p:nvPr/>
        </p:nvCxnSpPr>
        <p:spPr>
          <a:xfrm flipV="1">
            <a:off x="1399093" y="1638349"/>
            <a:ext cx="2" cy="4386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cxnSpLocks/>
            <a:stCxn id="20" idx="0"/>
          </p:cNvCxnSpPr>
          <p:nvPr/>
        </p:nvCxnSpPr>
        <p:spPr>
          <a:xfrm flipV="1">
            <a:off x="1136224" y="2447355"/>
            <a:ext cx="260375" cy="438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141" y="2886027"/>
            <a:ext cx="379477" cy="370333"/>
          </a:xfrm>
          <a:prstGeom prst="rect">
            <a:avLst/>
          </a:prstGeom>
        </p:spPr>
      </p:pic>
      <p:cxnSp>
        <p:nvCxnSpPr>
          <p:cNvPr id="36" name="Straight Arrow Connector 35"/>
          <p:cNvCxnSpPr>
            <a:cxnSpLocks/>
          </p:cNvCxnSpPr>
          <p:nvPr/>
        </p:nvCxnSpPr>
        <p:spPr>
          <a:xfrm flipH="1" flipV="1">
            <a:off x="1399093" y="2447354"/>
            <a:ext cx="234291" cy="4386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7" name="Picture 3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091" y="2043412"/>
            <a:ext cx="160661" cy="16066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850" y="2043412"/>
            <a:ext cx="160661" cy="16066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610" y="2043412"/>
            <a:ext cx="160661" cy="16066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091" y="2204073"/>
            <a:ext cx="160661" cy="16066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850" y="2204073"/>
            <a:ext cx="160661" cy="16066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610" y="2204073"/>
            <a:ext cx="160661" cy="160661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091" y="2370936"/>
            <a:ext cx="160661" cy="16066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850" y="2370936"/>
            <a:ext cx="160661" cy="16066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610" y="2370936"/>
            <a:ext cx="160661" cy="160661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CC30B060-9C0B-4C70-B621-697B8F7BF0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405" y="3293217"/>
            <a:ext cx="160661" cy="160661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5AD5EC99-7EF0-4FB9-A300-0B57FF87245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5" y="3293217"/>
            <a:ext cx="160661" cy="160661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3A3BCE5B-DF79-4CD4-9E53-688AB5BC4F2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924" y="3293217"/>
            <a:ext cx="160661" cy="160661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E9084022-0728-4D0D-8DC2-0F3416EA1E9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405" y="3453877"/>
            <a:ext cx="160661" cy="160661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CCF894B7-9043-4C67-85FD-62ED70FC027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5" y="3453877"/>
            <a:ext cx="160661" cy="160661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0A310ECB-C0A3-4516-9C94-1EA43F828BB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924" y="3453877"/>
            <a:ext cx="160661" cy="160661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581D62F8-BA29-463C-9A7D-F9461C3089F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574" y="3287115"/>
            <a:ext cx="160661" cy="160661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04307D1E-6771-414F-BACF-5BFF48B5A2D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333" y="3287115"/>
            <a:ext cx="160661" cy="160661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93BC6D0D-301A-4937-9474-59C90AC9803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093" y="3287115"/>
            <a:ext cx="160661" cy="160661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A80A0853-0334-40EE-8D1A-E513B6E9EA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574" y="3453978"/>
            <a:ext cx="160661" cy="160661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2D859183-5773-4231-BEEF-EA11A251A6A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333" y="3453978"/>
            <a:ext cx="160661" cy="160661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F548BEE0-D231-4FFF-884C-30485550302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093" y="3453978"/>
            <a:ext cx="160661" cy="160661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2E9046D1-758E-41E4-A037-D86168EE44E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215" y="2715411"/>
            <a:ext cx="252491" cy="252491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BBD77301-B72B-42FA-921C-33013358A4A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764" y="2386516"/>
            <a:ext cx="252491" cy="252491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69799FDF-2BD9-4352-8E1D-9DDB7227834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328" y="2900480"/>
            <a:ext cx="252491" cy="252491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97049BCF-C773-4AB6-9E33-9E0978AF59CF}"/>
              </a:ext>
            </a:extLst>
          </p:cNvPr>
          <p:cNvSpPr txBox="1"/>
          <p:nvPr/>
        </p:nvSpPr>
        <p:spPr>
          <a:xfrm>
            <a:off x="1165692" y="3776418"/>
            <a:ext cx="16318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FF0000"/>
                </a:solidFill>
                <a:latin typeface="+mj-lt"/>
              </a:rPr>
              <a:t>Protocol violators!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C8927319-3F0C-4A71-A25E-F780562B6F6B}"/>
              </a:ext>
            </a:extLst>
          </p:cNvPr>
          <p:cNvSpPr/>
          <p:nvPr/>
        </p:nvSpPr>
        <p:spPr>
          <a:xfrm>
            <a:off x="857249" y="3363434"/>
            <a:ext cx="1095068" cy="30714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11B3F08F-DA9F-417B-A6EA-2501F455D84F}"/>
              </a:ext>
            </a:extLst>
          </p:cNvPr>
          <p:cNvSpPr/>
          <p:nvPr/>
        </p:nvSpPr>
        <p:spPr>
          <a:xfrm>
            <a:off x="7237870" y="1052721"/>
            <a:ext cx="1735931" cy="140794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D2F89D0-AC00-4FD3-972C-B4C4D90023A2}"/>
              </a:ext>
            </a:extLst>
          </p:cNvPr>
          <p:cNvSpPr txBox="1"/>
          <p:nvPr/>
        </p:nvSpPr>
        <p:spPr>
          <a:xfrm>
            <a:off x="7527015" y="1039136"/>
            <a:ext cx="11724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6">
                    <a:lumMod val="50000"/>
                  </a:schemeClr>
                </a:solidFill>
              </a:rPr>
              <a:t>Staked Coins</a:t>
            </a:r>
          </a:p>
        </p:txBody>
      </p:sp>
      <p:pic>
        <p:nvPicPr>
          <p:cNvPr id="66" name="Graphic 65" descr="Coins outline">
            <a:extLst>
              <a:ext uri="{FF2B5EF4-FFF2-40B4-BE49-F238E27FC236}">
                <a16:creationId xmlns:a16="http://schemas.microsoft.com/office/drawing/2014/main" id="{0A500A36-77DC-451D-9EA4-EAF85B55136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879709" y="1256933"/>
            <a:ext cx="394723" cy="394723"/>
          </a:xfrm>
          <a:prstGeom prst="rect">
            <a:avLst/>
          </a:prstGeom>
        </p:spPr>
      </p:pic>
      <p:pic>
        <p:nvPicPr>
          <p:cNvPr id="67" name="Graphic 66" descr="Coins outline">
            <a:extLst>
              <a:ext uri="{FF2B5EF4-FFF2-40B4-BE49-F238E27FC236}">
                <a16:creationId xmlns:a16="http://schemas.microsoft.com/office/drawing/2014/main" id="{C173578F-3CFD-46B2-82C6-088122EF405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915860" y="1636625"/>
            <a:ext cx="394723" cy="394723"/>
          </a:xfrm>
          <a:prstGeom prst="rect">
            <a:avLst/>
          </a:prstGeom>
        </p:spPr>
      </p:pic>
      <p:pic>
        <p:nvPicPr>
          <p:cNvPr id="68" name="Graphic 67" descr="Coins outline">
            <a:extLst>
              <a:ext uri="{FF2B5EF4-FFF2-40B4-BE49-F238E27FC236}">
                <a16:creationId xmlns:a16="http://schemas.microsoft.com/office/drawing/2014/main" id="{76F9030A-3E24-4E38-959D-C7D5420DC86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378434" y="1241902"/>
            <a:ext cx="394723" cy="394723"/>
          </a:xfrm>
          <a:prstGeom prst="rect">
            <a:avLst/>
          </a:prstGeom>
        </p:spPr>
      </p:pic>
      <p:pic>
        <p:nvPicPr>
          <p:cNvPr id="69" name="Graphic 68" descr="Coins outline">
            <a:extLst>
              <a:ext uri="{FF2B5EF4-FFF2-40B4-BE49-F238E27FC236}">
                <a16:creationId xmlns:a16="http://schemas.microsoft.com/office/drawing/2014/main" id="{32E32EF7-40F2-471C-B8D8-963C82C24DE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378434" y="1628444"/>
            <a:ext cx="394723" cy="394723"/>
          </a:xfrm>
          <a:prstGeom prst="rect">
            <a:avLst/>
          </a:prstGeom>
        </p:spPr>
      </p:pic>
      <p:pic>
        <p:nvPicPr>
          <p:cNvPr id="73" name="Graphic 72" descr="Coins outline">
            <a:extLst>
              <a:ext uri="{FF2B5EF4-FFF2-40B4-BE49-F238E27FC236}">
                <a16:creationId xmlns:a16="http://schemas.microsoft.com/office/drawing/2014/main" id="{67764B44-D102-4D4A-BA23-37B2AA93090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416198" y="2042217"/>
            <a:ext cx="394723" cy="394723"/>
          </a:xfrm>
          <a:prstGeom prst="rect">
            <a:avLst/>
          </a:prstGeom>
        </p:spPr>
      </p:pic>
      <p:pic>
        <p:nvPicPr>
          <p:cNvPr id="74" name="Graphic 73" descr="Coins outline">
            <a:extLst>
              <a:ext uri="{FF2B5EF4-FFF2-40B4-BE49-F238E27FC236}">
                <a16:creationId xmlns:a16="http://schemas.microsoft.com/office/drawing/2014/main" id="{9033B813-3C8E-4867-B720-6331C29B61B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931368" y="2033442"/>
            <a:ext cx="397336" cy="394723"/>
          </a:xfrm>
          <a:prstGeom prst="rect">
            <a:avLst/>
          </a:prstGeom>
        </p:spPr>
      </p:pic>
      <p:pic>
        <p:nvPicPr>
          <p:cNvPr id="83" name="Graphic 82" descr="Coins outline">
            <a:extLst>
              <a:ext uri="{FF2B5EF4-FFF2-40B4-BE49-F238E27FC236}">
                <a16:creationId xmlns:a16="http://schemas.microsoft.com/office/drawing/2014/main" id="{4EC080FF-54E3-46EA-A91F-B5589EAA158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380984" y="1256933"/>
            <a:ext cx="394723" cy="394723"/>
          </a:xfrm>
          <a:prstGeom prst="rect">
            <a:avLst/>
          </a:prstGeom>
        </p:spPr>
      </p:pic>
      <p:pic>
        <p:nvPicPr>
          <p:cNvPr id="84" name="Graphic 83" descr="Coins outline">
            <a:extLst>
              <a:ext uri="{FF2B5EF4-FFF2-40B4-BE49-F238E27FC236}">
                <a16:creationId xmlns:a16="http://schemas.microsoft.com/office/drawing/2014/main" id="{BEFB883F-6870-433F-B68A-B226B9BBF5A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420591" y="1628503"/>
            <a:ext cx="394723" cy="394723"/>
          </a:xfrm>
          <a:prstGeom prst="rect">
            <a:avLst/>
          </a:prstGeom>
        </p:spPr>
      </p:pic>
      <p:pic>
        <p:nvPicPr>
          <p:cNvPr id="85" name="Graphic 84" descr="Coins outline">
            <a:extLst>
              <a:ext uri="{FF2B5EF4-FFF2-40B4-BE49-F238E27FC236}">
                <a16:creationId xmlns:a16="http://schemas.microsoft.com/office/drawing/2014/main" id="{0DE1E943-A245-4E21-9465-2472D350F20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416721" y="2033493"/>
            <a:ext cx="394723" cy="394723"/>
          </a:xfrm>
          <a:prstGeom prst="rect">
            <a:avLst/>
          </a:prstGeom>
        </p:spPr>
      </p:pic>
      <p:pic>
        <p:nvPicPr>
          <p:cNvPr id="7" name="Graphic 6" descr="Close with solid fill">
            <a:extLst>
              <a:ext uri="{FF2B5EF4-FFF2-40B4-BE49-F238E27FC236}">
                <a16:creationId xmlns:a16="http://schemas.microsoft.com/office/drawing/2014/main" id="{45CC2073-B707-4A83-93AB-107AD93F47B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377931" y="1226340"/>
            <a:ext cx="391896" cy="391896"/>
          </a:xfrm>
          <a:prstGeom prst="rect">
            <a:avLst/>
          </a:prstGeom>
        </p:spPr>
      </p:pic>
      <p:pic>
        <p:nvPicPr>
          <p:cNvPr id="86" name="Graphic 85" descr="Close with solid fill">
            <a:extLst>
              <a:ext uri="{FF2B5EF4-FFF2-40B4-BE49-F238E27FC236}">
                <a16:creationId xmlns:a16="http://schemas.microsoft.com/office/drawing/2014/main" id="{EF70E187-D604-4825-8566-C740BB37046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377931" y="1631271"/>
            <a:ext cx="391896" cy="391896"/>
          </a:xfrm>
          <a:prstGeom prst="rect">
            <a:avLst/>
          </a:prstGeom>
        </p:spPr>
      </p:pic>
      <p:pic>
        <p:nvPicPr>
          <p:cNvPr id="87" name="Graphic 86" descr="Close with solid fill">
            <a:extLst>
              <a:ext uri="{FF2B5EF4-FFF2-40B4-BE49-F238E27FC236}">
                <a16:creationId xmlns:a16="http://schemas.microsoft.com/office/drawing/2014/main" id="{DB15A645-1D25-48F5-AA83-F917074E0D9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390113" y="2031490"/>
            <a:ext cx="391896" cy="391896"/>
          </a:xfrm>
          <a:prstGeom prst="rect">
            <a:avLst/>
          </a:prstGeom>
        </p:spPr>
      </p:pic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EE91B452-C16B-4CD1-8EB0-DF47AF34E3C7}"/>
              </a:ext>
            </a:extLst>
          </p:cNvPr>
          <p:cNvCxnSpPr>
            <a:cxnSpLocks/>
          </p:cNvCxnSpPr>
          <p:nvPr/>
        </p:nvCxnSpPr>
        <p:spPr>
          <a:xfrm>
            <a:off x="672353" y="1372467"/>
            <a:ext cx="0" cy="31587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84EA4D9-2A94-4E00-8A00-0AD9F7B91E59}"/>
              </a:ext>
            </a:extLst>
          </p:cNvPr>
          <p:cNvCxnSpPr>
            <a:cxnSpLocks/>
          </p:cNvCxnSpPr>
          <p:nvPr/>
        </p:nvCxnSpPr>
        <p:spPr>
          <a:xfrm flipH="1">
            <a:off x="586619" y="1920969"/>
            <a:ext cx="1714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E839A629-9066-4425-864C-D62A606FFDB2}"/>
              </a:ext>
            </a:extLst>
          </p:cNvPr>
          <p:cNvCxnSpPr>
            <a:cxnSpLocks/>
          </p:cNvCxnSpPr>
          <p:nvPr/>
        </p:nvCxnSpPr>
        <p:spPr>
          <a:xfrm flipH="1">
            <a:off x="586619" y="2682074"/>
            <a:ext cx="1714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C32D3FF6-402C-4A2D-A301-584E05D82E38}"/>
              </a:ext>
            </a:extLst>
          </p:cNvPr>
          <p:cNvCxnSpPr>
            <a:cxnSpLocks/>
          </p:cNvCxnSpPr>
          <p:nvPr/>
        </p:nvCxnSpPr>
        <p:spPr>
          <a:xfrm flipH="1">
            <a:off x="586619" y="3363434"/>
            <a:ext cx="1714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20ABCEF8-38D0-46AE-A8F8-55B55976E0EB}"/>
              </a:ext>
            </a:extLst>
          </p:cNvPr>
          <p:cNvSpPr txBox="1"/>
          <p:nvPr/>
        </p:nvSpPr>
        <p:spPr>
          <a:xfrm>
            <a:off x="133081" y="2069932"/>
            <a:ext cx="6267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latin typeface="+mn-lt"/>
              </a:rPr>
              <a:t>e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E5EF10F1-FCE0-4C72-9F86-EB1DE10A28FD}"/>
              </a:ext>
            </a:extLst>
          </p:cNvPr>
          <p:cNvSpPr txBox="1"/>
          <p:nvPr/>
        </p:nvSpPr>
        <p:spPr>
          <a:xfrm>
            <a:off x="-30623" y="2829776"/>
            <a:ext cx="1419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latin typeface="+mn-lt"/>
              </a:rPr>
              <a:t>e+1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2D195B1C-5510-453B-930B-2F4F1AD0FDA7}"/>
              </a:ext>
            </a:extLst>
          </p:cNvPr>
          <p:cNvSpPr txBox="1"/>
          <p:nvPr/>
        </p:nvSpPr>
        <p:spPr>
          <a:xfrm>
            <a:off x="126005" y="3474827"/>
            <a:ext cx="88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…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1873E097-A0BB-44DE-85FC-5EB39B516773}"/>
              </a:ext>
            </a:extLst>
          </p:cNvPr>
          <p:cNvSpPr txBox="1"/>
          <p:nvPr/>
        </p:nvSpPr>
        <p:spPr>
          <a:xfrm>
            <a:off x="-16715" y="1523855"/>
            <a:ext cx="683188" cy="285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>
                <a:latin typeface="+mn-lt"/>
              </a:rPr>
              <a:t>epochs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D75406F-C19B-C030-4114-D6D8B4EF824F}"/>
                  </a:ext>
                </a:extLst>
              </p:cNvPr>
              <p:cNvSpPr txBox="1"/>
              <p:nvPr/>
            </p:nvSpPr>
            <p:spPr>
              <a:xfrm>
                <a:off x="6384687" y="3003401"/>
                <a:ext cx="2627328" cy="2034660"/>
              </a:xfrm>
              <a:prstGeom prst="rect">
                <a:avLst/>
              </a:prstGeom>
              <a:solidFill>
                <a:srgbClr val="00B05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+mn-lt"/>
                  </a:rPr>
                  <a:t>Safety when # adversarial nodes 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1600" b="1" dirty="0">
                    <a:solidFill>
                      <a:schemeClr val="bg1"/>
                    </a:solidFill>
                    <a:latin typeface="+mn-lt"/>
                  </a:rPr>
                  <a:t> x total number of nodes</a:t>
                </a:r>
              </a:p>
              <a:p>
                <a:pPr algn="ctr"/>
                <a:endParaRPr lang="en-US" sz="1600" b="1" dirty="0">
                  <a:solidFill>
                    <a:schemeClr val="bg1"/>
                  </a:solidFill>
                  <a:latin typeface="+mn-lt"/>
                </a:endParaRPr>
              </a:p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+mn-lt"/>
                  </a:rPr>
                  <a:t>Can punish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1600" b="1" dirty="0">
                    <a:solidFill>
                      <a:schemeClr val="bg1"/>
                    </a:solidFill>
                    <a:latin typeface="+mn-lt"/>
                  </a:rPr>
                  <a:t> x total number of nodes when safety is violated!!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D75406F-C19B-C030-4114-D6D8B4EF82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4687" y="3003401"/>
                <a:ext cx="2627328" cy="2034660"/>
              </a:xfrm>
              <a:prstGeom prst="rect">
                <a:avLst/>
              </a:prstGeom>
              <a:blipFill>
                <a:blip r:embed="rId16"/>
                <a:stretch>
                  <a:fillRect t="-901" r="-1856" b="-3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Graphic 9" descr="Female Profile with solid fill">
            <a:extLst>
              <a:ext uri="{FF2B5EF4-FFF2-40B4-BE49-F238E27FC236}">
                <a16:creationId xmlns:a16="http://schemas.microsoft.com/office/drawing/2014/main" id="{322ED4BF-EA2A-4A9E-5222-0AFBE8491A6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8317" y="4449790"/>
            <a:ext cx="657026" cy="657026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56C2CDE2-3DBE-FD55-268C-376799A7A2A7}"/>
              </a:ext>
            </a:extLst>
          </p:cNvPr>
          <p:cNvSpPr txBox="1"/>
          <p:nvPr/>
        </p:nvSpPr>
        <p:spPr>
          <a:xfrm>
            <a:off x="609001" y="4575733"/>
            <a:ext cx="1081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latin typeface="+mn-lt"/>
              </a:rPr>
              <a:t>Alice’s log: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2990659-D192-BFC0-DAA8-4A8177AB0F48}"/>
                  </a:ext>
                </a:extLst>
              </p:cNvPr>
              <p:cNvSpPr txBox="1"/>
              <p:nvPr/>
            </p:nvSpPr>
            <p:spPr>
              <a:xfrm>
                <a:off x="1514718" y="4575733"/>
                <a:ext cx="43074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𝑡𝑥𝑠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>
                  <a:latin typeface="+mn-lt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2990659-D192-BFC0-DAA8-4A8177AB0F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4718" y="4575733"/>
                <a:ext cx="430748" cy="338554"/>
              </a:xfrm>
              <a:prstGeom prst="rect">
                <a:avLst/>
              </a:prstGeom>
              <a:blipFill>
                <a:blip r:embed="rId21"/>
                <a:stretch>
                  <a:fillRect r="-14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DAAB936-6F05-B441-4D4D-963F040C2272}"/>
                  </a:ext>
                </a:extLst>
              </p:cNvPr>
              <p:cNvSpPr txBox="1"/>
              <p:nvPr/>
            </p:nvSpPr>
            <p:spPr>
              <a:xfrm>
                <a:off x="1901511" y="4575733"/>
                <a:ext cx="43074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𝑡𝑥𝑠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600" dirty="0">
                  <a:latin typeface="+mn-lt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DAAB936-6F05-B441-4D4D-963F040C22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1511" y="4575733"/>
                <a:ext cx="430748" cy="338554"/>
              </a:xfrm>
              <a:prstGeom prst="rect">
                <a:avLst/>
              </a:prstGeom>
              <a:blipFill>
                <a:blip r:embed="rId22"/>
                <a:stretch>
                  <a:fillRect r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>
            <a:extLst>
              <a:ext uri="{FF2B5EF4-FFF2-40B4-BE49-F238E27FC236}">
                <a16:creationId xmlns:a16="http://schemas.microsoft.com/office/drawing/2014/main" id="{03D17BFC-29A9-6598-D23A-5D37B1513C9E}"/>
              </a:ext>
            </a:extLst>
          </p:cNvPr>
          <p:cNvSpPr txBox="1"/>
          <p:nvPr/>
        </p:nvSpPr>
        <p:spPr>
          <a:xfrm>
            <a:off x="3135392" y="4557605"/>
            <a:ext cx="1081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latin typeface="+mn-lt"/>
              </a:rPr>
              <a:t>Bob’s log: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35254D2-451C-5F46-4CDB-0AFC2BFEA68A}"/>
                  </a:ext>
                </a:extLst>
              </p:cNvPr>
              <p:cNvSpPr txBox="1"/>
              <p:nvPr/>
            </p:nvSpPr>
            <p:spPr>
              <a:xfrm>
                <a:off x="4041109" y="4557605"/>
                <a:ext cx="43074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𝑡𝑥𝑠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>
                  <a:latin typeface="+mn-lt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35254D2-451C-5F46-4CDB-0AFC2BFEA6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1109" y="4557605"/>
                <a:ext cx="430748" cy="338554"/>
              </a:xfrm>
              <a:prstGeom prst="rect">
                <a:avLst/>
              </a:prstGeom>
              <a:blipFill>
                <a:blip r:embed="rId23"/>
                <a:stretch>
                  <a:fillRect r="-14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31E95D4-360C-2268-578F-B8357CFF7B4B}"/>
                  </a:ext>
                </a:extLst>
              </p:cNvPr>
              <p:cNvSpPr txBox="1"/>
              <p:nvPr/>
            </p:nvSpPr>
            <p:spPr>
              <a:xfrm>
                <a:off x="4427902" y="4557605"/>
                <a:ext cx="43074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𝑡𝑥𝑠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31E95D4-360C-2268-578F-B8357CFF7B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02" y="4557605"/>
                <a:ext cx="430748" cy="338554"/>
              </a:xfrm>
              <a:prstGeom prst="rect">
                <a:avLst/>
              </a:prstGeom>
              <a:blipFill>
                <a:blip r:embed="rId24"/>
                <a:stretch>
                  <a:fillRect r="-16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9" name="Graphic 58" descr="Male profile with solid fill">
            <a:extLst>
              <a:ext uri="{FF2B5EF4-FFF2-40B4-BE49-F238E27FC236}">
                <a16:creationId xmlns:a16="http://schemas.microsoft.com/office/drawing/2014/main" id="{DA6B1B44-B75B-25D9-91A4-66399A672755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2621107" y="4413226"/>
            <a:ext cx="657026" cy="657026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4046163B-4F2D-DBE4-2F80-5FE599D09D48}"/>
              </a:ext>
            </a:extLst>
          </p:cNvPr>
          <p:cNvSpPr txBox="1"/>
          <p:nvPr/>
        </p:nvSpPr>
        <p:spPr>
          <a:xfrm>
            <a:off x="3803619" y="4316139"/>
            <a:ext cx="1630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+mn-lt"/>
              </a:rPr>
              <a:t>safety violation!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F3CAD10-9095-20CB-9BAD-F441E1A40EE8}"/>
                  </a:ext>
                </a:extLst>
              </p:cNvPr>
              <p:cNvSpPr txBox="1"/>
              <p:nvPr/>
            </p:nvSpPr>
            <p:spPr>
              <a:xfrm>
                <a:off x="1679833" y="935675"/>
                <a:ext cx="4896446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+mn-lt"/>
                  </a:rPr>
                  <a:t>Need votes from</a:t>
                </a:r>
                <a:r>
                  <a:rPr lang="en-US" sz="1400" b="1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1400" b="1" dirty="0">
                    <a:latin typeface="+mn-lt"/>
                  </a:rPr>
                  <a:t> x total number of nodes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1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b="1" dirty="0">
                    <a:latin typeface="+mn-lt"/>
                  </a:rPr>
                  <a:t> </a:t>
                </a:r>
                <a:r>
                  <a:rPr lang="en-US" sz="1400" dirty="0">
                    <a:latin typeface="+mn-lt"/>
                  </a:rPr>
                  <a:t>for finality:</a:t>
                </a:r>
              </a:p>
              <a:p>
                <a:r>
                  <a:rPr lang="en-US" sz="1400" b="1" dirty="0">
                    <a:latin typeface="+mn-lt"/>
                  </a:rPr>
                  <a:t>Quorum size</a:t>
                </a:r>
                <a:r>
                  <a:rPr lang="en-US" sz="14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1400" dirty="0">
                    <a:latin typeface="+mn-lt"/>
                  </a:rPr>
                  <a:t> x total number of nodes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F3CAD10-9095-20CB-9BAD-F441E1A40E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9833" y="935675"/>
                <a:ext cx="4896446" cy="714683"/>
              </a:xfrm>
              <a:prstGeom prst="rect">
                <a:avLst/>
              </a:prstGeom>
              <a:blipFill>
                <a:blip r:embed="rId27"/>
                <a:stretch>
                  <a:fillRect l="-374" b="-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843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2" grpId="0" animBg="1"/>
      <p:bldP spid="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01" y="1085029"/>
            <a:ext cx="6845211" cy="39805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356" y="2077022"/>
            <a:ext cx="379477" cy="3703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171520-F166-554E-BD55-D3A8D9F2F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Simple (PBFT-style) </a:t>
            </a:r>
            <a:r>
              <a:rPr lang="en-US" dirty="0" err="1"/>
              <a:t>PoS</a:t>
            </a:r>
            <a:r>
              <a:rPr lang="en-US" dirty="0"/>
              <a:t> Protocol*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9A68FB-4AEA-48F0-8E81-0BD49DD93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E83F63-37FA-4F60-8611-DF5D07849B33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357" y="1268016"/>
            <a:ext cx="379477" cy="37033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86" y="2886027"/>
            <a:ext cx="379477" cy="3703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81" y="1957564"/>
            <a:ext cx="430748" cy="43074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52" y="3558563"/>
            <a:ext cx="430748" cy="43074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60" y="1692995"/>
            <a:ext cx="430748" cy="43074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704" y="2937597"/>
            <a:ext cx="430748" cy="43074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086" y="2750998"/>
            <a:ext cx="430748" cy="43074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207" y="3549229"/>
            <a:ext cx="430748" cy="43074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186" y="1638348"/>
            <a:ext cx="430748" cy="43074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635" y="2423632"/>
            <a:ext cx="430748" cy="43074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581" y="3946663"/>
            <a:ext cx="430748" cy="430748"/>
          </a:xfrm>
          <a:prstGeom prst="rect">
            <a:avLst/>
          </a:prstGeom>
        </p:spPr>
      </p:pic>
      <p:cxnSp>
        <p:nvCxnSpPr>
          <p:cNvPr id="30" name="Straight Arrow Connector 29"/>
          <p:cNvCxnSpPr>
            <a:cxnSpLocks/>
            <a:endCxn id="5" idx="2"/>
          </p:cNvCxnSpPr>
          <p:nvPr/>
        </p:nvCxnSpPr>
        <p:spPr>
          <a:xfrm flipV="1">
            <a:off x="1399093" y="1638349"/>
            <a:ext cx="2" cy="4386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cxnSpLocks/>
            <a:stCxn id="20" idx="0"/>
          </p:cNvCxnSpPr>
          <p:nvPr/>
        </p:nvCxnSpPr>
        <p:spPr>
          <a:xfrm flipV="1">
            <a:off x="1136224" y="2447355"/>
            <a:ext cx="260375" cy="438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141" y="2886027"/>
            <a:ext cx="379477" cy="370333"/>
          </a:xfrm>
          <a:prstGeom prst="rect">
            <a:avLst/>
          </a:prstGeom>
        </p:spPr>
      </p:pic>
      <p:cxnSp>
        <p:nvCxnSpPr>
          <p:cNvPr id="36" name="Straight Arrow Connector 35"/>
          <p:cNvCxnSpPr>
            <a:cxnSpLocks/>
          </p:cNvCxnSpPr>
          <p:nvPr/>
        </p:nvCxnSpPr>
        <p:spPr>
          <a:xfrm flipH="1" flipV="1">
            <a:off x="1399093" y="2447354"/>
            <a:ext cx="234291" cy="4386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7" name="Picture 3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091" y="2043412"/>
            <a:ext cx="160661" cy="16066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850" y="2043412"/>
            <a:ext cx="160661" cy="16066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610" y="2043412"/>
            <a:ext cx="160661" cy="16066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091" y="2204073"/>
            <a:ext cx="160661" cy="16066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850" y="2204073"/>
            <a:ext cx="160661" cy="16066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610" y="2204073"/>
            <a:ext cx="160661" cy="160661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091" y="2370936"/>
            <a:ext cx="160661" cy="16066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850" y="2370936"/>
            <a:ext cx="160661" cy="16066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610" y="2370936"/>
            <a:ext cx="160661" cy="160661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CC30B060-9C0B-4C70-B621-697B8F7BF04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405" y="3293217"/>
            <a:ext cx="160661" cy="160661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5AD5EC99-7EF0-4FB9-A300-0B57FF87245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5" y="3293217"/>
            <a:ext cx="160661" cy="160661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3A3BCE5B-DF79-4CD4-9E53-688AB5BC4F2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924" y="3293217"/>
            <a:ext cx="160661" cy="160661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E9084022-0728-4D0D-8DC2-0F3416EA1E9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405" y="3453877"/>
            <a:ext cx="160661" cy="160661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CCF894B7-9043-4C67-85FD-62ED70FC027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5" y="3453877"/>
            <a:ext cx="160661" cy="160661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0A310ECB-C0A3-4516-9C94-1EA43F828BB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924" y="3453877"/>
            <a:ext cx="160661" cy="160661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581D62F8-BA29-463C-9A7D-F9461C3089F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574" y="3287115"/>
            <a:ext cx="160661" cy="160661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04307D1E-6771-414F-BACF-5BFF48B5A2D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333" y="3287115"/>
            <a:ext cx="160661" cy="160661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93BC6D0D-301A-4937-9474-59C90AC9803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093" y="3287115"/>
            <a:ext cx="160661" cy="160661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A80A0853-0334-40EE-8D1A-E513B6E9EA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574" y="3453978"/>
            <a:ext cx="160661" cy="160661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2D859183-5773-4231-BEEF-EA11A251A6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333" y="3453978"/>
            <a:ext cx="160661" cy="160661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F548BEE0-D231-4FFF-884C-3048555030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093" y="3453978"/>
            <a:ext cx="160661" cy="160661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2E9046D1-758E-41E4-A037-D86168EE44E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215" y="2715411"/>
            <a:ext cx="252491" cy="252491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BBD77301-B72B-42FA-921C-33013358A4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764" y="2386516"/>
            <a:ext cx="252491" cy="252491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69799FDF-2BD9-4352-8E1D-9DDB7227834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328" y="2900480"/>
            <a:ext cx="252491" cy="252491"/>
          </a:xfrm>
          <a:prstGeom prst="rect">
            <a:avLst/>
          </a:prstGeom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id="{11B3F08F-DA9F-417B-A6EA-2501F455D84F}"/>
              </a:ext>
            </a:extLst>
          </p:cNvPr>
          <p:cNvSpPr/>
          <p:nvPr/>
        </p:nvSpPr>
        <p:spPr>
          <a:xfrm>
            <a:off x="7237870" y="1052721"/>
            <a:ext cx="1735931" cy="140794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D2F89D0-AC00-4FD3-972C-B4C4D90023A2}"/>
              </a:ext>
            </a:extLst>
          </p:cNvPr>
          <p:cNvSpPr txBox="1"/>
          <p:nvPr/>
        </p:nvSpPr>
        <p:spPr>
          <a:xfrm>
            <a:off x="7527015" y="1039136"/>
            <a:ext cx="11724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6">
                    <a:lumMod val="50000"/>
                  </a:schemeClr>
                </a:solidFill>
              </a:rPr>
              <a:t>Staked Coins</a:t>
            </a:r>
          </a:p>
        </p:txBody>
      </p:sp>
      <p:pic>
        <p:nvPicPr>
          <p:cNvPr id="66" name="Graphic 65" descr="Coins outline">
            <a:extLst>
              <a:ext uri="{FF2B5EF4-FFF2-40B4-BE49-F238E27FC236}">
                <a16:creationId xmlns:a16="http://schemas.microsoft.com/office/drawing/2014/main" id="{0A500A36-77DC-451D-9EA4-EAF85B55136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879709" y="1256933"/>
            <a:ext cx="394723" cy="394723"/>
          </a:xfrm>
          <a:prstGeom prst="rect">
            <a:avLst/>
          </a:prstGeom>
        </p:spPr>
      </p:pic>
      <p:pic>
        <p:nvPicPr>
          <p:cNvPr id="67" name="Graphic 66" descr="Coins outline">
            <a:extLst>
              <a:ext uri="{FF2B5EF4-FFF2-40B4-BE49-F238E27FC236}">
                <a16:creationId xmlns:a16="http://schemas.microsoft.com/office/drawing/2014/main" id="{C173578F-3CFD-46B2-82C6-088122EF405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915860" y="1636625"/>
            <a:ext cx="394723" cy="394723"/>
          </a:xfrm>
          <a:prstGeom prst="rect">
            <a:avLst/>
          </a:prstGeom>
        </p:spPr>
      </p:pic>
      <p:pic>
        <p:nvPicPr>
          <p:cNvPr id="68" name="Graphic 67" descr="Coins outline">
            <a:extLst>
              <a:ext uri="{FF2B5EF4-FFF2-40B4-BE49-F238E27FC236}">
                <a16:creationId xmlns:a16="http://schemas.microsoft.com/office/drawing/2014/main" id="{76F9030A-3E24-4E38-959D-C7D5420DC86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378434" y="1241902"/>
            <a:ext cx="394723" cy="394723"/>
          </a:xfrm>
          <a:prstGeom prst="rect">
            <a:avLst/>
          </a:prstGeom>
        </p:spPr>
      </p:pic>
      <p:pic>
        <p:nvPicPr>
          <p:cNvPr id="69" name="Graphic 68" descr="Coins outline">
            <a:extLst>
              <a:ext uri="{FF2B5EF4-FFF2-40B4-BE49-F238E27FC236}">
                <a16:creationId xmlns:a16="http://schemas.microsoft.com/office/drawing/2014/main" id="{32E32EF7-40F2-471C-B8D8-963C82C24DE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378434" y="1628444"/>
            <a:ext cx="394723" cy="394723"/>
          </a:xfrm>
          <a:prstGeom prst="rect">
            <a:avLst/>
          </a:prstGeom>
        </p:spPr>
      </p:pic>
      <p:pic>
        <p:nvPicPr>
          <p:cNvPr id="73" name="Graphic 72" descr="Coins outline">
            <a:extLst>
              <a:ext uri="{FF2B5EF4-FFF2-40B4-BE49-F238E27FC236}">
                <a16:creationId xmlns:a16="http://schemas.microsoft.com/office/drawing/2014/main" id="{67764B44-D102-4D4A-BA23-37B2AA93090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416198" y="2042217"/>
            <a:ext cx="394723" cy="394723"/>
          </a:xfrm>
          <a:prstGeom prst="rect">
            <a:avLst/>
          </a:prstGeom>
        </p:spPr>
      </p:pic>
      <p:pic>
        <p:nvPicPr>
          <p:cNvPr id="74" name="Graphic 73" descr="Coins outline">
            <a:extLst>
              <a:ext uri="{FF2B5EF4-FFF2-40B4-BE49-F238E27FC236}">
                <a16:creationId xmlns:a16="http://schemas.microsoft.com/office/drawing/2014/main" id="{9033B813-3C8E-4867-B720-6331C29B61B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931368" y="2033442"/>
            <a:ext cx="397336" cy="394723"/>
          </a:xfrm>
          <a:prstGeom prst="rect">
            <a:avLst/>
          </a:prstGeom>
        </p:spPr>
      </p:pic>
      <p:pic>
        <p:nvPicPr>
          <p:cNvPr id="83" name="Graphic 82" descr="Coins outline">
            <a:extLst>
              <a:ext uri="{FF2B5EF4-FFF2-40B4-BE49-F238E27FC236}">
                <a16:creationId xmlns:a16="http://schemas.microsoft.com/office/drawing/2014/main" id="{4EC080FF-54E3-46EA-A91F-B5589EAA158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380984" y="1256933"/>
            <a:ext cx="394723" cy="394723"/>
          </a:xfrm>
          <a:prstGeom prst="rect">
            <a:avLst/>
          </a:prstGeom>
        </p:spPr>
      </p:pic>
      <p:pic>
        <p:nvPicPr>
          <p:cNvPr id="84" name="Graphic 83" descr="Coins outline">
            <a:extLst>
              <a:ext uri="{FF2B5EF4-FFF2-40B4-BE49-F238E27FC236}">
                <a16:creationId xmlns:a16="http://schemas.microsoft.com/office/drawing/2014/main" id="{BEFB883F-6870-433F-B68A-B226B9BBF5A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420591" y="1628503"/>
            <a:ext cx="394723" cy="394723"/>
          </a:xfrm>
          <a:prstGeom prst="rect">
            <a:avLst/>
          </a:prstGeom>
        </p:spPr>
      </p:pic>
      <p:pic>
        <p:nvPicPr>
          <p:cNvPr id="85" name="Graphic 84" descr="Coins outline">
            <a:extLst>
              <a:ext uri="{FF2B5EF4-FFF2-40B4-BE49-F238E27FC236}">
                <a16:creationId xmlns:a16="http://schemas.microsoft.com/office/drawing/2014/main" id="{0DE1E943-A245-4E21-9465-2472D350F20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416721" y="2033493"/>
            <a:ext cx="394723" cy="394723"/>
          </a:xfrm>
          <a:prstGeom prst="rect">
            <a:avLst/>
          </a:prstGeom>
        </p:spPr>
      </p:pic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EE91B452-C16B-4CD1-8EB0-DF47AF34E3C7}"/>
              </a:ext>
            </a:extLst>
          </p:cNvPr>
          <p:cNvCxnSpPr>
            <a:cxnSpLocks/>
          </p:cNvCxnSpPr>
          <p:nvPr/>
        </p:nvCxnSpPr>
        <p:spPr>
          <a:xfrm>
            <a:off x="672353" y="1372467"/>
            <a:ext cx="0" cy="33519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84EA4D9-2A94-4E00-8A00-0AD9F7B91E59}"/>
              </a:ext>
            </a:extLst>
          </p:cNvPr>
          <p:cNvCxnSpPr>
            <a:cxnSpLocks/>
          </p:cNvCxnSpPr>
          <p:nvPr/>
        </p:nvCxnSpPr>
        <p:spPr>
          <a:xfrm flipH="1">
            <a:off x="586619" y="1920969"/>
            <a:ext cx="1714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E839A629-9066-4425-864C-D62A606FFDB2}"/>
              </a:ext>
            </a:extLst>
          </p:cNvPr>
          <p:cNvCxnSpPr>
            <a:cxnSpLocks/>
          </p:cNvCxnSpPr>
          <p:nvPr/>
        </p:nvCxnSpPr>
        <p:spPr>
          <a:xfrm flipH="1">
            <a:off x="586619" y="2682074"/>
            <a:ext cx="1714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C32D3FF6-402C-4A2D-A301-584E05D82E38}"/>
              </a:ext>
            </a:extLst>
          </p:cNvPr>
          <p:cNvCxnSpPr>
            <a:cxnSpLocks/>
          </p:cNvCxnSpPr>
          <p:nvPr/>
        </p:nvCxnSpPr>
        <p:spPr>
          <a:xfrm flipH="1">
            <a:off x="586619" y="3363434"/>
            <a:ext cx="1714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20ABCEF8-38D0-46AE-A8F8-55B55976E0EB}"/>
              </a:ext>
            </a:extLst>
          </p:cNvPr>
          <p:cNvSpPr txBox="1"/>
          <p:nvPr/>
        </p:nvSpPr>
        <p:spPr>
          <a:xfrm>
            <a:off x="133081" y="2069932"/>
            <a:ext cx="6267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latin typeface="+mn-lt"/>
              </a:rPr>
              <a:t>e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E5EF10F1-FCE0-4C72-9F86-EB1DE10A28FD}"/>
              </a:ext>
            </a:extLst>
          </p:cNvPr>
          <p:cNvSpPr txBox="1"/>
          <p:nvPr/>
        </p:nvSpPr>
        <p:spPr>
          <a:xfrm>
            <a:off x="-30623" y="2829776"/>
            <a:ext cx="1419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latin typeface="+mn-lt"/>
              </a:rPr>
              <a:t>e+1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2D195B1C-5510-453B-930B-2F4F1AD0FDA7}"/>
              </a:ext>
            </a:extLst>
          </p:cNvPr>
          <p:cNvSpPr txBox="1"/>
          <p:nvPr/>
        </p:nvSpPr>
        <p:spPr>
          <a:xfrm>
            <a:off x="126005" y="3474827"/>
            <a:ext cx="88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…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1873E097-A0BB-44DE-85FC-5EB39B516773}"/>
              </a:ext>
            </a:extLst>
          </p:cNvPr>
          <p:cNvSpPr txBox="1"/>
          <p:nvPr/>
        </p:nvSpPr>
        <p:spPr>
          <a:xfrm>
            <a:off x="-16715" y="1523855"/>
            <a:ext cx="683188" cy="285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>
                <a:latin typeface="+mn-lt"/>
              </a:rPr>
              <a:t>epochs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7C6331A-937C-4944-97E0-3643CF6EB7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29" y="3625328"/>
            <a:ext cx="160661" cy="16066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B2E6A2B-EAC5-97B9-ED6D-2F05764CCF2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574" y="3614702"/>
            <a:ext cx="160661" cy="16066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F77FB5C-EE68-B471-3ACD-2C568FC6054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872" y="1628444"/>
            <a:ext cx="252491" cy="2524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85013A-8B58-428A-BFA4-3D3BC0A5D45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524" y="3901598"/>
            <a:ext cx="252491" cy="2524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0C97A57-5C80-B409-4AB2-BC9FDDD01CB1}"/>
                  </a:ext>
                </a:extLst>
              </p:cNvPr>
              <p:cNvSpPr txBox="1"/>
              <p:nvPr/>
            </p:nvSpPr>
            <p:spPr>
              <a:xfrm>
                <a:off x="1679833" y="935675"/>
                <a:ext cx="4896446" cy="7228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+mn-lt"/>
                  </a:rPr>
                  <a:t>Need votes from</a:t>
                </a:r>
                <a:r>
                  <a:rPr lang="en-US" sz="1400" b="1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1400" b="1" dirty="0">
                    <a:latin typeface="+mn-lt"/>
                  </a:rPr>
                  <a:t> x total number of nodes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1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b="1" dirty="0">
                    <a:latin typeface="+mn-lt"/>
                  </a:rPr>
                  <a:t> </a:t>
                </a:r>
                <a:r>
                  <a:rPr lang="en-US" sz="1400" dirty="0">
                    <a:latin typeface="+mn-lt"/>
                  </a:rPr>
                  <a:t>for finality:</a:t>
                </a:r>
              </a:p>
              <a:p>
                <a:r>
                  <a:rPr lang="en-US" sz="1400" b="1" dirty="0">
                    <a:latin typeface="+mn-lt"/>
                  </a:rPr>
                  <a:t>Quorum size</a:t>
                </a:r>
                <a:r>
                  <a:rPr lang="en-US" sz="14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1400" dirty="0">
                    <a:latin typeface="+mn-lt"/>
                  </a:rPr>
                  <a:t> x total number of nodes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0C97A57-5C80-B409-4AB2-BC9FDDD01C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9833" y="935675"/>
                <a:ext cx="4896446" cy="722827"/>
              </a:xfrm>
              <a:prstGeom prst="rect">
                <a:avLst/>
              </a:prstGeom>
              <a:blipFill>
                <a:blip r:embed="rId17"/>
                <a:stretch>
                  <a:fillRect l="-3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009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34597 0.13936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92" y="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48148E-6 L 0.09805 0.01574 " pathEditMode="relative" rAng="0" ptsTypes="AA">
                                      <p:cBhvr>
                                        <p:cTn id="35" dur="1000" spd="-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96" y="787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48148E-6 L 0.32344 -0.03217 " pathEditMode="relative" rAng="0" ptsTypes="AA">
                                      <p:cBhvr>
                                        <p:cTn id="37" dur="1000" spd="-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72" y="-162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48148E-6 L 0.44219 -0.04421 " pathEditMode="relative" rAng="0" ptsTypes="AA">
                                      <p:cBhvr>
                                        <p:cTn id="39" dur="10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09" y="-2222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48148E-6 L 0.14154 0.17801 " pathEditMode="relative" rAng="0" ptsTypes="AA">
                                      <p:cBhvr>
                                        <p:cTn id="41" dur="10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70" y="8889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48148E-6 L 0.29987 0.13773 " pathEditMode="relative" rAng="0" ptsTypes="AA">
                                      <p:cBhvr>
                                        <p:cTn id="43" dur="10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87" y="6875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48148E-6 L 0.53711 0.07963 " pathEditMode="relative" rAng="0" ptsTypes="AA">
                                      <p:cBhvr>
                                        <p:cTn id="45" dur="1000" spd="-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49" y="3981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11111E-6 L 0.18881 0.26667 " pathEditMode="relative" rAng="0" ptsTypes="AA">
                                      <p:cBhvr>
                                        <p:cTn id="56" dur="1000" spd="-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40" y="13333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11111E-6 L 0.37057 0.26505 " pathEditMode="relative" rAng="0" ptsTypes="AA">
                                      <p:cBhvr>
                                        <p:cTn id="58" dur="1000" spd="-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29" y="13241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0.59375 0.33935 " pathEditMode="relative" rAng="0" ptsTypes="AA">
                                      <p:cBhvr>
                                        <p:cTn id="60" dur="1000" spd="-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88" y="1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7.40741E-7 L 0.25026 0.13773 " pathEditMode="relative" rAng="0" ptsTypes="AA">
                                      <p:cBhvr>
                                        <p:cTn id="73" dur="100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13" y="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58025E-6 L 0.1934 0.1392 " pathEditMode="relative" rAng="0" ptsTypes="AA">
                                      <p:cBhvr>
                                        <p:cTn id="83" dur="10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70" y="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96296E-6 L 0.17174 -0.22732 " pathEditMode="relative" rAng="0" ptsTypes="AA">
                                      <p:cBhvr>
                                        <p:cTn id="108" dur="1000" spd="-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81" y="-11366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0.39701 -0.27639 " pathEditMode="relative" rAng="0" ptsTypes="AA">
                                      <p:cBhvr>
                                        <p:cTn id="110" dur="1000" spd="-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44" y="-13819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96296E-6 L 0.51641 -0.28241 " pathEditMode="relative" rAng="0" ptsTypes="AA">
                                      <p:cBhvr>
                                        <p:cTn id="112" dur="1000" spd="-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20" y="-14120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96296E-6 L 0.21536 -0.06852 " pathEditMode="relative" rAng="0" ptsTypes="AA">
                                      <p:cBhvr>
                                        <p:cTn id="114" dur="1000" spd="-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8" y="-3426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0.37344 -0.1081 " pathEditMode="relative" rAng="0" ptsTypes="AA">
                                      <p:cBhvr>
                                        <p:cTn id="116" dur="1000" spd="-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72" y="-5417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96296E-6 L 0.61159 -0.16852 " pathEditMode="relative" rAng="0" ptsTypes="AA">
                                      <p:cBhvr>
                                        <p:cTn id="118" dur="1000" spd="-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73" y="-8426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7037E-7 L 0.69722 0.0963 " pathEditMode="relative" rAng="0" ptsTypes="AA">
                                      <p:cBhvr>
                                        <p:cTn id="123" dur="10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861" y="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7037E-7 L 0.20847 0.09306 " pathEditMode="relative" rAng="0" ptsTypes="AA">
                                      <p:cBhvr>
                                        <p:cTn id="139" dur="1000" spd="-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17" y="4653"/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7 L 0.38841 0.0838 " pathEditMode="relative" rAng="0" ptsTypes="AA">
                                      <p:cBhvr>
                                        <p:cTn id="141" dur="1000" spd="-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14" y="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00"/>
                            </p:stCondLst>
                            <p:childTnLst>
                              <p:par>
                                <p:cTn id="1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23457E-7 L 0.49063 -0.34475 " pathEditMode="relative" rAng="0" ptsTypes="AA">
                                      <p:cBhvr>
                                        <p:cTn id="176" dur="1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31" y="-17253"/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96296E-6 L 0.1599 -0.06551 " pathEditMode="relative" rAng="0" ptsTypes="AA">
                                      <p:cBhvr>
                                        <p:cTn id="178" dur="1000" spd="-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-3287"/>
                                    </p:animMotion>
                                  </p:childTnLst>
                                </p:cTn>
                              </p:par>
                              <p:par>
                                <p:cTn id="17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96296E-6 L 0.31849 -0.1007 " pathEditMode="relative" rAng="0" ptsTypes="AA">
                                      <p:cBhvr>
                                        <p:cTn id="180" dur="1000" spd="-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24" y="-5046"/>
                                    </p:animMotion>
                                  </p:childTnLst>
                                </p:cTn>
                              </p:par>
                              <p:par>
                                <p:cTn id="1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96296E-6 L 0.55599 -0.16343 " pathEditMode="relative" rAng="0" ptsTypes="AA">
                                      <p:cBhvr>
                                        <p:cTn id="182" dur="1000" spd="-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99" y="-8171"/>
                                    </p:animMotion>
                                  </p:childTnLst>
                                </p:cTn>
                              </p:par>
                              <p:par>
                                <p:cTn id="1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7037E-7 L 0.61315 0.16227 " pathEditMode="relative" rAng="0" ptsTypes="AA">
                                      <p:cBhvr>
                                        <p:cTn id="184" dur="1000" spd="-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51" y="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500"/>
                            </p:stCondLst>
                            <p:childTnLst>
                              <p:par>
                                <p:cTn id="186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animClr clrSpc="rgb" dir="cw">
                                      <p:cBhvr>
                                        <p:cTn id="1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18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gnifying Glass Tilted Right on Google Android 12.0">
            <a:extLst>
              <a:ext uri="{FF2B5EF4-FFF2-40B4-BE49-F238E27FC236}">
                <a16:creationId xmlns:a16="http://schemas.microsoft.com/office/drawing/2014/main" id="{4C2A43BF-6C9A-4E10-AD57-E65860982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42" y="2886026"/>
            <a:ext cx="1863963" cy="186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C8927319-3F0C-4A71-A25E-F780562B6F6B}"/>
              </a:ext>
            </a:extLst>
          </p:cNvPr>
          <p:cNvSpPr/>
          <p:nvPr/>
        </p:nvSpPr>
        <p:spPr>
          <a:xfrm>
            <a:off x="808220" y="3363434"/>
            <a:ext cx="1153338" cy="43139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01" y="1085029"/>
            <a:ext cx="6845211" cy="39805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356" y="2077022"/>
            <a:ext cx="379477" cy="3703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171520-F166-554E-BD55-D3A8D9F2F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Simple (PBFT-style) </a:t>
            </a:r>
            <a:r>
              <a:rPr lang="en-US" dirty="0" err="1"/>
              <a:t>PoS</a:t>
            </a:r>
            <a:r>
              <a:rPr lang="en-US" dirty="0"/>
              <a:t> Protocol*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9A68FB-4AEA-48F0-8E81-0BD49DD93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E83F63-37FA-4F60-8611-DF5D07849B33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357" y="1268016"/>
            <a:ext cx="379477" cy="37033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86" y="2886027"/>
            <a:ext cx="379477" cy="3703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81" y="1957564"/>
            <a:ext cx="430748" cy="43074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52" y="3558563"/>
            <a:ext cx="430748" cy="43074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60" y="1692995"/>
            <a:ext cx="430748" cy="43074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704" y="2937597"/>
            <a:ext cx="430748" cy="43074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086" y="2750998"/>
            <a:ext cx="430748" cy="43074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207" y="3549229"/>
            <a:ext cx="430748" cy="43074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186" y="1638348"/>
            <a:ext cx="430748" cy="43074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635" y="2423632"/>
            <a:ext cx="430748" cy="43074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581" y="3946663"/>
            <a:ext cx="430748" cy="430748"/>
          </a:xfrm>
          <a:prstGeom prst="rect">
            <a:avLst/>
          </a:prstGeom>
        </p:spPr>
      </p:pic>
      <p:cxnSp>
        <p:nvCxnSpPr>
          <p:cNvPr id="30" name="Straight Arrow Connector 29"/>
          <p:cNvCxnSpPr>
            <a:cxnSpLocks/>
            <a:endCxn id="5" idx="2"/>
          </p:cNvCxnSpPr>
          <p:nvPr/>
        </p:nvCxnSpPr>
        <p:spPr>
          <a:xfrm flipV="1">
            <a:off x="1399093" y="1638349"/>
            <a:ext cx="2" cy="4386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cxnSpLocks/>
            <a:stCxn id="20" idx="0"/>
          </p:cNvCxnSpPr>
          <p:nvPr/>
        </p:nvCxnSpPr>
        <p:spPr>
          <a:xfrm flipV="1">
            <a:off x="1136224" y="2447355"/>
            <a:ext cx="260375" cy="438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141" y="2886027"/>
            <a:ext cx="379477" cy="370333"/>
          </a:xfrm>
          <a:prstGeom prst="rect">
            <a:avLst/>
          </a:prstGeom>
        </p:spPr>
      </p:pic>
      <p:cxnSp>
        <p:nvCxnSpPr>
          <p:cNvPr id="36" name="Straight Arrow Connector 35"/>
          <p:cNvCxnSpPr>
            <a:cxnSpLocks/>
          </p:cNvCxnSpPr>
          <p:nvPr/>
        </p:nvCxnSpPr>
        <p:spPr>
          <a:xfrm flipH="1" flipV="1">
            <a:off x="1399093" y="2447354"/>
            <a:ext cx="234291" cy="4386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7" name="Picture 3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091" y="2043412"/>
            <a:ext cx="160661" cy="16066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850" y="2043412"/>
            <a:ext cx="160661" cy="16066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610" y="2043412"/>
            <a:ext cx="160661" cy="16066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091" y="2204073"/>
            <a:ext cx="160661" cy="16066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850" y="2204073"/>
            <a:ext cx="160661" cy="16066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610" y="2204073"/>
            <a:ext cx="160661" cy="160661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091" y="2370936"/>
            <a:ext cx="160661" cy="16066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850" y="2370936"/>
            <a:ext cx="160661" cy="16066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610" y="2370936"/>
            <a:ext cx="160661" cy="160661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CC30B060-9C0B-4C70-B621-697B8F7BF0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405" y="3293217"/>
            <a:ext cx="160661" cy="160661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5AD5EC99-7EF0-4FB9-A300-0B57FF87245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5" y="3293217"/>
            <a:ext cx="160661" cy="160661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3A3BCE5B-DF79-4CD4-9E53-688AB5BC4F2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924" y="3293217"/>
            <a:ext cx="160661" cy="160661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E9084022-0728-4D0D-8DC2-0F3416EA1E9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405" y="3453877"/>
            <a:ext cx="160661" cy="160661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CCF894B7-9043-4C67-85FD-62ED70FC027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5" y="3453877"/>
            <a:ext cx="160661" cy="160661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0A310ECB-C0A3-4516-9C94-1EA43F828BB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924" y="3453877"/>
            <a:ext cx="160661" cy="160661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581D62F8-BA29-463C-9A7D-F9461C3089F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574" y="3287115"/>
            <a:ext cx="160661" cy="160661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04307D1E-6771-414F-BACF-5BFF48B5A2D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333" y="3287115"/>
            <a:ext cx="160661" cy="160661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93BC6D0D-301A-4937-9474-59C90AC9803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093" y="3287115"/>
            <a:ext cx="160661" cy="160661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A80A0853-0334-40EE-8D1A-E513B6E9EA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574" y="3453978"/>
            <a:ext cx="160661" cy="160661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2D859183-5773-4231-BEEF-EA11A251A6A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333" y="3453978"/>
            <a:ext cx="160661" cy="160661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F548BEE0-D231-4FFF-884C-30485550302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093" y="3453978"/>
            <a:ext cx="160661" cy="160661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2E9046D1-758E-41E4-A037-D86168EE44E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215" y="2715411"/>
            <a:ext cx="252491" cy="252491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BBD77301-B72B-42FA-921C-33013358A4A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764" y="2386516"/>
            <a:ext cx="252491" cy="252491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69799FDF-2BD9-4352-8E1D-9DDB7227834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328" y="2900480"/>
            <a:ext cx="252491" cy="252491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97049BCF-C773-4AB6-9E33-9E0978AF59CF}"/>
              </a:ext>
            </a:extLst>
          </p:cNvPr>
          <p:cNvSpPr txBox="1"/>
          <p:nvPr/>
        </p:nvSpPr>
        <p:spPr>
          <a:xfrm>
            <a:off x="1338020" y="3852730"/>
            <a:ext cx="16318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FF0000"/>
                </a:solidFill>
                <a:latin typeface="+mj-lt"/>
              </a:rPr>
              <a:t>Protocol violators!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11B3F08F-DA9F-417B-A6EA-2501F455D84F}"/>
              </a:ext>
            </a:extLst>
          </p:cNvPr>
          <p:cNvSpPr/>
          <p:nvPr/>
        </p:nvSpPr>
        <p:spPr>
          <a:xfrm>
            <a:off x="7237870" y="1052721"/>
            <a:ext cx="1735931" cy="140794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D2F89D0-AC00-4FD3-972C-B4C4D90023A2}"/>
              </a:ext>
            </a:extLst>
          </p:cNvPr>
          <p:cNvSpPr txBox="1"/>
          <p:nvPr/>
        </p:nvSpPr>
        <p:spPr>
          <a:xfrm>
            <a:off x="7527015" y="1039136"/>
            <a:ext cx="11724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6">
                    <a:lumMod val="50000"/>
                  </a:schemeClr>
                </a:solidFill>
              </a:rPr>
              <a:t>Staked Coins</a:t>
            </a:r>
          </a:p>
        </p:txBody>
      </p:sp>
      <p:pic>
        <p:nvPicPr>
          <p:cNvPr id="66" name="Graphic 65" descr="Coins outline">
            <a:extLst>
              <a:ext uri="{FF2B5EF4-FFF2-40B4-BE49-F238E27FC236}">
                <a16:creationId xmlns:a16="http://schemas.microsoft.com/office/drawing/2014/main" id="{0A500A36-77DC-451D-9EA4-EAF85B55136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879709" y="1256933"/>
            <a:ext cx="394723" cy="394723"/>
          </a:xfrm>
          <a:prstGeom prst="rect">
            <a:avLst/>
          </a:prstGeom>
        </p:spPr>
      </p:pic>
      <p:pic>
        <p:nvPicPr>
          <p:cNvPr id="67" name="Graphic 66" descr="Coins outline">
            <a:extLst>
              <a:ext uri="{FF2B5EF4-FFF2-40B4-BE49-F238E27FC236}">
                <a16:creationId xmlns:a16="http://schemas.microsoft.com/office/drawing/2014/main" id="{C173578F-3CFD-46B2-82C6-088122EF405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915860" y="1636625"/>
            <a:ext cx="394723" cy="394723"/>
          </a:xfrm>
          <a:prstGeom prst="rect">
            <a:avLst/>
          </a:prstGeom>
        </p:spPr>
      </p:pic>
      <p:pic>
        <p:nvPicPr>
          <p:cNvPr id="68" name="Graphic 67" descr="Coins outline">
            <a:extLst>
              <a:ext uri="{FF2B5EF4-FFF2-40B4-BE49-F238E27FC236}">
                <a16:creationId xmlns:a16="http://schemas.microsoft.com/office/drawing/2014/main" id="{76F9030A-3E24-4E38-959D-C7D5420DC86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378434" y="1241902"/>
            <a:ext cx="394723" cy="394723"/>
          </a:xfrm>
          <a:prstGeom prst="rect">
            <a:avLst/>
          </a:prstGeom>
        </p:spPr>
      </p:pic>
      <p:pic>
        <p:nvPicPr>
          <p:cNvPr id="69" name="Graphic 68" descr="Coins outline">
            <a:extLst>
              <a:ext uri="{FF2B5EF4-FFF2-40B4-BE49-F238E27FC236}">
                <a16:creationId xmlns:a16="http://schemas.microsoft.com/office/drawing/2014/main" id="{32E32EF7-40F2-471C-B8D8-963C82C24DE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378434" y="1628444"/>
            <a:ext cx="394723" cy="394723"/>
          </a:xfrm>
          <a:prstGeom prst="rect">
            <a:avLst/>
          </a:prstGeom>
        </p:spPr>
      </p:pic>
      <p:pic>
        <p:nvPicPr>
          <p:cNvPr id="73" name="Graphic 72" descr="Coins outline">
            <a:extLst>
              <a:ext uri="{FF2B5EF4-FFF2-40B4-BE49-F238E27FC236}">
                <a16:creationId xmlns:a16="http://schemas.microsoft.com/office/drawing/2014/main" id="{67764B44-D102-4D4A-BA23-37B2AA93090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416198" y="2042217"/>
            <a:ext cx="394723" cy="394723"/>
          </a:xfrm>
          <a:prstGeom prst="rect">
            <a:avLst/>
          </a:prstGeom>
        </p:spPr>
      </p:pic>
      <p:pic>
        <p:nvPicPr>
          <p:cNvPr id="74" name="Graphic 73" descr="Coins outline">
            <a:extLst>
              <a:ext uri="{FF2B5EF4-FFF2-40B4-BE49-F238E27FC236}">
                <a16:creationId xmlns:a16="http://schemas.microsoft.com/office/drawing/2014/main" id="{9033B813-3C8E-4867-B720-6331C29B61B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931368" y="2033442"/>
            <a:ext cx="397336" cy="394723"/>
          </a:xfrm>
          <a:prstGeom prst="rect">
            <a:avLst/>
          </a:prstGeom>
        </p:spPr>
      </p:pic>
      <p:pic>
        <p:nvPicPr>
          <p:cNvPr id="83" name="Graphic 82" descr="Coins outline">
            <a:extLst>
              <a:ext uri="{FF2B5EF4-FFF2-40B4-BE49-F238E27FC236}">
                <a16:creationId xmlns:a16="http://schemas.microsoft.com/office/drawing/2014/main" id="{4EC080FF-54E3-46EA-A91F-B5589EAA158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380984" y="1256933"/>
            <a:ext cx="394723" cy="394723"/>
          </a:xfrm>
          <a:prstGeom prst="rect">
            <a:avLst/>
          </a:prstGeom>
        </p:spPr>
      </p:pic>
      <p:pic>
        <p:nvPicPr>
          <p:cNvPr id="84" name="Graphic 83" descr="Coins outline">
            <a:extLst>
              <a:ext uri="{FF2B5EF4-FFF2-40B4-BE49-F238E27FC236}">
                <a16:creationId xmlns:a16="http://schemas.microsoft.com/office/drawing/2014/main" id="{BEFB883F-6870-433F-B68A-B226B9BBF5A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420591" y="1628503"/>
            <a:ext cx="394723" cy="394723"/>
          </a:xfrm>
          <a:prstGeom prst="rect">
            <a:avLst/>
          </a:prstGeom>
        </p:spPr>
      </p:pic>
      <p:pic>
        <p:nvPicPr>
          <p:cNvPr id="85" name="Graphic 84" descr="Coins outline">
            <a:extLst>
              <a:ext uri="{FF2B5EF4-FFF2-40B4-BE49-F238E27FC236}">
                <a16:creationId xmlns:a16="http://schemas.microsoft.com/office/drawing/2014/main" id="{0DE1E943-A245-4E21-9465-2472D350F20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416721" y="2033493"/>
            <a:ext cx="394723" cy="394723"/>
          </a:xfrm>
          <a:prstGeom prst="rect">
            <a:avLst/>
          </a:prstGeom>
        </p:spPr>
      </p:pic>
      <p:pic>
        <p:nvPicPr>
          <p:cNvPr id="7" name="Graphic 6" descr="Close with solid fill">
            <a:extLst>
              <a:ext uri="{FF2B5EF4-FFF2-40B4-BE49-F238E27FC236}">
                <a16:creationId xmlns:a16="http://schemas.microsoft.com/office/drawing/2014/main" id="{45CC2073-B707-4A83-93AB-107AD93F47B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377931" y="1226340"/>
            <a:ext cx="391896" cy="391896"/>
          </a:xfrm>
          <a:prstGeom prst="rect">
            <a:avLst/>
          </a:prstGeom>
        </p:spPr>
      </p:pic>
      <p:pic>
        <p:nvPicPr>
          <p:cNvPr id="86" name="Graphic 85" descr="Close with solid fill">
            <a:extLst>
              <a:ext uri="{FF2B5EF4-FFF2-40B4-BE49-F238E27FC236}">
                <a16:creationId xmlns:a16="http://schemas.microsoft.com/office/drawing/2014/main" id="{EF70E187-D604-4825-8566-C740BB37046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377931" y="1631271"/>
            <a:ext cx="391896" cy="391896"/>
          </a:xfrm>
          <a:prstGeom prst="rect">
            <a:avLst/>
          </a:prstGeom>
        </p:spPr>
      </p:pic>
      <p:pic>
        <p:nvPicPr>
          <p:cNvPr id="87" name="Graphic 86" descr="Close with solid fill">
            <a:extLst>
              <a:ext uri="{FF2B5EF4-FFF2-40B4-BE49-F238E27FC236}">
                <a16:creationId xmlns:a16="http://schemas.microsoft.com/office/drawing/2014/main" id="{DB15A645-1D25-48F5-AA83-F917074E0D9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390113" y="2031490"/>
            <a:ext cx="391896" cy="391896"/>
          </a:xfrm>
          <a:prstGeom prst="rect">
            <a:avLst/>
          </a:prstGeom>
        </p:spPr>
      </p:pic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EE91B452-C16B-4CD1-8EB0-DF47AF34E3C7}"/>
              </a:ext>
            </a:extLst>
          </p:cNvPr>
          <p:cNvCxnSpPr>
            <a:cxnSpLocks/>
          </p:cNvCxnSpPr>
          <p:nvPr/>
        </p:nvCxnSpPr>
        <p:spPr>
          <a:xfrm>
            <a:off x="672353" y="1372467"/>
            <a:ext cx="0" cy="33519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84EA4D9-2A94-4E00-8A00-0AD9F7B91E59}"/>
              </a:ext>
            </a:extLst>
          </p:cNvPr>
          <p:cNvCxnSpPr>
            <a:cxnSpLocks/>
          </p:cNvCxnSpPr>
          <p:nvPr/>
        </p:nvCxnSpPr>
        <p:spPr>
          <a:xfrm flipH="1">
            <a:off x="586619" y="1920969"/>
            <a:ext cx="1714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E839A629-9066-4425-864C-D62A606FFDB2}"/>
              </a:ext>
            </a:extLst>
          </p:cNvPr>
          <p:cNvCxnSpPr>
            <a:cxnSpLocks/>
          </p:cNvCxnSpPr>
          <p:nvPr/>
        </p:nvCxnSpPr>
        <p:spPr>
          <a:xfrm flipH="1">
            <a:off x="586619" y="2682074"/>
            <a:ext cx="1714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C32D3FF6-402C-4A2D-A301-584E05D82E38}"/>
              </a:ext>
            </a:extLst>
          </p:cNvPr>
          <p:cNvCxnSpPr>
            <a:cxnSpLocks/>
          </p:cNvCxnSpPr>
          <p:nvPr/>
        </p:nvCxnSpPr>
        <p:spPr>
          <a:xfrm flipH="1">
            <a:off x="586619" y="3363434"/>
            <a:ext cx="1714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20ABCEF8-38D0-46AE-A8F8-55B55976E0EB}"/>
              </a:ext>
            </a:extLst>
          </p:cNvPr>
          <p:cNvSpPr txBox="1"/>
          <p:nvPr/>
        </p:nvSpPr>
        <p:spPr>
          <a:xfrm>
            <a:off x="133081" y="2069932"/>
            <a:ext cx="6267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latin typeface="+mn-lt"/>
              </a:rPr>
              <a:t>e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E5EF10F1-FCE0-4C72-9F86-EB1DE10A28FD}"/>
              </a:ext>
            </a:extLst>
          </p:cNvPr>
          <p:cNvSpPr txBox="1"/>
          <p:nvPr/>
        </p:nvSpPr>
        <p:spPr>
          <a:xfrm>
            <a:off x="-30623" y="2829776"/>
            <a:ext cx="1419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latin typeface="+mn-lt"/>
              </a:rPr>
              <a:t>e+1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2D195B1C-5510-453B-930B-2F4F1AD0FDA7}"/>
              </a:ext>
            </a:extLst>
          </p:cNvPr>
          <p:cNvSpPr txBox="1"/>
          <p:nvPr/>
        </p:nvSpPr>
        <p:spPr>
          <a:xfrm>
            <a:off x="126005" y="3474827"/>
            <a:ext cx="88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…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1873E097-A0BB-44DE-85FC-5EB39B516773}"/>
              </a:ext>
            </a:extLst>
          </p:cNvPr>
          <p:cNvSpPr txBox="1"/>
          <p:nvPr/>
        </p:nvSpPr>
        <p:spPr>
          <a:xfrm>
            <a:off x="-16715" y="1523855"/>
            <a:ext cx="683188" cy="285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>
                <a:latin typeface="+mn-lt"/>
              </a:rPr>
              <a:t>epochs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7C6331A-937C-4944-97E0-3643CF6EB76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29" y="3625328"/>
            <a:ext cx="160661" cy="16066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B2E6A2B-EAC5-97B9-ED6D-2F05764CCF2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574" y="3614702"/>
            <a:ext cx="160661" cy="160661"/>
          </a:xfrm>
          <a:prstGeom prst="rect">
            <a:avLst/>
          </a:prstGeom>
        </p:spPr>
      </p:pic>
      <p:pic>
        <p:nvPicPr>
          <p:cNvPr id="15" name="Graphic 14" descr="Close with solid fill">
            <a:extLst>
              <a:ext uri="{FF2B5EF4-FFF2-40B4-BE49-F238E27FC236}">
                <a16:creationId xmlns:a16="http://schemas.microsoft.com/office/drawing/2014/main" id="{B2B37F4B-6059-CC9E-155A-DAEDD47683D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936808" y="2045044"/>
            <a:ext cx="391896" cy="39189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F77FB5C-EE68-B471-3ACD-2C568FC6054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872" y="1628444"/>
            <a:ext cx="252491" cy="2524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85013A-8B58-428A-BFA4-3D3BC0A5D45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524" y="3901598"/>
            <a:ext cx="252491" cy="252491"/>
          </a:xfrm>
          <a:prstGeom prst="rect">
            <a:avLst/>
          </a:prstGeom>
        </p:spPr>
      </p:pic>
      <p:pic>
        <p:nvPicPr>
          <p:cNvPr id="8" name="Graphic 7" descr="Close with solid fill">
            <a:extLst>
              <a:ext uri="{FF2B5EF4-FFF2-40B4-BE49-F238E27FC236}">
                <a16:creationId xmlns:a16="http://schemas.microsoft.com/office/drawing/2014/main" id="{85E0102B-6D5B-DBA2-FC61-CE0E54713A5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899177" y="1651313"/>
            <a:ext cx="391896" cy="3918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5581D58-48AC-8638-CBD1-90D08CE92A53}"/>
                  </a:ext>
                </a:extLst>
              </p:cNvPr>
              <p:cNvSpPr txBox="1"/>
              <p:nvPr/>
            </p:nvSpPr>
            <p:spPr>
              <a:xfrm>
                <a:off x="6439259" y="3000990"/>
                <a:ext cx="2611726" cy="2041969"/>
              </a:xfrm>
              <a:prstGeom prst="rect">
                <a:avLst/>
              </a:prstGeom>
              <a:solidFill>
                <a:srgbClr val="00B05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+mn-lt"/>
                  </a:rPr>
                  <a:t>Safety when # adversarial nodes </a:t>
                </a:r>
                <a14:m>
                  <m:oMath xmlns:m="http://schemas.openxmlformats.org/officeDocument/2006/math">
                    <m:r>
                      <a:rPr lang="en-US" sz="16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1600" b="1" dirty="0">
                    <a:solidFill>
                      <a:schemeClr val="bg1"/>
                    </a:solidFill>
                    <a:latin typeface="+mn-lt"/>
                  </a:rPr>
                  <a:t> x total number of nodes</a:t>
                </a:r>
              </a:p>
              <a:p>
                <a:pPr algn="ctr"/>
                <a:endParaRPr lang="en-US" sz="1600" b="1" dirty="0">
                  <a:solidFill>
                    <a:schemeClr val="bg1"/>
                  </a:solidFill>
                  <a:latin typeface="+mn-lt"/>
                </a:endParaRPr>
              </a:p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+mn-lt"/>
                  </a:rPr>
                  <a:t>Can punish </a:t>
                </a:r>
                <a14:m>
                  <m:oMath xmlns:m="http://schemas.openxmlformats.org/officeDocument/2006/math">
                    <m:r>
                      <a:rPr lang="en-US" sz="16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1600" b="1" dirty="0">
                    <a:solidFill>
                      <a:schemeClr val="bg1"/>
                    </a:solidFill>
                    <a:latin typeface="+mn-lt"/>
                  </a:rPr>
                  <a:t> x total number of nodes when safety is violated!!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5581D58-48AC-8638-CBD1-90D08CE92A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9259" y="3000990"/>
                <a:ext cx="2611726" cy="2041969"/>
              </a:xfrm>
              <a:prstGeom prst="rect">
                <a:avLst/>
              </a:prstGeom>
              <a:blipFill>
                <a:blip r:embed="rId16"/>
                <a:stretch>
                  <a:fillRect t="-896" r="-2098" b="-2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0C97A57-5C80-B409-4AB2-BC9FDDD01CB1}"/>
                  </a:ext>
                </a:extLst>
              </p:cNvPr>
              <p:cNvSpPr txBox="1"/>
              <p:nvPr/>
            </p:nvSpPr>
            <p:spPr>
              <a:xfrm>
                <a:off x="1679833" y="935675"/>
                <a:ext cx="4896446" cy="7228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+mn-lt"/>
                  </a:rPr>
                  <a:t>Need votes from</a:t>
                </a:r>
                <a:r>
                  <a:rPr lang="en-US" sz="1400" b="1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1400" b="1" dirty="0">
                    <a:latin typeface="+mn-lt"/>
                  </a:rPr>
                  <a:t> x total number of nodes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1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b="1" dirty="0">
                    <a:latin typeface="+mn-lt"/>
                  </a:rPr>
                  <a:t> </a:t>
                </a:r>
                <a:r>
                  <a:rPr lang="en-US" sz="1400" dirty="0">
                    <a:latin typeface="+mn-lt"/>
                  </a:rPr>
                  <a:t>for finality:</a:t>
                </a:r>
              </a:p>
              <a:p>
                <a:r>
                  <a:rPr lang="en-US" sz="1400" b="1" dirty="0">
                    <a:latin typeface="+mn-lt"/>
                  </a:rPr>
                  <a:t>Quorum size</a:t>
                </a:r>
                <a:r>
                  <a:rPr lang="en-US" sz="14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1400" dirty="0">
                    <a:latin typeface="+mn-lt"/>
                  </a:rPr>
                  <a:t> x total number of nodes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0C97A57-5C80-B409-4AB2-BC9FDDD01C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9833" y="935675"/>
                <a:ext cx="4896446" cy="722827"/>
              </a:xfrm>
              <a:prstGeom prst="rect">
                <a:avLst/>
              </a:prstGeom>
              <a:blipFill>
                <a:blip r:embed="rId17"/>
                <a:stretch>
                  <a:fillRect l="-3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231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1" grpId="0"/>
      <p:bldP spid="1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01" y="1085029"/>
            <a:ext cx="6845211" cy="39805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356" y="2077022"/>
            <a:ext cx="379477" cy="3703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171520-F166-554E-BD55-D3A8D9F2F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Simple (PBFT-style) </a:t>
            </a:r>
            <a:r>
              <a:rPr lang="en-US" dirty="0" err="1"/>
              <a:t>PoS</a:t>
            </a:r>
            <a:r>
              <a:rPr lang="en-US" dirty="0"/>
              <a:t> Protocol*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9A68FB-4AEA-48F0-8E81-0BD49DD93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E83F63-37FA-4F60-8611-DF5D07849B33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357" y="1268016"/>
            <a:ext cx="379477" cy="3703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81" y="1957564"/>
            <a:ext cx="430748" cy="43074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52" y="3558563"/>
            <a:ext cx="430748" cy="43074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60" y="1692995"/>
            <a:ext cx="430748" cy="43074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704" y="2937597"/>
            <a:ext cx="430748" cy="43074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086" y="2750998"/>
            <a:ext cx="430748" cy="43074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207" y="3549229"/>
            <a:ext cx="430748" cy="43074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186" y="1638348"/>
            <a:ext cx="430748" cy="43074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635" y="2423632"/>
            <a:ext cx="430748" cy="43074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581" y="3946663"/>
            <a:ext cx="430748" cy="430748"/>
          </a:xfrm>
          <a:prstGeom prst="rect">
            <a:avLst/>
          </a:prstGeom>
        </p:spPr>
      </p:pic>
      <p:cxnSp>
        <p:nvCxnSpPr>
          <p:cNvPr id="30" name="Straight Arrow Connector 29"/>
          <p:cNvCxnSpPr>
            <a:cxnSpLocks/>
            <a:endCxn id="5" idx="2"/>
          </p:cNvCxnSpPr>
          <p:nvPr/>
        </p:nvCxnSpPr>
        <p:spPr>
          <a:xfrm flipV="1">
            <a:off x="1399093" y="1638349"/>
            <a:ext cx="2" cy="4386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7" name="Picture 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091" y="2043412"/>
            <a:ext cx="160661" cy="16066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850" y="2043412"/>
            <a:ext cx="160661" cy="16066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610" y="2043412"/>
            <a:ext cx="160661" cy="16066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091" y="2204073"/>
            <a:ext cx="160661" cy="16066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850" y="2204073"/>
            <a:ext cx="160661" cy="16066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610" y="2204073"/>
            <a:ext cx="160661" cy="160661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091" y="2370936"/>
            <a:ext cx="160661" cy="16066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850" y="2370936"/>
            <a:ext cx="160661" cy="16066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610" y="2370936"/>
            <a:ext cx="160661" cy="160661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CC30B060-9C0B-4C70-B621-697B8F7BF0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505" y="3300315"/>
            <a:ext cx="160661" cy="160661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5AD5EC99-7EF0-4FB9-A300-0B57FF8724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265" y="3300315"/>
            <a:ext cx="160661" cy="160661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3A3BCE5B-DF79-4CD4-9E53-688AB5BC4F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024" y="3300315"/>
            <a:ext cx="160661" cy="160661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E9084022-0728-4D0D-8DC2-0F3416EA1E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505" y="3460975"/>
            <a:ext cx="160661" cy="160661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CCF894B7-9043-4C67-85FD-62ED70FC02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265" y="3460975"/>
            <a:ext cx="160661" cy="160661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0A310ECB-C0A3-4516-9C94-1EA43F828B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024" y="3460975"/>
            <a:ext cx="160661" cy="160661"/>
          </a:xfrm>
          <a:prstGeom prst="rect">
            <a:avLst/>
          </a:prstGeom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id="{11B3F08F-DA9F-417B-A6EA-2501F455D84F}"/>
              </a:ext>
            </a:extLst>
          </p:cNvPr>
          <p:cNvSpPr/>
          <p:nvPr/>
        </p:nvSpPr>
        <p:spPr>
          <a:xfrm>
            <a:off x="7237870" y="1052721"/>
            <a:ext cx="1735931" cy="140794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D2F89D0-AC00-4FD3-972C-B4C4D90023A2}"/>
              </a:ext>
            </a:extLst>
          </p:cNvPr>
          <p:cNvSpPr txBox="1"/>
          <p:nvPr/>
        </p:nvSpPr>
        <p:spPr>
          <a:xfrm>
            <a:off x="7527015" y="1039136"/>
            <a:ext cx="11724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6">
                    <a:lumMod val="50000"/>
                  </a:schemeClr>
                </a:solidFill>
              </a:rPr>
              <a:t>Staked Coins</a:t>
            </a:r>
          </a:p>
        </p:txBody>
      </p:sp>
      <p:pic>
        <p:nvPicPr>
          <p:cNvPr id="66" name="Graphic 65" descr="Coins outline">
            <a:extLst>
              <a:ext uri="{FF2B5EF4-FFF2-40B4-BE49-F238E27FC236}">
                <a16:creationId xmlns:a16="http://schemas.microsoft.com/office/drawing/2014/main" id="{0A500A36-77DC-451D-9EA4-EAF85B5513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879709" y="1256933"/>
            <a:ext cx="394723" cy="394723"/>
          </a:xfrm>
          <a:prstGeom prst="rect">
            <a:avLst/>
          </a:prstGeom>
        </p:spPr>
      </p:pic>
      <p:pic>
        <p:nvPicPr>
          <p:cNvPr id="67" name="Graphic 66" descr="Coins outline">
            <a:extLst>
              <a:ext uri="{FF2B5EF4-FFF2-40B4-BE49-F238E27FC236}">
                <a16:creationId xmlns:a16="http://schemas.microsoft.com/office/drawing/2014/main" id="{C173578F-3CFD-46B2-82C6-088122EF40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915860" y="1636625"/>
            <a:ext cx="394723" cy="394723"/>
          </a:xfrm>
          <a:prstGeom prst="rect">
            <a:avLst/>
          </a:prstGeom>
        </p:spPr>
      </p:pic>
      <p:pic>
        <p:nvPicPr>
          <p:cNvPr id="68" name="Graphic 67" descr="Coins outline">
            <a:extLst>
              <a:ext uri="{FF2B5EF4-FFF2-40B4-BE49-F238E27FC236}">
                <a16:creationId xmlns:a16="http://schemas.microsoft.com/office/drawing/2014/main" id="{76F9030A-3E24-4E38-959D-C7D5420DC8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378434" y="1241902"/>
            <a:ext cx="394723" cy="394723"/>
          </a:xfrm>
          <a:prstGeom prst="rect">
            <a:avLst/>
          </a:prstGeom>
        </p:spPr>
      </p:pic>
      <p:pic>
        <p:nvPicPr>
          <p:cNvPr id="69" name="Graphic 68" descr="Coins outline">
            <a:extLst>
              <a:ext uri="{FF2B5EF4-FFF2-40B4-BE49-F238E27FC236}">
                <a16:creationId xmlns:a16="http://schemas.microsoft.com/office/drawing/2014/main" id="{32E32EF7-40F2-471C-B8D8-963C82C24D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378434" y="1628444"/>
            <a:ext cx="394723" cy="394723"/>
          </a:xfrm>
          <a:prstGeom prst="rect">
            <a:avLst/>
          </a:prstGeom>
        </p:spPr>
      </p:pic>
      <p:pic>
        <p:nvPicPr>
          <p:cNvPr id="73" name="Graphic 72" descr="Coins outline">
            <a:extLst>
              <a:ext uri="{FF2B5EF4-FFF2-40B4-BE49-F238E27FC236}">
                <a16:creationId xmlns:a16="http://schemas.microsoft.com/office/drawing/2014/main" id="{67764B44-D102-4D4A-BA23-37B2AA9309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416198" y="2042217"/>
            <a:ext cx="394723" cy="394723"/>
          </a:xfrm>
          <a:prstGeom prst="rect">
            <a:avLst/>
          </a:prstGeom>
        </p:spPr>
      </p:pic>
      <p:pic>
        <p:nvPicPr>
          <p:cNvPr id="74" name="Graphic 73" descr="Coins outline">
            <a:extLst>
              <a:ext uri="{FF2B5EF4-FFF2-40B4-BE49-F238E27FC236}">
                <a16:creationId xmlns:a16="http://schemas.microsoft.com/office/drawing/2014/main" id="{9033B813-3C8E-4867-B720-6331C29B61B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931368" y="2033442"/>
            <a:ext cx="397336" cy="394723"/>
          </a:xfrm>
          <a:prstGeom prst="rect">
            <a:avLst/>
          </a:prstGeom>
        </p:spPr>
      </p:pic>
      <p:pic>
        <p:nvPicPr>
          <p:cNvPr id="83" name="Graphic 82" descr="Coins outline">
            <a:extLst>
              <a:ext uri="{FF2B5EF4-FFF2-40B4-BE49-F238E27FC236}">
                <a16:creationId xmlns:a16="http://schemas.microsoft.com/office/drawing/2014/main" id="{4EC080FF-54E3-46EA-A91F-B5589EAA15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80984" y="1256933"/>
            <a:ext cx="394723" cy="394723"/>
          </a:xfrm>
          <a:prstGeom prst="rect">
            <a:avLst/>
          </a:prstGeom>
        </p:spPr>
      </p:pic>
      <p:pic>
        <p:nvPicPr>
          <p:cNvPr id="84" name="Graphic 83" descr="Coins outline">
            <a:extLst>
              <a:ext uri="{FF2B5EF4-FFF2-40B4-BE49-F238E27FC236}">
                <a16:creationId xmlns:a16="http://schemas.microsoft.com/office/drawing/2014/main" id="{BEFB883F-6870-433F-B68A-B226B9BBF5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20591" y="1628503"/>
            <a:ext cx="394723" cy="394723"/>
          </a:xfrm>
          <a:prstGeom prst="rect">
            <a:avLst/>
          </a:prstGeom>
        </p:spPr>
      </p:pic>
      <p:pic>
        <p:nvPicPr>
          <p:cNvPr id="85" name="Graphic 84" descr="Coins outline">
            <a:extLst>
              <a:ext uri="{FF2B5EF4-FFF2-40B4-BE49-F238E27FC236}">
                <a16:creationId xmlns:a16="http://schemas.microsoft.com/office/drawing/2014/main" id="{0DE1E943-A245-4E21-9465-2472D350F20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16721" y="2033493"/>
            <a:ext cx="394723" cy="394723"/>
          </a:xfrm>
          <a:prstGeom prst="rect">
            <a:avLst/>
          </a:prstGeom>
        </p:spPr>
      </p:pic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EE91B452-C16B-4CD1-8EB0-DF47AF34E3C7}"/>
              </a:ext>
            </a:extLst>
          </p:cNvPr>
          <p:cNvCxnSpPr>
            <a:cxnSpLocks/>
          </p:cNvCxnSpPr>
          <p:nvPr/>
        </p:nvCxnSpPr>
        <p:spPr>
          <a:xfrm flipH="1">
            <a:off x="666473" y="1372467"/>
            <a:ext cx="5880" cy="29464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84EA4D9-2A94-4E00-8A00-0AD9F7B91E59}"/>
              </a:ext>
            </a:extLst>
          </p:cNvPr>
          <p:cNvCxnSpPr>
            <a:cxnSpLocks/>
          </p:cNvCxnSpPr>
          <p:nvPr/>
        </p:nvCxnSpPr>
        <p:spPr>
          <a:xfrm flipH="1">
            <a:off x="586619" y="1920969"/>
            <a:ext cx="1714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E839A629-9066-4425-864C-D62A606FFDB2}"/>
              </a:ext>
            </a:extLst>
          </p:cNvPr>
          <p:cNvCxnSpPr>
            <a:cxnSpLocks/>
          </p:cNvCxnSpPr>
          <p:nvPr/>
        </p:nvCxnSpPr>
        <p:spPr>
          <a:xfrm flipH="1">
            <a:off x="586619" y="2682074"/>
            <a:ext cx="1714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C32D3FF6-402C-4A2D-A301-584E05D82E38}"/>
              </a:ext>
            </a:extLst>
          </p:cNvPr>
          <p:cNvCxnSpPr>
            <a:cxnSpLocks/>
          </p:cNvCxnSpPr>
          <p:nvPr/>
        </p:nvCxnSpPr>
        <p:spPr>
          <a:xfrm flipH="1">
            <a:off x="586619" y="3363434"/>
            <a:ext cx="1714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20ABCEF8-38D0-46AE-A8F8-55B55976E0EB}"/>
              </a:ext>
            </a:extLst>
          </p:cNvPr>
          <p:cNvSpPr txBox="1"/>
          <p:nvPr/>
        </p:nvSpPr>
        <p:spPr>
          <a:xfrm>
            <a:off x="133081" y="2069932"/>
            <a:ext cx="6267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latin typeface="+mn-lt"/>
              </a:rPr>
              <a:t>e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E5EF10F1-FCE0-4C72-9F86-EB1DE10A28FD}"/>
              </a:ext>
            </a:extLst>
          </p:cNvPr>
          <p:cNvSpPr txBox="1"/>
          <p:nvPr/>
        </p:nvSpPr>
        <p:spPr>
          <a:xfrm>
            <a:off x="-30623" y="2829776"/>
            <a:ext cx="1419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latin typeface="+mn-lt"/>
              </a:rPr>
              <a:t>e+1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2D195B1C-5510-453B-930B-2F4F1AD0FDA7}"/>
              </a:ext>
            </a:extLst>
          </p:cNvPr>
          <p:cNvSpPr txBox="1"/>
          <p:nvPr/>
        </p:nvSpPr>
        <p:spPr>
          <a:xfrm>
            <a:off x="126005" y="3474827"/>
            <a:ext cx="88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…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1873E097-A0BB-44DE-85FC-5EB39B516773}"/>
              </a:ext>
            </a:extLst>
          </p:cNvPr>
          <p:cNvSpPr txBox="1"/>
          <p:nvPr/>
        </p:nvSpPr>
        <p:spPr>
          <a:xfrm>
            <a:off x="-16715" y="1523855"/>
            <a:ext cx="683188" cy="285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>
                <a:latin typeface="+mn-lt"/>
              </a:rPr>
              <a:t>epochs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9D5882F-91E1-EC54-8968-E8A82C079C1D}"/>
                  </a:ext>
                </a:extLst>
              </p:cNvPr>
              <p:cNvSpPr txBox="1"/>
              <p:nvPr/>
            </p:nvSpPr>
            <p:spPr>
              <a:xfrm>
                <a:off x="6648635" y="4372896"/>
                <a:ext cx="2397522" cy="694164"/>
              </a:xfrm>
              <a:prstGeom prst="rect">
                <a:avLst/>
              </a:prstGeom>
              <a:solidFill>
                <a:srgbClr val="FF00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+mn-lt"/>
                  </a:rPr>
                  <a:t>Not live when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1600" b="1" dirty="0">
                    <a:solidFill>
                      <a:schemeClr val="bg1"/>
                    </a:solidFill>
                    <a:latin typeface="+mn-lt"/>
                  </a:rPr>
                  <a:t> of total number of nodes crash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9D5882F-91E1-EC54-8968-E8A82C079C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8635" y="4372896"/>
                <a:ext cx="2397522" cy="694164"/>
              </a:xfrm>
              <a:prstGeom prst="rect">
                <a:avLst/>
              </a:prstGeom>
              <a:blipFill>
                <a:blip r:embed="rId10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90E394EB-9C58-4E65-6D7A-B76B0E7D414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586" y="2893125"/>
            <a:ext cx="379477" cy="370333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38A5A8F-65FA-F12D-354D-F2F283500DBF}"/>
              </a:ext>
            </a:extLst>
          </p:cNvPr>
          <p:cNvCxnSpPr>
            <a:cxnSpLocks/>
            <a:stCxn id="6" idx="0"/>
          </p:cNvCxnSpPr>
          <p:nvPr/>
        </p:nvCxnSpPr>
        <p:spPr>
          <a:xfrm flipH="1" flipV="1">
            <a:off x="1399095" y="2447355"/>
            <a:ext cx="230" cy="4457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Graphic 7" descr="Female Profile with solid fill">
            <a:extLst>
              <a:ext uri="{FF2B5EF4-FFF2-40B4-BE49-F238E27FC236}">
                <a16:creationId xmlns:a16="http://schemas.microsoft.com/office/drawing/2014/main" id="{724C4F0B-B99F-CC2C-A068-3ED2458154E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8317" y="4449790"/>
            <a:ext cx="657026" cy="65702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0CC2BC0-437C-47CE-691F-83D2D5AC2EF8}"/>
              </a:ext>
            </a:extLst>
          </p:cNvPr>
          <p:cNvSpPr txBox="1"/>
          <p:nvPr/>
        </p:nvSpPr>
        <p:spPr>
          <a:xfrm>
            <a:off x="609001" y="4575733"/>
            <a:ext cx="1081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latin typeface="+mn-lt"/>
              </a:rPr>
              <a:t>Alice’s log: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026ED04-AD13-EB88-64A6-74E65855A9B5}"/>
                  </a:ext>
                </a:extLst>
              </p:cNvPr>
              <p:cNvSpPr txBox="1"/>
              <p:nvPr/>
            </p:nvSpPr>
            <p:spPr>
              <a:xfrm>
                <a:off x="1514718" y="4575733"/>
                <a:ext cx="43074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𝑡𝑥𝑠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>
                  <a:latin typeface="+mn-lt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026ED04-AD13-EB88-64A6-74E65855A9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4718" y="4575733"/>
                <a:ext cx="430748" cy="338554"/>
              </a:xfrm>
              <a:prstGeom prst="rect">
                <a:avLst/>
              </a:prstGeom>
              <a:blipFill>
                <a:blip r:embed="rId14"/>
                <a:stretch>
                  <a:fillRect r="-14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1AF045A-BC04-6E39-DFB9-1ACB8EA23401}"/>
                  </a:ext>
                </a:extLst>
              </p:cNvPr>
              <p:cNvSpPr txBox="1"/>
              <p:nvPr/>
            </p:nvSpPr>
            <p:spPr>
              <a:xfrm>
                <a:off x="1679833" y="935675"/>
                <a:ext cx="4896446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+mn-lt"/>
                  </a:rPr>
                  <a:t>Need votes from</a:t>
                </a:r>
                <a:r>
                  <a:rPr lang="en-US" sz="1400" b="1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1400" b="1" dirty="0">
                    <a:latin typeface="+mn-lt"/>
                  </a:rPr>
                  <a:t> x total number of nodes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1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b="1" dirty="0">
                    <a:latin typeface="+mn-lt"/>
                  </a:rPr>
                  <a:t> </a:t>
                </a:r>
                <a:r>
                  <a:rPr lang="en-US" sz="1400" dirty="0">
                    <a:latin typeface="+mn-lt"/>
                  </a:rPr>
                  <a:t>for finality:</a:t>
                </a:r>
              </a:p>
              <a:p>
                <a:r>
                  <a:rPr lang="en-US" sz="1400" b="1" dirty="0">
                    <a:latin typeface="+mn-lt"/>
                  </a:rPr>
                  <a:t>Quorum size</a:t>
                </a:r>
                <a:r>
                  <a:rPr lang="en-US" sz="14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1400" dirty="0">
                    <a:latin typeface="+mn-lt"/>
                  </a:rPr>
                  <a:t> x total number of nodes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dirty="0">
                  <a:latin typeface="+mn-lt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1AF045A-BC04-6E39-DFB9-1ACB8EA234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9833" y="935675"/>
                <a:ext cx="4896446" cy="714683"/>
              </a:xfrm>
              <a:prstGeom prst="rect">
                <a:avLst/>
              </a:prstGeom>
              <a:blipFill>
                <a:blip r:embed="rId15"/>
                <a:stretch>
                  <a:fillRect l="-374" b="-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278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34597 0.13936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92" y="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48148E-6 L 0.09805 0.01574 " pathEditMode="relative" rAng="0" ptsTypes="AA">
                                      <p:cBhvr>
                                        <p:cTn id="35" dur="1000" spd="-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96" y="787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48148E-6 L 0.32344 -0.03217 " pathEditMode="relative" rAng="0" ptsTypes="AA">
                                      <p:cBhvr>
                                        <p:cTn id="37" dur="1000" spd="-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72" y="-162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48148E-6 L 0.44219 -0.04421 " pathEditMode="relative" rAng="0" ptsTypes="AA">
                                      <p:cBhvr>
                                        <p:cTn id="39" dur="10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09" y="-2222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48148E-6 L 0.14154 0.17801 " pathEditMode="relative" rAng="0" ptsTypes="AA">
                                      <p:cBhvr>
                                        <p:cTn id="41" dur="10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70" y="8889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48148E-6 L 0.29987 0.13773 " pathEditMode="relative" rAng="0" ptsTypes="AA">
                                      <p:cBhvr>
                                        <p:cTn id="43" dur="10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87" y="6875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48148E-6 L 0.53711 0.07963 " pathEditMode="relative" rAng="0" ptsTypes="AA">
                                      <p:cBhvr>
                                        <p:cTn id="45" dur="1000" spd="-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49" y="3981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11111E-6 L 0.18881 0.26667 " pathEditMode="relative" rAng="0" ptsTypes="AA">
                                      <p:cBhvr>
                                        <p:cTn id="56" dur="1000" spd="-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40" y="13333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11111E-6 L 0.37057 0.26505 " pathEditMode="relative" rAng="0" ptsTypes="AA">
                                      <p:cBhvr>
                                        <p:cTn id="58" dur="1000" spd="-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29" y="13241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0.59375 0.33935 " pathEditMode="relative" rAng="0" ptsTypes="AA">
                                      <p:cBhvr>
                                        <p:cTn id="60" dur="1000" spd="-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88" y="1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20988E-6 L 0.22222 0.00061 " pathEditMode="relative" rAng="0" ptsTypes="AA">
                                      <p:cBhvr>
                                        <p:cTn id="87" dur="1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11" y="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23457E-6 L 0.1717 -0.22747 " pathEditMode="relative" rAng="0" ptsTypes="AA">
                                      <p:cBhvr>
                                        <p:cTn id="113" dur="1000" spd="-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76" y="-11389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23457E-6 L 0.39705 -0.27654 " pathEditMode="relative" rAng="0" ptsTypes="AA">
                                      <p:cBhvr>
                                        <p:cTn id="115" dur="1000" spd="-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44" y="-13827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23457E-6 L 0.51649 -0.28241 " pathEditMode="relative" rAng="0" ptsTypes="AA">
                                      <p:cBhvr>
                                        <p:cTn id="117" dur="1000" spd="-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16" y="-14136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60494E-6 L 0.21528 -0.06852 " pathEditMode="relative" rAng="0" ptsTypes="AA">
                                      <p:cBhvr>
                                        <p:cTn id="119" dur="1000" spd="-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4" y="-3426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60494E-6 L 0.37344 -0.10802 " pathEditMode="relative" rAng="0" ptsTypes="AA">
                                      <p:cBhvr>
                                        <p:cTn id="121" dur="1000" spd="-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63" y="-5401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60494E-6 L 0.61163 -0.16852 " pathEditMode="relative" rAng="0" ptsTypes="AA">
                                      <p:cBhvr>
                                        <p:cTn id="123" dur="1000" spd="-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73" y="-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01" y="1085029"/>
            <a:ext cx="6845211" cy="39805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356" y="2077022"/>
            <a:ext cx="379477" cy="3703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171520-F166-554E-BD55-D3A8D9F2F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Simple (PBFT-style) </a:t>
            </a:r>
            <a:r>
              <a:rPr lang="en-US" dirty="0" err="1"/>
              <a:t>PoS</a:t>
            </a:r>
            <a:r>
              <a:rPr lang="en-US" dirty="0"/>
              <a:t> Protocol*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9A68FB-4AEA-48F0-8E81-0BD49DD93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E83F63-37FA-4F60-8611-DF5D07849B33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357" y="1268016"/>
            <a:ext cx="379477" cy="37033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586" y="2893125"/>
            <a:ext cx="379477" cy="3703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81" y="1957564"/>
            <a:ext cx="430748" cy="43074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52" y="3558563"/>
            <a:ext cx="430748" cy="43074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60" y="1692995"/>
            <a:ext cx="430748" cy="43074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704" y="2937597"/>
            <a:ext cx="430748" cy="43074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086" y="2750998"/>
            <a:ext cx="430748" cy="43074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207" y="3549229"/>
            <a:ext cx="430748" cy="43074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186" y="1638348"/>
            <a:ext cx="430748" cy="43074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635" y="2423632"/>
            <a:ext cx="430748" cy="43074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581" y="3946663"/>
            <a:ext cx="430748" cy="430748"/>
          </a:xfrm>
          <a:prstGeom prst="rect">
            <a:avLst/>
          </a:prstGeom>
        </p:spPr>
      </p:pic>
      <p:cxnSp>
        <p:nvCxnSpPr>
          <p:cNvPr id="30" name="Straight Arrow Connector 29"/>
          <p:cNvCxnSpPr>
            <a:cxnSpLocks/>
            <a:endCxn id="5" idx="2"/>
          </p:cNvCxnSpPr>
          <p:nvPr/>
        </p:nvCxnSpPr>
        <p:spPr>
          <a:xfrm flipV="1">
            <a:off x="1399093" y="1638349"/>
            <a:ext cx="2" cy="4386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cxnSpLocks/>
            <a:stCxn id="20" idx="0"/>
            <a:endCxn id="12" idx="2"/>
          </p:cNvCxnSpPr>
          <p:nvPr/>
        </p:nvCxnSpPr>
        <p:spPr>
          <a:xfrm flipH="1" flipV="1">
            <a:off x="1399095" y="2447355"/>
            <a:ext cx="230" cy="4457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7" name="Picture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091" y="2043412"/>
            <a:ext cx="160661" cy="16066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850" y="2043412"/>
            <a:ext cx="160661" cy="16066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610" y="2043412"/>
            <a:ext cx="160661" cy="16066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091" y="2204073"/>
            <a:ext cx="160661" cy="16066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850" y="2204073"/>
            <a:ext cx="160661" cy="16066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610" y="2204073"/>
            <a:ext cx="160661" cy="160661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091" y="2370936"/>
            <a:ext cx="160661" cy="16066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850" y="2370936"/>
            <a:ext cx="160661" cy="16066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610" y="2370936"/>
            <a:ext cx="160661" cy="160661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CC30B060-9C0B-4C70-B621-697B8F7BF0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505" y="3300315"/>
            <a:ext cx="160661" cy="160661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5AD5EC99-7EF0-4FB9-A300-0B57FF8724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265" y="3300315"/>
            <a:ext cx="160661" cy="160661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3A3BCE5B-DF79-4CD4-9E53-688AB5BC4F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024" y="3300315"/>
            <a:ext cx="160661" cy="160661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E9084022-0728-4D0D-8DC2-0F3416EA1E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505" y="3460975"/>
            <a:ext cx="160661" cy="160661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CCF894B7-9043-4C67-85FD-62ED70FC027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265" y="3460975"/>
            <a:ext cx="160661" cy="160661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0A310ECB-C0A3-4516-9C94-1EA43F828BB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024" y="3460975"/>
            <a:ext cx="160661" cy="160661"/>
          </a:xfrm>
          <a:prstGeom prst="rect">
            <a:avLst/>
          </a:prstGeom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id="{11B3F08F-DA9F-417B-A6EA-2501F455D84F}"/>
              </a:ext>
            </a:extLst>
          </p:cNvPr>
          <p:cNvSpPr/>
          <p:nvPr/>
        </p:nvSpPr>
        <p:spPr>
          <a:xfrm>
            <a:off x="7237870" y="1052721"/>
            <a:ext cx="1735931" cy="140794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D2F89D0-AC00-4FD3-972C-B4C4D90023A2}"/>
              </a:ext>
            </a:extLst>
          </p:cNvPr>
          <p:cNvSpPr txBox="1"/>
          <p:nvPr/>
        </p:nvSpPr>
        <p:spPr>
          <a:xfrm>
            <a:off x="7527015" y="1039136"/>
            <a:ext cx="11724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6">
                    <a:lumMod val="50000"/>
                  </a:schemeClr>
                </a:solidFill>
              </a:rPr>
              <a:t>Staked Coins</a:t>
            </a:r>
          </a:p>
        </p:txBody>
      </p:sp>
      <p:pic>
        <p:nvPicPr>
          <p:cNvPr id="66" name="Graphic 65" descr="Coins outline">
            <a:extLst>
              <a:ext uri="{FF2B5EF4-FFF2-40B4-BE49-F238E27FC236}">
                <a16:creationId xmlns:a16="http://schemas.microsoft.com/office/drawing/2014/main" id="{0A500A36-77DC-451D-9EA4-EAF85B55136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879709" y="1256933"/>
            <a:ext cx="394723" cy="394723"/>
          </a:xfrm>
          <a:prstGeom prst="rect">
            <a:avLst/>
          </a:prstGeom>
        </p:spPr>
      </p:pic>
      <p:pic>
        <p:nvPicPr>
          <p:cNvPr id="67" name="Graphic 66" descr="Coins outline">
            <a:extLst>
              <a:ext uri="{FF2B5EF4-FFF2-40B4-BE49-F238E27FC236}">
                <a16:creationId xmlns:a16="http://schemas.microsoft.com/office/drawing/2014/main" id="{C173578F-3CFD-46B2-82C6-088122EF405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915860" y="1636625"/>
            <a:ext cx="394723" cy="394723"/>
          </a:xfrm>
          <a:prstGeom prst="rect">
            <a:avLst/>
          </a:prstGeom>
        </p:spPr>
      </p:pic>
      <p:pic>
        <p:nvPicPr>
          <p:cNvPr id="68" name="Graphic 67" descr="Coins outline">
            <a:extLst>
              <a:ext uri="{FF2B5EF4-FFF2-40B4-BE49-F238E27FC236}">
                <a16:creationId xmlns:a16="http://schemas.microsoft.com/office/drawing/2014/main" id="{76F9030A-3E24-4E38-959D-C7D5420DC86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378434" y="1241902"/>
            <a:ext cx="394723" cy="394723"/>
          </a:xfrm>
          <a:prstGeom prst="rect">
            <a:avLst/>
          </a:prstGeom>
        </p:spPr>
      </p:pic>
      <p:pic>
        <p:nvPicPr>
          <p:cNvPr id="69" name="Graphic 68" descr="Coins outline">
            <a:extLst>
              <a:ext uri="{FF2B5EF4-FFF2-40B4-BE49-F238E27FC236}">
                <a16:creationId xmlns:a16="http://schemas.microsoft.com/office/drawing/2014/main" id="{32E32EF7-40F2-471C-B8D8-963C82C24DE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378434" y="1628444"/>
            <a:ext cx="394723" cy="394723"/>
          </a:xfrm>
          <a:prstGeom prst="rect">
            <a:avLst/>
          </a:prstGeom>
        </p:spPr>
      </p:pic>
      <p:pic>
        <p:nvPicPr>
          <p:cNvPr id="73" name="Graphic 72" descr="Coins outline">
            <a:extLst>
              <a:ext uri="{FF2B5EF4-FFF2-40B4-BE49-F238E27FC236}">
                <a16:creationId xmlns:a16="http://schemas.microsoft.com/office/drawing/2014/main" id="{67764B44-D102-4D4A-BA23-37B2AA93090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416198" y="2042217"/>
            <a:ext cx="394723" cy="394723"/>
          </a:xfrm>
          <a:prstGeom prst="rect">
            <a:avLst/>
          </a:prstGeom>
        </p:spPr>
      </p:pic>
      <p:pic>
        <p:nvPicPr>
          <p:cNvPr id="74" name="Graphic 73" descr="Coins outline">
            <a:extLst>
              <a:ext uri="{FF2B5EF4-FFF2-40B4-BE49-F238E27FC236}">
                <a16:creationId xmlns:a16="http://schemas.microsoft.com/office/drawing/2014/main" id="{9033B813-3C8E-4867-B720-6331C29B61B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931368" y="2033442"/>
            <a:ext cx="397336" cy="394723"/>
          </a:xfrm>
          <a:prstGeom prst="rect">
            <a:avLst/>
          </a:prstGeom>
        </p:spPr>
      </p:pic>
      <p:pic>
        <p:nvPicPr>
          <p:cNvPr id="83" name="Graphic 82" descr="Coins outline">
            <a:extLst>
              <a:ext uri="{FF2B5EF4-FFF2-40B4-BE49-F238E27FC236}">
                <a16:creationId xmlns:a16="http://schemas.microsoft.com/office/drawing/2014/main" id="{4EC080FF-54E3-46EA-A91F-B5589EAA158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380984" y="1256933"/>
            <a:ext cx="394723" cy="394723"/>
          </a:xfrm>
          <a:prstGeom prst="rect">
            <a:avLst/>
          </a:prstGeom>
        </p:spPr>
      </p:pic>
      <p:pic>
        <p:nvPicPr>
          <p:cNvPr id="84" name="Graphic 83" descr="Coins outline">
            <a:extLst>
              <a:ext uri="{FF2B5EF4-FFF2-40B4-BE49-F238E27FC236}">
                <a16:creationId xmlns:a16="http://schemas.microsoft.com/office/drawing/2014/main" id="{BEFB883F-6870-433F-B68A-B226B9BBF5A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420591" y="1628503"/>
            <a:ext cx="394723" cy="394723"/>
          </a:xfrm>
          <a:prstGeom prst="rect">
            <a:avLst/>
          </a:prstGeom>
        </p:spPr>
      </p:pic>
      <p:pic>
        <p:nvPicPr>
          <p:cNvPr id="85" name="Graphic 84" descr="Coins outline">
            <a:extLst>
              <a:ext uri="{FF2B5EF4-FFF2-40B4-BE49-F238E27FC236}">
                <a16:creationId xmlns:a16="http://schemas.microsoft.com/office/drawing/2014/main" id="{0DE1E943-A245-4E21-9465-2472D350F20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416721" y="2033493"/>
            <a:ext cx="394723" cy="394723"/>
          </a:xfrm>
          <a:prstGeom prst="rect">
            <a:avLst/>
          </a:prstGeom>
        </p:spPr>
      </p:pic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EE91B452-C16B-4CD1-8EB0-DF47AF34E3C7}"/>
              </a:ext>
            </a:extLst>
          </p:cNvPr>
          <p:cNvCxnSpPr>
            <a:cxnSpLocks/>
          </p:cNvCxnSpPr>
          <p:nvPr/>
        </p:nvCxnSpPr>
        <p:spPr>
          <a:xfrm>
            <a:off x="672353" y="1372467"/>
            <a:ext cx="0" cy="29056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84EA4D9-2A94-4E00-8A00-0AD9F7B91E59}"/>
              </a:ext>
            </a:extLst>
          </p:cNvPr>
          <p:cNvCxnSpPr>
            <a:cxnSpLocks/>
          </p:cNvCxnSpPr>
          <p:nvPr/>
        </p:nvCxnSpPr>
        <p:spPr>
          <a:xfrm flipH="1">
            <a:off x="586619" y="1920969"/>
            <a:ext cx="1714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E839A629-9066-4425-864C-D62A606FFDB2}"/>
              </a:ext>
            </a:extLst>
          </p:cNvPr>
          <p:cNvCxnSpPr>
            <a:cxnSpLocks/>
          </p:cNvCxnSpPr>
          <p:nvPr/>
        </p:nvCxnSpPr>
        <p:spPr>
          <a:xfrm flipH="1">
            <a:off x="586619" y="2682074"/>
            <a:ext cx="1714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C32D3FF6-402C-4A2D-A301-584E05D82E38}"/>
              </a:ext>
            </a:extLst>
          </p:cNvPr>
          <p:cNvCxnSpPr>
            <a:cxnSpLocks/>
          </p:cNvCxnSpPr>
          <p:nvPr/>
        </p:nvCxnSpPr>
        <p:spPr>
          <a:xfrm flipH="1">
            <a:off x="586619" y="3363434"/>
            <a:ext cx="1714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20ABCEF8-38D0-46AE-A8F8-55B55976E0EB}"/>
              </a:ext>
            </a:extLst>
          </p:cNvPr>
          <p:cNvSpPr txBox="1"/>
          <p:nvPr/>
        </p:nvSpPr>
        <p:spPr>
          <a:xfrm>
            <a:off x="133081" y="2069932"/>
            <a:ext cx="6267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latin typeface="+mn-lt"/>
              </a:rPr>
              <a:t>e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E5EF10F1-FCE0-4C72-9F86-EB1DE10A28FD}"/>
              </a:ext>
            </a:extLst>
          </p:cNvPr>
          <p:cNvSpPr txBox="1"/>
          <p:nvPr/>
        </p:nvSpPr>
        <p:spPr>
          <a:xfrm>
            <a:off x="-30623" y="2829776"/>
            <a:ext cx="1419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latin typeface="+mn-lt"/>
              </a:rPr>
              <a:t>e+1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2D195B1C-5510-453B-930B-2F4F1AD0FDA7}"/>
              </a:ext>
            </a:extLst>
          </p:cNvPr>
          <p:cNvSpPr txBox="1"/>
          <p:nvPr/>
        </p:nvSpPr>
        <p:spPr>
          <a:xfrm>
            <a:off x="126005" y="3474827"/>
            <a:ext cx="88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…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1873E097-A0BB-44DE-85FC-5EB39B516773}"/>
              </a:ext>
            </a:extLst>
          </p:cNvPr>
          <p:cNvSpPr txBox="1"/>
          <p:nvPr/>
        </p:nvSpPr>
        <p:spPr>
          <a:xfrm>
            <a:off x="-16715" y="1523855"/>
            <a:ext cx="683188" cy="285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>
                <a:latin typeface="+mn-lt"/>
              </a:rPr>
              <a:t>epochs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9D5882F-91E1-EC54-8968-E8A82C079C1D}"/>
                  </a:ext>
                </a:extLst>
              </p:cNvPr>
              <p:cNvSpPr txBox="1"/>
              <p:nvPr/>
            </p:nvSpPr>
            <p:spPr>
              <a:xfrm>
                <a:off x="6473467" y="4372468"/>
                <a:ext cx="2599379" cy="694164"/>
              </a:xfrm>
              <a:prstGeom prst="rect">
                <a:avLst/>
              </a:prstGeom>
              <a:solidFill>
                <a:srgbClr val="00B05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+mn-lt"/>
                  </a:rPr>
                  <a:t>Live even when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1600" b="1" dirty="0">
                    <a:solidFill>
                      <a:schemeClr val="bg1"/>
                    </a:solidFill>
                    <a:latin typeface="+mn-lt"/>
                  </a:rPr>
                  <a:t> x total number of nodes crash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9D5882F-91E1-EC54-8968-E8A82C079C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3467" y="4372468"/>
                <a:ext cx="2599379" cy="694164"/>
              </a:xfrm>
              <a:prstGeom prst="rect">
                <a:avLst/>
              </a:prstGeom>
              <a:blipFill>
                <a:blip r:embed="rId11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Graphic 5" descr="Female Profile with solid fill">
            <a:extLst>
              <a:ext uri="{FF2B5EF4-FFF2-40B4-BE49-F238E27FC236}">
                <a16:creationId xmlns:a16="http://schemas.microsoft.com/office/drawing/2014/main" id="{FCCEC4D0-9D6A-86A3-5DAA-D69C1BAD9FF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8317" y="4449790"/>
            <a:ext cx="657026" cy="6570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9CB44A1-AFA2-3420-26D4-6D898A2B59AB}"/>
              </a:ext>
            </a:extLst>
          </p:cNvPr>
          <p:cNvSpPr txBox="1"/>
          <p:nvPr/>
        </p:nvSpPr>
        <p:spPr>
          <a:xfrm>
            <a:off x="609001" y="4575733"/>
            <a:ext cx="1081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latin typeface="+mn-lt"/>
              </a:rPr>
              <a:t>Alice’s log: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B9F1B9F-2E81-3D65-B8A6-7804D186B15D}"/>
                  </a:ext>
                </a:extLst>
              </p:cNvPr>
              <p:cNvSpPr txBox="1"/>
              <p:nvPr/>
            </p:nvSpPr>
            <p:spPr>
              <a:xfrm>
                <a:off x="1514718" y="4575733"/>
                <a:ext cx="43074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𝑡𝑥𝑠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B9F1B9F-2E81-3D65-B8A6-7804D186B1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4718" y="4575733"/>
                <a:ext cx="430748" cy="338554"/>
              </a:xfrm>
              <a:prstGeom prst="rect">
                <a:avLst/>
              </a:prstGeom>
              <a:blipFill>
                <a:blip r:embed="rId14"/>
                <a:stretch>
                  <a:fillRect r="-14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82F4FC5-6B96-2811-A5EA-7A3F8435EDCE}"/>
                  </a:ext>
                </a:extLst>
              </p:cNvPr>
              <p:cNvSpPr txBox="1"/>
              <p:nvPr/>
            </p:nvSpPr>
            <p:spPr>
              <a:xfrm>
                <a:off x="1901511" y="4575733"/>
                <a:ext cx="43074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𝑡𝑥𝑠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600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82F4FC5-6B96-2811-A5EA-7A3F8435ED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1511" y="4575733"/>
                <a:ext cx="430748" cy="338554"/>
              </a:xfrm>
              <a:prstGeom prst="rect">
                <a:avLst/>
              </a:prstGeom>
              <a:blipFill>
                <a:blip r:embed="rId15"/>
                <a:stretch>
                  <a:fillRect r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45B836C-85F4-4034-F89E-AB1A2A678818}"/>
                  </a:ext>
                </a:extLst>
              </p:cNvPr>
              <p:cNvSpPr txBox="1"/>
              <p:nvPr/>
            </p:nvSpPr>
            <p:spPr>
              <a:xfrm>
                <a:off x="1679833" y="935675"/>
                <a:ext cx="4896446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+mn-lt"/>
                  </a:rPr>
                  <a:t>Need votes from</a:t>
                </a:r>
                <a:r>
                  <a:rPr lang="en-US" sz="1400" b="1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1400" b="1" dirty="0">
                    <a:latin typeface="+mn-lt"/>
                  </a:rPr>
                  <a:t> x total number of nodes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1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b="1" dirty="0">
                    <a:latin typeface="+mn-lt"/>
                  </a:rPr>
                  <a:t> </a:t>
                </a:r>
                <a:r>
                  <a:rPr lang="en-US" sz="1400" dirty="0">
                    <a:latin typeface="+mn-lt"/>
                  </a:rPr>
                  <a:t>for finality:</a:t>
                </a:r>
              </a:p>
              <a:p>
                <a:r>
                  <a:rPr lang="en-US" sz="1400" b="1" dirty="0">
                    <a:latin typeface="+mn-lt"/>
                  </a:rPr>
                  <a:t>Quorum size</a:t>
                </a:r>
                <a:r>
                  <a:rPr lang="en-US" sz="14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1400" dirty="0">
                    <a:latin typeface="+mn-lt"/>
                  </a:rPr>
                  <a:t> x total number of nodes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dirty="0">
                  <a:latin typeface="+mn-lt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45B836C-85F4-4034-F89E-AB1A2A6788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9833" y="935675"/>
                <a:ext cx="4896446" cy="714683"/>
              </a:xfrm>
              <a:prstGeom prst="rect">
                <a:avLst/>
              </a:prstGeom>
              <a:blipFill>
                <a:blip r:embed="rId16"/>
                <a:stretch>
                  <a:fillRect l="-374" b="-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799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34597 0.13936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92" y="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48148E-6 L 0.09805 0.01574 " pathEditMode="relative" rAng="0" ptsTypes="AA">
                                      <p:cBhvr>
                                        <p:cTn id="35" dur="1000" spd="-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96" y="787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48148E-6 L 0.32344 -0.03217 " pathEditMode="relative" rAng="0" ptsTypes="AA">
                                      <p:cBhvr>
                                        <p:cTn id="37" dur="1000" spd="-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72" y="-162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48148E-6 L 0.44219 -0.04421 " pathEditMode="relative" rAng="0" ptsTypes="AA">
                                      <p:cBhvr>
                                        <p:cTn id="39" dur="10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09" y="-2222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48148E-6 L 0.14154 0.17801 " pathEditMode="relative" rAng="0" ptsTypes="AA">
                                      <p:cBhvr>
                                        <p:cTn id="41" dur="10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70" y="8889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48148E-6 L 0.29987 0.13773 " pathEditMode="relative" rAng="0" ptsTypes="AA">
                                      <p:cBhvr>
                                        <p:cTn id="43" dur="10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87" y="6875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48148E-6 L 0.53711 0.07963 " pathEditMode="relative" rAng="0" ptsTypes="AA">
                                      <p:cBhvr>
                                        <p:cTn id="45" dur="1000" spd="-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49" y="3981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11111E-6 L 0.18881 0.26667 " pathEditMode="relative" rAng="0" ptsTypes="AA">
                                      <p:cBhvr>
                                        <p:cTn id="56" dur="1000" spd="-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40" y="13333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11111E-6 L 0.37057 0.26505 " pathEditMode="relative" rAng="0" ptsTypes="AA">
                                      <p:cBhvr>
                                        <p:cTn id="58" dur="1000" spd="-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29" y="13241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0.59375 0.33935 " pathEditMode="relative" rAng="0" ptsTypes="AA">
                                      <p:cBhvr>
                                        <p:cTn id="60" dur="1000" spd="-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88" y="1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20988E-6 L 0.22222 0.00061 " pathEditMode="relative" rAng="0" ptsTypes="AA">
                                      <p:cBhvr>
                                        <p:cTn id="87" dur="100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11" y="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23457E-6 L 0.1717 -0.22747 " pathEditMode="relative" rAng="0" ptsTypes="AA">
                                      <p:cBhvr>
                                        <p:cTn id="113" dur="1000" spd="-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76" y="-11389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23457E-6 L 0.39705 -0.27654 " pathEditMode="relative" rAng="0" ptsTypes="AA">
                                      <p:cBhvr>
                                        <p:cTn id="115" dur="1000" spd="-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44" y="-13827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23457E-6 L 0.51649 -0.28241 " pathEditMode="relative" rAng="0" ptsTypes="AA">
                                      <p:cBhvr>
                                        <p:cTn id="117" dur="1000" spd="-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16" y="-14136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60494E-6 L 0.21528 -0.06852 " pathEditMode="relative" rAng="0" ptsTypes="AA">
                                      <p:cBhvr>
                                        <p:cTn id="119" dur="1000" spd="-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4" y="-3426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60494E-6 L 0.37344 -0.10802 " pathEditMode="relative" rAng="0" ptsTypes="AA">
                                      <p:cBhvr>
                                        <p:cTn id="121" dur="1000" spd="-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63" y="-5401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60494E-6 L 0.61163 -0.16852 " pathEditMode="relative" rAng="0" ptsTypes="AA">
                                      <p:cBhvr>
                                        <p:cTn id="123" dur="1000" spd="-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73" y="-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/>
      <p:bldP spid="1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E653E-7559-78F0-F0A5-F465D4A5C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Simple (PBFT-style) </a:t>
            </a:r>
            <a:r>
              <a:rPr lang="en-US" dirty="0" err="1"/>
              <a:t>PoS</a:t>
            </a:r>
            <a:r>
              <a:rPr lang="en-US" dirty="0"/>
              <a:t> Protocol*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B1A1AAB-3110-89E3-62FD-65DA8CF668E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91885" y="2473780"/>
          <a:ext cx="8360229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7502">
                  <a:extLst>
                    <a:ext uri="{9D8B030D-6E8A-4147-A177-3AD203B41FA5}">
                      <a16:colId xmlns:a16="http://schemas.microsoft.com/office/drawing/2014/main" val="1010984933"/>
                    </a:ext>
                  </a:extLst>
                </a:gridCol>
                <a:gridCol w="2595984">
                  <a:extLst>
                    <a:ext uri="{9D8B030D-6E8A-4147-A177-3AD203B41FA5}">
                      <a16:colId xmlns:a16="http://schemas.microsoft.com/office/drawing/2014/main" val="2680922700"/>
                    </a:ext>
                  </a:extLst>
                </a:gridCol>
                <a:gridCol w="2786743">
                  <a:extLst>
                    <a:ext uri="{9D8B030D-6E8A-4147-A177-3AD203B41FA5}">
                      <a16:colId xmlns:a16="http://schemas.microsoft.com/office/drawing/2014/main" val="17944897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Sybil resistance mechanism:</a:t>
                      </a:r>
                    </a:p>
                    <a:p>
                      <a:pPr algn="ctr"/>
                      <a:r>
                        <a:rPr lang="en-US" dirty="0"/>
                        <a:t>Consensus protocol (SMR):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Proof-of-Work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Proof-of-Stake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80526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Nakamoto consensus (longest chain)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Bitcoin</a:t>
                      </a:r>
                    </a:p>
                    <a:p>
                      <a:pPr algn="ctr"/>
                      <a:r>
                        <a:rPr lang="en-US" dirty="0" err="1"/>
                        <a:t>PoW</a:t>
                      </a:r>
                      <a:r>
                        <a:rPr lang="en-US" dirty="0"/>
                        <a:t> Ethereum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Ouroboros</a:t>
                      </a:r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384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PBFT-style (with votes)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??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PoS</a:t>
                      </a:r>
                      <a:r>
                        <a:rPr lang="en-US" dirty="0"/>
                        <a:t> Ethereum*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Simple PBFT-style </a:t>
                      </a:r>
                      <a:r>
                        <a:rPr lang="en-US" dirty="0" err="1"/>
                        <a:t>PoS</a:t>
                      </a:r>
                      <a:r>
                        <a:rPr lang="en-US" dirty="0"/>
                        <a:t> protocol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325224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2BF39E4-2118-612A-A73E-4B1E326D0E1F}"/>
              </a:ext>
            </a:extLst>
          </p:cNvPr>
          <p:cNvSpPr txBox="1"/>
          <p:nvPr/>
        </p:nvSpPr>
        <p:spPr>
          <a:xfrm>
            <a:off x="424542" y="1117237"/>
            <a:ext cx="82949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800" b="1" dirty="0">
                <a:latin typeface="+mn-lt"/>
              </a:rPr>
              <a:t>Sybil resistance mechanism </a:t>
            </a:r>
            <a:r>
              <a:rPr lang="en-US" sz="1800" dirty="0">
                <a:latin typeface="+mn-lt"/>
              </a:rPr>
              <a:t>determines how to select the nodes that are eligible to participate in consensus and propose/vote for transactions/blocks.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800" b="1" dirty="0">
                <a:latin typeface="+mn-lt"/>
              </a:rPr>
              <a:t>Consensus protocol </a:t>
            </a:r>
            <a:r>
              <a:rPr lang="en-US" sz="1800" dirty="0">
                <a:latin typeface="+mn-lt"/>
              </a:rPr>
              <a:t>specifies the instructions for honest nodes so that </a:t>
            </a:r>
            <a:r>
              <a:rPr lang="en-US" sz="1800" u="sng" dirty="0">
                <a:latin typeface="+mn-lt"/>
              </a:rPr>
              <a:t>given a set of eligible nodes with sufficiently many being honest</a:t>
            </a:r>
            <a:r>
              <a:rPr lang="en-US" sz="1800" dirty="0">
                <a:latin typeface="+mn-lt"/>
              </a:rPr>
              <a:t>, safety and liveness are satisfied.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01C480-BD96-CCA0-F9F4-760EFF46C198}"/>
              </a:ext>
            </a:extLst>
          </p:cNvPr>
          <p:cNvSpPr txBox="1"/>
          <p:nvPr/>
        </p:nvSpPr>
        <p:spPr>
          <a:xfrm>
            <a:off x="677635" y="4309391"/>
            <a:ext cx="2465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satisfies finality and accountable safety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3A9DB3-56DD-7EE2-7DFC-5D18A730C39F}"/>
              </a:ext>
            </a:extLst>
          </p:cNvPr>
          <p:cNvSpPr txBox="1"/>
          <p:nvPr/>
        </p:nvSpPr>
        <p:spPr>
          <a:xfrm>
            <a:off x="351063" y="3656931"/>
            <a:ext cx="3118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satisfies dynamic availability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1C0993-5968-8DBE-61E8-CFED998F09AC}"/>
              </a:ext>
            </a:extLst>
          </p:cNvPr>
          <p:cNvSpPr txBox="1"/>
          <p:nvPr/>
        </p:nvSpPr>
        <p:spPr>
          <a:xfrm>
            <a:off x="4642340" y="4912668"/>
            <a:ext cx="45016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Ouroboros Genesis: Composable Proof-of-Stake Blockchains with Dynamic Availability. </a:t>
            </a:r>
            <a:r>
              <a:rPr lang="en-US" sz="900" dirty="0"/>
              <a:t>(2019)</a:t>
            </a:r>
            <a:endParaRPr lang="en-US" altLang="en-US" sz="900" dirty="0"/>
          </a:p>
        </p:txBody>
      </p:sp>
    </p:spTree>
    <p:extLst>
      <p:ext uri="{BB962C8B-B14F-4D97-AF65-F5344CB8AC3E}">
        <p14:creationId xmlns:p14="http://schemas.microsoft.com/office/powerpoint/2010/main" val="255332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FC5D2-B0E3-2644-3686-6A0127A68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Consensus signatures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F0F792-718F-EFF6-866E-EC61ADBE59C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For accountable PBFT consensus we need nodes to sign messages</a:t>
                </a:r>
              </a:p>
              <a:p>
                <a:r>
                  <a:rPr lang="en-US" dirty="0"/>
                  <a:t>A </a:t>
                </a:r>
                <a:r>
                  <a:rPr lang="en-US" i="1" dirty="0"/>
                  <a:t>quorum certificate </a:t>
                </a:r>
                <a:r>
                  <a:rPr lang="en-US" dirty="0"/>
                  <a:t>consists for 2/3 n signatures</a:t>
                </a:r>
              </a:p>
              <a:p>
                <a:r>
                  <a:rPr lang="en-US" dirty="0"/>
                  <a:t>Everyone needs to see certificate</a:t>
                </a:r>
              </a:p>
              <a:p>
                <a:r>
                  <a:rPr lang="en-US" dirty="0"/>
                  <a:t>Using all to all communication -&gt;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messages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communication</a:t>
                </a:r>
              </a:p>
              <a:p>
                <a:r>
                  <a:rPr lang="en-US" dirty="0"/>
                  <a:t>Using all to leader and leader to all communication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communication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F0F792-718F-EFF6-866E-EC61ADBE59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 t="-2649" r="-1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7647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5BD7B-96B4-26F1-8A6D-A0EB01AB6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RSA Acc Security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6C96F8-5E95-4629-F911-CD675951FB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Accumulator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dirty="0"/>
                  <a:t>, element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𝑃𝑟𝑖𝑚𝑒𝑠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Inclusion proof: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Exclusion proof: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Implies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bSup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err="1"/>
                  <a:t>th</a:t>
                </a:r>
                <a:r>
                  <a:rPr lang="en-US" dirty="0"/>
                  <a:t> root of g.</a:t>
                </a:r>
              </a:p>
              <a:p>
                <a:pPr lvl="1"/>
                <a:r>
                  <a:rPr lang="en-US" dirty="0"/>
                  <a:t>But taking roots is hard -&gt; contradiction!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6C96F8-5E95-4629-F911-CD675951FB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 t="-16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821699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DABC4-BCD8-94BF-9B95-C51193065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N^2 Lower Bound?!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D2FAF6-66F1-486D-303B-E3F5032950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bound seems inherent as we need everyone to sign and see QC </a:t>
                </a: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n messages of size 2/3rd n</a:t>
                </a:r>
              </a:p>
              <a:p>
                <a:r>
                  <a:rPr lang="en-US" dirty="0">
                    <a:solidFill>
                      <a:srgbClr val="00B050"/>
                    </a:solidFill>
                  </a:rPr>
                  <a:t>But the message is exactly the same!</a:t>
                </a:r>
              </a:p>
              <a:p>
                <a:r>
                  <a:rPr lang="en-US" dirty="0">
                    <a:solidFill>
                      <a:srgbClr val="181818"/>
                    </a:solidFill>
                  </a:rPr>
                  <a:t>Can Cryptography help?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D2FAF6-66F1-486D-303B-E3F5032950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 t="-16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5424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76CBBB-910D-0999-FDC0-DC15ED57FD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5EAC62-58C6-B6E5-396C-8464B3DF70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01" y="1085029"/>
            <a:ext cx="6845211" cy="398055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4403DCF-85E1-1535-B37A-3710D40B25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356" y="2077022"/>
            <a:ext cx="379477" cy="3703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070A6D-F79F-6162-17A9-F0699CB1F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Simple (PBFT-style) </a:t>
            </a:r>
            <a:r>
              <a:rPr lang="en-US" dirty="0" err="1"/>
              <a:t>PoS</a:t>
            </a:r>
            <a:r>
              <a:rPr lang="en-US" dirty="0"/>
              <a:t> Protocol*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C653D5-85A6-0F5D-BE6E-C3C52A628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E83F63-37FA-4F60-8611-DF5D07849B33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97D012-C2FA-E0A9-854D-2B7E4D50A7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357" y="1268016"/>
            <a:ext cx="379477" cy="37033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DB80FD9-3F66-3488-1DA2-4CF785F46D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86" y="2886027"/>
            <a:ext cx="379477" cy="37033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1B5B9CB-F35D-1A86-7929-AF9764F8AE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81" y="1957564"/>
            <a:ext cx="430748" cy="43074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424FA70-6BAE-C8CC-2E96-5B3C9F9878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52" y="3558563"/>
            <a:ext cx="430748" cy="43074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ADF1A7C-6DDE-6B32-EFD6-B58FC72152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60" y="1692995"/>
            <a:ext cx="430748" cy="43074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2B672D0-DDAE-09E3-301B-202C9B8CF0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704" y="2937597"/>
            <a:ext cx="430748" cy="43074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946E4F5-A9FC-EC5A-9A86-83A865995D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086" y="2750998"/>
            <a:ext cx="430748" cy="43074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A3D7896-2572-F376-CE13-56BAD5779F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207" y="3549229"/>
            <a:ext cx="430748" cy="43074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29EEAA3-12B6-DDA9-375A-B6BBECD4B0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186" y="1638348"/>
            <a:ext cx="430748" cy="43074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42CB205-7C0C-43C5-00B4-A4236460EA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635" y="2423632"/>
            <a:ext cx="430748" cy="43074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399651C-E8B1-4D06-B47D-4D8B40E8A9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581" y="3946663"/>
            <a:ext cx="430748" cy="430748"/>
          </a:xfrm>
          <a:prstGeom prst="rect">
            <a:avLst/>
          </a:prstGeom>
        </p:spPr>
      </p:pic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E475C3E-B7B7-6995-E202-329054006D4B}"/>
              </a:ext>
            </a:extLst>
          </p:cNvPr>
          <p:cNvCxnSpPr>
            <a:cxnSpLocks/>
            <a:endCxn id="5" idx="2"/>
          </p:cNvCxnSpPr>
          <p:nvPr/>
        </p:nvCxnSpPr>
        <p:spPr>
          <a:xfrm flipV="1">
            <a:off x="1399093" y="1638349"/>
            <a:ext cx="2" cy="4386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A5E75C6-AB71-BCB0-F8F2-F2305E333989}"/>
              </a:ext>
            </a:extLst>
          </p:cNvPr>
          <p:cNvCxnSpPr>
            <a:cxnSpLocks/>
            <a:stCxn id="20" idx="0"/>
          </p:cNvCxnSpPr>
          <p:nvPr/>
        </p:nvCxnSpPr>
        <p:spPr>
          <a:xfrm flipV="1">
            <a:off x="1136224" y="2447355"/>
            <a:ext cx="260375" cy="438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3" name="Picture 32">
            <a:extLst>
              <a:ext uri="{FF2B5EF4-FFF2-40B4-BE49-F238E27FC236}">
                <a16:creationId xmlns:a16="http://schemas.microsoft.com/office/drawing/2014/main" id="{FAB4D3FC-66C8-42E2-2D92-29F764E71D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141" y="2886027"/>
            <a:ext cx="379477" cy="370333"/>
          </a:xfrm>
          <a:prstGeom prst="rect">
            <a:avLst/>
          </a:prstGeom>
        </p:spPr>
      </p:pic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761012A-8E10-6AB6-AA92-09A48F8600C3}"/>
              </a:ext>
            </a:extLst>
          </p:cNvPr>
          <p:cNvCxnSpPr>
            <a:cxnSpLocks/>
          </p:cNvCxnSpPr>
          <p:nvPr/>
        </p:nvCxnSpPr>
        <p:spPr>
          <a:xfrm flipH="1" flipV="1">
            <a:off x="1399093" y="2447354"/>
            <a:ext cx="234291" cy="4386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7" name="Picture 36">
            <a:extLst>
              <a:ext uri="{FF2B5EF4-FFF2-40B4-BE49-F238E27FC236}">
                <a16:creationId xmlns:a16="http://schemas.microsoft.com/office/drawing/2014/main" id="{4BC1633D-CC6A-659E-DD4C-90E558B83D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091" y="2043412"/>
            <a:ext cx="160661" cy="16066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9F41209-F9BE-93C0-E6F6-7D96F512393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850" y="2043412"/>
            <a:ext cx="160661" cy="16066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7B10999-275C-DDA8-E1D3-E4921876715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610" y="2043412"/>
            <a:ext cx="160661" cy="160661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45B97A76-2626-93CE-0979-978D76CE3DF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091" y="2204073"/>
            <a:ext cx="160661" cy="160661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B3D913F9-AB9B-EFD9-627D-26F23152997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850" y="2204073"/>
            <a:ext cx="160661" cy="160661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D6BB59CA-B1F5-4DCF-1F62-3C43F45EECB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610" y="2204073"/>
            <a:ext cx="160661" cy="160661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3F014EF-B98F-B8D7-A327-002C0446508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091" y="2370936"/>
            <a:ext cx="160661" cy="16066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9D4FA3CC-6A68-EBCB-59AC-0602F00801A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850" y="2370936"/>
            <a:ext cx="160661" cy="16066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59B12317-CA28-6CE3-F223-FB7DAEEF468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610" y="2370936"/>
            <a:ext cx="160661" cy="160661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5C98D8D8-64E1-E3A5-F8CF-94F7D35C2A8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405" y="3293217"/>
            <a:ext cx="160661" cy="160661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0CA0F187-14B8-3229-CC0C-1327290BFDB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5" y="3293217"/>
            <a:ext cx="160661" cy="160661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C9143C29-3BD4-77DC-BA02-BC9EC329C0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924" y="3293217"/>
            <a:ext cx="160661" cy="160661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EB2091A2-03B0-8BD4-49C4-B77B744BA53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405" y="3453877"/>
            <a:ext cx="160661" cy="160661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5F0C245-365A-42F0-FDB2-7C3BB392AF8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5" y="3453877"/>
            <a:ext cx="160661" cy="160661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A0EEDD35-7559-FABC-755F-3D5B17A1BC8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924" y="3453877"/>
            <a:ext cx="160661" cy="160661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395F8696-3E5F-D73F-C9DD-8E351C4F0A9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574" y="3287115"/>
            <a:ext cx="160661" cy="160661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27587CFA-54D7-8276-CC27-729157820E0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333" y="3287115"/>
            <a:ext cx="160661" cy="160661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FC2D16EC-A55A-51DA-A0E6-A12004D8DD9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093" y="3287115"/>
            <a:ext cx="160661" cy="160661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2642E989-1CEC-7FB8-B8AE-0E4625CE28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574" y="3453978"/>
            <a:ext cx="160661" cy="160661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92F8BEC9-D22D-F05F-6C1F-BD0CD150F30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333" y="3453978"/>
            <a:ext cx="160661" cy="160661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7D6E422B-36A7-0080-7D4C-DF75AFA0152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215" y="2715411"/>
            <a:ext cx="252491" cy="252491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F79F658C-19EC-74C0-F83E-301FFC28FFC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328" y="2900480"/>
            <a:ext cx="252491" cy="252491"/>
          </a:xfrm>
          <a:prstGeom prst="rect">
            <a:avLst/>
          </a:prstGeom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id="{09B0BB26-8413-F692-EDE5-CC771ED6112B}"/>
              </a:ext>
            </a:extLst>
          </p:cNvPr>
          <p:cNvSpPr/>
          <p:nvPr/>
        </p:nvSpPr>
        <p:spPr>
          <a:xfrm>
            <a:off x="7237870" y="1052721"/>
            <a:ext cx="1735931" cy="140794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44DDBD6-BAB3-F0DF-06D2-2B7D4AE60674}"/>
              </a:ext>
            </a:extLst>
          </p:cNvPr>
          <p:cNvSpPr txBox="1"/>
          <p:nvPr/>
        </p:nvSpPr>
        <p:spPr>
          <a:xfrm>
            <a:off x="7527015" y="1039136"/>
            <a:ext cx="11724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6">
                    <a:lumMod val="50000"/>
                  </a:schemeClr>
                </a:solidFill>
              </a:rPr>
              <a:t>Staked Coins</a:t>
            </a:r>
          </a:p>
        </p:txBody>
      </p:sp>
      <p:pic>
        <p:nvPicPr>
          <p:cNvPr id="66" name="Graphic 65" descr="Coins outline">
            <a:extLst>
              <a:ext uri="{FF2B5EF4-FFF2-40B4-BE49-F238E27FC236}">
                <a16:creationId xmlns:a16="http://schemas.microsoft.com/office/drawing/2014/main" id="{CA45DF8D-F01E-F2CF-B8EC-1C0DBE965A8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879709" y="1256933"/>
            <a:ext cx="394723" cy="394723"/>
          </a:xfrm>
          <a:prstGeom prst="rect">
            <a:avLst/>
          </a:prstGeom>
        </p:spPr>
      </p:pic>
      <p:pic>
        <p:nvPicPr>
          <p:cNvPr id="67" name="Graphic 66" descr="Coins outline">
            <a:extLst>
              <a:ext uri="{FF2B5EF4-FFF2-40B4-BE49-F238E27FC236}">
                <a16:creationId xmlns:a16="http://schemas.microsoft.com/office/drawing/2014/main" id="{85116F1D-F072-0BE5-FB41-68C8575BDC9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915860" y="1636625"/>
            <a:ext cx="394723" cy="394723"/>
          </a:xfrm>
          <a:prstGeom prst="rect">
            <a:avLst/>
          </a:prstGeom>
        </p:spPr>
      </p:pic>
      <p:pic>
        <p:nvPicPr>
          <p:cNvPr id="68" name="Graphic 67" descr="Coins outline">
            <a:extLst>
              <a:ext uri="{FF2B5EF4-FFF2-40B4-BE49-F238E27FC236}">
                <a16:creationId xmlns:a16="http://schemas.microsoft.com/office/drawing/2014/main" id="{419A2971-0122-CFF7-2DF6-EB4199722D0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378434" y="1241902"/>
            <a:ext cx="394723" cy="394723"/>
          </a:xfrm>
          <a:prstGeom prst="rect">
            <a:avLst/>
          </a:prstGeom>
        </p:spPr>
      </p:pic>
      <p:pic>
        <p:nvPicPr>
          <p:cNvPr id="69" name="Graphic 68" descr="Coins outline">
            <a:extLst>
              <a:ext uri="{FF2B5EF4-FFF2-40B4-BE49-F238E27FC236}">
                <a16:creationId xmlns:a16="http://schemas.microsoft.com/office/drawing/2014/main" id="{589D71F8-3054-CF08-4920-9EC34BFFFFA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378434" y="1628444"/>
            <a:ext cx="394723" cy="394723"/>
          </a:xfrm>
          <a:prstGeom prst="rect">
            <a:avLst/>
          </a:prstGeom>
        </p:spPr>
      </p:pic>
      <p:pic>
        <p:nvPicPr>
          <p:cNvPr id="73" name="Graphic 72" descr="Coins outline">
            <a:extLst>
              <a:ext uri="{FF2B5EF4-FFF2-40B4-BE49-F238E27FC236}">
                <a16:creationId xmlns:a16="http://schemas.microsoft.com/office/drawing/2014/main" id="{253160B1-5987-2476-D1BE-DE7D57AB87F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416198" y="2042217"/>
            <a:ext cx="394723" cy="394723"/>
          </a:xfrm>
          <a:prstGeom prst="rect">
            <a:avLst/>
          </a:prstGeom>
        </p:spPr>
      </p:pic>
      <p:pic>
        <p:nvPicPr>
          <p:cNvPr id="74" name="Graphic 73" descr="Coins outline">
            <a:extLst>
              <a:ext uri="{FF2B5EF4-FFF2-40B4-BE49-F238E27FC236}">
                <a16:creationId xmlns:a16="http://schemas.microsoft.com/office/drawing/2014/main" id="{015857D6-8F8A-F621-F70A-5274A6A6AE2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931368" y="2033442"/>
            <a:ext cx="397336" cy="394723"/>
          </a:xfrm>
          <a:prstGeom prst="rect">
            <a:avLst/>
          </a:prstGeom>
        </p:spPr>
      </p:pic>
      <p:pic>
        <p:nvPicPr>
          <p:cNvPr id="83" name="Graphic 82" descr="Coins outline">
            <a:extLst>
              <a:ext uri="{FF2B5EF4-FFF2-40B4-BE49-F238E27FC236}">
                <a16:creationId xmlns:a16="http://schemas.microsoft.com/office/drawing/2014/main" id="{C6945F31-4EF9-EE62-8FB7-89A0C2CB9D0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380984" y="1256933"/>
            <a:ext cx="394723" cy="394723"/>
          </a:xfrm>
          <a:prstGeom prst="rect">
            <a:avLst/>
          </a:prstGeom>
        </p:spPr>
      </p:pic>
      <p:pic>
        <p:nvPicPr>
          <p:cNvPr id="84" name="Graphic 83" descr="Coins outline">
            <a:extLst>
              <a:ext uri="{FF2B5EF4-FFF2-40B4-BE49-F238E27FC236}">
                <a16:creationId xmlns:a16="http://schemas.microsoft.com/office/drawing/2014/main" id="{C1DD4826-FA19-4CCA-D9AE-A9FB9ACA4C6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420591" y="1628503"/>
            <a:ext cx="394723" cy="394723"/>
          </a:xfrm>
          <a:prstGeom prst="rect">
            <a:avLst/>
          </a:prstGeom>
        </p:spPr>
      </p:pic>
      <p:pic>
        <p:nvPicPr>
          <p:cNvPr id="85" name="Graphic 84" descr="Coins outline">
            <a:extLst>
              <a:ext uri="{FF2B5EF4-FFF2-40B4-BE49-F238E27FC236}">
                <a16:creationId xmlns:a16="http://schemas.microsoft.com/office/drawing/2014/main" id="{6BE59949-DD57-37F5-14F4-35B7FB999A9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416721" y="2033493"/>
            <a:ext cx="394723" cy="394723"/>
          </a:xfrm>
          <a:prstGeom prst="rect">
            <a:avLst/>
          </a:prstGeom>
        </p:spPr>
      </p:pic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A1FD50AD-CB4E-71E1-6F43-9878B6C93A6C}"/>
              </a:ext>
            </a:extLst>
          </p:cNvPr>
          <p:cNvCxnSpPr>
            <a:cxnSpLocks/>
          </p:cNvCxnSpPr>
          <p:nvPr/>
        </p:nvCxnSpPr>
        <p:spPr>
          <a:xfrm>
            <a:off x="672353" y="1372467"/>
            <a:ext cx="0" cy="30689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3D1FD855-6FC3-FDDD-67DD-8B05A339B114}"/>
              </a:ext>
            </a:extLst>
          </p:cNvPr>
          <p:cNvCxnSpPr>
            <a:cxnSpLocks/>
          </p:cNvCxnSpPr>
          <p:nvPr/>
        </p:nvCxnSpPr>
        <p:spPr>
          <a:xfrm flipH="1">
            <a:off x="586619" y="1920969"/>
            <a:ext cx="1714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774BED69-74EB-24DB-908A-8C13D37EC970}"/>
              </a:ext>
            </a:extLst>
          </p:cNvPr>
          <p:cNvCxnSpPr>
            <a:cxnSpLocks/>
          </p:cNvCxnSpPr>
          <p:nvPr/>
        </p:nvCxnSpPr>
        <p:spPr>
          <a:xfrm flipH="1">
            <a:off x="586619" y="2682074"/>
            <a:ext cx="1714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F74E28DA-ABA9-C830-6EF5-91C5C320FD1B}"/>
              </a:ext>
            </a:extLst>
          </p:cNvPr>
          <p:cNvCxnSpPr>
            <a:cxnSpLocks/>
          </p:cNvCxnSpPr>
          <p:nvPr/>
        </p:nvCxnSpPr>
        <p:spPr>
          <a:xfrm flipH="1">
            <a:off x="586619" y="3363434"/>
            <a:ext cx="1714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67005D01-5903-53B0-DDC1-58A37AF6E246}"/>
              </a:ext>
            </a:extLst>
          </p:cNvPr>
          <p:cNvSpPr txBox="1"/>
          <p:nvPr/>
        </p:nvSpPr>
        <p:spPr>
          <a:xfrm>
            <a:off x="133081" y="2069932"/>
            <a:ext cx="6267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latin typeface="+mn-lt"/>
              </a:rPr>
              <a:t>e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7F38D7F8-1287-9547-9DBB-4ABE54A4FB42}"/>
              </a:ext>
            </a:extLst>
          </p:cNvPr>
          <p:cNvSpPr txBox="1"/>
          <p:nvPr/>
        </p:nvSpPr>
        <p:spPr>
          <a:xfrm>
            <a:off x="-30623" y="2829776"/>
            <a:ext cx="1419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latin typeface="+mn-lt"/>
              </a:rPr>
              <a:t>e+1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46AEF143-707E-5A66-6F2B-A705281F8DF3}"/>
              </a:ext>
            </a:extLst>
          </p:cNvPr>
          <p:cNvSpPr txBox="1"/>
          <p:nvPr/>
        </p:nvSpPr>
        <p:spPr>
          <a:xfrm>
            <a:off x="126005" y="3474827"/>
            <a:ext cx="88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…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0590E081-9B92-C5E6-9D7E-5B96CEBB39B8}"/>
              </a:ext>
            </a:extLst>
          </p:cNvPr>
          <p:cNvSpPr txBox="1"/>
          <p:nvPr/>
        </p:nvSpPr>
        <p:spPr>
          <a:xfrm>
            <a:off x="-16715" y="1523855"/>
            <a:ext cx="683188" cy="285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>
                <a:latin typeface="+mn-lt"/>
              </a:rPr>
              <a:t>epochs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4A96C087-23EE-D3A4-D4B6-67A1DB3D39D6}"/>
                  </a:ext>
                </a:extLst>
              </p:cNvPr>
              <p:cNvSpPr txBox="1"/>
              <p:nvPr/>
            </p:nvSpPr>
            <p:spPr>
              <a:xfrm>
                <a:off x="1679833" y="935675"/>
                <a:ext cx="4896446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+mn-lt"/>
                  </a:rPr>
                  <a:t>Need votes from</a:t>
                </a:r>
                <a:r>
                  <a:rPr lang="en-US" sz="1400" b="1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1400" b="1" dirty="0">
                    <a:latin typeface="+mn-lt"/>
                  </a:rPr>
                  <a:t> of total number of nodes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1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b="1" dirty="0">
                    <a:latin typeface="+mn-lt"/>
                  </a:rPr>
                  <a:t> </a:t>
                </a:r>
                <a:r>
                  <a:rPr lang="en-US" sz="1400" dirty="0">
                    <a:latin typeface="+mn-lt"/>
                  </a:rPr>
                  <a:t>for finality:</a:t>
                </a:r>
              </a:p>
              <a:p>
                <a:r>
                  <a:rPr lang="en-US" sz="1400" b="1" dirty="0">
                    <a:latin typeface="+mn-lt"/>
                  </a:rPr>
                  <a:t>Quorum size</a:t>
                </a:r>
                <a:r>
                  <a:rPr lang="en-US" sz="14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1400" dirty="0">
                    <a:latin typeface="+mn-lt"/>
                  </a:rPr>
                  <a:t> of total number of nodes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dirty="0">
                  <a:latin typeface="+mn-lt"/>
                </a:endParaRP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37324B12-D5EB-4B1B-A9AD-B9DC131EC5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9833" y="935675"/>
                <a:ext cx="4896446" cy="714683"/>
              </a:xfrm>
              <a:prstGeom prst="rect">
                <a:avLst/>
              </a:prstGeom>
              <a:blipFill>
                <a:blip r:embed="rId13"/>
                <a:stretch>
                  <a:fillRect l="-518" b="-1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Graphic 6" descr="Female Profile with solid fill">
            <a:extLst>
              <a:ext uri="{FF2B5EF4-FFF2-40B4-BE49-F238E27FC236}">
                <a16:creationId xmlns:a16="http://schemas.microsoft.com/office/drawing/2014/main" id="{62840532-C4A4-6EDE-F244-EB602BD46AD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8317" y="4449790"/>
            <a:ext cx="657026" cy="6570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A7ACC0F-9935-E7CE-104A-93BAD6793048}"/>
              </a:ext>
            </a:extLst>
          </p:cNvPr>
          <p:cNvSpPr txBox="1"/>
          <p:nvPr/>
        </p:nvSpPr>
        <p:spPr>
          <a:xfrm>
            <a:off x="609001" y="4575733"/>
            <a:ext cx="1081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latin typeface="+mn-lt"/>
              </a:rPr>
              <a:t>Alice’s log: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1CBC456-2EFE-DE69-760C-8C153162A6E9}"/>
                  </a:ext>
                </a:extLst>
              </p:cNvPr>
              <p:cNvSpPr txBox="1"/>
              <p:nvPr/>
            </p:nvSpPr>
            <p:spPr>
              <a:xfrm>
                <a:off x="1514718" y="4575733"/>
                <a:ext cx="43074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𝑡𝑥𝑠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89B737A-E9B3-20C9-4888-24F17E3A79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4718" y="4575733"/>
                <a:ext cx="430748" cy="338554"/>
              </a:xfrm>
              <a:prstGeom prst="rect">
                <a:avLst/>
              </a:prstGeom>
              <a:blipFill>
                <a:blip r:embed="rId18"/>
                <a:stretch>
                  <a:fillRect r="-14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051D508-21C5-90A7-2C88-289B498B2453}"/>
                  </a:ext>
                </a:extLst>
              </p:cNvPr>
              <p:cNvSpPr txBox="1"/>
              <p:nvPr/>
            </p:nvSpPr>
            <p:spPr>
              <a:xfrm>
                <a:off x="1901511" y="4575733"/>
                <a:ext cx="43074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𝑡𝑥𝑠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600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FDB9AF5-BDD1-1195-7BE7-39267B0D71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1511" y="4575733"/>
                <a:ext cx="430748" cy="338554"/>
              </a:xfrm>
              <a:prstGeom prst="rect">
                <a:avLst/>
              </a:prstGeom>
              <a:blipFill>
                <a:blip r:embed="rId19"/>
                <a:stretch>
                  <a:fillRect r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E16FD4C5-19D0-8275-476C-7508D3B9D789}"/>
              </a:ext>
            </a:extLst>
          </p:cNvPr>
          <p:cNvSpPr/>
          <p:nvPr/>
        </p:nvSpPr>
        <p:spPr>
          <a:xfrm>
            <a:off x="2684810" y="4116435"/>
            <a:ext cx="3492139" cy="83722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/>
              <a:t>Vote by a node: </a:t>
            </a:r>
            <a:r>
              <a:rPr lang="en-US" sz="1800" dirty="0"/>
              <a:t>Signature of the node on the block and the epoch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7EFA2C-770C-CD17-3F1D-762099DE784F}"/>
              </a:ext>
            </a:extLst>
          </p:cNvPr>
          <p:cNvSpPr txBox="1"/>
          <p:nvPr/>
        </p:nvSpPr>
        <p:spPr>
          <a:xfrm>
            <a:off x="7144942" y="4583596"/>
            <a:ext cx="1999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+mn-lt"/>
              </a:rPr>
              <a:t>PBFT: P</a:t>
            </a:r>
            <a:r>
              <a:rPr lang="en-US" sz="1400" dirty="0">
                <a:latin typeface="+mn-lt"/>
              </a:rPr>
              <a:t>ractical </a:t>
            </a:r>
            <a:r>
              <a:rPr lang="en-US" sz="1400" b="1" dirty="0">
                <a:latin typeface="+mn-lt"/>
              </a:rPr>
              <a:t>B</a:t>
            </a:r>
            <a:r>
              <a:rPr lang="en-US" sz="1400" dirty="0">
                <a:latin typeface="+mn-lt"/>
              </a:rPr>
              <a:t>yzantine </a:t>
            </a:r>
            <a:r>
              <a:rPr lang="en-US" sz="1400" b="1" dirty="0">
                <a:latin typeface="+mn-lt"/>
              </a:rPr>
              <a:t>F</a:t>
            </a:r>
            <a:r>
              <a:rPr lang="en-US" sz="1400" dirty="0">
                <a:latin typeface="+mn-lt"/>
              </a:rPr>
              <a:t>ault </a:t>
            </a:r>
            <a:r>
              <a:rPr lang="en-US" sz="1400" b="1" dirty="0">
                <a:latin typeface="+mn-lt"/>
              </a:rPr>
              <a:t>T</a:t>
            </a:r>
            <a:r>
              <a:rPr lang="en-US" sz="1400" dirty="0">
                <a:latin typeface="+mn-lt"/>
              </a:rPr>
              <a:t>olerance. (1999)</a:t>
            </a:r>
            <a:endParaRPr lang="en-US" altLang="en-US" sz="1400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1C7C63-B2EE-114C-1BEC-B0EEE9308E50}"/>
              </a:ext>
            </a:extLst>
          </p:cNvPr>
          <p:cNvSpPr txBox="1"/>
          <p:nvPr/>
        </p:nvSpPr>
        <p:spPr>
          <a:xfrm>
            <a:off x="7617589" y="2488723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(9 nodes)</a:t>
            </a:r>
          </a:p>
        </p:txBody>
      </p:sp>
    </p:spTree>
    <p:extLst>
      <p:ext uri="{BB962C8B-B14F-4D97-AF65-F5344CB8AC3E}">
        <p14:creationId xmlns:p14="http://schemas.microsoft.com/office/powerpoint/2010/main" val="228981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34597 0.13936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92" y="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48148E-6 L 0.09805 0.01574 " pathEditMode="relative" rAng="0" ptsTypes="AA">
                                      <p:cBhvr>
                                        <p:cTn id="35" dur="1000" spd="-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96" y="787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48148E-6 L 0.32344 -0.03217 " pathEditMode="relative" rAng="0" ptsTypes="AA">
                                      <p:cBhvr>
                                        <p:cTn id="37" dur="1000" spd="-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72" y="-162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48148E-6 L 0.44219 -0.04421 " pathEditMode="relative" rAng="0" ptsTypes="AA">
                                      <p:cBhvr>
                                        <p:cTn id="39" dur="10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09" y="-2222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48148E-6 L 0.14154 0.17801 " pathEditMode="relative" rAng="0" ptsTypes="AA">
                                      <p:cBhvr>
                                        <p:cTn id="41" dur="10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70" y="8889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48148E-6 L 0.29987 0.13773 " pathEditMode="relative" rAng="0" ptsTypes="AA">
                                      <p:cBhvr>
                                        <p:cTn id="43" dur="10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87" y="6875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48148E-6 L 0.53711 0.07963 " pathEditMode="relative" rAng="0" ptsTypes="AA">
                                      <p:cBhvr>
                                        <p:cTn id="45" dur="1000" spd="-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49" y="3981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11111E-6 L 0.18881 0.26667 " pathEditMode="relative" rAng="0" ptsTypes="AA">
                                      <p:cBhvr>
                                        <p:cTn id="56" dur="1000" spd="-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40" y="13333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11111E-6 L 0.37057 0.26505 " pathEditMode="relative" rAng="0" ptsTypes="AA">
                                      <p:cBhvr>
                                        <p:cTn id="58" dur="1000" spd="-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29" y="13241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0.59375 0.33935 " pathEditMode="relative" rAng="0" ptsTypes="AA">
                                      <p:cBhvr>
                                        <p:cTn id="60" dur="1000" spd="-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88" y="1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7.40741E-7 L 0.25026 0.13773 " pathEditMode="relative" rAng="0" ptsTypes="AA">
                                      <p:cBhvr>
                                        <p:cTn id="81" dur="100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13" y="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23457E-7 L 0.20104 0.1429 " pathEditMode="relative" rAng="0" ptsTypes="AA">
                                      <p:cBhvr>
                                        <p:cTn id="91" dur="10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69" y="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96296E-6 L 0.17174 -0.22732 " pathEditMode="relative" rAng="0" ptsTypes="AA">
                                      <p:cBhvr>
                                        <p:cTn id="116" dur="1000" spd="-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81" y="-11366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0.39701 -0.27639 " pathEditMode="relative" rAng="0" ptsTypes="AA">
                                      <p:cBhvr>
                                        <p:cTn id="118" dur="1000" spd="-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44" y="-13819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96296E-6 L 0.51641 -0.28241 " pathEditMode="relative" rAng="0" ptsTypes="AA">
                                      <p:cBhvr>
                                        <p:cTn id="120" dur="1000" spd="-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20" y="-14120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96296E-6 L 0.21536 -0.06852 " pathEditMode="relative" rAng="0" ptsTypes="AA">
                                      <p:cBhvr>
                                        <p:cTn id="122" dur="1000" spd="-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8" y="-3426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0.37344 -0.1081 " pathEditMode="relative" rAng="0" ptsTypes="AA">
                                      <p:cBhvr>
                                        <p:cTn id="124" dur="1000" spd="-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72" y="-5417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96296E-6 L 0.61159 -0.16852 " pathEditMode="relative" rAng="0" ptsTypes="AA">
                                      <p:cBhvr>
                                        <p:cTn id="126" dur="1000" spd="-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73" y="-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animClr clrSpc="rgb" dir="cw">
                                      <p:cBhvr>
                                        <p:cTn id="1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7037E-7 L 0.20847 0.09306 " pathEditMode="relative" rAng="0" ptsTypes="AA">
                                      <p:cBhvr>
                                        <p:cTn id="148" dur="1000" spd="-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17" y="4653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7 L 0.38841 0.0838 " pathEditMode="relative" rAng="0" ptsTypes="AA">
                                      <p:cBhvr>
                                        <p:cTn id="150" dur="1000" spd="-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14" y="4190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7037E-7 L 0.61315 0.16227 " pathEditMode="relative" rAng="0" ptsTypes="AA">
                                      <p:cBhvr>
                                        <p:cTn id="152" dur="1000" spd="-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51" y="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96296E-6 L 0.1599 -0.06551 " pathEditMode="relative" rAng="0" ptsTypes="AA">
                                      <p:cBhvr>
                                        <p:cTn id="169" dur="1000" spd="-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-3287"/>
                                    </p:animMotion>
                                  </p:childTnLst>
                                </p:cTn>
                              </p:par>
                              <p:par>
                                <p:cTn id="17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96296E-6 L 0.31858 -0.10062 " pathEditMode="relative" rAng="0" ptsTypes="AA">
                                      <p:cBhvr>
                                        <p:cTn id="171" dur="1000" spd="-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20" y="-50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F15A3-848E-B59E-A472-72E76F139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Aggregate signatures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63DC54-364B-7302-D59E-3F9B8FEBCDA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722436" y="3682314"/>
            <a:ext cx="1201270" cy="12140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102AFF-7DA8-F78F-14DC-BB48BFBE4D4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722436" y="1964725"/>
            <a:ext cx="1201270" cy="12140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E3F0AD-8586-6949-C3AC-F57B559CEA5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728465" y="1964725"/>
            <a:ext cx="1201270" cy="12140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6E8471-95E3-2814-CFEA-A1CCB9EEBD3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728465" y="3682314"/>
            <a:ext cx="1201270" cy="12140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F0B1B9B-3330-D6ED-0056-BC3D5C2B68A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316833" y="1133411"/>
            <a:ext cx="1018504" cy="10293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BA418B5-11A7-BF74-90D3-F355344D9B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585" y="4451138"/>
            <a:ext cx="160661" cy="1606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7D298B2-CFB9-60E5-3C88-F6DF196FF1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254" y="3010712"/>
            <a:ext cx="160661" cy="1606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685E161-830A-DA78-157E-5E67A6B63A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399" y="2011407"/>
            <a:ext cx="160661" cy="1606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11E5485-4266-2A12-9E79-430F7CFA5A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425" y="3069057"/>
            <a:ext cx="160661" cy="16066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1FA1D60-F4C5-AA78-BA2B-C146AEC739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086" y="4697942"/>
            <a:ext cx="160661" cy="160661"/>
          </a:xfrm>
          <a:prstGeom prst="rect">
            <a:avLst/>
          </a:prstGeom>
        </p:spPr>
      </p:pic>
      <p:pic>
        <p:nvPicPr>
          <p:cNvPr id="14" name="Graphic 13" descr="Crown">
            <a:extLst>
              <a:ext uri="{FF2B5EF4-FFF2-40B4-BE49-F238E27FC236}">
                <a16:creationId xmlns:a16="http://schemas.microsoft.com/office/drawing/2014/main" id="{F2574132-00FC-81C4-2C39-A833844308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72000" y="793762"/>
            <a:ext cx="562608" cy="56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80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0.00433 L 0.28907 -0.20988 " pathEditMode="relative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-0.00987 L 0.30261 -0.4898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88" y="-2401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86 -0.02655 L -0.21979 -0.22994 " pathEditMode="relative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68 -0.00401 L -0.23594 -0.50864 " pathEditMode="relative" ptsTypes="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B09779-AEE9-99BB-3866-D7E5E2E158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28129-CFF7-DE60-0F5E-4FAE88C1C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Aggregate signatures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26349D-4C4C-28F3-B3B0-7EBA23C4795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722436" y="3682314"/>
            <a:ext cx="1201270" cy="12140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B283EC-47D2-A512-8284-FF808BD5025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722436" y="1964725"/>
            <a:ext cx="1201270" cy="12140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9F9B2D-0D0F-EA1E-8A8A-8A992B906B0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728465" y="1964725"/>
            <a:ext cx="1201270" cy="12140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8AFF34-0790-964E-2F96-B01C3CFB6EF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728465" y="3682314"/>
            <a:ext cx="1201270" cy="12140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95D686-1023-C192-2177-564D1D71FEE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316833" y="1133411"/>
            <a:ext cx="1018504" cy="10293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1D10B09-2454-15F9-CE62-3028595AB3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692" y="2197797"/>
            <a:ext cx="160661" cy="1606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E4C574-BE50-6DF8-6C47-004DCA0ED3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523" y="2002089"/>
            <a:ext cx="160661" cy="1606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34B3D07-52C2-DD92-62AD-3EEDA48F42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399" y="2011407"/>
            <a:ext cx="160661" cy="1606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48853C3-2F65-8255-F544-D6E0C82CC9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716" y="1996408"/>
            <a:ext cx="160661" cy="16066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090F314-E70B-E709-9186-C90C20468F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486" y="2129071"/>
            <a:ext cx="160661" cy="160661"/>
          </a:xfrm>
          <a:prstGeom prst="rect">
            <a:avLst/>
          </a:prstGeom>
        </p:spPr>
      </p:pic>
      <p:pic>
        <p:nvPicPr>
          <p:cNvPr id="14" name="Graphic 13" descr="Crown">
            <a:extLst>
              <a:ext uri="{FF2B5EF4-FFF2-40B4-BE49-F238E27FC236}">
                <a16:creationId xmlns:a16="http://schemas.microsoft.com/office/drawing/2014/main" id="{5503D604-FD87-8E1D-84F2-524EA2E8AB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72000" y="793762"/>
            <a:ext cx="562608" cy="562608"/>
          </a:xfrm>
          <a:prstGeom prst="rect">
            <a:avLst/>
          </a:prstGeom>
        </p:spPr>
      </p:pic>
      <p:sp>
        <p:nvSpPr>
          <p:cNvPr id="3" name="Triangle 2">
            <a:extLst>
              <a:ext uri="{FF2B5EF4-FFF2-40B4-BE49-F238E27FC236}">
                <a16:creationId xmlns:a16="http://schemas.microsoft.com/office/drawing/2014/main" id="{32C0B7B8-5700-62F8-A239-20598C24ED37}"/>
              </a:ext>
            </a:extLst>
          </p:cNvPr>
          <p:cNvSpPr/>
          <p:nvPr/>
        </p:nvSpPr>
        <p:spPr>
          <a:xfrm rot="10800000">
            <a:off x="4946081" y="2411035"/>
            <a:ext cx="1201270" cy="315030"/>
          </a:xfrm>
          <a:prstGeom prst="triangle">
            <a:avLst>
              <a:gd name="adj" fmla="val 5246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B69E7DC-54AF-EF21-CC07-22ABE19AA2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853" y="2833244"/>
            <a:ext cx="160661" cy="16066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AB82085-8984-2251-0032-A278D2DA3363}"/>
              </a:ext>
            </a:extLst>
          </p:cNvPr>
          <p:cNvSpPr txBox="1"/>
          <p:nvPr/>
        </p:nvSpPr>
        <p:spPr>
          <a:xfrm>
            <a:off x="3412637" y="225072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Aggregate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B5C2808-585B-A3BE-C813-6BA9AD41085C}"/>
              </a:ext>
            </a:extLst>
          </p:cNvPr>
          <p:cNvSpPr txBox="1"/>
          <p:nvPr/>
        </p:nvSpPr>
        <p:spPr>
          <a:xfrm>
            <a:off x="2767516" y="3196227"/>
            <a:ext cx="4357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Problem: Can’t be accountable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71DA81C-9BE0-104A-4F9C-4E8DC8D4D511}"/>
              </a:ext>
            </a:extLst>
          </p:cNvPr>
          <p:cNvSpPr txBox="1"/>
          <p:nvPr/>
        </p:nvSpPr>
        <p:spPr>
          <a:xfrm>
            <a:off x="2767516" y="3573748"/>
            <a:ext cx="4097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Solution: Add </a:t>
            </a:r>
            <a:r>
              <a:rPr lang="en-US" dirty="0" err="1">
                <a:latin typeface="+mn-lt"/>
              </a:rPr>
              <a:t>bitvector</a:t>
            </a:r>
            <a:r>
              <a:rPr lang="en-US" dirty="0">
                <a:latin typeface="+mn-lt"/>
              </a:rPr>
              <a:t> (n bits)</a:t>
            </a:r>
          </a:p>
        </p:txBody>
      </p:sp>
    </p:spTree>
    <p:extLst>
      <p:ext uri="{BB962C8B-B14F-4D97-AF65-F5344CB8AC3E}">
        <p14:creationId xmlns:p14="http://schemas.microsoft.com/office/powerpoint/2010/main" val="511072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40B654-9B72-80FB-DA18-A9819A0303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689CE-205E-AFF2-6094-D960ABC77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1754"/>
            <a:ext cx="8229600" cy="623097"/>
          </a:xfrm>
        </p:spPr>
        <p:txBody>
          <a:bodyPr>
            <a:normAutofit fontScale="90000"/>
          </a:bodyPr>
          <a:lstStyle/>
          <a:p>
            <a:r>
              <a:rPr lang="en-US" dirty="0"/>
              <a:t>Aggregate signatures:   syntax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8CE0844-C7AF-66D5-62D1-056CA12138B2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228600" y="971550"/>
                <a:ext cx="8686800" cy="4095750"/>
              </a:xfrm>
            </p:spPr>
            <p:txBody>
              <a:bodyPr>
                <a:normAutofit fontScale="92500" lnSpcReduction="20000"/>
              </a:bodyPr>
              <a:lstStyle/>
              <a:p>
                <a:pPr marL="57150" indent="0">
                  <a:spcBef>
                    <a:spcPts val="1200"/>
                  </a:spcBef>
                  <a:buNone/>
                  <a:tabLst>
                    <a:tab pos="3200400" algn="l"/>
                  </a:tabLst>
                </a:pPr>
                <a:r>
                  <a:rPr lang="en-US" sz="2400" b="1" u="sng" dirty="0">
                    <a:sym typeface="Symbol" charset="0"/>
                  </a:rPr>
                  <a:t>Def</a:t>
                </a:r>
                <a:r>
                  <a:rPr lang="en-US" sz="2400" dirty="0">
                    <a:sym typeface="Symbol" charset="0"/>
                  </a:rPr>
                  <a:t>:    an aggregate signature scheme is a quintuple of algorithms:</a:t>
                </a:r>
              </a:p>
              <a:p>
                <a:pPr marL="800100" lvl="1">
                  <a:spcBef>
                    <a:spcPts val="1200"/>
                  </a:spcBef>
                  <a:tabLst>
                    <a:tab pos="3200400" algn="l"/>
                  </a:tabLst>
                </a:pPr>
                <a:r>
                  <a:rPr lang="en-US" sz="2400" b="1" dirty="0">
                    <a:sym typeface="Symbol" charset="0"/>
                  </a:rPr>
                  <a:t>(Gen</a:t>
                </a:r>
                <a:r>
                  <a:rPr lang="en-US" sz="2400" dirty="0">
                    <a:sym typeface="Symbol" charset="0"/>
                  </a:rPr>
                  <a:t>, </a:t>
                </a:r>
                <a:r>
                  <a:rPr lang="en-US" sz="2400" b="1" dirty="0">
                    <a:sym typeface="Symbol" charset="0"/>
                  </a:rPr>
                  <a:t>Sign, Verify) </a:t>
                </a:r>
                <a:r>
                  <a:rPr lang="en-US" sz="2400" dirty="0">
                    <a:sym typeface="Symbol" charset="0"/>
                  </a:rPr>
                  <a:t>:  </a:t>
                </a:r>
                <a:r>
                  <a:rPr lang="en-US" sz="2400" dirty="0"/>
                  <a:t>is a signature scheme</a:t>
                </a:r>
                <a:endParaRPr lang="en-US" sz="2400" dirty="0">
                  <a:sym typeface="Symbol" charset="0"/>
                </a:endParaRPr>
              </a:p>
              <a:p>
                <a:pPr marL="800100" lvl="1">
                  <a:spcBef>
                    <a:spcPts val="1200"/>
                  </a:spcBef>
                  <a:tabLst>
                    <a:tab pos="3200400" algn="l"/>
                  </a:tabLst>
                </a:pPr>
                <a:r>
                  <a:rPr lang="en-US" sz="2400" b="1" dirty="0">
                    <a:sym typeface="Symbol" charset="0"/>
                  </a:rPr>
                  <a:t>Aggregate</a:t>
                </a:r>
                <a:r>
                  <a:rPr lang="en-US" sz="2400" dirty="0">
                    <a:sym typeface="Symbol" charset="0"/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sSub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  <m:t>𝑝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charset="0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sz="2400" dirty="0">
                    <a:sym typeface="Symbol" charset="0"/>
                  </a:rPr>
                  <a:t>)-&gt;  outputs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charset="0"/>
                          </a:rPr>
                          <m:t>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charset="0"/>
                          </a:rPr>
                          <m:t>𝐴</m:t>
                        </m:r>
                      </m:sub>
                    </m:sSub>
                  </m:oMath>
                </a14:m>
                <a:endParaRPr lang="en-US" altLang="ja-JP" sz="2400" dirty="0">
                  <a:latin typeface="Arial"/>
                  <a:sym typeface="Symbol" charset="0"/>
                </a:endParaRPr>
              </a:p>
              <a:p>
                <a:pPr marL="800100" lvl="1">
                  <a:spcBef>
                    <a:spcPts val="1200"/>
                  </a:spcBef>
                  <a:tabLst>
                    <a:tab pos="3200400" algn="l"/>
                  </a:tabLst>
                </a:pPr>
                <a:r>
                  <a:rPr lang="en-US" sz="2400" b="1" dirty="0" err="1">
                    <a:sym typeface="Symbol" charset="0"/>
                  </a:rPr>
                  <a:t>VerifyAgg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sym typeface="Symbol" charset="0"/>
                      </a:rPr>
                      <m:t>(</m:t>
                    </m:r>
                    <m:sSubSup>
                      <m:sSub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sSub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dPr>
                          <m:e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  <m:t>𝑝𝑘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  <m:t>, 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  <m:t>𝑚</m:t>
                            </m:r>
                          </m:e>
                        </m:d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𝑖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=1</m:t>
                        </m:r>
                      </m:sub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𝑘</m:t>
                        </m:r>
                      </m:sup>
                    </m:sSubSup>
                    <m:r>
                      <a:rPr lang="en-US" sz="2400" i="1" dirty="0" smtClean="0">
                        <a:latin typeface="Cambria Math" panose="02040503050406030204" pitchFamily="18" charset="0"/>
                        <a:sym typeface="Symbol" charset="0"/>
                      </a:rPr>
                      <m:t>, 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sSubPr>
                      <m:e>
                        <m:r>
                          <a:rPr lang="en-US" sz="2400" i="1" dirty="0" err="1">
                            <a:latin typeface="Cambria Math" panose="02040503050406030204" pitchFamily="18" charset="0"/>
                            <a:sym typeface="Symbol" charset="0"/>
                          </a:rPr>
                          <m:t>𝜎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2400" dirty="0">
                    <a:sym typeface="Symbol" charset="0"/>
                  </a:rPr>
                  <a:t>) outputs ‘accept</a:t>
                </a:r>
                <a:r>
                  <a:rPr lang="ja-JP" altLang="en-US" sz="2400">
                    <a:latin typeface="Arial"/>
                    <a:sym typeface="Symbol" charset="0"/>
                  </a:rPr>
                  <a:t>’</a:t>
                </a:r>
                <a:r>
                  <a:rPr lang="en-US" sz="2400" dirty="0">
                    <a:sym typeface="Symbol" charset="0"/>
                  </a:rPr>
                  <a:t> or  ‘reject</a:t>
                </a:r>
                <a:r>
                  <a:rPr lang="en-US" sz="2400" dirty="0">
                    <a:latin typeface="Arial"/>
                    <a:sym typeface="Symbol" charset="0"/>
                  </a:rPr>
                  <a:t>’</a:t>
                </a:r>
                <a:endParaRPr lang="en-US" altLang="ja-JP" sz="2400" dirty="0">
                  <a:latin typeface="Arial"/>
                  <a:sym typeface="Symbol" charset="0"/>
                </a:endParaRPr>
              </a:p>
              <a:p>
                <a:pPr marL="0" indent="0">
                  <a:spcBef>
                    <a:spcPts val="4200"/>
                  </a:spcBef>
                  <a:buNone/>
                </a:pPr>
                <a:r>
                  <a:rPr lang="en-US" sz="2400" b="1" u="sng" dirty="0"/>
                  <a:t>Correctness</a:t>
                </a:r>
                <a:r>
                  <a:rPr lang="en-US" sz="2400" dirty="0"/>
                  <a:t>:   (Security later) </a:t>
                </a:r>
              </a:p>
              <a:p>
                <a:pPr marL="0" indent="0">
                  <a:spcBef>
                    <a:spcPts val="1800"/>
                  </a:spcBef>
                  <a:buNone/>
                </a:pPr>
                <a:r>
                  <a:rPr lang="en-US" sz="2400" dirty="0"/>
                  <a:t>	</a:t>
                </a:r>
                <a:r>
                  <a:rPr lang="en-US" sz="2400" b="1" dirty="0">
                    <a:sym typeface="Symbol" charset="0"/>
                  </a:rPr>
                  <a:t> Verify(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sym typeface="Symbol" charset="0"/>
                      </a:rPr>
                      <m:t>𝑝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sym typeface="Symbol" charset="0"/>
                          </a:rPr>
                          <m:t>𝑘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sym typeface="Symbol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sym typeface="Symbol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sym typeface="Symbol" charset="0"/>
                          </a:rPr>
                          <m:t>𝑚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sym typeface="Symbol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sym typeface="Symbol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sym typeface="Symbol" charset="0"/>
                          </a:rPr>
                          <m:t>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sym typeface="Symbol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b="1" dirty="0"/>
                  <a:t>)= ‘accept’ for all </a:t>
                </a:r>
                <a:r>
                  <a:rPr lang="en-US" sz="2400" b="1" dirty="0" err="1"/>
                  <a:t>i</a:t>
                </a:r>
                <a:r>
                  <a:rPr lang="en-US" sz="2400" b="1" dirty="0"/>
                  <a:t> -&gt;</a:t>
                </a:r>
                <a:r>
                  <a:rPr lang="en-US" sz="2400" dirty="0"/>
                  <a:t>	</a:t>
                </a:r>
                <a:r>
                  <a:rPr lang="en-US" sz="2400" b="1" dirty="0">
                    <a:sym typeface="Symbol" charset="0"/>
                  </a:rPr>
                  <a:t> </a:t>
                </a:r>
              </a:p>
              <a:p>
                <a:pPr marL="0" indent="0">
                  <a:spcBef>
                    <a:spcPts val="1800"/>
                  </a:spcBef>
                  <a:buNone/>
                </a:pPr>
                <a:r>
                  <a:rPr lang="en-US" sz="2400" b="1" dirty="0">
                    <a:sym typeface="Symbol" charset="0"/>
                  </a:rPr>
                  <a:t>	</a:t>
                </a:r>
                <a:r>
                  <a:rPr lang="en-US" sz="2400" b="1" dirty="0" err="1">
                    <a:sym typeface="Symbol" charset="0"/>
                  </a:rPr>
                  <a:t>VerifyAgg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sym typeface="Symbol" charset="0"/>
                      </a:rPr>
                      <m:t>(</m:t>
                    </m:r>
                    <m:sSubSup>
                      <m:sSubSupPr>
                        <m:ctrlPr>
                          <a:rPr lang="en-US" sz="2400" i="1" dirty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sSub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d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  <m:t>𝑝</m:t>
                            </m:r>
                            <m:sSub>
                              <m:sSub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  <a:sym typeface="Symbol" charset="0"/>
                          </a:rPr>
                          <m:t>𝑖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sym typeface="Symbol" charset="0"/>
                          </a:rPr>
                          <m:t>=1</m:t>
                        </m:r>
                      </m:sub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  <a:sym typeface="Symbol" charset="0"/>
                          </a:rPr>
                          <m:t>𝑘</m:t>
                        </m:r>
                      </m:sup>
                    </m:sSubSup>
                    <m:r>
                      <a:rPr lang="en-US" sz="2400" i="1" dirty="0">
                        <a:latin typeface="Cambria Math" panose="02040503050406030204" pitchFamily="18" charset="0"/>
                        <a:sym typeface="Symbol" charset="0"/>
                      </a:rPr>
                      <m:t>,</m:t>
                    </m:r>
                  </m:oMath>
                </a14:m>
                <a:r>
                  <a:rPr lang="en-US" sz="2400" b="1" dirty="0">
                    <a:sym typeface="Symbol" charset="0"/>
                  </a:rPr>
                  <a:t> Aggregate</a:t>
                </a:r>
                <a:r>
                  <a:rPr lang="en-US" sz="2400" dirty="0">
                    <a:sym typeface="Symbol" charset="0"/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sSub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sym typeface="Symbol" charset="0"/>
                              </a:rPr>
                              <m:t>𝑝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  <a:sym typeface="Symbol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  <a:sym typeface="Symbol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sym typeface="Symbol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sym typeface="Symbol" charset="0"/>
                          </a:rPr>
                          <m:t>=1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  <a:sym typeface="Symbol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sz="2400" dirty="0">
                    <a:sym typeface="Symbol" charset="0"/>
                  </a:rPr>
                  <a:t>))= ’accept’</a:t>
                </a:r>
              </a:p>
              <a:p>
                <a:pPr marL="0" indent="0">
                  <a:spcBef>
                    <a:spcPts val="1800"/>
                  </a:spcBef>
                  <a:buNone/>
                </a:pPr>
                <a:r>
                  <a:rPr lang="en-US" sz="2400" b="1" u="sng" dirty="0">
                    <a:sym typeface="Symbol" charset="0"/>
                  </a:rPr>
                  <a:t>Efficiency: </a:t>
                </a:r>
                <a:r>
                  <a:rPr lang="en-US" sz="2400" dirty="0">
                    <a:sym typeface="Symbol" charset="0"/>
                  </a:rPr>
                  <a:t>Ideally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sSubPr>
                      <m:e>
                        <m:r>
                          <a:rPr lang="en-US" sz="2400" i="1" dirty="0" err="1">
                            <a:latin typeface="Cambria Math" panose="02040503050406030204" pitchFamily="18" charset="0"/>
                            <a:sym typeface="Symbol" charset="0"/>
                          </a:rPr>
                          <m:t>𝜎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  <a:sym typeface="Symbol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2400" dirty="0">
                    <a:sym typeface="Symbol" charset="0"/>
                  </a:rPr>
                  <a:t> is short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8CE0844-C7AF-66D5-62D1-056CA12138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971550"/>
                <a:ext cx="8686800" cy="4095750"/>
              </a:xfrm>
              <a:blipFill>
                <a:blip r:embed="rId3"/>
                <a:stretch>
                  <a:fillRect l="-876" t="-2477" b="-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624216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4779AA-7557-DA40-1B1F-CCCA8489A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18CFA-B614-13B0-1E78-63717B1FB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BLS aggregate sig scheme (Attempt 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5EB0566-FD4E-4CE1-75DF-17A31D67E2D5}"/>
                  </a:ext>
                </a:extLst>
              </p:cNvPr>
              <p:cNvSpPr txBox="1"/>
              <p:nvPr/>
            </p:nvSpPr>
            <p:spPr>
              <a:xfrm>
                <a:off x="209550" y="953030"/>
                <a:ext cx="8477250" cy="313521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3200" b="1" dirty="0"/>
                  <a:t>Gen(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𝝀</m:t>
                    </m:r>
                  </m:oMath>
                </a14:m>
                <a:r>
                  <a:rPr lang="en-US" sz="3200" b="1" dirty="0"/>
                  <a:t>)</a:t>
                </a:r>
                <a14:m>
                  <m:oMath xmlns:m="http://schemas.openxmlformats.org/officeDocument/2006/math">
                    <m:r>
                      <a:rPr lang="en-US" sz="3200" b="1" i="1" dirty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sz="3200" b="1" dirty="0"/>
                  <a:t> </a:t>
                </a:r>
                <a:r>
                  <a:rPr lang="en-US" sz="3200" dirty="0"/>
                  <a:t>group of order p, generator G </a:t>
                </a:r>
              </a:p>
              <a:p>
                <a:r>
                  <a:rPr lang="en-US" sz="3200" b="1" dirty="0"/>
                  <a:t>	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𝒙</m:t>
                    </m:r>
                    <m:sSup>
                      <m:sSupPr>
                        <m:ctrlPr>
                          <a:rPr lang="en-US" sz="32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dirty="0" smtClean="0">
                            <a:latin typeface="Cambria Math" panose="02040503050406030204" pitchFamily="18" charset="0"/>
                          </a:rPr>
                          <m:t>←</m:t>
                        </m:r>
                      </m:e>
                      <m:sup>
                        <m:r>
                          <a:rPr lang="en-US" sz="3200" b="1" i="1" dirty="0" smtClean="0">
                            <a:latin typeface="Cambria Math" panose="02040503050406030204" pitchFamily="18" charset="0"/>
                          </a:rPr>
                          <m:t>$</m:t>
                        </m:r>
                      </m:sup>
                    </m:sSup>
                    <m:sSub>
                      <m:sSubPr>
                        <m:ctrlPr>
                          <a:rPr lang="en-US" sz="32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32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sub>
                    </m:sSub>
                    <m:r>
                      <a:rPr lang="en-US" sz="32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32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𝒀</m:t>
                    </m:r>
                    <m:r>
                      <a:rPr lang="en-US" sz="32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sz="32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32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endParaRPr lang="en-US" sz="3200" dirty="0"/>
              </a:p>
              <a:p>
                <a:r>
                  <a:rPr lang="en-US" sz="3200" b="1" dirty="0"/>
                  <a:t>Sign (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sz="3200" b="1" dirty="0"/>
                  <a:t>):</a:t>
                </a:r>
              </a:p>
              <a:p>
                <a:pPr lvl="1"/>
                <a:r>
                  <a:rPr lang="en-US" sz="3200" b="1" dirty="0">
                    <a:latin typeface="Cambria Math" panose="02040503050406030204" pitchFamily="18" charset="0"/>
                  </a:rPr>
                  <a:t>Output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𝝈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</m:sub>
                    </m:sSub>
                    <m:r>
                      <a:rPr lang="en-US" sz="32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b="1" i="1" dirty="0">
                  <a:latin typeface="Cambria Math" panose="02040503050406030204" pitchFamily="18" charset="0"/>
                </a:endParaRPr>
              </a:p>
              <a:p>
                <a:r>
                  <a:rPr lang="en-US" sz="3200" b="1" dirty="0"/>
                  <a:t>Verify(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𝝈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b="1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d>
                      <m:d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</m:d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</m:sub>
                    </m:sSub>
                    <m:r>
                      <a:rPr lang="en-US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𝒎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),</m:t>
                    </m:r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𝒀</m:t>
                    </m:r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5EB0566-FD4E-4CE1-75DF-17A31D67E2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50" y="953030"/>
                <a:ext cx="8477250" cy="3135217"/>
              </a:xfrm>
              <a:prstGeom prst="rect">
                <a:avLst/>
              </a:prstGeom>
              <a:blipFill>
                <a:blip r:embed="rId2"/>
                <a:stretch>
                  <a:fillRect l="-1642" t="-1594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692489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757A8-20A6-F41B-58CC-CDD26487C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BLS aggregate sig scheme (Attempt 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5136519-DCC5-852D-E133-6C64B3E22C0A}"/>
                  </a:ext>
                </a:extLst>
              </p:cNvPr>
              <p:cNvSpPr txBox="1"/>
              <p:nvPr/>
            </p:nvSpPr>
            <p:spPr>
              <a:xfrm>
                <a:off x="209550" y="953030"/>
                <a:ext cx="3581400" cy="142353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1400" b="1" dirty="0"/>
                  <a:t>Gen(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𝝀</m:t>
                    </m:r>
                  </m:oMath>
                </a14:m>
                <a:r>
                  <a:rPr lang="en-US" sz="1400" b="1" dirty="0"/>
                  <a:t>)</a:t>
                </a:r>
                <a14:m>
                  <m:oMath xmlns:m="http://schemas.openxmlformats.org/officeDocument/2006/math">
                    <m:r>
                      <a:rPr lang="en-US" sz="1400" b="1" i="1" dirty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sz="1400" b="1" dirty="0"/>
                  <a:t> </a:t>
                </a:r>
                <a:r>
                  <a:rPr lang="en-US" sz="1400" dirty="0"/>
                  <a:t>group of order p, generator G </a:t>
                </a:r>
              </a:p>
              <a:p>
                <a:r>
                  <a:rPr lang="en-US" sz="1400" b="1" dirty="0"/>
                  <a:t>	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𝒙</m:t>
                    </m:r>
                    <m:sSup>
                      <m:sSupPr>
                        <m:ctrlPr>
                          <a:rPr lang="en-US" sz="1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1" i="1" dirty="0" smtClean="0">
                            <a:latin typeface="Cambria Math" panose="02040503050406030204" pitchFamily="18" charset="0"/>
                          </a:rPr>
                          <m:t>←</m:t>
                        </m:r>
                      </m:e>
                      <m:sup>
                        <m:r>
                          <a:rPr lang="en-US" sz="1400" b="1" i="1" dirty="0" smtClean="0">
                            <a:latin typeface="Cambria Math" panose="02040503050406030204" pitchFamily="18" charset="0"/>
                          </a:rPr>
                          <m:t>$</m:t>
                        </m:r>
                      </m:sup>
                    </m:sSup>
                    <m:sSub>
                      <m:sSubPr>
                        <m:ctrlPr>
                          <a:rPr lang="en-US" sz="1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1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sub>
                    </m:sSub>
                    <m:r>
                      <a:rPr lang="en-US" sz="1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1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𝒀</m:t>
                    </m:r>
                    <m:r>
                      <a:rPr lang="en-US" sz="1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sz="1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1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endParaRPr lang="en-US" sz="1400" dirty="0"/>
              </a:p>
              <a:p>
                <a:r>
                  <a:rPr lang="en-US" sz="1400" b="1" dirty="0"/>
                  <a:t>Sign (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sz="1400" b="1" dirty="0"/>
                  <a:t>):</a:t>
                </a:r>
              </a:p>
              <a:p>
                <a:pPr lvl="1"/>
                <a:r>
                  <a:rPr lang="en-US" sz="1400" b="1" dirty="0">
                    <a:latin typeface="Cambria Math" panose="02040503050406030204" pitchFamily="18" charset="0"/>
                  </a:rPr>
                  <a:t>Output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</a:rPr>
                      <m:t>𝝈</m:t>
                    </m:r>
                    <m:r>
                      <a:rPr lang="en-US" sz="1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400" b="1" i="1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1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</m:sub>
                    </m:sSub>
                    <m:r>
                      <a:rPr lang="en-US" sz="1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1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b="1" i="1" dirty="0">
                  <a:latin typeface="Cambria Math" panose="02040503050406030204" pitchFamily="18" charset="0"/>
                </a:endParaRPr>
              </a:p>
              <a:p>
                <a:r>
                  <a:rPr lang="en-US" sz="1400" b="1" dirty="0"/>
                  <a:t>Verify(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𝝈</m:t>
                    </m:r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b="1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d>
                      <m:dPr>
                        <m:ctrlPr>
                          <a:rPr lang="en-U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  <m:r>
                          <a:rPr lang="en-U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</m:d>
                    <m:r>
                      <a:rPr lang="en-US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</m:sub>
                    </m:sSub>
                    <m:r>
                      <a:rPr lang="en-US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𝒎</m:t>
                    </m:r>
                    <m:r>
                      <a:rPr lang="en-US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),</m:t>
                    </m:r>
                    <m:r>
                      <a:rPr lang="en-US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𝒀</m:t>
                    </m:r>
                    <m:r>
                      <a:rPr lang="en-US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5136519-DCC5-852D-E133-6C64B3E22C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50" y="953030"/>
                <a:ext cx="3581400" cy="1423531"/>
              </a:xfrm>
              <a:prstGeom prst="rect">
                <a:avLst/>
              </a:prstGeom>
              <a:blipFill>
                <a:blip r:embed="rId2"/>
                <a:stretch>
                  <a:fillRect l="-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24809DC-35A9-D1D0-5420-786664E61E87}"/>
                  </a:ext>
                </a:extLst>
              </p:cNvPr>
              <p:cNvSpPr txBox="1"/>
              <p:nvPr/>
            </p:nvSpPr>
            <p:spPr>
              <a:xfrm>
                <a:off x="457200" y="2585830"/>
                <a:ext cx="8415132" cy="8902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b="1" dirty="0">
                    <a:latin typeface="+mn-lt"/>
                  </a:rPr>
                  <a:t>Aggregate</a:t>
                </a:r>
                <a:r>
                  <a:rPr lang="en-US" dirty="0">
                    <a:latin typeface="+mn-lt"/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dirty="0">
                    <a:latin typeface="+mn-lt"/>
                  </a:rPr>
                  <a:t>)-&gt;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>
                  <a:latin typeface="+mn-lt"/>
                </a:endParaRPr>
              </a:p>
              <a:p>
                <a:r>
                  <a:rPr lang="en-US" b="1" dirty="0" err="1">
                    <a:latin typeface="+mn-lt"/>
                  </a:rPr>
                  <a:t>VerifyAggregate</a:t>
                </a:r>
                <a:r>
                  <a:rPr lang="en-US" dirty="0">
                    <a:latin typeface="+mn-lt"/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):</m:t>
                    </m:r>
                  </m:oMath>
                </a14:m>
                <a:r>
                  <a:rPr lang="en-US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𝑯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𝔾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24809DC-35A9-D1D0-5420-786664E61E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585830"/>
                <a:ext cx="8415132" cy="890244"/>
              </a:xfrm>
              <a:prstGeom prst="rect">
                <a:avLst/>
              </a:prstGeom>
              <a:blipFill>
                <a:blip r:embed="rId3"/>
                <a:stretch>
                  <a:fillRect l="-1207" t="-63380" b="-10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48D0E4E-7014-B7DA-FD81-3E94181DEE7E}"/>
                  </a:ext>
                </a:extLst>
              </p:cNvPr>
              <p:cNvSpPr txBox="1"/>
              <p:nvPr/>
            </p:nvSpPr>
            <p:spPr>
              <a:xfrm>
                <a:off x="364434" y="3535439"/>
                <a:ext cx="8415132" cy="13578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b="1" dirty="0">
                    <a:latin typeface="+mn-lt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=…=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>
                    <a:latin typeface="+mn-lt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𝑯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𝔾</m:t>
                              </m:r>
                            </m:sub>
                          </m:sSub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𝔾</m:t>
                          </m:r>
                        </m:sub>
                      </m:sSub>
                      <m:r>
                        <a:rPr lang="en-US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),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</m:sub>
                        <m:sup/>
                        <m:e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nary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48D0E4E-7014-B7DA-FD81-3E94181DEE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434" y="3535439"/>
                <a:ext cx="8415132" cy="1357872"/>
              </a:xfrm>
              <a:prstGeom prst="rect">
                <a:avLst/>
              </a:prstGeom>
              <a:blipFill>
                <a:blip r:embed="rId4"/>
                <a:stretch>
                  <a:fillRect l="-1054" t="-68519" b="-13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50384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281EA-AF33-3832-E3CC-F9356F739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Rouge Key Attack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1E06E2-4392-7930-ADA6-934915E20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Adversary creates public key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𝑎𝑑𝑣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Adversary does not know secret key</a:t>
                </a:r>
              </a:p>
              <a:p>
                <a:r>
                  <a:rPr lang="en-US" dirty="0"/>
                  <a:t>Adversary creates signature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𝑎𝑑𝑣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claims this is a signature under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𝑎𝑑𝑣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 err="1"/>
                  <a:t>VerifyAgg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𝑎𝑑𝑣</m:t>
                            </m:r>
                          </m:sub>
                        </m:sSub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𝑎𝑑𝑣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): 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𝑎𝑑𝑣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?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𝑎𝑑𝑣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Even though Bob never signed!</a:t>
                </a:r>
              </a:p>
              <a:p>
                <a:pPr lvl="1"/>
                <a:r>
                  <a:rPr lang="en-US" dirty="0"/>
                  <a:t>Breaks security</a:t>
                </a:r>
              </a:p>
              <a:p>
                <a:pPr lvl="1"/>
                <a:r>
                  <a:rPr lang="en-US" dirty="0"/>
                  <a:t>Not a forgery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1E06E2-4392-7930-ADA6-934915E20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0" t="-1987" r="-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067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F8C29-0029-EC51-0CFB-DADF1246B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Modelling security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E8DA660-DB30-DC48-BC4F-D3EF739153D5}"/>
                  </a:ext>
                </a:extLst>
              </p:cNvPr>
              <p:cNvSpPr txBox="1"/>
              <p:nvPr/>
            </p:nvSpPr>
            <p:spPr>
              <a:xfrm>
                <a:off x="-559905" y="1053658"/>
                <a:ext cx="9548191" cy="41470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800100" lvl="1">
                  <a:spcBef>
                    <a:spcPts val="1200"/>
                  </a:spcBef>
                  <a:tabLst>
                    <a:tab pos="3200400" algn="l"/>
                  </a:tabLst>
                </a:pPr>
                <a:r>
                  <a:rPr lang="en-US" altLang="ja-JP" sz="2400" dirty="0">
                    <a:latin typeface="Arial"/>
                    <a:sym typeface="Symbol" charset="0"/>
                  </a:rPr>
                  <a:t>For all polynomial-time (and query) adversaries A with access to a signing oracle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  <a:sym typeface="Symbol" charset="0"/>
                      </a:rPr>
                      <m:t>𝑂</m:t>
                    </m:r>
                    <m:r>
                      <a:rPr lang="en-US" altLang="ja-JP" sz="2400" b="0" i="0" smtClean="0">
                        <a:latin typeface="Cambria Math" panose="02040503050406030204" pitchFamily="18" charset="0"/>
                        <a:sym typeface="Symbol" charset="0"/>
                      </a:rPr>
                      <m:t>:</m:t>
                    </m:r>
                  </m:oMath>
                </a14:m>
                <a:endParaRPr lang="en-US" altLang="ja-JP" sz="2400" b="0" dirty="0">
                  <a:latin typeface="Arial"/>
                  <a:sym typeface="Symbol" charset="0"/>
                </a:endParaRPr>
              </a:p>
              <a:p>
                <a:pPr marL="800100" lvl="1">
                  <a:spcBef>
                    <a:spcPts val="1200"/>
                  </a:spcBef>
                  <a:tabLst>
                    <a:tab pos="32004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latin typeface="Cambria Math" panose="02040503050406030204" pitchFamily="18" charset="0"/>
                          <a:sym typeface="Symbol" charset="0"/>
                        </a:rPr>
                        <m:t>𝑃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  <a:sym typeface="Symbol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  <a:sym typeface="Symbol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𝐴𝑉</m:t>
                                </m:r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lang="en-US" altLang="ja-JP" sz="2400" b="0" i="1" smtClean="0">
                                        <a:latin typeface="Cambria Math" panose="02040503050406030204" pitchFamily="18" charset="0"/>
                                        <a:sym typeface="Symbol" charset="0"/>
                                      </a:rPr>
                                    </m:ctrlPr>
                                  </m:sSubSupPr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altLang="ja-JP" sz="2400" b="0" i="1" smtClean="0">
                                            <a:latin typeface="Cambria Math" panose="02040503050406030204" pitchFamily="18" charset="0"/>
                                            <a:sym typeface="Symbol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ja-JP" sz="2400" b="0" i="1" smtClean="0">
                                            <a:latin typeface="Cambria Math" panose="02040503050406030204" pitchFamily="18" charset="0"/>
                                            <a:sym typeface="Symbol" charset="0"/>
                                          </a:rPr>
                                          <m:t>𝑝𝑘</m:t>
                                        </m:r>
                                        <m:r>
                                          <a:rPr lang="en-US" altLang="ja-JP" sz="2400" b="0" i="1" smtClean="0">
                                            <a:latin typeface="Cambria Math" panose="02040503050406030204" pitchFamily="18" charset="0"/>
                                            <a:sym typeface="Symbol" charset="0"/>
                                          </a:rPr>
                                          <m:t>,</m:t>
                                        </m:r>
                                        <m:r>
                                          <a:rPr lang="en-US" altLang="ja-JP" sz="2400" b="0" i="1" smtClean="0">
                                            <a:latin typeface="Cambria Math" panose="02040503050406030204" pitchFamily="18" charset="0"/>
                                            <a:sym typeface="Symbol" charset="0"/>
                                          </a:rPr>
                                          <m:t>𝑚𝑠𝑔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lang="en-US" altLang="ja-JP" sz="2400" b="0" i="1" smtClean="0">
                                        <a:latin typeface="Cambria Math" panose="02040503050406030204" pitchFamily="18" charset="0"/>
                                        <a:sym typeface="Symbol" charset="0"/>
                                      </a:rPr>
                                      <m:t>𝑖</m:t>
                                    </m:r>
                                    <m:r>
                                      <a:rPr lang="en-US" altLang="ja-JP" sz="2400" b="0" i="1" smtClean="0">
                                        <a:latin typeface="Cambria Math" panose="02040503050406030204" pitchFamily="18" charset="0"/>
                                        <a:sym typeface="Symbol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altLang="ja-JP" sz="2400" b="0" i="1" smtClean="0">
                                        <a:latin typeface="Cambria Math" panose="02040503050406030204" pitchFamily="18" charset="0"/>
                                        <a:sym typeface="Symbol" charset="0"/>
                                      </a:rPr>
                                      <m:t>𝑘</m:t>
                                    </m:r>
                                  </m:sup>
                                </m:sSubSup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ja-JP" sz="2400" b="0" i="1" smtClean="0">
                                        <a:latin typeface="Cambria Math" panose="02040503050406030204" pitchFamily="18" charset="0"/>
                                        <a:sym typeface="Symbol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400" b="0" i="1" smtClean="0">
                                        <a:latin typeface="Cambria Math" panose="02040503050406030204" pitchFamily="18" charset="0"/>
                                        <a:sym typeface="Symbol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ja-JP" sz="2400" b="0" i="1" smtClean="0">
                                        <a:latin typeface="Cambria Math" panose="02040503050406030204" pitchFamily="18" charset="0"/>
                                        <a:sym typeface="Symbol" charset="0"/>
                                      </a:rPr>
                                      <m:t>𝐴</m:t>
                                    </m:r>
                                  </m:sub>
                                </m:sSub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)</m:t>
                                </m:r>
                              </m:e>
                              <m:e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|</m:t>
                                </m:r>
                              </m:e>
                              <m:e>
                                <m:d>
                                  <m:dPr>
                                    <m:ctrlPr>
                                      <a:rPr lang="en-US" altLang="ja-JP" sz="2400" b="0" i="1" smtClean="0">
                                        <a:latin typeface="Cambria Math" panose="02040503050406030204" pitchFamily="18" charset="0"/>
                                        <a:sym typeface="Symbol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sz="2400" b="0" i="1" smtClean="0">
                                        <a:latin typeface="Cambria Math" panose="02040503050406030204" pitchFamily="18" charset="0"/>
                                        <a:sym typeface="Symbol" charset="0"/>
                                      </a:rPr>
                                      <m:t>𝑝𝑘</m:t>
                                    </m:r>
                                    <m:r>
                                      <a:rPr lang="en-US" altLang="ja-JP" sz="2400" b="0" i="1" smtClean="0">
                                        <a:latin typeface="Cambria Math" panose="02040503050406030204" pitchFamily="18" charset="0"/>
                                        <a:sym typeface="Symbol" charset="0"/>
                                      </a:rPr>
                                      <m:t>,</m:t>
                                    </m:r>
                                    <m:r>
                                      <a:rPr lang="en-US" altLang="ja-JP" sz="2400" b="0" i="1" smtClean="0">
                                        <a:latin typeface="Cambria Math" panose="02040503050406030204" pitchFamily="18" charset="0"/>
                                        <a:sym typeface="Symbol" charset="0"/>
                                      </a:rPr>
                                      <m:t>𝑠𝑘</m:t>
                                    </m:r>
                                  </m:e>
                                </m:d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←</m:t>
                                </m:r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𝐺𝑒𝑛</m:t>
                                </m:r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(</m:t>
                                </m:r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𝜆</m:t>
                                </m:r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∧</m:t>
                                </m:r>
                              </m:e>
                              <m:e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|</m:t>
                                </m:r>
                              </m:e>
                              <m:e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∧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altLang="ja-JP" sz="2400" b="0" i="1" smtClean="0">
                                        <a:latin typeface="Cambria Math" panose="02040503050406030204" pitchFamily="18" charset="0"/>
                                        <a:sym typeface="Symbol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altLang="ja-JP" sz="2400" b="0" i="1" smtClean="0">
                                        <a:latin typeface="Cambria Math" panose="02040503050406030204" pitchFamily="18" charset="0"/>
                                        <a:sym typeface="Symbol" charset="0"/>
                                      </a:rPr>
                                      <m:t>∃</m:t>
                                    </m:r>
                                    <m:sSup>
                                      <m:sSupPr>
                                        <m:ctrlPr>
                                          <a:rPr lang="en-US" altLang="ja-JP" sz="2400" b="0" i="1" smtClean="0">
                                            <a:latin typeface="Cambria Math" panose="02040503050406030204" pitchFamily="18" charset="0"/>
                                            <a:sym typeface="Symbol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ja-JP" sz="2400" b="0" i="1" smtClean="0">
                                            <a:latin typeface="Cambria Math" panose="02040503050406030204" pitchFamily="18" charset="0"/>
                                            <a:sym typeface="Symbol" charset="0"/>
                                          </a:rPr>
                                          <m:t>𝑖</m:t>
                                        </m:r>
                                      </m:e>
                                      <m:sup>
                                        <m:r>
                                          <a:rPr lang="en-US" altLang="ja-JP" sz="2400" b="0" i="1" smtClean="0">
                                            <a:latin typeface="Cambria Math" panose="02040503050406030204" pitchFamily="18" charset="0"/>
                                            <a:sym typeface="Symbol" charset="0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  <m:r>
                                      <a:rPr lang="en-US" altLang="ja-JP" sz="2400" b="0" i="1" smtClean="0">
                                        <a:latin typeface="Cambria Math" panose="02040503050406030204" pitchFamily="18" charset="0"/>
                                        <a:sym typeface="Symbol" charset="0"/>
                                      </a:rPr>
                                      <m:t> </m:t>
                                    </m:r>
                                    <m:r>
                                      <a:rPr lang="en-US" altLang="ja-JP" sz="2400" b="0" i="1" smtClean="0">
                                        <a:latin typeface="Cambria Math" panose="02040503050406030204" pitchFamily="18" charset="0"/>
                                        <a:sym typeface="Symbol" charset="0"/>
                                      </a:rPr>
                                      <m:t>𝑝</m:t>
                                    </m:r>
                                    <m:sSub>
                                      <m:sSubPr>
                                        <m:ctrlPr>
                                          <a:rPr lang="en-US" altLang="ja-JP" sz="2400" b="0" i="1" smtClean="0">
                                            <a:latin typeface="Cambria Math" panose="02040503050406030204" pitchFamily="18" charset="0"/>
                                            <a:sym typeface="Symbol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sz="2400" b="0" i="1" smtClean="0">
                                            <a:latin typeface="Cambria Math" panose="02040503050406030204" pitchFamily="18" charset="0"/>
                                            <a:sym typeface="Symbol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sSup>
                                          <m:sSupPr>
                                            <m:ctrlPr>
                                              <a:rPr lang="en-US" altLang="ja-JP" sz="2400" b="0" i="1" smtClean="0">
                                                <a:latin typeface="Cambria Math" panose="02040503050406030204" pitchFamily="18" charset="0"/>
                                                <a:sym typeface="Symbol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ja-JP" sz="2400" b="0" i="1" smtClean="0">
                                                <a:latin typeface="Cambria Math" panose="02040503050406030204" pitchFamily="18" charset="0"/>
                                                <a:sym typeface="Symbol" charset="0"/>
                                              </a:rPr>
                                              <m:t>𝑖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ja-JP" sz="2400" b="0" i="1" smtClean="0">
                                                <a:latin typeface="Cambria Math" panose="02040503050406030204" pitchFamily="18" charset="0"/>
                                                <a:sym typeface="Symbol" charset="0"/>
                                              </a:rPr>
                                              <m:t>∗</m:t>
                                            </m:r>
                                          </m:sup>
                                        </m:sSup>
                                      </m:sub>
                                    </m:sSub>
                                    <m:r>
                                      <a:rPr lang="en-US" altLang="ja-JP" sz="2400" b="0" i="1" smtClean="0">
                                        <a:latin typeface="Cambria Math" panose="02040503050406030204" pitchFamily="18" charset="0"/>
                                        <a:sym typeface="Symbol" charset="0"/>
                                      </a:rPr>
                                      <m:t>=</m:t>
                                    </m:r>
                                    <m:r>
                                      <a:rPr lang="en-US" altLang="ja-JP" sz="2400" b="0" i="1" smtClean="0">
                                        <a:latin typeface="Cambria Math" panose="02040503050406030204" pitchFamily="18" charset="0"/>
                                        <a:sym typeface="Symbol" charset="0"/>
                                      </a:rPr>
                                      <m:t>𝑝𝑘</m:t>
                                    </m:r>
                                  </m:e>
                                  <m:e>
                                    <m:r>
                                      <a:rPr lang="en-US" altLang="ja-JP" sz="2400" b="0" i="1" smtClean="0">
                                        <a:latin typeface="Cambria Math" panose="02040503050406030204" pitchFamily="18" charset="0"/>
                                        <a:sym typeface="Symbol" charset="0"/>
                                      </a:rPr>
                                      <m:t>𝑚𝑠</m:t>
                                    </m:r>
                                    <m:sSub>
                                      <m:sSubPr>
                                        <m:ctrlPr>
                                          <a:rPr lang="en-US" altLang="ja-JP" sz="2400" b="0" i="1" smtClean="0">
                                            <a:latin typeface="Cambria Math" panose="02040503050406030204" pitchFamily="18" charset="0"/>
                                            <a:sym typeface="Symbol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sz="2400" b="0" i="1" smtClean="0">
                                            <a:latin typeface="Cambria Math" panose="02040503050406030204" pitchFamily="18" charset="0"/>
                                            <a:sym typeface="Symbol" charset="0"/>
                                          </a:rPr>
                                          <m:t>𝑔</m:t>
                                        </m:r>
                                      </m:e>
                                      <m:sub>
                                        <m:sSup>
                                          <m:sSupPr>
                                            <m:ctrlPr>
                                              <a:rPr lang="en-US" altLang="ja-JP" sz="2400" b="0" i="1" smtClean="0">
                                                <a:latin typeface="Cambria Math" panose="02040503050406030204" pitchFamily="18" charset="0"/>
                                                <a:sym typeface="Symbol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ja-JP" sz="2400" b="0" i="1" smtClean="0">
                                                <a:latin typeface="Cambria Math" panose="02040503050406030204" pitchFamily="18" charset="0"/>
                                                <a:sym typeface="Symbol" charset="0"/>
                                              </a:rPr>
                                              <m:t>𝑖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ja-JP" sz="2400" b="0" i="1" smtClean="0">
                                                <a:latin typeface="Cambria Math" panose="02040503050406030204" pitchFamily="18" charset="0"/>
                                                <a:sym typeface="Symbol" charset="0"/>
                                              </a:rPr>
                                              <m:t>∗</m:t>
                                            </m:r>
                                          </m:sup>
                                        </m:sSup>
                                      </m:sub>
                                    </m:sSub>
                                    <m:r>
                                      <a:rPr lang="en-US" altLang="ja-JP" sz="2400" b="0" i="1" smtClean="0">
                                        <a:latin typeface="Cambria Math" panose="02040503050406030204" pitchFamily="18" charset="0"/>
                                        <a:sym typeface="Symbol" charset="0"/>
                                      </a:rPr>
                                      <m:t>∉</m:t>
                                    </m:r>
                                    <m:r>
                                      <a:rPr lang="en-US" altLang="ja-JP" sz="2400" b="0" i="1" smtClean="0">
                                        <a:latin typeface="Cambria Math" panose="02040503050406030204" pitchFamily="18" charset="0"/>
                                        <a:sym typeface="Symbol" charset="0"/>
                                      </a:rPr>
                                      <m:t>𝑂</m:t>
                                    </m:r>
                                    <m:r>
                                      <a:rPr lang="en-US" altLang="ja-JP" sz="2400" b="0" i="1" smtClean="0">
                                        <a:latin typeface="Cambria Math" panose="02040503050406030204" pitchFamily="18" charset="0"/>
                                        <a:sym typeface="Symbol" charset="0"/>
                                      </a:rPr>
                                      <m:t>.</m:t>
                                    </m:r>
                                    <m:r>
                                      <a:rPr lang="en-US" altLang="ja-JP" sz="2400" b="0" i="1" smtClean="0">
                                        <a:latin typeface="Cambria Math" panose="02040503050406030204" pitchFamily="18" charset="0"/>
                                        <a:sym typeface="Symbol" charset="0"/>
                                      </a:rPr>
                                      <m:t>𝑀</m:t>
                                    </m:r>
                                  </m:e>
                                </m:eqArr>
                              </m:e>
                              <m:e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|</m:t>
                                </m:r>
                              </m:e>
                              <m:e>
                                <m:d>
                                  <m:dPr>
                                    <m:ctrlPr>
                                      <a:rPr lang="en-US" altLang="ja-JP" sz="2400" b="0" i="1" smtClean="0">
                                        <a:latin typeface="Cambria Math" panose="02040503050406030204" pitchFamily="18" charset="0"/>
                                        <a:sym typeface="Symbol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altLang="ja-JP" sz="2400" b="0" i="1" smtClean="0">
                                            <a:latin typeface="Cambria Math" panose="02040503050406030204" pitchFamily="18" charset="0"/>
                                            <a:sym typeface="Symbol" charset="0"/>
                                          </a:rPr>
                                        </m:ctrlPr>
                                      </m:sSubSupPr>
                                      <m:e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US" altLang="ja-JP" sz="2400" b="0" i="1" smtClean="0">
                                                <a:latin typeface="Cambria Math" panose="02040503050406030204" pitchFamily="18" charset="0"/>
                                                <a:sym typeface="Symbol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ja-JP" sz="2400" b="0" i="1" smtClean="0">
                                                <a:latin typeface="Cambria Math" panose="02040503050406030204" pitchFamily="18" charset="0"/>
                                                <a:sym typeface="Symbol" charset="0"/>
                                              </a:rPr>
                                              <m:t>𝑝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altLang="ja-JP" sz="2400" b="0" i="1" smtClean="0">
                                                    <a:latin typeface="Cambria Math" panose="02040503050406030204" pitchFamily="18" charset="0"/>
                                                    <a:sym typeface="Symbol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ja-JP" sz="2400" b="0" i="1" smtClean="0">
                                                    <a:latin typeface="Cambria Math" panose="02040503050406030204" pitchFamily="18" charset="0"/>
                                                    <a:sym typeface="Symbol" charset="0"/>
                                                  </a:rPr>
                                                  <m:t>𝑘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ja-JP" sz="2400" b="0" i="1" smtClean="0">
                                                    <a:latin typeface="Cambria Math" panose="02040503050406030204" pitchFamily="18" charset="0"/>
                                                    <a:sym typeface="Symbol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altLang="ja-JP" sz="2400" b="0" i="1" smtClean="0">
                                                <a:latin typeface="Cambria Math" panose="02040503050406030204" pitchFamily="18" charset="0"/>
                                                <a:sym typeface="Symbol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altLang="ja-JP" sz="2400" b="0" i="1" smtClean="0">
                                                <a:latin typeface="Cambria Math" panose="02040503050406030204" pitchFamily="18" charset="0"/>
                                                <a:sym typeface="Symbol" charset="0"/>
                                              </a:rPr>
                                              <m:t>𝑚𝑠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altLang="ja-JP" sz="2400" b="0" i="1" smtClean="0">
                                                    <a:latin typeface="Cambria Math" panose="02040503050406030204" pitchFamily="18" charset="0"/>
                                                    <a:sym typeface="Symbol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ja-JP" sz="2400" b="0" i="1" smtClean="0">
                                                    <a:latin typeface="Cambria Math" panose="02040503050406030204" pitchFamily="18" charset="0"/>
                                                    <a:sym typeface="Symbol" charset="0"/>
                                                  </a:rPr>
                                                  <m:t>𝑔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ja-JP" sz="2400" b="0" i="1" smtClean="0">
                                                    <a:latin typeface="Cambria Math" panose="02040503050406030204" pitchFamily="18" charset="0"/>
                                                    <a:sym typeface="Symbol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b>
                                        <m:r>
                                          <a:rPr lang="en-US" altLang="ja-JP" sz="2400" b="0" i="1" smtClean="0">
                                            <a:latin typeface="Cambria Math" panose="02040503050406030204" pitchFamily="18" charset="0"/>
                                            <a:sym typeface="Symbol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altLang="ja-JP" sz="2400" b="0" i="1" smtClean="0">
                                            <a:latin typeface="Cambria Math" panose="02040503050406030204" pitchFamily="18" charset="0"/>
                                            <a:sym typeface="Symbol" charset="0"/>
                                          </a:rPr>
                                          <m:t>=1</m:t>
                                        </m:r>
                                      </m:sub>
                                      <m:sup>
                                        <m:r>
                                          <a:rPr lang="en-US" altLang="ja-JP" sz="2400" b="0" i="1" smtClean="0">
                                            <a:latin typeface="Cambria Math" panose="02040503050406030204" pitchFamily="18" charset="0"/>
                                            <a:sym typeface="Symbol" charset="0"/>
                                          </a:rPr>
                                          <m:t>𝑘</m:t>
                                        </m:r>
                                      </m:sup>
                                    </m:sSubSup>
                                    <m:r>
                                      <a:rPr lang="en-US" altLang="ja-JP" sz="2400" b="0" i="1" smtClean="0">
                                        <a:latin typeface="Cambria Math" panose="02040503050406030204" pitchFamily="18" charset="0"/>
                                        <a:sym typeface="Symbol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altLang="ja-JP" sz="2400" b="0" i="1" smtClean="0">
                                            <a:latin typeface="Cambria Math" panose="02040503050406030204" pitchFamily="18" charset="0"/>
                                            <a:sym typeface="Symbol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sz="2400" b="0" i="1" smtClean="0">
                                            <a:latin typeface="Cambria Math" panose="02040503050406030204" pitchFamily="18" charset="0"/>
                                            <a:sym typeface="Symbol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altLang="ja-JP" sz="2400" b="0" i="1" smtClean="0">
                                            <a:latin typeface="Cambria Math" panose="02040503050406030204" pitchFamily="18" charset="0"/>
                                            <a:sym typeface="Symbol" charset="0"/>
                                          </a:rPr>
                                          <m:t>𝐴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←</m:t>
                                </m:r>
                                <m:sSup>
                                  <m:sSupPr>
                                    <m:ctrlPr>
                                      <a:rPr lang="en-US" altLang="ja-JP" sz="2400" b="0" i="1" smtClean="0">
                                        <a:latin typeface="Cambria Math" panose="02040503050406030204" pitchFamily="18" charset="0"/>
                                        <a:sym typeface="Symbol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sz="2400" b="0" i="1" smtClean="0">
                                        <a:latin typeface="Cambria Math" panose="02040503050406030204" pitchFamily="18" charset="0"/>
                                        <a:sym typeface="Symbol" charset="0"/>
                                      </a:rPr>
                                      <m:t>𝐴</m:t>
                                    </m:r>
                                  </m:e>
                                  <m:sup>
                                    <m:r>
                                      <a:rPr lang="en-US" altLang="ja-JP" sz="2400" b="0" i="1" smtClean="0">
                                        <a:latin typeface="Cambria Math" panose="02040503050406030204" pitchFamily="18" charset="0"/>
                                        <a:sym typeface="Symbol" charset="0"/>
                                      </a:rPr>
                                      <m:t>𝑂</m:t>
                                    </m:r>
                                  </m:sup>
                                </m:sSup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altLang="ja-JP" sz="2400" b="0" i="1" smtClean="0">
                                        <a:latin typeface="Cambria Math" panose="02040503050406030204" pitchFamily="18" charset="0"/>
                                        <a:sym typeface="Symbol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sz="2400" b="0" i="1" smtClean="0">
                                        <a:latin typeface="Cambria Math" panose="02040503050406030204" pitchFamily="18" charset="0"/>
                                        <a:sym typeface="Symbol" charset="0"/>
                                      </a:rPr>
                                      <m:t>1</m:t>
                                    </m:r>
                                  </m:e>
                                  <m:sup>
                                    <m:r>
                                      <a:rPr lang="en-US" altLang="ja-JP" sz="2400" b="0" i="1" smtClean="0">
                                        <a:latin typeface="Cambria Math" panose="02040503050406030204" pitchFamily="18" charset="0"/>
                                        <a:sym typeface="Symbol" charset="0"/>
                                      </a:rPr>
                                      <m:t>𝜆</m:t>
                                    </m:r>
                                  </m:sup>
                                </m:sSup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,</m:t>
                                </m:r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𝑝𝑘</m:t>
                                </m:r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ja-JP" sz="2400" b="0" i="1" smtClean="0">
                          <a:latin typeface="Cambria Math" panose="02040503050406030204" pitchFamily="18" charset="0"/>
                          <a:sym typeface="Symbol" charset="0"/>
                        </a:rPr>
                        <m:t>=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  <a:sym typeface="Symbol" charset="0"/>
                        </a:rPr>
                        <m:t>𝑛𝑒𝑔𝑙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  <a:sym typeface="Symbol" charset="0"/>
                        </a:rPr>
                        <m:t>(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  <a:sym typeface="Symbol" charset="0"/>
                        </a:rPr>
                        <m:t>𝜆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  <a:sym typeface="Symbol" charset="0"/>
                        </a:rPr>
                        <m:t>)</m:t>
                      </m:r>
                    </m:oMath>
                  </m:oMathPara>
                </a14:m>
                <a:endParaRPr lang="en-US" altLang="ja-JP" sz="2400" b="0" dirty="0">
                  <a:latin typeface="Arial"/>
                  <a:sym typeface="Symbol" charset="0"/>
                </a:endParaRPr>
              </a:p>
              <a:p>
                <a:pPr marL="800100" lvl="1">
                  <a:spcBef>
                    <a:spcPts val="1200"/>
                  </a:spcBef>
                  <a:tabLst>
                    <a:tab pos="3200400" algn="l"/>
                  </a:tabLst>
                </a:pP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  <a:sym typeface="Symbol" charset="0"/>
                      </a:rPr>
                      <m:t>𝑂</m:t>
                    </m:r>
                  </m:oMath>
                </a14:m>
                <a:r>
                  <a:rPr lang="en-US" altLang="ja-JP" sz="2400" b="0" dirty="0">
                    <a:latin typeface="Arial"/>
                    <a:sym typeface="Symbol" charset="0"/>
                  </a:rPr>
                  <a:t> on </a:t>
                </a:r>
                <a:r>
                  <a:rPr lang="en-US" altLang="ja-JP" sz="2400" dirty="0">
                    <a:latin typeface="Arial"/>
                    <a:sym typeface="Symbol" charset="0"/>
                  </a:rPr>
                  <a:t>input m returns a valid signature on m.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  <a:sym typeface="Symbol" charset="0"/>
                      </a:rPr>
                      <m:t>𝑂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sym typeface="Symbol" charset="0"/>
                      </a:rPr>
                      <m:t>.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sym typeface="Symbol" charset="0"/>
                      </a:rPr>
                      <m:t>𝑀</m:t>
                    </m:r>
                  </m:oMath>
                </a14:m>
                <a:r>
                  <a:rPr lang="en-US" altLang="ja-JP" sz="2400" b="0" dirty="0">
                    <a:latin typeface="Arial"/>
                    <a:sym typeface="Symbol" charset="0"/>
                  </a:rPr>
                  <a:t> is the set of messages signed by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  <a:sym typeface="Symbol" charset="0"/>
                      </a:rPr>
                      <m:t>𝑂</m:t>
                    </m:r>
                  </m:oMath>
                </a14:m>
                <a:endParaRPr lang="en-US" altLang="ja-JP" sz="2400" b="0" dirty="0">
                  <a:latin typeface="Arial"/>
                  <a:sym typeface="Symbol" charset="0"/>
                </a:endParaRPr>
              </a:p>
              <a:p>
                <a:pPr marL="800100" lvl="1">
                  <a:spcBef>
                    <a:spcPts val="1200"/>
                  </a:spcBef>
                  <a:tabLst>
                    <a:tab pos="3200400" algn="l"/>
                  </a:tabLst>
                </a:pPr>
                <a:r>
                  <a:rPr lang="en-US" altLang="ja-JP" i="1" dirty="0">
                    <a:latin typeface="Arial"/>
                    <a:sym typeface="Symbol" charset="0"/>
                  </a:rPr>
                  <a:t>Intuition: Adv. Can create rouge keys but includes pk in </a:t>
                </a:r>
                <a:r>
                  <a:rPr lang="en-US" altLang="ja-JP" i="1" dirty="0" err="1">
                    <a:latin typeface="Arial"/>
                    <a:sym typeface="Symbol" charset="0"/>
                  </a:rPr>
                  <a:t>agg</a:t>
                </a:r>
                <a:r>
                  <a:rPr lang="en-US" altLang="ja-JP" i="1" dirty="0">
                    <a:latin typeface="Arial"/>
                    <a:sym typeface="Symbol" charset="0"/>
                  </a:rPr>
                  <a:t>. sig</a:t>
                </a:r>
                <a:endParaRPr lang="en-US" altLang="ja-JP" sz="2400" i="1" dirty="0">
                  <a:latin typeface="Arial"/>
                  <a:sym typeface="Symbol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E8DA660-DB30-DC48-BC4F-D3EF739153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59905" y="1053658"/>
                <a:ext cx="9548191" cy="4147033"/>
              </a:xfrm>
              <a:prstGeom prst="rect">
                <a:avLst/>
              </a:prstGeom>
              <a:blipFill>
                <a:blip r:embed="rId2"/>
                <a:stretch>
                  <a:fillRect t="-1223" r="-930" b="-24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43394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7CCC5-5DB2-74F6-CB83-CEF9CD2AE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BLS Agg signature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3D6C23-131B-78E1-5B39-EE6A5354715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Method 1: Proofs of possession</a:t>
                </a:r>
              </a:p>
              <a:p>
                <a:pPr lvl="1"/>
                <a:r>
                  <a:rPr lang="en-US" dirty="0"/>
                  <a:t>For each key generate signature on itself. 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𝑃𝑂𝑃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Check once per key</a:t>
                </a:r>
              </a:p>
              <a:p>
                <a:pPr lvl="1"/>
                <a:r>
                  <a:rPr lang="en-US" dirty="0"/>
                  <a:t>Ensures attacker knows </a:t>
                </a:r>
                <a:r>
                  <a:rPr lang="en-US" dirty="0" err="1"/>
                  <a:t>sk</a:t>
                </a:r>
                <a:r>
                  <a:rPr lang="en-US" dirty="0"/>
                  <a:t> for each pk.</a:t>
                </a:r>
              </a:p>
              <a:p>
                <a:pPr lvl="1"/>
                <a:r>
                  <a:rPr lang="en-US" i="1" dirty="0"/>
                  <a:t>One signature per key</a:t>
                </a:r>
              </a:p>
              <a:p>
                <a:pPr lvl="1"/>
                <a:r>
                  <a:rPr lang="en-US" i="1" dirty="0"/>
                  <a:t>Afterwards simple sum aggregation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3D6C23-131B-78E1-5B39-EE6A535471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 t="-16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7946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72126-758C-DB27-E395-84D21C64A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Aggregating membership witnesses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F78AE1-14C9-94CA-9DCB-4330891F11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9461" y="1976377"/>
            <a:ext cx="1190746" cy="11907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695EC2-13D9-94B5-8008-63BA49D5E0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1731" y="3455810"/>
            <a:ext cx="366205" cy="3789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8844EC-59E4-D173-2F24-3788C0C3F021}"/>
              </a:ext>
            </a:extLst>
          </p:cNvPr>
          <p:cNvSpPr txBox="1"/>
          <p:nvPr/>
        </p:nvSpPr>
        <p:spPr>
          <a:xfrm>
            <a:off x="6382488" y="3933819"/>
            <a:ext cx="2718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UTXO accumulator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800938-6F10-FBA7-594A-B5017C0336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885" y="2473175"/>
            <a:ext cx="473557" cy="8164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3426B48-C272-57A5-25FF-EE88AAC92C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924" y="1544218"/>
            <a:ext cx="584280" cy="8643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17669A-0219-9841-F829-19B975DDD68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20533" y="3354292"/>
            <a:ext cx="584281" cy="86432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F3EBEA4-A8C8-A945-4535-2C711DA51F35}"/>
              </a:ext>
            </a:extLst>
          </p:cNvPr>
          <p:cNvSpPr/>
          <p:nvPr/>
        </p:nvSpPr>
        <p:spPr>
          <a:xfrm>
            <a:off x="1506597" y="1780964"/>
            <a:ext cx="347241" cy="228654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F33B695-4E84-AA8D-094A-E03C3F153448}"/>
              </a:ext>
            </a:extLst>
          </p:cNvPr>
          <p:cNvSpPr/>
          <p:nvPr/>
        </p:nvSpPr>
        <p:spPr>
          <a:xfrm>
            <a:off x="1515323" y="2697406"/>
            <a:ext cx="347241" cy="228654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6BC0117-3DD2-8DC4-A4C9-34E3D5E700F1}"/>
              </a:ext>
            </a:extLst>
          </p:cNvPr>
          <p:cNvSpPr/>
          <p:nvPr/>
        </p:nvSpPr>
        <p:spPr>
          <a:xfrm>
            <a:off x="1515323" y="3565104"/>
            <a:ext cx="347241" cy="228654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66887E5-10A6-8669-347D-DA7672354841}"/>
                  </a:ext>
                </a:extLst>
              </p:cNvPr>
              <p:cNvSpPr txBox="1"/>
              <p:nvPr/>
            </p:nvSpPr>
            <p:spPr>
              <a:xfrm>
                <a:off x="1506596" y="1976377"/>
                <a:ext cx="34724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66887E5-10A6-8669-347D-DA76723548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596" y="1976377"/>
                <a:ext cx="347241" cy="461665"/>
              </a:xfrm>
              <a:prstGeom prst="rect">
                <a:avLst/>
              </a:prstGeom>
              <a:blipFill>
                <a:blip r:embed="rId7"/>
                <a:stretch>
                  <a:fillRect r="-25000"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CC7CD34-FDB0-96EC-0481-9E312C5FBB2B}"/>
                  </a:ext>
                </a:extLst>
              </p:cNvPr>
              <p:cNvSpPr txBox="1"/>
              <p:nvPr/>
            </p:nvSpPr>
            <p:spPr>
              <a:xfrm>
                <a:off x="1539734" y="2811733"/>
                <a:ext cx="34724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CC7CD34-FDB0-96EC-0481-9E312C5FB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9734" y="2811733"/>
                <a:ext cx="347241" cy="461665"/>
              </a:xfrm>
              <a:prstGeom prst="rect">
                <a:avLst/>
              </a:prstGeom>
              <a:blipFill>
                <a:blip r:embed="rId8"/>
                <a:stretch>
                  <a:fillRect l="-7143" r="-46429"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19E9587-3EAE-86C8-061C-2482ED93CD0B}"/>
                  </a:ext>
                </a:extLst>
              </p:cNvPr>
              <p:cNvSpPr txBox="1"/>
              <p:nvPr/>
            </p:nvSpPr>
            <p:spPr>
              <a:xfrm>
                <a:off x="-597359" y="3821587"/>
                <a:ext cx="462142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19E9587-3EAE-86C8-061C-2482ED93CD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97359" y="3821587"/>
                <a:ext cx="4621426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723F10E-8D17-BE8E-9AE7-BE3A725C6E67}"/>
              </a:ext>
            </a:extLst>
          </p:cNvPr>
          <p:cNvCxnSpPr/>
          <p:nvPr/>
        </p:nvCxnSpPr>
        <p:spPr>
          <a:xfrm>
            <a:off x="1977081" y="1895291"/>
            <a:ext cx="5239265" cy="9164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BCD35B5-87AC-7E57-9C22-1A83AAB88DD9}"/>
              </a:ext>
            </a:extLst>
          </p:cNvPr>
          <p:cNvCxnSpPr>
            <a:cxnSpLocks/>
          </p:cNvCxnSpPr>
          <p:nvPr/>
        </p:nvCxnSpPr>
        <p:spPr>
          <a:xfrm>
            <a:off x="2032229" y="2926060"/>
            <a:ext cx="5336517" cy="380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BC230EB-8814-3276-8AA5-26CBEEE56D38}"/>
              </a:ext>
            </a:extLst>
          </p:cNvPr>
          <p:cNvCxnSpPr>
            <a:cxnSpLocks/>
          </p:cNvCxnSpPr>
          <p:nvPr/>
        </p:nvCxnSpPr>
        <p:spPr>
          <a:xfrm flipV="1">
            <a:off x="2129267" y="3116533"/>
            <a:ext cx="5391879" cy="7972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1092FE0-9D63-F21B-26DC-CB0FFCBFEBE3}"/>
              </a:ext>
            </a:extLst>
          </p:cNvPr>
          <p:cNvSpPr txBox="1"/>
          <p:nvPr/>
        </p:nvSpPr>
        <p:spPr>
          <a:xfrm>
            <a:off x="1404814" y="4513211"/>
            <a:ext cx="5600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  <a:latin typeface="+mn-lt"/>
              </a:rPr>
              <a:t>Normally: k transactions k proofs</a:t>
            </a:r>
          </a:p>
        </p:txBody>
      </p:sp>
    </p:spTree>
    <p:extLst>
      <p:ext uri="{BB962C8B-B14F-4D97-AF65-F5344CB8AC3E}">
        <p14:creationId xmlns:p14="http://schemas.microsoft.com/office/powerpoint/2010/main" val="2620694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42797A-9634-EDAD-AA46-929A0E0765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D5C70-04A2-D1E3-0202-9379BB002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BLS Agg signature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C5248D-86A0-7D0F-6994-A10285A1C9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01369"/>
                <a:ext cx="8229600" cy="381843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Method 2: Random linear combination</a:t>
                </a:r>
              </a:p>
              <a:p>
                <a:pPr lvl="1"/>
                <a:r>
                  <a:rPr lang="en-US" dirty="0"/>
                  <a:t>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H: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dirty="0"/>
                  <a:t>  modeled as random oracle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; random challenges</a:t>
                </a:r>
              </a:p>
              <a:p>
                <a:pPr lvl="1"/>
                <a:r>
                  <a:rPr lang="en-US" dirty="0"/>
                  <a:t>Aggregate: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pPr lvl="1"/>
                <a:r>
                  <a:rPr lang="en-US" dirty="0" err="1"/>
                  <a:t>VerifyAgg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i="1" dirty="0"/>
                  <a:t>One signature but one scalar </a:t>
                </a:r>
                <a:r>
                  <a:rPr lang="en-US" i="1" dirty="0" err="1"/>
                  <a:t>mult</a:t>
                </a:r>
                <a:r>
                  <a:rPr lang="en-US" i="1" dirty="0"/>
                  <a:t> per key</a:t>
                </a:r>
              </a:p>
              <a:p>
                <a:pPr marL="0" indent="0">
                  <a:buNone/>
                </a:pPr>
                <a:endParaRPr lang="en-US" i="1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C5248D-86A0-7D0F-6994-A10285A1C9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01369"/>
                <a:ext cx="8229600" cy="3818430"/>
              </a:xfrm>
              <a:blipFill>
                <a:blip r:embed="rId2"/>
                <a:stretch>
                  <a:fillRect l="-1389" t="-1656" b="-8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688628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949-419F-6A4E-7251-46A983C17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Random linear comb security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E1D3E6-B014-7054-72EF-307D99440E6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Intuition:</a:t>
                </a:r>
              </a:p>
              <a:p>
                <a:pPr lvl="1"/>
                <a:r>
                  <a:rPr lang="en-US" dirty="0"/>
                  <a:t>Rouge key attack canceled out Bob’s key: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𝑎𝑑𝑣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Given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is chosen after the keys the adversary cannot </a:t>
                </a:r>
                <a:r>
                  <a:rPr lang="en-US" i="1" dirty="0"/>
                  <a:t>cancel </a:t>
                </a:r>
                <a:r>
                  <a:rPr lang="en-US" dirty="0"/>
                  <a:t>out key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𝑎𝑑𝑣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even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𝑎𝑑𝑣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. </a:t>
                </a:r>
              </a:p>
              <a:p>
                <a:pPr lvl="1"/>
                <a:r>
                  <a:rPr lang="en-US" dirty="0"/>
                  <a:t>For security proof we need to show that given k sets of challenges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]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],…,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and aggregate signatures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we can compute individual (non aggregate) signatures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Homework!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E1D3E6-B014-7054-72EF-307D99440E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6" t="-2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952869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30512-E287-F22C-527F-1029AFB48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Making the scheme accountable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956B8-B321-664B-7651-023174FD10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slashing we need that signature identifies who signed</a:t>
            </a:r>
          </a:p>
          <a:p>
            <a:r>
              <a:rPr lang="en-US" dirty="0"/>
              <a:t>Aggregate signature provides this but requires list of public keys</a:t>
            </a:r>
          </a:p>
          <a:p>
            <a:r>
              <a:rPr lang="en-US" dirty="0"/>
              <a:t>Can be compressed using a bitmap (indicates which keys signed).</a:t>
            </a:r>
          </a:p>
          <a:p>
            <a:r>
              <a:rPr lang="en-US" dirty="0"/>
              <a:t>Size &lt;= n bits</a:t>
            </a:r>
          </a:p>
        </p:txBody>
      </p:sp>
    </p:spTree>
    <p:extLst>
      <p:ext uri="{BB962C8B-B14F-4D97-AF65-F5344CB8AC3E}">
        <p14:creationId xmlns:p14="http://schemas.microsoft.com/office/powerpoint/2010/main" val="195556281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13AAE-C67A-1E5C-3FF3-475E86DA9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Merkle Tree based QC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26460-A740-4790-716C-40C3507319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Say we don’t need to know who signed only that sufficient number signed (not </a:t>
            </a:r>
            <a:r>
              <a:rPr lang="en-US" dirty="0" err="1"/>
              <a:t>slashable</a:t>
            </a:r>
            <a:r>
              <a:rPr lang="en-US" dirty="0"/>
              <a:t>)</a:t>
            </a:r>
          </a:p>
          <a:p>
            <a:r>
              <a:rPr lang="en-US" dirty="0"/>
              <a:t>Can we get a scheme without pairings/BLS</a:t>
            </a:r>
          </a:p>
          <a:p>
            <a:r>
              <a:rPr lang="en-US" dirty="0"/>
              <a:t>Assume that instead of 2/3</a:t>
            </a:r>
            <a:r>
              <a:rPr lang="en-US" baseline="30000" dirty="0"/>
              <a:t>rd</a:t>
            </a:r>
            <a:r>
              <a:rPr lang="en-US" dirty="0"/>
              <a:t> , 5/6</a:t>
            </a:r>
            <a:r>
              <a:rPr lang="en-US" baseline="30000" dirty="0"/>
              <a:t>th</a:t>
            </a:r>
            <a:r>
              <a:rPr lang="en-US" dirty="0"/>
              <a:t> signed</a:t>
            </a:r>
          </a:p>
          <a:p>
            <a:r>
              <a:rPr lang="en-US" dirty="0"/>
              <a:t>Idea: Subsample signatures</a:t>
            </a:r>
          </a:p>
        </p:txBody>
      </p:sp>
    </p:spTree>
    <p:extLst>
      <p:ext uri="{BB962C8B-B14F-4D97-AF65-F5344CB8AC3E}">
        <p14:creationId xmlns:p14="http://schemas.microsoft.com/office/powerpoint/2010/main" val="273433749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1E841-45FD-353C-F013-EE37373A0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Merkle based QC </a:t>
            </a:r>
            <a:r>
              <a:rPr lang="en-US" sz="2200" dirty="0"/>
              <a:t>[MRVWZ20]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7553CA-256E-150A-46EC-7110D5D7AE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200151"/>
                <a:ext cx="9084365" cy="3818430"/>
              </a:xfrm>
            </p:spPr>
            <p:txBody>
              <a:bodyPr/>
              <a:lstStyle/>
              <a:p>
                <a:r>
                  <a:rPr lang="en-US" dirty="0"/>
                  <a:t>Assume a list of k claimed signers (say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𝑡h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of all nodes)</a:t>
                </a:r>
              </a:p>
              <a:p>
                <a:r>
                  <a:rPr lang="en-US" dirty="0"/>
                  <a:t>Produce a Merkle Tree of all signatures</a:t>
                </a:r>
              </a:p>
              <a:p>
                <a:r>
                  <a:rPr lang="en-US" dirty="0"/>
                  <a:t>Sample (using a hash function) a random index </a:t>
                </a:r>
                <a:r>
                  <a:rPr lang="en-US" dirty="0" err="1"/>
                  <a:t>i</a:t>
                </a:r>
                <a:r>
                  <a:rPr lang="en-US" dirty="0"/>
                  <a:t> in 1,…,k</a:t>
                </a:r>
              </a:p>
              <a:p>
                <a:r>
                  <a:rPr lang="en-US" dirty="0"/>
                  <a:t>Open path to </a:t>
                </a:r>
                <a:r>
                  <a:rPr lang="en-US" dirty="0" err="1"/>
                  <a:t>ith</a:t>
                </a:r>
                <a:r>
                  <a:rPr lang="en-US" dirty="0"/>
                  <a:t> signature</a:t>
                </a:r>
              </a:p>
              <a:p>
                <a:r>
                  <a:rPr lang="en-US" dirty="0"/>
                  <a:t>Repeat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/>
                  <a:t> times</a:t>
                </a:r>
              </a:p>
              <a:p>
                <a:r>
                  <a:rPr lang="en-US" dirty="0"/>
                  <a:t>Verifier checks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/>
                  <a:t> signatures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7553CA-256E-150A-46EC-7110D5D7AE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200151"/>
                <a:ext cx="9084365" cy="3818430"/>
              </a:xfrm>
              <a:blipFill>
                <a:blip r:embed="rId2"/>
                <a:stretch>
                  <a:fillRect l="-12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411945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9E768-2E23-807F-F3D3-5472151AC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Merkle based QC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02F8BA-5CB2-551F-9E1C-5AE810C8B0E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Assume there are less than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𝑟𝑑</m:t>
                    </m:r>
                  </m:oMath>
                </a14:m>
                <a:r>
                  <a:rPr lang="en-US" dirty="0"/>
                  <a:t> real signatures on the message.</a:t>
                </a:r>
              </a:p>
              <a:p>
                <a:r>
                  <a:rPr lang="en-US" dirty="0"/>
                  <a:t>This means that at least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dirty="0"/>
                  <a:t> signatures must be invalid</a:t>
                </a:r>
              </a:p>
              <a:p>
                <a:r>
                  <a:rPr lang="en-US" dirty="0"/>
                  <a:t>Every random sample has 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𝑡h</m:t>
                    </m:r>
                  </m:oMath>
                </a14:m>
                <a:r>
                  <a:rPr lang="en-US" dirty="0"/>
                  <a:t> chance of catching an adversary</a:t>
                </a:r>
              </a:p>
              <a:p>
                <a:r>
                  <a:rPr lang="en-US" dirty="0"/>
                  <a:t>The probability an adversary succeeds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/>
                  <a:t> challenges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ℓ≥456</m:t>
                    </m:r>
                  </m:oMath>
                </a14:m>
                <a:r>
                  <a:rPr lang="en-US" dirty="0"/>
                  <a:t> the probability is &lt;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−120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Independent of k or n</a:t>
                </a:r>
              </a:p>
              <a:p>
                <a:pPr lvl="1"/>
                <a:r>
                  <a:rPr lang="en-US" dirty="0"/>
                  <a:t>Useful if n (total nodes) is huge</a:t>
                </a:r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/>
                  <a:t> can be reduced using beacons (next lecture)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02F8BA-5CB2-551F-9E1C-5AE810C8B0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6" t="-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099000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8172AE5B-21CD-D548-AD72-3757124A6A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371850"/>
            <a:ext cx="6400800" cy="131445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Next lecture:   Beacons and VDFs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066383B-610F-F040-85AB-9E762F54A5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END  OF  LECTURE</a:t>
            </a:r>
          </a:p>
        </p:txBody>
      </p:sp>
    </p:spTree>
    <p:extLst>
      <p:ext uri="{BB962C8B-B14F-4D97-AF65-F5344CB8AC3E}">
        <p14:creationId xmlns:p14="http://schemas.microsoft.com/office/powerpoint/2010/main" val="3254778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082A54-2546-E6A1-6386-E1B7E77DF1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617BC-FC98-3D7E-536E-021404108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Aggregating membership witnesses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6E9B9A-C6DA-7F32-3091-FE66F6FD27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9461" y="1976377"/>
            <a:ext cx="1190746" cy="11907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5499FC-7672-F203-E3FA-047D228763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1731" y="3455810"/>
            <a:ext cx="366205" cy="3789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39A6BD6-288F-3522-A64C-7BFF51B807D9}"/>
              </a:ext>
            </a:extLst>
          </p:cNvPr>
          <p:cNvSpPr txBox="1"/>
          <p:nvPr/>
        </p:nvSpPr>
        <p:spPr>
          <a:xfrm>
            <a:off x="6382488" y="3933819"/>
            <a:ext cx="2718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UTXO accumulator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53ED6F-53DD-BA7F-FFB5-5300DB7662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885" y="2473175"/>
            <a:ext cx="473557" cy="8164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80686A-4123-181C-223D-E75FC5D4E9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924" y="1544218"/>
            <a:ext cx="584280" cy="8643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6A3DB4F-7173-9753-34E6-21B00E7A948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20533" y="3354292"/>
            <a:ext cx="584281" cy="86432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E639E4-459F-902F-ABA1-D6021551C590}"/>
              </a:ext>
            </a:extLst>
          </p:cNvPr>
          <p:cNvSpPr/>
          <p:nvPr/>
        </p:nvSpPr>
        <p:spPr>
          <a:xfrm>
            <a:off x="1506597" y="1780964"/>
            <a:ext cx="347241" cy="228654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2D61EA9-9ACC-FB76-9678-FB862C6A432C}"/>
              </a:ext>
            </a:extLst>
          </p:cNvPr>
          <p:cNvSpPr/>
          <p:nvPr/>
        </p:nvSpPr>
        <p:spPr>
          <a:xfrm>
            <a:off x="1515323" y="2697406"/>
            <a:ext cx="347241" cy="228654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8D7EC36-D61B-0862-F9E6-A89002A417EC}"/>
              </a:ext>
            </a:extLst>
          </p:cNvPr>
          <p:cNvSpPr/>
          <p:nvPr/>
        </p:nvSpPr>
        <p:spPr>
          <a:xfrm>
            <a:off x="1515323" y="3565104"/>
            <a:ext cx="347241" cy="228654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A5AFBBA-EB21-4F17-CBD7-36CCF9EE26F9}"/>
                  </a:ext>
                </a:extLst>
              </p:cNvPr>
              <p:cNvSpPr txBox="1"/>
              <p:nvPr/>
            </p:nvSpPr>
            <p:spPr>
              <a:xfrm>
                <a:off x="1506596" y="1976377"/>
                <a:ext cx="34724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A5AFBBA-EB21-4F17-CBD7-36CCF9EE26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596" y="1976377"/>
                <a:ext cx="347241" cy="461665"/>
              </a:xfrm>
              <a:prstGeom prst="rect">
                <a:avLst/>
              </a:prstGeom>
              <a:blipFill>
                <a:blip r:embed="rId7"/>
                <a:stretch>
                  <a:fillRect r="-25000"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4457807-A44A-18C6-32D9-A2831C0962B1}"/>
                  </a:ext>
                </a:extLst>
              </p:cNvPr>
              <p:cNvSpPr txBox="1"/>
              <p:nvPr/>
            </p:nvSpPr>
            <p:spPr>
              <a:xfrm>
                <a:off x="1539734" y="2811733"/>
                <a:ext cx="34724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4457807-A44A-18C6-32D9-A2831C0962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9734" y="2811733"/>
                <a:ext cx="347241" cy="461665"/>
              </a:xfrm>
              <a:prstGeom prst="rect">
                <a:avLst/>
              </a:prstGeom>
              <a:blipFill>
                <a:blip r:embed="rId8"/>
                <a:stretch>
                  <a:fillRect l="-7143" r="-46429"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605F861-2C73-4D83-1F7A-55D59A4C0CD1}"/>
                  </a:ext>
                </a:extLst>
              </p:cNvPr>
              <p:cNvSpPr txBox="1"/>
              <p:nvPr/>
            </p:nvSpPr>
            <p:spPr>
              <a:xfrm>
                <a:off x="-597359" y="3821587"/>
                <a:ext cx="462142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605F861-2C73-4D83-1F7A-55D59A4C0C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97359" y="3821587"/>
                <a:ext cx="4621426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CC7321C-D2DF-75F6-71AC-F165923CCB26}"/>
              </a:ext>
            </a:extLst>
          </p:cNvPr>
          <p:cNvCxnSpPr>
            <a:cxnSpLocks/>
          </p:cNvCxnSpPr>
          <p:nvPr/>
        </p:nvCxnSpPr>
        <p:spPr>
          <a:xfrm>
            <a:off x="1977081" y="1895291"/>
            <a:ext cx="1458097" cy="9164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8B30FE0-4F0D-A347-F4B4-E6F622D350A5}"/>
              </a:ext>
            </a:extLst>
          </p:cNvPr>
          <p:cNvCxnSpPr>
            <a:cxnSpLocks/>
          </p:cNvCxnSpPr>
          <p:nvPr/>
        </p:nvCxnSpPr>
        <p:spPr>
          <a:xfrm>
            <a:off x="2032229" y="2926060"/>
            <a:ext cx="140294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101C614-53FA-D563-9731-4AFB78D03927}"/>
              </a:ext>
            </a:extLst>
          </p:cNvPr>
          <p:cNvCxnSpPr>
            <a:cxnSpLocks/>
          </p:cNvCxnSpPr>
          <p:nvPr/>
        </p:nvCxnSpPr>
        <p:spPr>
          <a:xfrm flipV="1">
            <a:off x="2129267" y="2964133"/>
            <a:ext cx="1305911" cy="9496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68E0A492-83B8-7A5D-1D4A-E033DFF7F7B6}"/>
              </a:ext>
            </a:extLst>
          </p:cNvPr>
          <p:cNvSpPr txBox="1"/>
          <p:nvPr/>
        </p:nvSpPr>
        <p:spPr>
          <a:xfrm>
            <a:off x="1713354" y="4528112"/>
            <a:ext cx="5924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  <a:latin typeface="+mn-lt"/>
              </a:rPr>
              <a:t>Aggregate proofs into one: Saves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BB120DD-527A-041D-49AC-D58F66C9B0F3}"/>
                  </a:ext>
                </a:extLst>
              </p:cNvPr>
              <p:cNvSpPr txBox="1"/>
              <p:nvPr/>
            </p:nvSpPr>
            <p:spPr>
              <a:xfrm>
                <a:off x="2096343" y="2587074"/>
                <a:ext cx="3184954" cy="4689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BB120DD-527A-041D-49AC-D58F66C9B0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6343" y="2587074"/>
                <a:ext cx="3184954" cy="468911"/>
              </a:xfrm>
              <a:prstGeom prst="rect">
                <a:avLst/>
              </a:prstGeom>
              <a:blipFill>
                <a:blip r:embed="rId10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19B3559-0E9F-C105-FA39-39F61EB5374D}"/>
              </a:ext>
            </a:extLst>
          </p:cNvPr>
          <p:cNvCxnSpPr>
            <a:cxnSpLocks/>
          </p:cNvCxnSpPr>
          <p:nvPr/>
        </p:nvCxnSpPr>
        <p:spPr>
          <a:xfrm flipV="1">
            <a:off x="4056991" y="2811733"/>
            <a:ext cx="3272470" cy="6968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986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F3B96-AB69-0644-8C29-9E428771F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Aggregate Membership Witnesses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B8A23D-4962-A94C-8688-07BE2744D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9pPr>
          </a:lstStyle>
          <a:p>
            <a:pPr>
              <a:defRPr/>
            </a:pPr>
            <a:fld id="{A25EAAF7-E907-EF47-9376-F956DC3F028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5EAD863-99BD-1D47-A8F5-C9F24A869EC5}"/>
                  </a:ext>
                </a:extLst>
              </p:cNvPr>
              <p:cNvSpPr/>
              <p:nvPr/>
            </p:nvSpPr>
            <p:spPr>
              <a:xfrm>
                <a:off x="457200" y="1671849"/>
                <a:ext cx="2831910" cy="846161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5EAD863-99BD-1D47-A8F5-C9F24A869E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671849"/>
                <a:ext cx="2831910" cy="8461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ight Arrow 5">
                <a:extLst>
                  <a:ext uri="{FF2B5EF4-FFF2-40B4-BE49-F238E27FC236}">
                    <a16:creationId xmlns:a16="http://schemas.microsoft.com/office/drawing/2014/main" id="{B6A64B0D-8CED-EB4C-BB86-A96C87FC1211}"/>
                  </a:ext>
                </a:extLst>
              </p:cNvPr>
              <p:cNvSpPr/>
              <p:nvPr/>
            </p:nvSpPr>
            <p:spPr>
              <a:xfrm>
                <a:off x="3518278" y="1351125"/>
                <a:ext cx="2942230" cy="1487607"/>
              </a:xfrm>
              <a:prstGeom prst="rightArrow">
                <a:avLst>
                  <a:gd name="adj1" fmla="val 78205"/>
                  <a:gd name="adj2" fmla="val 500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𝑆h𝑎𝑚𝑖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𝑇𝑟𝑖𝑐𝑘</m:t>
                    </m:r>
                  </m:oMath>
                </a14:m>
                <a:r>
                  <a:rPr lang="en-US" dirty="0"/>
                  <a:t>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bSup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ight Arrow 5">
                <a:extLst>
                  <a:ext uri="{FF2B5EF4-FFF2-40B4-BE49-F238E27FC236}">
                    <a16:creationId xmlns:a16="http://schemas.microsoft.com/office/drawing/2014/main" id="{B6A64B0D-8CED-EB4C-BB86-A96C87FC12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278" y="1351125"/>
                <a:ext cx="2942230" cy="1487607"/>
              </a:xfrm>
              <a:prstGeom prst="rightArrow">
                <a:avLst>
                  <a:gd name="adj1" fmla="val 78205"/>
                  <a:gd name="adj2" fmla="val 50000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47645E5-C663-C147-B40E-097D23FD1BB7}"/>
                  </a:ext>
                </a:extLst>
              </p:cNvPr>
              <p:cNvSpPr/>
              <p:nvPr/>
            </p:nvSpPr>
            <p:spPr>
              <a:xfrm>
                <a:off x="6689676" y="1671847"/>
                <a:ext cx="2345141" cy="846161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47645E5-C663-C147-B40E-097D23FD1B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9676" y="1671847"/>
                <a:ext cx="2345141" cy="8461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DFCE7677-B0B9-244F-82A3-103F384CE940}"/>
              </a:ext>
            </a:extLst>
          </p:cNvPr>
          <p:cNvSpPr/>
          <p:nvPr/>
        </p:nvSpPr>
        <p:spPr>
          <a:xfrm>
            <a:off x="682388" y="3193576"/>
            <a:ext cx="8004412" cy="11464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All membership witnesses per transaction block: ~3000 bits</a:t>
            </a:r>
          </a:p>
        </p:txBody>
      </p:sp>
    </p:spTree>
    <p:extLst>
      <p:ext uri="{BB962C8B-B14F-4D97-AF65-F5344CB8AC3E}">
        <p14:creationId xmlns:p14="http://schemas.microsoft.com/office/powerpoint/2010/main" val="3319906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5539795-DFBF-DB4A-8EC6-7A46156FD1F8}"/>
                  </a:ext>
                </a:extLst>
              </p:cNvPr>
              <p:cNvSpPr txBox="1"/>
              <p:nvPr/>
            </p:nvSpPr>
            <p:spPr>
              <a:xfrm>
                <a:off x="980902" y="947651"/>
                <a:ext cx="7705898" cy="5797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Delete with trapdoor(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b="1" dirty="0"/>
                  <a:t>):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sup>
                    </m:sSubSup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b="1" dirty="0"/>
                  <a:t>Delete with inclusion proof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b="1" dirty="0"/>
                  <a:t>; </a:t>
                </a:r>
                <a:endParaRPr lang="en-US" dirty="0"/>
              </a:p>
              <a:p>
                <a:endParaRPr lang="en-US" b="1" dirty="0"/>
              </a:p>
              <a:p>
                <a:r>
                  <a:rPr lang="en-US" b="1" dirty="0" err="1"/>
                  <a:t>BatchDelete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)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y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sub>
                    </m:sSub>
                  </m:oMath>
                </a14:m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endParaRPr lang="en-US" b="1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b="1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b="1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5539795-DFBF-DB4A-8EC6-7A46156FD1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902" y="947651"/>
                <a:ext cx="7705898" cy="5797997"/>
              </a:xfrm>
              <a:prstGeom prst="rect">
                <a:avLst/>
              </a:prstGeom>
              <a:blipFill>
                <a:blip r:embed="rId3"/>
                <a:stretch>
                  <a:fillRect l="-1151" t="-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C72C7D44-CA17-BD42-AECE-071A35472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Stateless Deletion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9B70AD-49A3-A144-ACED-81EBA8BD8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9pPr>
          </a:lstStyle>
          <a:p>
            <a:pPr>
              <a:defRPr/>
            </a:pPr>
            <a:fld id="{A25EAAF7-E907-EF47-9376-F956DC3F028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6A0C38-D716-F74E-B46E-6AB6B1CF9D1F}"/>
              </a:ext>
            </a:extLst>
          </p:cNvPr>
          <p:cNvSpPr/>
          <p:nvPr/>
        </p:nvSpPr>
        <p:spPr>
          <a:xfrm>
            <a:off x="5606717" y="3658707"/>
            <a:ext cx="2719136" cy="12454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 State, </a:t>
            </a:r>
          </a:p>
          <a:p>
            <a:pPr algn="ctr"/>
            <a:r>
              <a:rPr lang="en-US" dirty="0"/>
              <a:t>no Trapdoor, </a:t>
            </a:r>
          </a:p>
          <a:p>
            <a:pPr algn="ctr"/>
            <a:r>
              <a:rPr lang="en-US" dirty="0"/>
              <a:t>asynchronous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64873C-4D28-D849-8103-29E96AC82AC2}"/>
              </a:ext>
            </a:extLst>
          </p:cNvPr>
          <p:cNvSpPr/>
          <p:nvPr/>
        </p:nvSpPr>
        <p:spPr>
          <a:xfrm>
            <a:off x="5967664" y="1060985"/>
            <a:ext cx="2502568" cy="7196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Using knowledge of p, 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42C61B8-064A-FA44-B0AD-F1C9A82EA471}"/>
                  </a:ext>
                </a:extLst>
              </p:cNvPr>
              <p:cNvSpPr/>
              <p:nvPr/>
            </p:nvSpPr>
            <p:spPr>
              <a:xfrm>
                <a:off x="5133474" y="2855495"/>
                <a:ext cx="3553326" cy="6662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g</m:t>
                          </m:r>
                        </m:e>
                        <m:sup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42C61B8-064A-FA44-B0AD-F1C9A82EA4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3474" y="2855495"/>
                <a:ext cx="3553326" cy="6662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6704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39.7|1.4|0.6|17.9|10.1|2.4|13.7|16.8|7.5|4.3|0.7|0.7|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39.7|1.4|0.6|17.9|10.1|2.4|13.7|16.8|7.5|4.3|0.7|0.7|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39.7|1.4|0.6|17.9|10.1|2.4|13.7|16.8|7.5|4.3|0.7|0.7|0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100150</TotalTime>
  <Words>3743</Words>
  <Application>Microsoft Macintosh PowerPoint</Application>
  <PresentationFormat>On-screen Show (16:9)</PresentationFormat>
  <Paragraphs>750</Paragraphs>
  <Slides>66</Slides>
  <Notes>31</Notes>
  <HiddenSlides>4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5" baseType="lpstr">
      <vt:lpstr>Arial</vt:lpstr>
      <vt:lpstr>Calibri</vt:lpstr>
      <vt:lpstr>Cambria Math</vt:lpstr>
      <vt:lpstr>Roboto</vt:lpstr>
      <vt:lpstr>Symbol</vt:lpstr>
      <vt:lpstr>System Font Regular</vt:lpstr>
      <vt:lpstr>Trebuchet MS</vt:lpstr>
      <vt:lpstr>Wingdings</vt:lpstr>
      <vt:lpstr>Office Theme</vt:lpstr>
      <vt:lpstr>RSA Accumulators, Consensus and Aggregate Signatures</vt:lpstr>
      <vt:lpstr>Recap: UTXO Set Accumulators</vt:lpstr>
      <vt:lpstr>RSA Accumulators [CL02, LiLiXue07,BBF19]</vt:lpstr>
      <vt:lpstr>Accumulator Proofs</vt:lpstr>
      <vt:lpstr>RSA Acc Security</vt:lpstr>
      <vt:lpstr>Aggregating membership witnesses</vt:lpstr>
      <vt:lpstr>Aggregating membership witnesses</vt:lpstr>
      <vt:lpstr>Aggregate Membership Witnesses</vt:lpstr>
      <vt:lpstr>Stateless Deletion</vt:lpstr>
      <vt:lpstr>Much more accumulators</vt:lpstr>
      <vt:lpstr>Consensus</vt:lpstr>
      <vt:lpstr>Blockchain Layers</vt:lpstr>
      <vt:lpstr>Blockchain Forks</vt:lpstr>
      <vt:lpstr>Double Spending</vt:lpstr>
      <vt:lpstr>Block choice</vt:lpstr>
      <vt:lpstr>Consensus</vt:lpstr>
      <vt:lpstr>Consensus</vt:lpstr>
      <vt:lpstr>Recap</vt:lpstr>
      <vt:lpstr>Nakamoto Consensus</vt:lpstr>
      <vt:lpstr>Nakamoto Consensus</vt:lpstr>
      <vt:lpstr>Nakamoto Consensus</vt:lpstr>
      <vt:lpstr>Nakamoto Consensus</vt:lpstr>
      <vt:lpstr>Nakamoto Consensus</vt:lpstr>
      <vt:lpstr>Forks and Orphans</vt:lpstr>
      <vt:lpstr>Forks and Orphans</vt:lpstr>
      <vt:lpstr>Preventing double spends</vt:lpstr>
      <vt:lpstr>51% Attack</vt:lpstr>
      <vt:lpstr>Nakamoto properties</vt:lpstr>
      <vt:lpstr>Nakamoto properties =&gt; Blockchain</vt:lpstr>
      <vt:lpstr>Nakamoto consensus</vt:lpstr>
      <vt:lpstr>45% Attack</vt:lpstr>
      <vt:lpstr>Nakamoto consensus </vt:lpstr>
      <vt:lpstr>DKT+ Theorem</vt:lpstr>
      <vt:lpstr>DKT+ Theorem Graph</vt:lpstr>
      <vt:lpstr>Nakamoto Properties</vt:lpstr>
      <vt:lpstr>Proof of Work energy consumption</vt:lpstr>
      <vt:lpstr>From Bitcoin to Proof-of-Stake</vt:lpstr>
      <vt:lpstr>A few words on Proof-of-Stake (PoS)</vt:lpstr>
      <vt:lpstr>A Simple (PBFT-style) PoS Protocol*</vt:lpstr>
      <vt:lpstr>A Simple (PBFT-style) PoS Protocol*</vt:lpstr>
      <vt:lpstr>A Simple (PBFT-style) PoS Protocol*</vt:lpstr>
      <vt:lpstr>A Simple (PBFT-style) PoS Protocol*</vt:lpstr>
      <vt:lpstr>A Simple (PBFT-style) PoS Protocol*</vt:lpstr>
      <vt:lpstr>A Simple (PBFT-style) PoS Protocol*</vt:lpstr>
      <vt:lpstr>A Simple (PBFT-style) PoS Protocol*</vt:lpstr>
      <vt:lpstr>A Simple (PBFT-style) PoS Protocol*</vt:lpstr>
      <vt:lpstr>A Simple (PBFT-style) PoS Protocol*</vt:lpstr>
      <vt:lpstr>A Simple (PBFT-style) PoS Protocol*</vt:lpstr>
      <vt:lpstr>Consensus signatures</vt:lpstr>
      <vt:lpstr>N^2 Lower Bound?!</vt:lpstr>
      <vt:lpstr>A Simple (PBFT-style) PoS Protocol*</vt:lpstr>
      <vt:lpstr>Aggregate signatures</vt:lpstr>
      <vt:lpstr>Aggregate signatures</vt:lpstr>
      <vt:lpstr>Aggregate signatures:   syntax</vt:lpstr>
      <vt:lpstr>BLS aggregate sig scheme (Attempt 1)</vt:lpstr>
      <vt:lpstr>BLS aggregate sig scheme (Attempt 1)</vt:lpstr>
      <vt:lpstr>Rouge Key Attack</vt:lpstr>
      <vt:lpstr>Modelling security</vt:lpstr>
      <vt:lpstr>BLS Agg signature</vt:lpstr>
      <vt:lpstr>BLS Agg signature</vt:lpstr>
      <vt:lpstr>Random linear comb security</vt:lpstr>
      <vt:lpstr>Making the scheme accountable</vt:lpstr>
      <vt:lpstr>Merkle Tree based QC</vt:lpstr>
      <vt:lpstr>Merkle based QC [MRVWZ20]</vt:lpstr>
      <vt:lpstr>Merkle based QC analysis</vt:lpstr>
      <vt:lpstr>END  OF  LECTURE</vt:lpstr>
    </vt:vector>
  </TitlesOfParts>
  <Company>Stanford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Monica Lam</dc:creator>
  <cp:lastModifiedBy>Benedikt Buenz</cp:lastModifiedBy>
  <cp:revision>1276</cp:revision>
  <cp:lastPrinted>2015-09-20T23:02:57Z</cp:lastPrinted>
  <dcterms:created xsi:type="dcterms:W3CDTF">2010-10-17T19:58:05Z</dcterms:created>
  <dcterms:modified xsi:type="dcterms:W3CDTF">2024-02-05T14:48:47Z</dcterms:modified>
</cp:coreProperties>
</file>