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352" r:id="rId2"/>
    <p:sldId id="1801" r:id="rId3"/>
    <p:sldId id="1802" r:id="rId4"/>
    <p:sldId id="1803" r:id="rId5"/>
    <p:sldId id="1804" r:id="rId6"/>
    <p:sldId id="1805" r:id="rId7"/>
    <p:sldId id="1814" r:id="rId8"/>
    <p:sldId id="1815" r:id="rId9"/>
    <p:sldId id="1813" r:id="rId10"/>
    <p:sldId id="1825" r:id="rId11"/>
    <p:sldId id="1816" r:id="rId12"/>
    <p:sldId id="1806" r:id="rId13"/>
    <p:sldId id="1807" r:id="rId14"/>
    <p:sldId id="1819" r:id="rId15"/>
    <p:sldId id="1808" r:id="rId16"/>
    <p:sldId id="1809" r:id="rId17"/>
    <p:sldId id="1810" r:id="rId18"/>
    <p:sldId id="1811" r:id="rId19"/>
    <p:sldId id="1812" r:id="rId20"/>
    <p:sldId id="1821" r:id="rId21"/>
    <p:sldId id="1645" r:id="rId22"/>
    <p:sldId id="1822" r:id="rId23"/>
    <p:sldId id="1649" r:id="rId24"/>
    <p:sldId id="1646" r:id="rId25"/>
    <p:sldId id="1826" r:id="rId26"/>
    <p:sldId id="1827" r:id="rId27"/>
    <p:sldId id="1828" r:id="rId28"/>
    <p:sldId id="1565" r:id="rId29"/>
    <p:sldId id="379" r:id="rId30"/>
    <p:sldId id="1829" r:id="rId31"/>
    <p:sldId id="1830" r:id="rId32"/>
    <p:sldId id="1833" r:id="rId33"/>
    <p:sldId id="1831" r:id="rId34"/>
    <p:sldId id="1835" r:id="rId35"/>
    <p:sldId id="1836" r:id="rId36"/>
    <p:sldId id="1834" r:id="rId37"/>
    <p:sldId id="1837" r:id="rId38"/>
    <p:sldId id="1838" r:id="rId39"/>
    <p:sldId id="1840" r:id="rId40"/>
    <p:sldId id="1615" r:id="rId41"/>
    <p:sldId id="1824" r:id="rId42"/>
    <p:sldId id="1841" r:id="rId43"/>
    <p:sldId id="1558" r:id="rId44"/>
    <p:sldId id="1560" r:id="rId45"/>
    <p:sldId id="1842" r:id="rId46"/>
    <p:sldId id="1843" r:id="rId47"/>
    <p:sldId id="1845" r:id="rId48"/>
    <p:sldId id="1536" r:id="rId49"/>
    <p:sldId id="1832" r:id="rId50"/>
    <p:sldId id="1846" r:id="rId51"/>
    <p:sldId id="1633" r:id="rId5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41" autoAdjust="0"/>
    <p:restoredTop sz="87151" autoAdjust="0"/>
  </p:normalViewPr>
  <p:slideViewPr>
    <p:cSldViewPr snapToGrid="0">
      <p:cViewPr varScale="1">
        <p:scale>
          <a:sx n="90" d="100"/>
          <a:sy n="90" d="100"/>
        </p:scale>
        <p:origin x="192" y="10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C23E-D7A2-6A55-9E21-E108D8A78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6DE7E-519E-9E5E-96C6-34554A86E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CE169-D040-3EAA-5B7F-3C330BF33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4F8FD-9B39-5629-36DB-DDE3B6A282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9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if </a:t>
            </a:r>
            <a:r>
              <a:rPr lang="en-US" dirty="0" err="1"/>
              <a:t>merkle</a:t>
            </a:r>
            <a:r>
              <a:rPr lang="en-US" dirty="0"/>
              <a:t> trees than 160gb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26A2-DAE3-4F57-3F32-253FE74CC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B99A3-DE94-01DB-F752-092880684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B8E0A-F78D-A98C-8D5A-D0F0C763A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posts hash h on the blockchain.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FBA4-E171-149C-61CB-255E466B5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London Times front page from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03/Jan/2009.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9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heard a talk this morning on UTXO dust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We’ll omit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1/29/24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1/29/24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4891301"/>
            <a:ext cx="8608594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594" y="4773061"/>
            <a:ext cx="228600" cy="236483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4342218" y="-1227"/>
            <a:ext cx="459565" cy="207545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8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6" y="314602"/>
            <a:ext cx="8530388" cy="2468880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27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57511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1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71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28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1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tiff"/><Relationship Id="rId7" Type="http://schemas.openxmlformats.org/officeDocument/2006/relationships/image" Target="../media/image2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tiff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tiff"/><Relationship Id="rId7" Type="http://schemas.openxmlformats.org/officeDocument/2006/relationships/image" Target="../media/image2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8.tiff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7.tiff"/><Relationship Id="rId7" Type="http://schemas.openxmlformats.org/officeDocument/2006/relationships/image" Target="../media/image4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3.tiff"/><Relationship Id="rId10" Type="http://schemas.openxmlformats.org/officeDocument/2006/relationships/image" Target="../media/image50.jpg"/><Relationship Id="rId4" Type="http://schemas.openxmlformats.org/officeDocument/2006/relationships/image" Target="../media/image32.tiff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18.tiff"/><Relationship Id="rId4" Type="http://schemas.openxmlformats.org/officeDocument/2006/relationships/image" Target="../media/image5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18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0.png"/><Relationship Id="rId18" Type="http://schemas.openxmlformats.org/officeDocument/2006/relationships/image" Target="../media/image251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5" Type="http://schemas.openxmlformats.org/officeDocument/2006/relationships/image" Target="../media/image51.png"/><Relationship Id="rId15" Type="http://schemas.openxmlformats.org/officeDocument/2006/relationships/image" Target="../media/image270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6.png"/><Relationship Id="rId18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5" Type="http://schemas.openxmlformats.org/officeDocument/2006/relationships/image" Target="../media/image270.pn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12" Type="http://schemas.openxmlformats.org/officeDocument/2006/relationships/image" Target="../media/image43.png"/><Relationship Id="rId17" Type="http://schemas.openxmlformats.org/officeDocument/2006/relationships/image" Target="../media/image4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9" Type="http://schemas.openxmlformats.org/officeDocument/2006/relationships/image" Target="../media/image66.png"/><Relationship Id="rId4" Type="http://schemas.openxmlformats.org/officeDocument/2006/relationships/image" Target="../media/image63.png"/><Relationship Id="rId1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1.tiff"/><Relationship Id="rId7" Type="http://schemas.openxmlformats.org/officeDocument/2006/relationships/image" Target="../media/image73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Relationship Id="rId9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1.tiff"/><Relationship Id="rId7" Type="http://schemas.openxmlformats.org/officeDocument/2006/relationships/image" Target="../media/image73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76.png"/><Relationship Id="rId4" Type="http://schemas.openxmlformats.org/officeDocument/2006/relationships/image" Target="../media/image16.tiff"/><Relationship Id="rId9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Merkle Trees, Accumulators</a:t>
            </a:r>
            <a:br>
              <a:rPr lang="en-US" dirty="0"/>
            </a:br>
            <a:r>
              <a:rPr lang="en-US" dirty="0"/>
              <a:t>and Blockchain Mechanics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3897029" cy="718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[discussion on </a:t>
            </a:r>
            <a:r>
              <a:rPr lang="en-US" sz="1800" dirty="0" err="1">
                <a:latin typeface="+mn-lt"/>
              </a:rPr>
              <a:t>brightspace</a:t>
            </a:r>
            <a:r>
              <a:rPr lang="en-US" sz="1800" dirty="0">
                <a:latin typeface="+mn-lt"/>
              </a:rPr>
              <a:t>]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latin typeface="+mn-lt"/>
              </a:rPr>
              <a:t>[first homework – online due 11/2/24]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9211-8380-DE68-B967-0F652283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cool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E1334-4795-8EAA-22EE-56D79C40BB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BLS signature is just one group element (32 bytes)</a:t>
                </a:r>
              </a:p>
              <a:p>
                <a:r>
                  <a:rPr lang="en-US" dirty="0"/>
                  <a:t>The signature is unique (see homework)</a:t>
                </a:r>
              </a:p>
              <a:p>
                <a:r>
                  <a:rPr lang="en-US" dirty="0"/>
                  <a:t>You can add two valid signatures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you aggregate signatures (more later)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E1334-4795-8EAA-22EE-56D79C40B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4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38A53-46F9-9C46-A1CF-62A2A44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</p:spPr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dirty="0"/>
                  <a:t>cryptographic hash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efficiently computable function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|≫|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8604A-32B4-FC44-8A72-1F289E1CD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095942"/>
              </a:xfrm>
              <a:blipFill>
                <a:blip r:embed="rId2"/>
                <a:stretch>
                  <a:fillRect l="-1698"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EF9B8-7CC7-1E48-8C4D-BEC0DE5BAEB8}"/>
              </a:ext>
            </a:extLst>
          </p:cNvPr>
          <p:cNvGrpSpPr/>
          <p:nvPr/>
        </p:nvGrpSpPr>
        <p:grpSpPr>
          <a:xfrm>
            <a:off x="287079" y="3306426"/>
            <a:ext cx="8631846" cy="1154783"/>
            <a:chOff x="287079" y="3306426"/>
            <a:chExt cx="8631846" cy="1154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433A8A-50A8-0947-A203-0AA75D9041FE}"/>
                </a:ext>
              </a:extLst>
            </p:cNvPr>
            <p:cNvSpPr/>
            <p:nvPr/>
          </p:nvSpPr>
          <p:spPr>
            <a:xfrm>
              <a:off x="287079" y="3976577"/>
              <a:ext cx="3242930" cy="467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megabytes</a:t>
              </a:r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0271C-7730-CE40-B3DB-1B6B4D156243}"/>
                </a:ext>
              </a:extLst>
            </p:cNvPr>
            <p:cNvSpPr/>
            <p:nvPr/>
          </p:nvSpPr>
          <p:spPr>
            <a:xfrm>
              <a:off x="3742661" y="397657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635805-1FD6-0947-BC69-7DD7C0FAB982}"/>
                </a:ext>
              </a:extLst>
            </p:cNvPr>
            <p:cNvSpPr/>
            <p:nvPr/>
          </p:nvSpPr>
          <p:spPr>
            <a:xfrm>
              <a:off x="4933721" y="3993377"/>
              <a:ext cx="1530874" cy="467832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hash value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63EBBD36-F7A0-C943-B917-733AFB9CD44B}"/>
                </a:ext>
              </a:extLst>
            </p:cNvPr>
            <p:cNvSpPr/>
            <p:nvPr/>
          </p:nvSpPr>
          <p:spPr>
            <a:xfrm rot="16200000">
              <a:off x="5601597" y="3080351"/>
              <a:ext cx="195121" cy="15308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4887B4-F55A-2E4B-B91C-DA76B5BD777C}"/>
                </a:ext>
              </a:extLst>
            </p:cNvPr>
            <p:cNvSpPr txBox="1"/>
            <p:nvPr/>
          </p:nvSpPr>
          <p:spPr>
            <a:xfrm>
              <a:off x="5079500" y="3306426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/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oMath>
                    </m:oMathPara>
                  </a14:m>
                  <a:endParaRPr lang="en-US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3AC30CA-D737-584C-A721-68AB4C254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429" y="3987210"/>
                  <a:ext cx="1998496" cy="465833"/>
                </a:xfrm>
                <a:prstGeom prst="rect">
                  <a:avLst/>
                </a:prstGeom>
                <a:blipFill>
                  <a:blip r:embed="rId3"/>
                  <a:stretch>
                    <a:fillRect b="-2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28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C07B-46E1-7E73-7A1F-1DB341C7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8D27-A3B2-F5B8-B2B9-EE7A7084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Recap:  Connecting the Blockchain</a:t>
            </a:r>
          </a:p>
        </p:txBody>
      </p:sp>
      <p:sp>
        <p:nvSpPr>
          <p:cNvPr id="8" name="Shape 147">
            <a:extLst>
              <a:ext uri="{FF2B5EF4-FFF2-40B4-BE49-F238E27FC236}">
                <a16:creationId xmlns:a16="http://schemas.microsoft.com/office/drawing/2014/main" id="{23A71D91-3AA3-B3F6-F78D-27ABCC55DC0D}"/>
              </a:ext>
            </a:extLst>
          </p:cNvPr>
          <p:cNvSpPr/>
          <p:nvPr/>
        </p:nvSpPr>
        <p:spPr>
          <a:xfrm>
            <a:off x="4312512" y="151287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73518AD6-F589-0DC9-8B5D-C44C9C6AA033}"/>
              </a:ext>
            </a:extLst>
          </p:cNvPr>
          <p:cNvSpPr/>
          <p:nvPr/>
        </p:nvSpPr>
        <p:spPr>
          <a:xfrm>
            <a:off x="3413603" y="1376080"/>
            <a:ext cx="1878682" cy="49353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151">
            <a:extLst>
              <a:ext uri="{FF2B5EF4-FFF2-40B4-BE49-F238E27FC236}">
                <a16:creationId xmlns:a16="http://schemas.microsoft.com/office/drawing/2014/main" id="{D63D1B53-B7A9-F717-D909-C04C9B42FECC}"/>
              </a:ext>
            </a:extLst>
          </p:cNvPr>
          <p:cNvSpPr/>
          <p:nvPr/>
        </p:nvSpPr>
        <p:spPr>
          <a:xfrm>
            <a:off x="2191512" y="155762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12" name="Shape 152">
            <a:extLst>
              <a:ext uri="{FF2B5EF4-FFF2-40B4-BE49-F238E27FC236}">
                <a16:creationId xmlns:a16="http://schemas.microsoft.com/office/drawing/2014/main" id="{2C82C8CC-3994-BAAC-EC64-2C72580B14D9}"/>
              </a:ext>
            </a:extLst>
          </p:cNvPr>
          <p:cNvSpPr/>
          <p:nvPr/>
        </p:nvSpPr>
        <p:spPr>
          <a:xfrm>
            <a:off x="1322346" y="1409557"/>
            <a:ext cx="1831734" cy="78324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55">
            <a:extLst>
              <a:ext uri="{FF2B5EF4-FFF2-40B4-BE49-F238E27FC236}">
                <a16:creationId xmlns:a16="http://schemas.microsoft.com/office/drawing/2014/main" id="{F8F3A925-159C-AFB5-5A8F-99DED6491BC4}"/>
              </a:ext>
            </a:extLst>
          </p:cNvPr>
          <p:cNvSpPr/>
          <p:nvPr/>
        </p:nvSpPr>
        <p:spPr>
          <a:xfrm>
            <a:off x="6450716" y="1512873"/>
            <a:ext cx="1222091" cy="29290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prev: H(  )</a:t>
            </a:r>
          </a:p>
        </p:txBody>
      </p:sp>
      <p:sp>
        <p:nvSpPr>
          <p:cNvPr id="15" name="Shape 156">
            <a:extLst>
              <a:ext uri="{FF2B5EF4-FFF2-40B4-BE49-F238E27FC236}">
                <a16:creationId xmlns:a16="http://schemas.microsoft.com/office/drawing/2014/main" id="{2B1FAF75-4A79-9693-D29B-E36EE963F16F}"/>
              </a:ext>
            </a:extLst>
          </p:cNvPr>
          <p:cNvSpPr/>
          <p:nvPr/>
        </p:nvSpPr>
        <p:spPr>
          <a:xfrm>
            <a:off x="5551807" y="1376080"/>
            <a:ext cx="1878682" cy="493538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64">
            <a:extLst>
              <a:ext uri="{FF2B5EF4-FFF2-40B4-BE49-F238E27FC236}">
                <a16:creationId xmlns:a16="http://schemas.microsoft.com/office/drawing/2014/main" id="{912175F6-DBC1-8DDC-66CE-405BA2D77124}"/>
              </a:ext>
            </a:extLst>
          </p:cNvPr>
          <p:cNvSpPr txBox="1"/>
          <p:nvPr/>
        </p:nvSpPr>
        <p:spPr>
          <a:xfrm>
            <a:off x="104203" y="3648796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7" name="Shape 166">
            <a:extLst>
              <a:ext uri="{FF2B5EF4-FFF2-40B4-BE49-F238E27FC236}">
                <a16:creationId xmlns:a16="http://schemas.microsoft.com/office/drawing/2014/main" id="{98C8EAC3-21DD-6A65-55E9-A5F15480721C}"/>
              </a:ext>
            </a:extLst>
          </p:cNvPr>
          <p:cNvSpPr txBox="1"/>
          <p:nvPr/>
        </p:nvSpPr>
        <p:spPr>
          <a:xfrm>
            <a:off x="1154286" y="3651120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8" name="Shape 168">
            <a:extLst>
              <a:ext uri="{FF2B5EF4-FFF2-40B4-BE49-F238E27FC236}">
                <a16:creationId xmlns:a16="http://schemas.microsoft.com/office/drawing/2014/main" id="{97F3608F-0601-DDB0-855C-7F597082D4C9}"/>
              </a:ext>
            </a:extLst>
          </p:cNvPr>
          <p:cNvSpPr txBox="1"/>
          <p:nvPr/>
        </p:nvSpPr>
        <p:spPr>
          <a:xfrm>
            <a:off x="104203" y="4105996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19" name="Shape 170">
            <a:extLst>
              <a:ext uri="{FF2B5EF4-FFF2-40B4-BE49-F238E27FC236}">
                <a16:creationId xmlns:a16="http://schemas.microsoft.com/office/drawing/2014/main" id="{8993E9CB-E807-00FB-93EC-1867B37B984C}"/>
              </a:ext>
            </a:extLst>
          </p:cNvPr>
          <p:cNvSpPr txBox="1"/>
          <p:nvPr/>
        </p:nvSpPr>
        <p:spPr>
          <a:xfrm>
            <a:off x="1154286" y="4136029"/>
            <a:ext cx="960273" cy="274364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/>
              <a:t>transaction</a:t>
            </a:r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228DB512-76AD-683C-7E88-882C2157602A}"/>
              </a:ext>
            </a:extLst>
          </p:cNvPr>
          <p:cNvSpPr/>
          <p:nvPr/>
        </p:nvSpPr>
        <p:spPr>
          <a:xfrm>
            <a:off x="86209" y="219280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1" name="Shape 150">
            <a:extLst>
              <a:ext uri="{FF2B5EF4-FFF2-40B4-BE49-F238E27FC236}">
                <a16:creationId xmlns:a16="http://schemas.microsoft.com/office/drawing/2014/main" id="{4E98BBBC-D259-8557-E2AE-EA36A994B5BE}"/>
              </a:ext>
            </a:extLst>
          </p:cNvPr>
          <p:cNvSpPr/>
          <p:nvPr/>
        </p:nvSpPr>
        <p:spPr>
          <a:xfrm>
            <a:off x="83051" y="184753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BC51165C-8979-1B27-3956-F5B493BAE9F6}"/>
              </a:ext>
            </a:extLst>
          </p:cNvPr>
          <p:cNvSpPr/>
          <p:nvPr/>
        </p:nvSpPr>
        <p:spPr>
          <a:xfrm>
            <a:off x="2191512" y="2206244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4" name="Shape 150">
            <a:extLst>
              <a:ext uri="{FF2B5EF4-FFF2-40B4-BE49-F238E27FC236}">
                <a16:creationId xmlns:a16="http://schemas.microsoft.com/office/drawing/2014/main" id="{95625F17-1781-E7A2-A75D-8935B5CD43EF}"/>
              </a:ext>
            </a:extLst>
          </p:cNvPr>
          <p:cNvSpPr/>
          <p:nvPr/>
        </p:nvSpPr>
        <p:spPr>
          <a:xfrm>
            <a:off x="2188354" y="1860971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5" name="Shape 150">
            <a:extLst>
              <a:ext uri="{FF2B5EF4-FFF2-40B4-BE49-F238E27FC236}">
                <a16:creationId xmlns:a16="http://schemas.microsoft.com/office/drawing/2014/main" id="{1543CB5A-CB85-BF5A-8F25-D3B5852C9A1F}"/>
              </a:ext>
            </a:extLst>
          </p:cNvPr>
          <p:cNvSpPr/>
          <p:nvPr/>
        </p:nvSpPr>
        <p:spPr>
          <a:xfrm>
            <a:off x="4312512" y="215105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6" name="Shape 150">
            <a:extLst>
              <a:ext uri="{FF2B5EF4-FFF2-40B4-BE49-F238E27FC236}">
                <a16:creationId xmlns:a16="http://schemas.microsoft.com/office/drawing/2014/main" id="{97329481-6CA0-68B7-B05A-8B831331DE44}"/>
              </a:ext>
            </a:extLst>
          </p:cNvPr>
          <p:cNvSpPr/>
          <p:nvPr/>
        </p:nvSpPr>
        <p:spPr>
          <a:xfrm>
            <a:off x="4309354" y="180578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7" name="Shape 150">
            <a:extLst>
              <a:ext uri="{FF2B5EF4-FFF2-40B4-BE49-F238E27FC236}">
                <a16:creationId xmlns:a16="http://schemas.microsoft.com/office/drawing/2014/main" id="{CB587DFF-A6F0-2543-EA48-29FB562C8300}"/>
              </a:ext>
            </a:extLst>
          </p:cNvPr>
          <p:cNvSpPr/>
          <p:nvPr/>
        </p:nvSpPr>
        <p:spPr>
          <a:xfrm>
            <a:off x="6450716" y="2151055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trans: H(  )</a:t>
            </a:r>
          </a:p>
        </p:txBody>
      </p:sp>
      <p:sp>
        <p:nvSpPr>
          <p:cNvPr id="28" name="Shape 150">
            <a:extLst>
              <a:ext uri="{FF2B5EF4-FFF2-40B4-BE49-F238E27FC236}">
                <a16:creationId xmlns:a16="http://schemas.microsoft.com/office/drawing/2014/main" id="{D9CA02C5-93EC-C474-55FE-20DA6262559B}"/>
              </a:ext>
            </a:extLst>
          </p:cNvPr>
          <p:cNvSpPr/>
          <p:nvPr/>
        </p:nvSpPr>
        <p:spPr>
          <a:xfrm>
            <a:off x="6447558" y="1805782"/>
            <a:ext cx="1222091" cy="345273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latin typeface="Trebuchet MS"/>
                <a:ea typeface="Trebuchet MS"/>
                <a:cs typeface="Trebuchet MS"/>
                <a:sym typeface="Trebuchet MS"/>
              </a:rPr>
              <a:t>Metadata</a:t>
            </a:r>
          </a:p>
        </p:txBody>
      </p:sp>
      <p:sp>
        <p:nvSpPr>
          <p:cNvPr id="29" name="Extract 28">
            <a:extLst>
              <a:ext uri="{FF2B5EF4-FFF2-40B4-BE49-F238E27FC236}">
                <a16:creationId xmlns:a16="http://schemas.microsoft.com/office/drawing/2014/main" id="{AE0B47D7-1A7C-C2AE-E6B9-D7B962FCDC6B}"/>
              </a:ext>
            </a:extLst>
          </p:cNvPr>
          <p:cNvSpPr/>
          <p:nvPr/>
        </p:nvSpPr>
        <p:spPr>
          <a:xfrm>
            <a:off x="119050" y="2605423"/>
            <a:ext cx="1890852" cy="911890"/>
          </a:xfrm>
          <a:prstGeom prst="flowChartExtra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08FF55-ED55-DD04-AB81-DD0AACFDD7FC}"/>
              </a:ext>
            </a:extLst>
          </p:cNvPr>
          <p:cNvSpPr txBox="1"/>
          <p:nvPr/>
        </p:nvSpPr>
        <p:spPr>
          <a:xfrm>
            <a:off x="4943799" y="2863966"/>
            <a:ext cx="3851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Blocks are connected through </a:t>
            </a:r>
            <a:r>
              <a:rPr lang="en-US" i="1" dirty="0">
                <a:latin typeface="+mn-lt"/>
              </a:rPr>
              <a:t>hash pointers.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head of the chain </a:t>
            </a:r>
            <a:r>
              <a:rPr lang="en-US" i="1" dirty="0">
                <a:latin typeface="+mn-lt"/>
              </a:rPr>
              <a:t>commits</a:t>
            </a:r>
            <a:r>
              <a:rPr lang="en-US" dirty="0">
                <a:latin typeface="+mn-lt"/>
              </a:rPr>
              <a:t> to entire history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But you can’t </a:t>
            </a:r>
            <a:r>
              <a:rPr lang="en-US" i="1" dirty="0">
                <a:latin typeface="+mn-lt"/>
              </a:rPr>
              <a:t>recover</a:t>
            </a:r>
            <a:r>
              <a:rPr lang="en-US" dirty="0">
                <a:latin typeface="+mn-lt"/>
              </a:rPr>
              <a:t> history from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FFEE9-74AA-034C-7531-0207E154B8B4}"/>
              </a:ext>
            </a:extLst>
          </p:cNvPr>
          <p:cNvSpPr txBox="1"/>
          <p:nvPr/>
        </p:nvSpPr>
        <p:spPr>
          <a:xfrm>
            <a:off x="6869656" y="846018"/>
            <a:ext cx="21146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Only 80 bytes</a:t>
            </a:r>
          </a:p>
        </p:txBody>
      </p:sp>
    </p:spTree>
    <p:extLst>
      <p:ext uri="{BB962C8B-B14F-4D97-AF65-F5344CB8AC3E}">
        <p14:creationId xmlns:p14="http://schemas.microsoft.com/office/powerpoint/2010/main" val="294478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CA83F-6515-3F1F-1838-B594A6950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8E16-CB3E-158D-5407-D2588768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the transactions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203F86-69F5-069C-2FD5-305574F16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Alice has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b="1" dirty="0"/>
                  <a:t>Goal</a:t>
                </a:r>
                <a:r>
                  <a:rPr lang="en-US" sz="2400" dirty="0"/>
                  <a:t>:   </a:t>
                </a:r>
              </a:p>
              <a:p>
                <a:pPr marL="349250" indent="-349250">
                  <a:spcBef>
                    <a:spcPts val="1200"/>
                  </a:spcBef>
                  <a:buNone/>
                </a:pPr>
                <a:r>
                  <a:rPr lang="en-US" sz="2400" dirty="0"/>
                  <a:t>-	Alice posts a </a:t>
                </a:r>
                <a:r>
                  <a:rPr lang="en-US" sz="2400" u="sng" dirty="0"/>
                  <a:t>short</a:t>
                </a:r>
                <a:r>
                  <a:rPr lang="en-US" sz="2400" dirty="0"/>
                  <a:t> binding commitment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  <a:buFontTx/>
                  <a:buChar char="-"/>
                </a:pPr>
                <a:r>
                  <a:rPr lang="en-US" sz="2400" dirty="0"/>
                  <a:t>Bob reads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    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proof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  can check that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			Bob runs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/>
                  <a:t> ⇾ accept/reject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728"/>
                  </a:spcBef>
                  <a:buNone/>
                </a:pPr>
                <a:r>
                  <a:rPr lang="en-US" sz="2200" b="1" dirty="0"/>
                  <a:t>security</a:t>
                </a:r>
                <a:r>
                  <a:rPr lang="en-US" sz="2200" dirty="0"/>
                  <a:t>:    adv. cannot find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200" dirty="0" err="1"/>
                  <a:t>s.t.</a:t>
                </a: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   and</a:t>
                </a:r>
                <a:br>
                  <a:rPr lang="en-US" sz="2200" dirty="0"/>
                </a:br>
                <a:r>
                  <a:rPr lang="en-US" sz="2200" dirty="0"/>
                  <a:t>    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200" dirty="0"/>
                  <a:t>where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commit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96C5E8-E99C-1C4C-9265-4368BA010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447" y="1200150"/>
                <a:ext cx="8867553" cy="3943349"/>
              </a:xfrm>
              <a:blipFill>
                <a:blip r:embed="rId2"/>
                <a:stretch>
                  <a:fillRect l="-1001" t="-962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8BCE038-E65A-5081-1679-480C14158E9F}"/>
              </a:ext>
            </a:extLst>
          </p:cNvPr>
          <p:cNvGrpSpPr/>
          <p:nvPr/>
        </p:nvGrpSpPr>
        <p:grpSpPr>
          <a:xfrm>
            <a:off x="6117476" y="1083419"/>
            <a:ext cx="1239314" cy="1376002"/>
            <a:chOff x="6836735" y="1371600"/>
            <a:chExt cx="1239314" cy="1376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95F97F-7094-4E57-A32D-F75F58A5656B}"/>
                </a:ext>
              </a:extLst>
            </p:cNvPr>
            <p:cNvSpPr txBox="1"/>
            <p:nvPr/>
          </p:nvSpPr>
          <p:spPr>
            <a:xfrm>
              <a:off x="6836735" y="1371600"/>
              <a:ext cx="123931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32 bytes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404BB20-469F-570F-2620-66E26BAB7EEF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7297234" y="1833265"/>
              <a:ext cx="159158" cy="9143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89B91-5402-8430-D6D7-A666CA23FEB6}"/>
              </a:ext>
            </a:extLst>
          </p:cNvPr>
          <p:cNvSpPr/>
          <p:nvPr/>
        </p:nvSpPr>
        <p:spPr>
          <a:xfrm>
            <a:off x="276447" y="1876097"/>
            <a:ext cx="8757194" cy="20672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8116-989C-590B-2004-A574B0AF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6823-F823-F5BC-A8CA-30DB5EAA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Trivial list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1CA90-E44E-894F-467A-9C356F6BA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𝑆𝐻𝐴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256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Verify(</a:t>
                </a:r>
                <a:r>
                  <a:rPr lang="en-US" dirty="0" err="1"/>
                  <a:t>h,i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𝑆𝐻𝐴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b="0" dirty="0"/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Problem proof is as large as S</a:t>
                </a:r>
                <a:endParaRPr lang="en-US" sz="2800" b="0" dirty="0">
                  <a:solidFill>
                    <a:srgbClr val="FF0000"/>
                  </a:solidFill>
                </a:endParaRPr>
              </a:p>
              <a:p>
                <a:pPr marL="349250" indent="-349250">
                  <a:spcBef>
                    <a:spcPts val="1200"/>
                  </a:spcBef>
                  <a:buNone/>
                </a:pPr>
                <a:endParaRPr lang="en-US" sz="2800" b="0" dirty="0"/>
              </a:p>
              <a:p>
                <a:pPr marL="349250" indent="-349250">
                  <a:spcBef>
                    <a:spcPts val="1200"/>
                  </a:spcBef>
                  <a:buNone/>
                </a:pPr>
                <a:endParaRPr lang="en-US" sz="2800" b="0" dirty="0"/>
              </a:p>
              <a:p>
                <a:pPr marL="349250" indent="-349250">
                  <a:spcBef>
                    <a:spcPts val="1200"/>
                  </a:spcBef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1CA90-E44E-894F-467A-9C356F6BA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D5237-5D57-100C-9070-1861DC5A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45D-102B-7D6E-66CF-95C7882C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70F712-60E2-C19E-2631-91CF104A977F}"/>
              </a:ext>
            </a:extLst>
          </p:cNvPr>
          <p:cNvGrpSpPr/>
          <p:nvPr/>
        </p:nvGrpSpPr>
        <p:grpSpPr>
          <a:xfrm>
            <a:off x="1116418" y="1276542"/>
            <a:ext cx="4114801" cy="2517524"/>
            <a:chOff x="1116418" y="1276542"/>
            <a:chExt cx="4114801" cy="2517524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5D59835F-3A11-FF7B-379C-49BE5D0944D4}"/>
                </a:ext>
              </a:extLst>
            </p:cNvPr>
            <p:cNvSpPr/>
            <p:nvPr/>
          </p:nvSpPr>
          <p:spPr>
            <a:xfrm>
              <a:off x="1116418" y="1640961"/>
              <a:ext cx="4114801" cy="2153105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Merkle tree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commitment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5BDAE48-D385-998D-56E9-6E0437B251AE}"/>
                    </a:ext>
                  </a:extLst>
                </p:cNvPr>
                <p:cNvSpPr/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7CA22D-B569-5D45-A34E-22AB66B49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912" y="1276542"/>
                  <a:ext cx="265814" cy="3431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CFDA79-ED13-A048-C97A-E4228C21699E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1B39B3-6577-7941-A15D-8B4048C0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8AAC30-5168-FF5B-D2B9-5BF46196644B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065FD-0EDC-0B45-A853-E58F0FAE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1427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58973D-CEB7-5142-4126-D610FC029C9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49898-B258-3345-8B28-14E121E9C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14271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94E8BC-A49D-5701-052A-C03B2B05F257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CD2132-901E-5145-9432-0E7553C6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9FE448-246C-D758-558C-8C02BFCC709E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C9E069-28BF-C44B-A7B0-9F4F6CF2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9DD5D0-C02A-240A-84CD-124E6665FBA7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9B2175-ED8D-294B-B1E1-3E738600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02E975-4239-FD26-B016-2A54ACBB93B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C18117-4FEC-7F4D-A39C-BE275FD0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D7842A-3B7D-479E-33BB-6BE928081FCF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9DAB3-5CCF-D74A-945B-A99D82D17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F58EACA1-2F50-CA4E-4FB4-BDAF257DED79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1D0A8-5FA6-D96F-24CC-69B97F36A3D5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72D12F-DD00-F53C-2FD9-D70445D0CB5B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2A888-BEBE-3948-88ED-ECDCE0F7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B71CE29-BC6B-A650-A2E8-D5F000F8DF7C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B9F000-D4AC-09EF-55FA-39EA2BC90BFF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7FEA7DA-5D7E-70D8-7D67-CEA7B408F9DF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3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F767-C6BE-E5E0-83FB-25079FD33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548B-9DC2-DFB5-86C3-024F2B1C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B6124-5975-94DA-BE48-BB7393CBE330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26DFF-3EB2-A5A2-6114-4724BE4DA7F5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FBDA4-B8BB-D129-71C7-D0094B275B7A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BFE3-DA1F-6706-7208-64BAA6426B7F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7B1FF3-6E1E-7DEB-FA1D-E94CA70ADEA9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8B1A0F-0DFF-E3C9-EDAA-5851BF04D936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8F74A9-E318-E138-D1F4-E2F165321540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909BAC-F04A-9982-03EB-930B9EC01FA7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DDBCED-1C05-F38A-EAFF-C682699B0DCF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9B881A-E0F8-961A-6E80-7A10B0A7F4F6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010991-82C6-25D8-2E62-808565619EA7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7972D6-9F9E-E324-840A-ED11D68E8BCF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CD0B31EB-3B4A-E1CF-CFF0-A5E0C393B9FE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7BEAD-DF4B-D54D-6CCC-15261CFAF0C0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834DFA-F3D1-1537-F88A-EF56B91B5547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C9B6E3BD-DBF7-C9EA-B996-E86E96B18237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E6B9E3-81E3-A373-089C-8AB552C0551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2B24AE-2C5C-5686-8DF7-56CBB53BF1AC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80CB3A-DEEE-5029-417C-6D1050546BEE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1801AC-35AB-F8C2-2904-1CA633FAEAEB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358C8-9F60-F0A4-C39A-F766763661AF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52982A-102F-24A0-F273-E4CB530CDF5E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35B020-E3C1-40A3-C29B-6E4E581EC446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A1083B-752F-A05A-97A0-83B845F9E051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345B80-F379-80DC-51A9-7B286FCC211A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373FDA-9F48-F534-D99A-D93083B91249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16EBFF-CF61-D1EF-75BD-7D8465B570A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757568-8C3E-2F48-9715-8F2A7A574C54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89869B-4A01-9D38-0244-A744FDD85522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7315078-0840-C871-5098-9056098CE5C7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EE0945-C359-2B0E-3BC7-23EA9864A89D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094E8E-9560-4FC0-6444-6673F39643A7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BAFA85-7BB5-8402-F836-8EB88651AB9E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4A9148-4D9B-C287-5623-E6E4F2EE8E8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77F6F1-8388-5B72-1047-D2023500AA32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CC31D3-122E-6710-3927-86B85124D5D9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13FA6B-FD5C-9177-8CD8-8905E76F50BF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BD1FB5-3CED-6867-A19A-DBFD4C585713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 of size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533596" cy="1200329"/>
              </a:xfrm>
              <a:prstGeom prst="rect">
                <a:avLst/>
              </a:prstGeom>
              <a:blipFill>
                <a:blip r:embed="rId11"/>
                <a:stretch>
                  <a:fillRect l="-2491" t="-3093" r="-1423" b="-9278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C17C73-F068-5D13-D8FE-84B8DA4ACBD0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84FF4F3-E91E-B659-D179-B73C5ED6F8CE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9B37A5B-6D44-DB7B-3895-D88D357F3FA3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E8AF19A-7E5F-E17C-92FB-E7A3023AA725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83756D7-60A1-3C23-989F-92D34FBEA867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051EC24-5AA6-89FC-4E13-E21D69712B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4279587-B4B0-D952-B549-3A7E65150B85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168E1FA-DE3E-B28C-7FD4-768C28B2CA62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62318D-EBD8-8CC0-CD20-027F85E45040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length of proof: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3033651" cy="461665"/>
              </a:xfrm>
              <a:prstGeom prst="rect">
                <a:avLst/>
              </a:prstGeom>
              <a:blipFill>
                <a:blip r:embed="rId19"/>
                <a:stretch>
                  <a:fillRect l="-291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D567244-DE47-22D7-266B-0A0B009A8C58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6D956B-5E09-A24E-57B3-200353394A70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C453FFC-25C2-24C0-0975-2A81492BD8B0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26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8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43554-4A5A-A7AC-37E5-21C4B7B2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F6D0-D3E7-C5BE-21AD-91DF1BAA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         [simplified]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57069-DF02-3AFA-F411-3DA033A9FE30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CB15F-01FD-8274-EFC5-9E448DCAB99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307F1-03C6-CE76-367E-E1CE128B85C1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5300E-0FE9-392C-B2D1-A701B1E0AAFA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E8C5E8-243B-9F7C-7EE6-4B96648068E4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19DE17-F97B-4AB3-72EB-0E0F2042AA1F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53D4AE-992B-F169-2D72-DBAA3336E5B7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F46D07-B4F9-1D7B-25FF-E56B338763EE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CD6955-976F-1122-449B-BF637270DF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BD582A-6704-675C-343E-A9EDDBF7DC55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FE4E2C-53D0-A0C4-8CD5-4D885151B2A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EC31C3-9D21-16B2-51BA-3C5D8BA230E2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060D8E68-BB34-9BE6-978E-C114A71660B7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B9146-6F2E-9EBD-62F7-367912FD1433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F1F6FC6-5008-1FA7-65D2-2F0E793A41F3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5BF09A15-49CB-8B4E-47DF-4EFF7105A34D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E6BBD6-48B1-1C0B-8601-FF0CBF83109C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EFED69-8C47-8E45-381F-EEAFF866B596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88D9CE-832F-0487-E7F3-9F8267B486FC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AEAC32-03B5-044B-C5A6-CE3C9353A4D7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85CCF8-9290-EE44-2199-B5DBFA896BDC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5320B-5A14-3F19-2AC2-CAA2BFCD97E3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D28A31-863A-6C8F-4D0F-8EC27ED2900B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FF4D49-94DB-3848-741C-47FE64D959F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3B6DCE-850A-DAEC-970D-BB2DD3474B31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709A26-08EE-056E-E34E-9EA495B5557D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C80BD8-8502-A241-C57C-539E577F0065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DD82FB-509E-28B3-E994-D37D1E836B4D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74D5B7-D877-EC32-3066-162C17068FDA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C322BE-9848-D0BA-49B4-1BE05428F5AF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89FCAD-3384-87D7-1ED5-9E3EF8AAD0B1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1D84FD-6D89-3622-BAA8-2779767182B2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203BEA-8986-37E9-132E-E975DC1879E9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2340134-B2A2-D95A-218D-855295B8D2DB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00739F-DEB8-3523-9693-57A09B43524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A436D5-7C9F-BC25-DCFB-2435272D2C82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8E9DC1-3ACE-003B-3117-DAD1C6515C7F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6526ED-DE6D-CD7F-4CFB-82AF0B365F55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261B0-6626-C1F4-FA73-612C7762DBE4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CB4E5A0-C424-1DFC-F8C4-4890F212919A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96DF502-EA90-2195-7143-469A4DBF0A71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F2B089C-26A6-AD7C-0DFD-53263C10238F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F751014-8EDE-EB8B-5137-E6DA2B5D9511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43AABD7-1FC7-7ACF-96B4-DE57B967B41C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778BBEE-281E-A2BF-C129-F03AC6E89786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96A9B3-E73D-807E-8541-F8CFA28836EF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ED3B852-C704-937E-E159-57F3E011043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DED4CC-A0A0-7C00-1D12-3914122478D3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29CB874-4BD5-872E-1102-9C1B3898D409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55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D69F-2C33-AECD-EA70-20B2DD0F1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F5C6-3EBB-EFBF-9C4D-35A71E3B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BF221-1BEB-F86A-EBEF-94DDF65C6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/>
                  <a:t>Thm</a:t>
                </a:r>
                <a:r>
                  <a:rPr lang="en-US" sz="2400" dirty="0"/>
                  <a:t>:   For a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:    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a CRF then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adv. cannot find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  		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commit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+mj-lt"/>
                  </a:rPr>
                  <a:t>,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verify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accept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/>
                  <a:t>(See homework)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80D71-A65C-B54C-A880-770F02475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915017"/>
                <a:ext cx="8952614" cy="2516442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F4B08D-92A9-B186-C22F-55CF6F3A9974}"/>
                  </a:ext>
                </a:extLst>
              </p:cNvPr>
              <p:cNvSpPr txBox="1"/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>
                    <a:latin typeface="+mn-lt"/>
                  </a:rPr>
                  <a:t>How is this useful?     </a:t>
                </a:r>
                <a:r>
                  <a:rPr lang="en-US" dirty="0">
                    <a:latin typeface="+mn-lt"/>
                  </a:rPr>
                  <a:t>To post a block of transactions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 on chain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	suffices to only write commit(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+mn-lt"/>
                  </a:rPr>
                  <a:t>) to chain.   Keeps chain small.  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latin typeface="+mn-lt"/>
                  </a:rPr>
                  <a:t>		⇒   Later, can prove contents of every Tx.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4CFFD-24F4-E00F-89F0-CE4E1CAB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3654244"/>
                <a:ext cx="8533170" cy="1354217"/>
              </a:xfrm>
              <a:prstGeom prst="rect">
                <a:avLst/>
              </a:prstGeom>
              <a:blipFill>
                <a:blip r:embed="rId3"/>
                <a:stretch>
                  <a:fillRect l="-1040" t="-2778" r="-14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EE63A5C-25E1-2C04-8020-52D770B75D2D}"/>
              </a:ext>
            </a:extLst>
          </p:cNvPr>
          <p:cNvSpPr/>
          <p:nvPr/>
        </p:nvSpPr>
        <p:spPr>
          <a:xfrm>
            <a:off x="148522" y="986457"/>
            <a:ext cx="8295391" cy="17424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2C13-DF92-E120-9A72-7B6FDAEE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DDBD6577-69EB-4214-74DE-080C1D2F16EF}"/>
              </a:ext>
            </a:extLst>
          </p:cNvPr>
          <p:cNvSpPr/>
          <p:nvPr/>
        </p:nvSpPr>
        <p:spPr>
          <a:xfrm>
            <a:off x="0" y="1388148"/>
            <a:ext cx="9144000" cy="1069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C06D3C-3341-56FF-B53F-4556559C8625}"/>
              </a:ext>
            </a:extLst>
          </p:cNvPr>
          <p:cNvGrpSpPr/>
          <p:nvPr/>
        </p:nvGrpSpPr>
        <p:grpSpPr>
          <a:xfrm>
            <a:off x="6439974" y="2071480"/>
            <a:ext cx="2515112" cy="1916849"/>
            <a:chOff x="894701" y="2819400"/>
            <a:chExt cx="3353482" cy="2555799"/>
          </a:xfrm>
        </p:grpSpPr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F1739646-A385-3EAD-5539-640E1C28D443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BD24E9-D9F0-A3A8-15C6-9D181E425C97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92FB06-270E-AD84-EB86-A753C109F620}"/>
              </a:ext>
            </a:extLst>
          </p:cNvPr>
          <p:cNvGrpSpPr/>
          <p:nvPr/>
        </p:nvGrpSpPr>
        <p:grpSpPr>
          <a:xfrm>
            <a:off x="3406632" y="2114550"/>
            <a:ext cx="2515112" cy="1916849"/>
            <a:chOff x="894701" y="2819400"/>
            <a:chExt cx="3353482" cy="2555799"/>
          </a:xfrm>
        </p:grpSpPr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E8251C6D-BEE8-0471-9014-2B1B3DDB9058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68A6DE-4242-4FD5-476A-3DD1542C106B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3B9813-0C38-A031-1352-282BD05C9EDF}"/>
              </a:ext>
            </a:extLst>
          </p:cNvPr>
          <p:cNvGrpSpPr/>
          <p:nvPr/>
        </p:nvGrpSpPr>
        <p:grpSpPr>
          <a:xfrm>
            <a:off x="415478" y="2114550"/>
            <a:ext cx="2515112" cy="1916849"/>
            <a:chOff x="894701" y="2819400"/>
            <a:chExt cx="3353482" cy="2555799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5636E9DF-47FA-01C8-79E8-F8BE39593F27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ECCAD4-5AA2-DB22-9A16-E74A08A97D45}"/>
                </a:ext>
              </a:extLst>
            </p:cNvPr>
            <p:cNvSpPr txBox="1"/>
            <p:nvPr/>
          </p:nvSpPr>
          <p:spPr>
            <a:xfrm>
              <a:off x="894701" y="4882756"/>
              <a:ext cx="33534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Tx</a:t>
              </a:r>
              <a:r>
                <a:rPr lang="en-US" sz="2100" baseline="-25000" dirty="0"/>
                <a:t>1</a:t>
              </a:r>
              <a:r>
                <a:rPr lang="en-US" sz="1800" dirty="0"/>
                <a:t>   Tx</a:t>
              </a:r>
              <a:r>
                <a:rPr lang="en-US" sz="21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Tx</a:t>
              </a:r>
              <a:r>
                <a:rPr lang="en-US" baseline="-25000" dirty="0" err="1"/>
                <a:t>n</a:t>
              </a:r>
              <a:endParaRPr lang="en-US" sz="18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A4C007-7069-6DDB-B66E-47C90680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 block chain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895C6-A470-CA65-883C-DF231D09E30E}"/>
              </a:ext>
            </a:extLst>
          </p:cNvPr>
          <p:cNvCxnSpPr>
            <a:cxnSpLocks/>
          </p:cNvCxnSpPr>
          <p:nvPr/>
        </p:nvCxnSpPr>
        <p:spPr>
          <a:xfrm>
            <a:off x="0" y="1388147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F5BB1-5952-1306-7E3A-34003D432D4C}"/>
              </a:ext>
            </a:extLst>
          </p:cNvPr>
          <p:cNvCxnSpPr>
            <a:cxnSpLocks/>
          </p:cNvCxnSpPr>
          <p:nvPr/>
        </p:nvCxnSpPr>
        <p:spPr>
          <a:xfrm>
            <a:off x="0" y="2457450"/>
            <a:ext cx="9144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FA6EA5-E149-6962-D08E-EFD6D626E0D0}"/>
              </a:ext>
            </a:extLst>
          </p:cNvPr>
          <p:cNvSpPr txBox="1"/>
          <p:nvPr/>
        </p:nvSpPr>
        <p:spPr>
          <a:xfrm>
            <a:off x="555585" y="983848"/>
            <a:ext cx="14526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blockchain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3E6C76-D1FF-7EEF-DF51-4C36A456F1D5}"/>
              </a:ext>
            </a:extLst>
          </p:cNvPr>
          <p:cNvGrpSpPr/>
          <p:nvPr/>
        </p:nvGrpSpPr>
        <p:grpSpPr>
          <a:xfrm>
            <a:off x="400050" y="1485901"/>
            <a:ext cx="2628153" cy="859790"/>
            <a:chOff x="1328058" y="2077732"/>
            <a:chExt cx="3504204" cy="11463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56745D-BF91-59BA-84A6-AA618D46040A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BCF444-4EF9-7977-6EA4-E64F27883036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80AC87-428E-6AEB-F136-2D689C6A5743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EBB566-BA58-B073-D3C6-179BCC42DEDD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b="1" dirty="0"/>
                <a:t>⊥</a:t>
              </a:r>
              <a:endParaRPr lang="en-US" sz="18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EC10CB-148B-670A-08EC-159522F2D787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F2DBE9-4929-FDBC-1448-54DF538A940D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D02561-A597-0662-AFA9-A99CF6E88353}"/>
              </a:ext>
            </a:extLst>
          </p:cNvPr>
          <p:cNvGrpSpPr/>
          <p:nvPr/>
        </p:nvGrpSpPr>
        <p:grpSpPr>
          <a:xfrm>
            <a:off x="3389631" y="1485901"/>
            <a:ext cx="2628153" cy="859790"/>
            <a:chOff x="1328058" y="2077732"/>
            <a:chExt cx="3504204" cy="11463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14AB97-FCE4-A0BD-EF96-68CADB7BB431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50679-1E43-FED3-B8C0-0876D8DAEF46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5B6FE9-7C40-D0B3-E306-DCD68D7F1403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A3389F-57A8-9F66-E7F2-D7438093A93E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B5D988-41B2-C938-6D23-F5B67C34961D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385315-2C52-C2F1-9D09-AA77DD3C555E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5AFBCB-C7CD-C0DE-34E9-F5B7BC902761}"/>
              </a:ext>
            </a:extLst>
          </p:cNvPr>
          <p:cNvGrpSpPr/>
          <p:nvPr/>
        </p:nvGrpSpPr>
        <p:grpSpPr>
          <a:xfrm>
            <a:off x="2320282" y="1569537"/>
            <a:ext cx="1473855" cy="252765"/>
            <a:chOff x="3093709" y="2092716"/>
            <a:chExt cx="1965140" cy="337020"/>
          </a:xfrm>
        </p:grpSpPr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C4D2CAB6-0FD6-3C98-B695-D07743915674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C1A6B4-10BA-D348-806C-7E2D69AC7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0B55B3-9C1C-DB1A-9EDB-7FD2C36EB4A3}"/>
              </a:ext>
            </a:extLst>
          </p:cNvPr>
          <p:cNvGrpSpPr/>
          <p:nvPr/>
        </p:nvGrpSpPr>
        <p:grpSpPr>
          <a:xfrm>
            <a:off x="6379213" y="1488650"/>
            <a:ext cx="2628153" cy="859790"/>
            <a:chOff x="1328058" y="2077732"/>
            <a:chExt cx="3504204" cy="11463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B4266E-AF04-AF35-568E-2BFABE8BBB37}"/>
                </a:ext>
              </a:extLst>
            </p:cNvPr>
            <p:cNvSpPr/>
            <p:nvPr/>
          </p:nvSpPr>
          <p:spPr>
            <a:xfrm>
              <a:off x="1328058" y="2454729"/>
              <a:ext cx="3504204" cy="769390"/>
            </a:xfrm>
            <a:prstGeom prst="rect">
              <a:avLst/>
            </a:prstGeom>
            <a:solidFill>
              <a:srgbClr val="ADF5B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6D1D65-C84A-3A37-7176-693BBC4E47F1}"/>
                </a:ext>
              </a:extLst>
            </p:cNvPr>
            <p:cNvSpPr/>
            <p:nvPr/>
          </p:nvSpPr>
          <p:spPr>
            <a:xfrm>
              <a:off x="1480306" y="2532627"/>
              <a:ext cx="653294" cy="31658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FF4495-BCF2-FC69-9F48-2B3B6BC38620}"/>
                </a:ext>
              </a:extLst>
            </p:cNvPr>
            <p:cNvSpPr txBox="1"/>
            <p:nvPr/>
          </p:nvSpPr>
          <p:spPr>
            <a:xfrm>
              <a:off x="2180343" y="2077732"/>
              <a:ext cx="17188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block header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23CCEC-8F40-F5B4-C87F-617987DD44F6}"/>
                </a:ext>
              </a:extLst>
            </p:cNvPr>
            <p:cNvSpPr txBox="1"/>
            <p:nvPr/>
          </p:nvSpPr>
          <p:spPr>
            <a:xfrm>
              <a:off x="1448797" y="2526268"/>
              <a:ext cx="837203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hash</a:t>
              </a:r>
              <a:endParaRPr lang="en-US" sz="18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4748C2-D49C-59A4-1058-1344B55AA7E6}"/>
                </a:ext>
              </a:extLst>
            </p:cNvPr>
            <p:cNvSpPr txBox="1"/>
            <p:nvPr/>
          </p:nvSpPr>
          <p:spPr>
            <a:xfrm>
              <a:off x="2476997" y="2532627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Merkle</a:t>
              </a:r>
              <a:br>
                <a:rPr lang="en-US" sz="1500" dirty="0"/>
              </a:br>
              <a:r>
                <a:rPr lang="en-US" sz="1500" dirty="0"/>
                <a:t>root</a:t>
              </a:r>
              <a:endParaRPr lang="en-US" sz="1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9FF9E0-D5F7-28B3-1212-C4071D98EADF}"/>
                </a:ext>
              </a:extLst>
            </p:cNvPr>
            <p:cNvSpPr txBox="1"/>
            <p:nvPr/>
          </p:nvSpPr>
          <p:spPr>
            <a:xfrm>
              <a:off x="3680632" y="2526268"/>
              <a:ext cx="1059711" cy="5979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500" dirty="0"/>
                <a:t>other</a:t>
              </a:r>
              <a:br>
                <a:rPr lang="en-US" sz="1500" dirty="0"/>
              </a:br>
              <a:r>
                <a:rPr lang="en-US" sz="1500" dirty="0"/>
                <a:t>data</a:t>
              </a:r>
              <a:endParaRPr lang="en-US" sz="18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B811BE-22EA-0BEC-A943-0D5D226FE7F3}"/>
              </a:ext>
            </a:extLst>
          </p:cNvPr>
          <p:cNvGrpSpPr/>
          <p:nvPr/>
        </p:nvGrpSpPr>
        <p:grpSpPr>
          <a:xfrm>
            <a:off x="5301916" y="1565395"/>
            <a:ext cx="1473855" cy="252765"/>
            <a:chOff x="3093709" y="2092716"/>
            <a:chExt cx="1965140" cy="337020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F740EC52-AE41-63D1-8C7F-FEBC50AB423A}"/>
                </a:ext>
              </a:extLst>
            </p:cNvPr>
            <p:cNvCxnSpPr>
              <a:cxnSpLocks/>
            </p:cNvCxnSpPr>
            <p:nvPr/>
          </p:nvCxnSpPr>
          <p:spPr>
            <a:xfrm>
              <a:off x="3526342" y="2092716"/>
              <a:ext cx="1532507" cy="33702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8024BA-37BA-5CE7-87CB-105E51A0F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3709" y="2092716"/>
              <a:ext cx="433836" cy="2591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6BBFCF8-E831-C4C3-0C4B-950FE34AA748}"/>
              </a:ext>
            </a:extLst>
          </p:cNvPr>
          <p:cNvSpPr txBox="1"/>
          <p:nvPr/>
        </p:nvSpPr>
        <p:spPr>
          <a:xfrm>
            <a:off x="914400" y="4591475"/>
            <a:ext cx="7789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Merkle proofs are used to prove that a Tx is “on the block chain”</a:t>
            </a:r>
          </a:p>
        </p:txBody>
      </p:sp>
    </p:spTree>
    <p:extLst>
      <p:ext uri="{BB962C8B-B14F-4D97-AF65-F5344CB8AC3E}">
        <p14:creationId xmlns:p14="http://schemas.microsoft.com/office/powerpoint/2010/main" val="29484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EDCA-F90B-9B1A-F191-FA3792F2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1B7681D-374B-626B-0445-A561DFF0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742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authorize a transaction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A5E075-A86B-1728-CD9F-AE33A74D8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272333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2CB1F-6210-C443-B50B-C083CEB72DA1}"/>
              </a:ext>
            </a:extLst>
          </p:cNvPr>
          <p:cNvSpPr txBox="1"/>
          <p:nvPr/>
        </p:nvSpPr>
        <p:spPr>
          <a:xfrm>
            <a:off x="4866289" y="4585790"/>
            <a:ext cx="413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fees given to miner in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lecture: Transactions and their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onut 4">
            <a:extLst>
              <a:ext uri="{FF2B5EF4-FFF2-40B4-BE49-F238E27FC236}">
                <a16:creationId xmlns:a16="http://schemas.microsoft.com/office/drawing/2014/main" id="{21ED8190-1457-D07A-4BFD-39D579D88B69}"/>
              </a:ext>
            </a:extLst>
          </p:cNvPr>
          <p:cNvSpPr/>
          <p:nvPr/>
        </p:nvSpPr>
        <p:spPr>
          <a:xfrm>
            <a:off x="6203237" y="2828466"/>
            <a:ext cx="644434" cy="507384"/>
          </a:xfrm>
          <a:prstGeom prst="donut">
            <a:avLst>
              <a:gd name="adj" fmla="val 112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4133E-A04F-38BF-1FF2-34C4DDA04B80}"/>
              </a:ext>
            </a:extLst>
          </p:cNvPr>
          <p:cNvSpPr txBox="1"/>
          <p:nvPr/>
        </p:nvSpPr>
        <p:spPr>
          <a:xfrm>
            <a:off x="6084529" y="3415861"/>
            <a:ext cx="178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Valid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A404-2E38-E389-902B-BB470034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account transaction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54E60-E95D-1E8B-A1B3-0D99EFEAA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94" y="1978913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7EAC0-9D95-4504-B9ED-F81C99392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3" y="1049956"/>
            <a:ext cx="584280" cy="864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F3E9D0-DF54-12F4-E7F9-00277CBEC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442" y="2860030"/>
            <a:ext cx="584281" cy="86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546C2-0850-8B78-6866-63B3C2B0C12C}"/>
                  </a:ext>
                </a:extLst>
              </p:cNvPr>
              <p:cNvSpPr txBox="1"/>
              <p:nvPr/>
            </p:nvSpPr>
            <p:spPr>
              <a:xfrm>
                <a:off x="1419496" y="1251282"/>
                <a:ext cx="3152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A: 3,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546C2-0850-8B78-6866-63B3C2B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6" y="1251282"/>
                <a:ext cx="3152503" cy="461665"/>
              </a:xfrm>
              <a:prstGeom prst="rect">
                <a:avLst/>
              </a:prstGeom>
              <a:blipFill>
                <a:blip r:embed="rId5"/>
                <a:stretch>
                  <a:fillRect l="-28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657F0-C5E2-8880-0047-BD7440C5844B}"/>
                  </a:ext>
                </a:extLst>
              </p:cNvPr>
              <p:cNvSpPr txBox="1"/>
              <p:nvPr/>
            </p:nvSpPr>
            <p:spPr>
              <a:xfrm>
                <a:off x="1419497" y="2216213"/>
                <a:ext cx="2838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B: 4,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B657F0-C5E2-8880-0047-BD7440C58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2216213"/>
                <a:ext cx="2838994" cy="461665"/>
              </a:xfrm>
              <a:prstGeom prst="rect">
                <a:avLst/>
              </a:prstGeom>
              <a:blipFill>
                <a:blip r:embed="rId6"/>
                <a:stretch>
                  <a:fillRect l="-3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56FEA9-A897-CB1F-6455-53AFF216E22D}"/>
                  </a:ext>
                </a:extLst>
              </p:cNvPr>
              <p:cNvSpPr txBox="1"/>
              <p:nvPr/>
            </p:nvSpPr>
            <p:spPr>
              <a:xfrm>
                <a:off x="1419497" y="3061357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C: 5,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56FEA9-A897-CB1F-6455-53AFF216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3061357"/>
                <a:ext cx="3048000" cy="461665"/>
              </a:xfrm>
              <a:prstGeom prst="rect">
                <a:avLst/>
              </a:prstGeom>
              <a:blipFill>
                <a:blip r:embed="rId7"/>
                <a:stretch>
                  <a:fillRect l="-2905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977E0D-DCA5-B315-228F-53B021DD1F12}"/>
                  </a:ext>
                </a:extLst>
              </p:cNvPr>
              <p:cNvSpPr/>
              <p:nvPr/>
            </p:nvSpPr>
            <p:spPr>
              <a:xfrm>
                <a:off x="4637320" y="1049956"/>
                <a:ext cx="3235229" cy="11371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Tx: Send 2 from A to B</a:t>
                </a:r>
              </a:p>
              <a:p>
                <a:pPr algn="ctr"/>
                <a:r>
                  <a:rPr lang="en-US" b="0" dirty="0"/>
                  <a:t>Sig: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977E0D-DCA5-B315-228F-53B021DD1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20" y="1049956"/>
                <a:ext cx="3235229" cy="113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E2A56-9BF9-1A51-CA83-F1220BC15E0D}"/>
                  </a:ext>
                </a:extLst>
              </p:cNvPr>
              <p:cNvSpPr txBox="1"/>
              <p:nvPr/>
            </p:nvSpPr>
            <p:spPr>
              <a:xfrm>
                <a:off x="3984173" y="2322693"/>
                <a:ext cx="454152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Transaction validity: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Validity of signature (under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Transacted amount less than than sender balance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6E2A56-9BF9-1A51-CA83-F1220BC15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73" y="2322693"/>
                <a:ext cx="4541522" cy="1938992"/>
              </a:xfrm>
              <a:prstGeom prst="rect">
                <a:avLst/>
              </a:prstGeom>
              <a:blipFill>
                <a:blip r:embed="rId9"/>
                <a:stretch>
                  <a:fillRect l="-1950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FB61-3AC1-EC0C-59DE-1C02E17B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6F11-884E-A0F7-4D6E-C752D471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 account transaction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66D2C-1E82-5111-74AA-C510F242E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94" y="1978913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25883-F878-3F50-217E-8117BA41C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33" y="1049956"/>
            <a:ext cx="584280" cy="864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67110-FD39-3687-A88C-75497566D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442" y="2860030"/>
            <a:ext cx="584281" cy="86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954FF-BFD0-2F89-0AAF-AC1237C7FDA2}"/>
                  </a:ext>
                </a:extLst>
              </p:cNvPr>
              <p:cNvSpPr txBox="1"/>
              <p:nvPr/>
            </p:nvSpPr>
            <p:spPr>
              <a:xfrm>
                <a:off x="1419496" y="1251282"/>
                <a:ext cx="31525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A: </a:t>
                </a:r>
                <a:r>
                  <a:rPr lang="en-US" strike="sngStrike" dirty="0">
                    <a:latin typeface="+mn-lt"/>
                  </a:rPr>
                  <a:t>3</a:t>
                </a:r>
                <a:r>
                  <a:rPr lang="en-US" dirty="0">
                    <a:latin typeface="+mn-lt"/>
                  </a:rPr>
                  <a:t> 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4954FF-BFD0-2F89-0AAF-AC1237C7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6" y="1251282"/>
                <a:ext cx="3152503" cy="461665"/>
              </a:xfrm>
              <a:prstGeom prst="rect">
                <a:avLst/>
              </a:prstGeom>
              <a:blipFill>
                <a:blip r:embed="rId5"/>
                <a:stretch>
                  <a:fillRect l="-28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F1990-9883-D395-36AF-A882D45EC751}"/>
                  </a:ext>
                </a:extLst>
              </p:cNvPr>
              <p:cNvSpPr txBox="1"/>
              <p:nvPr/>
            </p:nvSpPr>
            <p:spPr>
              <a:xfrm>
                <a:off x="1419497" y="2216213"/>
                <a:ext cx="2838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B: </a:t>
                </a:r>
                <a:r>
                  <a:rPr lang="en-US" strike="sngStrike" dirty="0">
                    <a:latin typeface="+mn-lt"/>
                  </a:rPr>
                  <a:t>4</a:t>
                </a:r>
                <a:r>
                  <a:rPr lang="en-US" dirty="0">
                    <a:latin typeface="+mn-lt"/>
                  </a:rPr>
                  <a:t> 6,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6F1990-9883-D395-36AF-A882D45EC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2216213"/>
                <a:ext cx="2838994" cy="461665"/>
              </a:xfrm>
              <a:prstGeom prst="rect">
                <a:avLst/>
              </a:prstGeom>
              <a:blipFill>
                <a:blip r:embed="rId6"/>
                <a:stretch>
                  <a:fillRect l="-3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7C830-6599-3593-BB49-A603860B28BA}"/>
                  </a:ext>
                </a:extLst>
              </p:cNvPr>
              <p:cNvSpPr txBox="1"/>
              <p:nvPr/>
            </p:nvSpPr>
            <p:spPr>
              <a:xfrm>
                <a:off x="1419497" y="3061357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Account C: 5,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7C830-6599-3593-BB49-A603860B2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3061357"/>
                <a:ext cx="3048000" cy="461665"/>
              </a:xfrm>
              <a:prstGeom prst="rect">
                <a:avLst/>
              </a:prstGeom>
              <a:blipFill>
                <a:blip r:embed="rId7"/>
                <a:stretch>
                  <a:fillRect l="-2905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C49E73-2754-96DF-9B79-ED680219D3B2}"/>
                  </a:ext>
                </a:extLst>
              </p:cNvPr>
              <p:cNvSpPr/>
              <p:nvPr/>
            </p:nvSpPr>
            <p:spPr>
              <a:xfrm>
                <a:off x="4637320" y="1049956"/>
                <a:ext cx="3235229" cy="11371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Tx: Send 2 from A to B</a:t>
                </a:r>
              </a:p>
              <a:p>
                <a:pPr algn="ctr"/>
                <a:r>
                  <a:rPr lang="en-US" b="0" dirty="0"/>
                  <a:t>Sig: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C49E73-2754-96DF-9B79-ED680219D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20" y="1049956"/>
                <a:ext cx="3235229" cy="113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4EF069-E8E3-1A98-3A51-8D714BFE8423}"/>
                  </a:ext>
                </a:extLst>
              </p:cNvPr>
              <p:cNvSpPr txBox="1"/>
              <p:nvPr/>
            </p:nvSpPr>
            <p:spPr>
              <a:xfrm>
                <a:off x="3984173" y="2322693"/>
                <a:ext cx="454152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Transaction validity: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Validity of signature (under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Transacted amount less than than sender balance</a:t>
                </a:r>
              </a:p>
              <a:p>
                <a:pPr lvl="1"/>
                <a:r>
                  <a:rPr lang="en-US" i="1" dirty="0">
                    <a:solidFill>
                      <a:srgbClr val="FF0000"/>
                    </a:solidFill>
                    <a:latin typeface="+mn-lt"/>
                  </a:rPr>
                  <a:t>Requires knowing all balances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4EF069-E8E3-1A98-3A51-8D714BFE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73" y="2322693"/>
                <a:ext cx="4541522" cy="2308324"/>
              </a:xfrm>
              <a:prstGeom prst="rect">
                <a:avLst/>
              </a:prstGeom>
              <a:blipFill>
                <a:blip r:embed="rId9"/>
                <a:stretch>
                  <a:fillRect l="-1950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444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8199-61B5-4042-8347-13C26C4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Nodes verify all blocks/all </a:t>
            </a:r>
            <a:r>
              <a:rPr lang="en-US" dirty="0" err="1"/>
              <a:t>tx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76B21-78F4-C448-ABDB-1158AF67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91" y="2408536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90375-66CE-4443-8FE9-160E91100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330531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A0AC6C-87E6-E241-A646-0F7BA576B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376362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3169E-FC4E-904B-A2B2-9C3030192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4186436"/>
            <a:ext cx="584281" cy="864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34F339-543B-1B42-BAC9-4D1B937F2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910" y="3232563"/>
            <a:ext cx="1190746" cy="1190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C1F2F-6C3E-E647-9424-5F47B1D33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02" y="3580751"/>
            <a:ext cx="1190746" cy="11907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BE08F-EE5F-7843-B421-96E1FA70DA0B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0C801-498A-1A4A-9A04-F7F6066028A6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DB1C4E-A813-6443-848C-9F442C4E9737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9A662-E0F1-9545-8FA7-DB15F78399C0}"/>
              </a:ext>
            </a:extLst>
          </p:cNvPr>
          <p:cNvSpPr/>
          <p:nvPr/>
        </p:nvSpPr>
        <p:spPr>
          <a:xfrm>
            <a:off x="500025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2A5C4-8A46-0C4B-994E-B6ABA765DF9B}"/>
              </a:ext>
            </a:extLst>
          </p:cNvPr>
          <p:cNvSpPr/>
          <p:nvPr/>
        </p:nvSpPr>
        <p:spPr>
          <a:xfrm>
            <a:off x="1452049" y="261310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11EB2C-F5B8-BF45-82EB-4CE2E4A6D60E}"/>
              </a:ext>
            </a:extLst>
          </p:cNvPr>
          <p:cNvSpPr/>
          <p:nvPr/>
        </p:nvSpPr>
        <p:spPr>
          <a:xfrm>
            <a:off x="1460776" y="3534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1EA65-9AF8-DD46-940F-7DA503B82748}"/>
              </a:ext>
            </a:extLst>
          </p:cNvPr>
          <p:cNvSpPr/>
          <p:nvPr/>
        </p:nvSpPr>
        <p:spPr>
          <a:xfrm>
            <a:off x="1460775" y="4397248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E4DE3-CC33-6D4E-83BB-8B8D587EE66C}"/>
              </a:ext>
            </a:extLst>
          </p:cNvPr>
          <p:cNvGrpSpPr/>
          <p:nvPr/>
        </p:nvGrpSpPr>
        <p:grpSpPr>
          <a:xfrm>
            <a:off x="4851913" y="2482807"/>
            <a:ext cx="1376778" cy="325714"/>
            <a:chOff x="765985" y="1493133"/>
            <a:chExt cx="1376778" cy="32571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05286-AAB6-7B4C-A7E8-9C61787A2413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EE3976-B36C-B343-A2C5-444E7E119399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6B13D2-42DA-BA45-B1E8-7C567E0FF4A6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C7D0DA-8E48-0946-A193-E90398CFB730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67E878E0-74DF-2C42-AA8C-AC5854DCD5E7}"/>
              </a:ext>
            </a:extLst>
          </p:cNvPr>
          <p:cNvSpPr/>
          <p:nvPr/>
        </p:nvSpPr>
        <p:spPr>
          <a:xfrm>
            <a:off x="716279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A63B6-5D58-4041-9052-3A4E5A158BEF}"/>
              </a:ext>
            </a:extLst>
          </p:cNvPr>
          <p:cNvSpPr txBox="1"/>
          <p:nvPr/>
        </p:nvSpPr>
        <p:spPr>
          <a:xfrm>
            <a:off x="5972591" y="2195254"/>
            <a:ext cx="108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6.25 BTC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AD89F247-B60D-804C-9C17-A63E075D2D55}"/>
              </a:ext>
            </a:extLst>
          </p:cNvPr>
          <p:cNvSpPr/>
          <p:nvPr/>
        </p:nvSpPr>
        <p:spPr>
          <a:xfrm>
            <a:off x="3530278" y="3009734"/>
            <a:ext cx="1251815" cy="612648"/>
          </a:xfrm>
          <a:prstGeom prst="wedgeRoundRectCallout">
            <a:avLst>
              <a:gd name="adj1" fmla="val 137157"/>
              <a:gd name="adj2" fmla="val 111110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1A75EBE-224A-F74A-9F20-E51E4F04CDE6}"/>
              </a:ext>
            </a:extLst>
          </p:cNvPr>
          <p:cNvSpPr/>
          <p:nvPr/>
        </p:nvSpPr>
        <p:spPr>
          <a:xfrm>
            <a:off x="7663839" y="2659751"/>
            <a:ext cx="1251815" cy="612648"/>
          </a:xfrm>
          <a:prstGeom prst="wedgeRoundRectCallout">
            <a:avLst>
              <a:gd name="adj1" fmla="val -44071"/>
              <a:gd name="adj2" fmla="val 86549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367ED-F748-264B-8E2F-1220A4906F0D}"/>
              </a:ext>
            </a:extLst>
          </p:cNvPr>
          <p:cNvSpPr txBox="1"/>
          <p:nvPr/>
        </p:nvSpPr>
        <p:spPr>
          <a:xfrm>
            <a:off x="182521" y="2542244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39B58-323B-1942-9C07-D15482A8745C}"/>
              </a:ext>
            </a:extLst>
          </p:cNvPr>
          <p:cNvSpPr txBox="1"/>
          <p:nvPr/>
        </p:nvSpPr>
        <p:spPr>
          <a:xfrm>
            <a:off x="182521" y="3482725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DBBA7-E20B-BA42-BF5C-649F35C28A22}"/>
              </a:ext>
            </a:extLst>
          </p:cNvPr>
          <p:cNvSpPr txBox="1"/>
          <p:nvPr/>
        </p:nvSpPr>
        <p:spPr>
          <a:xfrm>
            <a:off x="182521" y="4441926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27DE426C-650B-964E-8F32-0DA0530A681F}"/>
              </a:ext>
            </a:extLst>
          </p:cNvPr>
          <p:cNvSpPr/>
          <p:nvPr/>
        </p:nvSpPr>
        <p:spPr>
          <a:xfrm>
            <a:off x="1948828" y="1779320"/>
            <a:ext cx="1251815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0A49-E624-483C-DEA0-B8AE273F3CB7}"/>
              </a:ext>
            </a:extLst>
          </p:cNvPr>
          <p:cNvSpPr txBox="1"/>
          <p:nvPr/>
        </p:nvSpPr>
        <p:spPr>
          <a:xfrm>
            <a:off x="3631683" y="4640052"/>
            <a:ext cx="4621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rgbClr val="FF0000"/>
                </a:solidFill>
                <a:latin typeface="+mn-lt"/>
              </a:rPr>
              <a:t>Requires large memory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51AE8B-7E59-836D-C563-3A3190D1A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369" y="4284634"/>
            <a:ext cx="461665" cy="461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B401E7-1129-FBD1-9A09-21E56D102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178" y="3909598"/>
            <a:ext cx="461665" cy="461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EF6CC7-2F1B-E604-84A2-3CA4F8F31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691" y="3060788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 State: A Growing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34E-5AED-4E43-B0FA-CB90125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D1CEF-BDDB-3854-9EDE-E3909CAE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48016"/>
            <a:ext cx="7772400" cy="4120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243684-4F35-985E-7A1F-7DD5C1A05567}"/>
              </a:ext>
            </a:extLst>
          </p:cNvPr>
          <p:cNvSpPr/>
          <p:nvPr/>
        </p:nvSpPr>
        <p:spPr>
          <a:xfrm>
            <a:off x="1650207" y="3695700"/>
            <a:ext cx="4843462" cy="1071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~10GB for Bitcoin, &gt;200GB for ETH</a:t>
            </a:r>
          </a:p>
        </p:txBody>
      </p:sp>
    </p:spTree>
    <p:extLst>
      <p:ext uri="{BB962C8B-B14F-4D97-AF65-F5344CB8AC3E}">
        <p14:creationId xmlns:p14="http://schemas.microsoft.com/office/powerpoint/2010/main" val="391906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746C5F-120C-B541-B596-90FD1037ADF9}"/>
              </a:ext>
            </a:extLst>
          </p:cNvPr>
          <p:cNvSpPr/>
          <p:nvPr/>
        </p:nvSpPr>
        <p:spPr>
          <a:xfrm>
            <a:off x="379189" y="2693674"/>
            <a:ext cx="3435092" cy="1771729"/>
          </a:xfrm>
          <a:prstGeom prst="roundRect">
            <a:avLst>
              <a:gd name="adj" fmla="val 505"/>
            </a:avLst>
          </a:prstGeom>
          <a:solidFill>
            <a:schemeClr val="bg1"/>
          </a:solidFill>
          <a:ln>
            <a:solidFill>
              <a:srgbClr val="759DE7"/>
            </a:solidFill>
          </a:ln>
          <a:effectLst>
            <a:outerShdw blurRad="508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01C39F-4508-0346-B239-41BEB42809F1}"/>
              </a:ext>
            </a:extLst>
          </p:cNvPr>
          <p:cNvSpPr txBox="1"/>
          <p:nvPr/>
        </p:nvSpPr>
        <p:spPr>
          <a:xfrm>
            <a:off x="622152" y="2532534"/>
            <a:ext cx="1437930" cy="322280"/>
          </a:xfrm>
          <a:prstGeom prst="rect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350" dirty="0"/>
              <a:t>Proof protocol</a:t>
            </a:r>
          </a:p>
        </p:txBody>
      </p:sp>
      <p:pic>
        <p:nvPicPr>
          <p:cNvPr id="28" name="Picture 2" descr="Free Magic Reading Cliparts, Download Free Magic Reading Cliparts ...">
            <a:extLst>
              <a:ext uri="{FF2B5EF4-FFF2-40B4-BE49-F238E27FC236}">
                <a16:creationId xmlns:a16="http://schemas.microsoft.com/office/drawing/2014/main" id="{AF0C33E9-6594-6B4A-87CB-A90A4FC5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16" y="2461404"/>
            <a:ext cx="1394928" cy="11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25743BD-2F67-E441-898B-CE04B6917F1A}"/>
              </a:ext>
            </a:extLst>
          </p:cNvPr>
          <p:cNvSpPr txBox="1"/>
          <p:nvPr/>
        </p:nvSpPr>
        <p:spPr>
          <a:xfrm>
            <a:off x="719898" y="3925961"/>
            <a:ext cx="1460595" cy="32228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0" dirty="0">
                <a:latin typeface="Montserrat" pitchFamily="2" charset="77"/>
              </a:rPr>
              <a:t>Small &amp; private</a:t>
            </a: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B0FF2DC7-9907-A542-B1FC-16DECC804CF9}"/>
              </a:ext>
            </a:extLst>
          </p:cNvPr>
          <p:cNvSpPr/>
          <p:nvPr/>
        </p:nvSpPr>
        <p:spPr>
          <a:xfrm rot="10800000">
            <a:off x="2994053" y="3572716"/>
            <a:ext cx="237662" cy="79085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800">
              <a:latin typeface="Montserrat" pitchFamily="2" charset="77"/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05B80690-F05E-D84A-8387-721DBB6A3341}"/>
              </a:ext>
            </a:extLst>
          </p:cNvPr>
          <p:cNvSpPr/>
          <p:nvPr/>
        </p:nvSpPr>
        <p:spPr>
          <a:xfrm>
            <a:off x="2382614" y="3751000"/>
            <a:ext cx="144526" cy="672203"/>
          </a:xfrm>
          <a:prstGeom prst="leftBrace">
            <a:avLst>
              <a:gd name="adj1" fmla="val 39456"/>
              <a:gd name="adj2" fmla="val 50000"/>
            </a:avLst>
          </a:prstGeom>
          <a:ln w="12700">
            <a:solidFill>
              <a:srgbClr val="759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D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63909-1E46-4441-86CA-FAB90F2DCF09}"/>
              </a:ext>
            </a:extLst>
          </p:cNvPr>
          <p:cNvSpPr txBox="1"/>
          <p:nvPr/>
        </p:nvSpPr>
        <p:spPr>
          <a:xfrm>
            <a:off x="2572646" y="1410037"/>
            <a:ext cx="1048747" cy="3063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800" b="1" dirty="0">
                <a:solidFill>
                  <a:srgbClr val="404040"/>
                </a:solidFill>
                <a:latin typeface="Montserrat SemiBold" pitchFamily="2" charset="77"/>
              </a:rPr>
              <a:t>Data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0C424B-09E3-447F-B99C-338C4F023084}"/>
              </a:ext>
            </a:extLst>
          </p:cNvPr>
          <p:cNvSpPr txBox="1"/>
          <p:nvPr/>
        </p:nvSpPr>
        <p:spPr>
          <a:xfrm>
            <a:off x="2590530" y="1736434"/>
            <a:ext cx="1048748" cy="413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BD"/>
            </a:defPPr>
            <a:lvl1pPr algn="ctr">
              <a:defRPr sz="2000" b="1">
                <a:solidFill>
                  <a:schemeClr val="lt1"/>
                </a:solidFill>
                <a:latin typeface="Montserrat SemiBold" pitchFamily="2" charset="7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0" dirty="0">
                <a:latin typeface="Montserrat" pitchFamily="2" charset="77"/>
              </a:rPr>
              <a:t>Large &amp; revealing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8C49E92A-CCBC-4D87-9961-3BABD54C8B1E}"/>
              </a:ext>
            </a:extLst>
          </p:cNvPr>
          <p:cNvSpPr/>
          <p:nvPr/>
        </p:nvSpPr>
        <p:spPr>
          <a:xfrm rot="5400000">
            <a:off x="3026207" y="1959296"/>
            <a:ext cx="181878" cy="637454"/>
          </a:xfrm>
          <a:prstGeom prst="leftBrace">
            <a:avLst>
              <a:gd name="adj1" fmla="val 39456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D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BBEC6-99A7-2347-8311-3DE80019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Proof Paradigm</a:t>
            </a:r>
            <a:endParaRPr lang="en-B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9B8FB-2627-3237-154E-01165844F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AC247-94BE-6D4E-B47A-74731BE644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15400" y="4773613"/>
            <a:ext cx="228600" cy="236537"/>
          </a:xfrm>
        </p:spPr>
        <p:txBody>
          <a:bodyPr/>
          <a:lstStyle/>
          <a:p>
            <a:fld id="{74ABB879-4B57-4B45-A16D-F03C413E06D7}" type="slidenum">
              <a:rPr lang="en-BD" smtClean="0"/>
              <a:pPr/>
              <a:t>29</a:t>
            </a:fld>
            <a:endParaRPr lang="en-BD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73293A4-A96C-F242-807A-8C4839BE6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234" y="1158321"/>
            <a:ext cx="533003" cy="788463"/>
          </a:xfrm>
          <a:prstGeom prst="rect">
            <a:avLst/>
          </a:prstGeom>
        </p:spPr>
      </p:pic>
      <p:sp>
        <p:nvSpPr>
          <p:cNvPr id="48" name="Triangle 41">
            <a:extLst>
              <a:ext uri="{FF2B5EF4-FFF2-40B4-BE49-F238E27FC236}">
                <a16:creationId xmlns:a16="http://schemas.microsoft.com/office/drawing/2014/main" id="{33FE709F-23D9-4FBC-8990-BB57FED122E5}"/>
              </a:ext>
            </a:extLst>
          </p:cNvPr>
          <p:cNvSpPr/>
          <p:nvPr/>
        </p:nvSpPr>
        <p:spPr>
          <a:xfrm rot="5400000">
            <a:off x="4375262" y="3432020"/>
            <a:ext cx="393476" cy="177698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CD2790-77D1-4B17-8B1B-B2B105A4FF34}"/>
              </a:ext>
            </a:extLst>
          </p:cNvPr>
          <p:cNvGrpSpPr/>
          <p:nvPr/>
        </p:nvGrpSpPr>
        <p:grpSpPr>
          <a:xfrm>
            <a:off x="5329719" y="2532534"/>
            <a:ext cx="3435092" cy="1932869"/>
            <a:chOff x="7106292" y="3376712"/>
            <a:chExt cx="4580122" cy="2577158"/>
          </a:xfrm>
        </p:grpSpPr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id="{62389E72-F173-40A0-9F7F-B012AADF9537}"/>
                </a:ext>
              </a:extLst>
            </p:cNvPr>
            <p:cNvSpPr/>
            <p:nvPr/>
          </p:nvSpPr>
          <p:spPr>
            <a:xfrm>
              <a:off x="7106292" y="3591565"/>
              <a:ext cx="4580122" cy="2362305"/>
            </a:xfrm>
            <a:prstGeom prst="roundRect">
              <a:avLst>
                <a:gd name="adj" fmla="val 505"/>
              </a:avLst>
            </a:prstGeom>
            <a:solidFill>
              <a:schemeClr val="bg1"/>
            </a:solidFill>
            <a:ln>
              <a:solidFill>
                <a:srgbClr val="759DE7"/>
              </a:solidFill>
            </a:ln>
            <a:effectLst>
              <a:outerShdw blurRad="508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 sz="1800" dirty="0">
                <a:latin typeface="Montserrat" pitchFamily="2" charset="7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023268-2C93-4B22-9B7A-C7EC7BE6FD56}"/>
                </a:ext>
              </a:extLst>
            </p:cNvPr>
            <p:cNvSpPr txBox="1"/>
            <p:nvPr/>
          </p:nvSpPr>
          <p:spPr>
            <a:xfrm>
              <a:off x="7943820" y="3376712"/>
              <a:ext cx="2905074" cy="429706"/>
            </a:xfrm>
            <a:prstGeom prst="rect">
              <a:avLst/>
            </a:prstGeom>
            <a:gradFill>
              <a:gsLst>
                <a:gs pos="50000">
                  <a:srgbClr val="7AA3F0"/>
                </a:gs>
                <a:gs pos="0">
                  <a:srgbClr val="6679EC"/>
                </a:gs>
                <a:gs pos="100000">
                  <a:srgbClr val="759DE7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outerShdw blurRad="50800" sx="101000" sy="101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BD"/>
              </a:defPPr>
              <a:lvl1pPr algn="ctr">
                <a:defRPr sz="2000" b="1">
                  <a:solidFill>
                    <a:schemeClr val="lt1"/>
                  </a:solidFill>
                  <a:latin typeface="Montserrat SemiBold" pitchFamily="2" charset="7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350" dirty="0">
                  <a:latin typeface="Montserrat" pitchFamily="2" charset="77"/>
                </a:rPr>
                <a:t>Verify protocol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7B90AAA-E778-4784-B057-5DB320F166A2}"/>
                </a:ext>
              </a:extLst>
            </p:cNvPr>
            <p:cNvGrpSpPr/>
            <p:nvPr/>
          </p:nvGrpSpPr>
          <p:grpSpPr>
            <a:xfrm>
              <a:off x="9686325" y="4047608"/>
              <a:ext cx="1567012" cy="1451047"/>
              <a:chOff x="6970663" y="3159723"/>
              <a:chExt cx="1128855" cy="104531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DFCBBF4-AAC0-41BE-9414-AB3BEF8B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6938" y="3159723"/>
                <a:ext cx="372580" cy="5323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738BD6B-8BD6-4400-8C8A-2BE893E1B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0663" y="3322723"/>
                <a:ext cx="818610" cy="882315"/>
              </a:xfrm>
              <a:prstGeom prst="rect">
                <a:avLst/>
              </a:prstGeom>
            </p:spPr>
          </p:pic>
        </p:grpSp>
      </p:grp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D3B4B358-696C-4B2D-8CAE-3E5F36C50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374" y="1472048"/>
            <a:ext cx="912437" cy="912437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7895604-728F-0C4B-BE2D-12F255D8FA2F}"/>
              </a:ext>
            </a:extLst>
          </p:cNvPr>
          <p:cNvGrpSpPr/>
          <p:nvPr/>
        </p:nvGrpSpPr>
        <p:grpSpPr>
          <a:xfrm>
            <a:off x="2593957" y="3738912"/>
            <a:ext cx="1060901" cy="706442"/>
            <a:chOff x="3458609" y="4985216"/>
            <a:chExt cx="1414535" cy="9419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F595EE1-64EB-5840-A0FB-7B0710815719}"/>
                </a:ext>
              </a:extLst>
            </p:cNvPr>
            <p:cNvSpPr/>
            <p:nvPr/>
          </p:nvSpPr>
          <p:spPr>
            <a:xfrm>
              <a:off x="3467842" y="5011947"/>
              <a:ext cx="1384528" cy="8856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65FE6CD-DE49-9B44-9CA5-F4CC3A136B5E}"/>
                </a:ext>
              </a:extLst>
            </p:cNvPr>
            <p:cNvGrpSpPr/>
            <p:nvPr/>
          </p:nvGrpSpPr>
          <p:grpSpPr>
            <a:xfrm>
              <a:off x="3458609" y="4985216"/>
              <a:ext cx="1414535" cy="941922"/>
              <a:chOff x="3458609" y="4985216"/>
              <a:chExt cx="1414535" cy="941922"/>
            </a:xfrm>
          </p:grpSpPr>
          <p:pic>
            <p:nvPicPr>
              <p:cNvPr id="132" name="Picture 131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4EE39AF8-DE46-5847-8CBE-25A6615D4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8609" y="4985216"/>
                <a:ext cx="1414535" cy="941922"/>
              </a:xfrm>
              <a:prstGeom prst="rect">
                <a:avLst/>
              </a:prstGeom>
            </p:spPr>
          </p:pic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BB481EA-11F2-6C42-9BCB-8B843C5E64B7}"/>
                  </a:ext>
                </a:extLst>
              </p:cNvPr>
              <p:cNvSpPr txBox="1"/>
              <p:nvPr/>
            </p:nvSpPr>
            <p:spPr>
              <a:xfrm>
                <a:off x="3522388" y="5214343"/>
                <a:ext cx="1148751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Montserrat SemiBold" pitchFamily="2" charset="77"/>
                  </a:rPr>
                  <a:t>Data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2E6EF9F-8B74-124E-875B-D4282E843F4A}"/>
              </a:ext>
            </a:extLst>
          </p:cNvPr>
          <p:cNvGrpSpPr/>
          <p:nvPr/>
        </p:nvGrpSpPr>
        <p:grpSpPr>
          <a:xfrm>
            <a:off x="5531164" y="3223574"/>
            <a:ext cx="1060901" cy="706442"/>
            <a:chOff x="3458609" y="4985216"/>
            <a:chExt cx="1414535" cy="94192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06DF982-9F40-464F-9959-D397E234883B}"/>
                </a:ext>
              </a:extLst>
            </p:cNvPr>
            <p:cNvSpPr/>
            <p:nvPr/>
          </p:nvSpPr>
          <p:spPr>
            <a:xfrm>
              <a:off x="3467842" y="5011947"/>
              <a:ext cx="1384528" cy="88565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9CDFE79-3472-9E47-94A6-F5398B748806}"/>
                </a:ext>
              </a:extLst>
            </p:cNvPr>
            <p:cNvGrpSpPr/>
            <p:nvPr/>
          </p:nvGrpSpPr>
          <p:grpSpPr>
            <a:xfrm>
              <a:off x="3458609" y="4985216"/>
              <a:ext cx="1414535" cy="941922"/>
              <a:chOff x="3458609" y="4985216"/>
              <a:chExt cx="1414535" cy="941922"/>
            </a:xfrm>
          </p:grpSpPr>
          <p:pic>
            <p:nvPicPr>
              <p:cNvPr id="144" name="Picture 143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7847F13D-C5FB-7F4C-B9C6-0CA2017E2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8609" y="4985216"/>
                <a:ext cx="1414535" cy="941922"/>
              </a:xfrm>
              <a:prstGeom prst="rect">
                <a:avLst/>
              </a:prstGeom>
            </p:spPr>
          </p:pic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85E81E69-9313-9245-AEEC-29989FBC1D58}"/>
                  </a:ext>
                </a:extLst>
              </p:cNvPr>
              <p:cNvSpPr txBox="1"/>
              <p:nvPr/>
            </p:nvSpPr>
            <p:spPr>
              <a:xfrm>
                <a:off x="3522389" y="5214343"/>
                <a:ext cx="132998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Montserrat SemiBold" pitchFamily="2" charset="77"/>
                  </a:rPr>
                  <a:t>Data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C55CE97-BF20-4141-B300-C45DDA0E0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814" y="1053229"/>
            <a:ext cx="617220" cy="617220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38DA7C6-B2F4-134E-9922-F2FB3C5B1D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61" t="4794" r="19695" b="6116"/>
          <a:stretch/>
        </p:blipFill>
        <p:spPr>
          <a:xfrm>
            <a:off x="6983775" y="1619523"/>
            <a:ext cx="401168" cy="548640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7E7E8A4-6566-B046-9196-D32E46DD9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85" t="10649" r="21885" b="10649"/>
          <a:stretch/>
        </p:blipFill>
        <p:spPr>
          <a:xfrm>
            <a:off x="6516344" y="1653946"/>
            <a:ext cx="39198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0039 0.1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33" grpId="0" animBg="1"/>
      <p:bldP spid="29" grpId="0" animBg="1"/>
      <p:bldP spid="43" grpId="0" animBg="1"/>
      <p:bldP spid="32" grpId="0"/>
      <p:bldP spid="39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09BB8-2B70-A29B-F205-A1B69A51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F619-01B7-62FB-0C7E-A55F1576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5A0E94-7D10-AEB2-D558-047758B9538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</p:spPr>
            <p:txBody>
              <a:bodyPr>
                <a:normAutofit/>
              </a:bodyPr>
              <a:lstStyle/>
              <a:p>
                <a:pPr marL="57150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r>
                  <a:rPr lang="en-US" sz="2400" b="1" u="sng" dirty="0">
                    <a:sym typeface="Symbol" charset="0"/>
                  </a:rPr>
                  <a:t>Def</a:t>
                </a:r>
                <a:r>
                  <a:rPr lang="en-US" sz="2400" dirty="0">
                    <a:sym typeface="Symbol" charset="0"/>
                  </a:rPr>
                  <a:t>:    a signature scheme is a triple of algorithms: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Gen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charset="0"/>
                      </a:rPr>
                      <m:t>𝜆</m:t>
                    </m:r>
                  </m:oMath>
                </a14:m>
                <a:r>
                  <a:rPr lang="en-US" sz="2400" dirty="0">
                    <a:sym typeface="Symbol" charset="0"/>
                  </a:rPr>
                  <a:t>):  </a:t>
                </a:r>
                <a:r>
                  <a:rPr lang="en-US" sz="2400" dirty="0"/>
                  <a:t>outputs a key pair    (pk, </a:t>
                </a:r>
                <a:r>
                  <a:rPr lang="en-US" sz="2400" dirty="0" err="1"/>
                  <a:t>sk</a:t>
                </a:r>
                <a:r>
                  <a:rPr lang="en-US" sz="2400" dirty="0"/>
                  <a:t>)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Sign</a:t>
                </a:r>
                <a:r>
                  <a:rPr lang="en-US" sz="2400" dirty="0">
                    <a:sym typeface="Symbol" charset="0"/>
                  </a:rPr>
                  <a:t>(</a:t>
                </a:r>
                <a:r>
                  <a:rPr lang="en-US" sz="2400" dirty="0" err="1">
                    <a:sym typeface="Symbol" charset="0"/>
                  </a:rPr>
                  <a:t>sk</a:t>
                </a:r>
                <a:r>
                  <a:rPr lang="en-US" sz="2400" dirty="0">
                    <a:sym typeface="Symbol" charset="0"/>
                  </a:rPr>
                  <a:t>, </a:t>
                </a:r>
                <a:r>
                  <a:rPr lang="en-US" sz="2400" dirty="0"/>
                  <a:t>msg</a:t>
                </a:r>
                <a:r>
                  <a:rPr lang="en-US" sz="2400" dirty="0">
                    <a:sym typeface="Symbol" charset="0"/>
                  </a:rPr>
                  <a:t>)  outputs sig.  </a:t>
                </a:r>
                <a:r>
                  <a:rPr lang="en-US" sz="2400" dirty="0" err="1">
                    <a:sym typeface="Symbol" charset="0"/>
                  </a:rPr>
                  <a:t>σ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Verify</a:t>
                </a:r>
                <a:r>
                  <a:rPr lang="en-US" sz="2400" dirty="0">
                    <a:sym typeface="Symbol" charset="0"/>
                  </a:rPr>
                  <a:t>(pk, msg, </a:t>
                </a:r>
                <a:r>
                  <a:rPr lang="en-US" sz="2400" dirty="0" err="1">
                    <a:sym typeface="Symbol" charset="0"/>
                  </a:rPr>
                  <a:t>σ</a:t>
                </a:r>
                <a:r>
                  <a:rPr lang="en-US" sz="2400" dirty="0">
                    <a:sym typeface="Symbol" charset="0"/>
                  </a:rPr>
                  <a:t>)  outputs ‘accept</a:t>
                </a:r>
                <a:r>
                  <a:rPr lang="ja-JP" altLang="en-US" sz="2400" dirty="0">
                    <a:latin typeface="Arial"/>
                    <a:sym typeface="Symbol" charset="0"/>
                  </a:rPr>
                  <a:t>’</a:t>
                </a:r>
                <a:r>
                  <a:rPr lang="en-US" sz="2400" dirty="0">
                    <a:sym typeface="Symbol" charset="0"/>
                  </a:rPr>
                  <a:t> or  ‘reject</a:t>
                </a:r>
                <a:r>
                  <a:rPr lang="en-US" sz="2400" dirty="0">
                    <a:latin typeface="Arial"/>
                    <a:sym typeface="Symbol" charset="0"/>
                  </a:rPr>
                  <a:t>’</a:t>
                </a:r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0" indent="0">
                  <a:spcBef>
                    <a:spcPts val="4200"/>
                  </a:spcBef>
                  <a:buNone/>
                </a:pPr>
                <a:r>
                  <a:rPr lang="en-US" sz="2400" b="1" u="sng" dirty="0"/>
                  <a:t>Secure signatures</a:t>
                </a:r>
                <a:r>
                  <a:rPr lang="en-US" sz="2400" dirty="0"/>
                  <a:t>:   (informal)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Adversary who sees signatures </a:t>
                </a:r>
                <a:r>
                  <a:rPr lang="en-US" sz="2400" b="1" dirty="0"/>
                  <a:t>on many messages </a:t>
                </a:r>
                <a:r>
                  <a:rPr lang="en-US" sz="2400" dirty="0"/>
                  <a:t>of his choice,</a:t>
                </a:r>
                <a:br>
                  <a:rPr lang="en-US" sz="2400" dirty="0"/>
                </a:br>
                <a:r>
                  <a:rPr lang="en-US" sz="2400" dirty="0"/>
                  <a:t>	cannot forge a signature on a new message.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  <a:blipFill>
                <a:blip r:embed="rId3"/>
                <a:stretch>
                  <a:fillRect l="-1168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A3B9-5AA8-932D-66DB-E2351CD7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State commitment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37530-8555-182C-378D-8C54A96DE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37" y="96111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44D4E-C5AB-2143-4E62-A40D0242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50" y="1362870"/>
            <a:ext cx="788996" cy="7889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9D25AC-26D6-6A31-9E40-6AB5E65F10A2}"/>
              </a:ext>
            </a:extLst>
          </p:cNvPr>
          <p:cNvCxnSpPr>
            <a:cxnSpLocks/>
          </p:cNvCxnSpPr>
          <p:nvPr/>
        </p:nvCxnSpPr>
        <p:spPr>
          <a:xfrm>
            <a:off x="3101546" y="1550873"/>
            <a:ext cx="1655805" cy="240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EFF342-6FF1-74AC-05B5-1A82A6021103}"/>
              </a:ext>
            </a:extLst>
          </p:cNvPr>
          <p:cNvCxnSpPr>
            <a:cxnSpLocks/>
          </p:cNvCxnSpPr>
          <p:nvPr/>
        </p:nvCxnSpPr>
        <p:spPr>
          <a:xfrm flipV="1">
            <a:off x="2990335" y="1962405"/>
            <a:ext cx="1767016" cy="189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3BE6F2-74E5-B893-6FD0-88ACB67F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68" y="1700594"/>
            <a:ext cx="366205" cy="378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76C6A6-6773-F3BB-5EDD-10ED59008CF7}"/>
              </a:ext>
            </a:extLst>
          </p:cNvPr>
          <p:cNvSpPr txBox="1"/>
          <p:nvPr/>
        </p:nvSpPr>
        <p:spPr>
          <a:xfrm>
            <a:off x="5249373" y="1659221"/>
            <a:ext cx="337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of state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814B8-36B3-6D92-9AE2-9D4A82392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0519" y="4154260"/>
            <a:ext cx="584281" cy="8643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7F9BCE-AC94-2F72-D83F-5AD557CC57A5}"/>
              </a:ext>
            </a:extLst>
          </p:cNvPr>
          <p:cNvSpPr/>
          <p:nvPr/>
        </p:nvSpPr>
        <p:spPr>
          <a:xfrm>
            <a:off x="1965309" y="436507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148A48-4852-D5AA-555E-786F1560BA4A}"/>
                  </a:ext>
                </a:extLst>
              </p:cNvPr>
              <p:cNvSpPr txBox="1"/>
              <p:nvPr/>
            </p:nvSpPr>
            <p:spPr>
              <a:xfrm>
                <a:off x="2312550" y="4448432"/>
                <a:ext cx="405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148A48-4852-D5AA-555E-786F1560B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50" y="4448432"/>
                <a:ext cx="4059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D5FDED6-5D09-29E5-96A8-67AFBC02E7CF}"/>
              </a:ext>
            </a:extLst>
          </p:cNvPr>
          <p:cNvSpPr txBox="1"/>
          <p:nvPr/>
        </p:nvSpPr>
        <p:spPr>
          <a:xfrm>
            <a:off x="2659790" y="4248566"/>
            <a:ext cx="596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Attaches proof “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uses correct state”</a:t>
            </a:r>
          </a:p>
        </p:txBody>
      </p:sp>
    </p:spTree>
    <p:extLst>
      <p:ext uri="{BB962C8B-B14F-4D97-AF65-F5344CB8AC3E}">
        <p14:creationId xmlns:p14="http://schemas.microsoft.com/office/powerpoint/2010/main" val="1546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49FB4-AE4F-7173-DE12-15BEEACB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07C7-346F-E812-9886-79610010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State commitment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30E90-A0D7-C3FB-4AE5-20CDC6100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37" y="961119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FC1B6-442C-4B30-DBFB-79C0235FF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302" y="1602297"/>
            <a:ext cx="366205" cy="378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9FC944-A17E-0235-7B1F-CE749B8202F1}"/>
              </a:ext>
            </a:extLst>
          </p:cNvPr>
          <p:cNvSpPr txBox="1"/>
          <p:nvPr/>
        </p:nvSpPr>
        <p:spPr>
          <a:xfrm>
            <a:off x="3420573" y="1602297"/>
            <a:ext cx="337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of state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817B20-A5A6-B483-329F-F63481A81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0519" y="4154260"/>
            <a:ext cx="584281" cy="8643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49B80D-48D1-D45E-59DE-56F4683D48D1}"/>
              </a:ext>
            </a:extLst>
          </p:cNvPr>
          <p:cNvSpPr/>
          <p:nvPr/>
        </p:nvSpPr>
        <p:spPr>
          <a:xfrm>
            <a:off x="2065565" y="2111451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5A3AB-CC07-19DD-B4B3-2D5D4B891565}"/>
                  </a:ext>
                </a:extLst>
              </p:cNvPr>
              <p:cNvSpPr txBox="1"/>
              <p:nvPr/>
            </p:nvSpPr>
            <p:spPr>
              <a:xfrm>
                <a:off x="2412806" y="2194811"/>
                <a:ext cx="405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5A3AB-CC07-19DD-B4B3-2D5D4B89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06" y="2194811"/>
                <a:ext cx="4059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F89060A-279C-D125-2A35-604395872696}"/>
              </a:ext>
            </a:extLst>
          </p:cNvPr>
          <p:cNvSpPr txBox="1"/>
          <p:nvPr/>
        </p:nvSpPr>
        <p:spPr>
          <a:xfrm>
            <a:off x="2479794" y="900968"/>
            <a:ext cx="316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Checks proof + </a:t>
            </a:r>
            <a:r>
              <a:rPr lang="en-US" dirty="0" err="1">
                <a:latin typeface="+mn-lt"/>
              </a:rPr>
              <a:t>tx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EB083-AACD-3099-D1F2-68F98FFA77E0}"/>
              </a:ext>
            </a:extLst>
          </p:cNvPr>
          <p:cNvSpPr/>
          <p:nvPr/>
        </p:nvSpPr>
        <p:spPr>
          <a:xfrm>
            <a:off x="3669957" y="2216914"/>
            <a:ext cx="4572000" cy="5792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Commitment can be very small!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B87CEF-7887-E0AC-DE38-34EAF1208042}"/>
              </a:ext>
            </a:extLst>
          </p:cNvPr>
          <p:cNvSpPr/>
          <p:nvPr/>
        </p:nvSpPr>
        <p:spPr>
          <a:xfrm>
            <a:off x="3669957" y="3419639"/>
            <a:ext cx="4572000" cy="5792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Each TX has additional proof</a:t>
            </a:r>
          </a:p>
        </p:txBody>
      </p:sp>
    </p:spTree>
    <p:extLst>
      <p:ext uri="{BB962C8B-B14F-4D97-AF65-F5344CB8AC3E}">
        <p14:creationId xmlns:p14="http://schemas.microsoft.com/office/powerpoint/2010/main" val="368669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FFCF-B16B-6D66-BC87-6FDBE5E7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650B-580C-3F81-462C-78445525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State Commitment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8C142C-6845-41D1-7BE7-F25B123A48CA}"/>
              </a:ext>
            </a:extLst>
          </p:cNvPr>
          <p:cNvGrpSpPr/>
          <p:nvPr/>
        </p:nvGrpSpPr>
        <p:grpSpPr>
          <a:xfrm>
            <a:off x="415478" y="2114550"/>
            <a:ext cx="2824941" cy="1916849"/>
            <a:chOff x="894701" y="2819400"/>
            <a:chExt cx="3766588" cy="2555799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721E2DAC-3BD5-1D32-A1E1-2660A78CF7BD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4388B0-B2B3-2322-72B6-6C2F118D4927}"/>
                </a:ext>
              </a:extLst>
            </p:cNvPr>
            <p:cNvSpPr txBox="1"/>
            <p:nvPr/>
          </p:nvSpPr>
          <p:spPr>
            <a:xfrm>
              <a:off x="894701" y="4882756"/>
              <a:ext cx="37665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Acc</a:t>
              </a:r>
              <a:r>
                <a:rPr lang="en-US" sz="1800" baseline="-25000" dirty="0"/>
                <a:t>1</a:t>
              </a:r>
              <a:r>
                <a:rPr lang="en-US" sz="1800" dirty="0"/>
                <a:t>   Acc</a:t>
              </a:r>
              <a:r>
                <a:rPr lang="en-US" sz="18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Acc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185868-0F7C-BAE1-806D-3DB7AEB3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9" y="1636661"/>
            <a:ext cx="366205" cy="37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6AEAD-429B-D49F-C4EC-EAE4C6F6CAEC}"/>
              </a:ext>
            </a:extLst>
          </p:cNvPr>
          <p:cNvSpPr txBox="1"/>
          <p:nvPr/>
        </p:nvSpPr>
        <p:spPr>
          <a:xfrm>
            <a:off x="1659145" y="1553916"/>
            <a:ext cx="3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commitment rt </a:t>
            </a:r>
          </a:p>
          <a:p>
            <a:pPr algn="l"/>
            <a:r>
              <a:rPr lang="en-US" dirty="0">
                <a:latin typeface="+mn-lt"/>
              </a:rPr>
              <a:t>(added to </a:t>
            </a:r>
            <a:r>
              <a:rPr lang="en-US" dirty="0" err="1">
                <a:latin typeface="+mn-lt"/>
              </a:rPr>
              <a:t>blockheader</a:t>
            </a:r>
            <a:r>
              <a:rPr lang="en-US" dirty="0">
                <a:latin typeface="+mn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BE7679-C698-E100-B3B4-33493CAACAF3}"/>
                  </a:ext>
                </a:extLst>
              </p:cNvPr>
              <p:cNvSpPr/>
              <p:nvPr/>
            </p:nvSpPr>
            <p:spPr>
              <a:xfrm>
                <a:off x="5049130" y="1153450"/>
                <a:ext cx="3926109" cy="134534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Tx: Send 2 from A to B</a:t>
                </a:r>
              </a:p>
              <a:p>
                <a:pPr algn="ctr"/>
                <a:r>
                  <a:rPr lang="en-US" b="0" dirty="0"/>
                  <a:t>Sig: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Merkle Proof that 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BE7679-C698-E100-B3B4-33493CAAC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30" y="1153450"/>
                <a:ext cx="3926109" cy="1345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4F2999-631F-FF25-10D1-EC22274E5D46}"/>
                  </a:ext>
                </a:extLst>
              </p:cNvPr>
              <p:cNvSpPr txBox="1"/>
              <p:nvPr/>
            </p:nvSpPr>
            <p:spPr>
              <a:xfrm>
                <a:off x="4433717" y="2692571"/>
                <a:ext cx="454152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Transaction validity: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Validity of signature (under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Transacted amount less than than sender balance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Check that balance, pk in rt using Merkle Proof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4F2999-631F-FF25-10D1-EC22274E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17" y="2692571"/>
                <a:ext cx="4541522" cy="2308324"/>
              </a:xfrm>
              <a:prstGeom prst="rect">
                <a:avLst/>
              </a:prstGeom>
              <a:blipFill>
                <a:blip r:embed="rId4"/>
                <a:stretch>
                  <a:fillRect l="-1950" t="-2198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1353-E5D1-5AB6-874F-F25BA7C9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State Commitment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20B83D-364B-704C-2C7F-038FE6A58594}"/>
              </a:ext>
            </a:extLst>
          </p:cNvPr>
          <p:cNvGrpSpPr/>
          <p:nvPr/>
        </p:nvGrpSpPr>
        <p:grpSpPr>
          <a:xfrm>
            <a:off x="415478" y="2114550"/>
            <a:ext cx="2824941" cy="1916849"/>
            <a:chOff x="894701" y="2819400"/>
            <a:chExt cx="3766588" cy="2555799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9E112CC1-A247-E386-D12D-7603495EE5FF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1306C8-8DC7-CBB5-7F3D-FE06F09AC444}"/>
                </a:ext>
              </a:extLst>
            </p:cNvPr>
            <p:cNvSpPr txBox="1"/>
            <p:nvPr/>
          </p:nvSpPr>
          <p:spPr>
            <a:xfrm>
              <a:off x="894701" y="4882756"/>
              <a:ext cx="37665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Acc</a:t>
              </a:r>
              <a:r>
                <a:rPr lang="en-US" sz="1800" baseline="-25000" dirty="0"/>
                <a:t>1</a:t>
              </a:r>
              <a:r>
                <a:rPr lang="en-US" sz="1800" dirty="0"/>
                <a:t>   Acc</a:t>
              </a:r>
              <a:r>
                <a:rPr lang="en-US" sz="18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Acc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797C19D-2AB7-8942-86A2-F5976300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9" y="1636661"/>
            <a:ext cx="366205" cy="37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31CDC4-EF1C-B053-37CA-0D8C1F038F5A}"/>
              </a:ext>
            </a:extLst>
          </p:cNvPr>
          <p:cNvSpPr txBox="1"/>
          <p:nvPr/>
        </p:nvSpPr>
        <p:spPr>
          <a:xfrm>
            <a:off x="1659145" y="1553916"/>
            <a:ext cx="39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commitment </a:t>
            </a:r>
          </a:p>
          <a:p>
            <a:pPr algn="l"/>
            <a:r>
              <a:rPr lang="en-US" dirty="0">
                <a:latin typeface="+mn-lt"/>
              </a:rPr>
              <a:t>(added to each </a:t>
            </a:r>
            <a:r>
              <a:rPr lang="en-US" dirty="0" err="1">
                <a:latin typeface="+mn-lt"/>
              </a:rPr>
              <a:t>blockheader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311C5F1-DCA1-B44E-B758-4AD8D0F75D8D}"/>
              </a:ext>
            </a:extLst>
          </p:cNvPr>
          <p:cNvSpPr/>
          <p:nvPr/>
        </p:nvSpPr>
        <p:spPr>
          <a:xfrm>
            <a:off x="3899207" y="2422696"/>
            <a:ext cx="2545492" cy="83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32DB5-F7FF-7C38-9595-A5025550D9CC}"/>
              </a:ext>
            </a:extLst>
          </p:cNvPr>
          <p:cNvSpPr txBox="1"/>
          <p:nvPr/>
        </p:nvSpPr>
        <p:spPr>
          <a:xfrm>
            <a:off x="3881322" y="3064046"/>
            <a:ext cx="189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4EBCF3-0B29-E8DC-F407-29B3F34D9FD6}"/>
              </a:ext>
            </a:extLst>
          </p:cNvPr>
          <p:cNvGrpSpPr/>
          <p:nvPr/>
        </p:nvGrpSpPr>
        <p:grpSpPr>
          <a:xfrm>
            <a:off x="6173187" y="2114550"/>
            <a:ext cx="2970813" cy="1916849"/>
            <a:chOff x="894701" y="2819400"/>
            <a:chExt cx="3961085" cy="2555799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6AC9072-F31C-68BF-DE08-DCB14A47E970}"/>
                </a:ext>
              </a:extLst>
            </p:cNvPr>
            <p:cNvSpPr/>
            <p:nvPr/>
          </p:nvSpPr>
          <p:spPr>
            <a:xfrm>
              <a:off x="953049" y="2819400"/>
              <a:ext cx="3199749" cy="1934258"/>
            </a:xfrm>
            <a:prstGeom prst="trapezoid">
              <a:avLst>
                <a:gd name="adj" fmla="val 9012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Merkle </a:t>
              </a:r>
              <a:br>
                <a:rPr lang="en-US" sz="2100" dirty="0">
                  <a:solidFill>
                    <a:schemeClr val="tx1"/>
                  </a:solidFill>
                </a:rPr>
              </a:br>
              <a:r>
                <a:rPr lang="en-US" sz="2100" dirty="0">
                  <a:solidFill>
                    <a:schemeClr val="tx1"/>
                  </a:solidFill>
                </a:rPr>
                <a:t>tree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55C176-7E99-43B4-1CD5-8006D805FC85}"/>
                </a:ext>
              </a:extLst>
            </p:cNvPr>
            <p:cNvSpPr txBox="1"/>
            <p:nvPr/>
          </p:nvSpPr>
          <p:spPr>
            <a:xfrm>
              <a:off x="894701" y="4882756"/>
              <a:ext cx="39610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Acc’</a:t>
              </a:r>
              <a:r>
                <a:rPr lang="en-US" sz="1800" baseline="-25000" dirty="0"/>
                <a:t>1</a:t>
              </a:r>
              <a:r>
                <a:rPr lang="en-US" sz="1800" dirty="0"/>
                <a:t>   Acc’</a:t>
              </a:r>
              <a:r>
                <a:rPr lang="en-US" sz="1800" baseline="-25000" dirty="0"/>
                <a:t>2</a:t>
              </a:r>
              <a:r>
                <a:rPr lang="en-US" sz="1800" dirty="0"/>
                <a:t>       …      </a:t>
              </a:r>
              <a:r>
                <a:rPr lang="en-US" sz="1800" dirty="0" err="1"/>
                <a:t>Acc’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A54F8-5219-C364-A0AA-551871DB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500" y="1546249"/>
            <a:ext cx="366205" cy="3789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F87D5D-D5C5-7CAB-3A63-F43E372A5209}"/>
              </a:ext>
            </a:extLst>
          </p:cNvPr>
          <p:cNvSpPr txBox="1"/>
          <p:nvPr/>
        </p:nvSpPr>
        <p:spPr>
          <a:xfrm>
            <a:off x="7265774" y="1558194"/>
            <a:ext cx="4621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n-lt"/>
              </a:rPr>
              <a:t>New State</a:t>
            </a:r>
          </a:p>
        </p:txBody>
      </p:sp>
    </p:spTree>
    <p:extLst>
      <p:ext uri="{BB962C8B-B14F-4D97-AF65-F5344CB8AC3E}">
        <p14:creationId xmlns:p14="http://schemas.microsoft.com/office/powerpoint/2010/main" val="22139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0264D-FAC9-A4C0-576E-5D54DB288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EC4C-5F8C-8CA2-86AE-C56487E5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tree: Inclusion proof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34E39-3D2A-781B-4B38-A33843F3DFDA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7086D-0FB5-C9E2-0947-18CC13692226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AA3E5C-66FA-9213-1E9D-366C7D8DF9A4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968A-0A6E-3F95-F52D-338702282FD5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00FB1-8683-6787-10DF-432F8A109DD6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41545B-D3DA-ED05-8807-A0912BA0F0C5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DE756A-E2DD-7EBA-5BFF-634A2E20505E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A76070-AFA3-E95A-A611-C3007D5D053F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A76070-AFA3-E95A-A611-C3007D5D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CBB6DD-B77F-997D-167B-60FFE4D8BF6F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41467A-88D4-0815-FBA4-E4D8AF5A5C81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CF7D90-5325-7DDE-C690-6486A6831609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C437E8-1959-8B4C-B397-67B17BCFE2DE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FEEA32E1-9121-B6F7-856B-00A4C7CA9DF6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03C4F5-7B76-CBA4-927D-873074602A26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518297-22D7-C7CB-B771-ED8DC89F684A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3EE1916C-9CE6-9E41-84A4-3D8924BFC78F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A03636-17E0-8AC3-3299-5AED1E517031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3DA372-C353-22DD-C304-FD5B8A68C0F9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39A8C3-5B40-C358-7080-AB929F930F1C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6C5305B-CACC-F681-29F3-6F6F2055BC27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F81615-C3C0-78CE-DDCE-B9B493E9B062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7060C2-A8C7-0DD9-579C-3741BB7D62DF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B87E69-0C0C-3FB2-81B5-39099EF3E1A6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F71D29-2E9A-A756-5FE9-E1E2501B5365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3F8B71-1158-502F-CFF2-AA26F0312DD8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34AD73-A71E-1254-9240-075AE733EF2E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59E11B-8DB7-496A-9192-9BF7DD2A05F4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789716-D4A5-16BA-6E63-6719A61A0DCD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3F48FC-4FED-3602-6C5E-876E98AFAF86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5ECFF1-2ED6-C82E-5CCA-DD9A33627F33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9572BC-C867-7862-9BAD-420F4CA9FC32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A73EAEA-AD6C-6CCB-F5DA-DA2164726295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D90BE8-B2FB-D4B6-29AE-D919763C2F8B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815490-834F-2525-1C84-2B3A5031A406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EB8C9C3-8880-C391-A184-AD102F100B2B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0D217C-FE63-C1EE-1305-B8E761ABC59D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F40D46D-5CE7-4E0F-AE84-D3BD91C72D7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00DC38-752F-0190-AA76-6D874E9F41AF}"/>
                  </a:ext>
                </a:extLst>
              </p:cNvPr>
              <p:cNvSpPr txBox="1"/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80" y="1187700"/>
                <a:ext cx="3622915" cy="962058"/>
              </a:xfrm>
              <a:prstGeom prst="rect">
                <a:avLst/>
              </a:prstGeom>
              <a:blipFill>
                <a:blip r:embed="rId11"/>
                <a:stretch>
                  <a:fillRect l="-2439" t="-3947" b="-14474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B01EA1C-CB02-94DF-D03E-DB4BB77A2520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C25540D-8D61-5093-3412-4571DA1B630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ACEEC02-03E1-AEE8-B454-B25E9624121A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5A5D8A3-84DB-0282-4392-AEDDCA2AD503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01B48E1-66D3-CBF3-0411-AEF98C97AD6C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DAF4E53-EA3D-091F-B135-C7D9ADD8FE3F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500D05D-BCCC-6ADF-7A03-FBB9A0A0F2E4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201CF3E-C8D4-25FC-96DE-EB4FDF228FB3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 does: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accept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2911823" cy="1938992"/>
              </a:xfrm>
              <a:prstGeom prst="rect">
                <a:avLst/>
              </a:prstGeom>
              <a:blipFill>
                <a:blip r:embed="rId18"/>
                <a:stretch>
                  <a:fillRect l="-3057" t="-3289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E31EB36-BAD8-9331-AF54-1FE5B5631E1E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47795C9-C646-9D89-B4EC-E9CF3C331B5B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3F9CC56-4BED-39DB-F0F7-EC68F132B79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5315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AFEAE-4642-0479-F37E-772C27BB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BD2B-477E-DD5C-DAF1-377B0656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tree: Update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43A80-4469-F160-58B2-163951206E75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B1FBE-D81A-976D-4517-D3E90238079A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5AFFD-1F6A-9699-9EBF-1B4D4FA3FF28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74688-2BCC-CDF3-2995-0FF299F68196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958A93-9F20-C9B1-8F43-B3EF4E201D4D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3DDEA-2EAC-E3D5-EA8E-15DEF695009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9C04C0-138A-90BA-75BB-1F89EADE5889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79983-0EB8-8173-959B-ADBDEA0F8A48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72321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79983-0EB8-8173-959B-ADBDEA0F8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723210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E88C4F-D4C0-EBE3-4C31-5E7EE6178572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D05597-602C-8120-AA0B-2A3F3338ED6C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EF95D5-2D58-5BE9-529F-55710EE65661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D9DD91-636D-3350-F37C-E07AB653A8F5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A6C4DCC4-3D4C-E09C-6884-7A285F0B8225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38132-040B-2EC6-4680-03E647BC6A16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D01F7C-CFE2-7BC7-BCC5-B7DFF5A9E884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D01F7C-CFE2-7BC7-BCC5-B7DFF5A9E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9A9A15E-143E-9C0C-ED6D-73075A04DB38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2D8EC6-25A0-3B56-F7CF-C08DABA9E70F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06EC3F-54B6-1D2C-AE1D-FBAD59BB19A3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DBC311-F940-6829-594C-7035CC44A371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3FF9313-6451-565C-0019-37BBCF5F24DE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5DEBFD-322F-3D30-1A44-782204E1D3DC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8ACF36-5833-F611-E01A-84D79C6B5E5F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00C1F8-F748-99C6-582C-2A35480BB3B2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D9C9D3-3BD4-FB8F-5958-C74A8BC9A3C3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BD2755-BC53-72A3-6471-8A402D87027F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56039E-F18E-35D4-B6D4-7F557B02A228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3C91F4-791D-24B8-ADE8-24CBCECB5D41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AA3DC3-AF79-5F09-644F-87FF3C4DC1DA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DD20BE-E2ED-2E01-14FB-608EA4FD71D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097437-2B49-9161-2111-E7CA9FE77728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EE5698-7E42-D516-A1D2-80BB49BB9A8F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564640-CF45-588E-97EE-CB374C1E2C4F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C321AC-6B44-DDCB-4B6D-ED00C2D040AE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D3A6E57-ABC9-90AE-12A5-5B269ADC18B9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52AB22-A548-1D98-5B91-8C10B1EACC3A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0B8609-6EC4-7272-1300-8F00714475DA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348641-6AEC-6BBA-A0FF-D33403550FDB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35C9D6-1EE3-E4B7-A15B-160BEA0D545D}"/>
                  </a:ext>
                </a:extLst>
              </p:cNvPr>
              <p:cNvSpPr txBox="1"/>
              <p:nvPr/>
            </p:nvSpPr>
            <p:spPr>
              <a:xfrm>
                <a:off x="4774024" y="1219302"/>
                <a:ext cx="4042710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use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35C9D6-1EE3-E4B7-A15B-160BEA0D5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1219302"/>
                <a:ext cx="4042710" cy="962058"/>
              </a:xfrm>
              <a:prstGeom prst="rect">
                <a:avLst/>
              </a:prstGeom>
              <a:blipFill>
                <a:blip r:embed="rId11"/>
                <a:stretch>
                  <a:fillRect l="-2188" t="-2564" b="-12821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867F161-AEE0-6882-ABD9-ADCD0A388A84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4899D1A-29D2-29DC-9C04-D250F47D34C5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AFE1C50-2DE5-EEFA-7490-CFDC6BC8BFE4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63664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AFE1C50-2DE5-EEFA-7490-CFDC6BC8B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63664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4A91D5-377A-30FE-DB95-F65CB33F665A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196C51-163D-2FF4-1AFC-2FD69D3FEC1A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FD7014A-C036-9D38-E355-E1243A9A6B55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63664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FD7014A-C036-9D38-E355-E1243A9A6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636649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9E920FB-4F8B-07C2-A56F-FEC668432973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CBC1ED-50BA-9F6C-9F32-6B2534CFF7D5}"/>
                  </a:ext>
                </a:extLst>
              </p:cNvPr>
              <p:cNvSpPr txBox="1"/>
              <p:nvPr/>
            </p:nvSpPr>
            <p:spPr>
              <a:xfrm>
                <a:off x="5801456" y="2587908"/>
                <a:ext cx="307321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Update MT(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⇽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⇽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69900" indent="-469900"/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CBC1ED-50BA-9F6C-9F32-6B2534CFF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56" y="2587908"/>
                <a:ext cx="3073214" cy="1938992"/>
              </a:xfrm>
              <a:prstGeom prst="rect">
                <a:avLst/>
              </a:prstGeom>
              <a:blipFill>
                <a:blip r:embed="rId18"/>
                <a:stretch>
                  <a:fillRect l="-2881" t="-3268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F96086D-6C1B-198E-F51A-578BCD70611A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B7692B1-74C8-C158-227E-5FA77854CA33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B7B25E5-7B8E-FE00-EF1D-CF7609128D91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F98475-838E-AC68-4B98-DA24E4AC2C18}"/>
              </a:ext>
            </a:extLst>
          </p:cNvPr>
          <p:cNvSpPr txBox="1"/>
          <p:nvPr/>
        </p:nvSpPr>
        <p:spPr>
          <a:xfrm>
            <a:off x="5515809" y="4629500"/>
            <a:ext cx="34335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Append in homework!</a:t>
            </a:r>
          </a:p>
        </p:txBody>
      </p:sp>
    </p:spTree>
    <p:extLst>
      <p:ext uri="{BB962C8B-B14F-4D97-AF65-F5344CB8AC3E}">
        <p14:creationId xmlns:p14="http://schemas.microsoft.com/office/powerpoint/2010/main" val="39983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99B2-CFE1-3842-C8FC-61C9A243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simple Merkle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D656A-01E0-B5E0-D9C3-78BBBAEA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MT contains two accounts with the same public key?</a:t>
            </a:r>
          </a:p>
          <a:p>
            <a:r>
              <a:rPr lang="en-US" dirty="0"/>
              <a:t>Not a big issue for transfers but very problematic if account represents program (smart contract)</a:t>
            </a:r>
          </a:p>
          <a:p>
            <a:r>
              <a:rPr lang="en-US" dirty="0"/>
              <a:t>No exclusion proofs (showing an account does not exist)</a:t>
            </a:r>
          </a:p>
        </p:txBody>
      </p:sp>
    </p:spTree>
    <p:extLst>
      <p:ext uri="{BB962C8B-B14F-4D97-AF65-F5344CB8AC3E}">
        <p14:creationId xmlns:p14="http://schemas.microsoft.com/office/powerpoint/2010/main" val="3090725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711C-87FB-5B49-6FE8-4AAB3B9C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Value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F6902-6709-2344-3E26-BFBA91987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6922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be a key value map with unique keys</a:t>
                </a:r>
              </a:p>
              <a:p>
                <a:r>
                  <a:rPr lang="en-US" dirty="0"/>
                  <a:t>A key value commitment consists of the following algorithms</a:t>
                </a:r>
              </a:p>
              <a:p>
                <a:r>
                  <a:rPr lang="en-US" dirty="0"/>
                  <a:t>Commit(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𝑟𝑒𝑗𝑒𝑐𝑡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Update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F6902-6709-2344-3E26-BFBA91987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692227"/>
              </a:xfrm>
              <a:blipFill>
                <a:blip r:embed="rId2"/>
                <a:stretch>
                  <a:fillRect l="-1080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0EE42-F9A1-CDD1-B1DD-15156B49FE9D}"/>
                  </a:ext>
                </a:extLst>
              </p:cNvPr>
              <p:cNvSpPr txBox="1"/>
              <p:nvPr/>
            </p:nvSpPr>
            <p:spPr>
              <a:xfrm>
                <a:off x="543697" y="3744348"/>
                <a:ext cx="8143103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Security: </a:t>
                </a:r>
              </a:p>
              <a:p>
                <a:pPr lvl="1"/>
                <a:r>
                  <a:rPr lang="en-US" dirty="0"/>
                  <a:t>Verify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Verify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0EE42-F9A1-CDD1-B1DD-15156B49F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3744348"/>
                <a:ext cx="8143103" cy="1200329"/>
              </a:xfrm>
              <a:prstGeom prst="rect">
                <a:avLst/>
              </a:prstGeom>
              <a:blipFill>
                <a:blip r:embed="rId3"/>
                <a:stretch>
                  <a:fillRect l="-932" t="-3061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33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3947-3D0B-BAE0-3ED9-365D64D8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Value Tree from Merkle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AD2914-7976-85FC-5AD7-6DC80C01B1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a MT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dirty="0"/>
                  <a:t> entries.</a:t>
                </a:r>
              </a:p>
              <a:p>
                <a:r>
                  <a:rPr lang="en-US" dirty="0"/>
                  <a:t>Map every key to an index using Hash function</a:t>
                </a:r>
              </a:p>
              <a:p>
                <a:r>
                  <a:rPr lang="en-US" dirty="0"/>
                  <a:t>Implements key value map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Problem: Can’t be constructed</a:t>
                </a:r>
              </a:p>
              <a:p>
                <a:r>
                  <a:rPr lang="en-US" dirty="0"/>
                  <a:t>Idea: tree is very sparse (cut off </a:t>
                </a:r>
                <a:r>
                  <a:rPr lang="en-US" dirty="0" err="1"/>
                  <a:t>unsued</a:t>
                </a:r>
                <a:r>
                  <a:rPr lang="en-US" dirty="0"/>
                  <a:t> branches)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AD2914-7976-85FC-5AD7-6DC80C01B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89B5-3D36-6E28-E231-3801044E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8B36-1948-30BC-ADB3-8A3560A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Patricia Tree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680EB-453A-59CE-B972-A202143A34C6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FD538-CA69-532D-50B6-B8938A910A94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6B621-77A7-4E3F-3181-FC3C4B4277CA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C0961-67F9-56D8-86F4-8DAA1042A1E8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A064FD-0519-902D-3E64-35AD9B3F2E3E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FA27F1-5789-1832-B2F2-30F57A8772D4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4D772-452B-D26B-7ECC-3D43C62A7E00}"/>
                  </a:ext>
                </a:extLst>
              </p:cNvPr>
              <p:cNvSpPr txBox="1"/>
              <p:nvPr/>
            </p:nvSpPr>
            <p:spPr>
              <a:xfrm>
                <a:off x="2107048" y="3826599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4D772-452B-D26B-7ECC-3D43C62A7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48" y="3826599"/>
                <a:ext cx="473206" cy="461665"/>
              </a:xfrm>
              <a:prstGeom prst="rect">
                <a:avLst/>
              </a:prstGeom>
              <a:blipFill>
                <a:blip r:embed="rId4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E84582-060E-48F7-F530-3906154FE1C9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72321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E84582-060E-48F7-F530-3906154FE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723210" cy="453137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D54D2A2D-E46E-5020-26C3-E43A07CDD3C6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8B232-E17E-0D87-3868-3373EC46C8B1}"/>
              </a:ext>
            </a:extLst>
          </p:cNvPr>
          <p:cNvSpPr txBox="1"/>
          <p:nvPr/>
        </p:nvSpPr>
        <p:spPr>
          <a:xfrm>
            <a:off x="2124766" y="4619285"/>
            <a:ext cx="288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Sparse 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9603FB-E87B-A0DD-7B2B-4C4750809C92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9603FB-E87B-A0DD-7B2B-4C4750809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E5DEC611-EF07-6A42-F7BF-D71BB33EFB6F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2AF5B6-CDF1-6F8C-64AD-EFB1CFACC653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99616B7-3D78-D70A-88D2-05A0A2772C5F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284A456-342A-346C-B186-3CA1A7014373}"/>
                  </a:ext>
                </a:extLst>
              </p:cNvPr>
              <p:cNvSpPr/>
              <p:nvPr/>
            </p:nvSpPr>
            <p:spPr>
              <a:xfrm>
                <a:off x="3943981" y="2570144"/>
                <a:ext cx="460555" cy="4773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284A456-342A-346C-B186-3CA1A7014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81" y="2570144"/>
                <a:ext cx="460555" cy="4773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62D67DEB-D425-2B88-3741-694EC534C4ED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DACDE2-5D7C-A43D-D879-2D872D95984D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116720-850D-A684-66C6-3435A09DB06C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0E792B-7FF3-5433-A3A5-D718A015A113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A88EA3-85C5-9821-68D8-8E3128A5F39E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396D67-B3CC-4C31-070D-59E07698BBB3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DF482A-8B17-C001-7AF8-4729FBBE3817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6ACD42-400D-0085-B731-D80979795A88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9BF974-61A5-E2BD-B7A8-6181001D755B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B419E58-451C-2479-8E69-13C1963C9443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CE9FE-FC78-A04B-CFB8-B496B7C3A785}"/>
              </a:ext>
            </a:extLst>
          </p:cNvPr>
          <p:cNvGrpSpPr/>
          <p:nvPr/>
        </p:nvGrpSpPr>
        <p:grpSpPr>
          <a:xfrm>
            <a:off x="1270014" y="1991148"/>
            <a:ext cx="2799739" cy="1167541"/>
            <a:chOff x="1270014" y="1991148"/>
            <a:chExt cx="2799739" cy="1167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131DDD-5DA5-C662-FC84-4A6E64609CBB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4EDBC5B-BCC4-26BD-FDF8-80590B152E4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63664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4EDBC5B-BCC4-26BD-FDF8-80590B152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63664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2AC7145-7488-CBA7-6864-94EEFEE2FAF7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63664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2AC7145-7488-CBA7-6864-94EEFEE2F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636649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5631EE9-907F-7004-4F4F-8A71F46D6BD1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672E04-67ED-E1F1-4837-B38A4841964A}"/>
                  </a:ext>
                </a:extLst>
              </p:cNvPr>
              <p:cNvSpPr txBox="1"/>
              <p:nvPr/>
            </p:nvSpPr>
            <p:spPr>
              <a:xfrm>
                <a:off x="4132110" y="1018886"/>
                <a:ext cx="4882619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Special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Denotes no leaves beyond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Inclusion proofs as before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in length)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Exclusion proofs: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/>
                  <a:t> at position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Update: Possibly insert nodes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5672E04-67ED-E1F1-4837-B38A48419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10" y="1018886"/>
                <a:ext cx="4882619" cy="1631216"/>
              </a:xfrm>
              <a:prstGeom prst="rect">
                <a:avLst/>
              </a:prstGeom>
              <a:blipFill>
                <a:blip r:embed="rId18"/>
                <a:stretch>
                  <a:fillRect l="-1039" t="-2326" r="-519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B5E4550-518D-60FD-67BB-53CBCCD96F09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A835EA5-4F82-AFAE-C515-A820435962DE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2C0174E-D961-C443-FA37-AA2896D55402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C0427E-D343-C36D-ADCC-4FD5F50BBD6D}"/>
                  </a:ext>
                </a:extLst>
              </p:cNvPr>
              <p:cNvSpPr txBox="1"/>
              <p:nvPr/>
            </p:nvSpPr>
            <p:spPr>
              <a:xfrm>
                <a:off x="5128053" y="2962088"/>
                <a:ext cx="33116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Used in Ethereum</a:t>
                </a: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Problem: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 proofs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C0427E-D343-C36D-ADCC-4FD5F50BB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53" y="2962088"/>
                <a:ext cx="3311611" cy="830997"/>
              </a:xfrm>
              <a:prstGeom prst="rect">
                <a:avLst/>
              </a:prstGeom>
              <a:blipFill>
                <a:blip r:embed="rId19"/>
                <a:stretch>
                  <a:fillRect l="-267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C60B2-BF32-83EC-B4AC-792551762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8288-9CF0-49D7-E2F2-D5CF63AA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6DF1-E2C1-8129-90B3-56D596091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group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has a so called </a:t>
                </a:r>
                <a:r>
                  <a:rPr lang="en-US" i="1" dirty="0"/>
                  <a:t>pairing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bilinear map: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are prime order groups of order p</a:t>
                </a:r>
              </a:p>
              <a:p>
                <a:pPr lvl="2"/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6DF1-E2C1-8129-90B3-56D596091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241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Simplified Bitcoin UTXO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4" y="1061227"/>
            <a:ext cx="8229600" cy="585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Simplified Bitcoin transactions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6514" y="2074348"/>
            <a:ext cx="2572481" cy="585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1</a:t>
            </a:r>
            <a:r>
              <a:rPr lang="en-US" sz="1800" dirty="0"/>
              <a:t> : {PK: y</a:t>
            </a:r>
            <a:r>
              <a:rPr lang="en-US" sz="1800" baseline="-25000" dirty="0"/>
              <a:t>1</a:t>
            </a:r>
            <a:r>
              <a:rPr lang="en-US" sz="1800" dirty="0"/>
              <a:t>, Value: 13}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1606" y="213630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6264EA-7A17-974A-B13D-2FE2B1275F83}"/>
              </a:ext>
            </a:extLst>
          </p:cNvPr>
          <p:cNvGrpSpPr/>
          <p:nvPr/>
        </p:nvGrpSpPr>
        <p:grpSpPr>
          <a:xfrm>
            <a:off x="87453" y="3689793"/>
            <a:ext cx="7597394" cy="1203563"/>
            <a:chOff x="87453" y="3689793"/>
            <a:chExt cx="7597394" cy="1203563"/>
          </a:xfrm>
        </p:grpSpPr>
        <p:sp>
          <p:nvSpPr>
            <p:cNvPr id="32" name="Rectangle 31"/>
            <p:cNvSpPr/>
            <p:nvPr/>
          </p:nvSpPr>
          <p:spPr>
            <a:xfrm>
              <a:off x="1679065" y="4014244"/>
              <a:ext cx="782587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Coin</a:t>
              </a:r>
              <a:r>
                <a:rPr lang="en-US" sz="1800" baseline="-25000" dirty="0"/>
                <a:t>2</a:t>
              </a:r>
              <a:endParaRPr lang="en-US" sz="1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91534" y="452402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Spent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61652" y="4014244"/>
              <a:ext cx="69351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sig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453" y="4000410"/>
              <a:ext cx="590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</a:t>
              </a:r>
              <a:r>
                <a:rPr lang="en-US" sz="1800" dirty="0"/>
                <a:t>: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92311" y="4003908"/>
              <a:ext cx="238444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</a:t>
              </a:r>
              <a:r>
                <a:rPr lang="en-US" sz="1800" baseline="-25000" dirty="0" err="1"/>
                <a:t>new,j</a:t>
              </a:r>
              <a:r>
                <a:rPr lang="en-US" sz="1800" baseline="-25000" dirty="0"/>
                <a:t> </a:t>
              </a:r>
              <a:r>
                <a:rPr lang="en-US" sz="1800" dirty="0"/>
                <a:t>:{y</a:t>
              </a:r>
              <a:r>
                <a:rPr lang="en-US" sz="1800" baseline="-25000" dirty="0"/>
                <a:t>j</a:t>
              </a:r>
              <a:r>
                <a:rPr lang="en-US" sz="1800" dirty="0"/>
                <a:t>,3}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12914" y="4000754"/>
              <a:ext cx="20719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Coin</a:t>
              </a:r>
              <a:r>
                <a:rPr lang="en-US" sz="1800" baseline="-25000" dirty="0"/>
                <a:t>new,j+1</a:t>
              </a:r>
              <a:r>
                <a:rPr lang="en-US" sz="1800" dirty="0"/>
                <a:t>:{y</a:t>
              </a:r>
              <a:r>
                <a:rPr lang="en-US" sz="1800" baseline="-25000" dirty="0"/>
                <a:t>j+1</a:t>
              </a:r>
              <a:r>
                <a:rPr lang="en-US" sz="1800" dirty="0"/>
                <a:t>,4}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594834" y="3689793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80990" y="3729259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FA80BB1A-6E40-BF40-BC30-C40A577D9EC5}"/>
              </a:ext>
            </a:extLst>
          </p:cNvPr>
          <p:cNvSpPr/>
          <p:nvPr/>
        </p:nvSpPr>
        <p:spPr>
          <a:xfrm>
            <a:off x="3931091" y="2074348"/>
            <a:ext cx="1565038" cy="585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2</a:t>
            </a:r>
            <a:r>
              <a:rPr lang="en-US" sz="1800" dirty="0"/>
              <a:t> : {y</a:t>
            </a:r>
            <a:r>
              <a:rPr lang="en-US" sz="1800" baseline="-25000" dirty="0"/>
              <a:t>2</a:t>
            </a:r>
            <a:r>
              <a:rPr lang="en-US" sz="1800" dirty="0"/>
              <a:t>, 7}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D28E28-4889-A04A-9BB0-380C0F780095}"/>
              </a:ext>
            </a:extLst>
          </p:cNvPr>
          <p:cNvSpPr/>
          <p:nvPr/>
        </p:nvSpPr>
        <p:spPr>
          <a:xfrm>
            <a:off x="6393323" y="2121654"/>
            <a:ext cx="713406" cy="537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Coin</a:t>
            </a:r>
            <a:r>
              <a:rPr lang="en-US" sz="1800" baseline="-25000" dirty="0" err="1"/>
              <a:t>i</a:t>
            </a:r>
            <a:endParaRPr lang="en-US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4C0EA-3C0C-B94B-91ED-809825DA489E}"/>
              </a:ext>
            </a:extLst>
          </p:cNvPr>
          <p:cNvSpPr/>
          <p:nvPr/>
        </p:nvSpPr>
        <p:spPr>
          <a:xfrm>
            <a:off x="5662325" y="2295728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5F583FA-099A-7641-924F-5507E45C460F}"/>
              </a:ext>
            </a:extLst>
          </p:cNvPr>
          <p:cNvSpPr/>
          <p:nvPr/>
        </p:nvSpPr>
        <p:spPr>
          <a:xfrm>
            <a:off x="5874420" y="2298382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2F9978-76B3-4742-89F3-622AE7ED11A2}"/>
              </a:ext>
            </a:extLst>
          </p:cNvPr>
          <p:cNvSpPr/>
          <p:nvPr/>
        </p:nvSpPr>
        <p:spPr>
          <a:xfrm>
            <a:off x="6112415" y="2295728"/>
            <a:ext cx="154815" cy="1653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96AFA-311B-6249-B233-4C7D1576B6AF}"/>
              </a:ext>
            </a:extLst>
          </p:cNvPr>
          <p:cNvSpPr txBox="1"/>
          <p:nvPr/>
        </p:nvSpPr>
        <p:spPr>
          <a:xfrm>
            <a:off x="3553187" y="1054974"/>
            <a:ext cx="19585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B19812-BC5B-CE43-8049-3559C26790CC}"/>
              </a:ext>
            </a:extLst>
          </p:cNvPr>
          <p:cNvSpPr txBox="1"/>
          <p:nvPr/>
        </p:nvSpPr>
        <p:spPr>
          <a:xfrm>
            <a:off x="3900329" y="45674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Created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93F0A8-E186-D240-999C-680371745164}"/>
              </a:ext>
            </a:extLst>
          </p:cNvPr>
          <p:cNvSpPr txBox="1"/>
          <p:nvPr/>
        </p:nvSpPr>
        <p:spPr>
          <a:xfrm>
            <a:off x="6008005" y="45674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Created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86FB1B8-8200-8C41-A594-A52C06D8AFDA}"/>
              </a:ext>
            </a:extLst>
          </p:cNvPr>
          <p:cNvSpPr/>
          <p:nvPr/>
        </p:nvSpPr>
        <p:spPr>
          <a:xfrm>
            <a:off x="7232237" y="2109535"/>
            <a:ext cx="704453" cy="537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Coin</a:t>
            </a:r>
            <a:r>
              <a:rPr lang="en-US" sz="1800" baseline="-25000" dirty="0" err="1"/>
              <a:t>j</a:t>
            </a:r>
            <a:endParaRPr lang="en-US" sz="1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B0396A-B3E9-024B-963C-E04BC4823386}"/>
              </a:ext>
            </a:extLst>
          </p:cNvPr>
          <p:cNvSpPr/>
          <p:nvPr/>
        </p:nvSpPr>
        <p:spPr>
          <a:xfrm>
            <a:off x="8061786" y="2102058"/>
            <a:ext cx="860608" cy="545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Coin</a:t>
            </a:r>
            <a:r>
              <a:rPr lang="en-US" sz="1800" baseline="-25000" dirty="0"/>
              <a:t>j+1</a:t>
            </a:r>
            <a:endParaRPr lang="en-US" sz="18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DC1FBD2-3FE0-AD41-A18D-04513312B1DB}"/>
              </a:ext>
            </a:extLst>
          </p:cNvPr>
          <p:cNvSpPr txBox="1"/>
          <p:nvPr/>
        </p:nvSpPr>
        <p:spPr>
          <a:xfrm>
            <a:off x="7640575" y="303992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Added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8E5B20A6-BFE5-B645-A26A-463D36F2A370}"/>
              </a:ext>
            </a:extLst>
          </p:cNvPr>
          <p:cNvSpPr/>
          <p:nvPr/>
        </p:nvSpPr>
        <p:spPr>
          <a:xfrm rot="16200000" flipV="1">
            <a:off x="7991027" y="2037773"/>
            <a:ext cx="230575" cy="163215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2F73E3F4-3308-DB46-B12C-8C93ACA531B8}"/>
              </a:ext>
            </a:extLst>
          </p:cNvPr>
          <p:cNvSpPr/>
          <p:nvPr/>
        </p:nvSpPr>
        <p:spPr>
          <a:xfrm>
            <a:off x="2146277" y="2716138"/>
            <a:ext cx="2572482" cy="1281962"/>
          </a:xfrm>
          <a:custGeom>
            <a:avLst/>
            <a:gdLst>
              <a:gd name="connsiteX0" fmla="*/ 191442 w 3843032"/>
              <a:gd name="connsiteY0" fmla="*/ 1038386 h 1038386"/>
              <a:gd name="connsiteX1" fmla="*/ 346425 w 3843032"/>
              <a:gd name="connsiteY1" fmla="*/ 433952 h 1038386"/>
              <a:gd name="connsiteX2" fmla="*/ 3368594 w 3843032"/>
              <a:gd name="connsiteY2" fmla="*/ 356461 h 1038386"/>
              <a:gd name="connsiteX3" fmla="*/ 3833544 w 3843032"/>
              <a:gd name="connsiteY3" fmla="*/ 0 h 1038386"/>
              <a:gd name="connsiteX0" fmla="*/ 58445 w 3701235"/>
              <a:gd name="connsiteY0" fmla="*/ 1038386 h 1038386"/>
              <a:gd name="connsiteX1" fmla="*/ 678377 w 3701235"/>
              <a:gd name="connsiteY1" fmla="*/ 402956 h 1038386"/>
              <a:gd name="connsiteX2" fmla="*/ 3235597 w 3701235"/>
              <a:gd name="connsiteY2" fmla="*/ 356461 h 1038386"/>
              <a:gd name="connsiteX3" fmla="*/ 3700547 w 3701235"/>
              <a:gd name="connsiteY3" fmla="*/ 0 h 103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1235" h="1038386">
                <a:moveTo>
                  <a:pt x="58445" y="1038386"/>
                </a:moveTo>
                <a:cubicBezTo>
                  <a:pt x="-128826" y="792996"/>
                  <a:pt x="148852" y="516610"/>
                  <a:pt x="678377" y="402956"/>
                </a:cubicBezTo>
                <a:cubicBezTo>
                  <a:pt x="1207902" y="289302"/>
                  <a:pt x="2731902" y="423620"/>
                  <a:pt x="3235597" y="356461"/>
                </a:cubicBezTo>
                <a:cubicBezTo>
                  <a:pt x="3739292" y="289302"/>
                  <a:pt x="3700547" y="0"/>
                  <a:pt x="3700547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0" grpId="0"/>
      <p:bldP spid="61" grpId="0"/>
      <p:bldP spid="62" grpId="0" animBg="1"/>
      <p:bldP spid="63" grpId="0" animBg="1"/>
      <p:bldP spid="64" grpId="0"/>
      <p:bldP spid="65" grpId="0" animBg="1"/>
      <p:bldP spid="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36AF0-437C-284D-8419-32A7A7170653}"/>
              </a:ext>
            </a:extLst>
          </p:cNvPr>
          <p:cNvSpPr txBox="1"/>
          <p:nvPr/>
        </p:nvSpPr>
        <p:spPr>
          <a:xfrm>
            <a:off x="1351550" y="3220874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DEE92-5ED1-D842-B94F-85115C670BAB}"/>
              </a:ext>
            </a:extLst>
          </p:cNvPr>
          <p:cNvSpPr txBox="1"/>
          <p:nvPr/>
        </p:nvSpPr>
        <p:spPr>
          <a:xfrm>
            <a:off x="1059175" y="4310970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406BB-F6AA-C348-A84C-808DD16B6E34}"/>
              </a:ext>
            </a:extLst>
          </p:cNvPr>
          <p:cNvSpPr txBox="1"/>
          <p:nvPr/>
        </p:nvSpPr>
        <p:spPr>
          <a:xfrm>
            <a:off x="2728401" y="2528013"/>
            <a:ext cx="1562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(input UTXO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A6955-A90E-C74C-8423-12760D1AE4B1}"/>
              </a:ext>
            </a:extLst>
          </p:cNvPr>
          <p:cNvSpPr txBox="1"/>
          <p:nvPr/>
        </p:nvSpPr>
        <p:spPr>
          <a:xfrm>
            <a:off x="6638156" y="1731369"/>
            <a:ext cx="1342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6.25 + Tx fees = 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968B-151D-9AE3-5D17-92894D13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Set Accumulators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9920-88A8-E00A-BACD-9BEC38976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28528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Set S={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Transaction validity checks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Accumulator:</a:t>
                </a:r>
              </a:p>
              <a:p>
                <a:pPr lvl="1"/>
                <a:r>
                  <a:rPr lang="en-US" dirty="0"/>
                  <a:t>Commit(S)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ProveIn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//If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ProveEx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//If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𝑟𝑒𝑗𝑒𝑐𝑡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9920-88A8-E00A-BACD-9BEC38976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2852865"/>
              </a:xfrm>
              <a:blipFill>
                <a:blip r:embed="rId2"/>
                <a:stretch>
                  <a:fillRect l="-1235" t="-4425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81264-2269-8A4E-B392-5B520F743A75}"/>
                  </a:ext>
                </a:extLst>
              </p:cNvPr>
              <p:cNvSpPr txBox="1"/>
              <p:nvPr/>
            </p:nvSpPr>
            <p:spPr>
              <a:xfrm>
                <a:off x="457200" y="4187584"/>
                <a:ext cx="8044248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Security: Can’t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B81264-2269-8A4E-B392-5B520F74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87584"/>
                <a:ext cx="8044248" cy="830997"/>
              </a:xfrm>
              <a:prstGeom prst="rect">
                <a:avLst/>
              </a:prstGeom>
              <a:blipFill>
                <a:blip r:embed="rId3"/>
                <a:stretch>
                  <a:fillRect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Accumulators </a:t>
            </a:r>
            <a:r>
              <a:rPr lang="en-US" sz="2700" dirty="0"/>
              <a:t>[CL02, LiLiXue07,BBF19]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Setup: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Choose N=</a:t>
                </a:r>
                <a:r>
                  <a:rPr lang="en-US" dirty="0" err="1"/>
                  <a:t>pq</a:t>
                </a:r>
                <a:r>
                  <a:rPr lang="en-US" dirty="0"/>
                  <a:t> where p, q are secret primes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Hash function to primes in [0,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(initial state)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/>
                  <a:t>Taking roots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/>
                  <a:t> is hard</a:t>
                </a:r>
              </a:p>
              <a:p>
                <a:r>
                  <a:rPr lang="en-US" b="1" dirty="0"/>
                  <a:t>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r>
                  <a:rPr lang="en-US" b="1" dirty="0"/>
                  <a:t>Del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blipFill>
                <a:blip r:embed="rId3"/>
                <a:stretch>
                  <a:fillRect l="-1151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/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after set S added: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i="1" dirty="0">
                    <a:latin typeface="Cambria Math" panose="02040503050406030204" pitchFamily="18" charset="0"/>
                  </a:rPr>
                  <a:t>u</a:t>
                </a:r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InclusionProof(</a:t>
                </a:r>
                <a:r>
                  <a:rPr lang="en-US" b="1" dirty="0" err="1"/>
                  <a:t>A,x</a:t>
                </a:r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Computed using trapdoor(</a:t>
                </a:r>
                <a:r>
                  <a:rPr lang="en-US" dirty="0" err="1"/>
                  <a:t>p,q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Exclusion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)=1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)⇒</m:t>
                    </m:r>
                  </m:oMath>
                </a14:m>
                <a:r>
                  <a:rPr lang="en-US" dirty="0"/>
                  <a:t> Verify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852401"/>
                <a:ext cx="7705898" cy="6508064"/>
              </a:xfrm>
              <a:prstGeom prst="rect">
                <a:avLst/>
              </a:prstGeom>
              <a:blipFill>
                <a:blip r:embed="rId3"/>
                <a:stretch>
                  <a:fillRect l="-1151" t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0DEBA6-8BEE-6043-8A04-102B766AA56C}"/>
              </a:ext>
            </a:extLst>
          </p:cNvPr>
          <p:cNvSpPr/>
          <p:nvPr/>
        </p:nvSpPr>
        <p:spPr>
          <a:xfrm>
            <a:off x="3930316" y="2646947"/>
            <a:ext cx="4074695" cy="126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stateless updates to (non)-membership witnesses:</a:t>
            </a:r>
          </a:p>
          <a:p>
            <a:pPr algn="ctr"/>
            <a:r>
              <a:rPr lang="en-US" dirty="0"/>
              <a:t>[LiLiXue07]</a:t>
            </a:r>
          </a:p>
        </p:txBody>
      </p:sp>
    </p:spTree>
    <p:extLst>
      <p:ext uri="{BB962C8B-B14F-4D97-AF65-F5344CB8AC3E}">
        <p14:creationId xmlns:p14="http://schemas.microsoft.com/office/powerpoint/2010/main" val="11113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BD7B-96B4-26F1-8A6D-A0EB01AB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C96F8-5E95-4629-F911-CD675951F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Accumulator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𝑃𝑟𝑖𝑚𝑒𝑠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Inclusion 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Exclusion 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root of g.</a:t>
                </a:r>
              </a:p>
              <a:p>
                <a:pPr lvl="1"/>
                <a:r>
                  <a:rPr lang="en-US" dirty="0"/>
                  <a:t>But taking roots is hard -&gt;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C96F8-5E95-4629-F911-CD675951F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43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2126-758C-DB27-E395-84D21C64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membership witnesses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78AE1-14C9-94CA-9DCB-4330891F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461" y="1976377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95EC2-13D9-94B5-8008-63BA49D5E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1" y="3455810"/>
            <a:ext cx="366205" cy="37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844EC-59E4-D173-2F24-3788C0C3F021}"/>
              </a:ext>
            </a:extLst>
          </p:cNvPr>
          <p:cNvSpPr txBox="1"/>
          <p:nvPr/>
        </p:nvSpPr>
        <p:spPr>
          <a:xfrm>
            <a:off x="6382488" y="3933819"/>
            <a:ext cx="271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 accumulator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00938-6F10-FBA7-594A-B5017C033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85" y="2473175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26B48-C272-57A5-25FF-EE88AAC92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" y="1544218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7669A-0219-9841-F829-19B975DDD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33" y="3354292"/>
            <a:ext cx="584281" cy="864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3EBEA4-A8C8-A945-4535-2C711DA51F35}"/>
              </a:ext>
            </a:extLst>
          </p:cNvPr>
          <p:cNvSpPr/>
          <p:nvPr/>
        </p:nvSpPr>
        <p:spPr>
          <a:xfrm>
            <a:off x="1506597" y="178096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3B695-4E84-AA8D-094A-E03C3F153448}"/>
              </a:ext>
            </a:extLst>
          </p:cNvPr>
          <p:cNvSpPr/>
          <p:nvPr/>
        </p:nvSpPr>
        <p:spPr>
          <a:xfrm>
            <a:off x="1515323" y="2697406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C0117-3DD2-8DC4-A4C9-34E3D5E700F1}"/>
              </a:ext>
            </a:extLst>
          </p:cNvPr>
          <p:cNvSpPr/>
          <p:nvPr/>
        </p:nvSpPr>
        <p:spPr>
          <a:xfrm>
            <a:off x="1515323" y="356510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887E5-10A6-8669-347D-DA7672354841}"/>
                  </a:ext>
                </a:extLst>
              </p:cNvPr>
              <p:cNvSpPr txBox="1"/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6887E5-10A6-8669-347D-DA767235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blipFill>
                <a:blip r:embed="rId7"/>
                <a:stretch>
                  <a:fillRect r="-25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7CD34-FDB0-96EC-0481-9E312C5FBB2B}"/>
                  </a:ext>
                </a:extLst>
              </p:cNvPr>
              <p:cNvSpPr txBox="1"/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7CD34-FDB0-96EC-0481-9E312C5F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blipFill>
                <a:blip r:embed="rId8"/>
                <a:stretch>
                  <a:fillRect l="-7143" r="-4642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9E9587-3EAE-86C8-061C-2482ED93CD0B}"/>
                  </a:ext>
                </a:extLst>
              </p:cNvPr>
              <p:cNvSpPr txBox="1"/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9E9587-3EAE-86C8-061C-2482ED93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23F10E-8D17-BE8E-9AE7-BE3A725C6E67}"/>
              </a:ext>
            </a:extLst>
          </p:cNvPr>
          <p:cNvCxnSpPr/>
          <p:nvPr/>
        </p:nvCxnSpPr>
        <p:spPr>
          <a:xfrm>
            <a:off x="1977081" y="1895291"/>
            <a:ext cx="5239265" cy="91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CD35B5-87AC-7E57-9C22-1A83AAB88DD9}"/>
              </a:ext>
            </a:extLst>
          </p:cNvPr>
          <p:cNvCxnSpPr>
            <a:cxnSpLocks/>
          </p:cNvCxnSpPr>
          <p:nvPr/>
        </p:nvCxnSpPr>
        <p:spPr>
          <a:xfrm>
            <a:off x="2032229" y="2926060"/>
            <a:ext cx="5336517" cy="38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C230EB-8814-3276-8AA5-26CBEEE56D38}"/>
              </a:ext>
            </a:extLst>
          </p:cNvPr>
          <p:cNvCxnSpPr>
            <a:cxnSpLocks/>
          </p:cNvCxnSpPr>
          <p:nvPr/>
        </p:nvCxnSpPr>
        <p:spPr>
          <a:xfrm flipV="1">
            <a:off x="2129267" y="3116533"/>
            <a:ext cx="5391879" cy="797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092FE0-9D63-F21B-26DC-CB0FFCBFEBE3}"/>
              </a:ext>
            </a:extLst>
          </p:cNvPr>
          <p:cNvSpPr txBox="1"/>
          <p:nvPr/>
        </p:nvSpPr>
        <p:spPr>
          <a:xfrm>
            <a:off x="1404814" y="4513211"/>
            <a:ext cx="56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Normally: k transactions k proofs</a:t>
            </a:r>
          </a:p>
        </p:txBody>
      </p:sp>
    </p:spTree>
    <p:extLst>
      <p:ext uri="{BB962C8B-B14F-4D97-AF65-F5344CB8AC3E}">
        <p14:creationId xmlns:p14="http://schemas.microsoft.com/office/powerpoint/2010/main" val="96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82A54-2546-E6A1-6386-E1B7E77D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17BC-FC98-3D7E-536E-02140410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Aggregating membership witnesses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E9B9A-C6DA-7F32-3091-FE66F6FD2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461" y="1976377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499FC-7672-F203-E3FA-047D2287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1" y="3455810"/>
            <a:ext cx="366205" cy="378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A6BD6-288F-3522-A64C-7BFF51B807D9}"/>
              </a:ext>
            </a:extLst>
          </p:cNvPr>
          <p:cNvSpPr txBox="1"/>
          <p:nvPr/>
        </p:nvSpPr>
        <p:spPr>
          <a:xfrm>
            <a:off x="6382488" y="3933819"/>
            <a:ext cx="271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 accumulator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3ED6F-53DD-BA7F-FFB5-5300DB766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85" y="2473175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80686A-4123-181C-223D-E75FC5D4E9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" y="1544218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3DB4F-7173-9753-34E6-21B00E7A94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533" y="3354292"/>
            <a:ext cx="584281" cy="8643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E639E4-459F-902F-ABA1-D6021551C590}"/>
              </a:ext>
            </a:extLst>
          </p:cNvPr>
          <p:cNvSpPr/>
          <p:nvPr/>
        </p:nvSpPr>
        <p:spPr>
          <a:xfrm>
            <a:off x="1506597" y="178096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D61EA9-9ACC-FB76-9678-FB862C6A432C}"/>
              </a:ext>
            </a:extLst>
          </p:cNvPr>
          <p:cNvSpPr/>
          <p:nvPr/>
        </p:nvSpPr>
        <p:spPr>
          <a:xfrm>
            <a:off x="1515323" y="2697406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D7EC36-D61B-0862-F9E6-A89002A417EC}"/>
              </a:ext>
            </a:extLst>
          </p:cNvPr>
          <p:cNvSpPr/>
          <p:nvPr/>
        </p:nvSpPr>
        <p:spPr>
          <a:xfrm>
            <a:off x="1515323" y="3565104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AFBBA-EB21-4F17-CBD7-36CCF9EE26F9}"/>
                  </a:ext>
                </a:extLst>
              </p:cNvPr>
              <p:cNvSpPr txBox="1"/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AFBBA-EB21-4F17-CBD7-36CCF9EE2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96" y="1976377"/>
                <a:ext cx="347241" cy="461665"/>
              </a:xfrm>
              <a:prstGeom prst="rect">
                <a:avLst/>
              </a:prstGeom>
              <a:blipFill>
                <a:blip r:embed="rId7"/>
                <a:stretch>
                  <a:fillRect r="-25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457807-A44A-18C6-32D9-A2831C0962B1}"/>
                  </a:ext>
                </a:extLst>
              </p:cNvPr>
              <p:cNvSpPr txBox="1"/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457807-A44A-18C6-32D9-A2831C096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34" y="2811733"/>
                <a:ext cx="347241" cy="461665"/>
              </a:xfrm>
              <a:prstGeom prst="rect">
                <a:avLst/>
              </a:prstGeom>
              <a:blipFill>
                <a:blip r:embed="rId8"/>
                <a:stretch>
                  <a:fillRect l="-7143" r="-4642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5F861-2C73-4D83-1F7A-55D59A4C0CD1}"/>
                  </a:ext>
                </a:extLst>
              </p:cNvPr>
              <p:cNvSpPr txBox="1"/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05F861-2C73-4D83-1F7A-55D59A4C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359" y="3821587"/>
                <a:ext cx="46214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C7321C-D2DF-75F6-71AC-F165923CCB26}"/>
              </a:ext>
            </a:extLst>
          </p:cNvPr>
          <p:cNvCxnSpPr>
            <a:cxnSpLocks/>
          </p:cNvCxnSpPr>
          <p:nvPr/>
        </p:nvCxnSpPr>
        <p:spPr>
          <a:xfrm>
            <a:off x="1977081" y="1895291"/>
            <a:ext cx="1458097" cy="916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B30FE0-4F0D-A347-F4B4-E6F622D350A5}"/>
              </a:ext>
            </a:extLst>
          </p:cNvPr>
          <p:cNvCxnSpPr>
            <a:cxnSpLocks/>
          </p:cNvCxnSpPr>
          <p:nvPr/>
        </p:nvCxnSpPr>
        <p:spPr>
          <a:xfrm>
            <a:off x="2032229" y="2926060"/>
            <a:ext cx="1402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01C614-53FA-D563-9731-4AFB78D03927}"/>
              </a:ext>
            </a:extLst>
          </p:cNvPr>
          <p:cNvCxnSpPr>
            <a:cxnSpLocks/>
          </p:cNvCxnSpPr>
          <p:nvPr/>
        </p:nvCxnSpPr>
        <p:spPr>
          <a:xfrm flipV="1">
            <a:off x="2129267" y="2964133"/>
            <a:ext cx="1305911" cy="949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E0A492-83B8-7A5D-1D4A-E033DFF7F7B6}"/>
              </a:ext>
            </a:extLst>
          </p:cNvPr>
          <p:cNvSpPr txBox="1"/>
          <p:nvPr/>
        </p:nvSpPr>
        <p:spPr>
          <a:xfrm>
            <a:off x="1713354" y="4528112"/>
            <a:ext cx="592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Aggregate proofs into one: Saves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120DD-527A-041D-49AC-D58F66C9B0F3}"/>
                  </a:ext>
                </a:extLst>
              </p:cNvPr>
              <p:cNvSpPr txBox="1"/>
              <p:nvPr/>
            </p:nvSpPr>
            <p:spPr>
              <a:xfrm>
                <a:off x="2096343" y="2587074"/>
                <a:ext cx="3184954" cy="468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120DD-527A-041D-49AC-D58F66C9B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43" y="2587074"/>
                <a:ext cx="3184954" cy="468911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9B3559-0E9F-C105-FA39-39F61EB5374D}"/>
              </a:ext>
            </a:extLst>
          </p:cNvPr>
          <p:cNvCxnSpPr>
            <a:cxnSpLocks/>
          </p:cNvCxnSpPr>
          <p:nvPr/>
        </p:nvCxnSpPr>
        <p:spPr>
          <a:xfrm flipV="1">
            <a:off x="4056991" y="2811733"/>
            <a:ext cx="3272470" cy="69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B96-AB69-0644-8C29-9E428771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Membership Witnesses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8A23D-4962-A94C-8688-07BE2744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/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/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𝑆h𝑎𝑚𝑖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𝑇𝑟𝑖𝑐𝑘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/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CE7677-B0B9-244F-82A3-103F384CE940}"/>
              </a:ext>
            </a:extLst>
          </p:cNvPr>
          <p:cNvSpPr/>
          <p:nvPr/>
        </p:nvSpPr>
        <p:spPr>
          <a:xfrm>
            <a:off x="682388" y="3193576"/>
            <a:ext cx="8004412" cy="11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membership witnesses per transaction block: ~3000 bits</a:t>
            </a:r>
          </a:p>
        </p:txBody>
      </p:sp>
    </p:spTree>
    <p:extLst>
      <p:ext uri="{BB962C8B-B14F-4D97-AF65-F5344CB8AC3E}">
        <p14:creationId xmlns:p14="http://schemas.microsoft.com/office/powerpoint/2010/main" val="34648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Delete with trapdoor(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Delete with inclusion proof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/>
                  <a:t>; </a:t>
                </a:r>
                <a:endParaRPr lang="en-US" dirty="0"/>
              </a:p>
              <a:p>
                <a:endParaRPr lang="en-US" b="1" dirty="0"/>
              </a:p>
              <a:p>
                <a:r>
                  <a:rPr lang="en-US" b="1" dirty="0" err="1"/>
                  <a:t>BatchDelete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blipFill>
                <a:blip r:embed="rId3"/>
                <a:stretch>
                  <a:fillRect l="-115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72C7D44-CA17-BD42-AECE-071A354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Stateless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B70AD-49A3-A144-ACED-81EBA8BD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A0C38-D716-F74E-B46E-6AB6B1CF9D1F}"/>
              </a:ext>
            </a:extLst>
          </p:cNvPr>
          <p:cNvSpPr/>
          <p:nvPr/>
        </p:nvSpPr>
        <p:spPr>
          <a:xfrm>
            <a:off x="5606717" y="3658707"/>
            <a:ext cx="2719136" cy="124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State, </a:t>
            </a:r>
          </a:p>
          <a:p>
            <a:pPr algn="ctr"/>
            <a:r>
              <a:rPr lang="en-US" dirty="0"/>
              <a:t>no Trapdoor, </a:t>
            </a:r>
          </a:p>
          <a:p>
            <a:pPr algn="ctr"/>
            <a:r>
              <a:rPr lang="en-US" dirty="0"/>
              <a:t>asynchronous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4873C-4D28-D849-8103-29E96AC82AC2}"/>
              </a:ext>
            </a:extLst>
          </p:cNvPr>
          <p:cNvSpPr/>
          <p:nvPr/>
        </p:nvSpPr>
        <p:spPr>
          <a:xfrm>
            <a:off x="5967664" y="1060985"/>
            <a:ext cx="2502568" cy="719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knowledge of p,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/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35495-4BA7-4033-54CA-682A7F0AB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1116-ED9A-3360-B6D7-5D183D86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FF271-CDCB-191F-D80F-63597CE38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527" y="969819"/>
                <a:ext cx="8783782" cy="38184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Assume group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has a so called </a:t>
                </a:r>
                <a:r>
                  <a:rPr lang="en-US" i="1" dirty="0"/>
                  <a:t>pairing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</m:oMath>
                </a14:m>
                <a:r>
                  <a:rPr lang="en-US" dirty="0"/>
                  <a:t> be a hash function that maps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(modeled as RO)</a:t>
                </a:r>
              </a:p>
              <a:p>
                <a:r>
                  <a:rPr lang="en-US" b="1" dirty="0"/>
                  <a:t>Gen(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group of order p, generator G 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Sign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):</a:t>
                </a:r>
              </a:p>
              <a:p>
                <a:pPr lvl="1"/>
                <a:r>
                  <a:rPr lang="en-US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    //Only one element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/>
                  <a:t>Verify(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FF271-CDCB-191F-D80F-63597CE38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527" y="969819"/>
                <a:ext cx="8783782" cy="3818430"/>
              </a:xfrm>
              <a:blipFill>
                <a:blip r:embed="rId3"/>
                <a:stretch>
                  <a:fillRect l="-101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49127-A651-AB81-F6A9-2269718FD574}"/>
                  </a:ext>
                </a:extLst>
              </p:cNvPr>
              <p:cNvSpPr txBox="1"/>
              <p:nvPr/>
            </p:nvSpPr>
            <p:spPr>
              <a:xfrm>
                <a:off x="124691" y="4690766"/>
                <a:ext cx="889461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49127-A651-AB81-F6A9-2269718FD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4690766"/>
                <a:ext cx="8894618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683-74D5-062B-E901-28C6535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Much more accumulators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183C-5D9A-E480-BE1D-66F64CEB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more accumulator and list commitment constructions</a:t>
            </a:r>
          </a:p>
          <a:p>
            <a:r>
              <a:rPr lang="en-US" dirty="0"/>
              <a:t>E.g. from polynomial commitments (later lectures)</a:t>
            </a:r>
          </a:p>
          <a:p>
            <a:r>
              <a:rPr lang="en-US" dirty="0"/>
              <a:t>Active research area</a:t>
            </a:r>
          </a:p>
        </p:txBody>
      </p:sp>
    </p:spTree>
    <p:extLst>
      <p:ext uri="{BB962C8B-B14F-4D97-AF65-F5344CB8AC3E}">
        <p14:creationId xmlns:p14="http://schemas.microsoft.com/office/powerpoint/2010/main" val="3464011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Consensus, aggregate signatures, VID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9560-7D26-97B5-D398-B6740E03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Security: CDH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190F27-0F7F-8EE9-5BE7-4B9D0F24F8F8}"/>
                  </a:ext>
                </a:extLst>
              </p:cNvPr>
              <p:cNvSpPr txBox="1"/>
              <p:nvPr/>
            </p:nvSpPr>
            <p:spPr>
              <a:xfrm>
                <a:off x="457200" y="1312986"/>
                <a:ext cx="72388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Given a prime-order group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>
                    <a:latin typeface="+mn-lt"/>
                  </a:rPr>
                  <a:t>, the computational Diffie Hellman (CDH) assumption holds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>
                    <a:latin typeface="+mn-lt"/>
                  </a:rPr>
                  <a:t> if for all polynomial-time adversaries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is </a:t>
                </a:r>
                <a:r>
                  <a:rPr lang="en-US" dirty="0" err="1">
                    <a:latin typeface="+mn-lt"/>
                  </a:rPr>
                  <a:t>negligble</a:t>
                </a:r>
                <a:r>
                  <a:rPr lang="en-US" dirty="0">
                    <a:latin typeface="+mn-lt"/>
                  </a:rPr>
                  <a:t>: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190F27-0F7F-8EE9-5BE7-4B9D0F24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2986"/>
                <a:ext cx="7238805" cy="1569660"/>
              </a:xfrm>
              <a:prstGeom prst="rect">
                <a:avLst/>
              </a:prstGeom>
              <a:blipFill>
                <a:blip r:embed="rId3"/>
                <a:stretch>
                  <a:fillRect l="-1404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B5DC2-5CB9-7D80-8CB4-7B45CEF145C0}"/>
                  </a:ext>
                </a:extLst>
              </p:cNvPr>
              <p:cNvSpPr txBox="1"/>
              <p:nvPr/>
            </p:nvSpPr>
            <p:spPr>
              <a:xfrm>
                <a:off x="457200" y="2488206"/>
                <a:ext cx="7343776" cy="14529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$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/{0}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B5DC2-5CB9-7D80-8CB4-7B45CEF1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88206"/>
                <a:ext cx="7343776" cy="1452962"/>
              </a:xfrm>
              <a:prstGeom prst="rect">
                <a:avLst/>
              </a:prstGeom>
              <a:blipFill>
                <a:blip r:embed="rId4"/>
                <a:stretch>
                  <a:fillRect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D3379C-0C91-F4BB-AD63-C5CE9D267050}"/>
              </a:ext>
            </a:extLst>
          </p:cNvPr>
          <p:cNvCxnSpPr/>
          <p:nvPr/>
        </p:nvCxnSpPr>
        <p:spPr>
          <a:xfrm>
            <a:off x="2657475" y="2655293"/>
            <a:ext cx="0" cy="1285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D73AF-75A2-7F25-A809-D988867221EB}"/>
                  </a:ext>
                </a:extLst>
              </p:cNvPr>
              <p:cNvSpPr txBox="1"/>
              <p:nvPr/>
            </p:nvSpPr>
            <p:spPr>
              <a:xfrm>
                <a:off x="457200" y="4187584"/>
                <a:ext cx="68197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i="1" dirty="0">
                    <a:latin typeface="+mn-lt"/>
                  </a:rPr>
                  <a:t>Note: that if A could compute DLOGs then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>
                    <a:latin typeface="+mn-lt"/>
                  </a:rPr>
                  <a:t>, and thus U would be easy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1D73AF-75A2-7F25-A809-D9888672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87584"/>
                <a:ext cx="6819705" cy="830997"/>
              </a:xfrm>
              <a:prstGeom prst="rect">
                <a:avLst/>
              </a:prstGeom>
              <a:blipFill>
                <a:blip r:embed="rId5"/>
                <a:stretch>
                  <a:fillRect l="-1487" t="-5970" r="-74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3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53CE-CA43-9CD4-8C99-A90D150A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BAE6-AC3E-4F7D-B7A3-7B44C22E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that BLS is 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B5CD6-15F3-D2DD-B2F8-C2C543658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25" y="2376561"/>
                <a:ext cx="8677275" cy="27809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Proof idea: </a:t>
                </a:r>
              </a:p>
              <a:p>
                <a:pPr lvl="1"/>
                <a:r>
                  <a:rPr lang="en-US" dirty="0"/>
                  <a:t>Adversary outputs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𝔾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𝐷𝐿𝑂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Built CDH adversary that </a:t>
                </a:r>
                <a:r>
                  <a:rPr lang="en-US" dirty="0" err="1"/>
                  <a:t>ouputs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on input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B5CD6-15F3-D2DD-B2F8-C2C543658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" y="2376561"/>
                <a:ext cx="8677275" cy="2780999"/>
              </a:xfrm>
              <a:blipFill>
                <a:blip r:embed="rId2"/>
                <a:stretch>
                  <a:fillRect l="-1170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61F989-19FC-AC52-9502-1B494BB1E366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Gen(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/>
                  <a:t>)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group of order p, generator G </a:t>
                </a:r>
              </a:p>
              <a:p>
                <a:r>
                  <a:rPr lang="en-US" sz="1400" b="1" dirty="0"/>
                  <a:t>	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1400" dirty="0"/>
              </a:p>
              <a:p>
                <a:r>
                  <a:rPr lang="en-US" sz="1400" b="1" dirty="0"/>
                  <a:t>Sign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dirty="0"/>
                  <a:t>):</a:t>
                </a:r>
              </a:p>
              <a:p>
                <a:pPr lvl="1"/>
                <a:r>
                  <a:rPr lang="en-US" sz="14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r>
                  <a:rPr lang="en-US" sz="1400" b="1" dirty="0"/>
                  <a:t>Verify(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49569-65E8-B18C-6CC6-E9652C45F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  <a:blipFill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DB1A0D-F6D9-23A2-2DAF-308CD0A85FB1}"/>
                  </a:ext>
                </a:extLst>
              </p:cNvPr>
              <p:cNvSpPr txBox="1"/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Theorem: Assuming the CDH assumption holds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CEB1A-F088-8739-91CA-7F2699F2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  <a:blipFill>
                <a:blip r:embed="rId4"/>
                <a:stretch>
                  <a:fillRect l="-1760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13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81FEF-9B5D-E042-9770-360F90053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6D2C-D1BC-35C0-0E2D-FA0F9F8A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that BLS is 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CD9AA-CD76-2358-DE53-C9888F6283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50" y="2467276"/>
                <a:ext cx="8229600" cy="27809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Built CDH adversary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from BLS adversary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𝐵𝐿𝑆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Strategy:</a:t>
                </a:r>
              </a:p>
              <a:p>
                <a:pPr lvl="1"/>
                <a:r>
                  <a:rPr lang="en-US" dirty="0"/>
                  <a:t>Get CDH query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as public key</a:t>
                </a:r>
              </a:p>
              <a:p>
                <a:pPr lvl="1"/>
                <a:r>
                  <a:rPr lang="en-US" dirty="0"/>
                  <a:t>Must respond to signing oracle queries</a:t>
                </a:r>
              </a:p>
              <a:p>
                <a:pPr marL="1371600" lvl="2" indent="-514350"/>
                <a:r>
                  <a:rPr lang="en-US" dirty="0"/>
                  <a:t>Emulate RO such that DLOG between G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known</a:t>
                </a:r>
              </a:p>
              <a:p>
                <a:pPr marL="571500" indent="-514350"/>
                <a:r>
                  <a:rPr lang="en-US" dirty="0"/>
                  <a:t>Must get adversary to ”sign” H</a:t>
                </a:r>
              </a:p>
              <a:p>
                <a:pPr marL="971550" lvl="1" indent="-514350"/>
                <a:r>
                  <a:rPr lang="en-US" dirty="0"/>
                  <a:t>Pick one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RO query at random and set output to H</a:t>
                </a:r>
              </a:p>
              <a:p>
                <a:pPr marL="971550" lvl="1" indent="-514350"/>
                <a:r>
                  <a:rPr lang="en-US" dirty="0"/>
                  <a:t>Hope this is the “forgery” query</a:t>
                </a:r>
              </a:p>
              <a:p>
                <a:pPr marL="571500" indent="-514350"/>
                <a:r>
                  <a:rPr lang="en-US" dirty="0"/>
                  <a:t>Probability of success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there is a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loss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1CD9AA-CD76-2358-DE53-C9888F6283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50" y="2467276"/>
                <a:ext cx="8229600" cy="2780999"/>
              </a:xfrm>
              <a:blipFill>
                <a:blip r:embed="rId2"/>
                <a:stretch>
                  <a:fillRect l="-616" t="-3636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72264D-0106-6664-9152-058F5A1E0FF4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Gen(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/>
                  <a:t>)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group of order p, generator G </a:t>
                </a:r>
              </a:p>
              <a:p>
                <a:r>
                  <a:rPr lang="en-US" sz="1400" b="1" dirty="0"/>
                  <a:t>	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1400" dirty="0"/>
              </a:p>
              <a:p>
                <a:r>
                  <a:rPr lang="en-US" sz="1400" b="1" dirty="0"/>
                  <a:t>Sign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dirty="0"/>
                  <a:t>):</a:t>
                </a:r>
              </a:p>
              <a:p>
                <a:pPr lvl="1"/>
                <a:r>
                  <a:rPr lang="en-US" sz="14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r>
                  <a:rPr lang="en-US" sz="1400" b="1" dirty="0"/>
                  <a:t>Verify(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49569-65E8-B18C-6CC6-E9652C45F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  <a:blipFill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AC40DA-7459-9587-49A4-FFE82EECDC4B}"/>
                  </a:ext>
                </a:extLst>
              </p:cNvPr>
              <p:cNvSpPr txBox="1"/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Theorem: Assuming the CDH assumption holds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CEB1A-F088-8739-91CA-7F2699F2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  <a:blipFill>
                <a:blip r:embed="rId4"/>
                <a:stretch>
                  <a:fillRect l="-1760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0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627-3193-BA23-19B8-01A1A716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Proving that BLS is 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52E0C-E67B-68D2-6E3B-D14229A1E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550" y="2467276"/>
                <a:ext cx="8229600" cy="2780999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Built CDH adversary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from BLS adversary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𝐵𝐿𝑆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Let (G,T,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be the CDH challenge (input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𝐵𝐿𝑆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signing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program the RO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and respond with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Program the random oracle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</m:oMath>
                </a14:m>
                <a:r>
                  <a:rPr lang="en-US" dirty="0"/>
                  <a:t> such that on </a:t>
                </a:r>
                <a:r>
                  <a:rPr lang="en-US" b="1" dirty="0"/>
                  <a:t>one</a:t>
                </a:r>
                <a:r>
                  <a:rPr lang="en-US" dirty="0"/>
                  <a:t> of the queries outputs H.  //Impossible to guess which one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𝐵𝐿𝑆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outputs a forgery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i="1" dirty="0"/>
                  <a:t>  (Probability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i="1" dirty="0"/>
                  <a:t> where Q is queries to RO)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𝔾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</m:oMath>
                </a14:m>
                <a:r>
                  <a:rPr lang="en-US" dirty="0"/>
                  <a:t> succeeds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52E0C-E67B-68D2-6E3B-D14229A1E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550" y="2467276"/>
                <a:ext cx="8229600" cy="2780999"/>
              </a:xfrm>
              <a:blipFill>
                <a:blip r:embed="rId2"/>
                <a:stretch>
                  <a:fillRect l="-30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49569-65E8-B18C-6CC6-E9652C45FCFA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Gen(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/>
                  <a:t>)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1400" b="1" dirty="0"/>
                  <a:t> </a:t>
                </a:r>
                <a:r>
                  <a:rPr lang="en-US" sz="1400" dirty="0"/>
                  <a:t>group of order p, generator G </a:t>
                </a:r>
              </a:p>
              <a:p>
                <a:r>
                  <a:rPr lang="en-US" sz="1400" b="1" dirty="0"/>
                  <a:t>	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1400" dirty="0"/>
              </a:p>
              <a:p>
                <a:r>
                  <a:rPr lang="en-US" sz="1400" b="1" dirty="0"/>
                  <a:t>Sign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dirty="0"/>
                  <a:t>):</a:t>
                </a:r>
              </a:p>
              <a:p>
                <a:pPr lvl="1"/>
                <a:r>
                  <a:rPr lang="en-US" sz="14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r>
                  <a:rPr lang="en-US" sz="1400" b="1" dirty="0"/>
                  <a:t>Verify(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C49569-65E8-B18C-6CC6-E9652C45F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3581400" cy="1423531"/>
              </a:xfrm>
              <a:prstGeom prst="rect">
                <a:avLst/>
              </a:prstGeom>
              <a:blipFill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CEB1A-F088-8739-91CA-7F2699F24BCD}"/>
                  </a:ext>
                </a:extLst>
              </p:cNvPr>
              <p:cNvSpPr txBox="1"/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Theorem: Assuming the CDH assumption holds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CEB1A-F088-8739-91CA-7F2699F24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953561"/>
                <a:ext cx="4295775" cy="830997"/>
              </a:xfrm>
              <a:prstGeom prst="rect">
                <a:avLst/>
              </a:prstGeom>
              <a:blipFill>
                <a:blip r:embed="rId4"/>
                <a:stretch>
                  <a:fillRect l="-1760" t="-289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72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95378</TotalTime>
  <Words>3207</Words>
  <Application>Microsoft Macintosh PowerPoint</Application>
  <PresentationFormat>On-screen Show (16:9)</PresentationFormat>
  <Paragraphs>633</Paragraphs>
  <Slides>51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Cambria Math</vt:lpstr>
      <vt:lpstr>Google Sans</vt:lpstr>
      <vt:lpstr>Montserrat</vt:lpstr>
      <vt:lpstr>Montserrat Medium</vt:lpstr>
      <vt:lpstr>Montserrat SemiBold</vt:lpstr>
      <vt:lpstr>Roboto</vt:lpstr>
      <vt:lpstr>Symbol</vt:lpstr>
      <vt:lpstr>Trebuchet MS</vt:lpstr>
      <vt:lpstr>Office Theme</vt:lpstr>
      <vt:lpstr>Merkle Trees, Accumulators and Blockchain Mechanics </vt:lpstr>
      <vt:lpstr>Recap Digital Signatures</vt:lpstr>
      <vt:lpstr>Digital signatures:   syntax</vt:lpstr>
      <vt:lpstr>Pairings</vt:lpstr>
      <vt:lpstr>BLS signature</vt:lpstr>
      <vt:lpstr>BLS Security: CDH assumption</vt:lpstr>
      <vt:lpstr>Proving that BLS is secure</vt:lpstr>
      <vt:lpstr>Proving that BLS is secure</vt:lpstr>
      <vt:lpstr>Proving that BLS is secure</vt:lpstr>
      <vt:lpstr>BLS cool features</vt:lpstr>
      <vt:lpstr>Recap: Hash Functions</vt:lpstr>
      <vt:lpstr>Recap:  Connecting the Blockchain</vt:lpstr>
      <vt:lpstr>Committing to the transactions</vt:lpstr>
      <vt:lpstr>Trivial list commitment</vt:lpstr>
      <vt:lpstr>Merkle tree     (Merkle 1989)</vt:lpstr>
      <vt:lpstr>Merkle tree     (Merkle 1989)         [simplified]</vt:lpstr>
      <vt:lpstr>Merkle tree     (Merkle 1989)         [simplified]</vt:lpstr>
      <vt:lpstr>Merkle tree     (Merkle 1989)</vt:lpstr>
      <vt:lpstr>Abstract block chain</vt:lpstr>
      <vt:lpstr>Bitcoin blockchain:  a sequence of block headers, 80 bytes each</vt:lpstr>
      <vt:lpstr>Bitcoin blockchain:  a sequence of block headers, 80 bytes each</vt:lpstr>
      <vt:lpstr>An example</vt:lpstr>
      <vt:lpstr>Block 648493</vt:lpstr>
      <vt:lpstr>This lecture: Transactions and their crypto</vt:lpstr>
      <vt:lpstr>A simple account transaction model</vt:lpstr>
      <vt:lpstr>A simple account transaction model</vt:lpstr>
      <vt:lpstr>Nodes verify all blocks/all tx</vt:lpstr>
      <vt:lpstr>Blockchain State: A Growing Problem</vt:lpstr>
      <vt:lpstr>The Proof Paradigm</vt:lpstr>
      <vt:lpstr>Idea: State commitment</vt:lpstr>
      <vt:lpstr>Idea: State commitment</vt:lpstr>
      <vt:lpstr>Merkle Tree State Commitment</vt:lpstr>
      <vt:lpstr>Merkle Tree State Commitment</vt:lpstr>
      <vt:lpstr>Merkle tree: Inclusion proof</vt:lpstr>
      <vt:lpstr>Merkle tree: Update</vt:lpstr>
      <vt:lpstr>Issues with simple Merkle Trees</vt:lpstr>
      <vt:lpstr>Key Value commitment</vt:lpstr>
      <vt:lpstr>Key Value Tree from Merkle Trees</vt:lpstr>
      <vt:lpstr>Merkle Patricia Tree</vt:lpstr>
      <vt:lpstr>Simplified Bitcoin UTXO model</vt:lpstr>
      <vt:lpstr>An example  (block 648493)      [2826 Tx]</vt:lpstr>
      <vt:lpstr>UTXO Set Accumulators</vt:lpstr>
      <vt:lpstr>RSA Accumulators [CL02, LiLiXue07,BBF19]</vt:lpstr>
      <vt:lpstr>Accumulator Proofs</vt:lpstr>
      <vt:lpstr>RSA Acc Security</vt:lpstr>
      <vt:lpstr>Aggregating membership witnesses</vt:lpstr>
      <vt:lpstr>Aggregating membership witnesses</vt:lpstr>
      <vt:lpstr>Aggregate Membership Witnesses</vt:lpstr>
      <vt:lpstr>Stateless Deletion</vt:lpstr>
      <vt:lpstr>Much more accumulators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1274</cp:revision>
  <cp:lastPrinted>2015-09-20T23:02:57Z</cp:lastPrinted>
  <dcterms:created xsi:type="dcterms:W3CDTF">2010-10-17T19:58:05Z</dcterms:created>
  <dcterms:modified xsi:type="dcterms:W3CDTF">2024-01-30T03:11:00Z</dcterms:modified>
</cp:coreProperties>
</file>