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103" r:id="rId2"/>
    <p:sldMasterId id="2147484116" r:id="rId3"/>
    <p:sldMasterId id="2147484141" r:id="rId4"/>
    <p:sldMasterId id="2147484166" r:id="rId5"/>
  </p:sldMasterIdLst>
  <p:notesMasterIdLst>
    <p:notesMasterId r:id="rId95"/>
  </p:notesMasterIdLst>
  <p:handoutMasterIdLst>
    <p:handoutMasterId r:id="rId96"/>
  </p:handoutMasterIdLst>
  <p:sldIdLst>
    <p:sldId id="1352" r:id="rId6"/>
    <p:sldId id="257" r:id="rId7"/>
    <p:sldId id="1988" r:id="rId8"/>
    <p:sldId id="293" r:id="rId9"/>
    <p:sldId id="1989" r:id="rId10"/>
    <p:sldId id="1980" r:id="rId11"/>
    <p:sldId id="1981" r:id="rId12"/>
    <p:sldId id="296" r:id="rId13"/>
    <p:sldId id="260" r:id="rId14"/>
    <p:sldId id="261" r:id="rId15"/>
    <p:sldId id="1990" r:id="rId16"/>
    <p:sldId id="1991" r:id="rId17"/>
    <p:sldId id="262" r:id="rId18"/>
    <p:sldId id="1997" r:id="rId19"/>
    <p:sldId id="263" r:id="rId20"/>
    <p:sldId id="264" r:id="rId21"/>
    <p:sldId id="265" r:id="rId22"/>
    <p:sldId id="266" r:id="rId23"/>
    <p:sldId id="267" r:id="rId24"/>
    <p:sldId id="268" r:id="rId25"/>
    <p:sldId id="269" r:id="rId26"/>
    <p:sldId id="2000" r:id="rId27"/>
    <p:sldId id="1998" r:id="rId28"/>
    <p:sldId id="1999" r:id="rId29"/>
    <p:sldId id="272" r:id="rId30"/>
    <p:sldId id="2001" r:id="rId31"/>
    <p:sldId id="278" r:id="rId32"/>
    <p:sldId id="2002" r:id="rId33"/>
    <p:sldId id="2003" r:id="rId34"/>
    <p:sldId id="275" r:id="rId35"/>
    <p:sldId id="276" r:id="rId36"/>
    <p:sldId id="2004" r:id="rId37"/>
    <p:sldId id="295" r:id="rId38"/>
    <p:sldId id="294" r:id="rId39"/>
    <p:sldId id="277" r:id="rId40"/>
    <p:sldId id="2005" r:id="rId41"/>
    <p:sldId id="2008" r:id="rId42"/>
    <p:sldId id="2009" r:id="rId43"/>
    <p:sldId id="2010" r:id="rId44"/>
    <p:sldId id="2011" r:id="rId45"/>
    <p:sldId id="282" r:id="rId46"/>
    <p:sldId id="283" r:id="rId47"/>
    <p:sldId id="284" r:id="rId48"/>
    <p:sldId id="285" r:id="rId49"/>
    <p:sldId id="286" r:id="rId50"/>
    <p:sldId id="287" r:id="rId51"/>
    <p:sldId id="288" r:id="rId52"/>
    <p:sldId id="289" r:id="rId53"/>
    <p:sldId id="290" r:id="rId54"/>
    <p:sldId id="291" r:id="rId55"/>
    <p:sldId id="1142" r:id="rId56"/>
    <p:sldId id="1060" r:id="rId57"/>
    <p:sldId id="1061" r:id="rId58"/>
    <p:sldId id="1062" r:id="rId59"/>
    <p:sldId id="1063" r:id="rId60"/>
    <p:sldId id="1064" r:id="rId61"/>
    <p:sldId id="1065" r:id="rId62"/>
    <p:sldId id="1066" r:id="rId63"/>
    <p:sldId id="1067" r:id="rId64"/>
    <p:sldId id="1068" r:id="rId65"/>
    <p:sldId id="1069" r:id="rId66"/>
    <p:sldId id="1070" r:id="rId67"/>
    <p:sldId id="1071" r:id="rId68"/>
    <p:sldId id="1090" r:id="rId69"/>
    <p:sldId id="1091" r:id="rId70"/>
    <p:sldId id="1092" r:id="rId71"/>
    <p:sldId id="1093" r:id="rId72"/>
    <p:sldId id="1094" r:id="rId73"/>
    <p:sldId id="1095" r:id="rId74"/>
    <p:sldId id="1096" r:id="rId75"/>
    <p:sldId id="1097" r:id="rId76"/>
    <p:sldId id="1098" r:id="rId77"/>
    <p:sldId id="1099" r:id="rId78"/>
    <p:sldId id="1100" r:id="rId79"/>
    <p:sldId id="1101" r:id="rId80"/>
    <p:sldId id="1102" r:id="rId81"/>
    <p:sldId id="1103" r:id="rId82"/>
    <p:sldId id="1104" r:id="rId83"/>
    <p:sldId id="1105" r:id="rId84"/>
    <p:sldId id="1106" r:id="rId85"/>
    <p:sldId id="1081" r:id="rId86"/>
    <p:sldId id="1075" r:id="rId87"/>
    <p:sldId id="1144" r:id="rId88"/>
    <p:sldId id="1145" r:id="rId89"/>
    <p:sldId id="1150" r:id="rId90"/>
    <p:sldId id="1151" r:id="rId91"/>
    <p:sldId id="1152" r:id="rId92"/>
    <p:sldId id="2012" r:id="rId93"/>
    <p:sldId id="1885" r:id="rId94"/>
  </p:sldIdLst>
  <p:sldSz cx="9144000" cy="5143500" type="screen16x9"/>
  <p:notesSz cx="9144000" cy="6858000"/>
  <p:defaultTextStyle>
    <a:defPPr>
      <a:defRPr lang="en-US"/>
    </a:defPPr>
    <a:lvl1pPr algn="l" defTabSz="457200"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1pPr>
    <a:lvl2pPr marL="457200" algn="l" defTabSz="457200"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2pPr>
    <a:lvl3pPr marL="914400" algn="l" defTabSz="457200"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3pPr>
    <a:lvl4pPr marL="1371600" algn="l" defTabSz="457200"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4pPr>
    <a:lvl5pPr marL="1828800" algn="l" defTabSz="457200"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5pPr>
    <a:lvl6pPr marL="22860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6pPr>
    <a:lvl7pPr marL="27432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7pPr>
    <a:lvl8pPr marL="32004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8pPr>
    <a:lvl9pPr marL="36576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181818"/>
    <a:srgbClr val="9A0000"/>
    <a:srgbClr val="3025FF"/>
    <a:srgbClr val="AD0000"/>
    <a:srgbClr val="96060B"/>
    <a:srgbClr val="CAC9CA"/>
    <a:srgbClr val="848384"/>
    <a:srgbClr val="353535"/>
    <a:srgbClr val="E2FDBE"/>
    <a:srgbClr val="FEFA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95" autoAdjust="0"/>
    <p:restoredTop sz="87255" autoAdjust="0"/>
  </p:normalViewPr>
  <p:slideViewPr>
    <p:cSldViewPr snapToGrid="0">
      <p:cViewPr varScale="1">
        <p:scale>
          <a:sx n="106" d="100"/>
          <a:sy n="106" d="100"/>
        </p:scale>
        <p:origin x="200" y="776"/>
      </p:cViewPr>
      <p:guideLst>
        <p:guide orient="horz" pos="1620"/>
        <p:guide pos="2880"/>
      </p:guideLst>
    </p:cSldViewPr>
  </p:slideViewPr>
  <p:outlineViewPr>
    <p:cViewPr>
      <p:scale>
        <a:sx n="33" d="100"/>
        <a:sy n="33" d="100"/>
      </p:scale>
      <p:origin x="352" y="38776"/>
    </p:cViewPr>
  </p:outlineViewPr>
  <p:notesTextViewPr>
    <p:cViewPr>
      <p:scale>
        <a:sx n="100" d="100"/>
        <a:sy n="100" d="100"/>
      </p:scale>
      <p:origin x="0" y="0"/>
    </p:cViewPr>
  </p:notesTextViewPr>
  <p:sorterViewPr>
    <p:cViewPr>
      <p:scale>
        <a:sx n="1" d="1"/>
        <a:sy n="1" d="1"/>
      </p:scale>
      <p:origin x="0" y="0"/>
    </p:cViewPr>
  </p:sorterViewPr>
  <p:notesViewPr>
    <p:cSldViewPr snapToObjects="1">
      <p:cViewPr varScale="1">
        <p:scale>
          <a:sx n="126" d="100"/>
          <a:sy n="126" d="100"/>
        </p:scale>
        <p:origin x="2448" y="1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notesMaster" Target="notesMasters/notesMaster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CB69C4B-EC5A-BA4C-B83C-9270746811F3}" type="datetimeFigureOut">
              <a:rPr lang="en-US" smtClean="0"/>
              <a:pPr/>
              <a:t>5/5/24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1BECE5B-4CC4-F446-93E7-1DC269D82AF7}" type="slidenum">
              <a:rPr lang="en-US" smtClean="0"/>
              <a:pPr/>
              <a:t>‹#›</a:t>
            </a:fld>
            <a:endParaRPr lang="en-US"/>
          </a:p>
        </p:txBody>
      </p:sp>
    </p:spTree>
    <p:extLst>
      <p:ext uri="{BB962C8B-B14F-4D97-AF65-F5344CB8AC3E}">
        <p14:creationId xmlns:p14="http://schemas.microsoft.com/office/powerpoint/2010/main" val="3168931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38D36DFA-3B2C-F743-90CA-9BD1CAE78F1A}" type="datetime1">
              <a:rPr lang="en-US"/>
              <a:pPr>
                <a:defRPr/>
              </a:pPr>
              <a:t>5/5/24</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17EB13C-F963-D44E-AB67-20FAD2F50C92}" type="slidenum">
              <a:rPr lang="en-US"/>
              <a:pPr>
                <a:defRPr/>
              </a:pPr>
              <a:t>‹#›</a:t>
            </a:fld>
            <a:endParaRPr lang="en-US"/>
          </a:p>
        </p:txBody>
      </p:sp>
    </p:spTree>
    <p:extLst>
      <p:ext uri="{BB962C8B-B14F-4D97-AF65-F5344CB8AC3E}">
        <p14:creationId xmlns:p14="http://schemas.microsoft.com/office/powerpoint/2010/main" val="42417188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1</a:t>
            </a:fld>
            <a:endParaRPr lang="en-US"/>
          </a:p>
        </p:txBody>
      </p:sp>
    </p:spTree>
    <p:extLst>
      <p:ext uri="{BB962C8B-B14F-4D97-AF65-F5344CB8AC3E}">
        <p14:creationId xmlns:p14="http://schemas.microsoft.com/office/powerpoint/2010/main" val="3750370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8a397d78ca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g28a397d78ca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e5e424b7b_2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g24e5e424b7b_2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Let me start by explaining the general recipe for constructing…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803a1cfa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2803a1cfa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rabicPeriod"/>
            </a:pPr>
            <a:r>
              <a:rPr lang="en"/>
              <a:t>The goal</a:t>
            </a:r>
            <a:endParaRPr/>
          </a:p>
          <a:p>
            <a:pPr marL="457200" lvl="0" indent="-298450" algn="l" rtl="0">
              <a:lnSpc>
                <a:spcPct val="100000"/>
              </a:lnSpc>
              <a:spcBef>
                <a:spcPts val="0"/>
              </a:spcBef>
              <a:spcAft>
                <a:spcPts val="0"/>
              </a:spcAft>
              <a:buSzPts val="1100"/>
              <a:buAutoNum type="arabicPeriod"/>
            </a:pPr>
            <a:r>
              <a:rPr lang="en"/>
              <a:t>To achieve this, our framework consists of 3 steps</a:t>
            </a:r>
            <a:endParaRPr/>
          </a:p>
          <a:p>
            <a:pPr marL="457200" lvl="0" indent="-298450" algn="l" rtl="0">
              <a:lnSpc>
                <a:spcPct val="100000"/>
              </a:lnSpc>
              <a:spcBef>
                <a:spcPts val="0"/>
              </a:spcBef>
              <a:spcAft>
                <a:spcPts val="0"/>
              </a:spcAft>
              <a:buSzPts val="1100"/>
              <a:buAutoNum type="arabicPeriod"/>
            </a:pPr>
            <a:r>
              <a:rPr lang="en"/>
              <a:t>We’ll focus the last 2 steps in this part, which is a generic framework that transforms a special sound protocol for a relation R, to a folding scheme for R</a:t>
            </a:r>
            <a:endParaRPr/>
          </a:p>
          <a:p>
            <a:pPr marL="457200" lvl="0" indent="-298450" algn="l" rtl="0">
              <a:lnSpc>
                <a:spcPct val="100000"/>
              </a:lnSpc>
              <a:spcBef>
                <a:spcPts val="0"/>
              </a:spcBef>
              <a:spcAft>
                <a:spcPts val="0"/>
              </a:spcAft>
              <a:buSzPts val="1100"/>
              <a:buAutoNum type="arabicPeriod"/>
            </a:pPr>
            <a:r>
              <a:rPr lang="en"/>
              <a:t>Highlight # of G-ops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8a397d78c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28a397d78ca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rabicPeriod"/>
            </a:pPr>
            <a:r>
              <a:rPr lang="en"/>
              <a:t>illustrate ss protocol</a:t>
            </a:r>
            <a:endParaRPr/>
          </a:p>
          <a:p>
            <a:pPr marL="457200" lvl="0" indent="-298450" algn="l" rtl="0">
              <a:lnSpc>
                <a:spcPct val="100000"/>
              </a:lnSpc>
              <a:spcBef>
                <a:spcPts val="0"/>
              </a:spcBef>
              <a:spcAft>
                <a:spcPts val="0"/>
              </a:spcAft>
              <a:buSzPts val="1100"/>
              <a:buAutoNum type="arabicPeriod"/>
            </a:pPr>
            <a:r>
              <a:rPr lang="en"/>
              <a:t>k-special sound meaning</a:t>
            </a:r>
            <a:endParaRPr/>
          </a:p>
          <a:p>
            <a:pPr marL="457200" lvl="0" indent="-298450" algn="l" rtl="0">
              <a:lnSpc>
                <a:spcPct val="100000"/>
              </a:lnSpc>
              <a:spcBef>
                <a:spcPts val="0"/>
              </a:spcBef>
              <a:spcAft>
                <a:spcPts val="0"/>
              </a:spcAft>
              <a:buSzPts val="1100"/>
              <a:buAutoNum type="arabicPeriod"/>
            </a:pPr>
            <a:r>
              <a:rPr lang="en"/>
              <a:t>naive example: relation, protocol, soundness</a:t>
            </a:r>
            <a:endParaRPr/>
          </a:p>
          <a:p>
            <a:pPr marL="457200" lvl="0" indent="-298450" algn="l" rtl="0">
              <a:lnSpc>
                <a:spcPct val="100000"/>
              </a:lnSpc>
              <a:spcBef>
                <a:spcPts val="0"/>
              </a:spcBef>
              <a:spcAft>
                <a:spcPts val="0"/>
              </a:spcAft>
              <a:buSzPts val="1100"/>
              <a:buAutoNum type="arabicPeriod"/>
            </a:pPr>
            <a:r>
              <a:rPr lang="en"/>
              <a:t>3 parameters, in this example …</a:t>
            </a:r>
            <a:endParaRPr/>
          </a:p>
          <a:p>
            <a:pPr marL="457200" lvl="0" indent="-298450" algn="l" rtl="0">
              <a:lnSpc>
                <a:spcPct val="100000"/>
              </a:lnSpc>
              <a:spcBef>
                <a:spcPts val="0"/>
              </a:spcBef>
              <a:spcAft>
                <a:spcPts val="0"/>
              </a:spcAft>
              <a:buSzPts val="1100"/>
              <a:buAutoNum type="arabicPeriod"/>
            </a:pPr>
            <a:r>
              <a:rPr lang="en"/>
              <a:t>We’ll see that designing SS protocol is much easier than designing IVC from the scratch because we don’t have the requirement of succinctness and non-interactivity anymore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55c0dec7d6_0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255c0dec7d6_0_5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rabicPeriod"/>
            </a:pPr>
            <a:r>
              <a:rPr lang="en"/>
              <a:t>illustrate ss protocol</a:t>
            </a:r>
            <a:endParaRPr/>
          </a:p>
          <a:p>
            <a:pPr marL="457200" lvl="0" indent="-298450" algn="l" rtl="0">
              <a:lnSpc>
                <a:spcPct val="100000"/>
              </a:lnSpc>
              <a:spcBef>
                <a:spcPts val="0"/>
              </a:spcBef>
              <a:spcAft>
                <a:spcPts val="0"/>
              </a:spcAft>
              <a:buSzPts val="1100"/>
              <a:buAutoNum type="arabicPeriod"/>
            </a:pPr>
            <a:r>
              <a:rPr lang="en"/>
              <a:t>k-special sound meaning</a:t>
            </a:r>
            <a:endParaRPr/>
          </a:p>
          <a:p>
            <a:pPr marL="457200" lvl="0" indent="-298450" algn="l" rtl="0">
              <a:lnSpc>
                <a:spcPct val="100000"/>
              </a:lnSpc>
              <a:spcBef>
                <a:spcPts val="0"/>
              </a:spcBef>
              <a:spcAft>
                <a:spcPts val="0"/>
              </a:spcAft>
              <a:buSzPts val="1100"/>
              <a:buAutoNum type="arabicPeriod"/>
            </a:pPr>
            <a:r>
              <a:rPr lang="en"/>
              <a:t>naive example: relation, protocol, soundness</a:t>
            </a:r>
            <a:endParaRPr/>
          </a:p>
          <a:p>
            <a:pPr marL="457200" lvl="0" indent="-298450" algn="l" rtl="0">
              <a:lnSpc>
                <a:spcPct val="100000"/>
              </a:lnSpc>
              <a:spcBef>
                <a:spcPts val="0"/>
              </a:spcBef>
              <a:spcAft>
                <a:spcPts val="0"/>
              </a:spcAft>
              <a:buSzPts val="1100"/>
              <a:buAutoNum type="arabicPeriod"/>
            </a:pPr>
            <a:r>
              <a:rPr lang="en"/>
              <a:t>3 parameters, in this example …</a:t>
            </a:r>
            <a:endParaRPr/>
          </a:p>
          <a:p>
            <a:pPr marL="457200" lvl="0" indent="-298450" algn="l" rtl="0">
              <a:lnSpc>
                <a:spcPct val="100000"/>
              </a:lnSpc>
              <a:spcBef>
                <a:spcPts val="0"/>
              </a:spcBef>
              <a:spcAft>
                <a:spcPts val="0"/>
              </a:spcAft>
              <a:buSzPts val="1100"/>
              <a:buAutoNum type="arabicPeriod"/>
            </a:pPr>
            <a:r>
              <a:rPr lang="en"/>
              <a:t>We’ll see that designing SS protocol is much easier than designing IVC from the scratch because we don’t have the requirement of succinctness and non-interactivity anymore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4f2b6111c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4f2b6111c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commit prv msgs in the beginning, and open them in the last step</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0a826aa74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g20a826aa749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rabicPeriod"/>
            </a:pPr>
            <a:r>
              <a:rPr lang="en"/>
              <a:t>Explain what a NARK proof looks like</a:t>
            </a:r>
            <a:endParaRPr/>
          </a:p>
          <a:p>
            <a:pPr marL="457200" lvl="0" indent="-298450" algn="l" rtl="0">
              <a:lnSpc>
                <a:spcPct val="100000"/>
              </a:lnSpc>
              <a:spcBef>
                <a:spcPts val="0"/>
              </a:spcBef>
              <a:spcAft>
                <a:spcPts val="0"/>
              </a:spcAft>
              <a:buSzPts val="1100"/>
              <a:buAutoNum type="arabicPeriod"/>
            </a:pPr>
            <a:r>
              <a:rPr lang="en"/>
              <a:t>the vfy check consists of L equations, each equation is an arbitrary deg-d formula where we split it to d parts, the jth part fj is a homogenous equation where each term has deg exactly j</a:t>
            </a:r>
            <a:endParaRPr/>
          </a:p>
          <a:p>
            <a:pPr marL="457200" lvl="0" indent="-298450" algn="l" rtl="0">
              <a:lnSpc>
                <a:spcPct val="100000"/>
              </a:lnSpc>
              <a:spcBef>
                <a:spcPts val="0"/>
              </a:spcBef>
              <a:spcAft>
                <a:spcPts val="0"/>
              </a:spcAft>
              <a:buSzPts val="1100"/>
              <a:buAutoNum type="arabicPeriod"/>
            </a:pPr>
            <a:r>
              <a:rPr lang="en"/>
              <a:t>Acc is a relaxed version of the NARK proof transcript, w/ the addition of slack and err-vec cms</a:t>
            </a:r>
            <a:endParaRPr/>
          </a:p>
          <a:p>
            <a:pPr marL="457200" lvl="0" indent="-298450" algn="l" rtl="0">
              <a:lnSpc>
                <a:spcPct val="100000"/>
              </a:lnSpc>
              <a:spcBef>
                <a:spcPts val="0"/>
              </a:spcBef>
              <a:spcAft>
                <a:spcPts val="0"/>
              </a:spcAft>
              <a:buSzPts val="1100"/>
              <a:buAutoNum type="arabicPeriod"/>
            </a:pPr>
            <a:r>
              <a:rPr lang="en"/>
              <a:t>Acc’s chk: a homogenous version of NARK vfy chk, where we multiply terms using u^d-j so that each term has the same degree</a:t>
            </a:r>
            <a:endParaRPr/>
          </a:p>
          <a:p>
            <a:pPr marL="457200" lvl="0" indent="-298450" algn="l" rtl="0">
              <a:lnSpc>
                <a:spcPct val="100000"/>
              </a:lnSpc>
              <a:spcBef>
                <a:spcPts val="0"/>
              </a:spcBef>
              <a:spcAft>
                <a:spcPts val="0"/>
              </a:spcAft>
              <a:buSzPts val="1100"/>
              <a:buAutoNum type="arabicPeriod"/>
            </a:pPr>
            <a:r>
              <a:rPr lang="en"/>
              <a:t>Explain the goal: fold…, so that the new instance is satisfiable if and only if…</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Check Qs in this slide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589449919b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1" name="Google Shape;481;g2589449919b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rabicPeriod"/>
            </a:pPr>
            <a:r>
              <a:rPr lang="en"/>
              <a:t>To fold the 2 instances, P first gen garbage terms, which is the coefficients of the polynomial derived by the gate equation, where each msg is replaced w/ the linear interpolation of the acc/NARK’s msg</a:t>
            </a:r>
            <a:endParaRPr/>
          </a:p>
          <a:p>
            <a:pPr marL="457200" lvl="0" indent="-298450" algn="l" rtl="0">
              <a:lnSpc>
                <a:spcPct val="100000"/>
              </a:lnSpc>
              <a:spcBef>
                <a:spcPts val="0"/>
              </a:spcBef>
              <a:spcAft>
                <a:spcPts val="0"/>
              </a:spcAft>
              <a:buSzPts val="1100"/>
              <a:buAutoNum type="arabicPeriod"/>
            </a:pPr>
            <a:r>
              <a:rPr lang="en"/>
              <a:t>const coeff, x^d, thus the 2 checks passes iff and only if the polynomial evals matches to the error vector at a random challenge, which is basically a new Acc check over the folded msgs</a:t>
            </a:r>
            <a:endParaRPr/>
          </a:p>
          <a:p>
            <a:pPr marL="457200" lvl="0" indent="-298450" algn="l" rtl="0">
              <a:lnSpc>
                <a:spcPct val="100000"/>
              </a:lnSpc>
              <a:spcBef>
                <a:spcPts val="0"/>
              </a:spcBef>
              <a:spcAft>
                <a:spcPts val="0"/>
              </a:spcAft>
              <a:buSzPts val="1100"/>
              <a:buAutoNum type="arabicPeriod"/>
            </a:pPr>
            <a:r>
              <a:rPr lang="en"/>
              <a:t>This leads to the following protocol</a:t>
            </a:r>
            <a:endParaRPr/>
          </a:p>
          <a:p>
            <a:pPr marL="457200" lvl="0" indent="-298450" algn="l" rtl="0">
              <a:lnSpc>
                <a:spcPct val="100000"/>
              </a:lnSpc>
              <a:spcBef>
                <a:spcPts val="0"/>
              </a:spcBef>
              <a:spcAft>
                <a:spcPts val="0"/>
              </a:spcAft>
              <a:buSzPts val="1100"/>
              <a:buAutoNum type="arabicPeriod"/>
            </a:pPr>
            <a:r>
              <a:rPr lang="en"/>
              <a:t>Explain complexity when d is large</a:t>
            </a:r>
            <a:endParaRPr/>
          </a:p>
        </p:txBody>
      </p:sp>
    </p:spTree>
    <p:extLst>
      <p:ext uri="{BB962C8B-B14F-4D97-AF65-F5344CB8AC3E}">
        <p14:creationId xmlns:p14="http://schemas.microsoft.com/office/powerpoint/2010/main" val="3024146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589449919b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1" name="Google Shape;481;g2589449919b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rabicPeriod"/>
            </a:pPr>
            <a:r>
              <a:rPr lang="en"/>
              <a:t>To fold the 2 instances, P first gen garbage terms, which is the coefficients of the polynomial derived by the gate equation, where each msg is replaced w/ the linear interpolation of the acc/NARK’s msg</a:t>
            </a:r>
            <a:endParaRPr/>
          </a:p>
          <a:p>
            <a:pPr marL="457200" lvl="0" indent="-298450" algn="l" rtl="0">
              <a:lnSpc>
                <a:spcPct val="100000"/>
              </a:lnSpc>
              <a:spcBef>
                <a:spcPts val="0"/>
              </a:spcBef>
              <a:spcAft>
                <a:spcPts val="0"/>
              </a:spcAft>
              <a:buSzPts val="1100"/>
              <a:buAutoNum type="arabicPeriod"/>
            </a:pPr>
            <a:r>
              <a:rPr lang="en"/>
              <a:t>const coeff, x^d, thus the 2 checks passes iff and only if the polynomial evals matches to the error vector at a random challenge, which is basically a new Acc check over the folded msgs</a:t>
            </a:r>
            <a:endParaRPr/>
          </a:p>
          <a:p>
            <a:pPr marL="457200" lvl="0" indent="-298450" algn="l" rtl="0">
              <a:lnSpc>
                <a:spcPct val="100000"/>
              </a:lnSpc>
              <a:spcBef>
                <a:spcPts val="0"/>
              </a:spcBef>
              <a:spcAft>
                <a:spcPts val="0"/>
              </a:spcAft>
              <a:buSzPts val="1100"/>
              <a:buAutoNum type="arabicPeriod"/>
            </a:pPr>
            <a:r>
              <a:rPr lang="en"/>
              <a:t>This leads to the following protocol</a:t>
            </a:r>
            <a:endParaRPr/>
          </a:p>
          <a:p>
            <a:pPr marL="457200" lvl="0" indent="-298450" algn="l" rtl="0">
              <a:lnSpc>
                <a:spcPct val="100000"/>
              </a:lnSpc>
              <a:spcBef>
                <a:spcPts val="0"/>
              </a:spcBef>
              <a:spcAft>
                <a:spcPts val="0"/>
              </a:spcAft>
              <a:buSzPts val="1100"/>
              <a:buAutoNum type="arabicPeriod"/>
            </a:pPr>
            <a:r>
              <a:rPr lang="en"/>
              <a:t>Explain complexity when d is large</a:t>
            </a:r>
            <a:endParaRPr/>
          </a:p>
        </p:txBody>
      </p:sp>
    </p:spTree>
    <p:extLst>
      <p:ext uri="{BB962C8B-B14F-4D97-AF65-F5344CB8AC3E}">
        <p14:creationId xmlns:p14="http://schemas.microsoft.com/office/powerpoint/2010/main" val="3839841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55c0dec7d6_0_1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Google Shape;518;g255c0dec7d6_0_10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rabicPeriod"/>
            </a:pPr>
            <a:r>
              <a:rPr lang="en"/>
              <a:t>The prover needs to perform dL G-ops because</a:t>
            </a:r>
            <a:endParaRPr/>
          </a:p>
          <a:p>
            <a:pPr marL="457200" lvl="0" indent="-298450" algn="l" rtl="0">
              <a:lnSpc>
                <a:spcPct val="100000"/>
              </a:lnSpc>
              <a:spcBef>
                <a:spcPts val="0"/>
              </a:spcBef>
              <a:spcAft>
                <a:spcPts val="0"/>
              </a:spcAft>
              <a:buSzPts val="1100"/>
              <a:buAutoNum type="arabicPeriod"/>
            </a:pPr>
            <a:r>
              <a:rPr lang="en"/>
              <a:t>To reduce the # of G-ops, a natural idea is…</a:t>
            </a:r>
            <a:endParaRPr/>
          </a:p>
          <a:p>
            <a:pPr marL="457200" lvl="0" indent="-298450" algn="l" rtl="0">
              <a:lnSpc>
                <a:spcPct val="100000"/>
              </a:lnSpc>
              <a:spcBef>
                <a:spcPts val="0"/>
              </a:spcBef>
              <a:spcAft>
                <a:spcPts val="0"/>
              </a:spcAft>
              <a:buSzPts val="1100"/>
              <a:buAutoNum type="arabicPeriod"/>
            </a:pPr>
            <a:r>
              <a:rPr lang="en"/>
              <a:t>Explain example and general chk</a:t>
            </a:r>
            <a:endParaRPr/>
          </a:p>
          <a:p>
            <a:pPr marL="457200" lvl="0" indent="-298450" algn="l" rtl="0">
              <a:lnSpc>
                <a:spcPct val="100000"/>
              </a:lnSpc>
              <a:spcBef>
                <a:spcPts val="0"/>
              </a:spcBef>
              <a:spcAft>
                <a:spcPts val="0"/>
              </a:spcAft>
              <a:buSzPts val="1100"/>
              <a:buAutoNum type="arabicPeriod"/>
            </a:pPr>
            <a:r>
              <a:rPr lang="en"/>
              <a:t>Caveat</a:t>
            </a:r>
            <a:endParaRPr/>
          </a:p>
          <a:p>
            <a:pPr marL="457200" lvl="0" indent="-298450" algn="l" rtl="0">
              <a:lnSpc>
                <a:spcPct val="100000"/>
              </a:lnSpc>
              <a:spcBef>
                <a:spcPts val="0"/>
              </a:spcBef>
              <a:spcAft>
                <a:spcPts val="0"/>
              </a:spcAft>
              <a:buSzPts val="1100"/>
              <a:buAutoNum type="arabicPeriod"/>
            </a:pPr>
            <a:r>
              <a:rPr lang="en"/>
              <a:t>Note how to compute the error terms: eval eqs one by one at point {0, …, d}, RLE, then IFFT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43f2f9eed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243f2f9eed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rabicPeriod"/>
            </a:pPr>
            <a:r>
              <a:rPr lang="en"/>
              <a:t>the intuitive goal</a:t>
            </a:r>
            <a:endParaRPr/>
          </a:p>
          <a:p>
            <a:pPr marL="457200" lvl="0" indent="-298450" algn="l" rtl="0">
              <a:lnSpc>
                <a:spcPct val="100000"/>
              </a:lnSpc>
              <a:spcBef>
                <a:spcPts val="0"/>
              </a:spcBef>
              <a:spcAft>
                <a:spcPts val="0"/>
              </a:spcAft>
              <a:buSzPts val="1100"/>
              <a:buAutoNum type="arabicPeriod"/>
            </a:pPr>
            <a:r>
              <a:rPr lang="en"/>
              <a:t>the more formal problem statement</a:t>
            </a:r>
            <a:endParaRPr/>
          </a:p>
          <a:p>
            <a:pPr marL="457200" lvl="0" indent="-298450" algn="l" rtl="0">
              <a:lnSpc>
                <a:spcPct val="100000"/>
              </a:lnSpc>
              <a:spcBef>
                <a:spcPts val="0"/>
              </a:spcBef>
              <a:spcAft>
                <a:spcPts val="0"/>
              </a:spcAft>
              <a:buSzPts val="1100"/>
              <a:buAutoNum type="arabicPeriod"/>
            </a:pPr>
            <a:r>
              <a:rPr lang="en"/>
              <a:t>examples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2803a1cfab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2" name="Google Shape;612;g2803a1cfab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Surprisingly</a:t>
            </a:r>
            <a:endParaRPr/>
          </a:p>
        </p:txBody>
      </p:sp>
    </p:spTree>
    <p:extLst>
      <p:ext uri="{BB962C8B-B14F-4D97-AF65-F5344CB8AC3E}">
        <p14:creationId xmlns:p14="http://schemas.microsoft.com/office/powerpoint/2010/main" val="2514398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2803a1cfab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2" name="Google Shape;612;g2803a1cfab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Surprisingly</a:t>
            </a:r>
            <a:endParaRPr/>
          </a:p>
        </p:txBody>
      </p:sp>
    </p:spTree>
    <p:extLst>
      <p:ext uri="{BB962C8B-B14F-4D97-AF65-F5344CB8AC3E}">
        <p14:creationId xmlns:p14="http://schemas.microsoft.com/office/powerpoint/2010/main" val="3698995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55c0dec7d6_0_1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Google Shape;518;g255c0dec7d6_0_10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rabicPeriod"/>
            </a:pPr>
            <a:r>
              <a:rPr lang="en"/>
              <a:t>The prover needs to perform dL G-ops because</a:t>
            </a:r>
            <a:endParaRPr/>
          </a:p>
          <a:p>
            <a:pPr marL="457200" lvl="0" indent="-298450" algn="l" rtl="0">
              <a:lnSpc>
                <a:spcPct val="100000"/>
              </a:lnSpc>
              <a:spcBef>
                <a:spcPts val="0"/>
              </a:spcBef>
              <a:spcAft>
                <a:spcPts val="0"/>
              </a:spcAft>
              <a:buSzPts val="1100"/>
              <a:buAutoNum type="arabicPeriod"/>
            </a:pPr>
            <a:r>
              <a:rPr lang="en"/>
              <a:t>To reduce the # of G-ops, a natural idea is…</a:t>
            </a:r>
            <a:endParaRPr/>
          </a:p>
          <a:p>
            <a:pPr marL="457200" lvl="0" indent="-298450" algn="l" rtl="0">
              <a:lnSpc>
                <a:spcPct val="100000"/>
              </a:lnSpc>
              <a:spcBef>
                <a:spcPts val="0"/>
              </a:spcBef>
              <a:spcAft>
                <a:spcPts val="0"/>
              </a:spcAft>
              <a:buSzPts val="1100"/>
              <a:buAutoNum type="arabicPeriod"/>
            </a:pPr>
            <a:r>
              <a:rPr lang="en"/>
              <a:t>Explain example and general chk</a:t>
            </a:r>
            <a:endParaRPr/>
          </a:p>
          <a:p>
            <a:pPr marL="457200" lvl="0" indent="-298450" algn="l" rtl="0">
              <a:lnSpc>
                <a:spcPct val="100000"/>
              </a:lnSpc>
              <a:spcBef>
                <a:spcPts val="0"/>
              </a:spcBef>
              <a:spcAft>
                <a:spcPts val="0"/>
              </a:spcAft>
              <a:buSzPts val="1100"/>
              <a:buAutoNum type="arabicPeriod"/>
            </a:pPr>
            <a:r>
              <a:rPr lang="en"/>
              <a:t>Caveat</a:t>
            </a:r>
            <a:endParaRPr/>
          </a:p>
          <a:p>
            <a:pPr marL="457200" lvl="0" indent="-298450" algn="l" rtl="0">
              <a:lnSpc>
                <a:spcPct val="100000"/>
              </a:lnSpc>
              <a:spcBef>
                <a:spcPts val="0"/>
              </a:spcBef>
              <a:spcAft>
                <a:spcPts val="0"/>
              </a:spcAft>
              <a:buSzPts val="1100"/>
              <a:buAutoNum type="arabicPeriod"/>
            </a:pPr>
            <a:r>
              <a:rPr lang="en"/>
              <a:t>Note how to compute the error terms: eval eqs one by one at point {0, …, d}, RLE, then IFFT</a:t>
            </a:r>
            <a:endParaRPr/>
          </a:p>
        </p:txBody>
      </p:sp>
    </p:spTree>
    <p:extLst>
      <p:ext uri="{BB962C8B-B14F-4D97-AF65-F5344CB8AC3E}">
        <p14:creationId xmlns:p14="http://schemas.microsoft.com/office/powerpoint/2010/main" val="2041255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55c0dec7d6_0_1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Google Shape;518;g255c0dec7d6_0_10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rabicPeriod"/>
            </a:pPr>
            <a:r>
              <a:rPr lang="en"/>
              <a:t>The prover needs to perform dL G-ops because</a:t>
            </a:r>
            <a:endParaRPr/>
          </a:p>
          <a:p>
            <a:pPr marL="457200" lvl="0" indent="-298450" algn="l" rtl="0">
              <a:lnSpc>
                <a:spcPct val="100000"/>
              </a:lnSpc>
              <a:spcBef>
                <a:spcPts val="0"/>
              </a:spcBef>
              <a:spcAft>
                <a:spcPts val="0"/>
              </a:spcAft>
              <a:buSzPts val="1100"/>
              <a:buAutoNum type="arabicPeriod"/>
            </a:pPr>
            <a:r>
              <a:rPr lang="en"/>
              <a:t>To reduce the # of G-ops, a natural idea is…</a:t>
            </a:r>
            <a:endParaRPr/>
          </a:p>
          <a:p>
            <a:pPr marL="457200" lvl="0" indent="-298450" algn="l" rtl="0">
              <a:lnSpc>
                <a:spcPct val="100000"/>
              </a:lnSpc>
              <a:spcBef>
                <a:spcPts val="0"/>
              </a:spcBef>
              <a:spcAft>
                <a:spcPts val="0"/>
              </a:spcAft>
              <a:buSzPts val="1100"/>
              <a:buAutoNum type="arabicPeriod"/>
            </a:pPr>
            <a:r>
              <a:rPr lang="en"/>
              <a:t>Explain example and general chk</a:t>
            </a:r>
            <a:endParaRPr/>
          </a:p>
          <a:p>
            <a:pPr marL="457200" lvl="0" indent="-298450" algn="l" rtl="0">
              <a:lnSpc>
                <a:spcPct val="100000"/>
              </a:lnSpc>
              <a:spcBef>
                <a:spcPts val="0"/>
              </a:spcBef>
              <a:spcAft>
                <a:spcPts val="0"/>
              </a:spcAft>
              <a:buSzPts val="1100"/>
              <a:buAutoNum type="arabicPeriod"/>
            </a:pPr>
            <a:r>
              <a:rPr lang="en"/>
              <a:t>Caveat</a:t>
            </a:r>
            <a:endParaRPr/>
          </a:p>
          <a:p>
            <a:pPr marL="457200" lvl="0" indent="-298450" algn="l" rtl="0">
              <a:lnSpc>
                <a:spcPct val="100000"/>
              </a:lnSpc>
              <a:spcBef>
                <a:spcPts val="0"/>
              </a:spcBef>
              <a:spcAft>
                <a:spcPts val="0"/>
              </a:spcAft>
              <a:buSzPts val="1100"/>
              <a:buAutoNum type="arabicPeriod"/>
            </a:pPr>
            <a:r>
              <a:rPr lang="en"/>
              <a:t>Note how to compute the error terms: eval eqs one by one at point {0, …, d}, RLE, then IFFT</a:t>
            </a:r>
            <a:endParaRPr/>
          </a:p>
        </p:txBody>
      </p:sp>
    </p:spTree>
    <p:extLst>
      <p:ext uri="{BB962C8B-B14F-4D97-AF65-F5344CB8AC3E}">
        <p14:creationId xmlns:p14="http://schemas.microsoft.com/office/powerpoint/2010/main" val="2228867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2803a1cfab2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0" name="Google Shape;590;g2803a1cfab2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255c0dec7d6_0_1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5" name="Google Shape;595;g255c0dec7d6_0_14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Excitingly, we obtain the 1st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258df6b772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258df6b772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24e5e424b7b_2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7" name="Google Shape;737;g24e5e424b7b_2_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4e5e424b7b_2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4" name="Google Shape;604;g24e5e424b7b_2_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317500" algn="l" rtl="0">
              <a:lnSpc>
                <a:spcPct val="115000"/>
              </a:lnSpc>
              <a:spcBef>
                <a:spcPts val="0"/>
              </a:spcBef>
              <a:spcAft>
                <a:spcPts val="0"/>
              </a:spcAft>
              <a:buClr>
                <a:srgbClr val="616161"/>
              </a:buClr>
              <a:buSzPts val="1400"/>
              <a:buFont typeface="Proxima Nova"/>
              <a:buChar char="○"/>
            </a:pPr>
            <a:r>
              <a:rPr lang="en" sz="1400">
                <a:solidFill>
                  <a:srgbClr val="616161"/>
                </a:solidFill>
                <a:latin typeface="Proxima Nova"/>
                <a:ea typeface="Proxima Nova"/>
                <a:cs typeface="Proxima Nova"/>
                <a:sym typeface="Proxima Nova"/>
              </a:rPr>
              <a:t>Support high-deg/lookup/non-uniform circuits w/ great efficiency (e.g. ~no overhead for lookup)</a:t>
            </a:r>
            <a:endParaRPr sz="1400">
              <a:solidFill>
                <a:srgbClr val="616161"/>
              </a:solidFill>
              <a:latin typeface="Proxima Nova"/>
              <a:ea typeface="Proxima Nova"/>
              <a:cs typeface="Proxima Nova"/>
              <a:sym typeface="Proxima Nova"/>
            </a:endParaRPr>
          </a:p>
          <a:p>
            <a:pPr marL="914400" lvl="1" indent="-317500" algn="l" rtl="0">
              <a:lnSpc>
                <a:spcPct val="115000"/>
              </a:lnSpc>
              <a:spcBef>
                <a:spcPts val="0"/>
              </a:spcBef>
              <a:spcAft>
                <a:spcPts val="0"/>
              </a:spcAft>
              <a:buClr>
                <a:srgbClr val="616161"/>
              </a:buClr>
              <a:buSzPts val="1400"/>
              <a:buFont typeface="Proxima Nova"/>
              <a:buChar char="○"/>
            </a:pPr>
            <a:r>
              <a:rPr lang="en" sz="1400">
                <a:solidFill>
                  <a:srgbClr val="616161"/>
                </a:solidFill>
                <a:latin typeface="Proxima Nova"/>
                <a:ea typeface="Proxima Nova"/>
                <a:cs typeface="Proxima Nova"/>
                <a:sym typeface="Proxima Nova"/>
              </a:rPr>
              <a:t>Almost optimal native/recursive complexity; transparent + requires no pairings/FFTs</a:t>
            </a:r>
            <a:endParaRPr sz="1400">
              <a:solidFill>
                <a:srgbClr val="616161"/>
              </a:solidFill>
              <a:latin typeface="Proxima Nova"/>
              <a:ea typeface="Proxima Nova"/>
              <a:cs typeface="Proxima Nova"/>
              <a:sym typeface="Proxima Nova"/>
            </a:endParaRPr>
          </a:p>
          <a:p>
            <a:pPr marL="914400" lvl="1" indent="-317500" algn="l" rtl="0">
              <a:lnSpc>
                <a:spcPct val="115000"/>
              </a:lnSpc>
              <a:spcBef>
                <a:spcPts val="0"/>
              </a:spcBef>
              <a:spcAft>
                <a:spcPts val="0"/>
              </a:spcAft>
              <a:buClr>
                <a:srgbClr val="616161"/>
              </a:buClr>
              <a:buSzPts val="1400"/>
              <a:buFont typeface="Proxima Nova"/>
              <a:buChar char="○"/>
            </a:pPr>
            <a:r>
              <a:rPr lang="en" sz="1400">
                <a:solidFill>
                  <a:srgbClr val="616161"/>
                </a:solidFill>
                <a:latin typeface="Proxima Nova"/>
                <a:ea typeface="Proxima Nova"/>
                <a:cs typeface="Proxima Nova"/>
                <a:sym typeface="Proxima Nova"/>
              </a:rPr>
              <a:t>Extendable to PCD w/ binary tree structures (useful for parallel proof aggregation)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Shape 489"/>
          <p:cNvSpPr>
            <a:spLocks noGrp="1" noRot="1" noChangeAspect="1"/>
          </p:cNvSpPr>
          <p:nvPr>
            <p:ph type="sldImg"/>
          </p:nvPr>
        </p:nvSpPr>
        <p:spPr>
          <a:prstGeom prst="rect">
            <a:avLst/>
          </a:prstGeom>
        </p:spPr>
        <p:txBody>
          <a:bodyPr/>
          <a:lstStyle/>
          <a:p>
            <a:endParaRPr/>
          </a:p>
        </p:txBody>
      </p:sp>
      <p:sp>
        <p:nvSpPr>
          <p:cNvPr id="490" name="Shape 490"/>
          <p:cNvSpPr>
            <a:spLocks noGrp="1"/>
          </p:cNvSpPr>
          <p:nvPr>
            <p:ph type="body" sz="quarter" idx="1"/>
          </p:nvPr>
        </p:nvSpPr>
        <p:spPr>
          <a:prstGeom prst="rect">
            <a:avLst/>
          </a:prstGeom>
        </p:spPr>
        <p:txBody>
          <a:bodyPr/>
          <a:lstStyle>
            <a:lvl1pPr>
              <a:defRPr>
                <a:latin typeface="Helvetica Neue"/>
                <a:ea typeface="Helvetica Neue"/>
                <a:cs typeface="Helvetica Neue"/>
                <a:sym typeface="Helvetica Neue"/>
              </a:defRPr>
            </a:lvl1pPr>
          </a:lstStyle>
          <a:p>
            <a:r>
              <a:t>Recap of F2 arithmetic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55c0dec7d6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255c0dec7d6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Surprisingly</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Shape 515"/>
          <p:cNvSpPr>
            <a:spLocks noGrp="1" noRot="1" noChangeAspect="1"/>
          </p:cNvSpPr>
          <p:nvPr>
            <p:ph type="sldImg"/>
          </p:nvPr>
        </p:nvSpPr>
        <p:spPr>
          <a:prstGeom prst="rect">
            <a:avLst/>
          </a:prstGeom>
        </p:spPr>
        <p:txBody>
          <a:bodyPr/>
          <a:lstStyle/>
          <a:p>
            <a:endParaRPr/>
          </a:p>
        </p:txBody>
      </p:sp>
      <p:sp>
        <p:nvSpPr>
          <p:cNvPr id="516" name="Shape 516"/>
          <p:cNvSpPr>
            <a:spLocks noGrp="1"/>
          </p:cNvSpPr>
          <p:nvPr>
            <p:ph type="body" sz="quarter" idx="1"/>
          </p:nvPr>
        </p:nvSpPr>
        <p:spPr>
          <a:prstGeom prst="rect">
            <a:avLst/>
          </a:prstGeom>
        </p:spPr>
        <p:txBody>
          <a:bodyPr/>
          <a:lstStyle/>
          <a:p>
            <a:r>
              <a:t>Write out the truth table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bg2"/>
                </a:solidFill>
                <a:latin typeface="Tahoma" panose="020B0604030504040204" pitchFamily="34" charset="0"/>
              </a:defRPr>
            </a:lvl1pPr>
            <a:lvl2pPr marL="742950" indent="-285750" defTabSz="928688">
              <a:defRPr sz="2400">
                <a:solidFill>
                  <a:schemeClr val="bg2"/>
                </a:solidFill>
                <a:latin typeface="Tahoma" panose="020B0604030504040204" pitchFamily="34" charset="0"/>
              </a:defRPr>
            </a:lvl2pPr>
            <a:lvl3pPr marL="1143000" indent="-228600" defTabSz="928688">
              <a:defRPr sz="2400">
                <a:solidFill>
                  <a:schemeClr val="bg2"/>
                </a:solidFill>
                <a:latin typeface="Tahoma" panose="020B0604030504040204" pitchFamily="34" charset="0"/>
              </a:defRPr>
            </a:lvl3pPr>
            <a:lvl4pPr marL="1600200" indent="-228600" defTabSz="928688">
              <a:defRPr sz="2400">
                <a:solidFill>
                  <a:schemeClr val="bg2"/>
                </a:solidFill>
                <a:latin typeface="Tahoma" panose="020B0604030504040204" pitchFamily="34" charset="0"/>
              </a:defRPr>
            </a:lvl4pPr>
            <a:lvl5pPr marL="2057400" indent="-228600" defTabSz="928688">
              <a:defRPr sz="2400">
                <a:solidFill>
                  <a:schemeClr val="bg2"/>
                </a:solidFill>
                <a:latin typeface="Tahoma" panose="020B0604030504040204" pitchFamily="34" charset="0"/>
              </a:defRPr>
            </a:lvl5pPr>
            <a:lvl6pPr marL="25146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2D765E99-C9B4-40DC-B3C2-5908F0ABF086}"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28688" rtl="0" eaLnBrk="1" fontAlgn="auto" latinLnBrk="0" hangingPunct="1">
                <a:lnSpc>
                  <a:spcPct val="100000"/>
                </a:lnSpc>
                <a:spcBef>
                  <a:spcPts val="0"/>
                </a:spcBef>
                <a:spcAft>
                  <a:spcPts val="0"/>
                </a:spcAft>
                <a:buClrTx/>
                <a:buSzTx/>
                <a:buFontTx/>
                <a:buNone/>
                <a:tabLst/>
                <a:defRPr/>
              </a:pPr>
              <a:t>53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4339" name="Rectangle 2"/>
          <p:cNvSpPr>
            <a:spLocks noGrp="1" noRot="1" noChangeAspect="1" noChangeArrowheads="1" noTextEdit="1"/>
          </p:cNvSpPr>
          <p:nvPr>
            <p:ph type="sldImg"/>
          </p:nvPr>
        </p:nvSpPr>
        <p:spPr>
          <a:xfrm>
            <a:off x="398463" y="696913"/>
            <a:ext cx="6188075" cy="3481387"/>
          </a:xfrm>
          <a:ln/>
        </p:spPr>
      </p:sp>
      <p:sp>
        <p:nvSpPr>
          <p:cNvPr id="14340" name="Rectangle 3"/>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19941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87CE3C-6BF0-43F5-9DF7-A724286DE8BF}" type="slidenum">
              <a:rPr kumimoji="0" lang="en-US" alt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alt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1122207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3018F-19B0-43F8-9DAF-04632E2E6E48}" type="slidenum">
              <a:rPr kumimoji="0" lang="en-US" alt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alt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5890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0464B8-6222-4B76-9D52-BD85B055D093}" type="slidenum">
              <a:rPr kumimoji="0" lang="en-US" alt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alt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34179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bg2"/>
                </a:solidFill>
                <a:latin typeface="Tahoma" panose="020B0604030504040204" pitchFamily="34" charset="0"/>
              </a:defRPr>
            </a:lvl1pPr>
            <a:lvl2pPr marL="742950" indent="-285750" defTabSz="928688">
              <a:defRPr sz="2400">
                <a:solidFill>
                  <a:schemeClr val="bg2"/>
                </a:solidFill>
                <a:latin typeface="Tahoma" panose="020B0604030504040204" pitchFamily="34" charset="0"/>
              </a:defRPr>
            </a:lvl2pPr>
            <a:lvl3pPr marL="1143000" indent="-228600" defTabSz="928688">
              <a:defRPr sz="2400">
                <a:solidFill>
                  <a:schemeClr val="bg2"/>
                </a:solidFill>
                <a:latin typeface="Tahoma" panose="020B0604030504040204" pitchFamily="34" charset="0"/>
              </a:defRPr>
            </a:lvl3pPr>
            <a:lvl4pPr marL="1600200" indent="-228600" defTabSz="928688">
              <a:defRPr sz="2400">
                <a:solidFill>
                  <a:schemeClr val="bg2"/>
                </a:solidFill>
                <a:latin typeface="Tahoma" panose="020B0604030504040204" pitchFamily="34" charset="0"/>
              </a:defRPr>
            </a:lvl4pPr>
            <a:lvl5pPr marL="2057400" indent="-228600" defTabSz="928688">
              <a:defRPr sz="2400">
                <a:solidFill>
                  <a:schemeClr val="bg2"/>
                </a:solidFill>
                <a:latin typeface="Tahoma" panose="020B0604030504040204" pitchFamily="34" charset="0"/>
              </a:defRPr>
            </a:lvl5pPr>
            <a:lvl6pPr marL="25146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E5ECDB45-C91E-4A5F-8FEB-7A66A50C5B56}"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28688" rtl="0" eaLnBrk="1" fontAlgn="auto" latinLnBrk="0" hangingPunct="1">
                <a:lnSpc>
                  <a:spcPct val="100000"/>
                </a:lnSpc>
                <a:spcBef>
                  <a:spcPts val="0"/>
                </a:spcBef>
                <a:spcAft>
                  <a:spcPts val="0"/>
                </a:spcAft>
                <a:buClrTx/>
                <a:buSzTx/>
                <a:buFontTx/>
                <a:buNone/>
                <a:tabLst/>
                <a:defRPr/>
              </a:pPr>
              <a:t>57</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5363" name="Rectangle 2"/>
          <p:cNvSpPr>
            <a:spLocks noGrp="1" noRot="1" noChangeAspect="1" noChangeArrowheads="1" noTextEdit="1"/>
          </p:cNvSpPr>
          <p:nvPr>
            <p:ph type="sldImg"/>
          </p:nvPr>
        </p:nvSpPr>
        <p:spPr>
          <a:xfrm>
            <a:off x="398463" y="696913"/>
            <a:ext cx="6188075" cy="3481387"/>
          </a:xfrm>
          <a:ln/>
        </p:spPr>
      </p:sp>
      <p:sp>
        <p:nvSpPr>
          <p:cNvPr id="15364" name="Rectangle 3"/>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609703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bg2"/>
                </a:solidFill>
                <a:latin typeface="Tahoma" panose="020B0604030504040204" pitchFamily="34" charset="0"/>
              </a:defRPr>
            </a:lvl1pPr>
            <a:lvl2pPr marL="742950" indent="-285750" defTabSz="928688">
              <a:defRPr sz="2400">
                <a:solidFill>
                  <a:schemeClr val="bg2"/>
                </a:solidFill>
                <a:latin typeface="Tahoma" panose="020B0604030504040204" pitchFamily="34" charset="0"/>
              </a:defRPr>
            </a:lvl2pPr>
            <a:lvl3pPr marL="1143000" indent="-228600" defTabSz="928688">
              <a:defRPr sz="2400">
                <a:solidFill>
                  <a:schemeClr val="bg2"/>
                </a:solidFill>
                <a:latin typeface="Tahoma" panose="020B0604030504040204" pitchFamily="34" charset="0"/>
              </a:defRPr>
            </a:lvl3pPr>
            <a:lvl4pPr marL="1600200" indent="-228600" defTabSz="928688">
              <a:defRPr sz="2400">
                <a:solidFill>
                  <a:schemeClr val="bg2"/>
                </a:solidFill>
                <a:latin typeface="Tahoma" panose="020B0604030504040204" pitchFamily="34" charset="0"/>
              </a:defRPr>
            </a:lvl4pPr>
            <a:lvl5pPr marL="2057400" indent="-228600" defTabSz="928688">
              <a:defRPr sz="2400">
                <a:solidFill>
                  <a:schemeClr val="bg2"/>
                </a:solidFill>
                <a:latin typeface="Tahoma" panose="020B0604030504040204" pitchFamily="34" charset="0"/>
              </a:defRPr>
            </a:lvl5pPr>
            <a:lvl6pPr marL="25146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1F10A0E2-9167-4DC5-8395-FD246B145B32}"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28688" rtl="0" eaLnBrk="1" fontAlgn="auto" latinLnBrk="0" hangingPunct="1">
                <a:lnSpc>
                  <a:spcPct val="100000"/>
                </a:lnSpc>
                <a:spcBef>
                  <a:spcPts val="0"/>
                </a:spcBef>
                <a:spcAft>
                  <a:spcPts val="0"/>
                </a:spcAft>
                <a:buClrTx/>
                <a:buSzTx/>
                <a:buFontTx/>
                <a:buNone/>
                <a:tabLst/>
                <a:defRPr/>
              </a:pPr>
              <a:t>58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6387" name="Rectangle 2"/>
          <p:cNvSpPr>
            <a:spLocks noGrp="1" noRot="1" noChangeAspect="1" noChangeArrowheads="1" noTextEdit="1"/>
          </p:cNvSpPr>
          <p:nvPr>
            <p:ph type="sldImg"/>
          </p:nvPr>
        </p:nvSpPr>
        <p:spPr>
          <a:xfrm>
            <a:off x="398463" y="696913"/>
            <a:ext cx="6188075" cy="3481387"/>
          </a:xfrm>
          <a:ln/>
        </p:spPr>
      </p:sp>
      <p:sp>
        <p:nvSpPr>
          <p:cNvPr id="16388" name="Rectangle 3"/>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04586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bg2"/>
                </a:solidFill>
                <a:latin typeface="Tahoma" panose="020B0604030504040204" pitchFamily="34" charset="0"/>
              </a:defRPr>
            </a:lvl1pPr>
            <a:lvl2pPr marL="742950" indent="-285750" defTabSz="928688">
              <a:defRPr sz="2400">
                <a:solidFill>
                  <a:schemeClr val="bg2"/>
                </a:solidFill>
                <a:latin typeface="Tahoma" panose="020B0604030504040204" pitchFamily="34" charset="0"/>
              </a:defRPr>
            </a:lvl2pPr>
            <a:lvl3pPr marL="1143000" indent="-228600" defTabSz="928688">
              <a:defRPr sz="2400">
                <a:solidFill>
                  <a:schemeClr val="bg2"/>
                </a:solidFill>
                <a:latin typeface="Tahoma" panose="020B0604030504040204" pitchFamily="34" charset="0"/>
              </a:defRPr>
            </a:lvl3pPr>
            <a:lvl4pPr marL="1600200" indent="-228600" defTabSz="928688">
              <a:defRPr sz="2400">
                <a:solidFill>
                  <a:schemeClr val="bg2"/>
                </a:solidFill>
                <a:latin typeface="Tahoma" panose="020B0604030504040204" pitchFamily="34" charset="0"/>
              </a:defRPr>
            </a:lvl4pPr>
            <a:lvl5pPr marL="2057400" indent="-228600" defTabSz="928688">
              <a:defRPr sz="2400">
                <a:solidFill>
                  <a:schemeClr val="bg2"/>
                </a:solidFill>
                <a:latin typeface="Tahoma" panose="020B0604030504040204" pitchFamily="34" charset="0"/>
              </a:defRPr>
            </a:lvl5pPr>
            <a:lvl6pPr marL="25146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9E3071B0-7540-4DA8-B522-DB9276F025E5}"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28688" rtl="0" eaLnBrk="1" fontAlgn="auto" latinLnBrk="0" hangingPunct="1">
                <a:lnSpc>
                  <a:spcPct val="100000"/>
                </a:lnSpc>
                <a:spcBef>
                  <a:spcPts val="0"/>
                </a:spcBef>
                <a:spcAft>
                  <a:spcPts val="0"/>
                </a:spcAft>
                <a:buClrTx/>
                <a:buSzTx/>
                <a:buFontTx/>
                <a:buNone/>
                <a:tabLst/>
                <a:defRPr/>
              </a:pPr>
              <a:t>59</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11" name="Rectangle 2"/>
          <p:cNvSpPr>
            <a:spLocks noGrp="1" noRot="1" noChangeAspect="1" noChangeArrowheads="1" noTextEdit="1"/>
          </p:cNvSpPr>
          <p:nvPr>
            <p:ph type="sldImg"/>
          </p:nvPr>
        </p:nvSpPr>
        <p:spPr>
          <a:xfrm>
            <a:off x="398463" y="696913"/>
            <a:ext cx="6188075" cy="3481387"/>
          </a:xfrm>
          <a:ln/>
        </p:spPr>
      </p:sp>
      <p:sp>
        <p:nvSpPr>
          <p:cNvPr id="17412" name="Rectangle 3"/>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14503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bg2"/>
                </a:solidFill>
                <a:latin typeface="Tahoma" panose="020B0604030504040204" pitchFamily="34" charset="0"/>
              </a:defRPr>
            </a:lvl1pPr>
            <a:lvl2pPr marL="742950" indent="-285750" defTabSz="928688">
              <a:defRPr sz="2400">
                <a:solidFill>
                  <a:schemeClr val="bg2"/>
                </a:solidFill>
                <a:latin typeface="Tahoma" panose="020B0604030504040204" pitchFamily="34" charset="0"/>
              </a:defRPr>
            </a:lvl2pPr>
            <a:lvl3pPr marL="1143000" indent="-228600" defTabSz="928688">
              <a:defRPr sz="2400">
                <a:solidFill>
                  <a:schemeClr val="bg2"/>
                </a:solidFill>
                <a:latin typeface="Tahoma" panose="020B0604030504040204" pitchFamily="34" charset="0"/>
              </a:defRPr>
            </a:lvl3pPr>
            <a:lvl4pPr marL="1600200" indent="-228600" defTabSz="928688">
              <a:defRPr sz="2400">
                <a:solidFill>
                  <a:schemeClr val="bg2"/>
                </a:solidFill>
                <a:latin typeface="Tahoma" panose="020B0604030504040204" pitchFamily="34" charset="0"/>
              </a:defRPr>
            </a:lvl4pPr>
            <a:lvl5pPr marL="2057400" indent="-228600" defTabSz="928688">
              <a:defRPr sz="2400">
                <a:solidFill>
                  <a:schemeClr val="bg2"/>
                </a:solidFill>
                <a:latin typeface="Tahoma" panose="020B0604030504040204" pitchFamily="34" charset="0"/>
              </a:defRPr>
            </a:lvl5pPr>
            <a:lvl6pPr marL="25146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EC96203A-964E-49C2-8584-003F91999C2F}"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28688" rtl="0" eaLnBrk="1" fontAlgn="auto" latinLnBrk="0" hangingPunct="1">
                <a:lnSpc>
                  <a:spcPct val="100000"/>
                </a:lnSpc>
                <a:spcBef>
                  <a:spcPts val="0"/>
                </a:spcBef>
                <a:spcAft>
                  <a:spcPts val="0"/>
                </a:spcAft>
                <a:buClrTx/>
                <a:buSzTx/>
                <a:buFontTx/>
                <a:buNone/>
                <a:tabLst/>
                <a:defRPr/>
              </a:pPr>
              <a:t>60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5" name="Rectangle 2"/>
          <p:cNvSpPr>
            <a:spLocks noGrp="1" noRot="1" noChangeAspect="1" noChangeArrowheads="1" noTextEdit="1"/>
          </p:cNvSpPr>
          <p:nvPr>
            <p:ph type="sldImg"/>
          </p:nvPr>
        </p:nvSpPr>
        <p:spPr>
          <a:xfrm>
            <a:off x="398463" y="696913"/>
            <a:ext cx="6188075" cy="3481387"/>
          </a:xfrm>
          <a:ln/>
        </p:spPr>
      </p:sp>
      <p:sp>
        <p:nvSpPr>
          <p:cNvPr id="18436" name="Rectangle 3"/>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31813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bg2"/>
                </a:solidFill>
                <a:latin typeface="Tahoma" panose="020B0604030504040204" pitchFamily="34" charset="0"/>
              </a:defRPr>
            </a:lvl1pPr>
            <a:lvl2pPr marL="742950" indent="-285750" defTabSz="928688">
              <a:defRPr sz="2400">
                <a:solidFill>
                  <a:schemeClr val="bg2"/>
                </a:solidFill>
                <a:latin typeface="Tahoma" panose="020B0604030504040204" pitchFamily="34" charset="0"/>
              </a:defRPr>
            </a:lvl2pPr>
            <a:lvl3pPr marL="1143000" indent="-228600" defTabSz="928688">
              <a:defRPr sz="2400">
                <a:solidFill>
                  <a:schemeClr val="bg2"/>
                </a:solidFill>
                <a:latin typeface="Tahoma" panose="020B0604030504040204" pitchFamily="34" charset="0"/>
              </a:defRPr>
            </a:lvl3pPr>
            <a:lvl4pPr marL="1600200" indent="-228600" defTabSz="928688">
              <a:defRPr sz="2400">
                <a:solidFill>
                  <a:schemeClr val="bg2"/>
                </a:solidFill>
                <a:latin typeface="Tahoma" panose="020B0604030504040204" pitchFamily="34" charset="0"/>
              </a:defRPr>
            </a:lvl4pPr>
            <a:lvl5pPr marL="2057400" indent="-228600" defTabSz="928688">
              <a:defRPr sz="2400">
                <a:solidFill>
                  <a:schemeClr val="bg2"/>
                </a:solidFill>
                <a:latin typeface="Tahoma" panose="020B0604030504040204" pitchFamily="34" charset="0"/>
              </a:defRPr>
            </a:lvl5pPr>
            <a:lvl6pPr marL="25146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A7080FE9-FC6E-4335-8CED-076CB838FFB5}"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28688" rtl="0" eaLnBrk="1" fontAlgn="auto" latinLnBrk="0" hangingPunct="1">
                <a:lnSpc>
                  <a:spcPct val="100000"/>
                </a:lnSpc>
                <a:spcBef>
                  <a:spcPts val="0"/>
                </a:spcBef>
                <a:spcAft>
                  <a:spcPts val="0"/>
                </a:spcAft>
                <a:buClrTx/>
                <a:buSzTx/>
                <a:buFontTx/>
                <a:buNone/>
                <a:tabLst/>
                <a:defRPr/>
              </a:pPr>
              <a:t>61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459" name="Rectangle 2"/>
          <p:cNvSpPr>
            <a:spLocks noGrp="1" noRot="1" noChangeAspect="1" noChangeArrowheads="1" noTextEdit="1"/>
          </p:cNvSpPr>
          <p:nvPr>
            <p:ph type="sldImg"/>
          </p:nvPr>
        </p:nvSpPr>
        <p:spPr>
          <a:xfrm>
            <a:off x="398463" y="696913"/>
            <a:ext cx="6188075" cy="3481387"/>
          </a:xfrm>
          <a:ln/>
        </p:spPr>
      </p:sp>
      <p:sp>
        <p:nvSpPr>
          <p:cNvPr id="19460" name="Rectangle 3"/>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739276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55c0dec7d6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255c0dec7d6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rabicPeriod"/>
            </a:pPr>
            <a:r>
              <a:rPr lang="en"/>
              <a:t>SNARKs also have small proofs and fast verification, but IVCs have the following advantages over SNARKs </a:t>
            </a:r>
            <a:endParaRPr/>
          </a:p>
          <a:p>
            <a:pPr marL="457200" lvl="0" indent="-298450" algn="l" rtl="0">
              <a:lnSpc>
                <a:spcPct val="100000"/>
              </a:lnSpc>
              <a:spcBef>
                <a:spcPts val="0"/>
              </a:spcBef>
              <a:spcAft>
                <a:spcPts val="0"/>
              </a:spcAft>
              <a:buSzPts val="1100"/>
              <a:buAutoNum type="arabicPeriod"/>
            </a:pPr>
            <a:r>
              <a:rPr lang="en">
                <a:solidFill>
                  <a:srgbClr val="616161"/>
                </a:solidFill>
              </a:rPr>
              <a:t>Intermediate provers (with intermediate witnesses) can freely come and go</a:t>
            </a:r>
            <a:endParaRPr b="1">
              <a:solidFill>
                <a:srgbClr val="616161"/>
              </a:solidFill>
            </a:endParaRPr>
          </a:p>
          <a:p>
            <a:pPr marL="457200" lvl="0" indent="-298450" algn="l" rtl="0">
              <a:lnSpc>
                <a:spcPct val="115000"/>
              </a:lnSpc>
              <a:spcBef>
                <a:spcPts val="0"/>
              </a:spcBef>
              <a:spcAft>
                <a:spcPts val="0"/>
              </a:spcAft>
              <a:buClr>
                <a:srgbClr val="616161"/>
              </a:buClr>
              <a:buSzPts val="1100"/>
              <a:buAutoNum type="arabicPeriod"/>
            </a:pPr>
            <a:r>
              <a:rPr lang="en">
                <a:solidFill>
                  <a:srgbClr val="616161"/>
                </a:solidFill>
              </a:rPr>
              <a:t>Verifier time still independent of n – i.e., the number of iterations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bg2"/>
                </a:solidFill>
                <a:latin typeface="Tahoma" panose="020B0604030504040204" pitchFamily="34" charset="0"/>
              </a:defRPr>
            </a:lvl1pPr>
            <a:lvl2pPr marL="742950" indent="-285750" defTabSz="928688">
              <a:defRPr sz="2400">
                <a:solidFill>
                  <a:schemeClr val="bg2"/>
                </a:solidFill>
                <a:latin typeface="Tahoma" panose="020B0604030504040204" pitchFamily="34" charset="0"/>
              </a:defRPr>
            </a:lvl2pPr>
            <a:lvl3pPr marL="1143000" indent="-228600" defTabSz="928688">
              <a:defRPr sz="2400">
                <a:solidFill>
                  <a:schemeClr val="bg2"/>
                </a:solidFill>
                <a:latin typeface="Tahoma" panose="020B0604030504040204" pitchFamily="34" charset="0"/>
              </a:defRPr>
            </a:lvl3pPr>
            <a:lvl4pPr marL="1600200" indent="-228600" defTabSz="928688">
              <a:defRPr sz="2400">
                <a:solidFill>
                  <a:schemeClr val="bg2"/>
                </a:solidFill>
                <a:latin typeface="Tahoma" panose="020B0604030504040204" pitchFamily="34" charset="0"/>
              </a:defRPr>
            </a:lvl4pPr>
            <a:lvl5pPr marL="2057400" indent="-228600" defTabSz="928688">
              <a:defRPr sz="2400">
                <a:solidFill>
                  <a:schemeClr val="bg2"/>
                </a:solidFill>
                <a:latin typeface="Tahoma" panose="020B0604030504040204" pitchFamily="34" charset="0"/>
              </a:defRPr>
            </a:lvl5pPr>
            <a:lvl6pPr marL="25146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3548B029-2466-4137-8D47-B7DB8998F28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28688" rtl="0" eaLnBrk="1" fontAlgn="auto" latinLnBrk="0" hangingPunct="1">
                <a:lnSpc>
                  <a:spcPct val="100000"/>
                </a:lnSpc>
                <a:spcBef>
                  <a:spcPts val="0"/>
                </a:spcBef>
                <a:spcAft>
                  <a:spcPts val="0"/>
                </a:spcAft>
                <a:buClrTx/>
                <a:buSzTx/>
                <a:buFontTx/>
                <a:buNone/>
                <a:tabLst/>
                <a:defRPr/>
              </a:pPr>
              <a:t>62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483" name="Rectangle 2"/>
          <p:cNvSpPr>
            <a:spLocks noGrp="1" noRot="1" noChangeAspect="1" noChangeArrowheads="1" noTextEdit="1"/>
          </p:cNvSpPr>
          <p:nvPr>
            <p:ph type="sldImg"/>
          </p:nvPr>
        </p:nvSpPr>
        <p:spPr>
          <a:xfrm>
            <a:off x="398463" y="696913"/>
            <a:ext cx="6188075" cy="3481387"/>
          </a:xfrm>
          <a:ln/>
        </p:spPr>
      </p:sp>
      <p:sp>
        <p:nvSpPr>
          <p:cNvPr id="20484" name="Rectangle 3"/>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961118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bg2"/>
                </a:solidFill>
                <a:latin typeface="Tahoma" panose="020B0604030504040204" pitchFamily="34" charset="0"/>
              </a:defRPr>
            </a:lvl1pPr>
            <a:lvl2pPr marL="742950" indent="-285750" defTabSz="928688">
              <a:defRPr sz="2400">
                <a:solidFill>
                  <a:schemeClr val="bg2"/>
                </a:solidFill>
                <a:latin typeface="Tahoma" panose="020B0604030504040204" pitchFamily="34" charset="0"/>
              </a:defRPr>
            </a:lvl2pPr>
            <a:lvl3pPr marL="1143000" indent="-228600" defTabSz="928688">
              <a:defRPr sz="2400">
                <a:solidFill>
                  <a:schemeClr val="bg2"/>
                </a:solidFill>
                <a:latin typeface="Tahoma" panose="020B0604030504040204" pitchFamily="34" charset="0"/>
              </a:defRPr>
            </a:lvl3pPr>
            <a:lvl4pPr marL="1600200" indent="-228600" defTabSz="928688">
              <a:defRPr sz="2400">
                <a:solidFill>
                  <a:schemeClr val="bg2"/>
                </a:solidFill>
                <a:latin typeface="Tahoma" panose="020B0604030504040204" pitchFamily="34" charset="0"/>
              </a:defRPr>
            </a:lvl4pPr>
            <a:lvl5pPr marL="2057400" indent="-228600" defTabSz="928688">
              <a:defRPr sz="2400">
                <a:solidFill>
                  <a:schemeClr val="bg2"/>
                </a:solidFill>
                <a:latin typeface="Tahoma" panose="020B0604030504040204" pitchFamily="34" charset="0"/>
              </a:defRPr>
            </a:lvl5pPr>
            <a:lvl6pPr marL="25146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A8F14589-8B1D-4A38-B6AD-D9F2CAAE6B64}"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28688" rtl="0" eaLnBrk="1" fontAlgn="auto" latinLnBrk="0" hangingPunct="1">
                <a:lnSpc>
                  <a:spcPct val="100000"/>
                </a:lnSpc>
                <a:spcBef>
                  <a:spcPts val="0"/>
                </a:spcBef>
                <a:spcAft>
                  <a:spcPts val="0"/>
                </a:spcAft>
                <a:buClrTx/>
                <a:buSzTx/>
                <a:buFontTx/>
                <a:buNone/>
                <a:tabLst/>
                <a:defRPr/>
              </a:pPr>
              <a:t>63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507" name="Rectangle 2"/>
          <p:cNvSpPr>
            <a:spLocks noGrp="1" noRot="1" noChangeAspect="1" noChangeArrowheads="1" noTextEdit="1"/>
          </p:cNvSpPr>
          <p:nvPr>
            <p:ph type="sldImg"/>
          </p:nvPr>
        </p:nvSpPr>
        <p:spPr>
          <a:xfrm>
            <a:off x="398463" y="696913"/>
            <a:ext cx="6188075" cy="3481387"/>
          </a:xfrm>
          <a:ln/>
        </p:spPr>
      </p:sp>
      <p:sp>
        <p:nvSpPr>
          <p:cNvPr id="21508" name="Rectangle 3"/>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28616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55c0dec7d6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255c0dec7d6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rabicPeriod"/>
            </a:pPr>
            <a:r>
              <a:rPr lang="en"/>
              <a:t>IVCs and SNARKs are different but highly related. Well known that IVC can be constructed from SNARKs</a:t>
            </a:r>
            <a:endParaRPr/>
          </a:p>
          <a:p>
            <a:pPr marL="457200" lvl="0" indent="-298450" algn="l" rtl="0">
              <a:lnSpc>
                <a:spcPct val="100000"/>
              </a:lnSpc>
              <a:spcBef>
                <a:spcPts val="0"/>
              </a:spcBef>
              <a:spcAft>
                <a:spcPts val="0"/>
              </a:spcAft>
              <a:buSzPts val="1100"/>
              <a:buAutoNum type="arabicPeriod"/>
            </a:pPr>
            <a:r>
              <a:rPr lang="en"/>
              <a:t>[Explain how it works]</a:t>
            </a:r>
            <a:endParaRPr/>
          </a:p>
          <a:p>
            <a:pPr marL="457200" lvl="0" indent="-298450" algn="l" rtl="0">
              <a:lnSpc>
                <a:spcPct val="100000"/>
              </a:lnSpc>
              <a:spcBef>
                <a:spcPts val="0"/>
              </a:spcBef>
              <a:spcAft>
                <a:spcPts val="0"/>
              </a:spcAft>
              <a:buSzPts val="1100"/>
              <a:buAutoNum type="arabicPeriod"/>
            </a:pPr>
            <a:r>
              <a:rPr lang="en"/>
              <a:t>Caveats, many followups are exploring approaches to construct IVCs w/o SNARKs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55c0dec7d6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255c0dec7d6_0_2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rabicPeriod"/>
            </a:pPr>
            <a:r>
              <a:rPr lang="en"/>
              <a:t>One popular direction is through the use of folding scheme</a:t>
            </a:r>
            <a:endParaRPr/>
          </a:p>
          <a:p>
            <a:pPr marL="457200" lvl="0" indent="-298450" algn="l" rtl="0">
              <a:lnSpc>
                <a:spcPct val="100000"/>
              </a:lnSpc>
              <a:spcBef>
                <a:spcPts val="0"/>
              </a:spcBef>
              <a:spcAft>
                <a:spcPts val="0"/>
              </a:spcAft>
              <a:buSzPts val="1100"/>
              <a:buAutoNum type="arabicPeriod"/>
            </a:pPr>
            <a:r>
              <a:rPr lang="en"/>
              <a:t>Problem statement</a:t>
            </a:r>
            <a:endParaRPr/>
          </a:p>
          <a:p>
            <a:pPr marL="457200" lvl="0" indent="-298450" algn="l" rtl="0">
              <a:lnSpc>
                <a:spcPct val="100000"/>
              </a:lnSpc>
              <a:spcBef>
                <a:spcPts val="0"/>
              </a:spcBef>
              <a:spcAft>
                <a:spcPts val="0"/>
              </a:spcAft>
              <a:buSzPts val="1100"/>
              <a:buAutoNum type="arabicPeriod"/>
            </a:pPr>
            <a:r>
              <a:rPr lang="en"/>
              <a:t>Syntax, completeness/soundness</a:t>
            </a:r>
            <a:endParaRPr/>
          </a:p>
          <a:p>
            <a:pPr marL="457200" lvl="0" indent="-298450" algn="l" rtl="0">
              <a:lnSpc>
                <a:spcPct val="100000"/>
              </a:lnSpc>
              <a:spcBef>
                <a:spcPts val="0"/>
              </a:spcBef>
              <a:spcAft>
                <a:spcPts val="0"/>
              </a:spcAft>
              <a:buSzPts val="1100"/>
              <a:buAutoNum type="arabicPeriod"/>
            </a:pPr>
            <a:r>
              <a:rPr lang="en"/>
              <a:t>Highlight difference from SNARKs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55c0dec7d6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255c0dec7d6_0_2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rabicPeriod"/>
            </a:pPr>
            <a:r>
              <a:rPr lang="en"/>
              <a:t>One popular direction is through the use of folding scheme</a:t>
            </a:r>
            <a:endParaRPr/>
          </a:p>
          <a:p>
            <a:pPr marL="457200" lvl="0" indent="-298450" algn="l" rtl="0">
              <a:lnSpc>
                <a:spcPct val="100000"/>
              </a:lnSpc>
              <a:spcBef>
                <a:spcPts val="0"/>
              </a:spcBef>
              <a:spcAft>
                <a:spcPts val="0"/>
              </a:spcAft>
              <a:buSzPts val="1100"/>
              <a:buAutoNum type="arabicPeriod"/>
            </a:pPr>
            <a:r>
              <a:rPr lang="en"/>
              <a:t>Problem statement</a:t>
            </a:r>
            <a:endParaRPr/>
          </a:p>
          <a:p>
            <a:pPr marL="457200" lvl="0" indent="-298450" algn="l" rtl="0">
              <a:lnSpc>
                <a:spcPct val="100000"/>
              </a:lnSpc>
              <a:spcBef>
                <a:spcPts val="0"/>
              </a:spcBef>
              <a:spcAft>
                <a:spcPts val="0"/>
              </a:spcAft>
              <a:buSzPts val="1100"/>
              <a:buAutoNum type="arabicPeriod"/>
            </a:pPr>
            <a:r>
              <a:rPr lang="en"/>
              <a:t>Syntax, completeness/soundness</a:t>
            </a:r>
            <a:endParaRPr/>
          </a:p>
          <a:p>
            <a:pPr marL="457200" lvl="0" indent="-298450" algn="l" rtl="0">
              <a:lnSpc>
                <a:spcPct val="100000"/>
              </a:lnSpc>
              <a:spcBef>
                <a:spcPts val="0"/>
              </a:spcBef>
              <a:spcAft>
                <a:spcPts val="0"/>
              </a:spcAft>
              <a:buSzPts val="1100"/>
              <a:buAutoNum type="arabicPeriod"/>
            </a:pPr>
            <a:r>
              <a:rPr lang="en"/>
              <a:t>Highlight difference from SNARKs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8a397d78c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28a397d78ca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rabicPeriod"/>
            </a:pPr>
            <a:r>
              <a:rPr lang="en"/>
              <a:t>Run Acc prover</a:t>
            </a:r>
            <a:endParaRPr/>
          </a:p>
          <a:p>
            <a:pPr marL="457200" lvl="0" indent="-298450" algn="l" rtl="0">
              <a:lnSpc>
                <a:spcPct val="100000"/>
              </a:lnSpc>
              <a:spcBef>
                <a:spcPts val="0"/>
              </a:spcBef>
              <a:spcAft>
                <a:spcPts val="0"/>
              </a:spcAft>
              <a:buSzPts val="1100"/>
              <a:buAutoNum type="arabicPeriod"/>
            </a:pPr>
            <a:r>
              <a:rPr lang="en"/>
              <a:t>Generate a NARK for the statement that the last step function execution is correct, and the last verifier’s folding step is correct</a:t>
            </a:r>
            <a:endParaRPr/>
          </a:p>
          <a:p>
            <a:pPr marL="457200" lvl="0" indent="-298450" algn="l" rtl="0">
              <a:lnSpc>
                <a:spcPct val="100000"/>
              </a:lnSpc>
              <a:spcBef>
                <a:spcPts val="0"/>
              </a:spcBef>
              <a:spcAft>
                <a:spcPts val="0"/>
              </a:spcAft>
              <a:buSzPts val="1100"/>
              <a:buAutoNum type="arabicPeriod"/>
            </a:pPr>
            <a:r>
              <a:rPr lang="en"/>
              <a:t>Acc.D check the last folded instance.</a:t>
            </a:r>
            <a:endParaRPr/>
          </a:p>
          <a:p>
            <a:pPr marL="457200" lvl="0" indent="-298450" algn="l" rtl="0">
              <a:lnSpc>
                <a:spcPct val="100000"/>
              </a:lnSpc>
              <a:spcBef>
                <a:spcPts val="0"/>
              </a:spcBef>
              <a:spcAft>
                <a:spcPts val="0"/>
              </a:spcAft>
              <a:buSzPts val="1100"/>
              <a:buAutoNum type="arabicPeriod"/>
            </a:pPr>
            <a:r>
              <a:rPr lang="en"/>
              <a:t>Explain how to make Acc.D succinct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8a397d78ca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28a397d78ca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rabicPeriod"/>
            </a:pPr>
            <a:r>
              <a:rPr lang="en"/>
              <a:t>Nova, e.g., is super efficient, however, it lacks a few crucial features for important applications like zkEVM</a:t>
            </a:r>
            <a:endParaRPr/>
          </a:p>
          <a:p>
            <a:pPr marL="457200" lvl="0" indent="-298450" algn="l" rtl="0">
              <a:lnSpc>
                <a:spcPct val="100000"/>
              </a:lnSpc>
              <a:spcBef>
                <a:spcPts val="0"/>
              </a:spcBef>
              <a:spcAft>
                <a:spcPts val="0"/>
              </a:spcAft>
              <a:buSzPts val="1100"/>
              <a:buAutoNum type="arabicPeriod"/>
            </a:pPr>
            <a:r>
              <a:rPr lang="en"/>
              <a:t>Less expressive gates or less efficient if we support more advanced gates</a:t>
            </a:r>
            <a:endParaRPr/>
          </a:p>
          <a:p>
            <a:pPr marL="457200" lvl="0" indent="-298450" algn="l" rtl="0">
              <a:lnSpc>
                <a:spcPct val="100000"/>
              </a:lnSpc>
              <a:spcBef>
                <a:spcPts val="0"/>
              </a:spcBef>
              <a:spcAft>
                <a:spcPts val="0"/>
              </a:spcAft>
              <a:buSzPts val="1100"/>
              <a:buAutoNum type="arabicPeriod"/>
            </a:pPr>
            <a:r>
              <a:rPr lang="en"/>
              <a:t>In the case where each execution step is picking one of many commands to run, for most schemes, the recursive circuit size is proportional to the sum of the circuit sizes for all commands, rather than the circuit sizes for the executed command</a:t>
            </a:r>
            <a:endParaRPr/>
          </a:p>
          <a:p>
            <a:pPr marL="457200" lvl="0" indent="-298450" algn="l" rtl="0">
              <a:lnSpc>
                <a:spcPct val="100000"/>
              </a:lnSpc>
              <a:spcBef>
                <a:spcPts val="0"/>
              </a:spcBef>
              <a:spcAft>
                <a:spcPts val="0"/>
              </a:spcAft>
              <a:buSzPts val="1100"/>
              <a:buAutoNum type="arabicPeriod"/>
            </a:pPr>
            <a:r>
              <a:rPr lang="en"/>
              <a:t>Finally, there is no general framework that unifies all the schemes.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F875DFC8-652C-2A41-ABFD-B1F021817DFC}" type="datetime1">
              <a:rPr lang="en-US"/>
              <a:pPr>
                <a:defRPr/>
              </a:pPr>
              <a:t>5/5/24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6E5B5C-DED7-1642-8D38-762AABC53A44}" type="slidenum">
              <a:rPr lang="en-US"/>
              <a:pPr>
                <a:defRPr/>
              </a:pPr>
              <a:t>‹#›</a:t>
            </a:fld>
            <a:endParaRPr lang="en-US"/>
          </a:p>
        </p:txBody>
      </p:sp>
      <p:sp>
        <p:nvSpPr>
          <p:cNvPr id="8" name="Rectangle 7"/>
          <p:cNvSpPr/>
          <p:nvPr userDrawn="1"/>
        </p:nvSpPr>
        <p:spPr>
          <a:xfrm>
            <a:off x="0" y="1459348"/>
            <a:ext cx="9144000" cy="132187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defRPr/>
            </a:pPr>
            <a:endParaRPr lang="en-US" sz="2400" b="0" dirty="0">
              <a:solidFill>
                <a:schemeClr val="bg1"/>
              </a:solidFill>
            </a:endParaRPr>
          </a:p>
        </p:txBody>
      </p:sp>
      <p:sp>
        <p:nvSpPr>
          <p:cNvPr id="2" name="Title 1"/>
          <p:cNvSpPr>
            <a:spLocks noGrp="1"/>
          </p:cNvSpPr>
          <p:nvPr>
            <p:ph type="ctrTitle"/>
          </p:nvPr>
        </p:nvSpPr>
        <p:spPr>
          <a:xfrm>
            <a:off x="685800" y="1808610"/>
            <a:ext cx="7772400" cy="695368"/>
          </a:xfrm>
          <a:prstGeom prst="rect">
            <a:avLst/>
          </a:prstGeom>
        </p:spPr>
        <p:txBody>
          <a:bodyPr/>
          <a:lstStyle>
            <a:lvl1pPr>
              <a:defRPr>
                <a:solidFill>
                  <a:schemeClr val="bg1"/>
                </a:solidFill>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8" name="Google Shape;78;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9" name="Google Shape;7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59937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490250" y="526350"/>
            <a:ext cx="57975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82" name="Google Shape;82;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42794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3"/>
        <p:cNvGrpSpPr/>
        <p:nvPr/>
      </p:nvGrpSpPr>
      <p:grpSpPr>
        <a:xfrm>
          <a:off x="0" y="0"/>
          <a:ext cx="0" cy="0"/>
          <a:chOff x="0" y="0"/>
          <a:chExt cx="0" cy="0"/>
        </a:xfrm>
      </p:grpSpPr>
      <p:sp>
        <p:nvSpPr>
          <p:cNvPr id="84" name="Google Shape;84;p21"/>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5" name="Google Shape;85;p21"/>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86" name="Google Shape;86;p21"/>
          <p:cNvSpPr txBox="1">
            <a:spLocks noGrp="1"/>
          </p:cNvSpPr>
          <p:nvPr>
            <p:ph type="title"/>
          </p:nvPr>
        </p:nvSpPr>
        <p:spPr>
          <a:xfrm>
            <a:off x="265500" y="1205825"/>
            <a:ext cx="4045200" cy="1509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7" name="Google Shape;87;p21"/>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8" name="Google Shape;88;p21"/>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89" name="Google Shape;89;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04471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0"/>
        <p:cNvGrpSpPr/>
        <p:nvPr/>
      </p:nvGrpSpPr>
      <p:grpSpPr>
        <a:xfrm>
          <a:off x="0" y="0"/>
          <a:ext cx="0" cy="0"/>
          <a:chOff x="0" y="0"/>
          <a:chExt cx="0" cy="0"/>
        </a:xfrm>
      </p:grpSpPr>
      <p:sp>
        <p:nvSpPr>
          <p:cNvPr id="91" name="Google Shape;91;p22"/>
          <p:cNvSpPr txBox="1">
            <a:spLocks noGrp="1"/>
          </p:cNvSpPr>
          <p:nvPr>
            <p:ph type="body" idx="1"/>
          </p:nvPr>
        </p:nvSpPr>
        <p:spPr>
          <a:xfrm>
            <a:off x="311700" y="423682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2100"/>
              <a:buNone/>
              <a:defRPr sz="2100"/>
            </a:lvl1pPr>
          </a:lstStyle>
          <a:p>
            <a:endParaRPr/>
          </a:p>
        </p:txBody>
      </p:sp>
      <p:sp>
        <p:nvSpPr>
          <p:cNvPr id="92" name="Google Shape;92;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84593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3"/>
        <p:cNvGrpSpPr/>
        <p:nvPr/>
      </p:nvGrpSpPr>
      <p:grpSpPr>
        <a:xfrm>
          <a:off x="0" y="0"/>
          <a:ext cx="0" cy="0"/>
          <a:chOff x="0" y="0"/>
          <a:chExt cx="0" cy="0"/>
        </a:xfrm>
      </p:grpSpPr>
      <p:sp>
        <p:nvSpPr>
          <p:cNvPr id="94" name="Google Shape;94;p23"/>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3"/>
          <p:cNvSpPr txBox="1">
            <a:spLocks noGrp="1"/>
          </p:cNvSpPr>
          <p:nvPr>
            <p:ph type="title" hasCustomPrompt="1"/>
          </p:nvPr>
        </p:nvSpPr>
        <p:spPr>
          <a:xfrm>
            <a:off x="311700" y="991475"/>
            <a:ext cx="8520600" cy="1917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0"/>
              <a:buNone/>
              <a:defRPr sz="14000" b="1"/>
            </a:lvl1pPr>
            <a:lvl2pPr lvl="1" algn="ctr">
              <a:lnSpc>
                <a:spcPct val="100000"/>
              </a:lnSpc>
              <a:spcBef>
                <a:spcPts val="0"/>
              </a:spcBef>
              <a:spcAft>
                <a:spcPts val="0"/>
              </a:spcAft>
              <a:buSzPts val="14000"/>
              <a:buNone/>
              <a:defRPr sz="14000" b="1"/>
            </a:lvl2pPr>
            <a:lvl3pPr lvl="2" algn="ctr">
              <a:lnSpc>
                <a:spcPct val="100000"/>
              </a:lnSpc>
              <a:spcBef>
                <a:spcPts val="0"/>
              </a:spcBef>
              <a:spcAft>
                <a:spcPts val="0"/>
              </a:spcAft>
              <a:buSzPts val="14000"/>
              <a:buNone/>
              <a:defRPr sz="14000" b="1"/>
            </a:lvl3pPr>
            <a:lvl4pPr lvl="3" algn="ctr">
              <a:lnSpc>
                <a:spcPct val="100000"/>
              </a:lnSpc>
              <a:spcBef>
                <a:spcPts val="0"/>
              </a:spcBef>
              <a:spcAft>
                <a:spcPts val="0"/>
              </a:spcAft>
              <a:buSzPts val="14000"/>
              <a:buNone/>
              <a:defRPr sz="14000" b="1"/>
            </a:lvl4pPr>
            <a:lvl5pPr lvl="4" algn="ctr">
              <a:lnSpc>
                <a:spcPct val="100000"/>
              </a:lnSpc>
              <a:spcBef>
                <a:spcPts val="0"/>
              </a:spcBef>
              <a:spcAft>
                <a:spcPts val="0"/>
              </a:spcAft>
              <a:buSzPts val="14000"/>
              <a:buNone/>
              <a:defRPr sz="14000" b="1"/>
            </a:lvl5pPr>
            <a:lvl6pPr lvl="5" algn="ctr">
              <a:lnSpc>
                <a:spcPct val="100000"/>
              </a:lnSpc>
              <a:spcBef>
                <a:spcPts val="0"/>
              </a:spcBef>
              <a:spcAft>
                <a:spcPts val="0"/>
              </a:spcAft>
              <a:buSzPts val="14000"/>
              <a:buNone/>
              <a:defRPr sz="14000" b="1"/>
            </a:lvl6pPr>
            <a:lvl7pPr lvl="6" algn="ctr">
              <a:lnSpc>
                <a:spcPct val="100000"/>
              </a:lnSpc>
              <a:spcBef>
                <a:spcPts val="0"/>
              </a:spcBef>
              <a:spcAft>
                <a:spcPts val="0"/>
              </a:spcAft>
              <a:buSzPts val="14000"/>
              <a:buNone/>
              <a:defRPr sz="14000" b="1"/>
            </a:lvl7pPr>
            <a:lvl8pPr lvl="7" algn="ctr">
              <a:lnSpc>
                <a:spcPct val="100000"/>
              </a:lnSpc>
              <a:spcBef>
                <a:spcPts val="0"/>
              </a:spcBef>
              <a:spcAft>
                <a:spcPts val="0"/>
              </a:spcAft>
              <a:buSzPts val="14000"/>
              <a:buNone/>
              <a:defRPr sz="14000" b="1"/>
            </a:lvl8pPr>
            <a:lvl9pPr lvl="8" algn="ctr">
              <a:lnSpc>
                <a:spcPct val="100000"/>
              </a:lnSpc>
              <a:spcBef>
                <a:spcPts val="0"/>
              </a:spcBef>
              <a:spcAft>
                <a:spcPts val="0"/>
              </a:spcAft>
              <a:buSzPts val="14000"/>
              <a:buNone/>
              <a:defRPr sz="14000" b="1"/>
            </a:lvl9pPr>
          </a:lstStyle>
          <a:p>
            <a:r>
              <a:t>xx%</a:t>
            </a:r>
          </a:p>
        </p:txBody>
      </p:sp>
      <p:sp>
        <p:nvSpPr>
          <p:cNvPr id="96" name="Google Shape;96;p23"/>
          <p:cNvSpPr txBox="1">
            <a:spLocks noGrp="1"/>
          </p:cNvSpPr>
          <p:nvPr>
            <p:ph type="body" idx="1"/>
          </p:nvPr>
        </p:nvSpPr>
        <p:spPr>
          <a:xfrm>
            <a:off x="311700" y="3071300"/>
            <a:ext cx="8520600" cy="901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97" name="Google Shape;9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5057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65658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19A62A3-C49F-4746-B86A-E64125FCE13E}"/>
              </a:ext>
            </a:extLst>
          </p:cNvPr>
          <p:cNvCxnSpPr>
            <a:cxnSpLocks/>
          </p:cNvCxnSpPr>
          <p:nvPr userDrawn="1"/>
        </p:nvCxnSpPr>
        <p:spPr>
          <a:xfrm>
            <a:off x="0" y="4891301"/>
            <a:ext cx="8608594" cy="0"/>
          </a:xfrm>
          <a:prstGeom prst="line">
            <a:avLst/>
          </a:prstGeom>
          <a:ln w="6350">
            <a:solidFill>
              <a:srgbClr val="404040"/>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25DB7D6-CD0D-054E-A10D-7BFC7BBB0D01}"/>
              </a:ext>
            </a:extLst>
          </p:cNvPr>
          <p:cNvSpPr>
            <a:spLocks noGrp="1"/>
          </p:cNvSpPr>
          <p:nvPr>
            <p:ph type="sldNum" sz="quarter" idx="12"/>
          </p:nvPr>
        </p:nvSpPr>
        <p:spPr>
          <a:xfrm>
            <a:off x="8608594" y="4773061"/>
            <a:ext cx="228600" cy="236483"/>
          </a:xfrm>
          <a:gradFill>
            <a:gsLst>
              <a:gs pos="50000">
                <a:srgbClr val="7AA3F0"/>
              </a:gs>
              <a:gs pos="0">
                <a:srgbClr val="6679EC"/>
              </a:gs>
              <a:gs pos="100000">
                <a:srgbClr val="759DE7"/>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lvl1pPr algn="ctr">
              <a:defRPr b="0" i="0">
                <a:solidFill>
                  <a:schemeClr val="bg1"/>
                </a:solidFill>
                <a:latin typeface="Montserrat Medium" pitchFamily="2" charset="77"/>
                <a:cs typeface="Poppins" pitchFamily="2" charset="77"/>
              </a:defRPr>
            </a:lvl1pPr>
          </a:lstStyle>
          <a:p>
            <a:fld id="{74ABB879-4B57-4B45-A16D-F03C413E06D7}" type="slidenum">
              <a:rPr lang="en-BD" smtClean="0"/>
              <a:pPr/>
              <a:t>‹#›</a:t>
            </a:fld>
            <a:endParaRPr lang="en-BD" dirty="0"/>
          </a:p>
        </p:txBody>
      </p:sp>
      <p:sp>
        <p:nvSpPr>
          <p:cNvPr id="5" name="Triangle 4">
            <a:extLst>
              <a:ext uri="{FF2B5EF4-FFF2-40B4-BE49-F238E27FC236}">
                <a16:creationId xmlns:a16="http://schemas.microsoft.com/office/drawing/2014/main" id="{A0F5C0C4-A597-2644-8F97-E87DE5105971}"/>
              </a:ext>
            </a:extLst>
          </p:cNvPr>
          <p:cNvSpPr/>
          <p:nvPr userDrawn="1"/>
        </p:nvSpPr>
        <p:spPr>
          <a:xfrm rot="10800000">
            <a:off x="4342218" y="-1227"/>
            <a:ext cx="459565" cy="207545"/>
          </a:xfrm>
          <a:prstGeom prst="triangle">
            <a:avLst/>
          </a:prstGeom>
          <a:gradFill>
            <a:gsLst>
              <a:gs pos="50000">
                <a:srgbClr val="7AA3F0"/>
              </a:gs>
              <a:gs pos="0">
                <a:srgbClr val="6679EC"/>
              </a:gs>
              <a:gs pos="100000">
                <a:srgbClr val="759DE7"/>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D" sz="1050"/>
          </a:p>
        </p:txBody>
      </p:sp>
      <p:sp>
        <p:nvSpPr>
          <p:cNvPr id="8" name="Title 7">
            <a:extLst>
              <a:ext uri="{FF2B5EF4-FFF2-40B4-BE49-F238E27FC236}">
                <a16:creationId xmlns:a16="http://schemas.microsoft.com/office/drawing/2014/main" id="{9E41697B-4107-0A4F-A905-088BFC786B2E}"/>
              </a:ext>
            </a:extLst>
          </p:cNvPr>
          <p:cNvSpPr>
            <a:spLocks noGrp="1"/>
          </p:cNvSpPr>
          <p:nvPr>
            <p:ph type="title"/>
          </p:nvPr>
        </p:nvSpPr>
        <p:spPr>
          <a:xfrm>
            <a:off x="306806" y="314602"/>
            <a:ext cx="8530388" cy="415498"/>
          </a:xfrm>
          <a:noFill/>
        </p:spPr>
        <p:txBody>
          <a:bodyPr wrap="square" lIns="0" tIns="0" rIns="0" bIns="0" rtlCol="0" anchor="t">
            <a:spAutoFit/>
          </a:bodyPr>
          <a:lstStyle>
            <a:lvl1pPr algn="ctr">
              <a:defRPr lang="en-BD" sz="2700" b="1">
                <a:solidFill>
                  <a:srgbClr val="404040"/>
                </a:solidFill>
                <a:latin typeface="Montserrat" pitchFamily="2" charset="77"/>
                <a:ea typeface="+mn-ea"/>
                <a:cs typeface="+mn-cs"/>
              </a:defRPr>
            </a:lvl1pPr>
          </a:lstStyle>
          <a:p>
            <a:pPr marL="0" lvl="0"/>
            <a:r>
              <a:rPr lang="en-GB" dirty="0"/>
              <a:t>Click to edit Master title style</a:t>
            </a:r>
            <a:endParaRPr lang="en-BD" dirty="0"/>
          </a:p>
        </p:txBody>
      </p:sp>
    </p:spTree>
    <p:extLst>
      <p:ext uri="{BB962C8B-B14F-4D97-AF65-F5344CB8AC3E}">
        <p14:creationId xmlns:p14="http://schemas.microsoft.com/office/powerpoint/2010/main" val="207848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 name="TextBox 6"/>
          <p:cNvSpPr txBox="1"/>
          <p:nvPr/>
        </p:nvSpPr>
        <p:spPr>
          <a:xfrm>
            <a:off x="8541698" y="4942416"/>
            <a:ext cx="673697" cy="227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900"/>
            </a:lvl1pPr>
          </a:lstStyle>
          <a:p>
            <a:r>
              <a:t>Dan Boneh</a:t>
            </a:r>
          </a:p>
        </p:txBody>
      </p:sp>
      <p:sp>
        <p:nvSpPr>
          <p:cNvPr id="7" name="Rectangle 6"/>
          <p:cNvSpPr/>
          <p:nvPr/>
        </p:nvSpPr>
        <p:spPr>
          <a:xfrm>
            <a:off x="8365066" y="4819650"/>
            <a:ext cx="762001" cy="304800"/>
          </a:xfrm>
          <a:prstGeom prst="rect">
            <a:avLst/>
          </a:prstGeom>
          <a:solidFill>
            <a:srgbClr val="FFFFFF"/>
          </a:solidFill>
          <a:ln w="25400">
            <a:solidFill>
              <a:srgbClr val="FFFFFF"/>
            </a:solidFill>
          </a:ln>
        </p:spPr>
        <p:txBody>
          <a:bodyPr lIns="45719" rIns="45719" anchor="ctr"/>
          <a:lstStyle/>
          <a:p>
            <a:pPr algn="ctr">
              <a:defRPr>
                <a:solidFill>
                  <a:srgbClr val="FFFFFF"/>
                </a:solidFill>
                <a:latin typeface="+mj-lt"/>
                <a:ea typeface="+mj-ea"/>
                <a:cs typeface="+mj-cs"/>
                <a:sym typeface="Helvetica"/>
              </a:defRPr>
            </a:pPr>
            <a:endParaRPr/>
          </a:p>
        </p:txBody>
      </p:sp>
      <p:sp>
        <p:nvSpPr>
          <p:cNvPr id="8" name="Title Text"/>
          <p:cNvSpPr txBox="1">
            <a:spLocks noGrp="1"/>
          </p:cNvSpPr>
          <p:nvPr>
            <p:ph type="title"/>
          </p:nvPr>
        </p:nvSpPr>
        <p:spPr>
          <a:xfrm>
            <a:off x="685800" y="1597819"/>
            <a:ext cx="7772400" cy="1102520"/>
          </a:xfrm>
          <a:prstGeom prst="rect">
            <a:avLst/>
          </a:prstGeom>
        </p:spPr>
        <p:txBody>
          <a:bodyPr/>
          <a:lstStyle/>
          <a:p>
            <a:r>
              <a:t>Title Text</a:t>
            </a:r>
          </a:p>
        </p:txBody>
      </p:sp>
      <p:sp>
        <p:nvSpPr>
          <p:cNvPr id="9" name="Body Level One…"/>
          <p:cNvSpPr txBox="1">
            <a:spLocks noGrp="1"/>
          </p:cNvSpPr>
          <p:nvPr>
            <p:ph type="body" sz="quarter" idx="1"/>
          </p:nvPr>
        </p:nvSpPr>
        <p:spPr>
          <a:xfrm>
            <a:off x="1371600" y="2914650"/>
            <a:ext cx="6400800" cy="131445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0" name="Slide Number"/>
          <p:cNvSpPr txBox="1">
            <a:spLocks noGrp="1"/>
          </p:cNvSpPr>
          <p:nvPr>
            <p:ph type="sldNum" sz="quarter" idx="2"/>
          </p:nvPr>
        </p:nvSpPr>
        <p:spPr>
          <a:xfrm>
            <a:off x="8432800" y="4775200"/>
            <a:ext cx="258624" cy="24830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3247571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6" name="Title Text"/>
          <p:cNvSpPr txBox="1">
            <a:spLocks noGrp="1"/>
          </p:cNvSpPr>
          <p:nvPr>
            <p:ph type="title"/>
          </p:nvPr>
        </p:nvSpPr>
        <p:spPr>
          <a:xfrm>
            <a:off x="722312" y="3305176"/>
            <a:ext cx="7772401" cy="1021557"/>
          </a:xfrm>
          <a:prstGeom prst="rect">
            <a:avLst/>
          </a:prstGeom>
        </p:spPr>
        <p:txBody>
          <a:bodyPr anchor="t"/>
          <a:lstStyle>
            <a:lvl1pPr algn="l">
              <a:defRPr sz="4000" b="1" cap="all"/>
            </a:lvl1pPr>
          </a:lstStyle>
          <a:p>
            <a:r>
              <a:t>Title Text</a:t>
            </a:r>
          </a:p>
        </p:txBody>
      </p:sp>
      <p:sp>
        <p:nvSpPr>
          <p:cNvPr id="17" name="Body Level One…"/>
          <p:cNvSpPr txBox="1">
            <a:spLocks noGrp="1"/>
          </p:cNvSpPr>
          <p:nvPr>
            <p:ph type="body" sz="quarter" idx="1"/>
          </p:nvPr>
        </p:nvSpPr>
        <p:spPr>
          <a:xfrm>
            <a:off x="722312" y="2180034"/>
            <a:ext cx="7772401" cy="1125141"/>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8" name="Slide Number"/>
          <p:cNvSpPr txBox="1">
            <a:spLocks noGrp="1"/>
          </p:cNvSpPr>
          <p:nvPr>
            <p:ph type="sldNum" sz="quarter" idx="2"/>
          </p:nvPr>
        </p:nvSpPr>
        <p:spPr>
          <a:xfrm>
            <a:off x="8428176" y="4780032"/>
            <a:ext cx="258624" cy="24830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859422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a:solidFill>
            <a:srgbClr val="FFFFFF"/>
          </a:solidFill>
        </p:spPr>
        <p:txBody>
          <a:bodyPr/>
          <a:lstStyle/>
          <a:p>
            <a:r>
              <a:t>Title Text</a:t>
            </a:r>
          </a:p>
        </p:txBody>
      </p:sp>
      <p:sp>
        <p:nvSpPr>
          <p:cNvPr id="21" name="Body Level One…"/>
          <p:cNvSpPr txBox="1">
            <a:spLocks noGrp="1"/>
          </p:cNvSpPr>
          <p:nvPr>
            <p:ph type="body" sz="half" idx="1"/>
          </p:nvPr>
        </p:nvSpPr>
        <p:spPr>
          <a:xfrm>
            <a:off x="457200" y="1200150"/>
            <a:ext cx="4038600" cy="339447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xfrm>
            <a:off x="8428176" y="4780032"/>
            <a:ext cx="258624" cy="24830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4636698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3"/>
          <p:cNvSpPr/>
          <p:nvPr userDrawn="1"/>
        </p:nvSpPr>
        <p:spPr>
          <a:xfrm>
            <a:off x="365125" y="1"/>
            <a:ext cx="8350251" cy="810599"/>
          </a:xfrm>
          <a:prstGeom prst="roundRect">
            <a:avLst/>
          </a:prstGeom>
          <a:no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anchor="ctr"/>
          <a:lstStyle/>
          <a:p>
            <a:pPr algn="ctr" fontAlgn="auto">
              <a:spcBef>
                <a:spcPts val="0"/>
              </a:spcBef>
              <a:spcAft>
                <a:spcPts val="0"/>
              </a:spcAft>
              <a:defRPr/>
            </a:pPr>
            <a:endParaRPr lang="en-US" sz="3200" kern="0" dirty="0">
              <a:solidFill>
                <a:schemeClr val="bg1"/>
              </a:solidFill>
              <a:latin typeface="Calibri"/>
              <a:ea typeface="+mn-ea"/>
              <a:cs typeface="+mn-cs"/>
            </a:endParaRPr>
          </a:p>
        </p:txBody>
      </p:sp>
      <p:sp>
        <p:nvSpPr>
          <p:cNvPr id="5" name="Rectangle 4"/>
          <p:cNvSpPr/>
          <p:nvPr userDrawn="1"/>
        </p:nvSpPr>
        <p:spPr>
          <a:xfrm>
            <a:off x="0" y="-4763"/>
            <a:ext cx="9144000" cy="838200"/>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defRPr/>
            </a:pPr>
            <a:endParaRPr lang="en-US" sz="2400" dirty="0">
              <a:solidFill>
                <a:schemeClr val="bg1"/>
              </a:solidFill>
            </a:endParaRPr>
          </a:p>
        </p:txBody>
      </p:sp>
      <p:sp>
        <p:nvSpPr>
          <p:cNvPr id="2" name="Title 1"/>
          <p:cNvSpPr>
            <a:spLocks noGrp="1"/>
          </p:cNvSpPr>
          <p:nvPr>
            <p:ph type="title"/>
          </p:nvPr>
        </p:nvSpPr>
        <p:spPr>
          <a:xfrm>
            <a:off x="457200" y="124919"/>
            <a:ext cx="8229600" cy="623097"/>
          </a:xfrm>
          <a:prstGeom prst="rect">
            <a:avLst/>
          </a:prstGeom>
        </p:spPr>
        <p:txBody>
          <a:bodyPr wrap="none">
            <a:normAutofit/>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200151"/>
            <a:ext cx="8229600" cy="38184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4" name="Title Text"/>
          <p:cNvSpPr txBox="1">
            <a:spLocks noGrp="1"/>
          </p:cNvSpPr>
          <p:nvPr>
            <p:ph type="title"/>
          </p:nvPr>
        </p:nvSpPr>
        <p:spPr>
          <a:prstGeom prst="rect">
            <a:avLst/>
          </a:prstGeom>
        </p:spPr>
        <p:txBody>
          <a:bodyPr/>
          <a:lstStyle/>
          <a:p>
            <a:r>
              <a:t>Title Text</a:t>
            </a:r>
          </a:p>
        </p:txBody>
      </p:sp>
      <p:sp>
        <p:nvSpPr>
          <p:cNvPr id="25" name="Body Level One…"/>
          <p:cNvSpPr txBox="1">
            <a:spLocks noGrp="1"/>
          </p:cNvSpPr>
          <p:nvPr>
            <p:ph type="body" sz="quarter" idx="1"/>
          </p:nvPr>
        </p:nvSpPr>
        <p:spPr>
          <a:xfrm>
            <a:off x="457200" y="1151334"/>
            <a:ext cx="4040188" cy="479823"/>
          </a:xfrm>
          <a:prstGeom prst="rect">
            <a:avLst/>
          </a:prstGeom>
        </p:spPr>
        <p:txBody>
          <a:bodyPr anchor="b"/>
          <a:lstStyle>
            <a:lvl1pPr marL="0" indent="0">
              <a:buSzTx/>
              <a:buFontTx/>
              <a:buNone/>
              <a:defRPr sz="1900"/>
            </a:lvl1pPr>
            <a:lvl2pPr marL="0" indent="457200">
              <a:buSzTx/>
              <a:buFontTx/>
              <a:buNone/>
              <a:defRPr sz="1900"/>
            </a:lvl2pPr>
            <a:lvl3pPr marL="0" indent="914400">
              <a:buSzTx/>
              <a:buFontTx/>
              <a:buNone/>
              <a:defRPr sz="1900"/>
            </a:lvl3pPr>
            <a:lvl4pPr marL="0" indent="1371600">
              <a:buSzTx/>
              <a:buFontTx/>
              <a:buNone/>
              <a:defRPr sz="1900"/>
            </a:lvl4pPr>
            <a:lvl5pPr marL="0" indent="1828800">
              <a:buSzTx/>
              <a:buFontTx/>
              <a:buNone/>
              <a:defRPr sz="1900"/>
            </a:lvl5pPr>
          </a:lstStyle>
          <a:p>
            <a:r>
              <a:t>Body Level One</a:t>
            </a:r>
          </a:p>
          <a:p>
            <a:pPr lvl="1"/>
            <a:r>
              <a:t>Body Level Two</a:t>
            </a:r>
          </a:p>
          <a:p>
            <a:pPr lvl="2"/>
            <a:r>
              <a:t>Body Level Three</a:t>
            </a:r>
          </a:p>
          <a:p>
            <a:pPr lvl="3"/>
            <a:r>
              <a:t>Body Level Four</a:t>
            </a:r>
          </a:p>
          <a:p>
            <a:pPr lvl="4"/>
            <a:r>
              <a:t>Body Level Five</a:t>
            </a:r>
          </a:p>
        </p:txBody>
      </p:sp>
      <p:sp>
        <p:nvSpPr>
          <p:cNvPr id="26" name="Text Placeholder 4"/>
          <p:cNvSpPr>
            <a:spLocks noGrp="1"/>
          </p:cNvSpPr>
          <p:nvPr>
            <p:ph type="body" sz="quarter" idx="21"/>
          </p:nvPr>
        </p:nvSpPr>
        <p:spPr>
          <a:xfrm>
            <a:off x="4645026" y="1151334"/>
            <a:ext cx="4041776" cy="479823"/>
          </a:xfrm>
          <a:prstGeom prst="rect">
            <a:avLst/>
          </a:prstGeom>
        </p:spPr>
        <p:txBody>
          <a:bodyPr anchor="b"/>
          <a:lstStyle/>
          <a:p>
            <a:pPr marL="0" indent="0" algn="ctr">
              <a:buSzTx/>
              <a:buFontTx/>
              <a:buNone/>
              <a:defRPr b="1"/>
            </a:pPr>
            <a:endParaRPr/>
          </a:p>
        </p:txBody>
      </p:sp>
      <p:sp>
        <p:nvSpPr>
          <p:cNvPr id="27" name="Slide Number"/>
          <p:cNvSpPr txBox="1">
            <a:spLocks noGrp="1"/>
          </p:cNvSpPr>
          <p:nvPr>
            <p:ph type="sldNum" sz="quarter" idx="2"/>
          </p:nvPr>
        </p:nvSpPr>
        <p:spPr>
          <a:xfrm>
            <a:off x="8428176" y="4780032"/>
            <a:ext cx="258624" cy="24830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0240689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Slide Number"/>
          <p:cNvSpPr txBox="1">
            <a:spLocks noGrp="1"/>
          </p:cNvSpPr>
          <p:nvPr>
            <p:ph type="sldNum" sz="quarter" idx="2"/>
          </p:nvPr>
        </p:nvSpPr>
        <p:spPr>
          <a:xfrm>
            <a:off x="8428176" y="4780032"/>
            <a:ext cx="258624" cy="24830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2295196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2" name="Slide Number"/>
          <p:cNvSpPr txBox="1">
            <a:spLocks noGrp="1"/>
          </p:cNvSpPr>
          <p:nvPr>
            <p:ph type="sldNum" sz="quarter" idx="2"/>
          </p:nvPr>
        </p:nvSpPr>
        <p:spPr>
          <a:xfrm>
            <a:off x="8428176" y="4780032"/>
            <a:ext cx="258624" cy="24830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9547285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4" name="Title Text"/>
          <p:cNvSpPr txBox="1">
            <a:spLocks noGrp="1"/>
          </p:cNvSpPr>
          <p:nvPr>
            <p:ph type="title"/>
          </p:nvPr>
        </p:nvSpPr>
        <p:spPr>
          <a:xfrm>
            <a:off x="457201" y="204786"/>
            <a:ext cx="3008314" cy="871539"/>
          </a:xfrm>
          <a:prstGeom prst="rect">
            <a:avLst/>
          </a:prstGeom>
        </p:spPr>
        <p:txBody>
          <a:bodyPr anchor="b"/>
          <a:lstStyle>
            <a:lvl1pPr algn="l">
              <a:defRPr sz="2000" b="1"/>
            </a:lvl1pPr>
          </a:lstStyle>
          <a:p>
            <a:r>
              <a:t>Title Text</a:t>
            </a:r>
          </a:p>
        </p:txBody>
      </p:sp>
      <p:sp>
        <p:nvSpPr>
          <p:cNvPr id="35" name="Body Level One…"/>
          <p:cNvSpPr txBox="1">
            <a:spLocks noGrp="1"/>
          </p:cNvSpPr>
          <p:nvPr>
            <p:ph type="body" idx="1"/>
          </p:nvPr>
        </p:nvSpPr>
        <p:spPr>
          <a:xfrm>
            <a:off x="3575050" y="204788"/>
            <a:ext cx="5111750" cy="4389836"/>
          </a:xfrm>
          <a:prstGeom prst="rect">
            <a:avLst/>
          </a:prstGeom>
        </p:spPr>
        <p:txBody>
          <a:bodyPr/>
          <a:lstStyle>
            <a:lvl1pPr>
              <a:spcBef>
                <a:spcPts val="700"/>
              </a:spcBef>
              <a:defRPr sz="3000"/>
            </a:lvl1pPr>
            <a:lvl2pPr marL="783771" indent="-326571">
              <a:spcBef>
                <a:spcPts val="700"/>
              </a:spcBef>
              <a:defRPr sz="3000"/>
            </a:lvl2pPr>
            <a:lvl3pPr marL="1219200" indent="-304800">
              <a:spcBef>
                <a:spcPts val="700"/>
              </a:spcBef>
              <a:defRPr sz="3000"/>
            </a:lvl3pPr>
            <a:lvl4pPr marL="1737360" indent="-365760">
              <a:spcBef>
                <a:spcPts val="700"/>
              </a:spcBef>
              <a:defRPr sz="3000"/>
            </a:lvl4pPr>
            <a:lvl5pPr marL="2194560" indent="-365760">
              <a:spcBef>
                <a:spcPts val="700"/>
              </a:spcBef>
              <a:defRPr sz="3000"/>
            </a:lvl5pPr>
          </a:lstStyle>
          <a:p>
            <a:r>
              <a:t>Body Level One</a:t>
            </a:r>
          </a:p>
          <a:p>
            <a:pPr lvl="1"/>
            <a:r>
              <a:t>Body Level Two</a:t>
            </a:r>
          </a:p>
          <a:p>
            <a:pPr lvl="2"/>
            <a:r>
              <a:t>Body Level Three</a:t>
            </a:r>
          </a:p>
          <a:p>
            <a:pPr lvl="3"/>
            <a:r>
              <a:t>Body Level Four</a:t>
            </a:r>
          </a:p>
          <a:p>
            <a:pPr lvl="4"/>
            <a:r>
              <a:t>Body Level Five</a:t>
            </a:r>
          </a:p>
        </p:txBody>
      </p:sp>
      <p:sp>
        <p:nvSpPr>
          <p:cNvPr id="36" name="Text Placeholder 3"/>
          <p:cNvSpPr>
            <a:spLocks noGrp="1"/>
          </p:cNvSpPr>
          <p:nvPr>
            <p:ph type="body" sz="half" idx="21"/>
          </p:nvPr>
        </p:nvSpPr>
        <p:spPr>
          <a:xfrm>
            <a:off x="457200" y="1076326"/>
            <a:ext cx="3008315" cy="3518297"/>
          </a:xfrm>
          <a:prstGeom prst="rect">
            <a:avLst/>
          </a:prstGeom>
        </p:spPr>
        <p:txBody>
          <a:bodyPr/>
          <a:lstStyle/>
          <a:p>
            <a:pPr marL="0" indent="0" algn="ctr">
              <a:spcBef>
                <a:spcPts val="300"/>
              </a:spcBef>
              <a:buSzTx/>
              <a:buFontTx/>
              <a:buNone/>
              <a:defRPr sz="1400">
                <a:latin typeface="+mj-lt"/>
                <a:ea typeface="+mj-ea"/>
                <a:cs typeface="+mj-cs"/>
                <a:sym typeface="Helvetica"/>
              </a:defRPr>
            </a:pPr>
            <a:endParaRPr/>
          </a:p>
        </p:txBody>
      </p:sp>
      <p:sp>
        <p:nvSpPr>
          <p:cNvPr id="37" name="Slide Number"/>
          <p:cNvSpPr txBox="1">
            <a:spLocks noGrp="1"/>
          </p:cNvSpPr>
          <p:nvPr>
            <p:ph type="sldNum" sz="quarter" idx="2"/>
          </p:nvPr>
        </p:nvSpPr>
        <p:spPr>
          <a:xfrm>
            <a:off x="8428176" y="4780032"/>
            <a:ext cx="258624" cy="24830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9641103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9" name="Title Text"/>
          <p:cNvSpPr txBox="1">
            <a:spLocks noGrp="1"/>
          </p:cNvSpPr>
          <p:nvPr>
            <p:ph type="title"/>
          </p:nvPr>
        </p:nvSpPr>
        <p:spPr>
          <a:xfrm>
            <a:off x="1792288" y="3600450"/>
            <a:ext cx="5486401" cy="425054"/>
          </a:xfrm>
          <a:prstGeom prst="rect">
            <a:avLst/>
          </a:prstGeom>
        </p:spPr>
        <p:txBody>
          <a:bodyPr anchor="b"/>
          <a:lstStyle>
            <a:lvl1pPr algn="l">
              <a:defRPr sz="2000" b="1"/>
            </a:lvl1pPr>
          </a:lstStyle>
          <a:p>
            <a:r>
              <a:t>Title Text</a:t>
            </a:r>
          </a:p>
        </p:txBody>
      </p:sp>
      <p:sp>
        <p:nvSpPr>
          <p:cNvPr id="40" name="Picture Placeholder 2"/>
          <p:cNvSpPr>
            <a:spLocks noGrp="1"/>
          </p:cNvSpPr>
          <p:nvPr>
            <p:ph type="pic" sz="half" idx="21"/>
          </p:nvPr>
        </p:nvSpPr>
        <p:spPr>
          <a:xfrm>
            <a:off x="1792288" y="459581"/>
            <a:ext cx="5486401" cy="3086101"/>
          </a:xfrm>
          <a:prstGeom prst="rect">
            <a:avLst/>
          </a:prstGeom>
        </p:spPr>
        <p:txBody>
          <a:bodyPr lIns="91439" rIns="91439">
            <a:noAutofit/>
          </a:bodyPr>
          <a:lstStyle/>
          <a:p>
            <a:endParaRPr/>
          </a:p>
        </p:txBody>
      </p:sp>
      <p:sp>
        <p:nvSpPr>
          <p:cNvPr id="41" name="Body Level One…"/>
          <p:cNvSpPr txBox="1">
            <a:spLocks noGrp="1"/>
          </p:cNvSpPr>
          <p:nvPr>
            <p:ph type="body" sz="quarter" idx="1"/>
          </p:nvPr>
        </p:nvSpPr>
        <p:spPr>
          <a:xfrm>
            <a:off x="1792288" y="4025503"/>
            <a:ext cx="5486401" cy="603648"/>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xfrm>
            <a:off x="8428176" y="4780032"/>
            <a:ext cx="258624" cy="24830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25923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44" name="Slide Number"/>
          <p:cNvSpPr txBox="1">
            <a:spLocks noGrp="1"/>
          </p:cNvSpPr>
          <p:nvPr>
            <p:ph type="sldNum" sz="quarter" idx="2"/>
          </p:nvPr>
        </p:nvSpPr>
        <p:spPr>
          <a:xfrm>
            <a:off x="8432800" y="4775200"/>
            <a:ext cx="254000" cy="248305"/>
          </a:xfrm>
          <a:prstGeom prst="rect">
            <a:avLst/>
          </a:prstGeom>
        </p:spPr>
        <p:txBody>
          <a:bodyPr wrap="square"/>
          <a:lstStyle/>
          <a:p>
            <a:fld id="{86CB4B4D-7CA3-9044-876B-883B54F8677D}" type="slidenum">
              <a:t>‹#›</a:t>
            </a:fld>
            <a:endParaRPr/>
          </a:p>
        </p:txBody>
      </p:sp>
    </p:spTree>
    <p:extLst>
      <p:ext uri="{BB962C8B-B14F-4D97-AF65-F5344CB8AC3E}">
        <p14:creationId xmlns:p14="http://schemas.microsoft.com/office/powerpoint/2010/main" val="180057369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6" name="Title Text"/>
          <p:cNvSpPr txBox="1">
            <a:spLocks noGrp="1"/>
          </p:cNvSpPr>
          <p:nvPr>
            <p:ph type="title"/>
          </p:nvPr>
        </p:nvSpPr>
        <p:spPr>
          <a:xfrm>
            <a:off x="1657350" y="1597818"/>
            <a:ext cx="5829300" cy="1102520"/>
          </a:xfrm>
          <a:prstGeom prst="rect">
            <a:avLst/>
          </a:prstGeom>
        </p:spPr>
        <p:txBody>
          <a:bodyPr lIns="34289" tIns="34289" rIns="34289" bIns="34289"/>
          <a:lstStyle>
            <a:lvl1pPr defTabSz="685800">
              <a:defRPr sz="3200"/>
            </a:lvl1pPr>
          </a:lstStyle>
          <a:p>
            <a:r>
              <a:t>Title Text</a:t>
            </a:r>
          </a:p>
        </p:txBody>
      </p:sp>
      <p:sp>
        <p:nvSpPr>
          <p:cNvPr id="47" name="Body Level One…"/>
          <p:cNvSpPr txBox="1">
            <a:spLocks noGrp="1"/>
          </p:cNvSpPr>
          <p:nvPr>
            <p:ph type="body" sz="quarter" idx="1"/>
          </p:nvPr>
        </p:nvSpPr>
        <p:spPr>
          <a:xfrm>
            <a:off x="2171700" y="2914650"/>
            <a:ext cx="4800600" cy="1314450"/>
          </a:xfrm>
          <a:prstGeom prst="rect">
            <a:avLst/>
          </a:prstGeom>
        </p:spPr>
        <p:txBody>
          <a:bodyPr lIns="34289" tIns="34289" rIns="34289" bIns="34289"/>
          <a:lstStyle>
            <a:lvl1pPr marL="0" indent="0" algn="ctr" defTabSz="685800">
              <a:buSzTx/>
              <a:buFontTx/>
              <a:buNone/>
              <a:defRPr sz="1900">
                <a:solidFill>
                  <a:srgbClr val="888888"/>
                </a:solidFill>
              </a:defRPr>
            </a:lvl1pPr>
            <a:lvl2pPr marL="0" indent="457200" algn="ctr" defTabSz="685800">
              <a:buSzTx/>
              <a:buFontTx/>
              <a:buNone/>
              <a:defRPr sz="1900">
                <a:solidFill>
                  <a:srgbClr val="888888"/>
                </a:solidFill>
              </a:defRPr>
            </a:lvl2pPr>
            <a:lvl3pPr marL="0" indent="914400" algn="ctr" defTabSz="685800">
              <a:buSzTx/>
              <a:buFontTx/>
              <a:buNone/>
              <a:defRPr sz="1900">
                <a:solidFill>
                  <a:srgbClr val="888888"/>
                </a:solidFill>
              </a:defRPr>
            </a:lvl3pPr>
            <a:lvl4pPr marL="0" indent="1371600" algn="ctr" defTabSz="685800">
              <a:buSzTx/>
              <a:buFontTx/>
              <a:buNone/>
              <a:defRPr sz="1900">
                <a:solidFill>
                  <a:srgbClr val="888888"/>
                </a:solidFill>
              </a:defRPr>
            </a:lvl4pPr>
            <a:lvl5pPr marL="0" indent="1828800" algn="ctr" defTabSz="685800">
              <a:buSzTx/>
              <a:buFontTx/>
              <a:buNone/>
              <a:defRPr sz="19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xfrm>
            <a:off x="8432800" y="4754004"/>
            <a:ext cx="254000" cy="225446"/>
          </a:xfrm>
          <a:prstGeom prst="rect">
            <a:avLst/>
          </a:prstGeom>
        </p:spPr>
        <p:txBody>
          <a:bodyPr wrap="square" lIns="34289" tIns="34289" rIns="34289" bIns="34289"/>
          <a:lstStyle>
            <a:lvl1pPr defTabSz="685800"/>
          </a:lstStyle>
          <a:p>
            <a:fld id="{86CB4B4D-7CA3-9044-876B-883B54F8677D}" type="slidenum">
              <a:t>‹#›</a:t>
            </a:fld>
            <a:endParaRPr/>
          </a:p>
        </p:txBody>
      </p:sp>
    </p:spTree>
    <p:extLst>
      <p:ext uri="{BB962C8B-B14F-4D97-AF65-F5344CB8AC3E}">
        <p14:creationId xmlns:p14="http://schemas.microsoft.com/office/powerpoint/2010/main" val="425548328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Body Level One…"/>
          <p:cNvSpPr txBox="1">
            <a:spLocks noGrp="1"/>
          </p:cNvSpPr>
          <p:nvPr>
            <p:ph type="body" idx="1"/>
          </p:nvPr>
        </p:nvSpPr>
        <p:spPr>
          <a:prstGeom prst="rect">
            <a:avLst/>
          </a:prstGeom>
        </p:spPr>
        <p:txBody>
          <a:bodyPr/>
          <a:lstStyle>
            <a:lvl1pPr>
              <a:buFont typeface="Helvetica Neue"/>
            </a:lvl1pPr>
            <a:lvl2pPr>
              <a:buFont typeface="Helvetica Neue"/>
            </a:lvl2pPr>
            <a:lvl3pPr>
              <a:buFont typeface="Helvetica Neue"/>
            </a:lvl3pPr>
            <a:lvl4pPr>
              <a:buFont typeface="Helvetica Neue"/>
            </a:lvl4pPr>
            <a:lvl5pPr>
              <a:buFont typeface="Helvetica Neue"/>
            </a:lvl5pPr>
          </a:lstStyle>
          <a:p>
            <a:r>
              <a:t>Body Level One</a:t>
            </a:r>
          </a:p>
          <a:p>
            <a:pPr lvl="1"/>
            <a:r>
              <a:t>Body Level Two</a:t>
            </a:r>
          </a:p>
          <a:p>
            <a:pPr lvl="2"/>
            <a:r>
              <a:t>Body Level Three</a:t>
            </a:r>
          </a:p>
          <a:p>
            <a:pPr lvl="3"/>
            <a:r>
              <a:t>Body Level Four</a:t>
            </a:r>
          </a:p>
          <a:p>
            <a:pPr lvl="4"/>
            <a:r>
              <a:t>Body Level Five</a:t>
            </a:r>
          </a:p>
        </p:txBody>
      </p:sp>
      <p:sp>
        <p:nvSpPr>
          <p:cNvPr id="52" name="Slide Number"/>
          <p:cNvSpPr txBox="1">
            <a:spLocks noGrp="1"/>
          </p:cNvSpPr>
          <p:nvPr>
            <p:ph type="sldNum" sz="quarter" idx="2"/>
          </p:nvPr>
        </p:nvSpPr>
        <p:spPr>
          <a:xfrm>
            <a:off x="8413191" y="4771698"/>
            <a:ext cx="273609" cy="264974"/>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extLst>
      <p:ext uri="{BB962C8B-B14F-4D97-AF65-F5344CB8AC3E}">
        <p14:creationId xmlns:p14="http://schemas.microsoft.com/office/powerpoint/2010/main" val="358193609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54" name="Title Text"/>
          <p:cNvSpPr txBox="1">
            <a:spLocks noGrp="1"/>
          </p:cNvSpPr>
          <p:nvPr>
            <p:ph type="title"/>
          </p:nvPr>
        </p:nvSpPr>
        <p:spPr>
          <a:xfrm>
            <a:off x="1657350" y="1597818"/>
            <a:ext cx="5829300" cy="1102520"/>
          </a:xfrm>
          <a:prstGeom prst="rect">
            <a:avLst/>
          </a:prstGeom>
        </p:spPr>
        <p:txBody>
          <a:bodyPr lIns="34289" tIns="34289" rIns="34289" bIns="34289"/>
          <a:lstStyle>
            <a:lvl1pPr defTabSz="685800">
              <a:defRPr sz="3200"/>
            </a:lvl1pPr>
          </a:lstStyle>
          <a:p>
            <a:r>
              <a:t>Title Text</a:t>
            </a:r>
          </a:p>
        </p:txBody>
      </p:sp>
      <p:sp>
        <p:nvSpPr>
          <p:cNvPr id="55" name="Body Level One…"/>
          <p:cNvSpPr txBox="1">
            <a:spLocks noGrp="1"/>
          </p:cNvSpPr>
          <p:nvPr>
            <p:ph type="body" sz="quarter" idx="1"/>
          </p:nvPr>
        </p:nvSpPr>
        <p:spPr>
          <a:xfrm>
            <a:off x="2171700" y="2914650"/>
            <a:ext cx="4800600" cy="1314450"/>
          </a:xfrm>
          <a:prstGeom prst="rect">
            <a:avLst/>
          </a:prstGeom>
        </p:spPr>
        <p:txBody>
          <a:bodyPr lIns="34289" tIns="34289" rIns="34289" bIns="34289"/>
          <a:lstStyle>
            <a:lvl1pPr marL="0" indent="0" algn="ctr" defTabSz="685800">
              <a:buSzTx/>
              <a:buFontTx/>
              <a:buNone/>
              <a:defRPr>
                <a:solidFill>
                  <a:srgbClr val="888888"/>
                </a:solidFill>
              </a:defRPr>
            </a:lvl1pPr>
            <a:lvl2pPr marL="0" indent="457200" algn="ctr" defTabSz="685800">
              <a:buSzTx/>
              <a:buFontTx/>
              <a:buNone/>
              <a:defRPr>
                <a:solidFill>
                  <a:srgbClr val="888888"/>
                </a:solidFill>
              </a:defRPr>
            </a:lvl2pPr>
            <a:lvl3pPr marL="0" indent="914400" algn="ctr" defTabSz="685800">
              <a:buSzTx/>
              <a:buFontTx/>
              <a:buNone/>
              <a:defRPr>
                <a:solidFill>
                  <a:srgbClr val="888888"/>
                </a:solidFill>
              </a:defRPr>
            </a:lvl3pPr>
            <a:lvl4pPr marL="0" indent="1371600" algn="ctr" defTabSz="685800">
              <a:buSzTx/>
              <a:buFontTx/>
              <a:buNone/>
              <a:defRPr>
                <a:solidFill>
                  <a:srgbClr val="888888"/>
                </a:solidFill>
              </a:defRPr>
            </a:lvl4pPr>
            <a:lvl5pPr marL="0" indent="1828800" algn="ctr" defTabSz="685800">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6" name="Slide Number"/>
          <p:cNvSpPr txBox="1">
            <a:spLocks noGrp="1"/>
          </p:cNvSpPr>
          <p:nvPr>
            <p:ph type="sldNum" sz="quarter" idx="2"/>
          </p:nvPr>
        </p:nvSpPr>
        <p:spPr>
          <a:xfrm>
            <a:off x="8249818" y="4801644"/>
            <a:ext cx="208383" cy="205081"/>
          </a:xfrm>
          <a:prstGeom prst="rect">
            <a:avLst/>
          </a:prstGeom>
        </p:spPr>
        <p:txBody>
          <a:bodyPr lIns="34289" tIns="34289" rIns="34289" bIns="34289"/>
          <a:lstStyle>
            <a:lvl1pPr defTabSz="685800">
              <a:defRPr sz="900">
                <a:latin typeface="Helvetica Neue"/>
                <a:ea typeface="Helvetica Neue"/>
                <a:cs typeface="Helvetica Neue"/>
                <a:sym typeface="Helvetica Neue"/>
              </a:defRPr>
            </a:lvl1pPr>
          </a:lstStyle>
          <a:p>
            <a:fld id="{86CB4B4D-7CA3-9044-876B-883B54F8677D}" type="slidenum">
              <a:t>‹#›</a:t>
            </a:fld>
            <a:endParaRPr/>
          </a:p>
        </p:txBody>
      </p:sp>
    </p:spTree>
    <p:extLst>
      <p:ext uri="{BB962C8B-B14F-4D97-AF65-F5344CB8AC3E}">
        <p14:creationId xmlns:p14="http://schemas.microsoft.com/office/powerpoint/2010/main" val="1646989027"/>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58" name="Title Text"/>
          <p:cNvSpPr txBox="1">
            <a:spLocks noGrp="1"/>
          </p:cNvSpPr>
          <p:nvPr>
            <p:ph type="title"/>
          </p:nvPr>
        </p:nvSpPr>
        <p:spPr>
          <a:xfrm>
            <a:off x="1485900" y="205978"/>
            <a:ext cx="6172200" cy="857251"/>
          </a:xfrm>
          <a:prstGeom prst="rect">
            <a:avLst/>
          </a:prstGeom>
        </p:spPr>
        <p:txBody>
          <a:bodyPr lIns="34289" tIns="34289" rIns="34289" bIns="34289"/>
          <a:lstStyle>
            <a:lvl1pPr defTabSz="685800">
              <a:defRPr sz="3200"/>
            </a:lvl1pPr>
          </a:lstStyle>
          <a:p>
            <a:r>
              <a:t>Title Text</a:t>
            </a:r>
          </a:p>
        </p:txBody>
      </p:sp>
      <p:sp>
        <p:nvSpPr>
          <p:cNvPr id="59" name="Body Level One…"/>
          <p:cNvSpPr txBox="1">
            <a:spLocks noGrp="1"/>
          </p:cNvSpPr>
          <p:nvPr>
            <p:ph type="body" idx="1"/>
          </p:nvPr>
        </p:nvSpPr>
        <p:spPr>
          <a:xfrm>
            <a:off x="1485900" y="1200150"/>
            <a:ext cx="6172200" cy="3394473"/>
          </a:xfrm>
          <a:prstGeom prst="rect">
            <a:avLst/>
          </a:prstGeom>
        </p:spPr>
        <p:txBody>
          <a:bodyPr lIns="34289" tIns="34289" rIns="34289" bIns="34289"/>
          <a:lstStyle>
            <a:lvl1pPr marL="257175" indent="-257175" defTabSz="685800">
              <a:buFont typeface="Helvetica Neue"/>
            </a:lvl1pPr>
            <a:lvl2pPr marL="702128" indent="-244928" defTabSz="685800">
              <a:buFont typeface="Helvetica Neue"/>
            </a:lvl2pPr>
            <a:lvl3pPr defTabSz="685800">
              <a:buFont typeface="Helvetica Neue"/>
            </a:lvl3pPr>
            <a:lvl4pPr defTabSz="685800">
              <a:buFont typeface="Helvetica Neue"/>
            </a:lvl4pPr>
            <a:lvl5pPr defTabSz="685800">
              <a:buFont typeface="Helvetica Neue"/>
            </a:lvl5pPr>
          </a:lstStyle>
          <a:p>
            <a:r>
              <a:t>Body Level One</a:t>
            </a:r>
          </a:p>
          <a:p>
            <a:pPr lvl="1"/>
            <a:r>
              <a:t>Body Level Two</a:t>
            </a:r>
          </a:p>
          <a:p>
            <a:pPr lvl="2"/>
            <a:r>
              <a:t>Body Level Three</a:t>
            </a:r>
          </a:p>
          <a:p>
            <a:pPr lvl="3"/>
            <a:r>
              <a:t>Body Level Four</a:t>
            </a:r>
          </a:p>
          <a:p>
            <a:pPr lvl="4"/>
            <a:r>
              <a:t>Body Level Five</a:t>
            </a:r>
          </a:p>
        </p:txBody>
      </p:sp>
      <p:sp>
        <p:nvSpPr>
          <p:cNvPr id="60" name="Slide Number"/>
          <p:cNvSpPr txBox="1">
            <a:spLocks noGrp="1"/>
          </p:cNvSpPr>
          <p:nvPr>
            <p:ph type="sldNum" sz="quarter" idx="2"/>
          </p:nvPr>
        </p:nvSpPr>
        <p:spPr>
          <a:xfrm>
            <a:off x="7449718" y="4801644"/>
            <a:ext cx="208383" cy="205081"/>
          </a:xfrm>
          <a:prstGeom prst="rect">
            <a:avLst/>
          </a:prstGeom>
        </p:spPr>
        <p:txBody>
          <a:bodyPr lIns="34289" tIns="34289" rIns="34289" bIns="34289"/>
          <a:lstStyle>
            <a:lvl1pPr defTabSz="685800">
              <a:defRPr sz="900">
                <a:latin typeface="Helvetica Neue"/>
                <a:ea typeface="Helvetica Neue"/>
                <a:cs typeface="Helvetica Neue"/>
                <a:sym typeface="Helvetica Neue"/>
              </a:defRPr>
            </a:lvl1pPr>
          </a:lstStyle>
          <a:p>
            <a:fld id="{86CB4B4D-7CA3-9044-876B-883B54F8677D}" type="slidenum">
              <a:t>‹#›</a:t>
            </a:fld>
            <a:endParaRPr/>
          </a:p>
        </p:txBody>
      </p:sp>
    </p:spTree>
    <p:extLst>
      <p:ext uri="{BB962C8B-B14F-4D97-AF65-F5344CB8AC3E}">
        <p14:creationId xmlns:p14="http://schemas.microsoft.com/office/powerpoint/2010/main" val="349247238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AF94FB-DBAC-5A49-BBDE-DEB602A733FE}" type="datetime1">
              <a:rPr lang="en-US"/>
              <a:pPr>
                <a:defRPr/>
              </a:pPr>
              <a:t>5/5/24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474F64E-2EE5-7440-95DF-06B2C2E4B04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4_Title and Content">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Body Level One…"/>
          <p:cNvSpPr txBox="1">
            <a:spLocks noGrp="1"/>
          </p:cNvSpPr>
          <p:nvPr>
            <p:ph type="body" idx="1"/>
          </p:nvPr>
        </p:nvSpPr>
        <p:spPr>
          <a:prstGeom prst="rect">
            <a:avLst/>
          </a:prstGeom>
        </p:spPr>
        <p:txBody>
          <a:bodyPr/>
          <a:lstStyle>
            <a:lvl1pPr>
              <a:buFont typeface="Helvetica Neue"/>
            </a:lvl1pPr>
            <a:lvl2pPr>
              <a:buFont typeface="Helvetica Neue"/>
            </a:lvl2pPr>
            <a:lvl3pPr>
              <a:buFont typeface="Helvetica Neue"/>
            </a:lvl3pPr>
            <a:lvl4pPr>
              <a:buFont typeface="Helvetica Neue"/>
            </a:lvl4pPr>
            <a:lvl5pPr>
              <a:buFont typeface="Helvetica Neue"/>
            </a:lvl5p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xfrm>
            <a:off x="8413191" y="4771698"/>
            <a:ext cx="273609" cy="264974"/>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extLst>
      <p:ext uri="{BB962C8B-B14F-4D97-AF65-F5344CB8AC3E}">
        <p14:creationId xmlns:p14="http://schemas.microsoft.com/office/powerpoint/2010/main" val="3377377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5_Title and Content">
    <p:spTree>
      <p:nvGrpSpPr>
        <p:cNvPr id="1" name=""/>
        <p:cNvGrpSpPr/>
        <p:nvPr/>
      </p:nvGrpSpPr>
      <p:grpSpPr>
        <a:xfrm>
          <a:off x="0" y="0"/>
          <a:ext cx="0" cy="0"/>
          <a:chOff x="0" y="0"/>
          <a:chExt cx="0" cy="0"/>
        </a:xfrm>
      </p:grpSpPr>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idx="1"/>
          </p:nvPr>
        </p:nvSpPr>
        <p:spPr>
          <a:prstGeom prst="rect">
            <a:avLst/>
          </a:prstGeom>
        </p:spPr>
        <p:txBody>
          <a:bodyPr/>
          <a:lstStyle>
            <a:lvl1pPr>
              <a:buFont typeface="Helvetica Neue"/>
            </a:lvl1pPr>
            <a:lvl2pPr>
              <a:buFont typeface="Helvetica Neue"/>
            </a:lvl2pPr>
            <a:lvl3pPr>
              <a:buFont typeface="Helvetica Neue"/>
            </a:lvl3pPr>
            <a:lvl4pPr>
              <a:buFont typeface="Helvetica Neue"/>
            </a:lvl4pPr>
            <a:lvl5pPr>
              <a:buFont typeface="Helvetica Neue"/>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8413191" y="4771698"/>
            <a:ext cx="273609" cy="264974"/>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extLst>
      <p:ext uri="{BB962C8B-B14F-4D97-AF65-F5344CB8AC3E}">
        <p14:creationId xmlns:p14="http://schemas.microsoft.com/office/powerpoint/2010/main" val="73159843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6_Title and Content">
    <p:spTree>
      <p:nvGrpSpPr>
        <p:cNvPr id="1" name=""/>
        <p:cNvGrpSpPr/>
        <p:nvPr/>
      </p:nvGrpSpPr>
      <p:grpSpPr>
        <a:xfrm>
          <a:off x="0" y="0"/>
          <a:ext cx="0" cy="0"/>
          <a:chOff x="0" y="0"/>
          <a:chExt cx="0" cy="0"/>
        </a:xfrm>
      </p:grpSpPr>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idx="1"/>
          </p:nvPr>
        </p:nvSpPr>
        <p:spPr>
          <a:prstGeom prst="rect">
            <a:avLst/>
          </a:prstGeom>
        </p:spPr>
        <p:txBody>
          <a:bodyPr/>
          <a:lstStyle>
            <a:lvl1pPr>
              <a:buFont typeface="Helvetica Neue"/>
            </a:lvl1pPr>
            <a:lvl2pPr>
              <a:buFont typeface="Helvetica Neue"/>
            </a:lvl2pPr>
            <a:lvl3pPr>
              <a:buFont typeface="Helvetica Neue"/>
            </a:lvl3pPr>
            <a:lvl4pPr>
              <a:buFont typeface="Helvetica Neue"/>
            </a:lvl4pPr>
            <a:lvl5pPr>
              <a:buFont typeface="Helvetica Neue"/>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xfrm>
            <a:off x="8413191" y="4771698"/>
            <a:ext cx="273609" cy="264974"/>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extLst>
      <p:ext uri="{BB962C8B-B14F-4D97-AF65-F5344CB8AC3E}">
        <p14:creationId xmlns:p14="http://schemas.microsoft.com/office/powerpoint/2010/main" val="1297476304"/>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7_Title and Content">
    <p:spTree>
      <p:nvGrpSpPr>
        <p:cNvPr id="1" name=""/>
        <p:cNvGrpSpPr/>
        <p:nvPr/>
      </p:nvGrpSpPr>
      <p:grpSpPr>
        <a:xfrm>
          <a:off x="0" y="0"/>
          <a:ext cx="0" cy="0"/>
          <a:chOff x="0" y="0"/>
          <a:chExt cx="0" cy="0"/>
        </a:xfrm>
      </p:grpSpPr>
      <p:sp>
        <p:nvSpPr>
          <p:cNvPr id="74" name="Title Text"/>
          <p:cNvSpPr txBox="1">
            <a:spLocks noGrp="1"/>
          </p:cNvSpPr>
          <p:nvPr>
            <p:ph type="title"/>
          </p:nvPr>
        </p:nvSpPr>
        <p:spPr>
          <a:prstGeom prst="rect">
            <a:avLst/>
          </a:prstGeom>
        </p:spPr>
        <p:txBody>
          <a:bodyPr/>
          <a:lstStyle/>
          <a:p>
            <a:r>
              <a:t>Title Text</a:t>
            </a:r>
          </a:p>
        </p:txBody>
      </p:sp>
      <p:sp>
        <p:nvSpPr>
          <p:cNvPr id="75" name="Body Level One…"/>
          <p:cNvSpPr txBox="1">
            <a:spLocks noGrp="1"/>
          </p:cNvSpPr>
          <p:nvPr>
            <p:ph type="body" idx="1"/>
          </p:nvPr>
        </p:nvSpPr>
        <p:spPr>
          <a:prstGeom prst="rect">
            <a:avLst/>
          </a:prstGeom>
        </p:spPr>
        <p:txBody>
          <a:bodyPr/>
          <a:lstStyle>
            <a:lvl1pPr>
              <a:defRPr>
                <a:latin typeface="+mn-lt"/>
                <a:ea typeface="+mn-ea"/>
                <a:cs typeface="+mn-cs"/>
                <a:sym typeface="Calibri"/>
              </a:defRPr>
            </a:lvl1pPr>
            <a:lvl2pPr>
              <a:defRPr>
                <a:latin typeface="+mn-lt"/>
                <a:ea typeface="+mn-ea"/>
                <a:cs typeface="+mn-cs"/>
                <a:sym typeface="Calibri"/>
              </a:defRPr>
            </a:lvl2pPr>
            <a:lvl3pPr>
              <a:defRPr>
                <a:latin typeface="+mn-lt"/>
                <a:ea typeface="+mn-ea"/>
                <a:cs typeface="+mn-cs"/>
                <a:sym typeface="Calibri"/>
              </a:defRPr>
            </a:lvl3pPr>
            <a:lvl4pPr>
              <a:defRPr>
                <a:latin typeface="+mn-lt"/>
                <a:ea typeface="+mn-ea"/>
                <a:cs typeface="+mn-cs"/>
                <a:sym typeface="Calibri"/>
              </a:defRPr>
            </a:lvl4pPr>
            <a:lvl5pP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xfrm>
            <a:off x="8428176" y="4780032"/>
            <a:ext cx="258624" cy="24830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9231797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78" name="Title Text"/>
          <p:cNvSpPr txBox="1">
            <a:spLocks noGrp="1"/>
          </p:cNvSpPr>
          <p:nvPr>
            <p:ph type="title"/>
          </p:nvPr>
        </p:nvSpPr>
        <p:spPr>
          <a:xfrm>
            <a:off x="1657350" y="1597818"/>
            <a:ext cx="5829300" cy="1102520"/>
          </a:xfrm>
          <a:prstGeom prst="rect">
            <a:avLst/>
          </a:prstGeom>
        </p:spPr>
        <p:txBody>
          <a:bodyPr lIns="34289" tIns="34289" rIns="34289" bIns="34289"/>
          <a:lstStyle>
            <a:lvl1pPr defTabSz="685800">
              <a:defRPr sz="3200">
                <a:latin typeface="+mn-lt"/>
                <a:ea typeface="+mn-ea"/>
                <a:cs typeface="+mn-cs"/>
                <a:sym typeface="Calibri"/>
              </a:defRPr>
            </a:lvl1pPr>
          </a:lstStyle>
          <a:p>
            <a:r>
              <a:t>Title Text</a:t>
            </a:r>
          </a:p>
        </p:txBody>
      </p:sp>
      <p:sp>
        <p:nvSpPr>
          <p:cNvPr id="79" name="Body Level One…"/>
          <p:cNvSpPr txBox="1">
            <a:spLocks noGrp="1"/>
          </p:cNvSpPr>
          <p:nvPr>
            <p:ph type="body" sz="quarter" idx="1"/>
          </p:nvPr>
        </p:nvSpPr>
        <p:spPr>
          <a:xfrm>
            <a:off x="2171700" y="2914650"/>
            <a:ext cx="4800600" cy="1314450"/>
          </a:xfrm>
          <a:prstGeom prst="rect">
            <a:avLst/>
          </a:prstGeom>
        </p:spPr>
        <p:txBody>
          <a:bodyPr lIns="34289" tIns="34289" rIns="34289" bIns="34289"/>
          <a:lstStyle>
            <a:lvl1pPr marL="0" indent="0" algn="ctr" defTabSz="685800">
              <a:buSzTx/>
              <a:buFontTx/>
              <a:buNone/>
              <a:defRPr>
                <a:solidFill>
                  <a:srgbClr val="888888"/>
                </a:solidFill>
                <a:latin typeface="+mn-lt"/>
                <a:ea typeface="+mn-ea"/>
                <a:cs typeface="+mn-cs"/>
                <a:sym typeface="Calibri"/>
              </a:defRPr>
            </a:lvl1pPr>
            <a:lvl2pPr marL="0" indent="457200" algn="ctr" defTabSz="685800">
              <a:buSzTx/>
              <a:buFontTx/>
              <a:buNone/>
              <a:defRPr>
                <a:solidFill>
                  <a:srgbClr val="888888"/>
                </a:solidFill>
                <a:latin typeface="+mn-lt"/>
                <a:ea typeface="+mn-ea"/>
                <a:cs typeface="+mn-cs"/>
                <a:sym typeface="Calibri"/>
              </a:defRPr>
            </a:lvl2pPr>
            <a:lvl3pPr marL="0" indent="914400" algn="ctr" defTabSz="685800">
              <a:buSzTx/>
              <a:buFontTx/>
              <a:buNone/>
              <a:defRPr>
                <a:solidFill>
                  <a:srgbClr val="888888"/>
                </a:solidFill>
                <a:latin typeface="+mn-lt"/>
                <a:ea typeface="+mn-ea"/>
                <a:cs typeface="+mn-cs"/>
                <a:sym typeface="Calibri"/>
              </a:defRPr>
            </a:lvl3pPr>
            <a:lvl4pPr marL="0" indent="1371600" algn="ctr" defTabSz="685800">
              <a:buSzTx/>
              <a:buFontTx/>
              <a:buNone/>
              <a:defRPr>
                <a:solidFill>
                  <a:srgbClr val="888888"/>
                </a:solidFill>
                <a:latin typeface="+mn-lt"/>
                <a:ea typeface="+mn-ea"/>
                <a:cs typeface="+mn-cs"/>
                <a:sym typeface="Calibri"/>
              </a:defRPr>
            </a:lvl4pPr>
            <a:lvl5pPr marL="0" indent="1828800" algn="ctr" defTabSz="685800">
              <a:buSzTx/>
              <a:buFontTx/>
              <a:buNone/>
              <a:defRPr>
                <a:solidFill>
                  <a:srgbClr val="888888"/>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xfrm>
            <a:off x="8324556" y="4778761"/>
            <a:ext cx="299935" cy="225446"/>
          </a:xfrm>
          <a:prstGeom prst="rect">
            <a:avLst/>
          </a:prstGeom>
        </p:spPr>
        <p:txBody>
          <a:bodyPr wrap="square" lIns="34289" tIns="34289" rIns="34289" bIns="34289"/>
          <a:lstStyle>
            <a:lvl1pPr defTabSz="685800"/>
          </a:lstStyle>
          <a:p>
            <a:fld id="{86CB4B4D-7CA3-9044-876B-883B54F8677D}" type="slidenum">
              <a:t>‹#›</a:t>
            </a:fld>
            <a:endParaRPr/>
          </a:p>
        </p:txBody>
      </p:sp>
    </p:spTree>
    <p:extLst>
      <p:ext uri="{BB962C8B-B14F-4D97-AF65-F5344CB8AC3E}">
        <p14:creationId xmlns:p14="http://schemas.microsoft.com/office/powerpoint/2010/main" val="4077353790"/>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8_Title and Content">
    <p:spTree>
      <p:nvGrpSpPr>
        <p:cNvPr id="1" name=""/>
        <p:cNvGrpSpPr/>
        <p:nvPr/>
      </p:nvGrpSpPr>
      <p:grpSpPr>
        <a:xfrm>
          <a:off x="0" y="0"/>
          <a:ext cx="0" cy="0"/>
          <a:chOff x="0" y="0"/>
          <a:chExt cx="0" cy="0"/>
        </a:xfrm>
      </p:grpSpPr>
      <p:sp>
        <p:nvSpPr>
          <p:cNvPr id="82" name="Title Text"/>
          <p:cNvSpPr txBox="1">
            <a:spLocks noGrp="1"/>
          </p:cNvSpPr>
          <p:nvPr>
            <p:ph type="title"/>
          </p:nvPr>
        </p:nvSpPr>
        <p:spPr>
          <a:prstGeom prst="rect">
            <a:avLst/>
          </a:prstGeom>
        </p:spPr>
        <p:txBody>
          <a:bodyPr/>
          <a:lstStyle>
            <a:lvl1pPr>
              <a:defRPr>
                <a:latin typeface="+mn-lt"/>
                <a:ea typeface="+mn-ea"/>
                <a:cs typeface="+mn-cs"/>
                <a:sym typeface="Calibri"/>
              </a:defRPr>
            </a:lvl1pPr>
          </a:lstStyle>
          <a:p>
            <a:r>
              <a:t>Title Text</a:t>
            </a:r>
          </a:p>
        </p:txBody>
      </p:sp>
      <p:sp>
        <p:nvSpPr>
          <p:cNvPr id="83" name="Body Level One…"/>
          <p:cNvSpPr txBox="1">
            <a:spLocks noGrp="1"/>
          </p:cNvSpPr>
          <p:nvPr>
            <p:ph type="body" idx="1"/>
          </p:nvPr>
        </p:nvSpPr>
        <p:spPr>
          <a:prstGeom prst="rect">
            <a:avLst/>
          </a:prstGeom>
        </p:spPr>
        <p:txBody>
          <a:bodyPr/>
          <a:lstStyle>
            <a:lvl1pPr>
              <a:defRPr>
                <a:latin typeface="+mn-lt"/>
                <a:ea typeface="+mn-ea"/>
                <a:cs typeface="+mn-cs"/>
                <a:sym typeface="Calibri"/>
              </a:defRPr>
            </a:lvl1pPr>
            <a:lvl2pPr>
              <a:defRPr>
                <a:latin typeface="+mn-lt"/>
                <a:ea typeface="+mn-ea"/>
                <a:cs typeface="+mn-cs"/>
                <a:sym typeface="Calibri"/>
              </a:defRPr>
            </a:lvl2pPr>
            <a:lvl3pPr>
              <a:defRPr>
                <a:latin typeface="+mn-lt"/>
                <a:ea typeface="+mn-ea"/>
                <a:cs typeface="+mn-cs"/>
                <a:sym typeface="Calibri"/>
              </a:defRPr>
            </a:lvl3pPr>
            <a:lvl4pPr>
              <a:defRPr>
                <a:latin typeface="+mn-lt"/>
                <a:ea typeface="+mn-ea"/>
                <a:cs typeface="+mn-cs"/>
                <a:sym typeface="Calibri"/>
              </a:defRPr>
            </a:lvl4pPr>
            <a:lvl5pP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xfrm>
            <a:off x="8428176" y="4780032"/>
            <a:ext cx="258624" cy="24830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71306673"/>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4_Title Slide">
    <p:spTree>
      <p:nvGrpSpPr>
        <p:cNvPr id="1" name=""/>
        <p:cNvGrpSpPr/>
        <p:nvPr/>
      </p:nvGrpSpPr>
      <p:grpSpPr>
        <a:xfrm>
          <a:off x="0" y="0"/>
          <a:ext cx="0" cy="0"/>
          <a:chOff x="0" y="0"/>
          <a:chExt cx="0" cy="0"/>
        </a:xfrm>
      </p:grpSpPr>
      <p:sp>
        <p:nvSpPr>
          <p:cNvPr id="86" name="TextBox 6"/>
          <p:cNvSpPr txBox="1"/>
          <p:nvPr/>
        </p:nvSpPr>
        <p:spPr>
          <a:xfrm>
            <a:off x="8541698" y="4942416"/>
            <a:ext cx="614528" cy="2059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900">
                <a:latin typeface="+mn-lt"/>
                <a:ea typeface="+mn-ea"/>
                <a:cs typeface="+mn-cs"/>
                <a:sym typeface="Calibri"/>
              </a:defRPr>
            </a:lvl1pPr>
          </a:lstStyle>
          <a:p>
            <a:r>
              <a:t>Dan Boneh</a:t>
            </a:r>
          </a:p>
        </p:txBody>
      </p:sp>
      <p:sp>
        <p:nvSpPr>
          <p:cNvPr id="87" name="Rectangle 6"/>
          <p:cNvSpPr/>
          <p:nvPr/>
        </p:nvSpPr>
        <p:spPr>
          <a:xfrm>
            <a:off x="8365066" y="4819650"/>
            <a:ext cx="762001" cy="304800"/>
          </a:xfrm>
          <a:prstGeom prst="rect">
            <a:avLst/>
          </a:prstGeom>
          <a:solidFill>
            <a:srgbClr val="FFFFFF"/>
          </a:solidFill>
          <a:ln w="25400">
            <a:solidFill>
              <a:srgbClr val="FFFFFF"/>
            </a:solidFill>
          </a:ln>
        </p:spPr>
        <p:txBody>
          <a:bodyPr lIns="45719" rIns="45719" anchor="ctr"/>
          <a:lstStyle/>
          <a:p>
            <a:pPr algn="ctr">
              <a:defRPr>
                <a:solidFill>
                  <a:srgbClr val="FFFFFF"/>
                </a:solidFill>
                <a:latin typeface="+mn-lt"/>
                <a:ea typeface="+mn-ea"/>
                <a:cs typeface="+mn-cs"/>
                <a:sym typeface="Calibri"/>
              </a:defRPr>
            </a:pPr>
            <a:endParaRPr/>
          </a:p>
        </p:txBody>
      </p:sp>
      <p:sp>
        <p:nvSpPr>
          <p:cNvPr id="88" name="Title Text"/>
          <p:cNvSpPr txBox="1">
            <a:spLocks noGrp="1"/>
          </p:cNvSpPr>
          <p:nvPr>
            <p:ph type="title"/>
          </p:nvPr>
        </p:nvSpPr>
        <p:spPr>
          <a:xfrm>
            <a:off x="685800" y="1597819"/>
            <a:ext cx="7772400" cy="1102520"/>
          </a:xfrm>
          <a:prstGeom prst="rect">
            <a:avLst/>
          </a:prstGeom>
        </p:spPr>
        <p:txBody>
          <a:bodyPr/>
          <a:lstStyle>
            <a:lvl1pPr>
              <a:defRPr>
                <a:latin typeface="+mn-lt"/>
                <a:ea typeface="+mn-ea"/>
                <a:cs typeface="+mn-cs"/>
                <a:sym typeface="Calibri"/>
              </a:defRPr>
            </a:lvl1pPr>
          </a:lstStyle>
          <a:p>
            <a:r>
              <a:t>Title Text</a:t>
            </a:r>
          </a:p>
        </p:txBody>
      </p:sp>
      <p:sp>
        <p:nvSpPr>
          <p:cNvPr id="89" name="Body Level One…"/>
          <p:cNvSpPr txBox="1">
            <a:spLocks noGrp="1"/>
          </p:cNvSpPr>
          <p:nvPr>
            <p:ph type="body" sz="quarter" idx="1"/>
          </p:nvPr>
        </p:nvSpPr>
        <p:spPr>
          <a:xfrm>
            <a:off x="1371600" y="2914650"/>
            <a:ext cx="6400800" cy="1314450"/>
          </a:xfrm>
          <a:prstGeom prst="rect">
            <a:avLst/>
          </a:prstGeom>
        </p:spPr>
        <p:txBody>
          <a:bodyPr/>
          <a:lstStyle>
            <a:lvl1pPr marL="0" indent="0" algn="ctr">
              <a:buSzTx/>
              <a:buFontTx/>
              <a:buNone/>
              <a:defRPr>
                <a:solidFill>
                  <a:srgbClr val="888888"/>
                </a:solidFill>
                <a:latin typeface="+mn-lt"/>
                <a:ea typeface="+mn-ea"/>
                <a:cs typeface="+mn-cs"/>
                <a:sym typeface="Calibri"/>
              </a:defRPr>
            </a:lvl1pPr>
            <a:lvl2pPr marL="0" indent="457200" algn="ctr">
              <a:buSzTx/>
              <a:buFontTx/>
              <a:buNone/>
              <a:defRPr>
                <a:solidFill>
                  <a:srgbClr val="888888"/>
                </a:solidFill>
                <a:latin typeface="+mn-lt"/>
                <a:ea typeface="+mn-ea"/>
                <a:cs typeface="+mn-cs"/>
                <a:sym typeface="Calibri"/>
              </a:defRPr>
            </a:lvl2pPr>
            <a:lvl3pPr marL="0" indent="914400" algn="ctr">
              <a:buSzTx/>
              <a:buFontTx/>
              <a:buNone/>
              <a:defRPr>
                <a:solidFill>
                  <a:srgbClr val="888888"/>
                </a:solidFill>
                <a:latin typeface="+mn-lt"/>
                <a:ea typeface="+mn-ea"/>
                <a:cs typeface="+mn-cs"/>
                <a:sym typeface="Calibri"/>
              </a:defRPr>
            </a:lvl3pPr>
            <a:lvl4pPr marL="0" indent="1371600" algn="ctr">
              <a:buSzTx/>
              <a:buFontTx/>
              <a:buNone/>
              <a:defRPr>
                <a:solidFill>
                  <a:srgbClr val="888888"/>
                </a:solidFill>
                <a:latin typeface="+mn-lt"/>
                <a:ea typeface="+mn-ea"/>
                <a:cs typeface="+mn-cs"/>
                <a:sym typeface="Calibri"/>
              </a:defRPr>
            </a:lvl4pPr>
            <a:lvl5pPr marL="0" indent="1828800" algn="ctr">
              <a:buSzTx/>
              <a:buFontTx/>
              <a:buNone/>
              <a:defRPr>
                <a:solidFill>
                  <a:srgbClr val="888888"/>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xfrm>
            <a:off x="8428176" y="4780032"/>
            <a:ext cx="258624" cy="24830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4936395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9_Title and Content">
    <p:spTree>
      <p:nvGrpSpPr>
        <p:cNvPr id="1" name=""/>
        <p:cNvGrpSpPr/>
        <p:nvPr/>
      </p:nvGrpSpPr>
      <p:grpSpPr>
        <a:xfrm>
          <a:off x="0" y="0"/>
          <a:ext cx="0" cy="0"/>
          <a:chOff x="0" y="0"/>
          <a:chExt cx="0" cy="0"/>
        </a:xfrm>
      </p:grpSpPr>
      <p:sp>
        <p:nvSpPr>
          <p:cNvPr id="92" name="TextBox 11"/>
          <p:cNvSpPr txBox="1"/>
          <p:nvPr/>
        </p:nvSpPr>
        <p:spPr>
          <a:xfrm>
            <a:off x="9418318" y="666750"/>
            <a:ext cx="1196813" cy="509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400">
                <a:latin typeface="+mn-lt"/>
                <a:ea typeface="+mn-ea"/>
                <a:cs typeface="+mn-cs"/>
                <a:sym typeface="Calibri"/>
              </a:defRPr>
            </a:pPr>
            <a:r>
              <a:t>Template</a:t>
            </a:r>
          </a:p>
          <a:p>
            <a:pPr>
              <a:defRPr sz="1400">
                <a:latin typeface="+mn-lt"/>
                <a:ea typeface="+mn-ea"/>
                <a:cs typeface="+mn-cs"/>
                <a:sym typeface="Calibri"/>
              </a:defRPr>
            </a:pPr>
            <a:r>
              <a:t>vertLeftWhite2</a:t>
            </a:r>
          </a:p>
        </p:txBody>
      </p:sp>
      <p:pic>
        <p:nvPicPr>
          <p:cNvPr id="93" name="Picture 3" descr="Picture 3"/>
          <p:cNvPicPr>
            <a:picLocks noChangeAspect="1"/>
          </p:cNvPicPr>
          <p:nvPr/>
        </p:nvPicPr>
        <p:blipFill>
          <a:blip r:embed="rId2"/>
          <a:stretch>
            <a:fillRect/>
          </a:stretch>
        </p:blipFill>
        <p:spPr>
          <a:xfrm>
            <a:off x="914400" y="3291840"/>
            <a:ext cx="254471" cy="256033"/>
          </a:xfrm>
          <a:prstGeom prst="rect">
            <a:avLst/>
          </a:prstGeom>
          <a:ln w="12700">
            <a:miter lim="400000"/>
          </a:ln>
        </p:spPr>
      </p:pic>
      <p:pic>
        <p:nvPicPr>
          <p:cNvPr id="94" name="Picture 3" descr="Picture 3"/>
          <p:cNvPicPr>
            <a:picLocks noChangeAspect="1"/>
          </p:cNvPicPr>
          <p:nvPr/>
        </p:nvPicPr>
        <p:blipFill>
          <a:blip r:embed="rId2"/>
          <a:stretch>
            <a:fillRect/>
          </a:stretch>
        </p:blipFill>
        <p:spPr>
          <a:xfrm>
            <a:off x="914400" y="2834639"/>
            <a:ext cx="254471" cy="256033"/>
          </a:xfrm>
          <a:prstGeom prst="rect">
            <a:avLst/>
          </a:prstGeom>
          <a:ln w="12700">
            <a:miter lim="400000"/>
          </a:ln>
        </p:spPr>
      </p:pic>
      <p:pic>
        <p:nvPicPr>
          <p:cNvPr id="95" name="Picture 3" descr="Picture 3"/>
          <p:cNvPicPr>
            <a:picLocks noChangeAspect="1"/>
          </p:cNvPicPr>
          <p:nvPr/>
        </p:nvPicPr>
        <p:blipFill>
          <a:blip r:embed="rId2"/>
          <a:stretch>
            <a:fillRect/>
          </a:stretch>
        </p:blipFill>
        <p:spPr>
          <a:xfrm>
            <a:off x="914400" y="3749040"/>
            <a:ext cx="254471" cy="256033"/>
          </a:xfrm>
          <a:prstGeom prst="rect">
            <a:avLst/>
          </a:prstGeom>
          <a:ln w="12700">
            <a:miter lim="400000"/>
          </a:ln>
        </p:spPr>
      </p:pic>
      <p:pic>
        <p:nvPicPr>
          <p:cNvPr id="96" name="Picture 3" descr="Picture 3"/>
          <p:cNvPicPr>
            <a:picLocks noChangeAspect="1"/>
          </p:cNvPicPr>
          <p:nvPr/>
        </p:nvPicPr>
        <p:blipFill>
          <a:blip r:embed="rId2"/>
          <a:stretch>
            <a:fillRect/>
          </a:stretch>
        </p:blipFill>
        <p:spPr>
          <a:xfrm>
            <a:off x="914400" y="4206240"/>
            <a:ext cx="254471" cy="256033"/>
          </a:xfrm>
          <a:prstGeom prst="rect">
            <a:avLst/>
          </a:prstGeom>
          <a:ln w="12700">
            <a:miter lim="400000"/>
          </a:ln>
        </p:spPr>
      </p:pic>
      <p:sp>
        <p:nvSpPr>
          <p:cNvPr id="97"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3958720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10_Title and Content">
    <p:spTree>
      <p:nvGrpSpPr>
        <p:cNvPr id="1" name=""/>
        <p:cNvGrpSpPr/>
        <p:nvPr/>
      </p:nvGrpSpPr>
      <p:grpSpPr>
        <a:xfrm>
          <a:off x="0" y="0"/>
          <a:ext cx="0" cy="0"/>
          <a:chOff x="0" y="0"/>
          <a:chExt cx="0" cy="0"/>
        </a:xfrm>
      </p:grpSpPr>
      <p:sp>
        <p:nvSpPr>
          <p:cNvPr id="99" name="Title Text"/>
          <p:cNvSpPr txBox="1">
            <a:spLocks noGrp="1"/>
          </p:cNvSpPr>
          <p:nvPr>
            <p:ph type="title"/>
          </p:nvPr>
        </p:nvSpPr>
        <p:spPr>
          <a:xfrm>
            <a:off x="1485900" y="205978"/>
            <a:ext cx="6172200" cy="857251"/>
          </a:xfrm>
          <a:prstGeom prst="rect">
            <a:avLst/>
          </a:prstGeom>
        </p:spPr>
        <p:txBody>
          <a:bodyPr lIns="34289" tIns="34289" rIns="34289" bIns="34289"/>
          <a:lstStyle>
            <a:lvl1pPr defTabSz="685800">
              <a:defRPr sz="3200">
                <a:latin typeface="+mn-lt"/>
                <a:ea typeface="+mn-ea"/>
                <a:cs typeface="+mn-cs"/>
                <a:sym typeface="Calibri"/>
              </a:defRPr>
            </a:lvl1pPr>
          </a:lstStyle>
          <a:p>
            <a:r>
              <a:t>Title Text</a:t>
            </a:r>
          </a:p>
        </p:txBody>
      </p:sp>
      <p:sp>
        <p:nvSpPr>
          <p:cNvPr id="100" name="Body Level One…"/>
          <p:cNvSpPr txBox="1">
            <a:spLocks noGrp="1"/>
          </p:cNvSpPr>
          <p:nvPr>
            <p:ph type="body" idx="1"/>
          </p:nvPr>
        </p:nvSpPr>
        <p:spPr>
          <a:xfrm>
            <a:off x="1485900" y="1200150"/>
            <a:ext cx="6172200" cy="3394473"/>
          </a:xfrm>
          <a:prstGeom prst="rect">
            <a:avLst/>
          </a:prstGeom>
        </p:spPr>
        <p:txBody>
          <a:bodyPr lIns="34289" tIns="34289" rIns="34289" bIns="34289"/>
          <a:lstStyle>
            <a:lvl1pPr marL="257175" indent="-257175" defTabSz="685800">
              <a:defRPr>
                <a:latin typeface="+mn-lt"/>
                <a:ea typeface="+mn-ea"/>
                <a:cs typeface="+mn-cs"/>
                <a:sym typeface="Calibri"/>
              </a:defRPr>
            </a:lvl1pPr>
            <a:lvl2pPr marL="702128" indent="-244928" defTabSz="685800">
              <a:defRPr>
                <a:latin typeface="+mn-lt"/>
                <a:ea typeface="+mn-ea"/>
                <a:cs typeface="+mn-cs"/>
                <a:sym typeface="Calibri"/>
              </a:defRPr>
            </a:lvl2pPr>
            <a:lvl3pPr defTabSz="685800">
              <a:defRPr>
                <a:latin typeface="+mn-lt"/>
                <a:ea typeface="+mn-ea"/>
                <a:cs typeface="+mn-cs"/>
                <a:sym typeface="Calibri"/>
              </a:defRPr>
            </a:lvl3pPr>
            <a:lvl4pPr defTabSz="685800">
              <a:defRPr>
                <a:latin typeface="+mn-lt"/>
                <a:ea typeface="+mn-ea"/>
                <a:cs typeface="+mn-cs"/>
                <a:sym typeface="Calibri"/>
              </a:defRPr>
            </a:lvl4pPr>
            <a:lvl5pPr defTabSz="685800">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xfrm>
            <a:off x="7460957" y="4812657"/>
            <a:ext cx="197144" cy="183055"/>
          </a:xfrm>
          <a:prstGeom prst="rect">
            <a:avLst/>
          </a:prstGeom>
        </p:spPr>
        <p:txBody>
          <a:bodyPr lIns="34289" tIns="34289" rIns="34289" bIns="34289"/>
          <a:lstStyle>
            <a:lvl1pPr defTabSz="685800">
              <a:defRPr sz="900"/>
            </a:lvl1pPr>
          </a:lstStyle>
          <a:p>
            <a:fld id="{86CB4B4D-7CA3-9044-876B-883B54F8677D}" type="slidenum">
              <a:t>‹#›</a:t>
            </a:fld>
            <a:endParaRPr/>
          </a:p>
        </p:txBody>
      </p:sp>
    </p:spTree>
    <p:extLst>
      <p:ext uri="{BB962C8B-B14F-4D97-AF65-F5344CB8AC3E}">
        <p14:creationId xmlns:p14="http://schemas.microsoft.com/office/powerpoint/2010/main" val="251978492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103" name="Title Text"/>
          <p:cNvSpPr txBox="1">
            <a:spLocks noGrp="1"/>
          </p:cNvSpPr>
          <p:nvPr>
            <p:ph type="title"/>
          </p:nvPr>
        </p:nvSpPr>
        <p:spPr>
          <a:xfrm>
            <a:off x="1485900" y="205978"/>
            <a:ext cx="6172200" cy="857251"/>
          </a:xfrm>
          <a:prstGeom prst="rect">
            <a:avLst/>
          </a:prstGeom>
        </p:spPr>
        <p:txBody>
          <a:bodyPr lIns="34289" tIns="34289" rIns="34289" bIns="34289"/>
          <a:lstStyle/>
          <a:p>
            <a:r>
              <a:t>Title Text</a:t>
            </a:r>
          </a:p>
        </p:txBody>
      </p:sp>
      <p:sp>
        <p:nvSpPr>
          <p:cNvPr id="104" name="Slide Number"/>
          <p:cNvSpPr txBox="1">
            <a:spLocks noGrp="1"/>
          </p:cNvSpPr>
          <p:nvPr>
            <p:ph type="sldNum" sz="quarter" idx="2"/>
          </p:nvPr>
        </p:nvSpPr>
        <p:spPr>
          <a:xfrm>
            <a:off x="7460957" y="4812657"/>
            <a:ext cx="197144" cy="183055"/>
          </a:xfrm>
          <a:prstGeom prst="rect">
            <a:avLst/>
          </a:prstGeom>
        </p:spPr>
        <p:txBody>
          <a:bodyPr lIns="34289" tIns="34289" rIns="34289" bIns="34289"/>
          <a:lstStyle>
            <a:lvl1pPr defTabSz="685800">
              <a:defRPr sz="900"/>
            </a:lvl1pPr>
          </a:lstStyle>
          <a:p>
            <a:fld id="{86CB4B4D-7CA3-9044-876B-883B54F8677D}" type="slidenum">
              <a:t>‹#›</a:t>
            </a:fld>
            <a:endParaRPr/>
          </a:p>
        </p:txBody>
      </p:sp>
    </p:spTree>
    <p:extLst>
      <p:ext uri="{BB962C8B-B14F-4D97-AF65-F5344CB8AC3E}">
        <p14:creationId xmlns:p14="http://schemas.microsoft.com/office/powerpoint/2010/main" val="216139803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9"/>
        <p:cNvGrpSpPr/>
        <p:nvPr/>
      </p:nvGrpSpPr>
      <p:grpSpPr>
        <a:xfrm>
          <a:off x="0" y="0"/>
          <a:ext cx="0" cy="0"/>
          <a:chOff x="0" y="0"/>
          <a:chExt cx="0" cy="0"/>
        </a:xfrm>
      </p:grpSpPr>
      <p:sp>
        <p:nvSpPr>
          <p:cNvPr id="60" name="Google Shape;60;p15"/>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5"/>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p15"/>
          <p:cNvSpPr txBox="1">
            <a:spLocks noGrp="1"/>
          </p:cNvSpPr>
          <p:nvPr>
            <p:ph type="body" idx="1"/>
          </p:nvPr>
        </p:nvSpPr>
        <p:spPr>
          <a:xfrm>
            <a:off x="311700" y="9238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3" name="Google Shape;63;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83632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 name="Title Text"/>
          <p:cNvSpPr txBox="1">
            <a:spLocks noGrp="1"/>
          </p:cNvSpPr>
          <p:nvPr>
            <p:ph type="title"/>
          </p:nvPr>
        </p:nvSpPr>
        <p:spPr>
          <a:prstGeom prst="rect">
            <a:avLst/>
          </a:prstGeom>
        </p:spPr>
        <p:txBody>
          <a:bodyPr/>
          <a:lstStyle/>
          <a:p>
            <a:r>
              <a:t>Title Text</a:t>
            </a:r>
          </a:p>
        </p:txBody>
      </p:sp>
      <p:sp>
        <p:nvSpPr>
          <p:cNvPr id="1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93139086"/>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6" name="Title Text"/>
          <p:cNvSpPr txBox="1">
            <a:spLocks noGrp="1"/>
          </p:cNvSpPr>
          <p:nvPr>
            <p:ph type="title"/>
          </p:nvPr>
        </p:nvSpPr>
        <p:spPr>
          <a:xfrm>
            <a:off x="722312" y="3305176"/>
            <a:ext cx="7772401" cy="1021557"/>
          </a:xfrm>
          <a:prstGeom prst="rect">
            <a:avLst/>
          </a:prstGeom>
        </p:spPr>
        <p:txBody>
          <a:bodyPr anchor="t"/>
          <a:lstStyle>
            <a:lvl1pPr algn="l">
              <a:defRPr sz="4000" b="1" cap="all"/>
            </a:lvl1pPr>
          </a:lstStyle>
          <a:p>
            <a:r>
              <a:t>Title Text</a:t>
            </a:r>
          </a:p>
        </p:txBody>
      </p:sp>
      <p:sp>
        <p:nvSpPr>
          <p:cNvPr id="17" name="Body Level One…"/>
          <p:cNvSpPr txBox="1">
            <a:spLocks noGrp="1"/>
          </p:cNvSpPr>
          <p:nvPr>
            <p:ph type="body" sz="quarter" idx="1"/>
          </p:nvPr>
        </p:nvSpPr>
        <p:spPr>
          <a:xfrm>
            <a:off x="722312" y="2180034"/>
            <a:ext cx="7772401" cy="1125141"/>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8" name="Slide Number"/>
          <p:cNvSpPr txBox="1">
            <a:spLocks noGrp="1"/>
          </p:cNvSpPr>
          <p:nvPr>
            <p:ph type="sldNum" sz="quarter" idx="2"/>
          </p:nvPr>
        </p:nvSpPr>
        <p:spPr>
          <a:xfrm>
            <a:off x="8428176" y="4780032"/>
            <a:ext cx="258624" cy="24830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55844131"/>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a:solidFill>
            <a:srgbClr val="FFFFFF"/>
          </a:solidFill>
        </p:spPr>
        <p:txBody>
          <a:bodyPr/>
          <a:lstStyle/>
          <a:p>
            <a:r>
              <a:t>Title Text</a:t>
            </a:r>
          </a:p>
        </p:txBody>
      </p:sp>
      <p:sp>
        <p:nvSpPr>
          <p:cNvPr id="21" name="Body Level One…"/>
          <p:cNvSpPr txBox="1">
            <a:spLocks noGrp="1"/>
          </p:cNvSpPr>
          <p:nvPr>
            <p:ph type="body" sz="half" idx="1"/>
          </p:nvPr>
        </p:nvSpPr>
        <p:spPr>
          <a:xfrm>
            <a:off x="457200" y="1200150"/>
            <a:ext cx="4038600" cy="339447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xfrm>
            <a:off x="8428176" y="4780032"/>
            <a:ext cx="258624" cy="24830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95163922"/>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4" name="Title Text"/>
          <p:cNvSpPr txBox="1">
            <a:spLocks noGrp="1"/>
          </p:cNvSpPr>
          <p:nvPr>
            <p:ph type="title"/>
          </p:nvPr>
        </p:nvSpPr>
        <p:spPr>
          <a:prstGeom prst="rect">
            <a:avLst/>
          </a:prstGeom>
        </p:spPr>
        <p:txBody>
          <a:bodyPr/>
          <a:lstStyle/>
          <a:p>
            <a:r>
              <a:t>Title Text</a:t>
            </a:r>
          </a:p>
        </p:txBody>
      </p:sp>
      <p:sp>
        <p:nvSpPr>
          <p:cNvPr id="25" name="Body Level One…"/>
          <p:cNvSpPr txBox="1">
            <a:spLocks noGrp="1"/>
          </p:cNvSpPr>
          <p:nvPr>
            <p:ph type="body" sz="quarter" idx="1"/>
          </p:nvPr>
        </p:nvSpPr>
        <p:spPr>
          <a:xfrm>
            <a:off x="457200" y="1151334"/>
            <a:ext cx="4040188" cy="479823"/>
          </a:xfrm>
          <a:prstGeom prst="rect">
            <a:avLst/>
          </a:prstGeom>
        </p:spPr>
        <p:txBody>
          <a:bodyPr anchor="b"/>
          <a:lstStyle>
            <a:lvl1pPr marL="0" indent="0">
              <a:buSzTx/>
              <a:buFontTx/>
              <a:buNone/>
              <a:defRPr sz="1900"/>
            </a:lvl1pPr>
            <a:lvl2pPr marL="0" indent="457200">
              <a:buSzTx/>
              <a:buFontTx/>
              <a:buNone/>
              <a:defRPr sz="1900"/>
            </a:lvl2pPr>
            <a:lvl3pPr marL="0" indent="914400">
              <a:buSzTx/>
              <a:buFontTx/>
              <a:buNone/>
              <a:defRPr sz="1900"/>
            </a:lvl3pPr>
            <a:lvl4pPr marL="0" indent="1371600">
              <a:buSzTx/>
              <a:buFontTx/>
              <a:buNone/>
              <a:defRPr sz="1900"/>
            </a:lvl4pPr>
            <a:lvl5pPr marL="0" indent="1828800">
              <a:buSzTx/>
              <a:buFontTx/>
              <a:buNone/>
              <a:defRPr sz="1900"/>
            </a:lvl5pPr>
          </a:lstStyle>
          <a:p>
            <a:r>
              <a:t>Body Level One</a:t>
            </a:r>
          </a:p>
          <a:p>
            <a:pPr lvl="1"/>
            <a:r>
              <a:t>Body Level Two</a:t>
            </a:r>
          </a:p>
          <a:p>
            <a:pPr lvl="2"/>
            <a:r>
              <a:t>Body Level Three</a:t>
            </a:r>
          </a:p>
          <a:p>
            <a:pPr lvl="3"/>
            <a:r>
              <a:t>Body Level Four</a:t>
            </a:r>
          </a:p>
          <a:p>
            <a:pPr lvl="4"/>
            <a:r>
              <a:t>Body Level Five</a:t>
            </a:r>
          </a:p>
        </p:txBody>
      </p:sp>
      <p:sp>
        <p:nvSpPr>
          <p:cNvPr id="26" name="Text Placeholder 4"/>
          <p:cNvSpPr>
            <a:spLocks noGrp="1"/>
          </p:cNvSpPr>
          <p:nvPr>
            <p:ph type="body" sz="quarter" idx="21"/>
          </p:nvPr>
        </p:nvSpPr>
        <p:spPr>
          <a:xfrm>
            <a:off x="4645026" y="1151334"/>
            <a:ext cx="4041776" cy="479823"/>
          </a:xfrm>
          <a:prstGeom prst="rect">
            <a:avLst/>
          </a:prstGeom>
        </p:spPr>
        <p:txBody>
          <a:bodyPr anchor="b"/>
          <a:lstStyle/>
          <a:p>
            <a:pPr marL="0" indent="0" algn="ctr">
              <a:buSzTx/>
              <a:buFontTx/>
              <a:buNone/>
              <a:defRPr b="1"/>
            </a:pPr>
            <a:endParaRPr/>
          </a:p>
        </p:txBody>
      </p:sp>
      <p:sp>
        <p:nvSpPr>
          <p:cNvPr id="27" name="Slide Number"/>
          <p:cNvSpPr txBox="1">
            <a:spLocks noGrp="1"/>
          </p:cNvSpPr>
          <p:nvPr>
            <p:ph type="sldNum" sz="quarter" idx="2"/>
          </p:nvPr>
        </p:nvSpPr>
        <p:spPr>
          <a:xfrm>
            <a:off x="8428176" y="4780032"/>
            <a:ext cx="258624" cy="24830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0066897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Slide Number"/>
          <p:cNvSpPr txBox="1">
            <a:spLocks noGrp="1"/>
          </p:cNvSpPr>
          <p:nvPr>
            <p:ph type="sldNum" sz="quarter" idx="2"/>
          </p:nvPr>
        </p:nvSpPr>
        <p:spPr>
          <a:xfrm>
            <a:off x="8428176" y="4780032"/>
            <a:ext cx="258624" cy="24830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41313112"/>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2" name="Slide Number"/>
          <p:cNvSpPr txBox="1">
            <a:spLocks noGrp="1"/>
          </p:cNvSpPr>
          <p:nvPr>
            <p:ph type="sldNum" sz="quarter" idx="2"/>
          </p:nvPr>
        </p:nvSpPr>
        <p:spPr>
          <a:xfrm>
            <a:off x="8428176" y="4780032"/>
            <a:ext cx="258624" cy="24830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95929111"/>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4" name="Title Text"/>
          <p:cNvSpPr txBox="1">
            <a:spLocks noGrp="1"/>
          </p:cNvSpPr>
          <p:nvPr>
            <p:ph type="title"/>
          </p:nvPr>
        </p:nvSpPr>
        <p:spPr>
          <a:xfrm>
            <a:off x="457201" y="204786"/>
            <a:ext cx="3008314" cy="871539"/>
          </a:xfrm>
          <a:prstGeom prst="rect">
            <a:avLst/>
          </a:prstGeom>
        </p:spPr>
        <p:txBody>
          <a:bodyPr anchor="b"/>
          <a:lstStyle>
            <a:lvl1pPr algn="l">
              <a:defRPr sz="2000" b="1"/>
            </a:lvl1pPr>
          </a:lstStyle>
          <a:p>
            <a:r>
              <a:t>Title Text</a:t>
            </a:r>
          </a:p>
        </p:txBody>
      </p:sp>
      <p:sp>
        <p:nvSpPr>
          <p:cNvPr id="35" name="Body Level One…"/>
          <p:cNvSpPr txBox="1">
            <a:spLocks noGrp="1"/>
          </p:cNvSpPr>
          <p:nvPr>
            <p:ph type="body" idx="1"/>
          </p:nvPr>
        </p:nvSpPr>
        <p:spPr>
          <a:xfrm>
            <a:off x="3575050" y="204788"/>
            <a:ext cx="5111750" cy="4389836"/>
          </a:xfrm>
          <a:prstGeom prst="rect">
            <a:avLst/>
          </a:prstGeom>
        </p:spPr>
        <p:txBody>
          <a:bodyPr/>
          <a:lstStyle>
            <a:lvl1pPr>
              <a:spcBef>
                <a:spcPts val="700"/>
              </a:spcBef>
              <a:defRPr sz="3000"/>
            </a:lvl1pPr>
            <a:lvl2pPr marL="783771" indent="-326571">
              <a:spcBef>
                <a:spcPts val="700"/>
              </a:spcBef>
              <a:defRPr sz="3000"/>
            </a:lvl2pPr>
            <a:lvl3pPr marL="1219200" indent="-304800">
              <a:spcBef>
                <a:spcPts val="700"/>
              </a:spcBef>
              <a:defRPr sz="3000"/>
            </a:lvl3pPr>
            <a:lvl4pPr marL="1737360" indent="-365760">
              <a:spcBef>
                <a:spcPts val="700"/>
              </a:spcBef>
              <a:defRPr sz="3000"/>
            </a:lvl4pPr>
            <a:lvl5pPr marL="2194560" indent="-365760">
              <a:spcBef>
                <a:spcPts val="700"/>
              </a:spcBef>
              <a:defRPr sz="3000"/>
            </a:lvl5pPr>
          </a:lstStyle>
          <a:p>
            <a:r>
              <a:t>Body Level One</a:t>
            </a:r>
          </a:p>
          <a:p>
            <a:pPr lvl="1"/>
            <a:r>
              <a:t>Body Level Two</a:t>
            </a:r>
          </a:p>
          <a:p>
            <a:pPr lvl="2"/>
            <a:r>
              <a:t>Body Level Three</a:t>
            </a:r>
          </a:p>
          <a:p>
            <a:pPr lvl="3"/>
            <a:r>
              <a:t>Body Level Four</a:t>
            </a:r>
          </a:p>
          <a:p>
            <a:pPr lvl="4"/>
            <a:r>
              <a:t>Body Level Five</a:t>
            </a:r>
          </a:p>
        </p:txBody>
      </p:sp>
      <p:sp>
        <p:nvSpPr>
          <p:cNvPr id="36" name="Text Placeholder 3"/>
          <p:cNvSpPr>
            <a:spLocks noGrp="1"/>
          </p:cNvSpPr>
          <p:nvPr>
            <p:ph type="body" sz="half" idx="21"/>
          </p:nvPr>
        </p:nvSpPr>
        <p:spPr>
          <a:xfrm>
            <a:off x="457200" y="1076326"/>
            <a:ext cx="3008315" cy="3518297"/>
          </a:xfrm>
          <a:prstGeom prst="rect">
            <a:avLst/>
          </a:prstGeom>
        </p:spPr>
        <p:txBody>
          <a:bodyPr/>
          <a:lstStyle/>
          <a:p>
            <a:pPr marL="0" indent="0" algn="ctr">
              <a:spcBef>
                <a:spcPts val="300"/>
              </a:spcBef>
              <a:buSzTx/>
              <a:buFontTx/>
              <a:buNone/>
              <a:defRPr sz="1400">
                <a:latin typeface="+mj-lt"/>
                <a:ea typeface="+mj-ea"/>
                <a:cs typeface="+mj-cs"/>
                <a:sym typeface="Helvetica"/>
              </a:defRPr>
            </a:pPr>
            <a:endParaRPr/>
          </a:p>
        </p:txBody>
      </p:sp>
      <p:sp>
        <p:nvSpPr>
          <p:cNvPr id="37" name="Slide Number"/>
          <p:cNvSpPr txBox="1">
            <a:spLocks noGrp="1"/>
          </p:cNvSpPr>
          <p:nvPr>
            <p:ph type="sldNum" sz="quarter" idx="2"/>
          </p:nvPr>
        </p:nvSpPr>
        <p:spPr>
          <a:xfrm>
            <a:off x="8428176" y="4780032"/>
            <a:ext cx="258624" cy="24830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30253727"/>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9" name="Title Text"/>
          <p:cNvSpPr txBox="1">
            <a:spLocks noGrp="1"/>
          </p:cNvSpPr>
          <p:nvPr>
            <p:ph type="title"/>
          </p:nvPr>
        </p:nvSpPr>
        <p:spPr>
          <a:xfrm>
            <a:off x="1792288" y="3600450"/>
            <a:ext cx="5486401" cy="425054"/>
          </a:xfrm>
          <a:prstGeom prst="rect">
            <a:avLst/>
          </a:prstGeom>
        </p:spPr>
        <p:txBody>
          <a:bodyPr anchor="b"/>
          <a:lstStyle>
            <a:lvl1pPr algn="l">
              <a:defRPr sz="2000" b="1"/>
            </a:lvl1pPr>
          </a:lstStyle>
          <a:p>
            <a:r>
              <a:t>Title Text</a:t>
            </a:r>
          </a:p>
        </p:txBody>
      </p:sp>
      <p:sp>
        <p:nvSpPr>
          <p:cNvPr id="40" name="Picture Placeholder 2"/>
          <p:cNvSpPr>
            <a:spLocks noGrp="1"/>
          </p:cNvSpPr>
          <p:nvPr>
            <p:ph type="pic" sz="half" idx="21"/>
          </p:nvPr>
        </p:nvSpPr>
        <p:spPr>
          <a:xfrm>
            <a:off x="1792288" y="459581"/>
            <a:ext cx="5486401" cy="3086101"/>
          </a:xfrm>
          <a:prstGeom prst="rect">
            <a:avLst/>
          </a:prstGeom>
        </p:spPr>
        <p:txBody>
          <a:bodyPr lIns="91439" rIns="91439">
            <a:noAutofit/>
          </a:bodyPr>
          <a:lstStyle/>
          <a:p>
            <a:endParaRPr/>
          </a:p>
        </p:txBody>
      </p:sp>
      <p:sp>
        <p:nvSpPr>
          <p:cNvPr id="41" name="Body Level One…"/>
          <p:cNvSpPr txBox="1">
            <a:spLocks noGrp="1"/>
          </p:cNvSpPr>
          <p:nvPr>
            <p:ph type="body" sz="quarter" idx="1"/>
          </p:nvPr>
        </p:nvSpPr>
        <p:spPr>
          <a:xfrm>
            <a:off x="1792288" y="4025503"/>
            <a:ext cx="5486401" cy="603648"/>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xfrm>
            <a:off x="8428176" y="4780032"/>
            <a:ext cx="258624" cy="24830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393529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44" name="Slide Number"/>
          <p:cNvSpPr txBox="1">
            <a:spLocks noGrp="1"/>
          </p:cNvSpPr>
          <p:nvPr>
            <p:ph type="sldNum" sz="quarter" idx="2"/>
          </p:nvPr>
        </p:nvSpPr>
        <p:spPr>
          <a:xfrm>
            <a:off x="8432800" y="4775200"/>
            <a:ext cx="254000" cy="248305"/>
          </a:xfrm>
          <a:prstGeom prst="rect">
            <a:avLst/>
          </a:prstGeom>
        </p:spPr>
        <p:txBody>
          <a:bodyPr wrap="square"/>
          <a:lstStyle/>
          <a:p>
            <a:fld id="{86CB4B4D-7CA3-9044-876B-883B54F8677D}" type="slidenum">
              <a:t>‹#›</a:t>
            </a:fld>
            <a:endParaRPr/>
          </a:p>
        </p:txBody>
      </p:sp>
    </p:spTree>
    <p:extLst>
      <p:ext uri="{BB962C8B-B14F-4D97-AF65-F5344CB8AC3E}">
        <p14:creationId xmlns:p14="http://schemas.microsoft.com/office/powerpoint/2010/main" val="361509262"/>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6" name="Title Text"/>
          <p:cNvSpPr txBox="1">
            <a:spLocks noGrp="1"/>
          </p:cNvSpPr>
          <p:nvPr>
            <p:ph type="title"/>
          </p:nvPr>
        </p:nvSpPr>
        <p:spPr>
          <a:xfrm>
            <a:off x="1657350" y="1597818"/>
            <a:ext cx="5829300" cy="1102520"/>
          </a:xfrm>
          <a:prstGeom prst="rect">
            <a:avLst/>
          </a:prstGeom>
        </p:spPr>
        <p:txBody>
          <a:bodyPr lIns="34289" tIns="34289" rIns="34289" bIns="34289"/>
          <a:lstStyle>
            <a:lvl1pPr defTabSz="685800">
              <a:defRPr sz="3200"/>
            </a:lvl1pPr>
          </a:lstStyle>
          <a:p>
            <a:r>
              <a:t>Title Text</a:t>
            </a:r>
          </a:p>
        </p:txBody>
      </p:sp>
      <p:sp>
        <p:nvSpPr>
          <p:cNvPr id="47" name="Body Level One…"/>
          <p:cNvSpPr txBox="1">
            <a:spLocks noGrp="1"/>
          </p:cNvSpPr>
          <p:nvPr>
            <p:ph type="body" sz="quarter" idx="1"/>
          </p:nvPr>
        </p:nvSpPr>
        <p:spPr>
          <a:xfrm>
            <a:off x="2171700" y="2914650"/>
            <a:ext cx="4800600" cy="1314450"/>
          </a:xfrm>
          <a:prstGeom prst="rect">
            <a:avLst/>
          </a:prstGeom>
        </p:spPr>
        <p:txBody>
          <a:bodyPr lIns="34289" tIns="34289" rIns="34289" bIns="34289"/>
          <a:lstStyle>
            <a:lvl1pPr marL="0" indent="0" algn="ctr" defTabSz="685800">
              <a:buSzTx/>
              <a:buFontTx/>
              <a:buNone/>
              <a:defRPr sz="1900">
                <a:solidFill>
                  <a:srgbClr val="888888"/>
                </a:solidFill>
              </a:defRPr>
            </a:lvl1pPr>
            <a:lvl2pPr marL="0" indent="457200" algn="ctr" defTabSz="685800">
              <a:buSzTx/>
              <a:buFontTx/>
              <a:buNone/>
              <a:defRPr sz="1900">
                <a:solidFill>
                  <a:srgbClr val="888888"/>
                </a:solidFill>
              </a:defRPr>
            </a:lvl2pPr>
            <a:lvl3pPr marL="0" indent="914400" algn="ctr" defTabSz="685800">
              <a:buSzTx/>
              <a:buFontTx/>
              <a:buNone/>
              <a:defRPr sz="1900">
                <a:solidFill>
                  <a:srgbClr val="888888"/>
                </a:solidFill>
              </a:defRPr>
            </a:lvl3pPr>
            <a:lvl4pPr marL="0" indent="1371600" algn="ctr" defTabSz="685800">
              <a:buSzTx/>
              <a:buFontTx/>
              <a:buNone/>
              <a:defRPr sz="1900">
                <a:solidFill>
                  <a:srgbClr val="888888"/>
                </a:solidFill>
              </a:defRPr>
            </a:lvl4pPr>
            <a:lvl5pPr marL="0" indent="1828800" algn="ctr" defTabSz="685800">
              <a:buSzTx/>
              <a:buFontTx/>
              <a:buNone/>
              <a:defRPr sz="19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xfrm>
            <a:off x="8432800" y="4754004"/>
            <a:ext cx="254000" cy="225446"/>
          </a:xfrm>
          <a:prstGeom prst="rect">
            <a:avLst/>
          </a:prstGeom>
        </p:spPr>
        <p:txBody>
          <a:bodyPr wrap="square" lIns="34289" tIns="34289" rIns="34289" bIns="34289"/>
          <a:lstStyle>
            <a:lvl1pPr defTabSz="685800"/>
          </a:lstStyle>
          <a:p>
            <a:fld id="{86CB4B4D-7CA3-9044-876B-883B54F8677D}" type="slidenum">
              <a:t>‹#›</a:t>
            </a:fld>
            <a:endParaRPr/>
          </a:p>
        </p:txBody>
      </p:sp>
    </p:spTree>
    <p:extLst>
      <p:ext uri="{BB962C8B-B14F-4D97-AF65-F5344CB8AC3E}">
        <p14:creationId xmlns:p14="http://schemas.microsoft.com/office/powerpoint/2010/main" val="124088590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54"/>
        <p:cNvGrpSpPr/>
        <p:nvPr/>
      </p:nvGrpSpPr>
      <p:grpSpPr>
        <a:xfrm>
          <a:off x="0" y="0"/>
          <a:ext cx="0" cy="0"/>
          <a:chOff x="0" y="0"/>
          <a:chExt cx="0" cy="0"/>
        </a:xfrm>
      </p:grpSpPr>
      <p:cxnSp>
        <p:nvCxnSpPr>
          <p:cNvPr id="55" name="Google Shape;55;p14"/>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56" name="Google Shape;56;p14"/>
          <p:cNvSpPr txBox="1">
            <a:spLocks noGrp="1"/>
          </p:cNvSpPr>
          <p:nvPr>
            <p:ph type="ctrTitle"/>
          </p:nvPr>
        </p:nvSpPr>
        <p:spPr>
          <a:xfrm>
            <a:off x="510450" y="1257300"/>
            <a:ext cx="8123100" cy="1588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57" name="Google Shape;57;p14"/>
          <p:cNvSpPr txBox="1">
            <a:spLocks noGrp="1"/>
          </p:cNvSpPr>
          <p:nvPr>
            <p:ph type="subTitle" idx="1"/>
          </p:nvPr>
        </p:nvSpPr>
        <p:spPr>
          <a:xfrm>
            <a:off x="510450" y="3182313"/>
            <a:ext cx="8123100" cy="630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58" name="Google Shape;58;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682436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Body Level One…"/>
          <p:cNvSpPr txBox="1">
            <a:spLocks noGrp="1"/>
          </p:cNvSpPr>
          <p:nvPr>
            <p:ph type="body" idx="1"/>
          </p:nvPr>
        </p:nvSpPr>
        <p:spPr>
          <a:prstGeom prst="rect">
            <a:avLst/>
          </a:prstGeom>
        </p:spPr>
        <p:txBody>
          <a:bodyPr/>
          <a:lstStyle>
            <a:lvl1pPr>
              <a:buFont typeface="Helvetica Neue"/>
            </a:lvl1pPr>
            <a:lvl2pPr>
              <a:buFont typeface="Helvetica Neue"/>
            </a:lvl2pPr>
            <a:lvl3pPr>
              <a:buFont typeface="Helvetica Neue"/>
            </a:lvl3pPr>
            <a:lvl4pPr>
              <a:buFont typeface="Helvetica Neue"/>
            </a:lvl4pPr>
            <a:lvl5pPr>
              <a:buFont typeface="Helvetica Neue"/>
            </a:lvl5pPr>
          </a:lstStyle>
          <a:p>
            <a:r>
              <a:t>Body Level One</a:t>
            </a:r>
          </a:p>
          <a:p>
            <a:pPr lvl="1"/>
            <a:r>
              <a:t>Body Level Two</a:t>
            </a:r>
          </a:p>
          <a:p>
            <a:pPr lvl="2"/>
            <a:r>
              <a:t>Body Level Three</a:t>
            </a:r>
          </a:p>
          <a:p>
            <a:pPr lvl="3"/>
            <a:r>
              <a:t>Body Level Four</a:t>
            </a:r>
          </a:p>
          <a:p>
            <a:pPr lvl="4"/>
            <a:r>
              <a:t>Body Level Five</a:t>
            </a:r>
          </a:p>
        </p:txBody>
      </p:sp>
      <p:sp>
        <p:nvSpPr>
          <p:cNvPr id="52" name="Slide Number"/>
          <p:cNvSpPr txBox="1">
            <a:spLocks noGrp="1"/>
          </p:cNvSpPr>
          <p:nvPr>
            <p:ph type="sldNum" sz="quarter" idx="2"/>
          </p:nvPr>
        </p:nvSpPr>
        <p:spPr>
          <a:xfrm>
            <a:off x="8413191" y="4771698"/>
            <a:ext cx="273609" cy="264974"/>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extLst>
      <p:ext uri="{BB962C8B-B14F-4D97-AF65-F5344CB8AC3E}">
        <p14:creationId xmlns:p14="http://schemas.microsoft.com/office/powerpoint/2010/main" val="476975995"/>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54" name="Title Text"/>
          <p:cNvSpPr txBox="1">
            <a:spLocks noGrp="1"/>
          </p:cNvSpPr>
          <p:nvPr>
            <p:ph type="title"/>
          </p:nvPr>
        </p:nvSpPr>
        <p:spPr>
          <a:xfrm>
            <a:off x="1657350" y="1597818"/>
            <a:ext cx="5829300" cy="1102520"/>
          </a:xfrm>
          <a:prstGeom prst="rect">
            <a:avLst/>
          </a:prstGeom>
        </p:spPr>
        <p:txBody>
          <a:bodyPr lIns="34289" tIns="34289" rIns="34289" bIns="34289"/>
          <a:lstStyle>
            <a:lvl1pPr defTabSz="685800">
              <a:defRPr sz="3200"/>
            </a:lvl1pPr>
          </a:lstStyle>
          <a:p>
            <a:r>
              <a:t>Title Text</a:t>
            </a:r>
          </a:p>
        </p:txBody>
      </p:sp>
      <p:sp>
        <p:nvSpPr>
          <p:cNvPr id="55" name="Body Level One…"/>
          <p:cNvSpPr txBox="1">
            <a:spLocks noGrp="1"/>
          </p:cNvSpPr>
          <p:nvPr>
            <p:ph type="body" sz="quarter" idx="1"/>
          </p:nvPr>
        </p:nvSpPr>
        <p:spPr>
          <a:xfrm>
            <a:off x="2171700" y="2914650"/>
            <a:ext cx="4800600" cy="1314450"/>
          </a:xfrm>
          <a:prstGeom prst="rect">
            <a:avLst/>
          </a:prstGeom>
        </p:spPr>
        <p:txBody>
          <a:bodyPr lIns="34289" tIns="34289" rIns="34289" bIns="34289"/>
          <a:lstStyle>
            <a:lvl1pPr marL="0" indent="0" algn="ctr" defTabSz="685800">
              <a:buSzTx/>
              <a:buFontTx/>
              <a:buNone/>
              <a:defRPr>
                <a:solidFill>
                  <a:srgbClr val="888888"/>
                </a:solidFill>
              </a:defRPr>
            </a:lvl1pPr>
            <a:lvl2pPr marL="0" indent="457200" algn="ctr" defTabSz="685800">
              <a:buSzTx/>
              <a:buFontTx/>
              <a:buNone/>
              <a:defRPr>
                <a:solidFill>
                  <a:srgbClr val="888888"/>
                </a:solidFill>
              </a:defRPr>
            </a:lvl2pPr>
            <a:lvl3pPr marL="0" indent="914400" algn="ctr" defTabSz="685800">
              <a:buSzTx/>
              <a:buFontTx/>
              <a:buNone/>
              <a:defRPr>
                <a:solidFill>
                  <a:srgbClr val="888888"/>
                </a:solidFill>
              </a:defRPr>
            </a:lvl3pPr>
            <a:lvl4pPr marL="0" indent="1371600" algn="ctr" defTabSz="685800">
              <a:buSzTx/>
              <a:buFontTx/>
              <a:buNone/>
              <a:defRPr>
                <a:solidFill>
                  <a:srgbClr val="888888"/>
                </a:solidFill>
              </a:defRPr>
            </a:lvl4pPr>
            <a:lvl5pPr marL="0" indent="1828800" algn="ctr" defTabSz="685800">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6" name="Slide Number"/>
          <p:cNvSpPr txBox="1">
            <a:spLocks noGrp="1"/>
          </p:cNvSpPr>
          <p:nvPr>
            <p:ph type="sldNum" sz="quarter" idx="2"/>
          </p:nvPr>
        </p:nvSpPr>
        <p:spPr>
          <a:xfrm>
            <a:off x="8249818" y="4801644"/>
            <a:ext cx="208383" cy="205081"/>
          </a:xfrm>
          <a:prstGeom prst="rect">
            <a:avLst/>
          </a:prstGeom>
        </p:spPr>
        <p:txBody>
          <a:bodyPr lIns="34289" tIns="34289" rIns="34289" bIns="34289"/>
          <a:lstStyle>
            <a:lvl1pPr defTabSz="685800">
              <a:defRPr sz="900">
                <a:latin typeface="Helvetica Neue"/>
                <a:ea typeface="Helvetica Neue"/>
                <a:cs typeface="Helvetica Neue"/>
                <a:sym typeface="Helvetica Neue"/>
              </a:defRPr>
            </a:lvl1pPr>
          </a:lstStyle>
          <a:p>
            <a:fld id="{86CB4B4D-7CA3-9044-876B-883B54F8677D}" type="slidenum">
              <a:t>‹#›</a:t>
            </a:fld>
            <a:endParaRPr/>
          </a:p>
        </p:txBody>
      </p:sp>
    </p:spTree>
    <p:extLst>
      <p:ext uri="{BB962C8B-B14F-4D97-AF65-F5344CB8AC3E}">
        <p14:creationId xmlns:p14="http://schemas.microsoft.com/office/powerpoint/2010/main" val="325584218"/>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58" name="Title Text"/>
          <p:cNvSpPr txBox="1">
            <a:spLocks noGrp="1"/>
          </p:cNvSpPr>
          <p:nvPr>
            <p:ph type="title"/>
          </p:nvPr>
        </p:nvSpPr>
        <p:spPr>
          <a:xfrm>
            <a:off x="1485900" y="205978"/>
            <a:ext cx="6172200" cy="857251"/>
          </a:xfrm>
          <a:prstGeom prst="rect">
            <a:avLst/>
          </a:prstGeom>
        </p:spPr>
        <p:txBody>
          <a:bodyPr lIns="34289" tIns="34289" rIns="34289" bIns="34289"/>
          <a:lstStyle>
            <a:lvl1pPr defTabSz="685800">
              <a:defRPr sz="3200"/>
            </a:lvl1pPr>
          </a:lstStyle>
          <a:p>
            <a:r>
              <a:t>Title Text</a:t>
            </a:r>
          </a:p>
        </p:txBody>
      </p:sp>
      <p:sp>
        <p:nvSpPr>
          <p:cNvPr id="59" name="Body Level One…"/>
          <p:cNvSpPr txBox="1">
            <a:spLocks noGrp="1"/>
          </p:cNvSpPr>
          <p:nvPr>
            <p:ph type="body" idx="1"/>
          </p:nvPr>
        </p:nvSpPr>
        <p:spPr>
          <a:xfrm>
            <a:off x="1485900" y="1200150"/>
            <a:ext cx="6172200" cy="3394473"/>
          </a:xfrm>
          <a:prstGeom prst="rect">
            <a:avLst/>
          </a:prstGeom>
        </p:spPr>
        <p:txBody>
          <a:bodyPr lIns="34289" tIns="34289" rIns="34289" bIns="34289"/>
          <a:lstStyle>
            <a:lvl1pPr marL="257175" indent="-257175" defTabSz="685800">
              <a:buFont typeface="Helvetica Neue"/>
            </a:lvl1pPr>
            <a:lvl2pPr marL="702128" indent="-244928" defTabSz="685800">
              <a:buFont typeface="Helvetica Neue"/>
            </a:lvl2pPr>
            <a:lvl3pPr defTabSz="685800">
              <a:buFont typeface="Helvetica Neue"/>
            </a:lvl3pPr>
            <a:lvl4pPr defTabSz="685800">
              <a:buFont typeface="Helvetica Neue"/>
            </a:lvl4pPr>
            <a:lvl5pPr defTabSz="685800">
              <a:buFont typeface="Helvetica Neue"/>
            </a:lvl5pPr>
          </a:lstStyle>
          <a:p>
            <a:r>
              <a:t>Body Level One</a:t>
            </a:r>
          </a:p>
          <a:p>
            <a:pPr lvl="1"/>
            <a:r>
              <a:t>Body Level Two</a:t>
            </a:r>
          </a:p>
          <a:p>
            <a:pPr lvl="2"/>
            <a:r>
              <a:t>Body Level Three</a:t>
            </a:r>
          </a:p>
          <a:p>
            <a:pPr lvl="3"/>
            <a:r>
              <a:t>Body Level Four</a:t>
            </a:r>
          </a:p>
          <a:p>
            <a:pPr lvl="4"/>
            <a:r>
              <a:t>Body Level Five</a:t>
            </a:r>
          </a:p>
        </p:txBody>
      </p:sp>
      <p:sp>
        <p:nvSpPr>
          <p:cNvPr id="60" name="Slide Number"/>
          <p:cNvSpPr txBox="1">
            <a:spLocks noGrp="1"/>
          </p:cNvSpPr>
          <p:nvPr>
            <p:ph type="sldNum" sz="quarter" idx="2"/>
          </p:nvPr>
        </p:nvSpPr>
        <p:spPr>
          <a:xfrm>
            <a:off x="7449718" y="4801644"/>
            <a:ext cx="208383" cy="205081"/>
          </a:xfrm>
          <a:prstGeom prst="rect">
            <a:avLst/>
          </a:prstGeom>
        </p:spPr>
        <p:txBody>
          <a:bodyPr lIns="34289" tIns="34289" rIns="34289" bIns="34289"/>
          <a:lstStyle>
            <a:lvl1pPr defTabSz="685800">
              <a:defRPr sz="900">
                <a:latin typeface="Helvetica Neue"/>
                <a:ea typeface="Helvetica Neue"/>
                <a:cs typeface="Helvetica Neue"/>
                <a:sym typeface="Helvetica Neue"/>
              </a:defRPr>
            </a:lvl1pPr>
          </a:lstStyle>
          <a:p>
            <a:fld id="{86CB4B4D-7CA3-9044-876B-883B54F8677D}" type="slidenum">
              <a:t>‹#›</a:t>
            </a:fld>
            <a:endParaRPr/>
          </a:p>
        </p:txBody>
      </p:sp>
    </p:spTree>
    <p:extLst>
      <p:ext uri="{BB962C8B-B14F-4D97-AF65-F5344CB8AC3E}">
        <p14:creationId xmlns:p14="http://schemas.microsoft.com/office/powerpoint/2010/main" val="943047929"/>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4_Title and Content">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Body Level One…"/>
          <p:cNvSpPr txBox="1">
            <a:spLocks noGrp="1"/>
          </p:cNvSpPr>
          <p:nvPr>
            <p:ph type="body" idx="1"/>
          </p:nvPr>
        </p:nvSpPr>
        <p:spPr>
          <a:prstGeom prst="rect">
            <a:avLst/>
          </a:prstGeom>
        </p:spPr>
        <p:txBody>
          <a:bodyPr/>
          <a:lstStyle>
            <a:lvl1pPr>
              <a:buFont typeface="Helvetica Neue"/>
            </a:lvl1pPr>
            <a:lvl2pPr>
              <a:buFont typeface="Helvetica Neue"/>
            </a:lvl2pPr>
            <a:lvl3pPr>
              <a:buFont typeface="Helvetica Neue"/>
            </a:lvl3pPr>
            <a:lvl4pPr>
              <a:buFont typeface="Helvetica Neue"/>
            </a:lvl4pPr>
            <a:lvl5pPr>
              <a:buFont typeface="Helvetica Neue"/>
            </a:lvl5p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xfrm>
            <a:off x="8413191" y="4771698"/>
            <a:ext cx="273609" cy="264974"/>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extLst>
      <p:ext uri="{BB962C8B-B14F-4D97-AF65-F5344CB8AC3E}">
        <p14:creationId xmlns:p14="http://schemas.microsoft.com/office/powerpoint/2010/main" val="307214126"/>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5_Title and Content">
    <p:spTree>
      <p:nvGrpSpPr>
        <p:cNvPr id="1" name=""/>
        <p:cNvGrpSpPr/>
        <p:nvPr/>
      </p:nvGrpSpPr>
      <p:grpSpPr>
        <a:xfrm>
          <a:off x="0" y="0"/>
          <a:ext cx="0" cy="0"/>
          <a:chOff x="0" y="0"/>
          <a:chExt cx="0" cy="0"/>
        </a:xfrm>
      </p:grpSpPr>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idx="1"/>
          </p:nvPr>
        </p:nvSpPr>
        <p:spPr>
          <a:prstGeom prst="rect">
            <a:avLst/>
          </a:prstGeom>
        </p:spPr>
        <p:txBody>
          <a:bodyPr/>
          <a:lstStyle>
            <a:lvl1pPr>
              <a:buFont typeface="Helvetica Neue"/>
            </a:lvl1pPr>
            <a:lvl2pPr>
              <a:buFont typeface="Helvetica Neue"/>
            </a:lvl2pPr>
            <a:lvl3pPr>
              <a:buFont typeface="Helvetica Neue"/>
            </a:lvl3pPr>
            <a:lvl4pPr>
              <a:buFont typeface="Helvetica Neue"/>
            </a:lvl4pPr>
            <a:lvl5pPr>
              <a:buFont typeface="Helvetica Neue"/>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8413191" y="4771698"/>
            <a:ext cx="273609" cy="264974"/>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extLst>
      <p:ext uri="{BB962C8B-B14F-4D97-AF65-F5344CB8AC3E}">
        <p14:creationId xmlns:p14="http://schemas.microsoft.com/office/powerpoint/2010/main" val="1148061380"/>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6_Title and Content">
    <p:spTree>
      <p:nvGrpSpPr>
        <p:cNvPr id="1" name=""/>
        <p:cNvGrpSpPr/>
        <p:nvPr/>
      </p:nvGrpSpPr>
      <p:grpSpPr>
        <a:xfrm>
          <a:off x="0" y="0"/>
          <a:ext cx="0" cy="0"/>
          <a:chOff x="0" y="0"/>
          <a:chExt cx="0" cy="0"/>
        </a:xfrm>
      </p:grpSpPr>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idx="1"/>
          </p:nvPr>
        </p:nvSpPr>
        <p:spPr>
          <a:prstGeom prst="rect">
            <a:avLst/>
          </a:prstGeom>
        </p:spPr>
        <p:txBody>
          <a:bodyPr/>
          <a:lstStyle>
            <a:lvl1pPr>
              <a:buFont typeface="Helvetica Neue"/>
            </a:lvl1pPr>
            <a:lvl2pPr>
              <a:buFont typeface="Helvetica Neue"/>
            </a:lvl2pPr>
            <a:lvl3pPr>
              <a:buFont typeface="Helvetica Neue"/>
            </a:lvl3pPr>
            <a:lvl4pPr>
              <a:buFont typeface="Helvetica Neue"/>
            </a:lvl4pPr>
            <a:lvl5pPr>
              <a:buFont typeface="Helvetica Neue"/>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xfrm>
            <a:off x="8413191" y="4771698"/>
            <a:ext cx="273609" cy="264974"/>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extLst>
      <p:ext uri="{BB962C8B-B14F-4D97-AF65-F5344CB8AC3E}">
        <p14:creationId xmlns:p14="http://schemas.microsoft.com/office/powerpoint/2010/main" val="1540546492"/>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7_Title and Content">
    <p:spTree>
      <p:nvGrpSpPr>
        <p:cNvPr id="1" name=""/>
        <p:cNvGrpSpPr/>
        <p:nvPr/>
      </p:nvGrpSpPr>
      <p:grpSpPr>
        <a:xfrm>
          <a:off x="0" y="0"/>
          <a:ext cx="0" cy="0"/>
          <a:chOff x="0" y="0"/>
          <a:chExt cx="0" cy="0"/>
        </a:xfrm>
      </p:grpSpPr>
      <p:sp>
        <p:nvSpPr>
          <p:cNvPr id="74" name="Title Text"/>
          <p:cNvSpPr txBox="1">
            <a:spLocks noGrp="1"/>
          </p:cNvSpPr>
          <p:nvPr>
            <p:ph type="title"/>
          </p:nvPr>
        </p:nvSpPr>
        <p:spPr>
          <a:prstGeom prst="rect">
            <a:avLst/>
          </a:prstGeom>
        </p:spPr>
        <p:txBody>
          <a:bodyPr/>
          <a:lstStyle/>
          <a:p>
            <a:r>
              <a:t>Title Text</a:t>
            </a:r>
          </a:p>
        </p:txBody>
      </p:sp>
      <p:sp>
        <p:nvSpPr>
          <p:cNvPr id="75" name="Body Level One…"/>
          <p:cNvSpPr txBox="1">
            <a:spLocks noGrp="1"/>
          </p:cNvSpPr>
          <p:nvPr>
            <p:ph type="body" idx="1"/>
          </p:nvPr>
        </p:nvSpPr>
        <p:spPr>
          <a:prstGeom prst="rect">
            <a:avLst/>
          </a:prstGeom>
        </p:spPr>
        <p:txBody>
          <a:bodyPr/>
          <a:lstStyle>
            <a:lvl1pPr>
              <a:defRPr>
                <a:latin typeface="+mn-lt"/>
                <a:ea typeface="+mn-ea"/>
                <a:cs typeface="+mn-cs"/>
                <a:sym typeface="Calibri"/>
              </a:defRPr>
            </a:lvl1pPr>
            <a:lvl2pPr>
              <a:defRPr>
                <a:latin typeface="+mn-lt"/>
                <a:ea typeface="+mn-ea"/>
                <a:cs typeface="+mn-cs"/>
                <a:sym typeface="Calibri"/>
              </a:defRPr>
            </a:lvl2pPr>
            <a:lvl3pPr>
              <a:defRPr>
                <a:latin typeface="+mn-lt"/>
                <a:ea typeface="+mn-ea"/>
                <a:cs typeface="+mn-cs"/>
                <a:sym typeface="Calibri"/>
              </a:defRPr>
            </a:lvl3pPr>
            <a:lvl4pPr>
              <a:defRPr>
                <a:latin typeface="+mn-lt"/>
                <a:ea typeface="+mn-ea"/>
                <a:cs typeface="+mn-cs"/>
                <a:sym typeface="Calibri"/>
              </a:defRPr>
            </a:lvl4pPr>
            <a:lvl5pP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xfrm>
            <a:off x="8428176" y="4780032"/>
            <a:ext cx="258624" cy="24830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47383166"/>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78" name="Title Text"/>
          <p:cNvSpPr txBox="1">
            <a:spLocks noGrp="1"/>
          </p:cNvSpPr>
          <p:nvPr>
            <p:ph type="title"/>
          </p:nvPr>
        </p:nvSpPr>
        <p:spPr>
          <a:xfrm>
            <a:off x="1657350" y="1597818"/>
            <a:ext cx="5829300" cy="1102520"/>
          </a:xfrm>
          <a:prstGeom prst="rect">
            <a:avLst/>
          </a:prstGeom>
        </p:spPr>
        <p:txBody>
          <a:bodyPr lIns="34289" tIns="34289" rIns="34289" bIns="34289"/>
          <a:lstStyle>
            <a:lvl1pPr defTabSz="685800">
              <a:defRPr sz="3200">
                <a:latin typeface="+mn-lt"/>
                <a:ea typeface="+mn-ea"/>
                <a:cs typeface="+mn-cs"/>
                <a:sym typeface="Calibri"/>
              </a:defRPr>
            </a:lvl1pPr>
          </a:lstStyle>
          <a:p>
            <a:r>
              <a:t>Title Text</a:t>
            </a:r>
          </a:p>
        </p:txBody>
      </p:sp>
      <p:sp>
        <p:nvSpPr>
          <p:cNvPr id="79" name="Body Level One…"/>
          <p:cNvSpPr txBox="1">
            <a:spLocks noGrp="1"/>
          </p:cNvSpPr>
          <p:nvPr>
            <p:ph type="body" sz="quarter" idx="1"/>
          </p:nvPr>
        </p:nvSpPr>
        <p:spPr>
          <a:xfrm>
            <a:off x="2171700" y="2914650"/>
            <a:ext cx="4800600" cy="1314450"/>
          </a:xfrm>
          <a:prstGeom prst="rect">
            <a:avLst/>
          </a:prstGeom>
        </p:spPr>
        <p:txBody>
          <a:bodyPr lIns="34289" tIns="34289" rIns="34289" bIns="34289"/>
          <a:lstStyle>
            <a:lvl1pPr marL="0" indent="0" algn="ctr" defTabSz="685800">
              <a:buSzTx/>
              <a:buFontTx/>
              <a:buNone/>
              <a:defRPr>
                <a:solidFill>
                  <a:srgbClr val="888888"/>
                </a:solidFill>
                <a:latin typeface="+mn-lt"/>
                <a:ea typeface="+mn-ea"/>
                <a:cs typeface="+mn-cs"/>
                <a:sym typeface="Calibri"/>
              </a:defRPr>
            </a:lvl1pPr>
            <a:lvl2pPr marL="0" indent="457200" algn="ctr" defTabSz="685800">
              <a:buSzTx/>
              <a:buFontTx/>
              <a:buNone/>
              <a:defRPr>
                <a:solidFill>
                  <a:srgbClr val="888888"/>
                </a:solidFill>
                <a:latin typeface="+mn-lt"/>
                <a:ea typeface="+mn-ea"/>
                <a:cs typeface="+mn-cs"/>
                <a:sym typeface="Calibri"/>
              </a:defRPr>
            </a:lvl2pPr>
            <a:lvl3pPr marL="0" indent="914400" algn="ctr" defTabSz="685800">
              <a:buSzTx/>
              <a:buFontTx/>
              <a:buNone/>
              <a:defRPr>
                <a:solidFill>
                  <a:srgbClr val="888888"/>
                </a:solidFill>
                <a:latin typeface="+mn-lt"/>
                <a:ea typeface="+mn-ea"/>
                <a:cs typeface="+mn-cs"/>
                <a:sym typeface="Calibri"/>
              </a:defRPr>
            </a:lvl3pPr>
            <a:lvl4pPr marL="0" indent="1371600" algn="ctr" defTabSz="685800">
              <a:buSzTx/>
              <a:buFontTx/>
              <a:buNone/>
              <a:defRPr>
                <a:solidFill>
                  <a:srgbClr val="888888"/>
                </a:solidFill>
                <a:latin typeface="+mn-lt"/>
                <a:ea typeface="+mn-ea"/>
                <a:cs typeface="+mn-cs"/>
                <a:sym typeface="Calibri"/>
              </a:defRPr>
            </a:lvl4pPr>
            <a:lvl5pPr marL="0" indent="1828800" algn="ctr" defTabSz="685800">
              <a:buSzTx/>
              <a:buFontTx/>
              <a:buNone/>
              <a:defRPr>
                <a:solidFill>
                  <a:srgbClr val="888888"/>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xfrm>
            <a:off x="8324556" y="4778761"/>
            <a:ext cx="299935" cy="225446"/>
          </a:xfrm>
          <a:prstGeom prst="rect">
            <a:avLst/>
          </a:prstGeom>
        </p:spPr>
        <p:txBody>
          <a:bodyPr wrap="square" lIns="34289" tIns="34289" rIns="34289" bIns="34289"/>
          <a:lstStyle>
            <a:lvl1pPr defTabSz="685800"/>
          </a:lstStyle>
          <a:p>
            <a:fld id="{86CB4B4D-7CA3-9044-876B-883B54F8677D}" type="slidenum">
              <a:t>‹#›</a:t>
            </a:fld>
            <a:endParaRPr/>
          </a:p>
        </p:txBody>
      </p:sp>
    </p:spTree>
    <p:extLst>
      <p:ext uri="{BB962C8B-B14F-4D97-AF65-F5344CB8AC3E}">
        <p14:creationId xmlns:p14="http://schemas.microsoft.com/office/powerpoint/2010/main" val="1937200492"/>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8_Title and Content">
    <p:spTree>
      <p:nvGrpSpPr>
        <p:cNvPr id="1" name=""/>
        <p:cNvGrpSpPr/>
        <p:nvPr/>
      </p:nvGrpSpPr>
      <p:grpSpPr>
        <a:xfrm>
          <a:off x="0" y="0"/>
          <a:ext cx="0" cy="0"/>
          <a:chOff x="0" y="0"/>
          <a:chExt cx="0" cy="0"/>
        </a:xfrm>
      </p:grpSpPr>
      <p:sp>
        <p:nvSpPr>
          <p:cNvPr id="82" name="Title Text"/>
          <p:cNvSpPr txBox="1">
            <a:spLocks noGrp="1"/>
          </p:cNvSpPr>
          <p:nvPr>
            <p:ph type="title"/>
          </p:nvPr>
        </p:nvSpPr>
        <p:spPr>
          <a:prstGeom prst="rect">
            <a:avLst/>
          </a:prstGeom>
        </p:spPr>
        <p:txBody>
          <a:bodyPr/>
          <a:lstStyle>
            <a:lvl1pPr>
              <a:defRPr>
                <a:latin typeface="+mn-lt"/>
                <a:ea typeface="+mn-ea"/>
                <a:cs typeface="+mn-cs"/>
                <a:sym typeface="Calibri"/>
              </a:defRPr>
            </a:lvl1pPr>
          </a:lstStyle>
          <a:p>
            <a:r>
              <a:t>Title Text</a:t>
            </a:r>
          </a:p>
        </p:txBody>
      </p:sp>
      <p:sp>
        <p:nvSpPr>
          <p:cNvPr id="83" name="Body Level One…"/>
          <p:cNvSpPr txBox="1">
            <a:spLocks noGrp="1"/>
          </p:cNvSpPr>
          <p:nvPr>
            <p:ph type="body" idx="1"/>
          </p:nvPr>
        </p:nvSpPr>
        <p:spPr>
          <a:prstGeom prst="rect">
            <a:avLst/>
          </a:prstGeom>
        </p:spPr>
        <p:txBody>
          <a:bodyPr/>
          <a:lstStyle>
            <a:lvl1pPr>
              <a:defRPr>
                <a:latin typeface="+mn-lt"/>
                <a:ea typeface="+mn-ea"/>
                <a:cs typeface="+mn-cs"/>
                <a:sym typeface="Calibri"/>
              </a:defRPr>
            </a:lvl1pPr>
            <a:lvl2pPr>
              <a:defRPr>
                <a:latin typeface="+mn-lt"/>
                <a:ea typeface="+mn-ea"/>
                <a:cs typeface="+mn-cs"/>
                <a:sym typeface="Calibri"/>
              </a:defRPr>
            </a:lvl2pPr>
            <a:lvl3pPr>
              <a:defRPr>
                <a:latin typeface="+mn-lt"/>
                <a:ea typeface="+mn-ea"/>
                <a:cs typeface="+mn-cs"/>
                <a:sym typeface="Calibri"/>
              </a:defRPr>
            </a:lvl3pPr>
            <a:lvl4pPr>
              <a:defRPr>
                <a:latin typeface="+mn-lt"/>
                <a:ea typeface="+mn-ea"/>
                <a:cs typeface="+mn-cs"/>
                <a:sym typeface="Calibri"/>
              </a:defRPr>
            </a:lvl4pPr>
            <a:lvl5pP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xfrm>
            <a:off x="8428176" y="4780032"/>
            <a:ext cx="258624" cy="24830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44084458"/>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4_Title Slide">
    <p:spTree>
      <p:nvGrpSpPr>
        <p:cNvPr id="1" name=""/>
        <p:cNvGrpSpPr/>
        <p:nvPr/>
      </p:nvGrpSpPr>
      <p:grpSpPr>
        <a:xfrm>
          <a:off x="0" y="0"/>
          <a:ext cx="0" cy="0"/>
          <a:chOff x="0" y="0"/>
          <a:chExt cx="0" cy="0"/>
        </a:xfrm>
      </p:grpSpPr>
      <p:sp>
        <p:nvSpPr>
          <p:cNvPr id="86" name="TextBox 6"/>
          <p:cNvSpPr txBox="1"/>
          <p:nvPr/>
        </p:nvSpPr>
        <p:spPr>
          <a:xfrm>
            <a:off x="8541698" y="4942416"/>
            <a:ext cx="614528" cy="2059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900">
                <a:latin typeface="+mn-lt"/>
                <a:ea typeface="+mn-ea"/>
                <a:cs typeface="+mn-cs"/>
                <a:sym typeface="Calibri"/>
              </a:defRPr>
            </a:lvl1pPr>
          </a:lstStyle>
          <a:p>
            <a:r>
              <a:t>Dan Boneh</a:t>
            </a:r>
          </a:p>
        </p:txBody>
      </p:sp>
      <p:sp>
        <p:nvSpPr>
          <p:cNvPr id="87" name="Rectangle 6"/>
          <p:cNvSpPr/>
          <p:nvPr/>
        </p:nvSpPr>
        <p:spPr>
          <a:xfrm>
            <a:off x="8365066" y="4819650"/>
            <a:ext cx="762001" cy="304800"/>
          </a:xfrm>
          <a:prstGeom prst="rect">
            <a:avLst/>
          </a:prstGeom>
          <a:solidFill>
            <a:srgbClr val="FFFFFF"/>
          </a:solidFill>
          <a:ln w="25400">
            <a:solidFill>
              <a:srgbClr val="FFFFFF"/>
            </a:solidFill>
          </a:ln>
        </p:spPr>
        <p:txBody>
          <a:bodyPr lIns="45719" rIns="45719" anchor="ctr"/>
          <a:lstStyle/>
          <a:p>
            <a:pPr algn="ctr">
              <a:defRPr>
                <a:solidFill>
                  <a:srgbClr val="FFFFFF"/>
                </a:solidFill>
                <a:latin typeface="+mn-lt"/>
                <a:ea typeface="+mn-ea"/>
                <a:cs typeface="+mn-cs"/>
                <a:sym typeface="Calibri"/>
              </a:defRPr>
            </a:pPr>
            <a:endParaRPr/>
          </a:p>
        </p:txBody>
      </p:sp>
      <p:sp>
        <p:nvSpPr>
          <p:cNvPr id="88" name="Title Text"/>
          <p:cNvSpPr txBox="1">
            <a:spLocks noGrp="1"/>
          </p:cNvSpPr>
          <p:nvPr>
            <p:ph type="title"/>
          </p:nvPr>
        </p:nvSpPr>
        <p:spPr>
          <a:xfrm>
            <a:off x="685800" y="1597819"/>
            <a:ext cx="7772400" cy="1102520"/>
          </a:xfrm>
          <a:prstGeom prst="rect">
            <a:avLst/>
          </a:prstGeom>
        </p:spPr>
        <p:txBody>
          <a:bodyPr/>
          <a:lstStyle>
            <a:lvl1pPr>
              <a:defRPr>
                <a:latin typeface="+mn-lt"/>
                <a:ea typeface="+mn-ea"/>
                <a:cs typeface="+mn-cs"/>
                <a:sym typeface="Calibri"/>
              </a:defRPr>
            </a:lvl1pPr>
          </a:lstStyle>
          <a:p>
            <a:r>
              <a:t>Title Text</a:t>
            </a:r>
          </a:p>
        </p:txBody>
      </p:sp>
      <p:sp>
        <p:nvSpPr>
          <p:cNvPr id="89" name="Body Level One…"/>
          <p:cNvSpPr txBox="1">
            <a:spLocks noGrp="1"/>
          </p:cNvSpPr>
          <p:nvPr>
            <p:ph type="body" sz="quarter" idx="1"/>
          </p:nvPr>
        </p:nvSpPr>
        <p:spPr>
          <a:xfrm>
            <a:off x="1371600" y="2914650"/>
            <a:ext cx="6400800" cy="1314450"/>
          </a:xfrm>
          <a:prstGeom prst="rect">
            <a:avLst/>
          </a:prstGeom>
        </p:spPr>
        <p:txBody>
          <a:bodyPr/>
          <a:lstStyle>
            <a:lvl1pPr marL="0" indent="0" algn="ctr">
              <a:buSzTx/>
              <a:buFontTx/>
              <a:buNone/>
              <a:defRPr>
                <a:solidFill>
                  <a:srgbClr val="888888"/>
                </a:solidFill>
                <a:latin typeface="+mn-lt"/>
                <a:ea typeface="+mn-ea"/>
                <a:cs typeface="+mn-cs"/>
                <a:sym typeface="Calibri"/>
              </a:defRPr>
            </a:lvl1pPr>
            <a:lvl2pPr marL="0" indent="457200" algn="ctr">
              <a:buSzTx/>
              <a:buFontTx/>
              <a:buNone/>
              <a:defRPr>
                <a:solidFill>
                  <a:srgbClr val="888888"/>
                </a:solidFill>
                <a:latin typeface="+mn-lt"/>
                <a:ea typeface="+mn-ea"/>
                <a:cs typeface="+mn-cs"/>
                <a:sym typeface="Calibri"/>
              </a:defRPr>
            </a:lvl2pPr>
            <a:lvl3pPr marL="0" indent="914400" algn="ctr">
              <a:buSzTx/>
              <a:buFontTx/>
              <a:buNone/>
              <a:defRPr>
                <a:solidFill>
                  <a:srgbClr val="888888"/>
                </a:solidFill>
                <a:latin typeface="+mn-lt"/>
                <a:ea typeface="+mn-ea"/>
                <a:cs typeface="+mn-cs"/>
                <a:sym typeface="Calibri"/>
              </a:defRPr>
            </a:lvl3pPr>
            <a:lvl4pPr marL="0" indent="1371600" algn="ctr">
              <a:buSzTx/>
              <a:buFontTx/>
              <a:buNone/>
              <a:defRPr>
                <a:solidFill>
                  <a:srgbClr val="888888"/>
                </a:solidFill>
                <a:latin typeface="+mn-lt"/>
                <a:ea typeface="+mn-ea"/>
                <a:cs typeface="+mn-cs"/>
                <a:sym typeface="Calibri"/>
              </a:defRPr>
            </a:lvl4pPr>
            <a:lvl5pPr marL="0" indent="1828800" algn="ctr">
              <a:buSzTx/>
              <a:buFontTx/>
              <a:buNone/>
              <a:defRPr>
                <a:solidFill>
                  <a:srgbClr val="888888"/>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xfrm>
            <a:off x="8428176" y="4780032"/>
            <a:ext cx="258624" cy="24830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4262672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9"/>
        <p:cNvGrpSpPr/>
        <p:nvPr/>
      </p:nvGrpSpPr>
      <p:grpSpPr>
        <a:xfrm>
          <a:off x="0" y="0"/>
          <a:ext cx="0" cy="0"/>
          <a:chOff x="0" y="0"/>
          <a:chExt cx="0" cy="0"/>
        </a:xfrm>
      </p:grpSpPr>
      <p:sp>
        <p:nvSpPr>
          <p:cNvPr id="60" name="Google Shape;60;p15"/>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5"/>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p15"/>
          <p:cNvSpPr txBox="1">
            <a:spLocks noGrp="1"/>
          </p:cNvSpPr>
          <p:nvPr>
            <p:ph type="body" idx="1"/>
          </p:nvPr>
        </p:nvSpPr>
        <p:spPr>
          <a:xfrm>
            <a:off x="311700" y="9238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3" name="Google Shape;63;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25107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9_Title and Content">
    <p:spTree>
      <p:nvGrpSpPr>
        <p:cNvPr id="1" name=""/>
        <p:cNvGrpSpPr/>
        <p:nvPr/>
      </p:nvGrpSpPr>
      <p:grpSpPr>
        <a:xfrm>
          <a:off x="0" y="0"/>
          <a:ext cx="0" cy="0"/>
          <a:chOff x="0" y="0"/>
          <a:chExt cx="0" cy="0"/>
        </a:xfrm>
      </p:grpSpPr>
      <p:sp>
        <p:nvSpPr>
          <p:cNvPr id="92" name="TextBox 11"/>
          <p:cNvSpPr txBox="1"/>
          <p:nvPr/>
        </p:nvSpPr>
        <p:spPr>
          <a:xfrm>
            <a:off x="9418318" y="666750"/>
            <a:ext cx="1196813" cy="509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400">
                <a:latin typeface="+mn-lt"/>
                <a:ea typeface="+mn-ea"/>
                <a:cs typeface="+mn-cs"/>
                <a:sym typeface="Calibri"/>
              </a:defRPr>
            </a:pPr>
            <a:r>
              <a:t>Template</a:t>
            </a:r>
          </a:p>
          <a:p>
            <a:pPr>
              <a:defRPr sz="1400">
                <a:latin typeface="+mn-lt"/>
                <a:ea typeface="+mn-ea"/>
                <a:cs typeface="+mn-cs"/>
                <a:sym typeface="Calibri"/>
              </a:defRPr>
            </a:pPr>
            <a:r>
              <a:t>vertLeftWhite2</a:t>
            </a:r>
          </a:p>
        </p:txBody>
      </p:sp>
      <p:pic>
        <p:nvPicPr>
          <p:cNvPr id="93" name="Picture 3" descr="Picture 3"/>
          <p:cNvPicPr>
            <a:picLocks noChangeAspect="1"/>
          </p:cNvPicPr>
          <p:nvPr/>
        </p:nvPicPr>
        <p:blipFill>
          <a:blip r:embed="rId2"/>
          <a:stretch>
            <a:fillRect/>
          </a:stretch>
        </p:blipFill>
        <p:spPr>
          <a:xfrm>
            <a:off x="914400" y="3291840"/>
            <a:ext cx="254471" cy="256033"/>
          </a:xfrm>
          <a:prstGeom prst="rect">
            <a:avLst/>
          </a:prstGeom>
          <a:ln w="12700">
            <a:miter lim="400000"/>
          </a:ln>
        </p:spPr>
      </p:pic>
      <p:pic>
        <p:nvPicPr>
          <p:cNvPr id="94" name="Picture 3" descr="Picture 3"/>
          <p:cNvPicPr>
            <a:picLocks noChangeAspect="1"/>
          </p:cNvPicPr>
          <p:nvPr/>
        </p:nvPicPr>
        <p:blipFill>
          <a:blip r:embed="rId2"/>
          <a:stretch>
            <a:fillRect/>
          </a:stretch>
        </p:blipFill>
        <p:spPr>
          <a:xfrm>
            <a:off x="914400" y="2834639"/>
            <a:ext cx="254471" cy="256033"/>
          </a:xfrm>
          <a:prstGeom prst="rect">
            <a:avLst/>
          </a:prstGeom>
          <a:ln w="12700">
            <a:miter lim="400000"/>
          </a:ln>
        </p:spPr>
      </p:pic>
      <p:pic>
        <p:nvPicPr>
          <p:cNvPr id="95" name="Picture 3" descr="Picture 3"/>
          <p:cNvPicPr>
            <a:picLocks noChangeAspect="1"/>
          </p:cNvPicPr>
          <p:nvPr/>
        </p:nvPicPr>
        <p:blipFill>
          <a:blip r:embed="rId2"/>
          <a:stretch>
            <a:fillRect/>
          </a:stretch>
        </p:blipFill>
        <p:spPr>
          <a:xfrm>
            <a:off x="914400" y="3749040"/>
            <a:ext cx="254471" cy="256033"/>
          </a:xfrm>
          <a:prstGeom prst="rect">
            <a:avLst/>
          </a:prstGeom>
          <a:ln w="12700">
            <a:miter lim="400000"/>
          </a:ln>
        </p:spPr>
      </p:pic>
      <p:pic>
        <p:nvPicPr>
          <p:cNvPr id="96" name="Picture 3" descr="Picture 3"/>
          <p:cNvPicPr>
            <a:picLocks noChangeAspect="1"/>
          </p:cNvPicPr>
          <p:nvPr/>
        </p:nvPicPr>
        <p:blipFill>
          <a:blip r:embed="rId2"/>
          <a:stretch>
            <a:fillRect/>
          </a:stretch>
        </p:blipFill>
        <p:spPr>
          <a:xfrm>
            <a:off x="914400" y="4206240"/>
            <a:ext cx="254471" cy="256033"/>
          </a:xfrm>
          <a:prstGeom prst="rect">
            <a:avLst/>
          </a:prstGeom>
          <a:ln w="12700">
            <a:miter lim="400000"/>
          </a:ln>
        </p:spPr>
      </p:pic>
      <p:sp>
        <p:nvSpPr>
          <p:cNvPr id="97"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91483102"/>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10_Title and Content">
    <p:spTree>
      <p:nvGrpSpPr>
        <p:cNvPr id="1" name=""/>
        <p:cNvGrpSpPr/>
        <p:nvPr/>
      </p:nvGrpSpPr>
      <p:grpSpPr>
        <a:xfrm>
          <a:off x="0" y="0"/>
          <a:ext cx="0" cy="0"/>
          <a:chOff x="0" y="0"/>
          <a:chExt cx="0" cy="0"/>
        </a:xfrm>
      </p:grpSpPr>
      <p:sp>
        <p:nvSpPr>
          <p:cNvPr id="99" name="Title Text"/>
          <p:cNvSpPr txBox="1">
            <a:spLocks noGrp="1"/>
          </p:cNvSpPr>
          <p:nvPr>
            <p:ph type="title"/>
          </p:nvPr>
        </p:nvSpPr>
        <p:spPr>
          <a:xfrm>
            <a:off x="1485900" y="205978"/>
            <a:ext cx="6172200" cy="857251"/>
          </a:xfrm>
          <a:prstGeom prst="rect">
            <a:avLst/>
          </a:prstGeom>
        </p:spPr>
        <p:txBody>
          <a:bodyPr lIns="34289" tIns="34289" rIns="34289" bIns="34289"/>
          <a:lstStyle>
            <a:lvl1pPr defTabSz="685800">
              <a:defRPr sz="3200">
                <a:latin typeface="+mn-lt"/>
                <a:ea typeface="+mn-ea"/>
                <a:cs typeface="+mn-cs"/>
                <a:sym typeface="Calibri"/>
              </a:defRPr>
            </a:lvl1pPr>
          </a:lstStyle>
          <a:p>
            <a:r>
              <a:t>Title Text</a:t>
            </a:r>
          </a:p>
        </p:txBody>
      </p:sp>
      <p:sp>
        <p:nvSpPr>
          <p:cNvPr id="100" name="Body Level One…"/>
          <p:cNvSpPr txBox="1">
            <a:spLocks noGrp="1"/>
          </p:cNvSpPr>
          <p:nvPr>
            <p:ph type="body" idx="1"/>
          </p:nvPr>
        </p:nvSpPr>
        <p:spPr>
          <a:xfrm>
            <a:off x="1485900" y="1200150"/>
            <a:ext cx="6172200" cy="3394473"/>
          </a:xfrm>
          <a:prstGeom prst="rect">
            <a:avLst/>
          </a:prstGeom>
        </p:spPr>
        <p:txBody>
          <a:bodyPr lIns="34289" tIns="34289" rIns="34289" bIns="34289"/>
          <a:lstStyle>
            <a:lvl1pPr marL="257175" indent="-257175" defTabSz="685800">
              <a:defRPr>
                <a:latin typeface="+mn-lt"/>
                <a:ea typeface="+mn-ea"/>
                <a:cs typeface="+mn-cs"/>
                <a:sym typeface="Calibri"/>
              </a:defRPr>
            </a:lvl1pPr>
            <a:lvl2pPr marL="702128" indent="-244928" defTabSz="685800">
              <a:defRPr>
                <a:latin typeface="+mn-lt"/>
                <a:ea typeface="+mn-ea"/>
                <a:cs typeface="+mn-cs"/>
                <a:sym typeface="Calibri"/>
              </a:defRPr>
            </a:lvl2pPr>
            <a:lvl3pPr defTabSz="685800">
              <a:defRPr>
                <a:latin typeface="+mn-lt"/>
                <a:ea typeface="+mn-ea"/>
                <a:cs typeface="+mn-cs"/>
                <a:sym typeface="Calibri"/>
              </a:defRPr>
            </a:lvl3pPr>
            <a:lvl4pPr defTabSz="685800">
              <a:defRPr>
                <a:latin typeface="+mn-lt"/>
                <a:ea typeface="+mn-ea"/>
                <a:cs typeface="+mn-cs"/>
                <a:sym typeface="Calibri"/>
              </a:defRPr>
            </a:lvl4pPr>
            <a:lvl5pPr defTabSz="685800">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xfrm>
            <a:off x="7460957" y="4812657"/>
            <a:ext cx="197144" cy="183055"/>
          </a:xfrm>
          <a:prstGeom prst="rect">
            <a:avLst/>
          </a:prstGeom>
        </p:spPr>
        <p:txBody>
          <a:bodyPr lIns="34289" tIns="34289" rIns="34289" bIns="34289"/>
          <a:lstStyle>
            <a:lvl1pPr defTabSz="685800">
              <a:defRPr sz="900"/>
            </a:lvl1pPr>
          </a:lstStyle>
          <a:p>
            <a:fld id="{86CB4B4D-7CA3-9044-876B-883B54F8677D}" type="slidenum">
              <a:t>‹#›</a:t>
            </a:fld>
            <a:endParaRPr/>
          </a:p>
        </p:txBody>
      </p:sp>
    </p:spTree>
    <p:extLst>
      <p:ext uri="{BB962C8B-B14F-4D97-AF65-F5344CB8AC3E}">
        <p14:creationId xmlns:p14="http://schemas.microsoft.com/office/powerpoint/2010/main" val="2041677766"/>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103" name="Title Text"/>
          <p:cNvSpPr txBox="1">
            <a:spLocks noGrp="1"/>
          </p:cNvSpPr>
          <p:nvPr>
            <p:ph type="title"/>
          </p:nvPr>
        </p:nvSpPr>
        <p:spPr>
          <a:xfrm>
            <a:off x="1485900" y="205978"/>
            <a:ext cx="6172200" cy="857251"/>
          </a:xfrm>
          <a:prstGeom prst="rect">
            <a:avLst/>
          </a:prstGeom>
        </p:spPr>
        <p:txBody>
          <a:bodyPr lIns="34289" tIns="34289" rIns="34289" bIns="34289"/>
          <a:lstStyle/>
          <a:p>
            <a:r>
              <a:t>Title Text</a:t>
            </a:r>
          </a:p>
        </p:txBody>
      </p:sp>
      <p:sp>
        <p:nvSpPr>
          <p:cNvPr id="104" name="Slide Number"/>
          <p:cNvSpPr txBox="1">
            <a:spLocks noGrp="1"/>
          </p:cNvSpPr>
          <p:nvPr>
            <p:ph type="sldNum" sz="quarter" idx="2"/>
          </p:nvPr>
        </p:nvSpPr>
        <p:spPr>
          <a:xfrm>
            <a:off x="7460957" y="4812657"/>
            <a:ext cx="197144" cy="183055"/>
          </a:xfrm>
          <a:prstGeom prst="rect">
            <a:avLst/>
          </a:prstGeom>
        </p:spPr>
        <p:txBody>
          <a:bodyPr lIns="34289" tIns="34289" rIns="34289" bIns="34289"/>
          <a:lstStyle>
            <a:lvl1pPr defTabSz="685800">
              <a:defRPr sz="900"/>
            </a:lvl1pPr>
          </a:lstStyle>
          <a:p>
            <a:fld id="{86CB4B4D-7CA3-9044-876B-883B54F8677D}" type="slidenum">
              <a:t>‹#›</a:t>
            </a:fld>
            <a:endParaRPr/>
          </a:p>
        </p:txBody>
      </p:sp>
    </p:spTree>
    <p:extLst>
      <p:ext uri="{BB962C8B-B14F-4D97-AF65-F5344CB8AC3E}">
        <p14:creationId xmlns:p14="http://schemas.microsoft.com/office/powerpoint/2010/main" val="127349495"/>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66CD638-CAC8-4835-93D5-F2F113860AF6}" type="datetime1">
              <a:rPr lang="en-US" smtClean="0"/>
              <a:t>5/5/24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6541151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12E03-6634-4506-9456-86EF0B299EA5}" type="datetime1">
              <a:rPr lang="en-US" smtClean="0"/>
              <a:t>5/5/24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4268432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FFF1D6-DDC6-46CD-8F4D-A488FCDFFF3F}" type="datetime1">
              <a:rPr lang="en-US" smtClean="0"/>
              <a:t>5/5/24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7638521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4268F3-B5D5-4614-A1E8-B062619C91D9}" type="datetime1">
              <a:rPr lang="en-US" smtClean="0"/>
              <a:t>5/5/24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2059832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87B2AB-DF7C-4D43-93E6-1F8BFC4B85C5}" type="datetime1">
              <a:rPr lang="en-US" smtClean="0"/>
              <a:t>5/5/24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9125788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741BF2-9F6E-4EE3-AC23-3342D25B434E}" type="datetime1">
              <a:rPr lang="en-US" smtClean="0"/>
              <a:t>5/5/24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9397231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3AC0-947E-4117-982D-2E13F67B980A}" type="datetime1">
              <a:rPr lang="en-US" smtClean="0"/>
              <a:t>5/5/24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595082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64"/>
        <p:cNvGrpSpPr/>
        <p:nvPr/>
      </p:nvGrpSpPr>
      <p:grpSpPr>
        <a:xfrm>
          <a:off x="0" y="0"/>
          <a:ext cx="0" cy="0"/>
          <a:chOff x="0" y="0"/>
          <a:chExt cx="0" cy="0"/>
        </a:xfrm>
      </p:grpSpPr>
      <p:cxnSp>
        <p:nvCxnSpPr>
          <p:cNvPr id="65" name="Google Shape;65;p16"/>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66" name="Google Shape;66;p16"/>
          <p:cNvSpPr txBox="1">
            <a:spLocks noGrp="1"/>
          </p:cNvSpPr>
          <p:nvPr>
            <p:ph type="title"/>
          </p:nvPr>
        </p:nvSpPr>
        <p:spPr>
          <a:xfrm>
            <a:off x="510450" y="2057400"/>
            <a:ext cx="8123100" cy="778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67" name="Google Shape;67;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677327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A0ACCC4-E33D-49C2-8C16-2FA37D9D909A}" type="datetime1">
              <a:rPr lang="en-US" smtClean="0"/>
              <a:t>5/5/24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6030485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79B8812-7278-4D06-90D2-92395DE9F0D1}" type="datetime1">
              <a:rPr lang="en-US" smtClean="0"/>
              <a:t>5/5/24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0160100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320AD1-AAF5-41BF-8F47-A201BD823CA6}" type="datetime1">
              <a:rPr lang="en-US" smtClean="0"/>
              <a:t>5/5/24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8867214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12F8B5-C2B9-4688-AF44-FC2F88EF1967}" type="datetime1">
              <a:rPr lang="en-US" smtClean="0"/>
              <a:t>5/5/24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14229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0" name="Google Shape;70;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1" name="Google Shape;71;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2" name="Google Shape;7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79798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5" name="Google Shape;75;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090398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heme" Target="../theme/theme3.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theme" Target="../theme/theme4.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0793E1D0-547A-D244-A03A-F935803C2C43}" type="datetime1">
              <a:rPr lang="en-US"/>
              <a:pPr>
                <a:defRPr/>
              </a:pPr>
              <a:t>5/5/24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9A64D269-B643-834D-96C1-658E4275C0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095" r:id="rId3"/>
    <p:sldLayoutId id="2147484102" r:id="rId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a:buChar char="•"/>
        <a:defRPr sz="28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a:buChar char="•"/>
        <a:defRPr sz="28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a:buChar char="•"/>
        <a:defRPr sz="28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a:buChar char="•"/>
        <a:defRPr sz="28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1pPr>
            <a:lvl2pPr marR="0" lvl="1"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3pPr>
            <a:lvl4pPr marR="0" lvl="3"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4pPr>
            <a:lvl5pPr marR="0" lvl="4"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5pPr>
            <a:lvl6pPr marR="0" lvl="5"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6pPr>
            <a:lvl7pPr marR="0" lvl="6"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7pPr>
            <a:lvl8pPr marR="0" lvl="7"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8pPr>
            <a:lvl9pPr marR="0" lvl="8"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accent3"/>
              </a:buClr>
              <a:buSzPts val="1800"/>
              <a:buFont typeface="Proxima Nova"/>
              <a:buChar cha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78249697"/>
      </p:ext>
    </p:extLst>
  </p:cSld>
  <p:clrMap bg1="lt1" tx1="dk1" bg2="dk2" tx2="lt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 id="214748411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19050"/>
            <a:ext cx="8229600" cy="857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047750"/>
            <a:ext cx="8229600" cy="4095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32800" y="4769075"/>
            <a:ext cx="258624" cy="248306"/>
          </a:xfrm>
          <a:prstGeom prst="rect">
            <a:avLst/>
          </a:prstGeom>
          <a:ln w="12700">
            <a:miter lim="400000"/>
          </a:ln>
        </p:spPr>
        <p:txBody>
          <a:bodyPr wrap="none" lIns="45719" rIns="45719" anchor="ctr">
            <a:spAutoFit/>
          </a:bodyP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558349604"/>
      </p:ext>
    </p:extLst>
  </p:cSld>
  <p:clrMap bg1="lt1" tx1="dk1" bg2="lt2" tx2="dk2" accent1="accent1" accent2="accent2" accent3="accent3" accent4="accent4" accent5="accent5" accent6="accent6" hlink="hlink" folHlink="folHlink"/>
  <p:sldLayoutIdLst>
    <p:sldLayoutId id="2147484117"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 id="2147484130" r:id="rId13"/>
    <p:sldLayoutId id="2147484131" r:id="rId14"/>
    <p:sldLayoutId id="2147484132" r:id="rId15"/>
    <p:sldLayoutId id="2147484133" r:id="rId16"/>
    <p:sldLayoutId id="2147484134" r:id="rId17"/>
    <p:sldLayoutId id="2147484135" r:id="rId18"/>
    <p:sldLayoutId id="2147484136" r:id="rId19"/>
    <p:sldLayoutId id="2147484137" r:id="rId20"/>
    <p:sldLayoutId id="2147484138" r:id="rId21"/>
    <p:sldLayoutId id="2147484139" r:id="rId22"/>
    <p:sldLayoutId id="2147484140" r:id="rId23"/>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Neue"/>
          <a:ea typeface="Helvetica Neue"/>
          <a:cs typeface="Helvetica Neue"/>
          <a:sym typeface="Helvetica Neue"/>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Neue"/>
          <a:ea typeface="Helvetica Neue"/>
          <a:cs typeface="Helvetica Neue"/>
          <a:sym typeface="Helvetica Neue"/>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Neue"/>
          <a:ea typeface="Helvetica Neue"/>
          <a:cs typeface="Helvetica Neue"/>
          <a:sym typeface="Helvetica Neue"/>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Neue"/>
          <a:ea typeface="Helvetica Neue"/>
          <a:cs typeface="Helvetica Neue"/>
          <a:sym typeface="Helvetica Neue"/>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Neue"/>
          <a:ea typeface="Helvetica Neue"/>
          <a:cs typeface="Helvetica Neue"/>
          <a:sym typeface="Helvetica Neue"/>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Neue"/>
          <a:ea typeface="Helvetica Neue"/>
          <a:cs typeface="Helvetica Neue"/>
          <a:sym typeface="Helvetica Neue"/>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Neue"/>
          <a:ea typeface="Helvetica Neue"/>
          <a:cs typeface="Helvetica Neue"/>
          <a:sym typeface="Helvetica Neue"/>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Neue"/>
          <a:ea typeface="Helvetica Neue"/>
          <a:cs typeface="Helvetica Neue"/>
          <a:sym typeface="Helvetica Neue"/>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Neue"/>
          <a:ea typeface="Helvetica Neue"/>
          <a:cs typeface="Helvetica Neue"/>
          <a:sym typeface="Helvetica Neue"/>
        </a:defRPr>
      </a:lvl9pPr>
    </p:titleStyle>
    <p:bodyStyle>
      <a:lvl1pPr marL="342900" marR="0" indent="-342900" algn="l" defTabSz="91440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1pPr>
      <a:lvl2pPr marL="742950" marR="0" indent="-285750" algn="l" defTabSz="91440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2pPr>
      <a:lvl3pPr marL="1143000" marR="0" indent="-228600" algn="l" defTabSz="91440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3pPr>
      <a:lvl4pPr marL="1645920" marR="0" indent="-274320" algn="l" defTabSz="91440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4pPr>
      <a:lvl5pPr marL="2103120" marR="0" indent="-274320" algn="l" defTabSz="91440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5pPr>
      <a:lvl6pPr marL="2560320" marR="0" indent="-274320" algn="l" defTabSz="91440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6pPr>
      <a:lvl7pPr marL="3017520" marR="0" indent="-274320" algn="l" defTabSz="91440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7pPr>
      <a:lvl8pPr marL="3474720" marR="0" indent="-274320" algn="l" defTabSz="91440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8pPr>
      <a:lvl9pPr marL="3931920" marR="0" indent="-274320" algn="l" defTabSz="91440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19050"/>
            <a:ext cx="8229600" cy="857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047750"/>
            <a:ext cx="8229600" cy="4095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32800" y="4769075"/>
            <a:ext cx="258624" cy="248306"/>
          </a:xfrm>
          <a:prstGeom prst="rect">
            <a:avLst/>
          </a:prstGeom>
          <a:ln w="12700">
            <a:miter lim="400000"/>
          </a:ln>
        </p:spPr>
        <p:txBody>
          <a:bodyPr wrap="none" lIns="45719" rIns="45719" anchor="ctr">
            <a:spAutoFit/>
          </a:bodyP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1117308026"/>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 id="2147484161" r:id="rId19"/>
    <p:sldLayoutId id="2147484162" r:id="rId20"/>
    <p:sldLayoutId id="2147484163" r:id="rId21"/>
    <p:sldLayoutId id="2147484164" r:id="rId22"/>
    <p:sldLayoutId id="2147484165" r:id="rId23"/>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Neue"/>
          <a:ea typeface="Helvetica Neue"/>
          <a:cs typeface="Helvetica Neue"/>
          <a:sym typeface="Helvetica Neue"/>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Neue"/>
          <a:ea typeface="Helvetica Neue"/>
          <a:cs typeface="Helvetica Neue"/>
          <a:sym typeface="Helvetica Neue"/>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Neue"/>
          <a:ea typeface="Helvetica Neue"/>
          <a:cs typeface="Helvetica Neue"/>
          <a:sym typeface="Helvetica Neue"/>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Neue"/>
          <a:ea typeface="Helvetica Neue"/>
          <a:cs typeface="Helvetica Neue"/>
          <a:sym typeface="Helvetica Neue"/>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Neue"/>
          <a:ea typeface="Helvetica Neue"/>
          <a:cs typeface="Helvetica Neue"/>
          <a:sym typeface="Helvetica Neue"/>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Neue"/>
          <a:ea typeface="Helvetica Neue"/>
          <a:cs typeface="Helvetica Neue"/>
          <a:sym typeface="Helvetica Neue"/>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Neue"/>
          <a:ea typeface="Helvetica Neue"/>
          <a:cs typeface="Helvetica Neue"/>
          <a:sym typeface="Helvetica Neue"/>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Neue"/>
          <a:ea typeface="Helvetica Neue"/>
          <a:cs typeface="Helvetica Neue"/>
          <a:sym typeface="Helvetica Neue"/>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Neue"/>
          <a:ea typeface="Helvetica Neue"/>
          <a:cs typeface="Helvetica Neue"/>
          <a:sym typeface="Helvetica Neue"/>
        </a:defRPr>
      </a:lvl9pPr>
    </p:titleStyle>
    <p:bodyStyle>
      <a:lvl1pPr marL="342900" marR="0" indent="-342900" algn="l" defTabSz="91440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1pPr>
      <a:lvl2pPr marL="742950" marR="0" indent="-285750" algn="l" defTabSz="91440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2pPr>
      <a:lvl3pPr marL="1143000" marR="0" indent="-228600" algn="l" defTabSz="91440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3pPr>
      <a:lvl4pPr marL="1645920" marR="0" indent="-274320" algn="l" defTabSz="91440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4pPr>
      <a:lvl5pPr marL="2103120" marR="0" indent="-274320" algn="l" defTabSz="91440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5pPr>
      <a:lvl6pPr marL="2560320" marR="0" indent="-274320" algn="l" defTabSz="91440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6pPr>
      <a:lvl7pPr marL="3017520" marR="0" indent="-274320" algn="l" defTabSz="91440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7pPr>
      <a:lvl8pPr marL="3474720" marR="0" indent="-274320" algn="l" defTabSz="91440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8pPr>
      <a:lvl9pPr marL="3931920" marR="0" indent="-274320" algn="l" defTabSz="91440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C357E49-C339-4533-BFB4-FADAD6F354D5}" type="datetime1">
              <a:rPr lang="en-US" smtClean="0"/>
              <a:t>5/5/24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104D3F7-B83F-4105-B753-146AD0E5364B}" type="slidenum">
              <a:rPr lang="en-US" smtClean="0"/>
              <a:t>‹#›</a:t>
            </a:fld>
            <a:endParaRPr lang="en-US"/>
          </a:p>
        </p:txBody>
      </p:sp>
    </p:spTree>
    <p:extLst>
      <p:ext uri="{BB962C8B-B14F-4D97-AF65-F5344CB8AC3E}">
        <p14:creationId xmlns:p14="http://schemas.microsoft.com/office/powerpoint/2010/main" val="66202650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ursefeedback.nyu.edu/ny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brightspace.nyu.edu/d2l/home/35381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eprint.iacr.org/2023/1106" TargetMode="External"/><Relationship Id="rId2" Type="http://schemas.openxmlformats.org/officeDocument/2006/relationships/hyperlink" Target="https://eprint.iacr.org/2023/620"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0.pn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0.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5.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5.png"/><Relationship Id="rId7" Type="http://schemas.openxmlformats.org/officeDocument/2006/relationships/image" Target="../media/image54.png"/><Relationship Id="rId12"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53.png"/><Relationship Id="rId11" Type="http://schemas.openxmlformats.org/officeDocument/2006/relationships/image" Target="../media/image61.png"/><Relationship Id="rId5" Type="http://schemas.openxmlformats.org/officeDocument/2006/relationships/image" Target="../media/image57.png"/><Relationship Id="rId10" Type="http://schemas.openxmlformats.org/officeDocument/2006/relationships/image" Target="../media/image60.png"/><Relationship Id="rId4" Type="http://schemas.openxmlformats.org/officeDocument/2006/relationships/image" Target="../media/image56.png"/><Relationship Id="rId9"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59.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680.png"/><Relationship Id="rId3" Type="http://schemas.openxmlformats.org/officeDocument/2006/relationships/image" Target="../media/image59.jpg"/><Relationship Id="rId7"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630.png"/><Relationship Id="rId11" Type="http://schemas.openxmlformats.org/officeDocument/2006/relationships/image" Target="../media/image69.svg"/><Relationship Id="rId10" Type="http://schemas.openxmlformats.org/officeDocument/2006/relationships/image" Target="../media/image68.png"/><Relationship Id="rId4" Type="http://schemas.openxmlformats.org/officeDocument/2006/relationships/image" Target="../media/image64.png"/><Relationship Id="rId9" Type="http://schemas.openxmlformats.org/officeDocument/2006/relationships/image" Target="../media/image67.svg"/><Relationship Id="rId1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59.jpg"/><Relationship Id="rId7" Type="http://schemas.openxmlformats.org/officeDocument/2006/relationships/image" Target="../media/image67.png"/><Relationship Id="rId12"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630.png"/><Relationship Id="rId11" Type="http://schemas.openxmlformats.org/officeDocument/2006/relationships/image" Target="../media/image71.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80.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5.png"/><Relationship Id="rId15" Type="http://schemas.openxmlformats.org/officeDocument/2006/relationships/image" Target="../media/image17.png"/><Relationship Id="rId10" Type="http://schemas.openxmlformats.org/officeDocument/2006/relationships/image" Target="../media/image3.png"/><Relationship Id="rId19"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 Id="rId4" Type="http://schemas.openxmlformats.org/officeDocument/2006/relationships/image" Target="../media/image76.pn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21.xml"/><Relationship Id="rId6" Type="http://schemas.openxmlformats.org/officeDocument/2006/relationships/image" Target="../media/image82.png"/><Relationship Id="rId5" Type="http://schemas.openxmlformats.org/officeDocument/2006/relationships/image" Target="../media/image81.jpeg"/><Relationship Id="rId4" Type="http://schemas.openxmlformats.org/officeDocument/2006/relationships/image" Target="../media/image80.jpeg"/></Relationships>
</file>

<file path=ppt/slides/_rels/slide3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85.png"/><Relationship Id="rId7" Type="http://schemas.openxmlformats.org/officeDocument/2006/relationships/image" Target="../media/image81.jpeg"/><Relationship Id="rId2" Type="http://schemas.openxmlformats.org/officeDocument/2006/relationships/image" Target="../media/image84.png"/><Relationship Id="rId1" Type="http://schemas.openxmlformats.org/officeDocument/2006/relationships/slideLayout" Target="../slideLayouts/slideLayout21.xml"/><Relationship Id="rId6" Type="http://schemas.openxmlformats.org/officeDocument/2006/relationships/image" Target="../media/image80.jpe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png"/></Relationships>
</file>

<file path=ppt/slides/_rels/slide3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87.png"/><Relationship Id="rId7" Type="http://schemas.openxmlformats.org/officeDocument/2006/relationships/image" Target="../media/image81.jpeg"/><Relationship Id="rId2" Type="http://schemas.openxmlformats.org/officeDocument/2006/relationships/image" Target="../media/image86.png"/><Relationship Id="rId1" Type="http://schemas.openxmlformats.org/officeDocument/2006/relationships/slideLayout" Target="../slideLayouts/slideLayout21.xml"/><Relationship Id="rId6" Type="http://schemas.openxmlformats.org/officeDocument/2006/relationships/image" Target="../media/image80.jpe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44.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 Id="rId9" Type="http://schemas.openxmlformats.org/officeDocument/2006/relationships/image" Target="../media/image81.jpeg"/></Relationships>
</file>

<file path=ppt/slides/_rels/slide43.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96.png"/><Relationship Id="rId2" Type="http://schemas.openxmlformats.org/officeDocument/2006/relationships/notesSlide" Target="../notesSlides/notesSlide29.xml"/><Relationship Id="rId1" Type="http://schemas.openxmlformats.org/officeDocument/2006/relationships/slideLayout" Target="../slideLayouts/slideLayout44.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81.jpeg"/></Relationships>
</file>

<file path=ppt/slides/_rels/slide44.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3" Type="http://schemas.openxmlformats.org/officeDocument/2006/relationships/image" Target="../media/image80.jpeg"/><Relationship Id="rId7" Type="http://schemas.openxmlformats.org/officeDocument/2006/relationships/image" Target="../media/image96.png"/><Relationship Id="rId12" Type="http://schemas.openxmlformats.org/officeDocument/2006/relationships/image" Target="../media/image101.png"/><Relationship Id="rId2" Type="http://schemas.openxmlformats.org/officeDocument/2006/relationships/notesSlide" Target="../notesSlides/notesSlide30.xml"/><Relationship Id="rId1" Type="http://schemas.openxmlformats.org/officeDocument/2006/relationships/slideLayout" Target="../slideLayouts/slideLayout44.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81.jpeg"/><Relationship Id="rId9" Type="http://schemas.openxmlformats.org/officeDocument/2006/relationships/image" Target="../media/image98.png"/></Relationships>
</file>

<file path=ppt/slides/_rels/slide4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18" Type="http://schemas.openxmlformats.org/officeDocument/2006/relationships/image" Target="../media/image117.png"/><Relationship Id="rId3" Type="http://schemas.openxmlformats.org/officeDocument/2006/relationships/image" Target="../media/image104.png"/><Relationship Id="rId21" Type="http://schemas.openxmlformats.org/officeDocument/2006/relationships/image" Target="../media/image120.png"/><Relationship Id="rId7" Type="http://schemas.openxmlformats.org/officeDocument/2006/relationships/image" Target="../media/image106.png"/><Relationship Id="rId12" Type="http://schemas.openxmlformats.org/officeDocument/2006/relationships/image" Target="../media/image111.png"/><Relationship Id="rId17" Type="http://schemas.openxmlformats.org/officeDocument/2006/relationships/image" Target="../media/image116.png"/><Relationship Id="rId2" Type="http://schemas.openxmlformats.org/officeDocument/2006/relationships/image" Target="../media/image103.png"/><Relationship Id="rId16" Type="http://schemas.openxmlformats.org/officeDocument/2006/relationships/image" Target="../media/image115.png"/><Relationship Id="rId20" Type="http://schemas.openxmlformats.org/officeDocument/2006/relationships/image" Target="../media/image119.png"/><Relationship Id="rId1" Type="http://schemas.openxmlformats.org/officeDocument/2006/relationships/slideLayout" Target="../slideLayouts/slideLayout44.xml"/><Relationship Id="rId6" Type="http://schemas.openxmlformats.org/officeDocument/2006/relationships/image" Target="../media/image81.jpeg"/><Relationship Id="rId11" Type="http://schemas.openxmlformats.org/officeDocument/2006/relationships/image" Target="../media/image110.png"/><Relationship Id="rId5" Type="http://schemas.openxmlformats.org/officeDocument/2006/relationships/image" Target="../media/image80.jpeg"/><Relationship Id="rId15" Type="http://schemas.openxmlformats.org/officeDocument/2006/relationships/image" Target="../media/image114.png"/><Relationship Id="rId23" Type="http://schemas.openxmlformats.org/officeDocument/2006/relationships/image" Target="../media/image122.png"/><Relationship Id="rId10" Type="http://schemas.openxmlformats.org/officeDocument/2006/relationships/image" Target="../media/image109.png"/><Relationship Id="rId19" Type="http://schemas.openxmlformats.org/officeDocument/2006/relationships/image" Target="../media/image118.png"/><Relationship Id="rId4" Type="http://schemas.openxmlformats.org/officeDocument/2006/relationships/image" Target="../media/image105.png"/><Relationship Id="rId9" Type="http://schemas.openxmlformats.org/officeDocument/2006/relationships/image" Target="../media/image108.png"/><Relationship Id="rId14" Type="http://schemas.openxmlformats.org/officeDocument/2006/relationships/image" Target="../media/image113.png"/><Relationship Id="rId22" Type="http://schemas.openxmlformats.org/officeDocument/2006/relationships/image" Target="../media/image121.png"/></Relationships>
</file>

<file path=ppt/slides/_rels/slide47.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png"/><Relationship Id="rId3" Type="http://schemas.openxmlformats.org/officeDocument/2006/relationships/image" Target="../media/image80.jpeg"/><Relationship Id="rId7" Type="http://schemas.openxmlformats.org/officeDocument/2006/relationships/image" Target="../media/image126.png"/><Relationship Id="rId12" Type="http://schemas.openxmlformats.org/officeDocument/2006/relationships/image" Target="../media/image131.png"/><Relationship Id="rId2" Type="http://schemas.openxmlformats.org/officeDocument/2006/relationships/image" Target="../media/image123.png"/><Relationship Id="rId16" Type="http://schemas.openxmlformats.org/officeDocument/2006/relationships/image" Target="../media/image135.png"/><Relationship Id="rId1" Type="http://schemas.openxmlformats.org/officeDocument/2006/relationships/slideLayout" Target="../slideLayouts/slideLayout44.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4.png"/><Relationship Id="rId15" Type="http://schemas.openxmlformats.org/officeDocument/2006/relationships/image" Target="../media/image134.png"/><Relationship Id="rId10" Type="http://schemas.openxmlformats.org/officeDocument/2006/relationships/image" Target="../media/image129.png"/><Relationship Id="rId4" Type="http://schemas.openxmlformats.org/officeDocument/2006/relationships/image" Target="../media/image81.jpeg"/><Relationship Id="rId9" Type="http://schemas.openxmlformats.org/officeDocument/2006/relationships/image" Target="../media/image128.png"/><Relationship Id="rId14" Type="http://schemas.openxmlformats.org/officeDocument/2006/relationships/image" Target="../media/image133.png"/></Relationships>
</file>

<file path=ppt/slides/_rels/slide48.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42.png"/><Relationship Id="rId18" Type="http://schemas.openxmlformats.org/officeDocument/2006/relationships/image" Target="../media/image147.png"/><Relationship Id="rId3" Type="http://schemas.openxmlformats.org/officeDocument/2006/relationships/image" Target="../media/image80.jpeg"/><Relationship Id="rId21" Type="http://schemas.openxmlformats.org/officeDocument/2006/relationships/image" Target="../media/image150.png"/><Relationship Id="rId7" Type="http://schemas.openxmlformats.org/officeDocument/2006/relationships/image" Target="../media/image108.png"/><Relationship Id="rId12" Type="http://schemas.openxmlformats.org/officeDocument/2006/relationships/image" Target="../media/image141.png"/><Relationship Id="rId17" Type="http://schemas.openxmlformats.org/officeDocument/2006/relationships/image" Target="../media/image146.png"/><Relationship Id="rId25" Type="http://schemas.openxmlformats.org/officeDocument/2006/relationships/image" Target="../media/image154.png"/><Relationship Id="rId2" Type="http://schemas.openxmlformats.org/officeDocument/2006/relationships/image" Target="../media/image136.png"/><Relationship Id="rId16" Type="http://schemas.openxmlformats.org/officeDocument/2006/relationships/image" Target="../media/image145.png"/><Relationship Id="rId20" Type="http://schemas.openxmlformats.org/officeDocument/2006/relationships/image" Target="../media/image149.png"/><Relationship Id="rId1" Type="http://schemas.openxmlformats.org/officeDocument/2006/relationships/slideLayout" Target="../slideLayouts/slideLayout44.xml"/><Relationship Id="rId6" Type="http://schemas.openxmlformats.org/officeDocument/2006/relationships/image" Target="../media/image138.png"/><Relationship Id="rId11" Type="http://schemas.openxmlformats.org/officeDocument/2006/relationships/image" Target="../media/image112.png"/><Relationship Id="rId24" Type="http://schemas.openxmlformats.org/officeDocument/2006/relationships/image" Target="../media/image153.png"/><Relationship Id="rId5" Type="http://schemas.openxmlformats.org/officeDocument/2006/relationships/image" Target="../media/image137.png"/><Relationship Id="rId15" Type="http://schemas.openxmlformats.org/officeDocument/2006/relationships/image" Target="../media/image144.png"/><Relationship Id="rId23" Type="http://schemas.openxmlformats.org/officeDocument/2006/relationships/image" Target="../media/image152.png"/><Relationship Id="rId10" Type="http://schemas.openxmlformats.org/officeDocument/2006/relationships/image" Target="../media/image111.png"/><Relationship Id="rId19" Type="http://schemas.openxmlformats.org/officeDocument/2006/relationships/image" Target="../media/image148.png"/><Relationship Id="rId4" Type="http://schemas.openxmlformats.org/officeDocument/2006/relationships/image" Target="../media/image81.jpeg"/><Relationship Id="rId9" Type="http://schemas.openxmlformats.org/officeDocument/2006/relationships/image" Target="../media/image140.png"/><Relationship Id="rId14" Type="http://schemas.openxmlformats.org/officeDocument/2006/relationships/image" Target="../media/image143.png"/><Relationship Id="rId22" Type="http://schemas.openxmlformats.org/officeDocument/2006/relationships/image" Target="../media/image151.png"/></Relationships>
</file>

<file path=ppt/slides/_rels/slide49.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42.png"/><Relationship Id="rId18" Type="http://schemas.openxmlformats.org/officeDocument/2006/relationships/image" Target="../media/image147.png"/><Relationship Id="rId3" Type="http://schemas.openxmlformats.org/officeDocument/2006/relationships/image" Target="../media/image80.jpeg"/><Relationship Id="rId21" Type="http://schemas.openxmlformats.org/officeDocument/2006/relationships/image" Target="../media/image150.png"/><Relationship Id="rId7" Type="http://schemas.openxmlformats.org/officeDocument/2006/relationships/image" Target="../media/image108.png"/><Relationship Id="rId12" Type="http://schemas.openxmlformats.org/officeDocument/2006/relationships/image" Target="../media/image141.png"/><Relationship Id="rId17" Type="http://schemas.openxmlformats.org/officeDocument/2006/relationships/image" Target="../media/image146.png"/><Relationship Id="rId2" Type="http://schemas.openxmlformats.org/officeDocument/2006/relationships/image" Target="../media/image136.png"/><Relationship Id="rId16" Type="http://schemas.openxmlformats.org/officeDocument/2006/relationships/image" Target="../media/image145.png"/><Relationship Id="rId20" Type="http://schemas.openxmlformats.org/officeDocument/2006/relationships/image" Target="../media/image149.png"/><Relationship Id="rId1" Type="http://schemas.openxmlformats.org/officeDocument/2006/relationships/slideLayout" Target="../slideLayouts/slideLayout44.xml"/><Relationship Id="rId6" Type="http://schemas.openxmlformats.org/officeDocument/2006/relationships/image" Target="../media/image138.png"/><Relationship Id="rId11" Type="http://schemas.openxmlformats.org/officeDocument/2006/relationships/image" Target="../media/image112.png"/><Relationship Id="rId24" Type="http://schemas.openxmlformats.org/officeDocument/2006/relationships/image" Target="../media/image154.png"/><Relationship Id="rId5" Type="http://schemas.openxmlformats.org/officeDocument/2006/relationships/image" Target="../media/image137.png"/><Relationship Id="rId15" Type="http://schemas.openxmlformats.org/officeDocument/2006/relationships/image" Target="../media/image144.png"/><Relationship Id="rId23" Type="http://schemas.openxmlformats.org/officeDocument/2006/relationships/image" Target="../media/image152.png"/><Relationship Id="rId10" Type="http://schemas.openxmlformats.org/officeDocument/2006/relationships/image" Target="../media/image111.png"/><Relationship Id="rId19" Type="http://schemas.openxmlformats.org/officeDocument/2006/relationships/image" Target="../media/image148.png"/><Relationship Id="rId4" Type="http://schemas.openxmlformats.org/officeDocument/2006/relationships/image" Target="../media/image81.jpeg"/><Relationship Id="rId9" Type="http://schemas.openxmlformats.org/officeDocument/2006/relationships/image" Target="../media/image140.png"/><Relationship Id="rId14" Type="http://schemas.openxmlformats.org/officeDocument/2006/relationships/image" Target="../media/image143.png"/><Relationship Id="rId22" Type="http://schemas.openxmlformats.org/officeDocument/2006/relationships/image" Target="../media/image15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0.xml.rels><?xml version="1.0" encoding="UTF-8" standalone="yes"?>
<Relationships xmlns="http://schemas.openxmlformats.org/package/2006/relationships"><Relationship Id="rId2" Type="http://schemas.openxmlformats.org/officeDocument/2006/relationships/image" Target="../media/image155.jpeg"/><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4.xml"/></Relationships>
</file>

<file path=ppt/slides/_rels/slide55.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33.xml"/><Relationship Id="rId1" Type="http://schemas.openxmlformats.org/officeDocument/2006/relationships/slideLayout" Target="../slideLayouts/slideLayout64.xml"/><Relationship Id="rId4" Type="http://schemas.openxmlformats.org/officeDocument/2006/relationships/image" Target="../media/image158.jpeg"/></Relationships>
</file>

<file path=ppt/slides/_rels/slide56.xml.rels><?xml version="1.0" encoding="UTF-8" standalone="yes"?>
<Relationships xmlns="http://schemas.openxmlformats.org/package/2006/relationships"><Relationship Id="rId8" Type="http://schemas.openxmlformats.org/officeDocument/2006/relationships/image" Target="../media/image162.jpeg"/><Relationship Id="rId3" Type="http://schemas.openxmlformats.org/officeDocument/2006/relationships/image" Target="../media/image157.jpeg"/><Relationship Id="rId7" Type="http://schemas.openxmlformats.org/officeDocument/2006/relationships/image" Target="../media/image161.jpeg"/><Relationship Id="rId2" Type="http://schemas.openxmlformats.org/officeDocument/2006/relationships/notesSlide" Target="../notesSlides/notesSlide34.xml"/><Relationship Id="rId1" Type="http://schemas.openxmlformats.org/officeDocument/2006/relationships/slideLayout" Target="../slideLayouts/slideLayout64.xml"/><Relationship Id="rId6" Type="http://schemas.openxmlformats.org/officeDocument/2006/relationships/image" Target="../media/image160.jpeg"/><Relationship Id="rId5" Type="http://schemas.openxmlformats.org/officeDocument/2006/relationships/image" Target="../media/image159.jpeg"/><Relationship Id="rId4" Type="http://schemas.openxmlformats.org/officeDocument/2006/relationships/image" Target="../media/image158.jpeg"/><Relationship Id="rId9" Type="http://schemas.openxmlformats.org/officeDocument/2006/relationships/image" Target="../media/image163.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4.xml"/></Relationships>
</file>

<file path=ppt/slides/_rels/slide64.xml.rels><?xml version="1.0" encoding="UTF-8" standalone="yes"?>
<Relationships xmlns="http://schemas.openxmlformats.org/package/2006/relationships"><Relationship Id="rId3" Type="http://schemas.openxmlformats.org/officeDocument/2006/relationships/image" Target="../media/image157.jpeg"/><Relationship Id="rId7" Type="http://schemas.openxmlformats.org/officeDocument/2006/relationships/image" Target="../media/image167.png"/><Relationship Id="rId2" Type="http://schemas.openxmlformats.org/officeDocument/2006/relationships/image" Target="../media/image164.png"/><Relationship Id="rId1" Type="http://schemas.openxmlformats.org/officeDocument/2006/relationships/slideLayout" Target="../slideLayouts/slideLayout64.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58.jpeg"/></Relationships>
</file>

<file path=ppt/slides/_rels/slide65.xml.rels><?xml version="1.0" encoding="UTF-8" standalone="yes"?>
<Relationships xmlns="http://schemas.openxmlformats.org/package/2006/relationships"><Relationship Id="rId3" Type="http://schemas.openxmlformats.org/officeDocument/2006/relationships/image" Target="../media/image157.jpeg"/><Relationship Id="rId7" Type="http://schemas.openxmlformats.org/officeDocument/2006/relationships/image" Target="../media/image171.png"/><Relationship Id="rId2" Type="http://schemas.openxmlformats.org/officeDocument/2006/relationships/image" Target="../media/image168.png"/><Relationship Id="rId1" Type="http://schemas.openxmlformats.org/officeDocument/2006/relationships/slideLayout" Target="../slideLayouts/slideLayout64.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58.jpeg"/></Relationships>
</file>

<file path=ppt/slides/_rels/slide66.xml.rels><?xml version="1.0" encoding="UTF-8" standalone="yes"?>
<Relationships xmlns="http://schemas.openxmlformats.org/package/2006/relationships"><Relationship Id="rId8" Type="http://schemas.openxmlformats.org/officeDocument/2006/relationships/image" Target="../media/image173.png"/><Relationship Id="rId3" Type="http://schemas.openxmlformats.org/officeDocument/2006/relationships/image" Target="../media/image157.jpeg"/><Relationship Id="rId7" Type="http://schemas.openxmlformats.org/officeDocument/2006/relationships/image" Target="../media/image171.png"/><Relationship Id="rId2" Type="http://schemas.openxmlformats.org/officeDocument/2006/relationships/image" Target="../media/image172.png"/><Relationship Id="rId1" Type="http://schemas.openxmlformats.org/officeDocument/2006/relationships/slideLayout" Target="../slideLayouts/slideLayout64.xml"/><Relationship Id="rId6" Type="http://schemas.openxmlformats.org/officeDocument/2006/relationships/image" Target="../media/image170.png"/><Relationship Id="rId11" Type="http://schemas.openxmlformats.org/officeDocument/2006/relationships/image" Target="../media/image176.png"/><Relationship Id="rId5" Type="http://schemas.openxmlformats.org/officeDocument/2006/relationships/image" Target="../media/image169.png"/><Relationship Id="rId10" Type="http://schemas.openxmlformats.org/officeDocument/2006/relationships/image" Target="../media/image175.png"/><Relationship Id="rId4" Type="http://schemas.openxmlformats.org/officeDocument/2006/relationships/image" Target="../media/image158.jpeg"/><Relationship Id="rId9" Type="http://schemas.openxmlformats.org/officeDocument/2006/relationships/image" Target="../media/image174.png"/></Relationships>
</file>

<file path=ppt/slides/_rels/slide67.xml.rels><?xml version="1.0" encoding="UTF-8" standalone="yes"?>
<Relationships xmlns="http://schemas.openxmlformats.org/package/2006/relationships"><Relationship Id="rId3" Type="http://schemas.openxmlformats.org/officeDocument/2006/relationships/image" Target="../media/image157.jpeg"/><Relationship Id="rId7" Type="http://schemas.openxmlformats.org/officeDocument/2006/relationships/image" Target="../media/image171.png"/><Relationship Id="rId2" Type="http://schemas.openxmlformats.org/officeDocument/2006/relationships/image" Target="../media/image177.png"/><Relationship Id="rId1" Type="http://schemas.openxmlformats.org/officeDocument/2006/relationships/slideLayout" Target="../slideLayouts/slideLayout64.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58.jpeg"/></Relationships>
</file>

<file path=ppt/slides/_rels/slide68.xml.rels><?xml version="1.0" encoding="UTF-8" standalone="yes"?>
<Relationships xmlns="http://schemas.openxmlformats.org/package/2006/relationships"><Relationship Id="rId3" Type="http://schemas.openxmlformats.org/officeDocument/2006/relationships/image" Target="../media/image157.jpeg"/><Relationship Id="rId7" Type="http://schemas.openxmlformats.org/officeDocument/2006/relationships/image" Target="../media/image171.png"/><Relationship Id="rId2" Type="http://schemas.openxmlformats.org/officeDocument/2006/relationships/image" Target="../media/image178.png"/><Relationship Id="rId1" Type="http://schemas.openxmlformats.org/officeDocument/2006/relationships/slideLayout" Target="../slideLayouts/slideLayout64.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58.jpeg"/></Relationships>
</file>

<file path=ppt/slides/_rels/slide69.xml.rels><?xml version="1.0" encoding="UTF-8" standalone="yes"?>
<Relationships xmlns="http://schemas.openxmlformats.org/package/2006/relationships"><Relationship Id="rId3" Type="http://schemas.openxmlformats.org/officeDocument/2006/relationships/image" Target="../media/image157.jpeg"/><Relationship Id="rId7" Type="http://schemas.openxmlformats.org/officeDocument/2006/relationships/image" Target="../media/image171.png"/><Relationship Id="rId2" Type="http://schemas.openxmlformats.org/officeDocument/2006/relationships/image" Target="../media/image179.png"/><Relationship Id="rId1" Type="http://schemas.openxmlformats.org/officeDocument/2006/relationships/slideLayout" Target="../slideLayouts/slideLayout64.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58.jpe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7.jpeg"/><Relationship Id="rId7" Type="http://schemas.openxmlformats.org/officeDocument/2006/relationships/image" Target="../media/image171.png"/><Relationship Id="rId2" Type="http://schemas.openxmlformats.org/officeDocument/2006/relationships/image" Target="../media/image180.png"/><Relationship Id="rId1" Type="http://schemas.openxmlformats.org/officeDocument/2006/relationships/slideLayout" Target="../slideLayouts/slideLayout64.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58.jpeg"/></Relationships>
</file>

<file path=ppt/slides/_rels/slide71.xml.rels><?xml version="1.0" encoding="UTF-8" standalone="yes"?>
<Relationships xmlns="http://schemas.openxmlformats.org/package/2006/relationships"><Relationship Id="rId3" Type="http://schemas.openxmlformats.org/officeDocument/2006/relationships/image" Target="../media/image157.jpeg"/><Relationship Id="rId7" Type="http://schemas.openxmlformats.org/officeDocument/2006/relationships/image" Target="../media/image171.png"/><Relationship Id="rId2" Type="http://schemas.openxmlformats.org/officeDocument/2006/relationships/image" Target="../media/image181.png"/><Relationship Id="rId1" Type="http://schemas.openxmlformats.org/officeDocument/2006/relationships/slideLayout" Target="../slideLayouts/slideLayout64.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58.jpeg"/></Relationships>
</file>

<file path=ppt/slides/_rels/slide72.xml.rels><?xml version="1.0" encoding="UTF-8" standalone="yes"?>
<Relationships xmlns="http://schemas.openxmlformats.org/package/2006/relationships"><Relationship Id="rId3" Type="http://schemas.openxmlformats.org/officeDocument/2006/relationships/image" Target="../media/image157.jpeg"/><Relationship Id="rId7" Type="http://schemas.openxmlformats.org/officeDocument/2006/relationships/image" Target="../media/image171.png"/><Relationship Id="rId2" Type="http://schemas.openxmlformats.org/officeDocument/2006/relationships/image" Target="../media/image182.png"/><Relationship Id="rId1" Type="http://schemas.openxmlformats.org/officeDocument/2006/relationships/slideLayout" Target="../slideLayouts/slideLayout64.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58.jpeg"/></Relationships>
</file>

<file path=ppt/slides/_rels/slide73.xml.rels><?xml version="1.0" encoding="UTF-8" standalone="yes"?>
<Relationships xmlns="http://schemas.openxmlformats.org/package/2006/relationships"><Relationship Id="rId3" Type="http://schemas.openxmlformats.org/officeDocument/2006/relationships/image" Target="../media/image157.jpeg"/><Relationship Id="rId7" Type="http://schemas.openxmlformats.org/officeDocument/2006/relationships/image" Target="../media/image171.png"/><Relationship Id="rId2" Type="http://schemas.openxmlformats.org/officeDocument/2006/relationships/image" Target="../media/image183.png"/><Relationship Id="rId1" Type="http://schemas.openxmlformats.org/officeDocument/2006/relationships/slideLayout" Target="../slideLayouts/slideLayout64.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58.jpeg"/></Relationships>
</file>

<file path=ppt/slides/_rels/slide74.xml.rels><?xml version="1.0" encoding="UTF-8" standalone="yes"?>
<Relationships xmlns="http://schemas.openxmlformats.org/package/2006/relationships"><Relationship Id="rId3" Type="http://schemas.openxmlformats.org/officeDocument/2006/relationships/image" Target="../media/image157.jpeg"/><Relationship Id="rId7" Type="http://schemas.openxmlformats.org/officeDocument/2006/relationships/image" Target="../media/image171.png"/><Relationship Id="rId2" Type="http://schemas.openxmlformats.org/officeDocument/2006/relationships/image" Target="../media/image184.png"/><Relationship Id="rId1" Type="http://schemas.openxmlformats.org/officeDocument/2006/relationships/slideLayout" Target="../slideLayouts/slideLayout64.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58.jpeg"/></Relationships>
</file>

<file path=ppt/slides/_rels/slide75.xml.rels><?xml version="1.0" encoding="UTF-8" standalone="yes"?>
<Relationships xmlns="http://schemas.openxmlformats.org/package/2006/relationships"><Relationship Id="rId3" Type="http://schemas.openxmlformats.org/officeDocument/2006/relationships/image" Target="../media/image157.jpeg"/><Relationship Id="rId7" Type="http://schemas.openxmlformats.org/officeDocument/2006/relationships/image" Target="../media/image171.png"/><Relationship Id="rId2" Type="http://schemas.openxmlformats.org/officeDocument/2006/relationships/image" Target="../media/image185.png"/><Relationship Id="rId1" Type="http://schemas.openxmlformats.org/officeDocument/2006/relationships/slideLayout" Target="../slideLayouts/slideLayout64.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58.jpeg"/></Relationships>
</file>

<file path=ppt/slides/_rels/slide76.xml.rels><?xml version="1.0" encoding="UTF-8" standalone="yes"?>
<Relationships xmlns="http://schemas.openxmlformats.org/package/2006/relationships"><Relationship Id="rId3" Type="http://schemas.openxmlformats.org/officeDocument/2006/relationships/image" Target="../media/image157.jpeg"/><Relationship Id="rId7" Type="http://schemas.openxmlformats.org/officeDocument/2006/relationships/image" Target="../media/image189.png"/><Relationship Id="rId2" Type="http://schemas.openxmlformats.org/officeDocument/2006/relationships/image" Target="../media/image186.png"/><Relationship Id="rId1" Type="http://schemas.openxmlformats.org/officeDocument/2006/relationships/slideLayout" Target="../slideLayouts/slideLayout64.xml"/><Relationship Id="rId6" Type="http://schemas.openxmlformats.org/officeDocument/2006/relationships/image" Target="../media/image188.png"/><Relationship Id="rId5" Type="http://schemas.openxmlformats.org/officeDocument/2006/relationships/image" Target="../media/image187.png"/><Relationship Id="rId4" Type="http://schemas.openxmlformats.org/officeDocument/2006/relationships/image" Target="../media/image158.jpeg"/></Relationships>
</file>

<file path=ppt/slides/_rels/slide77.xml.rels><?xml version="1.0" encoding="UTF-8" standalone="yes"?>
<Relationships xmlns="http://schemas.openxmlformats.org/package/2006/relationships"><Relationship Id="rId3" Type="http://schemas.openxmlformats.org/officeDocument/2006/relationships/image" Target="../media/image157.jpeg"/><Relationship Id="rId7" Type="http://schemas.openxmlformats.org/officeDocument/2006/relationships/image" Target="../media/image189.png"/><Relationship Id="rId2" Type="http://schemas.openxmlformats.org/officeDocument/2006/relationships/image" Target="../media/image190.png"/><Relationship Id="rId1" Type="http://schemas.openxmlformats.org/officeDocument/2006/relationships/slideLayout" Target="../slideLayouts/slideLayout64.xml"/><Relationship Id="rId6" Type="http://schemas.openxmlformats.org/officeDocument/2006/relationships/image" Target="../media/image188.png"/><Relationship Id="rId5" Type="http://schemas.openxmlformats.org/officeDocument/2006/relationships/image" Target="../media/image187.png"/><Relationship Id="rId4" Type="http://schemas.openxmlformats.org/officeDocument/2006/relationships/image" Target="../media/image158.jpeg"/></Relationships>
</file>

<file path=ppt/slides/_rels/slide78.xml.rels><?xml version="1.0" encoding="UTF-8" standalone="yes"?>
<Relationships xmlns="http://schemas.openxmlformats.org/package/2006/relationships"><Relationship Id="rId3" Type="http://schemas.openxmlformats.org/officeDocument/2006/relationships/image" Target="../media/image157.jpeg"/><Relationship Id="rId7" Type="http://schemas.openxmlformats.org/officeDocument/2006/relationships/image" Target="../media/image189.png"/><Relationship Id="rId2" Type="http://schemas.openxmlformats.org/officeDocument/2006/relationships/image" Target="../media/image191.png"/><Relationship Id="rId1" Type="http://schemas.openxmlformats.org/officeDocument/2006/relationships/slideLayout" Target="../slideLayouts/slideLayout64.xml"/><Relationship Id="rId6" Type="http://schemas.openxmlformats.org/officeDocument/2006/relationships/image" Target="../media/image188.png"/><Relationship Id="rId5" Type="http://schemas.openxmlformats.org/officeDocument/2006/relationships/image" Target="../media/image187.png"/><Relationship Id="rId4" Type="http://schemas.openxmlformats.org/officeDocument/2006/relationships/image" Target="../media/image158.jpeg"/></Relationships>
</file>

<file path=ppt/slides/_rels/slide79.xml.rels><?xml version="1.0" encoding="UTF-8" standalone="yes"?>
<Relationships xmlns="http://schemas.openxmlformats.org/package/2006/relationships"><Relationship Id="rId3" Type="http://schemas.openxmlformats.org/officeDocument/2006/relationships/image" Target="../media/image157.jpeg"/><Relationship Id="rId7" Type="http://schemas.openxmlformats.org/officeDocument/2006/relationships/image" Target="../media/image189.png"/><Relationship Id="rId2" Type="http://schemas.openxmlformats.org/officeDocument/2006/relationships/image" Target="../media/image192.png"/><Relationship Id="rId1" Type="http://schemas.openxmlformats.org/officeDocument/2006/relationships/slideLayout" Target="../slideLayouts/slideLayout64.xml"/><Relationship Id="rId6" Type="http://schemas.openxmlformats.org/officeDocument/2006/relationships/image" Target="../media/image188.png"/><Relationship Id="rId5" Type="http://schemas.openxmlformats.org/officeDocument/2006/relationships/image" Target="../media/image187.png"/><Relationship Id="rId4" Type="http://schemas.openxmlformats.org/officeDocument/2006/relationships/image" Target="../media/image158.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0.xml.rels><?xml version="1.0" encoding="UTF-8" standalone="yes"?>
<Relationships xmlns="http://schemas.openxmlformats.org/package/2006/relationships"><Relationship Id="rId3" Type="http://schemas.openxmlformats.org/officeDocument/2006/relationships/image" Target="../media/image157.jpeg"/><Relationship Id="rId7" Type="http://schemas.openxmlformats.org/officeDocument/2006/relationships/image" Target="../media/image189.png"/><Relationship Id="rId2" Type="http://schemas.openxmlformats.org/officeDocument/2006/relationships/image" Target="../media/image193.png"/><Relationship Id="rId1" Type="http://schemas.openxmlformats.org/officeDocument/2006/relationships/slideLayout" Target="../slideLayouts/slideLayout64.xml"/><Relationship Id="rId6" Type="http://schemas.openxmlformats.org/officeDocument/2006/relationships/image" Target="../media/image188.png"/><Relationship Id="rId5" Type="http://schemas.openxmlformats.org/officeDocument/2006/relationships/image" Target="../media/image187.png"/><Relationship Id="rId4" Type="http://schemas.openxmlformats.org/officeDocument/2006/relationships/image" Target="../media/image158.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2.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64.xml"/></Relationships>
</file>

<file path=ppt/slides/_rels/slide83.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64.xml"/></Relationships>
</file>

<file path=ppt/slides/_rels/slide84.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6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6.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64.xml"/></Relationships>
</file>

<file path=ppt/slides/_rels/slide87.xml.rels><?xml version="1.0" encoding="UTF-8" standalone="yes"?>
<Relationships xmlns="http://schemas.openxmlformats.org/package/2006/relationships"><Relationship Id="rId2" Type="http://schemas.openxmlformats.org/officeDocument/2006/relationships/image" Target="../media/image520.png"/><Relationship Id="rId1" Type="http://schemas.openxmlformats.org/officeDocument/2006/relationships/slideLayout" Target="../slideLayouts/slideLayout6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9.xml.rels><?xml version="1.0" encoding="UTF-8" standalone="yes"?>
<Relationships xmlns="http://schemas.openxmlformats.org/package/2006/relationships"><Relationship Id="rId2" Type="http://schemas.openxmlformats.org/officeDocument/2006/relationships/hyperlink" Target="https://coursefeedback.nyu.edu/nyu/"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582" y="1558586"/>
            <a:ext cx="8502354" cy="1311032"/>
          </a:xfrm>
        </p:spPr>
        <p:txBody>
          <a:bodyPr>
            <a:noAutofit/>
          </a:bodyPr>
          <a:lstStyle/>
          <a:p>
            <a:pPr>
              <a:lnSpc>
                <a:spcPts val="5040"/>
              </a:lnSpc>
              <a:spcBef>
                <a:spcPts val="0"/>
              </a:spcBef>
            </a:pPr>
            <a:r>
              <a:rPr lang="en-US" sz="3600" dirty="0"/>
              <a:t>Folding, MPC and future crypto</a:t>
            </a:r>
          </a:p>
        </p:txBody>
      </p:sp>
      <p:sp>
        <p:nvSpPr>
          <p:cNvPr id="5" name="Subtitle 4"/>
          <p:cNvSpPr>
            <a:spLocks noGrp="1"/>
          </p:cNvSpPr>
          <p:nvPr>
            <p:ph type="subTitle" idx="1"/>
          </p:nvPr>
        </p:nvSpPr>
        <p:spPr>
          <a:xfrm>
            <a:off x="0" y="3110311"/>
            <a:ext cx="9143999" cy="1223506"/>
          </a:xfrm>
        </p:spPr>
        <p:txBody>
          <a:bodyPr>
            <a:normAutofit fontScale="85000" lnSpcReduction="20000"/>
          </a:bodyPr>
          <a:lstStyle/>
          <a:p>
            <a:r>
              <a:rPr lang="en-US" dirty="0">
                <a:solidFill>
                  <a:schemeClr val="tx1"/>
                </a:solidFill>
              </a:rPr>
              <a:t>Benedikt </a:t>
            </a:r>
            <a:r>
              <a:rPr lang="en-US" dirty="0" err="1">
                <a:solidFill>
                  <a:schemeClr val="tx1"/>
                </a:solidFill>
              </a:rPr>
              <a:t>Bünz</a:t>
            </a:r>
            <a:endParaRPr lang="en-US" dirty="0">
              <a:solidFill>
                <a:schemeClr val="tx1"/>
              </a:solidFill>
            </a:endParaRPr>
          </a:p>
          <a:p>
            <a:r>
              <a:rPr lang="en-US" dirty="0">
                <a:solidFill>
                  <a:schemeClr val="tx1"/>
                </a:solidFill>
              </a:rPr>
              <a:t>New York University</a:t>
            </a:r>
          </a:p>
          <a:p>
            <a:r>
              <a:rPr lang="en-US" dirty="0">
                <a:solidFill>
                  <a:schemeClr val="tx1"/>
                </a:solidFill>
                <a:hlinkClick r:id="rId3"/>
              </a:rPr>
              <a:t>https://coursefeedback.nyu.edu/nyu/</a:t>
            </a:r>
            <a:endParaRPr lang="en-US" dirty="0">
              <a:solidFill>
                <a:schemeClr val="tx1"/>
              </a:solidFill>
            </a:endParaRPr>
          </a:p>
          <a:p>
            <a:endParaRPr lang="en-US" dirty="0">
              <a:solidFill>
                <a:schemeClr val="tx1"/>
              </a:solidFill>
            </a:endParaRPr>
          </a:p>
          <a:p>
            <a:endParaRPr lang="en-US" dirty="0">
              <a:solidFill>
                <a:schemeClr val="tx1"/>
              </a:solidFill>
            </a:endParaRPr>
          </a:p>
        </p:txBody>
      </p:sp>
      <p:grpSp>
        <p:nvGrpSpPr>
          <p:cNvPr id="8" name="Group 7">
            <a:extLst>
              <a:ext uri="{FF2B5EF4-FFF2-40B4-BE49-F238E27FC236}">
                <a16:creationId xmlns:a16="http://schemas.microsoft.com/office/drawing/2014/main" id="{88135209-BD31-5946-A1AE-6D4B7B52D381}"/>
              </a:ext>
            </a:extLst>
          </p:cNvPr>
          <p:cNvGrpSpPr/>
          <p:nvPr/>
        </p:nvGrpSpPr>
        <p:grpSpPr>
          <a:xfrm>
            <a:off x="1503119" y="69320"/>
            <a:ext cx="6269280" cy="1738252"/>
            <a:chOff x="479862" y="185646"/>
            <a:chExt cx="6269280" cy="1738252"/>
          </a:xfrm>
        </p:grpSpPr>
        <p:sp>
          <p:nvSpPr>
            <p:cNvPr id="3" name="TextBox 2">
              <a:extLst>
                <a:ext uri="{FF2B5EF4-FFF2-40B4-BE49-F238E27FC236}">
                  <a16:creationId xmlns:a16="http://schemas.microsoft.com/office/drawing/2014/main" id="{56EC6456-65FF-AE4F-BF1C-E2E0C33D64E8}"/>
                </a:ext>
              </a:extLst>
            </p:cNvPr>
            <p:cNvSpPr txBox="1"/>
            <p:nvPr/>
          </p:nvSpPr>
          <p:spPr>
            <a:xfrm>
              <a:off x="2066456" y="185646"/>
              <a:ext cx="2727029" cy="461665"/>
            </a:xfrm>
            <a:prstGeom prst="rect">
              <a:avLst/>
            </a:prstGeom>
            <a:noFill/>
          </p:spPr>
          <p:txBody>
            <a:bodyPr wrap="none" rtlCol="0">
              <a:spAutoFit/>
            </a:bodyPr>
            <a:lstStyle/>
            <a:p>
              <a:r>
                <a:rPr lang="en-US" b="0" i="0" dirty="0">
                  <a:effectLst/>
                  <a:latin typeface="Roboto" panose="02000000000000000000" pitchFamily="2" charset="0"/>
                </a:rPr>
                <a:t>CSCI-GA </a:t>
              </a:r>
              <a:r>
                <a:rPr lang="en-US" dirty="0"/>
                <a:t>3033-107</a:t>
              </a:r>
            </a:p>
          </p:txBody>
        </p:sp>
        <p:sp>
          <p:nvSpPr>
            <p:cNvPr id="7" name="TextBox 6">
              <a:extLst>
                <a:ext uri="{FF2B5EF4-FFF2-40B4-BE49-F238E27FC236}">
                  <a16:creationId xmlns:a16="http://schemas.microsoft.com/office/drawing/2014/main" id="{27182417-0D84-1647-8BC9-3591C6CAE862}"/>
                </a:ext>
              </a:extLst>
            </p:cNvPr>
            <p:cNvSpPr txBox="1"/>
            <p:nvPr/>
          </p:nvSpPr>
          <p:spPr>
            <a:xfrm>
              <a:off x="479862" y="723569"/>
              <a:ext cx="6269280" cy="1200329"/>
            </a:xfrm>
            <a:prstGeom prst="rect">
              <a:avLst/>
            </a:prstGeom>
            <a:noFill/>
          </p:spPr>
          <p:txBody>
            <a:bodyPr wrap="none" rtlCol="0">
              <a:spAutoFit/>
            </a:bodyPr>
            <a:lstStyle/>
            <a:p>
              <a:r>
                <a:rPr lang="en-US" b="1" dirty="0">
                  <a:latin typeface="+mn-lt"/>
                  <a:hlinkClick r:id="rId4"/>
                </a:rPr>
                <a:t>https://brightspace.nyu.edu/d2l/home/353819</a:t>
              </a:r>
              <a:endParaRPr lang="en-US" b="1" dirty="0">
                <a:latin typeface="+mn-lt"/>
              </a:endParaRPr>
            </a:p>
            <a:p>
              <a:pPr algn="ctr"/>
              <a:endParaRPr lang="en-US" b="1" dirty="0">
                <a:latin typeface="+mn-lt"/>
              </a:endParaRPr>
            </a:p>
            <a:p>
              <a:pPr algn="ctr"/>
              <a:endParaRPr lang="en-US" b="1" dirty="0">
                <a:latin typeface="+mn-lt"/>
              </a:endParaRPr>
            </a:p>
          </p:txBody>
        </p:sp>
      </p:grpSp>
    </p:spTree>
    <p:extLst>
      <p:ext uri="{BB962C8B-B14F-4D97-AF65-F5344CB8AC3E}">
        <p14:creationId xmlns:p14="http://schemas.microsoft.com/office/powerpoint/2010/main" val="1566261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0"/>
          <p:cNvSpPr/>
          <p:nvPr/>
        </p:nvSpPr>
        <p:spPr>
          <a:xfrm>
            <a:off x="1064200" y="1336375"/>
            <a:ext cx="1866300" cy="3372000"/>
          </a:xfrm>
          <a:prstGeom prst="roundRect">
            <a:avLst>
              <a:gd name="adj" fmla="val 16667"/>
            </a:avLst>
          </a:prstGeom>
          <a:solidFill>
            <a:schemeClr val="lt1"/>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30"/>
          <p:cNvSpPr txBox="1"/>
          <p:nvPr/>
        </p:nvSpPr>
        <p:spPr>
          <a:xfrm>
            <a:off x="1064200" y="901038"/>
            <a:ext cx="891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IVC.P</a:t>
            </a:r>
            <a:r>
              <a:rPr kumimoji="0" lang="en" sz="1400" b="0" i="0" u="none" strike="noStrike" kern="0" cap="none" spc="0" normalizeH="0" baseline="-25000" noProof="0" dirty="0">
                <a:ln>
                  <a:noFill/>
                </a:ln>
                <a:solidFill>
                  <a:srgbClr val="000000"/>
                </a:solidFill>
                <a:effectLst/>
                <a:uLnTx/>
                <a:uFillTx/>
                <a:latin typeface="Comic Sans MS"/>
                <a:ea typeface="Comic Sans MS"/>
                <a:cs typeface="Comic Sans MS"/>
                <a:sym typeface="Comic Sans MS"/>
              </a:rPr>
              <a:t>F</a:t>
            </a:r>
            <a:endParaRPr kumimoji="0" sz="1400" b="0" i="0" u="none" strike="noStrike" kern="0" cap="none" spc="0" normalizeH="0" baseline="-25000" noProof="0" dirty="0">
              <a:ln>
                <a:noFill/>
              </a:ln>
              <a:solidFill>
                <a:srgbClr val="000000"/>
              </a:solidFill>
              <a:effectLst/>
              <a:uLnTx/>
              <a:uFillTx/>
              <a:latin typeface="Comic Sans MS"/>
              <a:ea typeface="Comic Sans MS"/>
              <a:cs typeface="Comic Sans MS"/>
              <a:sym typeface="Comic Sans MS"/>
            </a:endParaRPr>
          </a:p>
        </p:txBody>
      </p:sp>
      <p:sp>
        <p:nvSpPr>
          <p:cNvPr id="266" name="Google Shape;266;p30"/>
          <p:cNvSpPr/>
          <p:nvPr/>
        </p:nvSpPr>
        <p:spPr>
          <a:xfrm>
            <a:off x="1304950" y="1572450"/>
            <a:ext cx="1280700" cy="1706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30"/>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 IVC from Split Accumulation/Folding </a:t>
            </a:r>
            <a:r>
              <a:rPr lang="en" sz="2400" dirty="0"/>
              <a:t>[BCLMS20, KST21]</a:t>
            </a:r>
            <a:endParaRPr sz="2400" dirty="0"/>
          </a:p>
        </p:txBody>
      </p:sp>
      <p:sp>
        <p:nvSpPr>
          <p:cNvPr id="268" name="Google Shape;268;p30"/>
          <p:cNvSpPr/>
          <p:nvPr/>
        </p:nvSpPr>
        <p:spPr>
          <a:xfrm>
            <a:off x="1842625" y="2459338"/>
            <a:ext cx="548700" cy="5487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100" b="0" i="0" u="none" strike="noStrike" kern="0" cap="none" spc="0" normalizeH="0" baseline="0" noProof="0" dirty="0" err="1">
                <a:ln>
                  <a:noFill/>
                </a:ln>
                <a:solidFill>
                  <a:srgbClr val="FFFFFF"/>
                </a:solidFill>
                <a:effectLst/>
                <a:uLnTx/>
                <a:uFillTx/>
                <a:latin typeface="Arial"/>
                <a:cs typeface="Arial"/>
                <a:sym typeface="Arial"/>
              </a:rPr>
              <a:t>Acc.</a:t>
            </a:r>
            <a:r>
              <a:rPr kumimoji="0" lang="en" sz="1100" b="0" i="0" u="none" strike="noStrike" kern="0" cap="none" spc="0" normalizeH="0" baseline="0" noProof="0" dirty="0" err="1">
                <a:ln>
                  <a:noFill/>
                </a:ln>
                <a:solidFill>
                  <a:srgbClr val="FFFFFF"/>
                </a:solidFill>
                <a:effectLst/>
                <a:uLnTx/>
                <a:uFillTx/>
                <a:latin typeface="Comic Sans MS"/>
                <a:ea typeface="Comic Sans MS"/>
                <a:cs typeface="Comic Sans MS"/>
                <a:sym typeface="Comic Sans MS"/>
              </a:rPr>
              <a:t>V</a:t>
            </a:r>
            <a:endParaRPr kumimoji="0" sz="11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p:txBody>
      </p:sp>
      <p:sp>
        <p:nvSpPr>
          <p:cNvPr id="269" name="Google Shape;269;p30"/>
          <p:cNvSpPr txBox="1"/>
          <p:nvPr/>
        </p:nvSpPr>
        <p:spPr>
          <a:xfrm>
            <a:off x="-47824" y="2356750"/>
            <a:ext cx="1035824" cy="933559"/>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x</a:t>
            </a:r>
            <a:r>
              <a:rPr kumimoji="0" lang="en" sz="1600" b="0" i="0" u="none" strike="noStrike" kern="0" cap="none" spc="0" normalizeH="0" baseline="-25000" noProof="0" dirty="0">
                <a:ln>
                  <a:noFill/>
                </a:ln>
                <a:solidFill>
                  <a:srgbClr val="000000"/>
                </a:solidFill>
                <a:effectLst/>
                <a:uLnTx/>
                <a:uFillTx/>
                <a:latin typeface="Comic Sans MS"/>
                <a:ea typeface="Comic Sans MS"/>
                <a:cs typeface="Comic Sans MS"/>
                <a:sym typeface="Comic Sans MS"/>
              </a:rPr>
              <a:t>i</a:t>
            </a:r>
            <a:endParaRPr kumimoji="0" sz="1600" b="0" i="0" u="none" strike="noStrike" kern="0" cap="none" spc="0" normalizeH="0" baseline="-25000" noProof="0" dirty="0">
              <a:ln>
                <a:noFill/>
              </a:ln>
              <a:solidFill>
                <a:srgbClr val="000000"/>
              </a:solidFill>
              <a:effectLst/>
              <a:uLnTx/>
              <a:uFillTx/>
              <a:latin typeface="Comic Sans MS"/>
              <a:ea typeface="Comic Sans MS"/>
              <a:cs typeface="Comic Sans MS"/>
              <a:sym typeface="Comic Sans MS"/>
            </a:endParaRPr>
          </a:p>
          <a:p>
            <a:pPr marL="0" marR="0" lvl="0" indent="0" algn="ctr" defTabSz="914400" rtl="0" eaLnBrk="1" fontAlgn="auto" latinLnBrk="0" hangingPunct="1">
              <a:lnSpc>
                <a:spcPct val="100000"/>
              </a:lnSpc>
              <a:spcBef>
                <a:spcPts val="1000"/>
              </a:spcBef>
              <a:spcAft>
                <a:spcPts val="1000"/>
              </a:spcAft>
              <a:buClr>
                <a:srgbClr val="000000"/>
              </a:buClr>
              <a:buSzTx/>
              <a:buFont typeface="Arial"/>
              <a:buNone/>
              <a:tabLst/>
              <a:defRPr/>
            </a:pPr>
            <a:r>
              <a:rPr kumimoji="0" lang="en" sz="16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ACC</a:t>
            </a:r>
            <a:r>
              <a:rPr kumimoji="0" lang="en" sz="1600" b="0" i="0" u="none" strike="noStrike" kern="0" cap="none" spc="0" normalizeH="0" baseline="-25000" noProof="0" dirty="0">
                <a:ln>
                  <a:noFill/>
                </a:ln>
                <a:solidFill>
                  <a:srgbClr val="000000"/>
                </a:solidFill>
                <a:effectLst/>
                <a:uLnTx/>
                <a:uFillTx/>
                <a:latin typeface="Comic Sans MS"/>
                <a:ea typeface="Comic Sans MS"/>
                <a:cs typeface="Comic Sans MS"/>
                <a:sym typeface="Comic Sans MS"/>
              </a:rPr>
              <a:t>i-1</a:t>
            </a:r>
            <a:r>
              <a:rPr kumimoji="0" lang="en" sz="16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.x</a:t>
            </a:r>
            <a:endParaRPr kumimoji="0" sz="1600" b="0" i="0" u="none" strike="noStrike" kern="0" cap="none" spc="0" normalizeH="0" baseline="-25000" noProof="0" dirty="0">
              <a:ln>
                <a:noFill/>
              </a:ln>
              <a:solidFill>
                <a:srgbClr val="000000"/>
              </a:solidFill>
              <a:effectLst/>
              <a:uLnTx/>
              <a:uFillTx/>
              <a:latin typeface="Comic Sans MS"/>
              <a:ea typeface="Comic Sans MS"/>
              <a:cs typeface="Comic Sans MS"/>
              <a:sym typeface="Comic Sans MS"/>
            </a:endParaRPr>
          </a:p>
        </p:txBody>
      </p:sp>
      <p:cxnSp>
        <p:nvCxnSpPr>
          <p:cNvPr id="270" name="Google Shape;270;p30"/>
          <p:cNvCxnSpPr/>
          <p:nvPr/>
        </p:nvCxnSpPr>
        <p:spPr>
          <a:xfrm>
            <a:off x="877975" y="2753450"/>
            <a:ext cx="932700" cy="5100"/>
          </a:xfrm>
          <a:prstGeom prst="straightConnector1">
            <a:avLst/>
          </a:prstGeom>
          <a:noFill/>
          <a:ln w="9525" cap="flat" cmpd="sng">
            <a:solidFill>
              <a:schemeClr val="dk1"/>
            </a:solidFill>
            <a:prstDash val="solid"/>
            <a:round/>
            <a:headEnd type="none" w="sm" len="sm"/>
            <a:tailEnd type="triangle" w="med" len="med"/>
          </a:ln>
        </p:spPr>
      </p:cxnSp>
      <p:cxnSp>
        <p:nvCxnSpPr>
          <p:cNvPr id="271" name="Google Shape;271;p30"/>
          <p:cNvCxnSpPr/>
          <p:nvPr/>
        </p:nvCxnSpPr>
        <p:spPr>
          <a:xfrm>
            <a:off x="2436025" y="2753500"/>
            <a:ext cx="767400" cy="9000"/>
          </a:xfrm>
          <a:prstGeom prst="straightConnector1">
            <a:avLst/>
          </a:prstGeom>
          <a:noFill/>
          <a:ln w="9525" cap="flat" cmpd="sng">
            <a:solidFill>
              <a:schemeClr val="dk1"/>
            </a:solidFill>
            <a:prstDash val="solid"/>
            <a:round/>
            <a:headEnd type="none" w="sm" len="sm"/>
            <a:tailEnd type="triangle" w="med" len="med"/>
          </a:ln>
        </p:spPr>
      </p:cxnSp>
      <p:sp>
        <p:nvSpPr>
          <p:cNvPr id="272" name="Google Shape;272;p30"/>
          <p:cNvSpPr txBox="1"/>
          <p:nvPr/>
        </p:nvSpPr>
        <p:spPr>
          <a:xfrm>
            <a:off x="3203425" y="2555950"/>
            <a:ext cx="971400" cy="431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a:ln>
                  <a:noFill/>
                </a:ln>
                <a:solidFill>
                  <a:srgbClr val="000000"/>
                </a:solidFill>
                <a:effectLst/>
                <a:uLnTx/>
                <a:uFillTx/>
                <a:latin typeface="Comic Sans MS"/>
                <a:ea typeface="Comic Sans MS"/>
                <a:cs typeface="Comic Sans MS"/>
                <a:sym typeface="Comic Sans MS"/>
              </a:rPr>
              <a:t>ACC</a:t>
            </a:r>
            <a:r>
              <a:rPr kumimoji="0" lang="en" sz="16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i</a:t>
            </a:r>
            <a:r>
              <a:rPr kumimoji="0" lang="en" sz="1600" b="0" i="0" u="none" strike="noStrike" kern="0" cap="none" spc="0" normalizeH="0" baseline="0" noProof="0">
                <a:ln>
                  <a:noFill/>
                </a:ln>
                <a:solidFill>
                  <a:srgbClr val="000000"/>
                </a:solidFill>
                <a:effectLst/>
                <a:uLnTx/>
                <a:uFillTx/>
                <a:latin typeface="Comic Sans MS"/>
                <a:ea typeface="Comic Sans MS"/>
                <a:cs typeface="Comic Sans MS"/>
                <a:sym typeface="Comic Sans MS"/>
              </a:rPr>
              <a:t>.x</a:t>
            </a:r>
            <a:endParaRPr kumimoji="0" sz="1600" b="0" i="0" u="none" strike="noStrike" kern="0" cap="none" spc="0" normalizeH="0" baseline="-25000" noProof="0">
              <a:ln>
                <a:noFill/>
              </a:ln>
              <a:solidFill>
                <a:srgbClr val="000000"/>
              </a:solidFill>
              <a:effectLst/>
              <a:uLnTx/>
              <a:uFillTx/>
              <a:latin typeface="Comic Sans MS"/>
              <a:ea typeface="Comic Sans MS"/>
              <a:cs typeface="Comic Sans MS"/>
              <a:sym typeface="Comic Sans MS"/>
            </a:endParaRPr>
          </a:p>
        </p:txBody>
      </p:sp>
      <p:grpSp>
        <p:nvGrpSpPr>
          <p:cNvPr id="273" name="Google Shape;273;p30"/>
          <p:cNvGrpSpPr/>
          <p:nvPr/>
        </p:nvGrpSpPr>
        <p:grpSpPr>
          <a:xfrm>
            <a:off x="83100" y="2758600"/>
            <a:ext cx="4217725" cy="1789750"/>
            <a:chOff x="83100" y="2758600"/>
            <a:chExt cx="4217725" cy="1789750"/>
          </a:xfrm>
        </p:grpSpPr>
        <p:sp>
          <p:nvSpPr>
            <p:cNvPr id="274" name="Google Shape;274;p30"/>
            <p:cNvSpPr/>
            <p:nvPr/>
          </p:nvSpPr>
          <p:spPr>
            <a:xfrm>
              <a:off x="1461625" y="3450950"/>
              <a:ext cx="1097400" cy="1097400"/>
            </a:xfrm>
            <a:prstGeom prst="rect">
              <a:avLst/>
            </a:prstGeom>
            <a:solidFill>
              <a:srgbClr val="B45F0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FFFFFF"/>
                  </a:solidFill>
                  <a:effectLst/>
                  <a:uLnTx/>
                  <a:uFillTx/>
                  <a:latin typeface="Arial"/>
                  <a:cs typeface="Arial"/>
                  <a:sym typeface="Arial"/>
                </a:rPr>
                <a:t>Acc.</a:t>
              </a:r>
              <a:r>
                <a:rPr kumimoji="0" lang="en" sz="1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P</a:t>
              </a:r>
              <a:endParaRPr kumimoji="0" sz="1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p:txBody>
        </p:sp>
        <p:sp>
          <p:nvSpPr>
            <p:cNvPr id="275" name="Google Shape;275;p30"/>
            <p:cNvSpPr txBox="1"/>
            <p:nvPr/>
          </p:nvSpPr>
          <p:spPr>
            <a:xfrm>
              <a:off x="83100" y="3698400"/>
              <a:ext cx="928800" cy="8055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dirty="0" err="1">
                  <a:ln>
                    <a:noFill/>
                  </a:ln>
                  <a:solidFill>
                    <a:srgbClr val="000000"/>
                  </a:solidFill>
                  <a:effectLst/>
                  <a:uLnTx/>
                  <a:uFillTx/>
                  <a:latin typeface="Comic Sans MS"/>
                  <a:ea typeface="Comic Sans MS"/>
                  <a:cs typeface="Comic Sans MS"/>
                  <a:sym typeface="Comic Sans MS"/>
                </a:rPr>
                <a:t>w</a:t>
              </a:r>
              <a:r>
                <a:rPr kumimoji="0" lang="en" sz="1600" b="0" i="0" u="none" strike="noStrike" kern="0" cap="none" spc="0" normalizeH="0" baseline="-25000" noProof="0" dirty="0" err="1">
                  <a:ln>
                    <a:noFill/>
                  </a:ln>
                  <a:solidFill>
                    <a:srgbClr val="000000"/>
                  </a:solidFill>
                  <a:effectLst/>
                  <a:uLnTx/>
                  <a:uFillTx/>
                  <a:latin typeface="Comic Sans MS"/>
                  <a:ea typeface="Comic Sans MS"/>
                  <a:cs typeface="Comic Sans MS"/>
                  <a:sym typeface="Comic Sans MS"/>
                </a:rPr>
                <a:t>i</a:t>
              </a:r>
              <a:endParaRPr kumimoji="0" sz="1600" b="0" i="0" u="none" strike="noStrike" kern="0" cap="none" spc="0" normalizeH="0" baseline="-25000" noProof="0" dirty="0">
                <a:ln>
                  <a:noFill/>
                </a:ln>
                <a:solidFill>
                  <a:srgbClr val="000000"/>
                </a:solidFill>
                <a:effectLst/>
                <a:uLnTx/>
                <a:uFillTx/>
                <a:latin typeface="Comic Sans MS"/>
                <a:ea typeface="Comic Sans MS"/>
                <a:cs typeface="Comic Sans MS"/>
                <a:sym typeface="Comic Sans MS"/>
              </a:endParaRPr>
            </a:p>
            <a:p>
              <a:pPr marL="0" marR="0" lvl="0" indent="0" algn="ctr" defTabSz="914400" rtl="0" eaLnBrk="1" fontAlgn="auto" latinLnBrk="0" hangingPunct="1">
                <a:lnSpc>
                  <a:spcPct val="100000"/>
                </a:lnSpc>
                <a:spcBef>
                  <a:spcPts val="1000"/>
                </a:spcBef>
                <a:spcAft>
                  <a:spcPts val="1000"/>
                </a:spcAft>
                <a:buClr>
                  <a:srgbClr val="000000"/>
                </a:buClr>
                <a:buSzTx/>
                <a:buFont typeface="Arial"/>
                <a:buNone/>
                <a:tabLst/>
                <a:defRPr/>
              </a:pPr>
              <a:r>
                <a:rPr kumimoji="0" lang="en" sz="16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ACC</a:t>
              </a:r>
              <a:r>
                <a:rPr kumimoji="0" lang="en" sz="1600" b="0" i="0" u="none" strike="noStrike" kern="0" cap="none" spc="0" normalizeH="0" baseline="-25000" noProof="0" dirty="0">
                  <a:ln>
                    <a:noFill/>
                  </a:ln>
                  <a:solidFill>
                    <a:srgbClr val="000000"/>
                  </a:solidFill>
                  <a:effectLst/>
                  <a:uLnTx/>
                  <a:uFillTx/>
                  <a:latin typeface="Comic Sans MS"/>
                  <a:ea typeface="Comic Sans MS"/>
                  <a:cs typeface="Comic Sans MS"/>
                  <a:sym typeface="Comic Sans MS"/>
                </a:rPr>
                <a:t>i-1</a:t>
              </a:r>
              <a:r>
                <a:rPr kumimoji="0" lang="en" sz="16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.w</a:t>
              </a:r>
              <a:endParaRPr kumimoji="0" sz="1600" b="0" i="0" u="none" strike="noStrike" kern="0" cap="none" spc="0" normalizeH="0" baseline="-25000" noProof="0" dirty="0">
                <a:ln>
                  <a:noFill/>
                </a:ln>
                <a:solidFill>
                  <a:srgbClr val="000000"/>
                </a:solidFill>
                <a:effectLst/>
                <a:uLnTx/>
                <a:uFillTx/>
                <a:latin typeface="Comic Sans MS"/>
                <a:ea typeface="Comic Sans MS"/>
                <a:cs typeface="Comic Sans MS"/>
                <a:sym typeface="Comic Sans MS"/>
              </a:endParaRPr>
            </a:p>
          </p:txBody>
        </p:sp>
        <p:cxnSp>
          <p:nvCxnSpPr>
            <p:cNvPr id="276" name="Google Shape;276;p30"/>
            <p:cNvCxnSpPr/>
            <p:nvPr/>
          </p:nvCxnSpPr>
          <p:spPr>
            <a:xfrm rot="10800000" flipH="1">
              <a:off x="877975" y="4115800"/>
              <a:ext cx="557700" cy="5100"/>
            </a:xfrm>
            <a:prstGeom prst="straightConnector1">
              <a:avLst/>
            </a:prstGeom>
            <a:noFill/>
            <a:ln w="9525" cap="flat" cmpd="sng">
              <a:solidFill>
                <a:schemeClr val="dk1"/>
              </a:solidFill>
              <a:prstDash val="solid"/>
              <a:round/>
              <a:headEnd type="none" w="sm" len="sm"/>
              <a:tailEnd type="triangle" w="med" len="med"/>
            </a:ln>
          </p:spPr>
        </p:cxnSp>
        <p:cxnSp>
          <p:nvCxnSpPr>
            <p:cNvPr id="277" name="Google Shape;277;p30"/>
            <p:cNvCxnSpPr/>
            <p:nvPr/>
          </p:nvCxnSpPr>
          <p:spPr>
            <a:xfrm rot="-5400000" flipH="1">
              <a:off x="826975" y="3094750"/>
              <a:ext cx="982800" cy="310500"/>
            </a:xfrm>
            <a:prstGeom prst="bentConnector3">
              <a:avLst>
                <a:gd name="adj1" fmla="val 99997"/>
              </a:avLst>
            </a:prstGeom>
            <a:noFill/>
            <a:ln w="9525" cap="flat" cmpd="sng">
              <a:solidFill>
                <a:schemeClr val="dk1"/>
              </a:solidFill>
              <a:prstDash val="solid"/>
              <a:round/>
              <a:headEnd type="none" w="med" len="med"/>
              <a:tailEnd type="triangle" w="med" len="med"/>
            </a:ln>
          </p:spPr>
        </p:cxnSp>
        <p:cxnSp>
          <p:nvCxnSpPr>
            <p:cNvPr id="278" name="Google Shape;278;p30"/>
            <p:cNvCxnSpPr/>
            <p:nvPr/>
          </p:nvCxnSpPr>
          <p:spPr>
            <a:xfrm>
              <a:off x="2588425" y="4110450"/>
              <a:ext cx="676800" cy="2700"/>
            </a:xfrm>
            <a:prstGeom prst="straightConnector1">
              <a:avLst/>
            </a:prstGeom>
            <a:noFill/>
            <a:ln w="9525" cap="flat" cmpd="sng">
              <a:solidFill>
                <a:schemeClr val="dk1"/>
              </a:solidFill>
              <a:prstDash val="solid"/>
              <a:round/>
              <a:headEnd type="none" w="sm" len="sm"/>
              <a:tailEnd type="triangle" w="med" len="med"/>
            </a:ln>
          </p:spPr>
        </p:cxnSp>
        <p:sp>
          <p:nvSpPr>
            <p:cNvPr id="279" name="Google Shape;279;p30"/>
            <p:cNvSpPr txBox="1"/>
            <p:nvPr/>
          </p:nvSpPr>
          <p:spPr>
            <a:xfrm>
              <a:off x="3203425" y="3897600"/>
              <a:ext cx="1097400" cy="431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a:ln>
                    <a:noFill/>
                  </a:ln>
                  <a:solidFill>
                    <a:srgbClr val="000000"/>
                  </a:solidFill>
                  <a:effectLst/>
                  <a:uLnTx/>
                  <a:uFillTx/>
                  <a:latin typeface="Comic Sans MS"/>
                  <a:ea typeface="Comic Sans MS"/>
                  <a:cs typeface="Comic Sans MS"/>
                  <a:sym typeface="Comic Sans MS"/>
                </a:rPr>
                <a:t>ACC</a:t>
              </a:r>
              <a:r>
                <a:rPr kumimoji="0" lang="en" sz="16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i</a:t>
              </a:r>
              <a:r>
                <a:rPr kumimoji="0" lang="en" sz="1600" b="0" i="0" u="none" strike="noStrike" kern="0" cap="none" spc="0" normalizeH="0" baseline="0" noProof="0">
                  <a:ln>
                    <a:noFill/>
                  </a:ln>
                  <a:solidFill>
                    <a:srgbClr val="000000"/>
                  </a:solidFill>
                  <a:effectLst/>
                  <a:uLnTx/>
                  <a:uFillTx/>
                  <a:latin typeface="Comic Sans MS"/>
                  <a:ea typeface="Comic Sans MS"/>
                  <a:cs typeface="Comic Sans MS"/>
                  <a:sym typeface="Comic Sans MS"/>
                </a:rPr>
                <a:t>.w</a:t>
              </a:r>
              <a:endParaRPr kumimoji="0" sz="1600" b="0" i="0" u="none" strike="noStrike" kern="0" cap="none" spc="0" normalizeH="0" baseline="-25000" noProof="0">
                <a:ln>
                  <a:noFill/>
                </a:ln>
                <a:solidFill>
                  <a:srgbClr val="000000"/>
                </a:solidFill>
                <a:effectLst/>
                <a:uLnTx/>
                <a:uFillTx/>
                <a:latin typeface="Comic Sans MS"/>
                <a:ea typeface="Comic Sans MS"/>
                <a:cs typeface="Comic Sans MS"/>
                <a:sym typeface="Comic Sans MS"/>
              </a:endParaRPr>
            </a:p>
          </p:txBody>
        </p:sp>
        <p:cxnSp>
          <p:nvCxnSpPr>
            <p:cNvPr id="280" name="Google Shape;280;p30"/>
            <p:cNvCxnSpPr/>
            <p:nvPr/>
          </p:nvCxnSpPr>
          <p:spPr>
            <a:xfrm rot="10800000" flipH="1">
              <a:off x="2596225" y="2987050"/>
              <a:ext cx="969300" cy="832200"/>
            </a:xfrm>
            <a:prstGeom prst="bentConnector3">
              <a:avLst>
                <a:gd name="adj1" fmla="val 99915"/>
              </a:avLst>
            </a:prstGeom>
            <a:noFill/>
            <a:ln w="9525" cap="flat" cmpd="sng">
              <a:solidFill>
                <a:schemeClr val="dk1"/>
              </a:solidFill>
              <a:prstDash val="solid"/>
              <a:round/>
              <a:headEnd type="none" w="med" len="med"/>
              <a:tailEnd type="triangle" w="med" len="med"/>
            </a:ln>
          </p:spPr>
        </p:cxnSp>
      </p:grpSp>
      <p:sp>
        <p:nvSpPr>
          <p:cNvPr id="281" name="Google Shape;281;p30"/>
          <p:cNvSpPr/>
          <p:nvPr/>
        </p:nvSpPr>
        <p:spPr>
          <a:xfrm>
            <a:off x="1862050" y="1735075"/>
            <a:ext cx="491100" cy="4923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F</a:t>
            </a:r>
            <a:endParaRPr kumimoji="0"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282" name="Google Shape;282;p30"/>
          <p:cNvSpPr txBox="1"/>
          <p:nvPr/>
        </p:nvSpPr>
        <p:spPr>
          <a:xfrm>
            <a:off x="1293150" y="1532950"/>
            <a:ext cx="753600" cy="338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Circuit</a:t>
            </a:r>
            <a:endParaRPr kumimoji="0" sz="1000" b="0" i="0" u="none" strike="noStrike" kern="0" cap="none" spc="0" normalizeH="0" baseline="-25000" noProof="0" dirty="0">
              <a:ln>
                <a:noFill/>
              </a:ln>
              <a:solidFill>
                <a:srgbClr val="000000"/>
              </a:solidFill>
              <a:effectLst/>
              <a:uLnTx/>
              <a:uFillTx/>
              <a:latin typeface="Comic Sans MS"/>
              <a:ea typeface="Comic Sans MS"/>
              <a:cs typeface="Comic Sans MS"/>
              <a:sym typeface="Comic Sans MS"/>
            </a:endParaRPr>
          </a:p>
        </p:txBody>
      </p:sp>
      <p:cxnSp>
        <p:nvCxnSpPr>
          <p:cNvPr id="283" name="Google Shape;283;p30"/>
          <p:cNvCxnSpPr/>
          <p:nvPr/>
        </p:nvCxnSpPr>
        <p:spPr>
          <a:xfrm>
            <a:off x="815650" y="1978525"/>
            <a:ext cx="1046400" cy="2700"/>
          </a:xfrm>
          <a:prstGeom prst="straightConnector1">
            <a:avLst/>
          </a:prstGeom>
          <a:noFill/>
          <a:ln w="9525" cap="flat" cmpd="sng">
            <a:solidFill>
              <a:schemeClr val="dk1"/>
            </a:solidFill>
            <a:prstDash val="solid"/>
            <a:round/>
            <a:headEnd type="none" w="sm" len="sm"/>
            <a:tailEnd type="triangle" w="med" len="med"/>
          </a:ln>
        </p:spPr>
      </p:cxnSp>
      <p:pic>
        <p:nvPicPr>
          <p:cNvPr id="284" name="Google Shape;284;p30" descr="{&quot;id&quot;:&quot;1&quot;,&quot;backgroundColor&quot;:&quot;#FFFFFF&quot;,&quot;code&quot;:&quot;\\begin{gather*}\n{z_{i-1}}\t\n\\end{gather*}&quot;,&quot;font&quot;:{&quot;family&quot;:&quot;Arial&quot;,&quot;size&quot;:14,&quot;color&quot;:&quot;#000000&quot;},&quot;type&quot;:&quot;gather*&quot;,&quot;aid&quot;:null,&quot;backgroundColorModified&quot;:false,&quot;ts&quot;:1685818701136,&quot;cs&quot;:&quot;e9dVKOc/k2YrSMPG5bL9dg==&quot;,&quot;size&quot;:{&quot;width&quot;:33.5,&quot;height&quot;:13.166666666666666}}"/>
          <p:cNvPicPr preferRelativeResize="0"/>
          <p:nvPr/>
        </p:nvPicPr>
        <p:blipFill>
          <a:blip r:embed="rId3">
            <a:alphaModFix/>
          </a:blip>
          <a:stretch>
            <a:fillRect/>
          </a:stretch>
        </p:blipFill>
        <p:spPr>
          <a:xfrm>
            <a:off x="412350" y="1903290"/>
            <a:ext cx="319088" cy="125413"/>
          </a:xfrm>
          <a:prstGeom prst="rect">
            <a:avLst/>
          </a:prstGeom>
          <a:noFill/>
          <a:ln>
            <a:noFill/>
          </a:ln>
        </p:spPr>
      </p:pic>
      <p:cxnSp>
        <p:nvCxnSpPr>
          <p:cNvPr id="285" name="Google Shape;285;p30"/>
          <p:cNvCxnSpPr>
            <a:stCxn id="281" idx="3"/>
          </p:cNvCxnSpPr>
          <p:nvPr/>
        </p:nvCxnSpPr>
        <p:spPr>
          <a:xfrm>
            <a:off x="2353150" y="1981225"/>
            <a:ext cx="770400" cy="0"/>
          </a:xfrm>
          <a:prstGeom prst="straightConnector1">
            <a:avLst/>
          </a:prstGeom>
          <a:noFill/>
          <a:ln w="9525" cap="flat" cmpd="sng">
            <a:solidFill>
              <a:schemeClr val="dk1"/>
            </a:solidFill>
            <a:prstDash val="solid"/>
            <a:round/>
            <a:headEnd type="none" w="sm" len="sm"/>
            <a:tailEnd type="triangle" w="med" len="med"/>
          </a:ln>
        </p:spPr>
      </p:cxnSp>
      <p:pic>
        <p:nvPicPr>
          <p:cNvPr id="286" name="Google Shape;286;p30" descr="{&quot;type&quot;:&quot;gather*&quot;,&quot;id&quot;:&quot;1&quot;,&quot;backgroundColor&quot;:&quot;#FFFFFF&quot;,&quot;backgroundColorModified&quot;:false,&quot;font&quot;:{&quot;color&quot;:&quot;#000000&quot;,&quot;size&quot;:14,&quot;family&quot;:&quot;Arial&quot;},&quot;code&quot;:&quot;\\begin{gather*}\n{z_{i}}\t\n\\end{gather*}&quot;,&quot;aid&quot;:null,&quot;ts&quot;:1685901517908,&quot;cs&quot;:&quot;yWCU18r02saFHWm70CYKwA==&quot;,&quot;size&quot;:{&quot;width&quot;:14.333333333333334,&quot;height&quot;:13.166666666666666}}"/>
          <p:cNvPicPr preferRelativeResize="0"/>
          <p:nvPr/>
        </p:nvPicPr>
        <p:blipFill>
          <a:blip r:embed="rId4">
            <a:alphaModFix/>
          </a:blip>
          <a:stretch>
            <a:fillRect/>
          </a:stretch>
        </p:blipFill>
        <p:spPr>
          <a:xfrm>
            <a:off x="3531456" y="1918515"/>
            <a:ext cx="136525" cy="125413"/>
          </a:xfrm>
          <a:prstGeom prst="rect">
            <a:avLst/>
          </a:prstGeom>
          <a:noFill/>
          <a:ln>
            <a:noFill/>
          </a:ln>
        </p:spPr>
      </p:pic>
      <p:grpSp>
        <p:nvGrpSpPr>
          <p:cNvPr id="287" name="Google Shape;287;p30"/>
          <p:cNvGrpSpPr/>
          <p:nvPr/>
        </p:nvGrpSpPr>
        <p:grpSpPr>
          <a:xfrm>
            <a:off x="4035900" y="1001288"/>
            <a:ext cx="2449016" cy="3347762"/>
            <a:chOff x="4035900" y="1001288"/>
            <a:chExt cx="2449016" cy="3347762"/>
          </a:xfrm>
        </p:grpSpPr>
        <p:sp>
          <p:nvSpPr>
            <p:cNvPr id="288" name="Google Shape;288;p30"/>
            <p:cNvSpPr/>
            <p:nvPr/>
          </p:nvSpPr>
          <p:spPr>
            <a:xfrm>
              <a:off x="4419600" y="1532950"/>
              <a:ext cx="1340700" cy="2816100"/>
            </a:xfrm>
            <a:prstGeom prst="roundRect">
              <a:avLst>
                <a:gd name="adj" fmla="val 16667"/>
              </a:avLst>
            </a:prstGeom>
            <a:solidFill>
              <a:schemeClr val="lt1"/>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89" name="Google Shape;289;p30"/>
            <p:cNvCxnSpPr/>
            <p:nvPr/>
          </p:nvCxnSpPr>
          <p:spPr>
            <a:xfrm>
              <a:off x="4036225" y="2753488"/>
              <a:ext cx="615000" cy="5100"/>
            </a:xfrm>
            <a:prstGeom prst="straightConnector1">
              <a:avLst/>
            </a:prstGeom>
            <a:noFill/>
            <a:ln w="9525" cap="flat" cmpd="sng">
              <a:solidFill>
                <a:schemeClr val="dk1"/>
              </a:solidFill>
              <a:prstDash val="solid"/>
              <a:round/>
              <a:headEnd type="none" w="sm" len="sm"/>
              <a:tailEnd type="triangle" w="med" len="med"/>
            </a:ln>
          </p:spPr>
        </p:cxnSp>
        <p:cxnSp>
          <p:nvCxnSpPr>
            <p:cNvPr id="290" name="Google Shape;290;p30"/>
            <p:cNvCxnSpPr/>
            <p:nvPr/>
          </p:nvCxnSpPr>
          <p:spPr>
            <a:xfrm>
              <a:off x="4036225" y="4110588"/>
              <a:ext cx="615000" cy="5100"/>
            </a:xfrm>
            <a:prstGeom prst="straightConnector1">
              <a:avLst/>
            </a:prstGeom>
            <a:noFill/>
            <a:ln w="9525" cap="flat" cmpd="sng">
              <a:solidFill>
                <a:schemeClr val="dk1"/>
              </a:solidFill>
              <a:prstDash val="solid"/>
              <a:round/>
              <a:headEnd type="none" w="sm" len="sm"/>
              <a:tailEnd type="triangle" w="med" len="med"/>
            </a:ln>
          </p:spPr>
        </p:cxnSp>
        <p:sp>
          <p:nvSpPr>
            <p:cNvPr id="291" name="Google Shape;291;p30"/>
            <p:cNvSpPr/>
            <p:nvPr/>
          </p:nvSpPr>
          <p:spPr>
            <a:xfrm>
              <a:off x="4767575" y="1903305"/>
              <a:ext cx="745800" cy="231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FFFFFF"/>
                  </a:solidFill>
                  <a:effectLst/>
                  <a:uLnTx/>
                  <a:uFillTx/>
                  <a:latin typeface="Arial"/>
                  <a:cs typeface="Arial"/>
                  <a:sym typeface="Arial"/>
                </a:rPr>
                <a:t>Acc.</a:t>
              </a:r>
              <a:r>
                <a:rPr kumimoji="0" lang="en" sz="1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D</a:t>
              </a:r>
              <a:endParaRPr kumimoji="0" sz="1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p:txBody>
        </p:sp>
        <p:grpSp>
          <p:nvGrpSpPr>
            <p:cNvPr id="292" name="Google Shape;292;p30"/>
            <p:cNvGrpSpPr/>
            <p:nvPr/>
          </p:nvGrpSpPr>
          <p:grpSpPr>
            <a:xfrm>
              <a:off x="5513362" y="2802753"/>
              <a:ext cx="971554" cy="209550"/>
              <a:chOff x="7007413" y="1954828"/>
              <a:chExt cx="971554" cy="209550"/>
            </a:xfrm>
          </p:grpSpPr>
          <p:cxnSp>
            <p:nvCxnSpPr>
              <p:cNvPr id="293" name="Google Shape;293;p30"/>
              <p:cNvCxnSpPr/>
              <p:nvPr/>
            </p:nvCxnSpPr>
            <p:spPr>
              <a:xfrm>
                <a:off x="7007413" y="2057038"/>
                <a:ext cx="615000" cy="5100"/>
              </a:xfrm>
              <a:prstGeom prst="straightConnector1">
                <a:avLst/>
              </a:prstGeom>
              <a:noFill/>
              <a:ln w="9525" cap="flat" cmpd="sng">
                <a:solidFill>
                  <a:schemeClr val="dk1"/>
                </a:solidFill>
                <a:prstDash val="solid"/>
                <a:round/>
                <a:headEnd type="none" w="sm" len="sm"/>
                <a:tailEnd type="triangle" w="med" len="med"/>
              </a:ln>
            </p:spPr>
          </p:cxnSp>
          <p:pic>
            <p:nvPicPr>
              <p:cNvPr id="294" name="Google Shape;294;p30" descr="{&quot;backgroundColor&quot;:&quot;#FFFFFF&quot;,&quot;type&quot;:&quot;gather*&quot;,&quot;backgroundColorModified&quot;:false,&quot;id&quot;:&quot;1&quot;,&quot;font&quot;:{&quot;color&quot;:&quot;#000000&quot;,&quot;size&quot;:14,&quot;family&quot;:&quot;Arial&quot;},&quot;aid&quot;:null,&quot;code&quot;:&quot;\\begin{gather*}\n{\\c{0000ff}{0/1}}\t\n\\end{gather*}&quot;,&quot;ts&quot;:1685814481681,&quot;cs&quot;:&quot;bUg2iGgegbUJ2Oi/LyNQDg==&quot;,&quot;size&quot;:{&quot;width&quot;:30.5,&quot;height&quot;:22}}"/>
              <p:cNvPicPr preferRelativeResize="0"/>
              <p:nvPr/>
            </p:nvPicPr>
            <p:blipFill>
              <a:blip r:embed="rId5">
                <a:alphaModFix/>
              </a:blip>
              <a:stretch>
                <a:fillRect/>
              </a:stretch>
            </p:blipFill>
            <p:spPr>
              <a:xfrm>
                <a:off x="7688454" y="1954828"/>
                <a:ext cx="290513" cy="209550"/>
              </a:xfrm>
              <a:prstGeom prst="rect">
                <a:avLst/>
              </a:prstGeom>
              <a:noFill/>
              <a:ln>
                <a:noFill/>
              </a:ln>
            </p:spPr>
          </p:pic>
        </p:grpSp>
        <p:sp>
          <p:nvSpPr>
            <p:cNvPr id="295" name="Google Shape;295;p30"/>
            <p:cNvSpPr txBox="1"/>
            <p:nvPr/>
          </p:nvSpPr>
          <p:spPr>
            <a:xfrm>
              <a:off x="4419600" y="1001288"/>
              <a:ext cx="891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IVC.V</a:t>
              </a:r>
              <a:r>
                <a:rPr kumimoji="0" lang="en" sz="1400" b="0" i="0" u="none" strike="noStrike" kern="0" cap="none" spc="0" normalizeH="0" baseline="-25000" noProof="0" dirty="0">
                  <a:ln>
                    <a:noFill/>
                  </a:ln>
                  <a:solidFill>
                    <a:srgbClr val="000000"/>
                  </a:solidFill>
                  <a:effectLst/>
                  <a:uLnTx/>
                  <a:uFillTx/>
                  <a:latin typeface="Comic Sans MS"/>
                  <a:ea typeface="Comic Sans MS"/>
                  <a:cs typeface="Comic Sans MS"/>
                  <a:sym typeface="Comic Sans MS"/>
                </a:rPr>
                <a:t>F</a:t>
              </a:r>
              <a:endParaRPr kumimoji="0" sz="1400" b="0" i="0" u="none" strike="noStrike" kern="0" cap="none" spc="0" normalizeH="0" baseline="-25000" noProof="0" dirty="0">
                <a:ln>
                  <a:noFill/>
                </a:ln>
                <a:solidFill>
                  <a:srgbClr val="000000"/>
                </a:solidFill>
                <a:effectLst/>
                <a:uLnTx/>
                <a:uFillTx/>
                <a:latin typeface="Comic Sans MS"/>
                <a:ea typeface="Comic Sans MS"/>
                <a:cs typeface="Comic Sans MS"/>
                <a:sym typeface="Comic Sans MS"/>
              </a:endParaRPr>
            </a:p>
          </p:txBody>
        </p:sp>
        <p:cxnSp>
          <p:nvCxnSpPr>
            <p:cNvPr id="296" name="Google Shape;296;p30"/>
            <p:cNvCxnSpPr/>
            <p:nvPr/>
          </p:nvCxnSpPr>
          <p:spPr>
            <a:xfrm>
              <a:off x="4035900" y="1978663"/>
              <a:ext cx="615000" cy="5100"/>
            </a:xfrm>
            <a:prstGeom prst="straightConnector1">
              <a:avLst/>
            </a:prstGeom>
            <a:noFill/>
            <a:ln w="9525" cap="flat" cmpd="sng">
              <a:solidFill>
                <a:schemeClr val="dk1"/>
              </a:solidFill>
              <a:prstDash val="solid"/>
              <a:round/>
              <a:headEnd type="none" w="sm" len="sm"/>
              <a:tailEnd type="triangle" w="med" len="med"/>
            </a:ln>
          </p:spPr>
        </p:cxnSp>
      </p:grpSp>
      <p:sp>
        <p:nvSpPr>
          <p:cNvPr id="297" name="Google Shape;297;p30"/>
          <p:cNvSpPr txBox="1"/>
          <p:nvPr/>
        </p:nvSpPr>
        <p:spPr>
          <a:xfrm>
            <a:off x="6192400" y="1065075"/>
            <a:ext cx="2424000" cy="8004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 sz="1600" b="0" i="0" u="none" strike="noStrike" kern="0" cap="none" spc="0" normalizeH="0" baseline="0" noProof="0">
                <a:ln>
                  <a:noFill/>
                </a:ln>
                <a:solidFill>
                  <a:srgbClr val="000000"/>
                </a:solidFill>
                <a:effectLst/>
                <a:uLnTx/>
                <a:uFillTx/>
                <a:latin typeface="Comic Sans MS"/>
                <a:ea typeface="Comic Sans MS"/>
                <a:cs typeface="Comic Sans MS"/>
                <a:sym typeface="Comic Sans MS"/>
              </a:rPr>
              <a:t>x</a:t>
            </a:r>
            <a:r>
              <a:rPr kumimoji="0" lang="en" sz="16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i</a:t>
            </a: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 claim that </a:t>
            </a:r>
            <a:r>
              <a:rPr kumimoji="0" lang="en"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C</a:t>
            </a: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(z</a:t>
            </a:r>
            <a:r>
              <a:rPr kumimoji="0" lang="en" sz="1400" b="0" i="0" u="none" strike="noStrike" kern="0" cap="none" spc="0" normalizeH="0" baseline="-25000" noProof="0">
                <a:ln>
                  <a:noFill/>
                </a:ln>
                <a:solidFill>
                  <a:srgbClr val="000000"/>
                </a:solidFill>
                <a:effectLst/>
                <a:uLnTx/>
                <a:uFillTx/>
                <a:latin typeface="Proxima Nova"/>
                <a:ea typeface="Proxima Nova"/>
                <a:cs typeface="Proxima Nova"/>
                <a:sym typeface="Proxima Nova"/>
              </a:rPr>
              <a:t>i-1</a:t>
            </a: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)=z</a:t>
            </a:r>
            <a:r>
              <a:rPr kumimoji="0" lang="en" sz="1400" b="0" i="0" u="none" strike="noStrike" kern="0" cap="none" spc="0" normalizeH="0" baseline="-25000" noProof="0">
                <a:ln>
                  <a:noFill/>
                </a:ln>
                <a:solidFill>
                  <a:srgbClr val="000000"/>
                </a:solidFill>
                <a:effectLst/>
                <a:uLnTx/>
                <a:uFillTx/>
                <a:latin typeface="Proxima Nova"/>
                <a:ea typeface="Proxima Nova"/>
                <a:cs typeface="Proxima Nova"/>
                <a:sym typeface="Proxima Nova"/>
              </a:rPr>
              <a:t>i</a:t>
            </a: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 sz="1600" b="0" i="0" u="none" strike="noStrike" kern="0" cap="none" spc="0" normalizeH="0" baseline="0" noProof="0">
                <a:ln>
                  <a:noFill/>
                </a:ln>
                <a:solidFill>
                  <a:srgbClr val="000000"/>
                </a:solidFill>
                <a:effectLst/>
                <a:uLnTx/>
                <a:uFillTx/>
                <a:latin typeface="Comic Sans MS"/>
                <a:ea typeface="Comic Sans MS"/>
                <a:cs typeface="Comic Sans MS"/>
                <a:sym typeface="Comic Sans MS"/>
              </a:rPr>
              <a:t>ACC</a:t>
            </a:r>
            <a:r>
              <a:rPr kumimoji="0" lang="en" sz="16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i</a:t>
            </a:r>
            <a:r>
              <a:rPr kumimoji="0" lang="en" sz="1600" b="0" i="0" u="none" strike="noStrike" kern="0" cap="none" spc="0" normalizeH="0" baseline="0" noProof="0">
                <a:ln>
                  <a:noFill/>
                </a:ln>
                <a:solidFill>
                  <a:srgbClr val="000000"/>
                </a:solidFill>
                <a:effectLst/>
                <a:uLnTx/>
                <a:uFillTx/>
                <a:latin typeface="Comic Sans MS"/>
                <a:ea typeface="Comic Sans MS"/>
                <a:cs typeface="Comic Sans MS"/>
                <a:sym typeface="Comic Sans MS"/>
              </a:rPr>
              <a:t>.x</a:t>
            </a: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 claim that </a:t>
            </a:r>
            <a:r>
              <a:rPr kumimoji="0" lang="en"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C</a:t>
            </a:r>
            <a:r>
              <a:rPr kumimoji="0" lang="en" sz="1400" b="0" i="0" u="none" strike="noStrike" kern="0" cap="none" spc="0" normalizeH="0" baseline="30000" noProof="0">
                <a:ln>
                  <a:noFill/>
                </a:ln>
                <a:solidFill>
                  <a:srgbClr val="000000"/>
                </a:solidFill>
                <a:effectLst/>
                <a:uLnTx/>
                <a:uFillTx/>
                <a:latin typeface="Comic Sans MS"/>
                <a:ea typeface="Comic Sans MS"/>
                <a:cs typeface="Comic Sans MS"/>
                <a:sym typeface="Comic Sans MS"/>
              </a:rPr>
              <a:t>i</a:t>
            </a: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(z</a:t>
            </a:r>
            <a:r>
              <a:rPr kumimoji="0" lang="en" sz="1400" b="0" i="0" u="none" strike="noStrike" kern="0" cap="none" spc="0" normalizeH="0" baseline="-25000" noProof="0">
                <a:ln>
                  <a:noFill/>
                </a:ln>
                <a:solidFill>
                  <a:srgbClr val="000000"/>
                </a:solidFill>
                <a:effectLst/>
                <a:uLnTx/>
                <a:uFillTx/>
                <a:latin typeface="Proxima Nova"/>
                <a:ea typeface="Proxima Nova"/>
                <a:cs typeface="Proxima Nova"/>
                <a:sym typeface="Proxima Nova"/>
              </a:rPr>
              <a:t>0</a:t>
            </a: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)=z</a:t>
            </a:r>
            <a:r>
              <a:rPr kumimoji="0" lang="en" sz="1400" b="0" i="0" u="none" strike="noStrike" kern="0" cap="none" spc="0" normalizeH="0" baseline="-25000" noProof="0">
                <a:ln>
                  <a:noFill/>
                </a:ln>
                <a:solidFill>
                  <a:srgbClr val="000000"/>
                </a:solidFill>
                <a:effectLst/>
                <a:uLnTx/>
                <a:uFillTx/>
                <a:latin typeface="Proxima Nova"/>
                <a:ea typeface="Proxima Nova"/>
                <a:cs typeface="Proxima Nova"/>
                <a:sym typeface="Proxima Nova"/>
              </a:rPr>
              <a:t>i</a:t>
            </a: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
        <p:nvSpPr>
          <p:cNvPr id="298" name="Google Shape;298;p30"/>
          <p:cNvSpPr txBox="1"/>
          <p:nvPr/>
        </p:nvSpPr>
        <p:spPr>
          <a:xfrm>
            <a:off x="6145775" y="3732100"/>
            <a:ext cx="2843700" cy="9234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err="1">
                <a:ln>
                  <a:noFill/>
                </a:ln>
                <a:solidFill>
                  <a:srgbClr val="202729"/>
                </a:solidFill>
                <a:effectLst/>
                <a:uLnTx/>
                <a:uFillTx/>
                <a:latin typeface="Arial"/>
                <a:cs typeface="Arial"/>
                <a:sym typeface="Arial"/>
              </a:rPr>
              <a:t>Acc.</a:t>
            </a:r>
            <a:r>
              <a:rPr kumimoji="0" lang="en" sz="1600" b="1" i="0" u="none" strike="noStrike" kern="0" cap="none" spc="0" normalizeH="0" baseline="0" noProof="0" dirty="0" err="1">
                <a:ln>
                  <a:noFill/>
                </a:ln>
                <a:solidFill>
                  <a:srgbClr val="202729"/>
                </a:solidFill>
                <a:effectLst/>
                <a:uLnTx/>
                <a:uFillTx/>
                <a:latin typeface="Comic Sans MS"/>
                <a:ea typeface="Comic Sans MS"/>
                <a:cs typeface="Comic Sans MS"/>
                <a:sym typeface="Comic Sans MS"/>
              </a:rPr>
              <a:t>D</a:t>
            </a:r>
            <a:r>
              <a:rPr kumimoji="0" lang="en" sz="16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 may not be succinct:</a:t>
            </a:r>
            <a:endParaRPr kumimoji="0" sz="1600" b="1"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Can use SNARK to delegate the computation of</a:t>
            </a:r>
            <a:r>
              <a:rPr kumimoji="0" lang="en" sz="1600" b="0" i="0" u="none" strike="noStrike" kern="0" cap="none" spc="0" normalizeH="0" baseline="0" noProof="0" dirty="0">
                <a:ln>
                  <a:noFill/>
                </a:ln>
                <a:solidFill>
                  <a:srgbClr val="202729"/>
                </a:solidFill>
                <a:effectLst/>
                <a:uLnTx/>
                <a:uFillTx/>
                <a:latin typeface="Proxima Nova"/>
                <a:ea typeface="Proxima Nova"/>
                <a:cs typeface="Proxima Nova"/>
                <a:sym typeface="Proxima Nova"/>
              </a:rPr>
              <a:t> </a:t>
            </a:r>
            <a:r>
              <a:rPr kumimoji="0" lang="en" sz="1600" b="0" i="0" u="none" strike="noStrike" kern="0" cap="none" spc="0" normalizeH="0" baseline="0" noProof="0" dirty="0" err="1">
                <a:ln>
                  <a:noFill/>
                </a:ln>
                <a:solidFill>
                  <a:srgbClr val="202729"/>
                </a:solidFill>
                <a:effectLst/>
                <a:uLnTx/>
                <a:uFillTx/>
                <a:latin typeface="Arial"/>
                <a:cs typeface="Arial"/>
                <a:sym typeface="Arial"/>
              </a:rPr>
              <a:t>Acc.</a:t>
            </a:r>
            <a:r>
              <a:rPr kumimoji="0" lang="en" sz="1600" b="0" i="0" u="none" strike="noStrike" kern="0" cap="none" spc="0" normalizeH="0" baseline="0" noProof="0" dirty="0" err="1">
                <a:ln>
                  <a:noFill/>
                </a:ln>
                <a:solidFill>
                  <a:srgbClr val="202729"/>
                </a:solidFill>
                <a:effectLst/>
                <a:uLnTx/>
                <a:uFillTx/>
                <a:latin typeface="Comic Sans MS"/>
                <a:ea typeface="Comic Sans MS"/>
                <a:cs typeface="Comic Sans MS"/>
                <a:sym typeface="Comic Sans MS"/>
              </a:rPr>
              <a:t>D</a:t>
            </a:r>
            <a:endParaRPr kumimoji="0" sz="1600" b="0" i="0" u="none" strike="noStrike" kern="0" cap="none" spc="0" normalizeH="0" baseline="0" noProof="0" dirty="0">
              <a:ln>
                <a:noFill/>
              </a:ln>
              <a:solidFill>
                <a:srgbClr val="202729"/>
              </a:solidFill>
              <a:effectLst/>
              <a:uLnTx/>
              <a:uFillTx/>
              <a:latin typeface="Proxima Nova"/>
              <a:ea typeface="Proxima Nova"/>
              <a:cs typeface="Proxima Nova"/>
              <a:sym typeface="Proxima Nova"/>
            </a:endParaRPr>
          </a:p>
        </p:txBody>
      </p:sp>
      <p:grpSp>
        <p:nvGrpSpPr>
          <p:cNvPr id="299" name="Google Shape;299;p30"/>
          <p:cNvGrpSpPr/>
          <p:nvPr/>
        </p:nvGrpSpPr>
        <p:grpSpPr>
          <a:xfrm>
            <a:off x="1669950" y="712925"/>
            <a:ext cx="1868450" cy="820025"/>
            <a:chOff x="1669950" y="712925"/>
            <a:chExt cx="1868450" cy="820025"/>
          </a:xfrm>
        </p:grpSpPr>
        <p:sp>
          <p:nvSpPr>
            <p:cNvPr id="300" name="Google Shape;300;p30"/>
            <p:cNvSpPr txBox="1"/>
            <p:nvPr/>
          </p:nvSpPr>
          <p:spPr>
            <a:xfrm>
              <a:off x="1908500" y="712925"/>
              <a:ext cx="16299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0000FF"/>
                  </a:solidFill>
                  <a:effectLst/>
                  <a:uLnTx/>
                  <a:uFillTx/>
                  <a:latin typeface="Proxima Nova"/>
                  <a:ea typeface="Proxima Nova"/>
                  <a:cs typeface="Proxima Nova"/>
                  <a:sym typeface="Proxima Nova"/>
                </a:rPr>
                <a:t>smaller circuit</a:t>
              </a:r>
              <a:endParaRPr kumimoji="0" sz="1200" b="1" i="0" u="none" strike="noStrike" kern="0" cap="none" spc="0" normalizeH="0" baseline="0" noProof="0">
                <a:ln>
                  <a:noFill/>
                </a:ln>
                <a:solidFill>
                  <a:srgbClr val="0000FF"/>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0000FF"/>
                  </a:solidFill>
                  <a:effectLst/>
                  <a:uLnTx/>
                  <a:uFillTx/>
                  <a:latin typeface="Proxima Nova"/>
                  <a:ea typeface="Proxima Nova"/>
                  <a:cs typeface="Proxima Nova"/>
                  <a:sym typeface="Proxima Nova"/>
                </a:rPr>
                <a:t>than </a:t>
              </a:r>
              <a:r>
                <a:rPr kumimoji="0" lang="en" sz="1200" b="1" i="0" u="none" strike="noStrike" kern="0" cap="none" spc="0" normalizeH="0" baseline="0" noProof="0">
                  <a:ln>
                    <a:noFill/>
                  </a:ln>
                  <a:solidFill>
                    <a:srgbClr val="000000"/>
                  </a:solidFill>
                  <a:effectLst/>
                  <a:uLnTx/>
                  <a:uFillTx/>
                  <a:latin typeface="Comic Sans MS"/>
                  <a:ea typeface="Comic Sans MS"/>
                  <a:cs typeface="Comic Sans MS"/>
                  <a:sym typeface="Comic Sans MS"/>
                </a:rPr>
                <a:t>SNARK.V!</a:t>
              </a:r>
              <a:endParaRPr kumimoji="0" sz="1200" b="1" i="0" u="none" strike="noStrike" kern="0" cap="none" spc="0" normalizeH="0" baseline="0" noProof="0">
                <a:ln>
                  <a:noFill/>
                </a:ln>
                <a:solidFill>
                  <a:srgbClr val="0000FF"/>
                </a:solidFill>
                <a:effectLst/>
                <a:uLnTx/>
                <a:uFillTx/>
                <a:latin typeface="Proxima Nova"/>
                <a:ea typeface="Proxima Nova"/>
                <a:cs typeface="Proxima Nova"/>
                <a:sym typeface="Proxima Nova"/>
              </a:endParaRPr>
            </a:p>
          </p:txBody>
        </p:sp>
        <p:cxnSp>
          <p:nvCxnSpPr>
            <p:cNvPr id="301" name="Google Shape;301;p30"/>
            <p:cNvCxnSpPr>
              <a:endCxn id="282" idx="0"/>
            </p:cNvCxnSpPr>
            <p:nvPr/>
          </p:nvCxnSpPr>
          <p:spPr>
            <a:xfrm flipH="1">
              <a:off x="1669950" y="1196650"/>
              <a:ext cx="792900" cy="336300"/>
            </a:xfrm>
            <a:prstGeom prst="straightConnector1">
              <a:avLst/>
            </a:prstGeom>
            <a:noFill/>
            <a:ln w="9525" cap="flat" cmpd="sng">
              <a:solidFill>
                <a:schemeClr val="dk2"/>
              </a:solidFill>
              <a:prstDash val="solid"/>
              <a:round/>
              <a:headEnd type="none" w="med" len="me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7FBD-4638-7128-A3AB-CE4DE5DB82C1}"/>
              </a:ext>
            </a:extLst>
          </p:cNvPr>
          <p:cNvSpPr>
            <a:spLocks noGrp="1"/>
          </p:cNvSpPr>
          <p:nvPr>
            <p:ph type="title"/>
          </p:nvPr>
        </p:nvSpPr>
        <p:spPr/>
        <p:txBody>
          <a:bodyPr/>
          <a:lstStyle/>
          <a:p>
            <a:r>
              <a:rPr lang="en-US" dirty="0"/>
              <a:t>Accumulation is “easy”</a:t>
            </a:r>
            <a:r>
              <a:rPr lang="en" sz="2800" dirty="0"/>
              <a:t> </a:t>
            </a:r>
            <a:r>
              <a:rPr lang="en" sz="1200" dirty="0"/>
              <a:t>[BCLMS20, KST21]</a:t>
            </a:r>
            <a:r>
              <a:rPr lang="en" sz="1800" dirty="0"/>
              <a:t> </a:t>
            </a:r>
            <a:endParaRPr lang="en-US" dirty="0"/>
          </a:p>
        </p:txBody>
      </p:sp>
      <p:sp>
        <p:nvSpPr>
          <p:cNvPr id="3" name="Google Shape;361;p36">
            <a:extLst>
              <a:ext uri="{FF2B5EF4-FFF2-40B4-BE49-F238E27FC236}">
                <a16:creationId xmlns:a16="http://schemas.microsoft.com/office/drawing/2014/main" id="{7D880672-6300-2C81-9B6D-12ECB63ACA58}"/>
              </a:ext>
            </a:extLst>
          </p:cNvPr>
          <p:cNvSpPr txBox="1"/>
          <p:nvPr/>
        </p:nvSpPr>
        <p:spPr>
          <a:xfrm>
            <a:off x="384619" y="693432"/>
            <a:ext cx="5445375" cy="461643"/>
          </a:xfrm>
          <a:prstGeom prst="rect">
            <a:avLst/>
          </a:prstGeom>
          <a:noFill/>
          <a:ln>
            <a:noFill/>
          </a:ln>
        </p:spPr>
        <p:txBody>
          <a:bodyPr spcFirstLastPara="1" wrap="square" lIns="68569" tIns="68569" rIns="68569" bIns="68569"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Check: </a:t>
            </a:r>
            <a:r>
              <a:rPr kumimoji="0" lang="en" sz="18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P</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knows </a:t>
            </a:r>
            <a:r>
              <a:rPr kumimoji="0" lang="en" sz="21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a</a:t>
            </a:r>
            <a:r>
              <a:rPr kumimoji="0" lang="en" sz="21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21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b</a:t>
            </a:r>
            <a:r>
              <a:rPr kumimoji="0" lang="en" sz="21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21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 </a:t>
            </a:r>
            <a:r>
              <a:rPr kumimoji="0" lang="en" sz="2100" b="0"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s.t.</a:t>
            </a:r>
            <a:r>
              <a:rPr kumimoji="0" lang="en" sz="21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a</a:t>
            </a:r>
            <a:r>
              <a:rPr kumimoji="0" lang="en" sz="1800" b="0" i="0" u="none" strike="noStrike" kern="0" cap="none" spc="0" normalizeH="0" baseline="-25000" noProof="0" dirty="0">
                <a:ln>
                  <a:noFill/>
                </a:ln>
                <a:solidFill>
                  <a:srgbClr val="000000"/>
                </a:solidFill>
                <a:effectLst/>
                <a:uLnTx/>
                <a:uFillTx/>
                <a:latin typeface="Proxima Nova"/>
                <a:ea typeface="Proxima Nova"/>
                <a:cs typeface="Proxima Nova"/>
                <a:sym typeface="Proxima Nova"/>
              </a:rPr>
              <a:t>i</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 </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b</a:t>
            </a:r>
            <a:r>
              <a:rPr kumimoji="0" lang="en" sz="1800" b="0" i="0" u="none" strike="noStrike" kern="0" cap="none" spc="0" normalizeH="0" baseline="-25000" noProof="0" dirty="0">
                <a:ln>
                  <a:noFill/>
                </a:ln>
                <a:solidFill>
                  <a:srgbClr val="000000"/>
                </a:solidFill>
                <a:effectLst/>
                <a:uLnTx/>
                <a:uFillTx/>
                <a:latin typeface="Proxima Nova"/>
                <a:ea typeface="Proxima Nova"/>
                <a:cs typeface="Proxima Nova"/>
                <a:sym typeface="Proxima Nova"/>
              </a:rPr>
              <a:t>i</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 </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a:t>
            </a:r>
            <a:r>
              <a:rPr kumimoji="0" lang="en" sz="1800" b="0" i="0" u="none" strike="noStrike" kern="0" cap="none" spc="0" normalizeH="0" baseline="-25000" noProof="0" dirty="0">
                <a:ln>
                  <a:noFill/>
                </a:ln>
                <a:solidFill>
                  <a:srgbClr val="000000"/>
                </a:solidFill>
                <a:effectLst/>
                <a:uLnTx/>
                <a:uFillTx/>
                <a:latin typeface="Proxima Nova"/>
                <a:ea typeface="Proxima Nova"/>
                <a:cs typeface="Proxima Nova"/>
                <a:sym typeface="Proxima Nova"/>
              </a:rPr>
              <a:t>i</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for all </a:t>
            </a:r>
            <a:r>
              <a:rPr kumimoji="0" lang="en" sz="1800" b="0"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i</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 [n]</a:t>
            </a:r>
            <a:endParaRPr kumimoji="0" sz="1800" b="0" i="0" u="none" strike="noStrike" kern="0" cap="none" spc="0" normalizeH="0" baseline="0" noProof="0" dirty="0">
              <a:ln>
                <a:noFill/>
              </a:ln>
              <a:solidFill>
                <a:srgbClr val="0000FF"/>
              </a:solidFill>
              <a:effectLst/>
              <a:uLnTx/>
              <a:uFillTx/>
              <a:latin typeface="Comic Sans MS"/>
              <a:ea typeface="Comic Sans MS"/>
              <a:cs typeface="Comic Sans MS"/>
              <a:sym typeface="Comic Sans MS"/>
            </a:endParaRPr>
          </a:p>
        </p:txBody>
      </p:sp>
      <mc:AlternateContent xmlns:mc="http://schemas.openxmlformats.org/markup-compatibility/2006" xmlns:a14="http://schemas.microsoft.com/office/drawing/2010/main">
        <mc:Choice Requires="a14">
          <p:sp>
            <p:nvSpPr>
              <p:cNvPr id="10" name="Google Shape;366;p36">
                <a:extLst>
                  <a:ext uri="{FF2B5EF4-FFF2-40B4-BE49-F238E27FC236}">
                    <a16:creationId xmlns:a16="http://schemas.microsoft.com/office/drawing/2014/main" id="{E895C918-4ED1-8D91-F0B4-A226C8579FE1}"/>
                  </a:ext>
                </a:extLst>
              </p:cNvPr>
              <p:cNvSpPr txBox="1"/>
              <p:nvPr/>
            </p:nvSpPr>
            <p:spPr>
              <a:xfrm>
                <a:off x="5829994" y="1291759"/>
                <a:ext cx="3103799" cy="600142"/>
              </a:xfrm>
              <a:prstGeom prst="rect">
                <a:avLst/>
              </a:prstGeom>
              <a:noFill/>
              <a:ln>
                <a:noFill/>
              </a:ln>
            </p:spPr>
            <p:txBody>
              <a:bodyPr spcFirstLastPara="1" wrap="square" lIns="68569" tIns="68569" rIns="68569" bIns="68569"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Commit(a’</a:t>
                </a:r>
                <a:r>
                  <a:rPr kumimoji="0" lang="en" sz="15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5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b’</a:t>
                </a:r>
                <a:r>
                  <a:rPr kumimoji="0" lang="en" sz="15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5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ar-AE" sz="1500" b="1" i="1" u="none" strike="noStrike" kern="0" cap="none" spc="0" normalizeH="0" baseline="0" noProof="0" smtClean="0">
                          <a:ln>
                            <a:noFill/>
                          </a:ln>
                          <a:solidFill>
                            <a:srgbClr val="00B050"/>
                          </a:solidFill>
                          <a:effectLst/>
                          <a:uLnTx/>
                          <a:uFillTx/>
                          <a:latin typeface="Cambria Math" panose="02040503050406030204" pitchFamily="18" charset="0"/>
                          <a:ea typeface="Proxima Nova"/>
                          <a:cs typeface="Proxima Nova"/>
                          <a:sym typeface="Proxima Nova"/>
                        </a:rPr>
                        <m:t>𝑽</m:t>
                      </m:r>
                      <m:d>
                        <m:dPr>
                          <m:ctrlP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ctrlPr>
                        </m:dPr>
                        <m:e>
                          <m:sSup>
                            <m:sSupPr>
                              <m:ctrlP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ctrlPr>
                            </m:sSupPr>
                            <m:e>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𝒂</m:t>
                              </m:r>
                            </m:e>
                            <m: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up>
                          </m:s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Sup>
                            <m:sSupPr>
                              <m:ctrlP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ctrlPr>
                            </m:sSupPr>
                            <m:e>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𝒃</m:t>
                              </m:r>
                            </m:e>
                            <m: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up>
                          </m:s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Sup>
                            <m:sSupPr>
                              <m:ctrlP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ctrlPr>
                            </m:sSupPr>
                            <m:e>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𝒄</m:t>
                              </m:r>
                            </m:e>
                            <m: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up>
                          </m:sSup>
                        </m:e>
                      </m:d>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Sup>
                        <m:sSupPr>
                          <m:ctrlP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ctrlPr>
                        </m:sSupPr>
                        <m:e>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𝒂</m:t>
                          </m:r>
                        </m:e>
                        <m: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up>
                      </m:sSup>
                      <m:r>
                        <a:rPr kumimoji="0" lang="en-US" sz="1500" b="1" i="1" u="none" strike="noStrike" kern="0" cap="none" spc="0" normalizeH="0" baseline="0" noProof="0" smtClean="0">
                          <a:ln>
                            <a:noFill/>
                          </a:ln>
                          <a:solidFill>
                            <a:srgbClr val="00B050"/>
                          </a:solidFill>
                          <a:effectLst/>
                          <a:uLnTx/>
                          <a:uFillTx/>
                          <a:latin typeface="Cambria Math" panose="02040503050406030204" pitchFamily="18" charset="0"/>
                          <a:ea typeface="Proxima Nova"/>
                          <a:cs typeface="Proxima Nova"/>
                          <a:sym typeface="Proxima Nova"/>
                        </a:rPr>
                        <m:t>+</m:t>
                      </m:r>
                      <m:sSup>
                        <m:sSupPr>
                          <m:ctrlP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ctrlPr>
                        </m:sSupPr>
                        <m:e>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𝒃</m:t>
                          </m:r>
                        </m:e>
                        <m: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up>
                      </m:s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Sup>
                        <m:sSupPr>
                          <m:ctrlP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ctrlPr>
                        </m:sSupPr>
                        <m:e>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𝒄</m:t>
                          </m:r>
                        </m:e>
                        <m: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up>
                      </m:s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𝟎</m:t>
                      </m:r>
                    </m:oMath>
                  </m:oMathPara>
                </a14:m>
                <a:endParaRPr kumimoji="0" lang="ar-AE" sz="1500" b="1" i="0" u="none" strike="noStrike" kern="0" cap="none" spc="0" normalizeH="0" baseline="0" noProof="0" dirty="0">
                  <a:ln>
                    <a:noFill/>
                  </a:ln>
                  <a:solidFill>
                    <a:srgbClr val="00B050"/>
                  </a:solidFill>
                  <a:effectLst/>
                  <a:uLnTx/>
                  <a:uFillTx/>
                  <a:latin typeface="Proxima Nova"/>
                  <a:ea typeface="Proxima Nova"/>
                  <a:cs typeface="Proxima Nova"/>
                  <a:sym typeface="Proxima Nova"/>
                </a:endParaRPr>
              </a:p>
            </p:txBody>
          </p:sp>
        </mc:Choice>
        <mc:Fallback xmlns="">
          <p:sp>
            <p:nvSpPr>
              <p:cNvPr id="10" name="Google Shape;366;p36">
                <a:extLst>
                  <a:ext uri="{FF2B5EF4-FFF2-40B4-BE49-F238E27FC236}">
                    <a16:creationId xmlns:a16="http://schemas.microsoft.com/office/drawing/2014/main" id="{E895C918-4ED1-8D91-F0B4-A226C8579FE1}"/>
                  </a:ext>
                </a:extLst>
              </p:cNvPr>
              <p:cNvSpPr txBox="1">
                <a:spLocks noRot="1" noChangeAspect="1" noMove="1" noResize="1" noEditPoints="1" noAdjustHandles="1" noChangeArrowheads="1" noChangeShapeType="1" noTextEdit="1"/>
              </p:cNvSpPr>
              <p:nvPr/>
            </p:nvSpPr>
            <p:spPr>
              <a:xfrm>
                <a:off x="5829994" y="1291759"/>
                <a:ext cx="3103799" cy="600142"/>
              </a:xfrm>
              <a:prstGeom prst="rect">
                <a:avLst/>
              </a:prstGeom>
              <a:blipFill>
                <a:blip r:embed="rId2"/>
                <a:stretch>
                  <a:fillRect l="-1220" b="-8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Google Shape;366;p36">
                <a:extLst>
                  <a:ext uri="{FF2B5EF4-FFF2-40B4-BE49-F238E27FC236}">
                    <a16:creationId xmlns:a16="http://schemas.microsoft.com/office/drawing/2014/main" id="{87446915-4047-82CD-F64C-24B3DA99BDB9}"/>
                  </a:ext>
                </a:extLst>
              </p:cNvPr>
              <p:cNvSpPr txBox="1"/>
              <p:nvPr/>
            </p:nvSpPr>
            <p:spPr>
              <a:xfrm>
                <a:off x="5829994" y="761318"/>
                <a:ext cx="2614601" cy="600142"/>
              </a:xfrm>
              <a:prstGeom prst="rect">
                <a:avLst/>
              </a:prstGeom>
              <a:noFill/>
              <a:ln>
                <a:noFill/>
              </a:ln>
            </p:spPr>
            <p:txBody>
              <a:bodyPr spcFirstLastPara="1" wrap="square" lIns="68569" tIns="68569" rIns="68569" bIns="68569"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Commit(a</a:t>
                </a:r>
                <a:r>
                  <a:rPr kumimoji="0" lang="en" sz="15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5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b</a:t>
                </a:r>
                <a:r>
                  <a:rPr kumimoji="0" lang="en" sz="15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5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𝑽</m:t>
                      </m:r>
                      <m:d>
                        <m:dPr>
                          <m:ctrlPr>
                            <a:rPr kumimoji="0" lang="ar-AE" sz="1500" b="1" i="1" u="none" strike="noStrike" kern="0" cap="none" spc="0" normalizeH="0" baseline="0" noProof="0">
                              <a:ln>
                                <a:noFill/>
                              </a:ln>
                              <a:solidFill>
                                <a:srgbClr val="FF0000"/>
                              </a:solidFill>
                              <a:effectLst/>
                              <a:uLnTx/>
                              <a:uFillTx/>
                              <a:latin typeface="Cambria Math" panose="02040503050406030204" pitchFamily="18" charset="0"/>
                              <a:sym typeface="Proxima Nova"/>
                            </a:rPr>
                          </m:ctrlPr>
                        </m:dPr>
                        <m:e>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𝒂</m:t>
                          </m:r>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m:t>
                          </m:r>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𝒃</m:t>
                          </m:r>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m:t>
                          </m:r>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𝒄</m:t>
                          </m:r>
                        </m:e>
                      </m:d>
                      <m:r>
                        <a:rPr kumimoji="0" lang="ar-AE" sz="1500" b="1" i="1" u="none" strike="noStrike" kern="0" cap="none" spc="0" normalizeH="0" baseline="0" noProof="0">
                          <a:ln>
                            <a:noFill/>
                          </a:ln>
                          <a:solidFill>
                            <a:srgbClr val="FF0000"/>
                          </a:solidFill>
                          <a:effectLst/>
                          <a:uLnTx/>
                          <a:uFillTx/>
                          <a:latin typeface="Cambria Math" panose="02040503050406030204" pitchFamily="18" charset="0"/>
                          <a:sym typeface="Proxima Nova"/>
                        </a:rPr>
                        <m:t>=</m:t>
                      </m:r>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𝒂</m:t>
                      </m:r>
                      <m:r>
                        <a:rPr kumimoji="0" lang="en-US"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m:t>
                      </m:r>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𝒃</m:t>
                      </m:r>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m:t>
                      </m:r>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𝒄</m:t>
                      </m:r>
                      <m:r>
                        <a:rPr kumimoji="0" lang="ar-AE" sz="1500" b="1" i="1" u="none" strike="noStrike" kern="0" cap="none" spc="0" normalizeH="0" baseline="0" noProof="0">
                          <a:ln>
                            <a:noFill/>
                          </a:ln>
                          <a:solidFill>
                            <a:srgbClr val="FF0000"/>
                          </a:solidFill>
                          <a:effectLst/>
                          <a:uLnTx/>
                          <a:uFillTx/>
                          <a:latin typeface="Cambria Math" panose="02040503050406030204" pitchFamily="18" charset="0"/>
                          <a:sym typeface="Proxima Nova"/>
                        </a:rPr>
                        <m:t>=</m:t>
                      </m:r>
                      <m:r>
                        <a:rPr kumimoji="0" lang="ar-AE" sz="1500" b="1" i="1" u="none" strike="noStrike" kern="0" cap="none" spc="0" normalizeH="0" baseline="0" noProof="0">
                          <a:ln>
                            <a:noFill/>
                          </a:ln>
                          <a:solidFill>
                            <a:srgbClr val="FF0000"/>
                          </a:solidFill>
                          <a:effectLst/>
                          <a:uLnTx/>
                          <a:uFillTx/>
                          <a:latin typeface="Cambria Math" panose="02040503050406030204" pitchFamily="18" charset="0"/>
                          <a:sym typeface="Proxima Nova"/>
                        </a:rPr>
                        <m:t>𝟎</m:t>
                      </m:r>
                    </m:oMath>
                  </m:oMathPara>
                </a14:m>
                <a:endParaRPr kumimoji="0" lang="ar-AE" sz="1500" b="1" i="0" u="none" strike="noStrike" kern="0" cap="none" spc="0" normalizeH="0" baseline="0" noProof="0" dirty="0">
                  <a:ln>
                    <a:noFill/>
                  </a:ln>
                  <a:solidFill>
                    <a:srgbClr val="FF0000"/>
                  </a:solidFill>
                  <a:effectLst/>
                  <a:uLnTx/>
                  <a:uFillTx/>
                  <a:latin typeface="Proxima Nova"/>
                  <a:ea typeface="Proxima Nova"/>
                  <a:cs typeface="Proxima Nova"/>
                  <a:sym typeface="Proxima Nova"/>
                </a:endParaRPr>
              </a:p>
            </p:txBody>
          </p:sp>
        </mc:Choice>
        <mc:Fallback xmlns="">
          <p:sp>
            <p:nvSpPr>
              <p:cNvPr id="11" name="Google Shape;366;p36">
                <a:extLst>
                  <a:ext uri="{FF2B5EF4-FFF2-40B4-BE49-F238E27FC236}">
                    <a16:creationId xmlns:a16="http://schemas.microsoft.com/office/drawing/2014/main" id="{87446915-4047-82CD-F64C-24B3DA99BDB9}"/>
                  </a:ext>
                </a:extLst>
              </p:cNvPr>
              <p:cNvSpPr txBox="1">
                <a:spLocks noRot="1" noChangeAspect="1" noMove="1" noResize="1" noEditPoints="1" noAdjustHandles="1" noChangeArrowheads="1" noChangeShapeType="1" noTextEdit="1"/>
              </p:cNvSpPr>
              <p:nvPr/>
            </p:nvSpPr>
            <p:spPr>
              <a:xfrm>
                <a:off x="5829994" y="761318"/>
                <a:ext cx="2614601" cy="600142"/>
              </a:xfrm>
              <a:prstGeom prst="rect">
                <a:avLst/>
              </a:prstGeom>
              <a:blipFill>
                <a:blip r:embed="rId3"/>
                <a:stretch>
                  <a:fillRect l="-1449" b="-6250"/>
                </a:stretch>
              </a:blipFill>
              <a:ln>
                <a:no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id="{CB4DB9A1-B280-3EB6-CE3C-D418DED58D34}"/>
              </a:ext>
            </a:extLst>
          </p:cNvPr>
          <p:cNvSpPr txBox="1"/>
          <p:nvPr/>
        </p:nvSpPr>
        <p:spPr>
          <a:xfrm>
            <a:off x="5676750" y="433232"/>
            <a:ext cx="2730875"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02729"/>
                </a:solidFill>
                <a:effectLst/>
                <a:uLnTx/>
                <a:uFillTx/>
                <a:latin typeface="Arial"/>
                <a:ea typeface="+mn-ea"/>
                <a:cs typeface="+mn-cs"/>
                <a:sym typeface="Arial"/>
              </a:rPr>
              <a:t>Commit can be built from DLOG</a:t>
            </a:r>
          </a:p>
        </p:txBody>
      </p:sp>
      <mc:AlternateContent xmlns:mc="http://schemas.openxmlformats.org/markup-compatibility/2006" xmlns:a14="http://schemas.microsoft.com/office/drawing/2010/main">
        <mc:Choice Requires="a14">
          <p:sp>
            <p:nvSpPr>
              <p:cNvPr id="4" name="Google Shape;366;p36">
                <a:extLst>
                  <a:ext uri="{FF2B5EF4-FFF2-40B4-BE49-F238E27FC236}">
                    <a16:creationId xmlns:a16="http://schemas.microsoft.com/office/drawing/2014/main" id="{8A2D435B-10EA-5C6D-B722-40A1C55D31B2}"/>
                  </a:ext>
                </a:extLst>
              </p:cNvPr>
              <p:cNvSpPr txBox="1"/>
              <p:nvPr/>
            </p:nvSpPr>
            <p:spPr>
              <a:xfrm>
                <a:off x="217794" y="4009699"/>
                <a:ext cx="5086289" cy="451127"/>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68569" tIns="68569" rIns="68569" bIns="68569"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𝑽</m:t>
                    </m:r>
                    <m:d>
                      <m:dPr>
                        <m:ctrlPr>
                          <a:rPr kumimoji="0" lang="en-US" sz="1800" b="1" i="1" u="none" strike="noStrike" kern="0" cap="none" spc="0" normalizeH="0" baseline="0" noProof="0">
                            <a:ln>
                              <a:noFill/>
                            </a:ln>
                            <a:solidFill>
                              <a:srgbClr val="202729"/>
                            </a:solidFill>
                            <a:effectLst/>
                            <a:uLnTx/>
                            <a:uFillTx/>
                            <a:latin typeface="Cambria Math" panose="02040503050406030204" pitchFamily="18" charset="0"/>
                            <a:ea typeface="Proxima Nova"/>
                            <a:cs typeface="Proxima Nova"/>
                            <a:sym typeface="Proxima Nova"/>
                          </a:rPr>
                        </m:ctrlPr>
                      </m:dPr>
                      <m:e>
                        <m:d>
                          <m:dPr>
                            <m:ctrlP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ctrlPr>
                          </m:dPr>
                          <m:e>
                            <m:sSup>
                              <m:sSupPr>
                                <m:ctrlP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ctrlPr>
                              </m:sSupPr>
                              <m:e>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𝒂</m:t>
                                </m:r>
                              </m:e>
                              <m:sup>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up>
                            </m:sSup>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Sup>
                              <m:sSupPr>
                                <m:ctrlP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ctrlPr>
                              </m:sSupPr>
                              <m:e>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𝒃</m:t>
                                </m:r>
                              </m:e>
                              <m:sup>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up>
                            </m:sSup>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Sup>
                              <m:sSupPr>
                                <m:ctrlP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ctrlPr>
                              </m:sSupPr>
                              <m:e>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𝒄</m:t>
                                </m:r>
                              </m:e>
                              <m:sup>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up>
                            </m:sSup>
                            <m:r>
                              <a:rPr kumimoji="0" lang="en-US" sz="1800" b="1" i="1" u="none" strike="noStrike" kern="0" cap="none" spc="0" normalizeH="0" baseline="0" noProof="0" smtClean="0">
                                <a:ln>
                                  <a:noFill/>
                                </a:ln>
                                <a:solidFill>
                                  <a:srgbClr val="00B050"/>
                                </a:solidFill>
                                <a:effectLst/>
                                <a:uLnTx/>
                                <a:uFillTx/>
                                <a:latin typeface="Cambria Math" panose="02040503050406030204" pitchFamily="18" charset="0"/>
                                <a:ea typeface="+mn-ea"/>
                                <a:cs typeface="+mn-cs"/>
                                <a:sym typeface="Arial"/>
                              </a:rPr>
                              <m:t> </m:t>
                            </m:r>
                          </m:e>
                        </m:d>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m:t>
                        </m:r>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𝑿</m:t>
                        </m:r>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m:t>
                        </m:r>
                        <m:d>
                          <m:dPr>
                            <m:ctrlPr>
                              <a:rPr kumimoji="0" lang="en-US" sz="1800" b="1" i="1" u="none" strike="noStrike" kern="0" cap="none" spc="0" normalizeH="0" baseline="0" noProof="0" smtClean="0">
                                <a:ln>
                                  <a:noFill/>
                                </a:ln>
                                <a:solidFill>
                                  <a:srgbClr val="FF0000"/>
                                </a:solidFill>
                                <a:effectLst/>
                                <a:uLnTx/>
                                <a:uFillTx/>
                                <a:latin typeface="Cambria Math" panose="02040503050406030204" pitchFamily="18" charset="0"/>
                                <a:ea typeface="+mn-ea"/>
                                <a:cs typeface="+mn-cs"/>
                                <a:sym typeface="Arial"/>
                              </a:rPr>
                            </m:ctrlPr>
                          </m:dPr>
                          <m:e>
                            <m:r>
                              <a:rPr kumimoji="0" lang="en-US" sz="18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𝒂</m:t>
                            </m:r>
                            <m:r>
                              <a:rPr kumimoji="0" lang="en-US" sz="18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m:t>
                            </m:r>
                            <m:r>
                              <a:rPr kumimoji="0" lang="en-US" sz="18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𝒃</m:t>
                            </m:r>
                            <m:r>
                              <a:rPr kumimoji="0" lang="en-US" sz="18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m:t>
                            </m:r>
                            <m:r>
                              <a:rPr kumimoji="0" lang="en-US" sz="18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𝒄</m:t>
                            </m:r>
                          </m:e>
                        </m:d>
                      </m:e>
                    </m:d>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m:t>
                    </m:r>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𝟎</m:t>
                    </m:r>
                  </m:oMath>
                </a14:m>
                <a:r>
                  <a:rPr kumimoji="0" lang="en-US" sz="1800" b="1" i="1" u="none" strike="noStrike" kern="0" cap="none" spc="0" normalizeH="0" baseline="0" noProof="0" dirty="0">
                    <a:ln>
                      <a:noFill/>
                    </a:ln>
                    <a:solidFill>
                      <a:srgbClr val="202729"/>
                    </a:solidFill>
                    <a:effectLst/>
                    <a:uLnTx/>
                    <a:uFillTx/>
                    <a:latin typeface="Cambria Math" panose="02040503050406030204" pitchFamily="18" charset="0"/>
                    <a:ea typeface="Proxima Nova"/>
                    <a:cs typeface="Proxima Nova"/>
                    <a:sym typeface="Proxima Nova"/>
                  </a:rPr>
                  <a:t> for all X</a:t>
                </a:r>
              </a:p>
            </p:txBody>
          </p:sp>
        </mc:Choice>
        <mc:Fallback xmlns="">
          <p:sp>
            <p:nvSpPr>
              <p:cNvPr id="4" name="Google Shape;366;p36">
                <a:extLst>
                  <a:ext uri="{FF2B5EF4-FFF2-40B4-BE49-F238E27FC236}">
                    <a16:creationId xmlns:a16="http://schemas.microsoft.com/office/drawing/2014/main" id="{8A2D435B-10EA-5C6D-B722-40A1C55D31B2}"/>
                  </a:ext>
                </a:extLst>
              </p:cNvPr>
              <p:cNvSpPr txBox="1">
                <a:spLocks noRot="1" noChangeAspect="1" noMove="1" noResize="1" noEditPoints="1" noAdjustHandles="1" noChangeArrowheads="1" noChangeShapeType="1" noTextEdit="1"/>
              </p:cNvSpPr>
              <p:nvPr/>
            </p:nvSpPr>
            <p:spPr>
              <a:xfrm>
                <a:off x="217794" y="4009699"/>
                <a:ext cx="5086289" cy="451127"/>
              </a:xfrm>
              <a:prstGeom prst="rect">
                <a:avLst/>
              </a:prstGeom>
              <a:blipFill>
                <a:blip r:embed="rId4"/>
                <a:stretch>
                  <a:fillRect b="-10256"/>
                </a:stretch>
              </a:blipFill>
              <a:ln/>
            </p:spPr>
            <p:txBody>
              <a:bodyPr/>
              <a:lstStyle/>
              <a:p>
                <a:r>
                  <a:rPr lang="en-US">
                    <a:noFill/>
                  </a:rPr>
                  <a:t> </a:t>
                </a:r>
              </a:p>
            </p:txBody>
          </p:sp>
        </mc:Fallback>
      </mc:AlternateContent>
      <p:sp>
        <p:nvSpPr>
          <p:cNvPr id="5" name="Google Shape;362;p36">
            <a:extLst>
              <a:ext uri="{FF2B5EF4-FFF2-40B4-BE49-F238E27FC236}">
                <a16:creationId xmlns:a16="http://schemas.microsoft.com/office/drawing/2014/main" id="{DF30F5FC-B7B6-4DCD-4AC4-8AF4AF1753C3}"/>
              </a:ext>
            </a:extLst>
          </p:cNvPr>
          <p:cNvSpPr txBox="1"/>
          <p:nvPr/>
        </p:nvSpPr>
        <p:spPr>
          <a:xfrm>
            <a:off x="358123" y="1279575"/>
            <a:ext cx="1045416" cy="484726"/>
          </a:xfrm>
          <a:prstGeom prst="rect">
            <a:avLst/>
          </a:prstGeom>
          <a:noFill/>
          <a:ln>
            <a:noFill/>
          </a:ln>
        </p:spPr>
        <p:txBody>
          <a:bodyPr spcFirstLastPara="1" wrap="square" lIns="68569" tIns="68569" rIns="68569" bIns="68569"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50" b="1" i="0" u="none" strike="noStrike" kern="0" cap="none" spc="0" normalizeH="0" baseline="0" noProof="0" dirty="0" err="1">
                <a:ln>
                  <a:noFill/>
                </a:ln>
                <a:solidFill>
                  <a:srgbClr val="000000"/>
                </a:solidFill>
                <a:effectLst/>
                <a:uLnTx/>
                <a:uFillTx/>
                <a:latin typeface="Comic Sans MS"/>
                <a:ea typeface="Comic Sans MS"/>
                <a:cs typeface="Comic Sans MS"/>
                <a:sym typeface="Comic Sans MS"/>
              </a:rPr>
              <a:t>Acc.P</a:t>
            </a:r>
            <a:endParaRPr kumimoji="0" lang="en-US" sz="2250" b="1"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7" name="Google Shape;363;p36">
            <a:extLst>
              <a:ext uri="{FF2B5EF4-FFF2-40B4-BE49-F238E27FC236}">
                <a16:creationId xmlns:a16="http://schemas.microsoft.com/office/drawing/2014/main" id="{8A9E99D2-8626-7875-8499-61D90BC10354}"/>
              </a:ext>
            </a:extLst>
          </p:cNvPr>
          <p:cNvSpPr txBox="1"/>
          <p:nvPr/>
        </p:nvSpPr>
        <p:spPr>
          <a:xfrm>
            <a:off x="3893784" y="1273358"/>
            <a:ext cx="1045416" cy="484726"/>
          </a:xfrm>
          <a:prstGeom prst="rect">
            <a:avLst/>
          </a:prstGeom>
          <a:noFill/>
          <a:ln>
            <a:noFill/>
          </a:ln>
        </p:spPr>
        <p:txBody>
          <a:bodyPr spcFirstLastPara="1" wrap="square" lIns="68569" tIns="68569" rIns="68569" bIns="68569"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250" b="1" i="0" u="none" strike="noStrike" kern="0" cap="none" spc="0" normalizeH="0" baseline="0" noProof="0" dirty="0" err="1">
                <a:ln>
                  <a:noFill/>
                </a:ln>
                <a:solidFill>
                  <a:srgbClr val="000000"/>
                </a:solidFill>
                <a:effectLst/>
                <a:uLnTx/>
                <a:uFillTx/>
                <a:latin typeface="Comic Sans MS"/>
                <a:ea typeface="Comic Sans MS"/>
                <a:cs typeface="Comic Sans MS"/>
                <a:sym typeface="Comic Sans MS"/>
              </a:rPr>
              <a:t>Acc.V</a:t>
            </a:r>
            <a:endParaRPr kumimoji="0" sz="2250" b="1"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cxnSp>
        <p:nvCxnSpPr>
          <p:cNvPr id="8" name="Straight Arrow Connector 7">
            <a:extLst>
              <a:ext uri="{FF2B5EF4-FFF2-40B4-BE49-F238E27FC236}">
                <a16:creationId xmlns:a16="http://schemas.microsoft.com/office/drawing/2014/main" id="{64653DBA-1C00-4130-D821-9B81C7FA4601}"/>
              </a:ext>
            </a:extLst>
          </p:cNvPr>
          <p:cNvCxnSpPr>
            <a:cxnSpLocks/>
          </p:cNvCxnSpPr>
          <p:nvPr/>
        </p:nvCxnSpPr>
        <p:spPr>
          <a:xfrm flipH="1">
            <a:off x="1385596" y="2297216"/>
            <a:ext cx="30091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BDA222E-6313-FC28-68DC-7D0D4020EE7A}"/>
                  </a:ext>
                </a:extLst>
              </p:cNvPr>
              <p:cNvSpPr txBox="1"/>
              <p:nvPr/>
            </p:nvSpPr>
            <p:spPr>
              <a:xfrm>
                <a:off x="217793" y="3016493"/>
                <a:ext cx="5086289"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d>
                        <m:dPr>
                          <m:ctrlPr>
                            <a:rPr kumimoji="0" lang="en-US" sz="21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ctrlPr>
                        </m:dPr>
                        <m:e>
                          <m:sSup>
                            <m:sSupPr>
                              <m:ctrlPr>
                                <a:rPr kumimoji="0" lang="en-US" sz="21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ctrlPr>
                            </m:sSupPr>
                            <m:e>
                              <m:r>
                                <a:rPr kumimoji="0" lang="en-US" sz="21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𝒂</m:t>
                              </m:r>
                            </m:e>
                            <m:sup>
                              <m:r>
                                <a:rPr kumimoji="0" lang="en-US" sz="21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m:t>
                              </m:r>
                            </m:sup>
                          </m:sSup>
                          <m:r>
                            <a:rPr kumimoji="0" lang="en-US" sz="21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m:t>
                          </m:r>
                          <m:sSup>
                            <m:sSupPr>
                              <m:ctrlPr>
                                <a:rPr kumimoji="0" lang="en-US" sz="21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ctrlPr>
                            </m:sSupPr>
                            <m:e>
                              <m:r>
                                <a:rPr kumimoji="0" lang="en-US" sz="21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𝒃</m:t>
                              </m:r>
                            </m:e>
                            <m:sup>
                              <m:r>
                                <a:rPr kumimoji="0" lang="en-US" sz="21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m:t>
                              </m:r>
                            </m:sup>
                          </m:sSup>
                          <m:r>
                            <a:rPr kumimoji="0" lang="en-US" sz="21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m:t>
                          </m:r>
                          <m:sSup>
                            <m:sSupPr>
                              <m:ctrlPr>
                                <a:rPr kumimoji="0" lang="en-US" sz="21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ctrlPr>
                            </m:sSupPr>
                            <m:e>
                              <m:r>
                                <a:rPr kumimoji="0" lang="en-US" sz="21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𝒄</m:t>
                              </m:r>
                            </m:e>
                            <m:sup>
                              <m:r>
                                <a:rPr kumimoji="0" lang="en-US" sz="21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m:t>
                              </m:r>
                            </m:sup>
                          </m:sSup>
                          <m:r>
                            <a:rPr kumimoji="0" lang="en-US" sz="21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 </m:t>
                          </m:r>
                        </m:e>
                      </m:d>
                      <m:r>
                        <a:rPr kumimoji="0" lang="en-US" sz="21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m:t>
                      </m:r>
                      <m:d>
                        <m:dPr>
                          <m:ctrlPr>
                            <a:rPr kumimoji="0" lang="en-US" sz="21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ctrlPr>
                        </m:dPr>
                        <m:e>
                          <m:sSup>
                            <m:sSupPr>
                              <m:ctrlPr>
                                <a:rPr kumimoji="0" lang="en-US" sz="21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ctrlPr>
                            </m:sSupPr>
                            <m:e>
                              <m:r>
                                <a:rPr kumimoji="0" lang="en-US" sz="21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𝒂</m:t>
                              </m:r>
                            </m:e>
                            <m:sup>
                              <m:r>
                                <a:rPr kumimoji="0" lang="en-US" sz="21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up>
                          </m:sSup>
                          <m:r>
                            <a:rPr kumimoji="0" lang="en-US" sz="21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Sup>
                            <m:sSupPr>
                              <m:ctrlPr>
                                <a:rPr kumimoji="0" lang="en-US" sz="21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ctrlPr>
                            </m:sSupPr>
                            <m:e>
                              <m:r>
                                <a:rPr kumimoji="0" lang="en-US" sz="21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𝒃</m:t>
                              </m:r>
                            </m:e>
                            <m:sup>
                              <m:r>
                                <a:rPr kumimoji="0" lang="en-US" sz="21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up>
                          </m:sSup>
                          <m:r>
                            <a:rPr kumimoji="0" lang="en-US" sz="21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Sup>
                            <m:sSupPr>
                              <m:ctrlPr>
                                <a:rPr kumimoji="0" lang="en-US" sz="21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ctrlPr>
                            </m:sSupPr>
                            <m:e>
                              <m:r>
                                <a:rPr kumimoji="0" lang="en-US" sz="21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𝒄</m:t>
                              </m:r>
                            </m:e>
                            <m:sup>
                              <m:r>
                                <a:rPr kumimoji="0" lang="en-US" sz="21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up>
                          </m:sSup>
                          <m:r>
                            <a:rPr kumimoji="0" lang="en-US" sz="2100" b="1" i="1" u="none" strike="noStrike" kern="0" cap="none" spc="0" normalizeH="0" baseline="0" noProof="0" smtClean="0">
                              <a:ln>
                                <a:noFill/>
                              </a:ln>
                              <a:solidFill>
                                <a:srgbClr val="00B050"/>
                              </a:solidFill>
                              <a:effectLst/>
                              <a:uLnTx/>
                              <a:uFillTx/>
                              <a:latin typeface="Cambria Math" panose="02040503050406030204" pitchFamily="18" charset="0"/>
                              <a:ea typeface="+mn-ea"/>
                              <a:cs typeface="+mn-cs"/>
                              <a:sym typeface="Arial"/>
                            </a:rPr>
                            <m:t> </m:t>
                          </m:r>
                        </m:e>
                      </m:d>
                      <m:r>
                        <a:rPr kumimoji="0" lang="en-US" sz="21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m:t>
                      </m:r>
                      <m:r>
                        <a:rPr kumimoji="0" lang="en-US" sz="21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𝜶</m:t>
                      </m:r>
                      <m:r>
                        <a:rPr kumimoji="0" lang="en-US" sz="21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m:t>
                      </m:r>
                      <m:d>
                        <m:dPr>
                          <m:ctrlPr>
                            <a:rPr kumimoji="0" lang="en-US" sz="2100" b="1" i="1" u="none" strike="noStrike" kern="0" cap="none" spc="0" normalizeH="0" baseline="0" noProof="0" smtClean="0">
                              <a:ln>
                                <a:noFill/>
                              </a:ln>
                              <a:solidFill>
                                <a:srgbClr val="FF0000"/>
                              </a:solidFill>
                              <a:effectLst/>
                              <a:uLnTx/>
                              <a:uFillTx/>
                              <a:latin typeface="Cambria Math" panose="02040503050406030204" pitchFamily="18" charset="0"/>
                              <a:ea typeface="+mn-ea"/>
                              <a:cs typeface="+mn-cs"/>
                              <a:sym typeface="Arial"/>
                            </a:rPr>
                          </m:ctrlPr>
                        </m:dPr>
                        <m:e>
                          <m:r>
                            <a:rPr kumimoji="0" lang="en-US" sz="21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𝒂</m:t>
                          </m:r>
                          <m:r>
                            <a:rPr kumimoji="0" lang="en-US" sz="21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m:t>
                          </m:r>
                          <m:r>
                            <a:rPr kumimoji="0" lang="en-US" sz="21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𝒃</m:t>
                          </m:r>
                          <m:r>
                            <a:rPr kumimoji="0" lang="en-US" sz="21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m:t>
                          </m:r>
                          <m:r>
                            <a:rPr kumimoji="0" lang="en-US" sz="21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𝒄</m:t>
                          </m:r>
                        </m:e>
                      </m:d>
                    </m:oMath>
                  </m:oMathPara>
                </a14:m>
                <a:endParaRPr kumimoji="0" lang="en-US" sz="2100" b="1" i="0" u="none" strike="noStrike" kern="0" cap="none" spc="0" normalizeH="0" baseline="0" noProof="0" dirty="0">
                  <a:ln>
                    <a:noFill/>
                  </a:ln>
                  <a:solidFill>
                    <a:srgbClr val="202729"/>
                  </a:solidFill>
                  <a:effectLst/>
                  <a:uLnTx/>
                  <a:uFillTx/>
                  <a:latin typeface="Arial"/>
                  <a:ea typeface="+mn-ea"/>
                  <a:cs typeface="+mn-cs"/>
                  <a:sym typeface="Arial"/>
                </a:endParaRPr>
              </a:p>
            </p:txBody>
          </p:sp>
        </mc:Choice>
        <mc:Fallback xmlns="">
          <p:sp>
            <p:nvSpPr>
              <p:cNvPr id="9" name="TextBox 8">
                <a:extLst>
                  <a:ext uri="{FF2B5EF4-FFF2-40B4-BE49-F238E27FC236}">
                    <a16:creationId xmlns:a16="http://schemas.microsoft.com/office/drawing/2014/main" id="{5BDA222E-6313-FC28-68DC-7D0D4020EE7A}"/>
                  </a:ext>
                </a:extLst>
              </p:cNvPr>
              <p:cNvSpPr txBox="1">
                <a:spLocks noRot="1" noChangeAspect="1" noMove="1" noResize="1" noEditPoints="1" noAdjustHandles="1" noChangeArrowheads="1" noChangeShapeType="1" noTextEdit="1"/>
              </p:cNvSpPr>
              <p:nvPr/>
            </p:nvSpPr>
            <p:spPr>
              <a:xfrm>
                <a:off x="217793" y="3016493"/>
                <a:ext cx="5086289" cy="415498"/>
              </a:xfrm>
              <a:prstGeom prst="rect">
                <a:avLst/>
              </a:prstGeom>
              <a:blipFill>
                <a:blip r:embed="rId5"/>
                <a:stretch>
                  <a:fillRect b="-13889"/>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08E9B742-2295-BEC0-7093-537273B56BF4}"/>
              </a:ext>
            </a:extLst>
          </p:cNvPr>
          <p:cNvSpPr txBox="1"/>
          <p:nvPr/>
        </p:nvSpPr>
        <p:spPr>
          <a:xfrm>
            <a:off x="6348103" y="3337099"/>
            <a:ext cx="257810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Can be done homomorphically</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9372121-F130-4EEC-B748-B52C5271C230}"/>
                  </a:ext>
                </a:extLst>
              </p:cNvPr>
              <p:cNvSpPr txBox="1"/>
              <p:nvPr/>
            </p:nvSpPr>
            <p:spPr>
              <a:xfrm>
                <a:off x="2661767" y="1978654"/>
                <a:ext cx="445539" cy="3231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2100" b="0" i="1" u="none" strike="noStrike" kern="0" cap="none" spc="0" normalizeH="0" baseline="0" noProof="0">
                          <a:ln>
                            <a:noFill/>
                          </a:ln>
                          <a:solidFill>
                            <a:srgbClr val="000000"/>
                          </a:solidFill>
                          <a:effectLst/>
                          <a:uLnTx/>
                          <a:uFillTx/>
                          <a:latin typeface="Cambria Math" panose="02040503050406030204" pitchFamily="18" charset="0"/>
                          <a:sym typeface="Arial"/>
                        </a:rPr>
                        <m:t>𝛼</m:t>
                      </m:r>
                    </m:oMath>
                  </m:oMathPara>
                </a14:m>
                <a:endParaRPr kumimoji="0" lang="en-US" sz="21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3" name="TextBox 12">
                <a:extLst>
                  <a:ext uri="{FF2B5EF4-FFF2-40B4-BE49-F238E27FC236}">
                    <a16:creationId xmlns:a16="http://schemas.microsoft.com/office/drawing/2014/main" id="{99372121-F130-4EEC-B748-B52C5271C230}"/>
                  </a:ext>
                </a:extLst>
              </p:cNvPr>
              <p:cNvSpPr txBox="1">
                <a:spLocks noRot="1" noChangeAspect="1" noMove="1" noResize="1" noEditPoints="1" noAdjustHandles="1" noChangeArrowheads="1" noChangeShapeType="1" noTextEdit="1"/>
              </p:cNvSpPr>
              <p:nvPr/>
            </p:nvSpPr>
            <p:spPr>
              <a:xfrm>
                <a:off x="2661767" y="1978654"/>
                <a:ext cx="445539" cy="32316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3140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 grpId="0" uiExpand="1" build="allAtOnce" animBg="1"/>
      <p:bldP spid="5" grpId="0"/>
      <p:bldP spid="7" grpId="0"/>
      <p:bldP spid="9" grpId="0" animBg="1"/>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7FBD-4638-7128-A3AB-CE4DE5DB82C1}"/>
              </a:ext>
            </a:extLst>
          </p:cNvPr>
          <p:cNvSpPr>
            <a:spLocks noGrp="1"/>
          </p:cNvSpPr>
          <p:nvPr>
            <p:ph type="title"/>
          </p:nvPr>
        </p:nvSpPr>
        <p:spPr/>
        <p:txBody>
          <a:bodyPr/>
          <a:lstStyle/>
          <a:p>
            <a:r>
              <a:rPr lang="en-US" dirty="0"/>
              <a:t>Accumulation is “easy”</a:t>
            </a:r>
            <a:r>
              <a:rPr lang="en" sz="2800" dirty="0"/>
              <a:t> </a:t>
            </a:r>
            <a:r>
              <a:rPr lang="en" sz="1200" dirty="0"/>
              <a:t>[BCLMS20, KST21]</a:t>
            </a:r>
            <a:r>
              <a:rPr lang="en" sz="1800" dirty="0"/>
              <a:t> </a:t>
            </a:r>
            <a:endParaRPr lang="en-US" dirty="0"/>
          </a:p>
        </p:txBody>
      </p:sp>
      <p:sp>
        <p:nvSpPr>
          <p:cNvPr id="3" name="Google Shape;361;p36">
            <a:extLst>
              <a:ext uri="{FF2B5EF4-FFF2-40B4-BE49-F238E27FC236}">
                <a16:creationId xmlns:a16="http://schemas.microsoft.com/office/drawing/2014/main" id="{7D880672-6300-2C81-9B6D-12ECB63ACA58}"/>
              </a:ext>
            </a:extLst>
          </p:cNvPr>
          <p:cNvSpPr txBox="1"/>
          <p:nvPr/>
        </p:nvSpPr>
        <p:spPr>
          <a:xfrm>
            <a:off x="105103" y="693432"/>
            <a:ext cx="5724891" cy="738642"/>
          </a:xfrm>
          <a:prstGeom prst="rect">
            <a:avLst/>
          </a:prstGeom>
          <a:noFill/>
          <a:ln>
            <a:noFill/>
          </a:ln>
        </p:spPr>
        <p:txBody>
          <a:bodyPr spcFirstLastPara="1" wrap="square" lIns="68569" tIns="68569" rIns="68569" bIns="68569"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Check: </a:t>
            </a:r>
            <a:r>
              <a:rPr kumimoji="0" lang="en" sz="18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P</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knows </a:t>
            </a:r>
            <a:r>
              <a:rPr kumimoji="0" lang="en" sz="21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a</a:t>
            </a:r>
            <a:r>
              <a:rPr kumimoji="0" lang="en" sz="21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21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b</a:t>
            </a:r>
            <a:r>
              <a:rPr kumimoji="0" lang="en" sz="21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21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 d </a:t>
            </a:r>
            <a:r>
              <a:rPr kumimoji="0" lang="en" sz="2100" b="0"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s.t.</a:t>
            </a:r>
            <a:r>
              <a:rPr kumimoji="0" lang="en" sz="21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a</a:t>
            </a:r>
            <a:r>
              <a:rPr kumimoji="0" lang="en" sz="1800" b="0" i="0" u="none" strike="noStrike" kern="0" cap="none" spc="0" normalizeH="0" baseline="-25000" noProof="0" dirty="0">
                <a:ln>
                  <a:noFill/>
                </a:ln>
                <a:solidFill>
                  <a:srgbClr val="000000"/>
                </a:solidFill>
                <a:effectLst/>
                <a:uLnTx/>
                <a:uFillTx/>
                <a:latin typeface="Proxima Nova"/>
                <a:ea typeface="Proxima Nova"/>
                <a:cs typeface="Proxima Nova"/>
                <a:sym typeface="Proxima Nova"/>
              </a:rPr>
              <a:t>i</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 </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b</a:t>
            </a:r>
            <a:r>
              <a:rPr kumimoji="0" lang="en" sz="1800" b="0" i="0" u="none" strike="noStrike" kern="0" cap="none" spc="0" normalizeH="0" baseline="-25000" noProof="0" dirty="0">
                <a:ln>
                  <a:noFill/>
                </a:ln>
                <a:solidFill>
                  <a:srgbClr val="000000"/>
                </a:solidFill>
                <a:effectLst/>
                <a:uLnTx/>
                <a:uFillTx/>
                <a:latin typeface="Proxima Nova"/>
                <a:ea typeface="Proxima Nova"/>
                <a:cs typeface="Proxima Nova"/>
                <a:sym typeface="Proxima Nova"/>
              </a:rPr>
              <a:t>i</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 </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a:t>
            </a:r>
            <a:r>
              <a:rPr kumimoji="0" lang="en" sz="1800" b="0" i="0" u="none" strike="noStrike" kern="0" cap="none" spc="0" normalizeH="0" baseline="-25000" noProof="0" dirty="0">
                <a:ln>
                  <a:noFill/>
                </a:ln>
                <a:solidFill>
                  <a:srgbClr val="000000"/>
                </a:solidFill>
                <a:effectLst/>
                <a:uLnTx/>
                <a:uFillTx/>
                <a:latin typeface="Proxima Nova"/>
                <a:ea typeface="Proxima Nova"/>
                <a:cs typeface="Proxima Nova"/>
                <a:sym typeface="Proxima Nova"/>
              </a:rPr>
              <a:t>i</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 </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d</a:t>
            </a:r>
            <a:r>
              <a:rPr kumimoji="0" lang="en" sz="1800" b="0" i="0" u="none" strike="noStrike" kern="0" cap="none" spc="0" normalizeH="0" baseline="-25000" noProof="0" dirty="0">
                <a:ln>
                  <a:noFill/>
                </a:ln>
                <a:solidFill>
                  <a:srgbClr val="000000"/>
                </a:solidFill>
                <a:effectLst/>
                <a:uLnTx/>
                <a:uFillTx/>
                <a:latin typeface="Proxima Nova"/>
                <a:ea typeface="Proxima Nova"/>
                <a:cs typeface="Proxima Nova"/>
                <a:sym typeface="Proxima Nova"/>
              </a:rPr>
              <a:t>i</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for all </a:t>
            </a:r>
            <a:r>
              <a:rPr kumimoji="0" lang="en" sz="1800" b="0"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i</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 [n]</a:t>
            </a:r>
            <a:endParaRPr kumimoji="0" sz="1800" b="0" i="0" u="none" strike="noStrike" kern="0" cap="none" spc="0" normalizeH="0" baseline="0" noProof="0" dirty="0">
              <a:ln>
                <a:noFill/>
              </a:ln>
              <a:solidFill>
                <a:srgbClr val="0000FF"/>
              </a:solidFill>
              <a:effectLst/>
              <a:uLnTx/>
              <a:uFillTx/>
              <a:latin typeface="Comic Sans MS"/>
              <a:ea typeface="Comic Sans MS"/>
              <a:cs typeface="Comic Sans MS"/>
              <a:sym typeface="Comic Sans MS"/>
            </a:endParaRPr>
          </a:p>
        </p:txBody>
      </p:sp>
      <mc:AlternateContent xmlns:mc="http://schemas.openxmlformats.org/markup-compatibility/2006" xmlns:a14="http://schemas.microsoft.com/office/drawing/2010/main">
        <mc:Choice Requires="a14">
          <p:sp>
            <p:nvSpPr>
              <p:cNvPr id="10" name="Google Shape;366;p36">
                <a:extLst>
                  <a:ext uri="{FF2B5EF4-FFF2-40B4-BE49-F238E27FC236}">
                    <a16:creationId xmlns:a16="http://schemas.microsoft.com/office/drawing/2014/main" id="{E895C918-4ED1-8D91-F0B4-A226C8579FE1}"/>
                  </a:ext>
                </a:extLst>
              </p:cNvPr>
              <p:cNvSpPr txBox="1"/>
              <p:nvPr/>
            </p:nvSpPr>
            <p:spPr>
              <a:xfrm>
                <a:off x="5829994" y="1291759"/>
                <a:ext cx="3103799" cy="600142"/>
              </a:xfrm>
              <a:prstGeom prst="rect">
                <a:avLst/>
              </a:prstGeom>
              <a:noFill/>
              <a:ln>
                <a:noFill/>
              </a:ln>
            </p:spPr>
            <p:txBody>
              <a:bodyPr spcFirstLastPara="1" wrap="square" lIns="68569" tIns="68569" rIns="68569" bIns="68569"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Commit(a’</a:t>
                </a:r>
                <a:r>
                  <a:rPr kumimoji="0" lang="en" sz="15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5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b’</a:t>
                </a:r>
                <a:r>
                  <a:rPr kumimoji="0" lang="en" sz="15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5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c’,d</a:t>
                </a:r>
                <a:r>
                  <a:rPr kumimoji="0" lang="en" sz="15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ar-AE" sz="1500" b="1" i="1" u="none" strike="noStrike" kern="0" cap="none" spc="0" normalizeH="0" baseline="0" noProof="0" smtClean="0">
                          <a:ln>
                            <a:noFill/>
                          </a:ln>
                          <a:solidFill>
                            <a:srgbClr val="00B050"/>
                          </a:solidFill>
                          <a:effectLst/>
                          <a:uLnTx/>
                          <a:uFillTx/>
                          <a:latin typeface="Cambria Math" panose="02040503050406030204" pitchFamily="18" charset="0"/>
                          <a:ea typeface="Proxima Nova"/>
                          <a:cs typeface="Proxima Nova"/>
                          <a:sym typeface="Proxima Nova"/>
                        </a:rPr>
                        <m:t>𝑽</m:t>
                      </m:r>
                      <m:d>
                        <m:dPr>
                          <m:ctrlP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ctrlPr>
                        </m:dPr>
                        <m:e>
                          <m:sSup>
                            <m:sSupPr>
                              <m:ctrlP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ctrlPr>
                            </m:sSupPr>
                            <m:e>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𝒂</m:t>
                              </m:r>
                            </m:e>
                            <m: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up>
                          </m:s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Sup>
                            <m:sSupPr>
                              <m:ctrlP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ctrlPr>
                            </m:sSupPr>
                            <m:e>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𝒃</m:t>
                              </m:r>
                            </m:e>
                            <m: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up>
                          </m:s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Sup>
                            <m:sSupPr>
                              <m:ctrlP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ctrlPr>
                            </m:sSupPr>
                            <m:e>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𝒄</m:t>
                              </m:r>
                            </m:e>
                            <m: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up>
                          </m:sSup>
                        </m:e>
                      </m:d>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Sup>
                        <m:sSupPr>
                          <m:ctrlP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ctrlPr>
                        </m:sSupPr>
                        <m:e>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𝒂</m:t>
                          </m:r>
                        </m:e>
                        <m: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up>
                      </m:sSup>
                      <m:r>
                        <a:rPr kumimoji="0" lang="en-US" sz="1500" b="1" i="1" u="none" strike="noStrike" kern="0" cap="none" spc="0" normalizeH="0" baseline="0" noProof="0" smtClean="0">
                          <a:ln>
                            <a:noFill/>
                          </a:ln>
                          <a:solidFill>
                            <a:srgbClr val="00B050"/>
                          </a:solidFill>
                          <a:effectLst/>
                          <a:uLnTx/>
                          <a:uFillTx/>
                          <a:latin typeface="Cambria Math" panose="02040503050406030204" pitchFamily="18" charset="0"/>
                          <a:ea typeface="Proxima Nova"/>
                          <a:cs typeface="Proxima Nova"/>
                          <a:sym typeface="Proxima Nova"/>
                        </a:rPr>
                        <m:t>⋅</m:t>
                      </m:r>
                      <m:sSup>
                        <m:sSupPr>
                          <m:ctrlP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ctrlPr>
                        </m:sSupPr>
                        <m:e>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𝒃</m:t>
                          </m:r>
                        </m:e>
                        <m: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up>
                      </m:s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Sup>
                        <m:sSupPr>
                          <m:ctrlP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ctrlPr>
                        </m:sSupPr>
                        <m:e>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𝒄</m:t>
                          </m:r>
                        </m:e>
                        <m: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up>
                      </m:sSup>
                      <m:r>
                        <a:rPr kumimoji="0" lang="en-US" sz="1500" b="1" i="1" u="none" strike="noStrike" kern="0" cap="none" spc="0" normalizeH="0" baseline="0" noProof="0" smtClean="0">
                          <a:ln>
                            <a:noFill/>
                          </a:ln>
                          <a:solidFill>
                            <a:srgbClr val="00B050"/>
                          </a:solidFill>
                          <a:effectLst/>
                          <a:uLnTx/>
                          <a:uFillTx/>
                          <a:latin typeface="Cambria Math" panose="02040503050406030204" pitchFamily="18" charset="0"/>
                          <a:ea typeface="Proxima Nova"/>
                          <a:cs typeface="Proxima Nova"/>
                          <a:sym typeface="Proxima Nova"/>
                        </a:rPr>
                        <m:t>⋅</m:t>
                      </m:r>
                      <m:r>
                        <a:rPr kumimoji="0" lang="en-US" sz="1500" b="1" i="1" u="none" strike="noStrike" kern="0" cap="none" spc="0" normalizeH="0" baseline="0" noProof="0" smtClean="0">
                          <a:ln>
                            <a:noFill/>
                          </a:ln>
                          <a:solidFill>
                            <a:srgbClr val="00B050"/>
                          </a:solidFill>
                          <a:effectLst/>
                          <a:uLnTx/>
                          <a:uFillTx/>
                          <a:latin typeface="Cambria Math" panose="02040503050406030204" pitchFamily="18" charset="0"/>
                          <a:ea typeface="Proxima Nova"/>
                          <a:cs typeface="Proxima Nova"/>
                          <a:sym typeface="Proxima Nova"/>
                        </a:rPr>
                        <m:t>𝒅</m:t>
                      </m:r>
                      <m:r>
                        <a:rPr kumimoji="0" lang="en-US" sz="1500" b="1" i="1" u="none" strike="noStrike" kern="0" cap="none" spc="0" normalizeH="0" baseline="0" noProof="0" smtClean="0">
                          <a:ln>
                            <a:noFill/>
                          </a:ln>
                          <a:solidFill>
                            <a:srgbClr val="00B050"/>
                          </a:solidFill>
                          <a:effectLst/>
                          <a:uLnTx/>
                          <a:uFillTx/>
                          <a:latin typeface="Cambria Math" panose="02040503050406030204" pitchFamily="18" charset="0"/>
                          <a:ea typeface="Proxima Nova"/>
                          <a:cs typeface="Proxima Nova"/>
                          <a:sym typeface="Proxima Nova"/>
                        </a:rPr>
                        <m:t>′=</m:t>
                      </m:r>
                      <m:acc>
                        <m:accPr>
                          <m:chr m:val="⃗"/>
                          <m:ctrlPr>
                            <a:rPr kumimoji="0" lang="en-US" sz="1500" b="1" i="1" u="none" strike="noStrike" kern="0" cap="none" spc="0" normalizeH="0" baseline="0" noProof="0" smtClean="0">
                              <a:ln>
                                <a:noFill/>
                              </a:ln>
                              <a:solidFill>
                                <a:srgbClr val="00B050"/>
                              </a:solidFill>
                              <a:effectLst/>
                              <a:uLnTx/>
                              <a:uFillTx/>
                              <a:latin typeface="Cambria Math" panose="02040503050406030204" pitchFamily="18" charset="0"/>
                              <a:ea typeface="Proxima Nova"/>
                              <a:cs typeface="Proxima Nova"/>
                              <a:sym typeface="Proxima Nova"/>
                            </a:rPr>
                          </m:ctrlPr>
                        </m:accPr>
                        <m:e>
                          <m:r>
                            <a:rPr kumimoji="0" lang="en-US" sz="1500" b="1" i="1" u="none" strike="noStrike" kern="0" cap="none" spc="0" normalizeH="0" baseline="0" noProof="0" smtClean="0">
                              <a:ln>
                                <a:noFill/>
                              </a:ln>
                              <a:solidFill>
                                <a:srgbClr val="00B050"/>
                              </a:solidFill>
                              <a:effectLst/>
                              <a:uLnTx/>
                              <a:uFillTx/>
                              <a:latin typeface="Cambria Math" panose="02040503050406030204" pitchFamily="18" charset="0"/>
                              <a:ea typeface="Proxima Nova"/>
                              <a:cs typeface="Proxima Nova"/>
                              <a:sym typeface="Proxima Nova"/>
                            </a:rPr>
                            <m:t>𝒆</m:t>
                          </m:r>
                        </m:e>
                      </m:acc>
                    </m:oMath>
                  </m:oMathPara>
                </a14:m>
                <a:endParaRPr kumimoji="0" lang="ar-AE" sz="1500" b="1" i="0" u="none" strike="noStrike" kern="0" cap="none" spc="0" normalizeH="0" baseline="0" noProof="0" dirty="0">
                  <a:ln>
                    <a:noFill/>
                  </a:ln>
                  <a:solidFill>
                    <a:srgbClr val="00B050"/>
                  </a:solidFill>
                  <a:effectLst/>
                  <a:uLnTx/>
                  <a:uFillTx/>
                  <a:latin typeface="Proxima Nova"/>
                  <a:ea typeface="Proxima Nova"/>
                  <a:cs typeface="Proxima Nova"/>
                  <a:sym typeface="Proxima Nova"/>
                </a:endParaRPr>
              </a:p>
            </p:txBody>
          </p:sp>
        </mc:Choice>
        <mc:Fallback xmlns="">
          <p:sp>
            <p:nvSpPr>
              <p:cNvPr id="10" name="Google Shape;366;p36">
                <a:extLst>
                  <a:ext uri="{FF2B5EF4-FFF2-40B4-BE49-F238E27FC236}">
                    <a16:creationId xmlns:a16="http://schemas.microsoft.com/office/drawing/2014/main" id="{E895C918-4ED1-8D91-F0B4-A226C8579FE1}"/>
                  </a:ext>
                </a:extLst>
              </p:cNvPr>
              <p:cNvSpPr txBox="1">
                <a:spLocks noRot="1" noChangeAspect="1" noMove="1" noResize="1" noEditPoints="1" noAdjustHandles="1" noChangeArrowheads="1" noChangeShapeType="1" noTextEdit="1"/>
              </p:cNvSpPr>
              <p:nvPr/>
            </p:nvSpPr>
            <p:spPr>
              <a:xfrm>
                <a:off x="5829994" y="1291759"/>
                <a:ext cx="3103799" cy="600142"/>
              </a:xfrm>
              <a:prstGeom prst="rect">
                <a:avLst/>
              </a:prstGeom>
              <a:blipFill>
                <a:blip r:embed="rId2"/>
                <a:stretch>
                  <a:fillRect l="-1220" b="-8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Google Shape;366;p36">
                <a:extLst>
                  <a:ext uri="{FF2B5EF4-FFF2-40B4-BE49-F238E27FC236}">
                    <a16:creationId xmlns:a16="http://schemas.microsoft.com/office/drawing/2014/main" id="{87446915-4047-82CD-F64C-24B3DA99BDB9}"/>
                  </a:ext>
                </a:extLst>
              </p:cNvPr>
              <p:cNvSpPr txBox="1"/>
              <p:nvPr/>
            </p:nvSpPr>
            <p:spPr>
              <a:xfrm>
                <a:off x="5829994" y="761318"/>
                <a:ext cx="2614601" cy="649515"/>
              </a:xfrm>
              <a:prstGeom prst="rect">
                <a:avLst/>
              </a:prstGeom>
              <a:noFill/>
              <a:ln>
                <a:noFill/>
              </a:ln>
            </p:spPr>
            <p:txBody>
              <a:bodyPr spcFirstLastPara="1" wrap="square" lIns="68569" tIns="68569" rIns="68569" bIns="68569"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Commit(a</a:t>
                </a:r>
                <a:r>
                  <a:rPr kumimoji="0" lang="en" sz="15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5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b</a:t>
                </a:r>
                <a:r>
                  <a:rPr kumimoji="0" lang="en" sz="15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5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 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𝑽</m:t>
                      </m:r>
                      <m:d>
                        <m:dPr>
                          <m:ctrlPr>
                            <a:rPr kumimoji="0" lang="ar-AE" sz="1500" b="1" i="1" u="none" strike="noStrike" kern="0" cap="none" spc="0" normalizeH="0" baseline="0" noProof="0">
                              <a:ln>
                                <a:noFill/>
                              </a:ln>
                              <a:solidFill>
                                <a:srgbClr val="FF0000"/>
                              </a:solidFill>
                              <a:effectLst/>
                              <a:uLnTx/>
                              <a:uFillTx/>
                              <a:latin typeface="Cambria Math" panose="02040503050406030204" pitchFamily="18" charset="0"/>
                              <a:sym typeface="Proxima Nova"/>
                            </a:rPr>
                          </m:ctrlPr>
                        </m:dPr>
                        <m:e>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𝒂</m:t>
                          </m:r>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m:t>
                          </m:r>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𝒃</m:t>
                          </m:r>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m:t>
                          </m:r>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𝒄</m:t>
                          </m:r>
                        </m:e>
                      </m:d>
                      <m:r>
                        <a:rPr kumimoji="0" lang="ar-AE" sz="1500" b="1" i="1" u="none" strike="noStrike" kern="0" cap="none" spc="0" normalizeH="0" baseline="0" noProof="0">
                          <a:ln>
                            <a:noFill/>
                          </a:ln>
                          <a:solidFill>
                            <a:srgbClr val="FF0000"/>
                          </a:solidFill>
                          <a:effectLst/>
                          <a:uLnTx/>
                          <a:uFillTx/>
                          <a:latin typeface="Cambria Math" panose="02040503050406030204" pitchFamily="18" charset="0"/>
                          <a:sym typeface="Proxima Nova"/>
                        </a:rPr>
                        <m:t>=</m:t>
                      </m:r>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𝒂</m:t>
                      </m:r>
                      <m:r>
                        <a:rPr kumimoji="0" lang="en-US"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m:t>
                      </m:r>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𝒃</m:t>
                      </m:r>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m:t>
                      </m:r>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𝒄</m:t>
                      </m:r>
                      <m:r>
                        <a:rPr kumimoji="0" lang="en-US"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m:t>
                      </m:r>
                      <m:r>
                        <a:rPr kumimoji="0" lang="en-US"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𝒅</m:t>
                      </m:r>
                      <m:r>
                        <a:rPr kumimoji="0" lang="ar-AE" sz="1500" b="1" i="1" u="none" strike="noStrike" kern="0" cap="none" spc="0" normalizeH="0" baseline="0" noProof="0">
                          <a:ln>
                            <a:noFill/>
                          </a:ln>
                          <a:solidFill>
                            <a:srgbClr val="FF0000"/>
                          </a:solidFill>
                          <a:effectLst/>
                          <a:uLnTx/>
                          <a:uFillTx/>
                          <a:latin typeface="Cambria Math" panose="02040503050406030204" pitchFamily="18" charset="0"/>
                          <a:sym typeface="Proxima Nova"/>
                        </a:rPr>
                        <m:t>=</m:t>
                      </m:r>
                      <m:acc>
                        <m:accPr>
                          <m:chr m:val="⃗"/>
                          <m:ctrlPr>
                            <a:rPr kumimoji="0" lang="en-US"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ctrlPr>
                        </m:accPr>
                        <m:e>
                          <m:r>
                            <a:rPr kumimoji="0" lang="en-US"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𝟎</m:t>
                          </m:r>
                        </m:e>
                      </m:acc>
                    </m:oMath>
                  </m:oMathPara>
                </a14:m>
                <a:endParaRPr kumimoji="0" lang="ar-AE" sz="1500" b="1" i="0" u="none" strike="noStrike" kern="0" cap="none" spc="0" normalizeH="0" baseline="0" noProof="0" dirty="0">
                  <a:ln>
                    <a:noFill/>
                  </a:ln>
                  <a:solidFill>
                    <a:srgbClr val="FF0000"/>
                  </a:solidFill>
                  <a:effectLst/>
                  <a:uLnTx/>
                  <a:uFillTx/>
                  <a:latin typeface="Proxima Nova"/>
                  <a:ea typeface="Proxima Nova"/>
                  <a:cs typeface="Proxima Nova"/>
                  <a:sym typeface="Proxima Nova"/>
                </a:endParaRPr>
              </a:p>
            </p:txBody>
          </p:sp>
        </mc:Choice>
        <mc:Fallback xmlns="">
          <p:sp>
            <p:nvSpPr>
              <p:cNvPr id="11" name="Google Shape;366;p36">
                <a:extLst>
                  <a:ext uri="{FF2B5EF4-FFF2-40B4-BE49-F238E27FC236}">
                    <a16:creationId xmlns:a16="http://schemas.microsoft.com/office/drawing/2014/main" id="{87446915-4047-82CD-F64C-24B3DA99BDB9}"/>
                  </a:ext>
                </a:extLst>
              </p:cNvPr>
              <p:cNvSpPr txBox="1">
                <a:spLocks noRot="1" noChangeAspect="1" noMove="1" noResize="1" noEditPoints="1" noAdjustHandles="1" noChangeArrowheads="1" noChangeShapeType="1" noTextEdit="1"/>
              </p:cNvSpPr>
              <p:nvPr/>
            </p:nvSpPr>
            <p:spPr>
              <a:xfrm>
                <a:off x="5829994" y="761318"/>
                <a:ext cx="2614601" cy="649515"/>
              </a:xfrm>
              <a:prstGeom prst="rect">
                <a:avLst/>
              </a:prstGeom>
              <a:blipFill>
                <a:blip r:embed="rId3"/>
                <a:stretch>
                  <a:fillRect l="-1449" r="-966" b="-3922"/>
                </a:stretch>
              </a:blipFill>
              <a:ln>
                <a:no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id="{CB4DB9A1-B280-3EB6-CE3C-D418DED58D34}"/>
              </a:ext>
            </a:extLst>
          </p:cNvPr>
          <p:cNvSpPr txBox="1"/>
          <p:nvPr/>
        </p:nvSpPr>
        <p:spPr>
          <a:xfrm>
            <a:off x="5676750" y="433232"/>
            <a:ext cx="2730875"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02729"/>
                </a:solidFill>
                <a:effectLst/>
                <a:uLnTx/>
                <a:uFillTx/>
                <a:latin typeface="Arial"/>
                <a:ea typeface="+mn-ea"/>
                <a:cs typeface="+mn-cs"/>
                <a:sym typeface="Arial"/>
              </a:rPr>
              <a:t>Commit can be built from DLOG</a:t>
            </a:r>
          </a:p>
        </p:txBody>
      </p:sp>
      <mc:AlternateContent xmlns:mc="http://schemas.openxmlformats.org/markup-compatibility/2006" xmlns:a14="http://schemas.microsoft.com/office/drawing/2010/main">
        <mc:Choice Requires="a14">
          <p:sp>
            <p:nvSpPr>
              <p:cNvPr id="4" name="Google Shape;366;p36">
                <a:extLst>
                  <a:ext uri="{FF2B5EF4-FFF2-40B4-BE49-F238E27FC236}">
                    <a16:creationId xmlns:a16="http://schemas.microsoft.com/office/drawing/2014/main" id="{8A2D435B-10EA-5C6D-B722-40A1C55D31B2}"/>
                  </a:ext>
                </a:extLst>
              </p:cNvPr>
              <p:cNvSpPr txBox="1"/>
              <p:nvPr/>
            </p:nvSpPr>
            <p:spPr>
              <a:xfrm>
                <a:off x="433093" y="3863925"/>
                <a:ext cx="5068909" cy="1011345"/>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68569" tIns="68569" rIns="68569" bIns="68569"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𝑽</m:t>
                      </m:r>
                      <m:d>
                        <m:dPr>
                          <m:ctrlPr>
                            <a:rPr kumimoji="0" lang="en-US" sz="1800" b="1" i="1" u="none" strike="noStrike" kern="0" cap="none" spc="0" normalizeH="0" baseline="0" noProof="0">
                              <a:ln>
                                <a:noFill/>
                              </a:ln>
                              <a:solidFill>
                                <a:srgbClr val="202729"/>
                              </a:solidFill>
                              <a:effectLst/>
                              <a:uLnTx/>
                              <a:uFillTx/>
                              <a:latin typeface="Cambria Math" panose="02040503050406030204" pitchFamily="18" charset="0"/>
                              <a:ea typeface="Proxima Nova"/>
                              <a:cs typeface="Proxima Nova"/>
                              <a:sym typeface="Proxima Nova"/>
                            </a:rPr>
                          </m:ctrlPr>
                        </m:dPr>
                        <m:e>
                          <m:d>
                            <m:dPr>
                              <m:ctrlP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ctrlPr>
                            </m:dPr>
                            <m:e>
                              <m:sSup>
                                <m:sSupPr>
                                  <m:ctrlP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ctrlPr>
                                </m:sSupPr>
                                <m:e>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𝒂</m:t>
                                  </m:r>
                                </m:e>
                                <m:sup>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up>
                              </m:sSup>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Sup>
                                <m:sSupPr>
                                  <m:ctrlP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ctrlPr>
                                </m:sSupPr>
                                <m:e>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𝒃</m:t>
                                  </m:r>
                                </m:e>
                                <m:sup>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up>
                              </m:sSup>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Sup>
                                <m:sSupPr>
                                  <m:ctrlP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ctrlPr>
                                </m:sSupPr>
                                <m:e>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𝒄</m:t>
                                  </m:r>
                                </m:e>
                                <m:sup>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up>
                              </m:sSup>
                              <m:r>
                                <a:rPr kumimoji="0" lang="en-US" sz="1800" b="1" i="1" u="none" strike="noStrike" kern="0" cap="none" spc="0" normalizeH="0" baseline="0" noProof="0" smtClean="0">
                                  <a:ln>
                                    <a:noFill/>
                                  </a:ln>
                                  <a:solidFill>
                                    <a:srgbClr val="00B050"/>
                                  </a:solidFill>
                                  <a:effectLst/>
                                  <a:uLnTx/>
                                  <a:uFillTx/>
                                  <a:latin typeface="Cambria Math" panose="02040503050406030204" pitchFamily="18" charset="0"/>
                                  <a:ea typeface="+mn-ea"/>
                                  <a:cs typeface="+mn-cs"/>
                                  <a:sym typeface="Arial"/>
                                </a:rPr>
                                <m:t> ,</m:t>
                              </m:r>
                              <m:r>
                                <a:rPr kumimoji="0" lang="en-US" sz="1800" b="1" i="1" u="none" strike="noStrike" kern="0" cap="none" spc="0" normalizeH="0" baseline="0" noProof="0" smtClean="0">
                                  <a:ln>
                                    <a:noFill/>
                                  </a:ln>
                                  <a:solidFill>
                                    <a:srgbClr val="00B050"/>
                                  </a:solidFill>
                                  <a:effectLst/>
                                  <a:uLnTx/>
                                  <a:uFillTx/>
                                  <a:latin typeface="Cambria Math" panose="02040503050406030204" pitchFamily="18" charset="0"/>
                                  <a:ea typeface="+mn-ea"/>
                                  <a:cs typeface="+mn-cs"/>
                                  <a:sym typeface="Arial"/>
                                </a:rPr>
                                <m:t>𝒅</m:t>
                              </m:r>
                              <m:r>
                                <a:rPr kumimoji="0" lang="en-US" sz="1800" b="1" i="1" u="none" strike="noStrike" kern="0" cap="none" spc="0" normalizeH="0" baseline="0" noProof="0" smtClean="0">
                                  <a:ln>
                                    <a:noFill/>
                                  </a:ln>
                                  <a:solidFill>
                                    <a:srgbClr val="00B050"/>
                                  </a:solidFill>
                                  <a:effectLst/>
                                  <a:uLnTx/>
                                  <a:uFillTx/>
                                  <a:latin typeface="Cambria Math" panose="02040503050406030204" pitchFamily="18" charset="0"/>
                                  <a:ea typeface="+mn-ea"/>
                                  <a:cs typeface="+mn-cs"/>
                                  <a:sym typeface="Arial"/>
                                </a:rPr>
                                <m:t>′</m:t>
                              </m:r>
                            </m:e>
                          </m:d>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m:t>
                          </m:r>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𝑿</m:t>
                          </m:r>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m:t>
                          </m:r>
                          <m:d>
                            <m:dPr>
                              <m:ctrlPr>
                                <a:rPr kumimoji="0" lang="en-US" sz="1800" b="1" i="1" u="none" strike="noStrike" kern="0" cap="none" spc="0" normalizeH="0" baseline="0" noProof="0" smtClean="0">
                                  <a:ln>
                                    <a:noFill/>
                                  </a:ln>
                                  <a:solidFill>
                                    <a:srgbClr val="FF0000"/>
                                  </a:solidFill>
                                  <a:effectLst/>
                                  <a:uLnTx/>
                                  <a:uFillTx/>
                                  <a:latin typeface="Cambria Math" panose="02040503050406030204" pitchFamily="18" charset="0"/>
                                  <a:ea typeface="+mn-ea"/>
                                  <a:cs typeface="+mn-cs"/>
                                  <a:sym typeface="Arial"/>
                                </a:rPr>
                              </m:ctrlPr>
                            </m:dPr>
                            <m:e>
                              <m:r>
                                <a:rPr kumimoji="0" lang="en-US" sz="18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𝒂</m:t>
                              </m:r>
                              <m:r>
                                <a:rPr kumimoji="0" lang="en-US" sz="18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m:t>
                              </m:r>
                              <m:r>
                                <a:rPr kumimoji="0" lang="en-US" sz="18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𝒃</m:t>
                              </m:r>
                              <m:r>
                                <a:rPr kumimoji="0" lang="en-US" sz="18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m:t>
                              </m:r>
                              <m:r>
                                <a:rPr kumimoji="0" lang="en-US" sz="18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𝒄</m:t>
                              </m:r>
                              <m:r>
                                <a:rPr kumimoji="0" lang="en-US" sz="1800" b="1" i="1" u="none" strike="noStrike" kern="0" cap="none" spc="0" normalizeH="0" baseline="0" noProof="0" smtClean="0">
                                  <a:ln>
                                    <a:noFill/>
                                  </a:ln>
                                  <a:solidFill>
                                    <a:srgbClr val="FF0000"/>
                                  </a:solidFill>
                                  <a:effectLst/>
                                  <a:uLnTx/>
                                  <a:uFillTx/>
                                  <a:latin typeface="Cambria Math" panose="02040503050406030204" pitchFamily="18" charset="0"/>
                                  <a:ea typeface="+mn-ea"/>
                                  <a:cs typeface="+mn-cs"/>
                                  <a:sym typeface="Arial"/>
                                </a:rPr>
                                <m:t>,</m:t>
                              </m:r>
                              <m:r>
                                <a:rPr kumimoji="0" lang="en-US" sz="1800" b="1" i="1" u="none" strike="noStrike" kern="0" cap="none" spc="0" normalizeH="0" baseline="0" noProof="0" smtClean="0">
                                  <a:ln>
                                    <a:noFill/>
                                  </a:ln>
                                  <a:solidFill>
                                    <a:srgbClr val="FF0000"/>
                                  </a:solidFill>
                                  <a:effectLst/>
                                  <a:uLnTx/>
                                  <a:uFillTx/>
                                  <a:latin typeface="Cambria Math" panose="02040503050406030204" pitchFamily="18" charset="0"/>
                                  <a:ea typeface="+mn-ea"/>
                                  <a:cs typeface="+mn-cs"/>
                                  <a:sym typeface="Arial"/>
                                </a:rPr>
                                <m:t>𝒅</m:t>
                              </m:r>
                            </m:e>
                          </m:d>
                        </m:e>
                      </m:d>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m:t>
                      </m:r>
                    </m:oMath>
                  </m:oMathPara>
                </a14:m>
                <a:endParaRPr kumimoji="0" lang="en-US" sz="1800" b="1" i="1" u="none" strike="noStrike" kern="0" cap="none" spc="0" normalizeH="0" baseline="0" noProof="0" dirty="0">
                  <a:ln>
                    <a:noFill/>
                  </a:ln>
                  <a:solidFill>
                    <a:srgbClr val="202729"/>
                  </a:solidFill>
                  <a:effectLst/>
                  <a:uLnTx/>
                  <a:uFillTx/>
                  <a:latin typeface="Cambria Math" panose="02040503050406030204" pitchFamily="18" charset="0"/>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𝑽</m:t>
                      </m:r>
                      <m:d>
                        <m:dPr>
                          <m:ctrlP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ctrlPr>
                        </m:dPr>
                        <m:e>
                          <m:sSup>
                            <m:sSupPr>
                              <m:ctrlP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ctrlPr>
                            </m:sSupPr>
                            <m:e>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𝒂</m:t>
                              </m:r>
                            </m:e>
                            <m:sup>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up>
                          </m:sSup>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Sup>
                            <m:sSupPr>
                              <m:ctrlP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ctrlPr>
                            </m:sSupPr>
                            <m:e>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𝒃</m:t>
                              </m:r>
                            </m:e>
                            <m:sup>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up>
                          </m:sSup>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Sup>
                            <m:sSupPr>
                              <m:ctrlP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ctrlPr>
                            </m:sSupPr>
                            <m:e>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𝒄</m:t>
                              </m:r>
                            </m:e>
                            <m:sup>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up>
                          </m:sSup>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 ,</m:t>
                          </m:r>
                          <m:sSup>
                            <m:sSupPr>
                              <m:ctrlP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ctrlPr>
                            </m:sSupPr>
                            <m:e>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𝒅</m:t>
                              </m:r>
                            </m:e>
                            <m:sup>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up>
                          </m:sSup>
                        </m:e>
                      </m:d>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m:t>
                      </m:r>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𝑿</m:t>
                      </m:r>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m:t>
                      </m:r>
                      <m:sSup>
                        <m:sSupPr>
                          <m:ctrlP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ctrlPr>
                        </m:sSupPr>
                        <m:e>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𝑿</m:t>
                          </m:r>
                        </m:e>
                        <m:sup>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𝟐</m:t>
                          </m:r>
                        </m:sup>
                      </m:sSup>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m:t>
                      </m:r>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𝑽</m:t>
                      </m:r>
                      <m:d>
                        <m:dPr>
                          <m:ctrlPr>
                            <a:rPr kumimoji="0" lang="en-US" sz="18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ctrlPr>
                        </m:dPr>
                        <m:e>
                          <m:r>
                            <a:rPr kumimoji="0" lang="en-US" sz="18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𝒂</m:t>
                          </m:r>
                          <m:r>
                            <a:rPr kumimoji="0" lang="en-US" sz="18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m:t>
                          </m:r>
                          <m:r>
                            <a:rPr kumimoji="0" lang="en-US" sz="18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𝒃</m:t>
                          </m:r>
                          <m:r>
                            <a:rPr kumimoji="0" lang="en-US" sz="18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m:t>
                          </m:r>
                          <m:r>
                            <a:rPr kumimoji="0" lang="en-US" sz="18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𝒄</m:t>
                          </m:r>
                          <m:r>
                            <a:rPr kumimoji="0" lang="en-US" sz="18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m:t>
                          </m:r>
                          <m:r>
                            <a:rPr kumimoji="0" lang="en-US" sz="18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𝒅</m:t>
                          </m:r>
                        </m:e>
                      </m:d>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m:t>
                      </m:r>
                    </m:oMath>
                  </m:oMathPara>
                </a14:m>
                <a:endParaRPr kumimoji="0" lang="en-US" sz="1800" b="1" i="1" u="none" strike="noStrike" kern="0" cap="none" spc="0" normalizeH="0" baseline="0" noProof="0" dirty="0">
                  <a:ln>
                    <a:noFill/>
                  </a:ln>
                  <a:solidFill>
                    <a:srgbClr val="202729"/>
                  </a:solidFill>
                  <a:effectLst/>
                  <a:uLnTx/>
                  <a:uFillTx/>
                  <a:latin typeface="Cambria Math" panose="02040503050406030204" pitchFamily="18" charset="0"/>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acc>
                        <m:accPr>
                          <m:chr m:val="⃗"/>
                          <m:ctrlP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ctrlPr>
                        </m:accPr>
                        <m:e>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𝒆</m:t>
                          </m:r>
                        </m:e>
                      </m:acc>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 </m:t>
                      </m:r>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m:t>
                      </m:r>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𝑿</m:t>
                      </m:r>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m:t>
                      </m:r>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𝑪𝑻</m:t>
                      </m:r>
                    </m:oMath>
                  </m:oMathPara>
                </a14:m>
                <a:endParaRPr kumimoji="0" lang="en-US" sz="1800" b="1" i="1" u="none" strike="noStrike" kern="0" cap="none" spc="0" normalizeH="0" baseline="0" noProof="0" dirty="0">
                  <a:ln>
                    <a:noFill/>
                  </a:ln>
                  <a:solidFill>
                    <a:srgbClr val="202729"/>
                  </a:solidFill>
                  <a:effectLst/>
                  <a:uLnTx/>
                  <a:uFillTx/>
                  <a:latin typeface="Cambria Math" panose="02040503050406030204" pitchFamily="18" charset="0"/>
                  <a:ea typeface="Proxima Nova"/>
                  <a:cs typeface="Proxima Nova"/>
                  <a:sym typeface="Proxima Nova"/>
                </a:endParaRPr>
              </a:p>
            </p:txBody>
          </p:sp>
        </mc:Choice>
        <mc:Fallback xmlns="">
          <p:sp>
            <p:nvSpPr>
              <p:cNvPr id="4" name="Google Shape;366;p36">
                <a:extLst>
                  <a:ext uri="{FF2B5EF4-FFF2-40B4-BE49-F238E27FC236}">
                    <a16:creationId xmlns:a16="http://schemas.microsoft.com/office/drawing/2014/main" id="{8A2D435B-10EA-5C6D-B722-40A1C55D31B2}"/>
                  </a:ext>
                </a:extLst>
              </p:cNvPr>
              <p:cNvSpPr txBox="1">
                <a:spLocks noRot="1" noChangeAspect="1" noMove="1" noResize="1" noEditPoints="1" noAdjustHandles="1" noChangeArrowheads="1" noChangeShapeType="1" noTextEdit="1"/>
              </p:cNvSpPr>
              <p:nvPr/>
            </p:nvSpPr>
            <p:spPr>
              <a:xfrm>
                <a:off x="433093" y="3863925"/>
                <a:ext cx="5068909" cy="1011345"/>
              </a:xfrm>
              <a:prstGeom prst="rect">
                <a:avLst/>
              </a:prstGeom>
              <a:blipFill>
                <a:blip r:embed="rId4"/>
                <a:stretch>
                  <a:fillRect b="-1220"/>
                </a:stretch>
              </a:blipFill>
              <a:ln/>
            </p:spPr>
            <p:txBody>
              <a:bodyPr/>
              <a:lstStyle/>
              <a:p>
                <a:r>
                  <a:rPr lang="en-US">
                    <a:noFill/>
                  </a:rPr>
                  <a:t> </a:t>
                </a:r>
              </a:p>
            </p:txBody>
          </p:sp>
        </mc:Fallback>
      </mc:AlternateContent>
      <p:sp>
        <p:nvSpPr>
          <p:cNvPr id="5" name="Google Shape;362;p36">
            <a:extLst>
              <a:ext uri="{FF2B5EF4-FFF2-40B4-BE49-F238E27FC236}">
                <a16:creationId xmlns:a16="http://schemas.microsoft.com/office/drawing/2014/main" id="{DF30F5FC-B7B6-4DCD-4AC4-8AF4AF1753C3}"/>
              </a:ext>
            </a:extLst>
          </p:cNvPr>
          <p:cNvSpPr txBox="1"/>
          <p:nvPr/>
        </p:nvSpPr>
        <p:spPr>
          <a:xfrm>
            <a:off x="358123" y="1279575"/>
            <a:ext cx="1045416" cy="484726"/>
          </a:xfrm>
          <a:prstGeom prst="rect">
            <a:avLst/>
          </a:prstGeom>
          <a:noFill/>
          <a:ln>
            <a:noFill/>
          </a:ln>
        </p:spPr>
        <p:txBody>
          <a:bodyPr spcFirstLastPara="1" wrap="square" lIns="68569" tIns="68569" rIns="68569" bIns="68569"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50" b="1" i="0" u="none" strike="noStrike" kern="0" cap="none" spc="0" normalizeH="0" baseline="0" noProof="0" dirty="0" err="1">
                <a:ln>
                  <a:noFill/>
                </a:ln>
                <a:solidFill>
                  <a:srgbClr val="000000"/>
                </a:solidFill>
                <a:effectLst/>
                <a:uLnTx/>
                <a:uFillTx/>
                <a:latin typeface="Comic Sans MS"/>
                <a:ea typeface="Comic Sans MS"/>
                <a:cs typeface="Comic Sans MS"/>
                <a:sym typeface="Comic Sans MS"/>
              </a:rPr>
              <a:t>Acc.P</a:t>
            </a:r>
            <a:endParaRPr kumimoji="0" lang="en-US" sz="2250" b="1"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7" name="Google Shape;363;p36">
            <a:extLst>
              <a:ext uri="{FF2B5EF4-FFF2-40B4-BE49-F238E27FC236}">
                <a16:creationId xmlns:a16="http://schemas.microsoft.com/office/drawing/2014/main" id="{8A9E99D2-8626-7875-8499-61D90BC10354}"/>
              </a:ext>
            </a:extLst>
          </p:cNvPr>
          <p:cNvSpPr txBox="1"/>
          <p:nvPr/>
        </p:nvSpPr>
        <p:spPr>
          <a:xfrm>
            <a:off x="3893784" y="1273358"/>
            <a:ext cx="1045416" cy="484726"/>
          </a:xfrm>
          <a:prstGeom prst="rect">
            <a:avLst/>
          </a:prstGeom>
          <a:noFill/>
          <a:ln>
            <a:noFill/>
          </a:ln>
        </p:spPr>
        <p:txBody>
          <a:bodyPr spcFirstLastPara="1" wrap="square" lIns="68569" tIns="68569" rIns="68569" bIns="68569"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250" b="1" i="0" u="none" strike="noStrike" kern="0" cap="none" spc="0" normalizeH="0" baseline="0" noProof="0" dirty="0" err="1">
                <a:ln>
                  <a:noFill/>
                </a:ln>
                <a:solidFill>
                  <a:srgbClr val="000000"/>
                </a:solidFill>
                <a:effectLst/>
                <a:uLnTx/>
                <a:uFillTx/>
                <a:latin typeface="Comic Sans MS"/>
                <a:ea typeface="Comic Sans MS"/>
                <a:cs typeface="Comic Sans MS"/>
                <a:sym typeface="Comic Sans MS"/>
              </a:rPr>
              <a:t>Acc.V</a:t>
            </a:r>
            <a:endParaRPr kumimoji="0" sz="2250" b="1"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cxnSp>
        <p:nvCxnSpPr>
          <p:cNvPr id="8" name="Straight Arrow Connector 7">
            <a:extLst>
              <a:ext uri="{FF2B5EF4-FFF2-40B4-BE49-F238E27FC236}">
                <a16:creationId xmlns:a16="http://schemas.microsoft.com/office/drawing/2014/main" id="{64653DBA-1C00-4130-D821-9B81C7FA4601}"/>
              </a:ext>
            </a:extLst>
          </p:cNvPr>
          <p:cNvCxnSpPr>
            <a:cxnSpLocks/>
          </p:cNvCxnSpPr>
          <p:nvPr/>
        </p:nvCxnSpPr>
        <p:spPr>
          <a:xfrm flipH="1">
            <a:off x="1385596" y="2297216"/>
            <a:ext cx="30091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BDA222E-6313-FC28-68DC-7D0D4020EE7A}"/>
                  </a:ext>
                </a:extLst>
              </p:cNvPr>
              <p:cNvSpPr txBox="1"/>
              <p:nvPr/>
            </p:nvSpPr>
            <p:spPr>
              <a:xfrm>
                <a:off x="217793" y="3016493"/>
                <a:ext cx="5857186" cy="8045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d>
                        <m:dPr>
                          <m:ctrlPr>
                            <a:rPr kumimoji="0" lang="en-US" sz="21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ctrlPr>
                        </m:dPr>
                        <m:e>
                          <m:sSup>
                            <m:sSupPr>
                              <m:ctrlPr>
                                <a:rPr kumimoji="0" lang="en-US" sz="21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ctrlPr>
                            </m:sSupPr>
                            <m:e>
                              <m:r>
                                <a:rPr kumimoji="0" lang="en-US" sz="21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𝒂</m:t>
                              </m:r>
                            </m:e>
                            <m:sup>
                              <m:r>
                                <a:rPr kumimoji="0" lang="en-US" sz="21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m:t>
                              </m:r>
                            </m:sup>
                          </m:sSup>
                          <m:r>
                            <a:rPr kumimoji="0" lang="en-US" sz="21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m:t>
                          </m:r>
                          <m:sSup>
                            <m:sSupPr>
                              <m:ctrlPr>
                                <a:rPr kumimoji="0" lang="en-US" sz="21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ctrlPr>
                            </m:sSupPr>
                            <m:e>
                              <m:r>
                                <a:rPr kumimoji="0" lang="en-US" sz="21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𝒃</m:t>
                              </m:r>
                            </m:e>
                            <m:sup>
                              <m:r>
                                <a:rPr kumimoji="0" lang="en-US" sz="21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m:t>
                              </m:r>
                            </m:sup>
                          </m:sSup>
                          <m:r>
                            <a:rPr kumimoji="0" lang="en-US" sz="21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m:t>
                          </m:r>
                          <m:sSup>
                            <m:sSupPr>
                              <m:ctrlPr>
                                <a:rPr kumimoji="0" lang="en-US" sz="21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ctrlPr>
                            </m:sSupPr>
                            <m:e>
                              <m:r>
                                <a:rPr kumimoji="0" lang="en-US" sz="21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𝒄</m:t>
                              </m:r>
                            </m:e>
                            <m:sup>
                              <m:r>
                                <a:rPr kumimoji="0" lang="en-US" sz="21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m:t>
                              </m:r>
                            </m:sup>
                          </m:sSup>
                          <m:r>
                            <a:rPr kumimoji="0" lang="en-US" sz="21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 ,</m:t>
                          </m:r>
                          <m:r>
                            <a:rPr kumimoji="0" lang="en-US" sz="21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𝒅</m:t>
                          </m:r>
                          <m:r>
                            <a:rPr kumimoji="0" lang="en-US" sz="21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m:t>
                          </m:r>
                        </m:e>
                      </m:d>
                      <m:r>
                        <a:rPr kumimoji="0" lang="en-US" sz="21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m:t>
                      </m:r>
                      <m:d>
                        <m:dPr>
                          <m:ctrlPr>
                            <a:rPr kumimoji="0" lang="en-US" sz="21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ctrlPr>
                        </m:dPr>
                        <m:e>
                          <m:sSup>
                            <m:sSupPr>
                              <m:ctrlPr>
                                <a:rPr kumimoji="0" lang="en-US" sz="21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ctrlPr>
                            </m:sSupPr>
                            <m:e>
                              <m:r>
                                <a:rPr kumimoji="0" lang="en-US" sz="21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𝒂</m:t>
                              </m:r>
                            </m:e>
                            <m:sup>
                              <m:r>
                                <a:rPr kumimoji="0" lang="en-US" sz="21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up>
                          </m:sSup>
                          <m:r>
                            <a:rPr kumimoji="0" lang="en-US" sz="21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Sup>
                            <m:sSupPr>
                              <m:ctrlPr>
                                <a:rPr kumimoji="0" lang="en-US" sz="21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ctrlPr>
                            </m:sSupPr>
                            <m:e>
                              <m:r>
                                <a:rPr kumimoji="0" lang="en-US" sz="21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𝒃</m:t>
                              </m:r>
                            </m:e>
                            <m:sup>
                              <m:r>
                                <a:rPr kumimoji="0" lang="en-US" sz="21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up>
                          </m:sSup>
                          <m:r>
                            <a:rPr kumimoji="0" lang="en-US" sz="21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Sup>
                            <m:sSupPr>
                              <m:ctrlPr>
                                <a:rPr kumimoji="0" lang="en-US" sz="21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ctrlPr>
                            </m:sSupPr>
                            <m:e>
                              <m:r>
                                <a:rPr kumimoji="0" lang="en-US" sz="21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𝒄</m:t>
                              </m:r>
                            </m:e>
                            <m:sup>
                              <m:r>
                                <a:rPr kumimoji="0" lang="en-US" sz="21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up>
                          </m:sSup>
                          <m:r>
                            <a:rPr kumimoji="0" lang="en-US" sz="2100" b="1" i="1" u="none" strike="noStrike" kern="0" cap="none" spc="0" normalizeH="0" baseline="0" noProof="0" smtClean="0">
                              <a:ln>
                                <a:noFill/>
                              </a:ln>
                              <a:solidFill>
                                <a:srgbClr val="00B050"/>
                              </a:solidFill>
                              <a:effectLst/>
                              <a:uLnTx/>
                              <a:uFillTx/>
                              <a:latin typeface="Cambria Math" panose="02040503050406030204" pitchFamily="18" charset="0"/>
                              <a:ea typeface="+mn-ea"/>
                              <a:cs typeface="+mn-cs"/>
                              <a:sym typeface="Arial"/>
                            </a:rPr>
                            <m:t>,</m:t>
                          </m:r>
                          <m:r>
                            <a:rPr kumimoji="0" lang="en-US" sz="2100" b="1" i="1" u="none" strike="noStrike" kern="0" cap="none" spc="0" normalizeH="0" baseline="0" noProof="0" smtClean="0">
                              <a:ln>
                                <a:noFill/>
                              </a:ln>
                              <a:solidFill>
                                <a:srgbClr val="00B050"/>
                              </a:solidFill>
                              <a:effectLst/>
                              <a:uLnTx/>
                              <a:uFillTx/>
                              <a:latin typeface="Cambria Math" panose="02040503050406030204" pitchFamily="18" charset="0"/>
                              <a:ea typeface="+mn-ea"/>
                              <a:cs typeface="+mn-cs"/>
                              <a:sym typeface="Arial"/>
                            </a:rPr>
                            <m:t>𝒅</m:t>
                          </m:r>
                          <m:r>
                            <a:rPr kumimoji="0" lang="en-US" sz="2100" b="1" i="1" u="none" strike="noStrike" kern="0" cap="none" spc="0" normalizeH="0" baseline="0" noProof="0" smtClean="0">
                              <a:ln>
                                <a:noFill/>
                              </a:ln>
                              <a:solidFill>
                                <a:srgbClr val="00B050"/>
                              </a:solidFill>
                              <a:effectLst/>
                              <a:uLnTx/>
                              <a:uFillTx/>
                              <a:latin typeface="Cambria Math" panose="02040503050406030204" pitchFamily="18" charset="0"/>
                              <a:ea typeface="+mn-ea"/>
                              <a:cs typeface="+mn-cs"/>
                              <a:sym typeface="Arial"/>
                            </a:rPr>
                            <m:t>′ </m:t>
                          </m:r>
                        </m:e>
                      </m:d>
                      <m:r>
                        <a:rPr kumimoji="0" lang="en-US" sz="21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m:t>
                      </m:r>
                      <m:r>
                        <a:rPr kumimoji="0" lang="en-US" sz="21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𝜶</m:t>
                      </m:r>
                      <m:r>
                        <a:rPr kumimoji="0" lang="en-US" sz="21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m:t>
                      </m:r>
                      <m:d>
                        <m:dPr>
                          <m:ctrlPr>
                            <a:rPr kumimoji="0" lang="en-US" sz="2100" b="1" i="1" u="none" strike="noStrike" kern="0" cap="none" spc="0" normalizeH="0" baseline="0" noProof="0" smtClean="0">
                              <a:ln>
                                <a:noFill/>
                              </a:ln>
                              <a:solidFill>
                                <a:srgbClr val="FF0000"/>
                              </a:solidFill>
                              <a:effectLst/>
                              <a:uLnTx/>
                              <a:uFillTx/>
                              <a:latin typeface="Cambria Math" panose="02040503050406030204" pitchFamily="18" charset="0"/>
                              <a:ea typeface="+mn-ea"/>
                              <a:cs typeface="+mn-cs"/>
                              <a:sym typeface="Arial"/>
                            </a:rPr>
                          </m:ctrlPr>
                        </m:dPr>
                        <m:e>
                          <m:r>
                            <a:rPr kumimoji="0" lang="en-US" sz="21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𝒂</m:t>
                          </m:r>
                          <m:r>
                            <a:rPr kumimoji="0" lang="en-US" sz="21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m:t>
                          </m:r>
                          <m:r>
                            <a:rPr kumimoji="0" lang="en-US" sz="21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𝒃</m:t>
                          </m:r>
                          <m:r>
                            <a:rPr kumimoji="0" lang="en-US" sz="21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m:t>
                          </m:r>
                          <m:r>
                            <a:rPr kumimoji="0" lang="en-US" sz="21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𝒄</m:t>
                          </m:r>
                          <m:r>
                            <a:rPr kumimoji="0" lang="en-US" sz="2100" b="1" i="1" u="none" strike="noStrike" kern="0" cap="none" spc="0" normalizeH="0" baseline="0" noProof="0" smtClean="0">
                              <a:ln>
                                <a:noFill/>
                              </a:ln>
                              <a:solidFill>
                                <a:srgbClr val="FF0000"/>
                              </a:solidFill>
                              <a:effectLst/>
                              <a:uLnTx/>
                              <a:uFillTx/>
                              <a:latin typeface="Cambria Math" panose="02040503050406030204" pitchFamily="18" charset="0"/>
                              <a:ea typeface="+mn-ea"/>
                              <a:cs typeface="+mn-cs"/>
                              <a:sym typeface="Arial"/>
                            </a:rPr>
                            <m:t>,</m:t>
                          </m:r>
                          <m:r>
                            <a:rPr kumimoji="0" lang="en-US" sz="2100" b="1" i="1" u="none" strike="noStrike" kern="0" cap="none" spc="0" normalizeH="0" baseline="0" noProof="0" smtClean="0">
                              <a:ln>
                                <a:noFill/>
                              </a:ln>
                              <a:solidFill>
                                <a:srgbClr val="FF0000"/>
                              </a:solidFill>
                              <a:effectLst/>
                              <a:uLnTx/>
                              <a:uFillTx/>
                              <a:latin typeface="Cambria Math" panose="02040503050406030204" pitchFamily="18" charset="0"/>
                              <a:ea typeface="+mn-ea"/>
                              <a:cs typeface="+mn-cs"/>
                              <a:sym typeface="Arial"/>
                            </a:rPr>
                            <m:t>𝒅</m:t>
                          </m:r>
                        </m:e>
                      </m:d>
                    </m:oMath>
                  </m:oMathPara>
                </a14:m>
                <a:endParaRPr kumimoji="0" lang="en-US" sz="2100" b="1" i="0" u="none" strike="noStrike" kern="0" cap="none" spc="0" normalizeH="0" baseline="0" noProof="0" dirty="0">
                  <a:ln>
                    <a:noFill/>
                  </a:ln>
                  <a:solidFill>
                    <a:srgbClr val="202729"/>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acc>
                        <m:accPr>
                          <m:chr m:val="⃗"/>
                          <m:ctrlPr>
                            <a:rPr kumimoji="0" lang="en-US" sz="21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ctrlPr>
                        </m:accPr>
                        <m:e>
                          <m:r>
                            <a:rPr kumimoji="0" lang="en-US" sz="21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𝒆</m:t>
                          </m:r>
                          <m:r>
                            <a:rPr kumimoji="0" lang="en-US" sz="21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m:t>
                          </m:r>
                        </m:e>
                      </m:acc>
                      <m:r>
                        <a:rPr kumimoji="0" lang="en-US" sz="21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m:t>
                      </m:r>
                      <m:acc>
                        <m:accPr>
                          <m:chr m:val="⃗"/>
                          <m:ctrlPr>
                            <a:rPr kumimoji="0" lang="en-US" sz="24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ctrlPr>
                        </m:accPr>
                        <m:e>
                          <m:r>
                            <a:rPr kumimoji="0" lang="en-US" sz="24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𝒆</m:t>
                          </m:r>
                        </m:e>
                      </m:acc>
                      <m:r>
                        <a:rPr kumimoji="0" lang="en-US" sz="24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 </m:t>
                      </m:r>
                      <m:r>
                        <a:rPr kumimoji="0" lang="en-US" sz="2400" b="1" i="1" u="none" strike="noStrike" kern="0" cap="none" spc="0" normalizeH="0" baseline="0" noProof="0">
                          <a:ln>
                            <a:noFill/>
                          </a:ln>
                          <a:solidFill>
                            <a:srgbClr val="202729"/>
                          </a:solidFill>
                          <a:effectLst/>
                          <a:uLnTx/>
                          <a:uFillTx/>
                          <a:latin typeface="Cambria Math" panose="02040503050406030204" pitchFamily="18" charset="0"/>
                          <a:ea typeface="Proxima Nova"/>
                          <a:cs typeface="Proxima Nova"/>
                          <a:sym typeface="Proxima Nova"/>
                        </a:rPr>
                        <m:t>+</m:t>
                      </m:r>
                      <m:r>
                        <a:rPr kumimoji="0" lang="en-US" sz="2400" b="1" i="1" u="none" strike="noStrike" kern="0" cap="none" spc="0" normalizeH="0" baseline="0" noProof="0">
                          <a:ln>
                            <a:noFill/>
                          </a:ln>
                          <a:solidFill>
                            <a:srgbClr val="202729"/>
                          </a:solidFill>
                          <a:effectLst/>
                          <a:uLnTx/>
                          <a:uFillTx/>
                          <a:latin typeface="Cambria Math" panose="02040503050406030204" pitchFamily="18" charset="0"/>
                          <a:ea typeface="Proxima Nova"/>
                          <a:cs typeface="Proxima Nova"/>
                          <a:sym typeface="Proxima Nova"/>
                        </a:rPr>
                        <m:t>𝑿</m:t>
                      </m:r>
                      <m:r>
                        <a:rPr kumimoji="0" lang="en-US" sz="2400" b="1" i="1" u="none" strike="noStrike" kern="0" cap="none" spc="0" normalizeH="0" baseline="0" noProof="0">
                          <a:ln>
                            <a:noFill/>
                          </a:ln>
                          <a:solidFill>
                            <a:srgbClr val="202729"/>
                          </a:solidFill>
                          <a:effectLst/>
                          <a:uLnTx/>
                          <a:uFillTx/>
                          <a:latin typeface="Cambria Math" panose="02040503050406030204" pitchFamily="18" charset="0"/>
                          <a:ea typeface="Proxima Nova"/>
                          <a:cs typeface="Proxima Nova"/>
                          <a:sym typeface="Proxima Nova"/>
                        </a:rPr>
                        <m:t>⋅</m:t>
                      </m:r>
                      <m:r>
                        <a:rPr kumimoji="0" lang="en-US" sz="2400" b="1" i="1" u="none" strike="noStrike" kern="0" cap="none" spc="0" normalizeH="0" baseline="0" noProof="0">
                          <a:ln>
                            <a:noFill/>
                          </a:ln>
                          <a:solidFill>
                            <a:srgbClr val="202729"/>
                          </a:solidFill>
                          <a:effectLst/>
                          <a:uLnTx/>
                          <a:uFillTx/>
                          <a:latin typeface="Cambria Math" panose="02040503050406030204" pitchFamily="18" charset="0"/>
                          <a:ea typeface="Proxima Nova"/>
                          <a:cs typeface="Proxima Nova"/>
                          <a:sym typeface="Proxima Nova"/>
                        </a:rPr>
                        <m:t>𝑪𝑻</m:t>
                      </m:r>
                    </m:oMath>
                  </m:oMathPara>
                </a14:m>
                <a:endParaRPr kumimoji="0" lang="en-US" sz="2100" b="1" i="0" u="none" strike="noStrike" kern="0" cap="none" spc="0" normalizeH="0" baseline="0" noProof="0" dirty="0">
                  <a:ln>
                    <a:noFill/>
                  </a:ln>
                  <a:solidFill>
                    <a:srgbClr val="202729"/>
                  </a:solidFill>
                  <a:effectLst/>
                  <a:uLnTx/>
                  <a:uFillTx/>
                  <a:latin typeface="Arial"/>
                  <a:ea typeface="+mn-ea"/>
                  <a:cs typeface="+mn-cs"/>
                  <a:sym typeface="Arial"/>
                </a:endParaRPr>
              </a:p>
            </p:txBody>
          </p:sp>
        </mc:Choice>
        <mc:Fallback xmlns="">
          <p:sp>
            <p:nvSpPr>
              <p:cNvPr id="9" name="TextBox 8">
                <a:extLst>
                  <a:ext uri="{FF2B5EF4-FFF2-40B4-BE49-F238E27FC236}">
                    <a16:creationId xmlns:a16="http://schemas.microsoft.com/office/drawing/2014/main" id="{5BDA222E-6313-FC28-68DC-7D0D4020EE7A}"/>
                  </a:ext>
                </a:extLst>
              </p:cNvPr>
              <p:cNvSpPr txBox="1">
                <a:spLocks noRot="1" noChangeAspect="1" noMove="1" noResize="1" noEditPoints="1" noAdjustHandles="1" noChangeArrowheads="1" noChangeShapeType="1" noTextEdit="1"/>
              </p:cNvSpPr>
              <p:nvPr/>
            </p:nvSpPr>
            <p:spPr>
              <a:xfrm>
                <a:off x="217793" y="3016493"/>
                <a:ext cx="5857186" cy="804579"/>
              </a:xfrm>
              <a:prstGeom prst="rect">
                <a:avLst/>
              </a:prstGeom>
              <a:blipFill>
                <a:blip r:embed="rId5"/>
                <a:stretch>
                  <a:fillRect b="-10606"/>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08E9B742-2295-BEC0-7093-537273B56BF4}"/>
              </a:ext>
            </a:extLst>
          </p:cNvPr>
          <p:cNvSpPr txBox="1"/>
          <p:nvPr/>
        </p:nvSpPr>
        <p:spPr>
          <a:xfrm>
            <a:off x="6348103" y="3337099"/>
            <a:ext cx="257810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Can be done homomorphically</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9372121-F130-4EEC-B748-B52C5271C230}"/>
                  </a:ext>
                </a:extLst>
              </p:cNvPr>
              <p:cNvSpPr txBox="1"/>
              <p:nvPr/>
            </p:nvSpPr>
            <p:spPr>
              <a:xfrm>
                <a:off x="2661767" y="1978654"/>
                <a:ext cx="445539" cy="3231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2100" b="0" i="1" u="none" strike="noStrike" kern="0" cap="none" spc="0" normalizeH="0" baseline="0" noProof="0">
                          <a:ln>
                            <a:noFill/>
                          </a:ln>
                          <a:solidFill>
                            <a:srgbClr val="000000"/>
                          </a:solidFill>
                          <a:effectLst/>
                          <a:uLnTx/>
                          <a:uFillTx/>
                          <a:latin typeface="Cambria Math" panose="02040503050406030204" pitchFamily="18" charset="0"/>
                          <a:sym typeface="Arial"/>
                        </a:rPr>
                        <m:t>𝛼</m:t>
                      </m:r>
                    </m:oMath>
                  </m:oMathPara>
                </a14:m>
                <a:endParaRPr kumimoji="0" lang="en-US" sz="21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3" name="TextBox 12">
                <a:extLst>
                  <a:ext uri="{FF2B5EF4-FFF2-40B4-BE49-F238E27FC236}">
                    <a16:creationId xmlns:a16="http://schemas.microsoft.com/office/drawing/2014/main" id="{99372121-F130-4EEC-B748-B52C5271C230}"/>
                  </a:ext>
                </a:extLst>
              </p:cNvPr>
              <p:cNvSpPr txBox="1">
                <a:spLocks noRot="1" noChangeAspect="1" noMove="1" noResize="1" noEditPoints="1" noAdjustHandles="1" noChangeArrowheads="1" noChangeShapeType="1" noTextEdit="1"/>
              </p:cNvSpPr>
              <p:nvPr/>
            </p:nvSpPr>
            <p:spPr>
              <a:xfrm>
                <a:off x="2661767" y="1978654"/>
                <a:ext cx="445539" cy="323165"/>
              </a:xfrm>
              <a:prstGeom prst="rect">
                <a:avLst/>
              </a:prstGeom>
              <a:blipFill>
                <a:blip r:embed="rId6"/>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0B1D2F8A-55E5-83FD-93DB-9103CECA9CA9}"/>
              </a:ext>
            </a:extLst>
          </p:cNvPr>
          <p:cNvCxnSpPr/>
          <p:nvPr/>
        </p:nvCxnSpPr>
        <p:spPr>
          <a:xfrm>
            <a:off x="1385596" y="1925598"/>
            <a:ext cx="30091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AB4C606-69FD-F959-5829-4A691A8DDC8E}"/>
                  </a:ext>
                </a:extLst>
              </p:cNvPr>
              <p:cNvSpPr txBox="1"/>
              <p:nvPr/>
            </p:nvSpPr>
            <p:spPr>
              <a:xfrm>
                <a:off x="2661767" y="1509538"/>
                <a:ext cx="445539" cy="3231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21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𝐶𝑇</m:t>
                      </m:r>
                    </m:oMath>
                  </m:oMathPara>
                </a14:m>
                <a:endParaRPr kumimoji="0" lang="en-US" sz="21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5" name="TextBox 14">
                <a:extLst>
                  <a:ext uri="{FF2B5EF4-FFF2-40B4-BE49-F238E27FC236}">
                    <a16:creationId xmlns:a16="http://schemas.microsoft.com/office/drawing/2014/main" id="{FAB4C606-69FD-F959-5829-4A691A8DDC8E}"/>
                  </a:ext>
                </a:extLst>
              </p:cNvPr>
              <p:cNvSpPr txBox="1">
                <a:spLocks noRot="1" noChangeAspect="1" noMove="1" noResize="1" noEditPoints="1" noAdjustHandles="1" noChangeArrowheads="1" noChangeShapeType="1" noTextEdit="1"/>
              </p:cNvSpPr>
              <p:nvPr/>
            </p:nvSpPr>
            <p:spPr>
              <a:xfrm>
                <a:off x="2661767" y="1509538"/>
                <a:ext cx="445539" cy="323165"/>
              </a:xfrm>
              <a:prstGeom prst="rect">
                <a:avLst/>
              </a:prstGeom>
              <a:blipFill>
                <a:blip r:embed="rId7"/>
                <a:stretch>
                  <a:fillRect l="-8333" r="-5556" b="-3846"/>
                </a:stretch>
              </a:blipFill>
            </p:spPr>
            <p:txBody>
              <a:bodyPr/>
              <a:lstStyle/>
              <a:p>
                <a:r>
                  <a:rPr lang="en-US">
                    <a:noFill/>
                  </a:rPr>
                  <a:t> </a:t>
                </a:r>
              </a:p>
            </p:txBody>
          </p:sp>
        </mc:Fallback>
      </mc:AlternateContent>
    </p:spTree>
    <p:extLst>
      <p:ext uri="{BB962C8B-B14F-4D97-AF65-F5344CB8AC3E}">
        <p14:creationId xmlns:p14="http://schemas.microsoft.com/office/powerpoint/2010/main" val="16436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5" grpId="0"/>
      <p:bldP spid="7" grpId="0"/>
      <p:bldP spid="9" grpId="0" animBg="1"/>
      <p:bldP spid="12" grpId="0"/>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305"/>
        <p:cNvGrpSpPr/>
        <p:nvPr/>
      </p:nvGrpSpPr>
      <p:grpSpPr>
        <a:xfrm>
          <a:off x="0" y="0"/>
          <a:ext cx="0" cy="0"/>
          <a:chOff x="0" y="0"/>
          <a:chExt cx="0" cy="0"/>
        </a:xfrm>
      </p:grpSpPr>
      <p:sp>
        <p:nvSpPr>
          <p:cNvPr id="306" name="Google Shape;306;p31"/>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 Limitations of Prior Works </a:t>
            </a:r>
            <a:endParaRPr dirty="0"/>
          </a:p>
        </p:txBody>
      </p:sp>
      <p:sp>
        <p:nvSpPr>
          <p:cNvPr id="307" name="Google Shape;307;p31"/>
          <p:cNvSpPr txBox="1">
            <a:spLocks noGrp="1"/>
          </p:cNvSpPr>
          <p:nvPr>
            <p:ph type="body" idx="1"/>
          </p:nvPr>
        </p:nvSpPr>
        <p:spPr>
          <a:xfrm>
            <a:off x="311700" y="923875"/>
            <a:ext cx="6510000" cy="2450100"/>
          </a:xfrm>
          <a:prstGeom prst="rect">
            <a:avLst/>
          </a:prstGeom>
          <a:noFill/>
          <a:ln>
            <a:noFill/>
          </a:ln>
        </p:spPr>
        <p:txBody>
          <a:bodyPr spcFirstLastPara="1" wrap="square" lIns="91425" tIns="91425" rIns="91425" bIns="91425" anchor="t" anchorCtr="0">
            <a:noAutofit/>
          </a:bodyPr>
          <a:lstStyle/>
          <a:p>
            <a:pPr marL="0" indent="0">
              <a:buNone/>
            </a:pPr>
            <a:r>
              <a:rPr lang="en" b="1" dirty="0"/>
              <a:t>Existing Acc/Folding schemes</a:t>
            </a:r>
            <a:endParaRPr b="1" dirty="0"/>
          </a:p>
          <a:p>
            <a:pPr marL="457200" lvl="0" indent="-342900" algn="l" rtl="0">
              <a:lnSpc>
                <a:spcPct val="115000"/>
              </a:lnSpc>
              <a:spcBef>
                <a:spcPts val="0"/>
              </a:spcBef>
              <a:spcAft>
                <a:spcPts val="0"/>
              </a:spcAft>
              <a:buSzPts val="1800"/>
              <a:buChar char="●"/>
            </a:pPr>
            <a:r>
              <a:rPr lang="en" dirty="0"/>
              <a:t>Use R1CS constraint systems</a:t>
            </a:r>
            <a:endParaRPr dirty="0"/>
          </a:p>
          <a:p>
            <a:pPr marL="914400" lvl="1" indent="-317500" algn="l" rtl="0">
              <a:lnSpc>
                <a:spcPct val="115000"/>
              </a:lnSpc>
              <a:spcBef>
                <a:spcPts val="0"/>
              </a:spcBef>
              <a:spcAft>
                <a:spcPts val="0"/>
              </a:spcAft>
              <a:buSzPts val="1400"/>
              <a:buChar char="○"/>
            </a:pPr>
            <a:r>
              <a:rPr lang="en" dirty="0"/>
              <a:t>Only multiplication and addition gates</a:t>
            </a:r>
          </a:p>
          <a:p>
            <a:pPr marL="914400" lvl="1" indent="-317500" algn="l" rtl="0">
              <a:lnSpc>
                <a:spcPct val="115000"/>
              </a:lnSpc>
              <a:spcBef>
                <a:spcPts val="0"/>
              </a:spcBef>
              <a:spcAft>
                <a:spcPts val="0"/>
              </a:spcAft>
              <a:buSzPts val="1400"/>
              <a:buChar char="○"/>
            </a:pPr>
            <a:r>
              <a:rPr lang="en" dirty="0"/>
              <a:t>No </a:t>
            </a:r>
            <a:r>
              <a:rPr lang="en" b="1" dirty="0"/>
              <a:t>high-degree (e.g. x^5+bx=y) and lookup (e.g. x in [0,2^16)</a:t>
            </a:r>
            <a:r>
              <a:rPr lang="en" dirty="0"/>
              <a:t> gates</a:t>
            </a:r>
          </a:p>
          <a:p>
            <a:pPr marL="596900" lvl="1" indent="0" algn="l" rtl="0">
              <a:lnSpc>
                <a:spcPct val="115000"/>
              </a:lnSpc>
              <a:spcBef>
                <a:spcPts val="0"/>
              </a:spcBef>
              <a:spcAft>
                <a:spcPts val="0"/>
              </a:spcAft>
              <a:buSzPts val="1400"/>
              <a:buNone/>
            </a:pPr>
            <a:endParaRPr lang="en" dirty="0"/>
          </a:p>
          <a:p>
            <a:pPr marL="457200" lvl="0" indent="-342900" algn="l" rtl="0">
              <a:lnSpc>
                <a:spcPct val="115000"/>
              </a:lnSpc>
              <a:spcBef>
                <a:spcPts val="0"/>
              </a:spcBef>
              <a:spcAft>
                <a:spcPts val="0"/>
              </a:spcAft>
              <a:buSzPts val="1800"/>
              <a:buChar char="●"/>
            </a:pPr>
            <a:r>
              <a:rPr lang="en" dirty="0"/>
              <a:t>Do not support efficient circuit branching (except [KS22])</a:t>
            </a:r>
            <a:endParaRPr dirty="0"/>
          </a:p>
          <a:p>
            <a:pPr marL="914400" lvl="1" indent="-317500" algn="l" rtl="0">
              <a:lnSpc>
                <a:spcPct val="115000"/>
              </a:lnSpc>
              <a:spcBef>
                <a:spcPts val="0"/>
              </a:spcBef>
              <a:spcAft>
                <a:spcPts val="0"/>
              </a:spcAft>
              <a:buSzPts val="1400"/>
              <a:buChar char="○"/>
            </a:pPr>
            <a:r>
              <a:rPr lang="en" dirty="0"/>
              <a:t>Can’t select step </a:t>
            </a:r>
            <a:r>
              <a:rPr lang="en" b="1" dirty="0">
                <a:latin typeface="Comic Sans MS"/>
                <a:ea typeface="Comic Sans MS"/>
                <a:cs typeface="Comic Sans MS"/>
                <a:sym typeface="Comic Sans MS"/>
              </a:rPr>
              <a:t>F</a:t>
            </a:r>
            <a:r>
              <a:rPr lang="en" dirty="0"/>
              <a:t> (e.g. EVM opcode) </a:t>
            </a:r>
            <a:r>
              <a:rPr lang="en" b="1" dirty="0"/>
              <a:t>at runtime</a:t>
            </a:r>
            <a:r>
              <a:rPr lang="en" dirty="0"/>
              <a:t> without a circuit that is </a:t>
            </a:r>
            <a:r>
              <a:rPr lang="en" b="1" dirty="0"/>
              <a:t>linear</a:t>
            </a:r>
            <a:r>
              <a:rPr lang="en" dirty="0"/>
              <a:t> in all possible </a:t>
            </a:r>
            <a:r>
              <a:rPr lang="en" b="1" dirty="0">
                <a:latin typeface="Comic Sans MS"/>
                <a:ea typeface="Comic Sans MS"/>
                <a:cs typeface="Comic Sans MS"/>
                <a:sym typeface="Comic Sans MS"/>
              </a:rPr>
              <a:t>F</a:t>
            </a:r>
            <a:r>
              <a:rPr lang="en" dirty="0">
                <a:latin typeface="Comic Sans MS"/>
                <a:ea typeface="Comic Sans MS"/>
                <a:cs typeface="Comic Sans MS"/>
                <a:sym typeface="Comic Sans MS"/>
              </a:rPr>
              <a:t>s</a:t>
            </a:r>
            <a:r>
              <a:rPr lang="en" b="1" dirty="0">
                <a:latin typeface="Comic Sans MS"/>
                <a:ea typeface="Comic Sans MS"/>
                <a:cs typeface="Comic Sans MS"/>
                <a:sym typeface="Comic Sans MS"/>
              </a:rPr>
              <a:t> </a:t>
            </a:r>
            <a:r>
              <a:rPr lang="en" dirty="0"/>
              <a:t>(e.g. the EVM opcode set)</a:t>
            </a:r>
          </a:p>
          <a:p>
            <a:pPr marL="914400" lvl="1" indent="-317500" algn="l" rtl="0">
              <a:lnSpc>
                <a:spcPct val="115000"/>
              </a:lnSpc>
              <a:spcBef>
                <a:spcPts val="0"/>
              </a:spcBef>
              <a:spcAft>
                <a:spcPts val="0"/>
              </a:spcAft>
              <a:buSzPts val="1400"/>
              <a:buChar char="○"/>
            </a:pPr>
            <a:r>
              <a:rPr lang="en" dirty="0"/>
              <a:t>KS22 requires expensive memory checking</a:t>
            </a:r>
            <a:endParaRPr dirty="0"/>
          </a:p>
        </p:txBody>
      </p:sp>
      <p:grpSp>
        <p:nvGrpSpPr>
          <p:cNvPr id="308" name="Google Shape;308;p31"/>
          <p:cNvGrpSpPr/>
          <p:nvPr/>
        </p:nvGrpSpPr>
        <p:grpSpPr>
          <a:xfrm>
            <a:off x="6751825" y="1530625"/>
            <a:ext cx="2035800" cy="1608300"/>
            <a:chOff x="6751825" y="1530625"/>
            <a:chExt cx="2035800" cy="1608300"/>
          </a:xfrm>
        </p:grpSpPr>
        <p:sp>
          <p:nvSpPr>
            <p:cNvPr id="309" name="Google Shape;309;p31"/>
            <p:cNvSpPr/>
            <p:nvPr/>
          </p:nvSpPr>
          <p:spPr>
            <a:xfrm>
              <a:off x="6751825" y="1530625"/>
              <a:ext cx="194100" cy="1608300"/>
            </a:xfrm>
            <a:prstGeom prst="rightBrace">
              <a:avLst>
                <a:gd name="adj1" fmla="val 50000"/>
                <a:gd name="adj2" fmla="val 50000"/>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31"/>
            <p:cNvSpPr txBox="1"/>
            <p:nvPr/>
          </p:nvSpPr>
          <p:spPr>
            <a:xfrm>
              <a:off x="7062625" y="1873075"/>
              <a:ext cx="1725000" cy="9234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a:ln>
                    <a:noFill/>
                  </a:ln>
                  <a:solidFill>
                    <a:srgbClr val="000000"/>
                  </a:solidFill>
                  <a:effectLst/>
                  <a:uLnTx/>
                  <a:uFillTx/>
                  <a:latin typeface="Proxima Nova"/>
                  <a:ea typeface="Proxima Nova"/>
                  <a:cs typeface="Proxima Nova"/>
                  <a:sym typeface="Proxima Nova"/>
                </a:rPr>
                <a:t>Essential for zkEVM applications!</a:t>
              </a:r>
              <a:endParaRPr kumimoji="0" sz="16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grpSp>
      <p:sp>
        <p:nvSpPr>
          <p:cNvPr id="311" name="Google Shape;311;p31"/>
          <p:cNvSpPr txBox="1"/>
          <p:nvPr/>
        </p:nvSpPr>
        <p:spPr>
          <a:xfrm>
            <a:off x="311700" y="3495300"/>
            <a:ext cx="6225000" cy="718800"/>
          </a:xfrm>
          <a:prstGeom prst="rect">
            <a:avLst/>
          </a:prstGeom>
          <a:noFill/>
          <a:ln>
            <a:noFill/>
          </a:ln>
        </p:spPr>
        <p:txBody>
          <a:bodyPr spcFirstLastPara="1" wrap="square" lIns="91425" tIns="91425" rIns="91425" bIns="91425" anchor="t" anchorCtr="0">
            <a:spAutoFit/>
          </a:bodyPr>
          <a:lstStyle/>
          <a:p>
            <a:pPr marL="457200" marR="0" lvl="0" indent="-342900" algn="l" defTabSz="914400" rtl="0" eaLnBrk="1" fontAlgn="auto" latinLnBrk="0" hangingPunct="1">
              <a:lnSpc>
                <a:spcPct val="115000"/>
              </a:lnSpc>
              <a:spcBef>
                <a:spcPts val="0"/>
              </a:spcBef>
              <a:spcAft>
                <a:spcPts val="0"/>
              </a:spcAft>
              <a:buClr>
                <a:srgbClr val="616161"/>
              </a:buClr>
              <a:buSzPts val="1800"/>
              <a:buFont typeface="Proxima Nova"/>
              <a:buChar char="●"/>
              <a:tabLst/>
              <a:defRPr/>
            </a:pPr>
            <a:r>
              <a:rPr kumimoji="0" lang="en" sz="1800" b="0" i="0" u="none" strike="noStrike" kern="0" cap="none" spc="0" normalizeH="0" baseline="0" noProof="0" dirty="0">
                <a:ln>
                  <a:noFill/>
                </a:ln>
                <a:solidFill>
                  <a:srgbClr val="616161"/>
                </a:solidFill>
                <a:effectLst/>
                <a:uLnTx/>
                <a:uFillTx/>
                <a:latin typeface="Proxima Nova"/>
                <a:ea typeface="Proxima Nova"/>
                <a:cs typeface="Proxima Nova"/>
                <a:sym typeface="Proxima Nova"/>
              </a:rPr>
              <a:t>Ad-hoc constructions with different proofs</a:t>
            </a:r>
            <a:endParaRPr kumimoji="0" sz="1800" b="0" i="0" u="none" strike="noStrike" kern="0" cap="none" spc="0" normalizeH="0" baseline="0" noProof="0" dirty="0">
              <a:ln>
                <a:noFill/>
              </a:ln>
              <a:solidFill>
                <a:srgbClr val="616161"/>
              </a:solidFill>
              <a:effectLst/>
              <a:uLnTx/>
              <a:uFillTx/>
              <a:latin typeface="Proxima Nova"/>
              <a:ea typeface="Proxima Nova"/>
              <a:cs typeface="Proxima Nova"/>
              <a:sym typeface="Proxima Nova"/>
            </a:endParaRPr>
          </a:p>
          <a:p>
            <a:pPr marL="914400" marR="0" lvl="1" indent="-317500" algn="l" defTabSz="914400" rtl="0" eaLnBrk="1" fontAlgn="auto" latinLnBrk="0" hangingPunct="1">
              <a:lnSpc>
                <a:spcPct val="115000"/>
              </a:lnSpc>
              <a:spcBef>
                <a:spcPts val="0"/>
              </a:spcBef>
              <a:spcAft>
                <a:spcPts val="0"/>
              </a:spcAft>
              <a:buClr>
                <a:srgbClr val="616161"/>
              </a:buClr>
              <a:buSzPts val="1400"/>
              <a:buFont typeface="Proxima Nova"/>
              <a:buChar char="○"/>
              <a:tabLst/>
              <a:defRPr/>
            </a:pPr>
            <a:r>
              <a:rPr kumimoji="0" lang="en" sz="1400" b="0" i="0" u="none" strike="noStrike" kern="0" cap="none" spc="0" normalizeH="0" baseline="0" noProof="0" dirty="0">
                <a:ln>
                  <a:noFill/>
                </a:ln>
                <a:solidFill>
                  <a:srgbClr val="616161"/>
                </a:solidFill>
                <a:effectLst/>
                <a:uLnTx/>
                <a:uFillTx/>
                <a:latin typeface="Proxima Nova"/>
                <a:ea typeface="Proxima Nova"/>
                <a:cs typeface="Proxima Nova"/>
                <a:sym typeface="Proxima Nova"/>
              </a:rPr>
              <a:t>No unified and general framework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F68F9-11F0-C10A-2869-1256FF62D45F}"/>
              </a:ext>
            </a:extLst>
          </p:cNvPr>
          <p:cNvSpPr>
            <a:spLocks noGrp="1"/>
          </p:cNvSpPr>
          <p:nvPr>
            <p:ph type="title"/>
          </p:nvPr>
        </p:nvSpPr>
        <p:spPr>
          <a:xfrm>
            <a:off x="157655" y="2057400"/>
            <a:ext cx="8475895" cy="778800"/>
          </a:xfrm>
        </p:spPr>
        <p:txBody>
          <a:bodyPr/>
          <a:lstStyle/>
          <a:p>
            <a:r>
              <a:rPr lang="en-US" dirty="0" err="1"/>
              <a:t>ProtoStar</a:t>
            </a:r>
            <a:r>
              <a:rPr lang="en-US" dirty="0"/>
              <a:t>: Generic Efficient Accumulation</a:t>
            </a:r>
          </a:p>
        </p:txBody>
      </p:sp>
      <p:sp>
        <p:nvSpPr>
          <p:cNvPr id="3" name="TextBox 2">
            <a:extLst>
              <a:ext uri="{FF2B5EF4-FFF2-40B4-BE49-F238E27FC236}">
                <a16:creationId xmlns:a16="http://schemas.microsoft.com/office/drawing/2014/main" id="{35A54FB3-2D72-A010-F2C1-EB0E8564DDEE}"/>
              </a:ext>
            </a:extLst>
          </p:cNvPr>
          <p:cNvSpPr txBox="1"/>
          <p:nvPr/>
        </p:nvSpPr>
        <p:spPr>
          <a:xfrm>
            <a:off x="1177158" y="3174124"/>
            <a:ext cx="6022427"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Proxima Nova" panose="02000506030000020004" pitchFamily="2" charset="0"/>
                <a:cs typeface="Arial"/>
                <a:sym typeface="Arial"/>
              </a:rPr>
              <a:t>Joined work with </a:t>
            </a:r>
            <a:r>
              <a:rPr kumimoji="0" lang="en-US" sz="2000" b="0" i="0" u="none" strike="noStrike" kern="0" cap="none" spc="0" normalizeH="0" baseline="0" noProof="0" dirty="0" err="1">
                <a:ln>
                  <a:noFill/>
                </a:ln>
                <a:solidFill>
                  <a:srgbClr val="FFFFFF"/>
                </a:solidFill>
                <a:effectLst/>
                <a:uLnTx/>
                <a:uFillTx/>
                <a:latin typeface="Proxima Nova" panose="02000506030000020004" pitchFamily="2" charset="0"/>
                <a:cs typeface="Arial"/>
                <a:sym typeface="Arial"/>
              </a:rPr>
              <a:t>Binyi</a:t>
            </a:r>
            <a:r>
              <a:rPr kumimoji="0" lang="en-US" sz="2000" b="0" i="0" u="none" strike="noStrike" kern="0" cap="none" spc="0" normalizeH="0" baseline="0" noProof="0" dirty="0">
                <a:ln>
                  <a:noFill/>
                </a:ln>
                <a:solidFill>
                  <a:srgbClr val="FFFFFF"/>
                </a:solidFill>
                <a:effectLst/>
                <a:uLnTx/>
                <a:uFillTx/>
                <a:latin typeface="Proxima Nova" panose="02000506030000020004" pitchFamily="2" charset="0"/>
                <a:cs typeface="Arial"/>
                <a:sym typeface="Arial"/>
              </a:rPr>
              <a:t> Chen (Stanford/Espresso)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Proxima Nova" panose="02000506030000020004" pitchFamily="2" charset="0"/>
                <a:cs typeface="Arial"/>
                <a:sym typeface="Arial"/>
                <a:hlinkClick r:id="rId2"/>
              </a:rPr>
              <a:t>https://eprint.iacr.org/2023/620</a:t>
            </a:r>
            <a:r>
              <a:rPr kumimoji="0" lang="en-US" sz="2000" b="0" i="0" u="none" strike="noStrike" kern="0" cap="none" spc="0" normalizeH="0" baseline="0" noProof="0" dirty="0">
                <a:ln>
                  <a:noFill/>
                </a:ln>
                <a:solidFill>
                  <a:srgbClr val="FFFFFF"/>
                </a:solidFill>
                <a:effectLst/>
                <a:uLnTx/>
                <a:uFillTx/>
                <a:latin typeface="Proxima Nova" panose="02000506030000020004" pitchFamily="2" charset="0"/>
                <a:cs typeface="Arial"/>
                <a:sym typeface="Arial"/>
              </a:rPr>
              <a:t> (</a:t>
            </a:r>
            <a:r>
              <a:rPr kumimoji="0" lang="en-US" sz="2000" b="0" i="0" u="none" strike="noStrike" kern="0" cap="none" spc="0" normalizeH="0" baseline="0" noProof="0" dirty="0" err="1">
                <a:ln>
                  <a:noFill/>
                </a:ln>
                <a:solidFill>
                  <a:srgbClr val="FFFFFF"/>
                </a:solidFill>
                <a:effectLst/>
                <a:uLnTx/>
                <a:uFillTx/>
                <a:latin typeface="Proxima Nova" panose="02000506030000020004" pitchFamily="2" charset="0"/>
                <a:cs typeface="Arial"/>
                <a:sym typeface="Arial"/>
              </a:rPr>
              <a:t>Asiacrypt</a:t>
            </a:r>
            <a:r>
              <a:rPr kumimoji="0" lang="en-US" sz="2000" b="0" i="0" u="none" strike="noStrike" kern="0" cap="none" spc="0" normalizeH="0" baseline="0" noProof="0" dirty="0">
                <a:ln>
                  <a:noFill/>
                </a:ln>
                <a:solidFill>
                  <a:srgbClr val="FFFFFF"/>
                </a:solidFill>
                <a:effectLst/>
                <a:uLnTx/>
                <a:uFillTx/>
                <a:latin typeface="Proxima Nova" panose="02000506030000020004" pitchFamily="2" charset="0"/>
                <a:cs typeface="Arial"/>
                <a:sym typeface="Arial"/>
              </a:rPr>
              <a:t> 23)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Proxima Nova" panose="02000506030000020004" pitchFamily="2" charset="0"/>
                <a:cs typeface="Arial"/>
                <a:sym typeface="Arial"/>
              </a:rPr>
              <a:t>Presenting reformulation from Protogalaxy (EG23)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Proxima Nova" panose="02000506030000020004" pitchFamily="2" charset="0"/>
                <a:cs typeface="Arial"/>
                <a:sym typeface="Arial"/>
                <a:hlinkClick r:id="rId3"/>
              </a:rPr>
              <a:t>https://eprint.iacr.org/2023/1106</a:t>
            </a:r>
            <a:endParaRPr kumimoji="0" lang="en-US" sz="2000" b="0" i="0" u="none" strike="noStrike" kern="0" cap="none" spc="0" normalizeH="0" baseline="0" noProof="0" dirty="0">
              <a:ln>
                <a:noFill/>
              </a:ln>
              <a:solidFill>
                <a:srgbClr val="FFFFFF"/>
              </a:solidFill>
              <a:effectLst/>
              <a:uLnTx/>
              <a:uFillTx/>
              <a:latin typeface="Proxima Nova" panose="02000506030000020004"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FFFF"/>
              </a:solidFill>
              <a:effectLst/>
              <a:uLnTx/>
              <a:uFillTx/>
              <a:latin typeface="Proxima Nova" panose="02000506030000020004" pitchFamily="2" charset="0"/>
              <a:cs typeface="Arial"/>
              <a:sym typeface="Arial"/>
            </a:endParaRPr>
          </a:p>
        </p:txBody>
      </p:sp>
    </p:spTree>
    <p:extLst>
      <p:ext uri="{BB962C8B-B14F-4D97-AF65-F5344CB8AC3E}">
        <p14:creationId xmlns:p14="http://schemas.microsoft.com/office/powerpoint/2010/main" val="2963316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315"/>
        <p:cNvGrpSpPr/>
        <p:nvPr/>
      </p:nvGrpSpPr>
      <p:grpSpPr>
        <a:xfrm>
          <a:off x="0" y="0"/>
          <a:ext cx="0" cy="0"/>
          <a:chOff x="0" y="0"/>
          <a:chExt cx="0" cy="0"/>
        </a:xfrm>
      </p:grpSpPr>
      <p:sp>
        <p:nvSpPr>
          <p:cNvPr id="316" name="Google Shape;316;p32"/>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err="1"/>
              <a:t>ProtoStar’s</a:t>
            </a:r>
            <a:r>
              <a:rPr lang="en" dirty="0"/>
              <a:t> Contributions</a:t>
            </a:r>
            <a:endParaRPr dirty="0"/>
          </a:p>
        </p:txBody>
      </p:sp>
      <p:sp>
        <p:nvSpPr>
          <p:cNvPr id="317" name="Google Shape;317;p32"/>
          <p:cNvSpPr txBox="1">
            <a:spLocks noGrp="1"/>
          </p:cNvSpPr>
          <p:nvPr>
            <p:ph type="body" idx="1"/>
          </p:nvPr>
        </p:nvSpPr>
        <p:spPr>
          <a:xfrm>
            <a:off x="311700" y="771475"/>
            <a:ext cx="8709000" cy="22833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b="1" dirty="0"/>
              <a:t>General recipe for IVC/PCD schemes</a:t>
            </a:r>
            <a:endParaRPr b="1" dirty="0"/>
          </a:p>
          <a:p>
            <a:pPr marL="914400" lvl="1" indent="-317500" algn="l" rtl="0">
              <a:lnSpc>
                <a:spcPct val="115000"/>
              </a:lnSpc>
              <a:spcBef>
                <a:spcPts val="0"/>
              </a:spcBef>
              <a:spcAft>
                <a:spcPts val="0"/>
              </a:spcAft>
              <a:buSzPts val="1400"/>
              <a:buChar char="○"/>
            </a:pPr>
            <a:r>
              <a:rPr lang="en" dirty="0"/>
              <a:t>Can fold </a:t>
            </a:r>
            <a:r>
              <a:rPr lang="en" b="1" dirty="0"/>
              <a:t>any</a:t>
            </a:r>
            <a:r>
              <a:rPr lang="en" dirty="0"/>
              <a:t> special-sound multi-round protocols </a:t>
            </a:r>
            <a:r>
              <a:rPr lang="en" b="1" dirty="0"/>
              <a:t>efficiently </a:t>
            </a:r>
            <a:r>
              <a:rPr lang="en" dirty="0"/>
              <a:t>(Nova is a special case)</a:t>
            </a:r>
            <a:endParaRPr dirty="0"/>
          </a:p>
          <a:p>
            <a:pPr marL="457200" lvl="0" indent="-342900" algn="l" rtl="0">
              <a:lnSpc>
                <a:spcPct val="115000"/>
              </a:lnSpc>
              <a:spcBef>
                <a:spcPts val="0"/>
              </a:spcBef>
              <a:spcAft>
                <a:spcPts val="0"/>
              </a:spcAft>
              <a:buSzPts val="1800"/>
              <a:buChar char="●"/>
            </a:pPr>
            <a:r>
              <a:rPr lang="en" b="1" dirty="0"/>
              <a:t>Efficient folding/IVC with highly expressive gates</a:t>
            </a:r>
            <a:endParaRPr b="1" dirty="0"/>
          </a:p>
          <a:p>
            <a:pPr marL="914400" lvl="1" indent="-317500" algn="l" rtl="0">
              <a:lnSpc>
                <a:spcPct val="115000"/>
              </a:lnSpc>
              <a:spcBef>
                <a:spcPts val="0"/>
              </a:spcBef>
              <a:spcAft>
                <a:spcPts val="0"/>
              </a:spcAft>
              <a:buSzPts val="1400"/>
              <a:buChar char="○"/>
            </a:pPr>
            <a:r>
              <a:rPr lang="en" b="1" dirty="0"/>
              <a:t>high-degree</a:t>
            </a:r>
            <a:r>
              <a:rPr lang="en" dirty="0"/>
              <a:t> gates + </a:t>
            </a:r>
            <a:r>
              <a:rPr lang="en" b="1" dirty="0"/>
              <a:t>lookup</a:t>
            </a:r>
            <a:r>
              <a:rPr lang="en" dirty="0"/>
              <a:t> + </a:t>
            </a:r>
            <a:r>
              <a:rPr lang="en" b="1" dirty="0"/>
              <a:t>non-uniform</a:t>
            </a:r>
            <a:r>
              <a:rPr lang="en" dirty="0"/>
              <a:t> computation </a:t>
            </a:r>
            <a:endParaRPr b="1" dirty="0"/>
          </a:p>
          <a:p>
            <a:pPr marL="1371600" lvl="2" indent="-317500" algn="l" rtl="0">
              <a:lnSpc>
                <a:spcPct val="115000"/>
              </a:lnSpc>
              <a:spcBef>
                <a:spcPts val="0"/>
              </a:spcBef>
              <a:spcAft>
                <a:spcPts val="0"/>
              </a:spcAft>
              <a:buSzPts val="1400"/>
              <a:buChar char="■"/>
            </a:pPr>
            <a:r>
              <a:rPr lang="en" dirty="0"/>
              <a:t>Easily extendable to support Customizable Constraint System (CCS) [STW23]</a:t>
            </a:r>
            <a:endParaRPr dirty="0"/>
          </a:p>
          <a:p>
            <a:pPr marL="914400" lvl="1" indent="-317500" algn="l" rtl="0">
              <a:spcBef>
                <a:spcPts val="0"/>
              </a:spcBef>
              <a:spcAft>
                <a:spcPts val="0"/>
              </a:spcAft>
              <a:buSzPts val="1400"/>
              <a:buChar char="○"/>
            </a:pPr>
            <a:r>
              <a:rPr lang="en" dirty="0"/>
              <a:t>Dominant IVC proving cost: (</a:t>
            </a:r>
            <a:r>
              <a:rPr lang="en" b="1" dirty="0"/>
              <a:t>no dependence on gate degree and table size</a:t>
            </a:r>
            <a:r>
              <a:rPr lang="en" dirty="0"/>
              <a:t>)</a:t>
            </a:r>
            <a:endParaRPr dirty="0"/>
          </a:p>
          <a:p>
            <a:pPr marL="1371600" lvl="2" indent="-317500" algn="l" rtl="0">
              <a:spcBef>
                <a:spcPts val="0"/>
              </a:spcBef>
              <a:spcAft>
                <a:spcPts val="0"/>
              </a:spcAft>
              <a:buSzPts val="1400"/>
              <a:buChar char="■"/>
            </a:pPr>
            <a:r>
              <a:rPr lang="en" dirty="0"/>
              <a:t>1 MSM of size |w| </a:t>
            </a:r>
            <a:endParaRPr dirty="0"/>
          </a:p>
          <a:p>
            <a:pPr marL="1371600" lvl="2" indent="-317500" algn="l" rtl="0">
              <a:spcBef>
                <a:spcPts val="0"/>
              </a:spcBef>
              <a:spcAft>
                <a:spcPts val="0"/>
              </a:spcAft>
              <a:buSzPts val="1400"/>
              <a:buChar char="■"/>
            </a:pPr>
            <a:r>
              <a:rPr lang="en" dirty="0"/>
              <a:t>Recursive circuit: 3 G-</a:t>
            </a:r>
            <a:r>
              <a:rPr lang="en" dirty="0" err="1"/>
              <a:t>exps</a:t>
            </a:r>
            <a:r>
              <a:rPr lang="en" dirty="0"/>
              <a:t> </a:t>
            </a:r>
            <a:endParaRPr dirty="0"/>
          </a:p>
        </p:txBody>
      </p:sp>
      <p:pic>
        <p:nvPicPr>
          <p:cNvPr id="318" name="Google Shape;318;p32"/>
          <p:cNvPicPr preferRelativeResize="0"/>
          <p:nvPr/>
        </p:nvPicPr>
        <p:blipFill>
          <a:blip r:embed="rId3">
            <a:alphaModFix/>
          </a:blip>
          <a:stretch>
            <a:fillRect/>
          </a:stretch>
        </p:blipFill>
        <p:spPr>
          <a:xfrm>
            <a:off x="381000" y="2934950"/>
            <a:ext cx="5026648" cy="2017751"/>
          </a:xfrm>
          <a:prstGeom prst="rect">
            <a:avLst/>
          </a:prstGeom>
          <a:noFill/>
          <a:ln>
            <a:noFill/>
          </a:ln>
        </p:spPr>
      </p:pic>
      <p:sp>
        <p:nvSpPr>
          <p:cNvPr id="319" name="Google Shape;319;p32"/>
          <p:cNvSpPr txBox="1"/>
          <p:nvPr/>
        </p:nvSpPr>
        <p:spPr>
          <a:xfrm>
            <a:off x="1832550" y="4250000"/>
            <a:ext cx="2109000" cy="329400"/>
          </a:xfrm>
          <a:prstGeom prst="rect">
            <a:avLst/>
          </a:prstGeom>
          <a:noFill/>
          <a:ln w="19050" cap="flat" cmpd="sng">
            <a:solidFill>
              <a:srgbClr val="6AA84F"/>
            </a:solidFill>
            <a:prstDash val="dash"/>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
        <p:nvSpPr>
          <p:cNvPr id="320" name="Google Shape;320;p32"/>
          <p:cNvSpPr txBox="1"/>
          <p:nvPr/>
        </p:nvSpPr>
        <p:spPr>
          <a:xfrm>
            <a:off x="5625225" y="4250000"/>
            <a:ext cx="23232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000000"/>
                </a:solidFill>
                <a:effectLst/>
                <a:uLnTx/>
                <a:uFillTx/>
                <a:latin typeface="Proxima Nova"/>
                <a:ea typeface="Proxima Nova"/>
                <a:cs typeface="Proxima Nova"/>
                <a:sym typeface="Proxima Nova"/>
              </a:rPr>
              <a:t>Significantly fewer hashes/F-ops in the circuit</a:t>
            </a:r>
            <a:endParaRPr kumimoji="0" sz="14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3"/>
          <p:cNvSpPr txBox="1">
            <a:spLocks noGrp="1"/>
          </p:cNvSpPr>
          <p:nvPr>
            <p:ph type="title"/>
          </p:nvPr>
        </p:nvSpPr>
        <p:spPr>
          <a:xfrm>
            <a:off x="510450" y="2057400"/>
            <a:ext cx="8393700" cy="778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t>General Recipe for Folding/Accumulation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4"/>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General Recipe for Folding/Acc</a:t>
            </a:r>
            <a:endParaRPr/>
          </a:p>
        </p:txBody>
      </p:sp>
      <p:sp>
        <p:nvSpPr>
          <p:cNvPr id="331" name="Google Shape;331;p34"/>
          <p:cNvSpPr txBox="1"/>
          <p:nvPr/>
        </p:nvSpPr>
        <p:spPr>
          <a:xfrm>
            <a:off x="512825" y="924575"/>
            <a:ext cx="44754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sng" strike="noStrike" kern="0" cap="none" spc="0" normalizeH="0" baseline="0" noProof="0">
                <a:ln>
                  <a:noFill/>
                </a:ln>
                <a:solidFill>
                  <a:srgbClr val="000000"/>
                </a:solidFill>
                <a:effectLst/>
                <a:uLnTx/>
                <a:uFillTx/>
                <a:latin typeface="Proxima Nova"/>
                <a:ea typeface="Proxima Nova"/>
                <a:cs typeface="Proxima Nova"/>
                <a:sym typeface="Proxima Nova"/>
              </a:rPr>
              <a:t>Goal: </a:t>
            </a:r>
            <a:r>
              <a:rPr kumimoji="0" lang="en" sz="1800" b="0" i="0" u="sng" strike="noStrike" kern="0" cap="none" spc="0" normalizeH="0" baseline="0" noProof="0">
                <a:ln>
                  <a:noFill/>
                </a:ln>
                <a:solidFill>
                  <a:srgbClr val="000000"/>
                </a:solidFill>
                <a:effectLst/>
                <a:uLnTx/>
                <a:uFillTx/>
                <a:latin typeface="Proxima Nova"/>
                <a:ea typeface="Proxima Nova"/>
                <a:cs typeface="Proxima Nova"/>
                <a:sym typeface="Proxima Nova"/>
              </a:rPr>
              <a:t>Fold instances for NP Relation </a:t>
            </a:r>
            <a:r>
              <a:rPr kumimoji="0" lang="en" sz="1800" b="0" i="0" u="sng" strike="noStrike" kern="0" cap="none" spc="0" normalizeH="0" baseline="0" noProof="0">
                <a:ln>
                  <a:noFill/>
                </a:ln>
                <a:solidFill>
                  <a:srgbClr val="0000FF"/>
                </a:solidFill>
                <a:effectLst/>
                <a:uLnTx/>
                <a:uFillTx/>
                <a:latin typeface="Comic Sans MS"/>
                <a:ea typeface="Comic Sans MS"/>
                <a:cs typeface="Comic Sans MS"/>
                <a:sym typeface="Comic Sans MS"/>
              </a:rPr>
              <a:t>R </a:t>
            </a:r>
            <a:endParaRPr kumimoji="0" sz="1800" b="0" i="0" u="sng" strike="noStrike" kern="0" cap="none" spc="0" normalizeH="0" baseline="0" noProof="0">
              <a:ln>
                <a:noFill/>
              </a:ln>
              <a:solidFill>
                <a:srgbClr val="0000FF"/>
              </a:solidFill>
              <a:effectLst/>
              <a:uLnTx/>
              <a:uFillTx/>
              <a:latin typeface="Comic Sans MS"/>
              <a:ea typeface="Comic Sans MS"/>
              <a:cs typeface="Comic Sans MS"/>
              <a:sym typeface="Comic Sans MS"/>
            </a:endParaRPr>
          </a:p>
        </p:txBody>
      </p:sp>
      <p:grpSp>
        <p:nvGrpSpPr>
          <p:cNvPr id="332" name="Google Shape;332;p34"/>
          <p:cNvGrpSpPr/>
          <p:nvPr/>
        </p:nvGrpSpPr>
        <p:grpSpPr>
          <a:xfrm>
            <a:off x="512825" y="1884350"/>
            <a:ext cx="7104300" cy="907863"/>
            <a:chOff x="512825" y="1884350"/>
            <a:chExt cx="7104300" cy="907863"/>
          </a:xfrm>
        </p:grpSpPr>
        <p:sp>
          <p:nvSpPr>
            <p:cNvPr id="333" name="Google Shape;333;p34"/>
            <p:cNvSpPr txBox="1"/>
            <p:nvPr/>
          </p:nvSpPr>
          <p:spPr>
            <a:xfrm>
              <a:off x="512825" y="2330513"/>
              <a:ext cx="71043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Step 2: </a:t>
              </a: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Transform </a:t>
              </a: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Π </a:t>
              </a: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to a non-interactive argument </a:t>
              </a: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NARK(Π)</a:t>
              </a: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 </a:t>
              </a:r>
              <a:r>
                <a:rPr kumimoji="0" lang="en" sz="1800" b="0" i="0" u="none" strike="noStrike" kern="0" cap="none" spc="0" normalizeH="0" baseline="0" noProof="0">
                  <a:ln>
                    <a:noFill/>
                  </a:ln>
                  <a:solidFill>
                    <a:srgbClr val="0000FF"/>
                  </a:solidFill>
                  <a:effectLst/>
                  <a:uLnTx/>
                  <a:uFillTx/>
                  <a:latin typeface="Comic Sans MS"/>
                  <a:ea typeface="Comic Sans MS"/>
                  <a:cs typeface="Comic Sans MS"/>
                  <a:sym typeface="Comic Sans MS"/>
                </a:rPr>
                <a:t> </a:t>
              </a:r>
              <a:endParaRPr kumimoji="0" sz="1800" b="0" i="0" u="none" strike="noStrike" kern="0" cap="none" spc="0" normalizeH="0" baseline="0" noProof="0">
                <a:ln>
                  <a:noFill/>
                </a:ln>
                <a:solidFill>
                  <a:srgbClr val="0000FF"/>
                </a:solidFill>
                <a:effectLst/>
                <a:uLnTx/>
                <a:uFillTx/>
                <a:latin typeface="Comic Sans MS"/>
                <a:ea typeface="Comic Sans MS"/>
                <a:cs typeface="Comic Sans MS"/>
                <a:sym typeface="Comic Sans MS"/>
              </a:endParaRPr>
            </a:p>
          </p:txBody>
        </p:sp>
        <p:sp>
          <p:nvSpPr>
            <p:cNvPr id="334" name="Google Shape;334;p34"/>
            <p:cNvSpPr/>
            <p:nvPr/>
          </p:nvSpPr>
          <p:spPr>
            <a:xfrm>
              <a:off x="3410875" y="1884350"/>
              <a:ext cx="372900" cy="513300"/>
            </a:xfrm>
            <a:prstGeom prst="downArrow">
              <a:avLst>
                <a:gd name="adj1" fmla="val 50000"/>
                <a:gd name="adj2" fmla="val 50000"/>
              </a:avLst>
            </a:prstGeom>
            <a:solidFill>
              <a:srgbClr val="6FA8DC"/>
            </a:solidFill>
            <a:ln w="952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5" name="Google Shape;335;p34"/>
          <p:cNvGrpSpPr/>
          <p:nvPr/>
        </p:nvGrpSpPr>
        <p:grpSpPr>
          <a:xfrm>
            <a:off x="512825" y="1422650"/>
            <a:ext cx="8197025" cy="484575"/>
            <a:chOff x="512825" y="1422650"/>
            <a:chExt cx="8197025" cy="484575"/>
          </a:xfrm>
        </p:grpSpPr>
        <p:sp>
          <p:nvSpPr>
            <p:cNvPr id="336" name="Google Shape;336;p34"/>
            <p:cNvSpPr txBox="1"/>
            <p:nvPr/>
          </p:nvSpPr>
          <p:spPr>
            <a:xfrm>
              <a:off x="7233550" y="1422650"/>
              <a:ext cx="14763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a:ln>
                    <a:noFill/>
                  </a:ln>
                  <a:solidFill>
                    <a:srgbClr val="CC0000"/>
                  </a:solidFill>
                  <a:effectLst/>
                  <a:uLnTx/>
                  <a:uFillTx/>
                  <a:latin typeface="Proxima Nova"/>
                  <a:ea typeface="Proxima Nova"/>
                  <a:cs typeface="Proxima Nova"/>
                  <a:sym typeface="Proxima Nova"/>
                </a:rPr>
                <a:t>usually easy</a:t>
              </a:r>
              <a:endParaRPr kumimoji="0" sz="1800" b="1" i="0" u="none" strike="noStrike" kern="0" cap="none" spc="0" normalizeH="0" baseline="0" noProof="0">
                <a:ln>
                  <a:noFill/>
                </a:ln>
                <a:solidFill>
                  <a:srgbClr val="CC0000"/>
                </a:solidFill>
                <a:effectLst/>
                <a:uLnTx/>
                <a:uFillTx/>
                <a:latin typeface="Proxima Nova"/>
                <a:ea typeface="Proxima Nova"/>
                <a:cs typeface="Proxima Nova"/>
                <a:sym typeface="Proxima Nova"/>
              </a:endParaRPr>
            </a:p>
          </p:txBody>
        </p:sp>
        <p:sp>
          <p:nvSpPr>
            <p:cNvPr id="337" name="Google Shape;337;p34"/>
            <p:cNvSpPr txBox="1"/>
            <p:nvPr/>
          </p:nvSpPr>
          <p:spPr>
            <a:xfrm>
              <a:off x="512825" y="1445525"/>
              <a:ext cx="71043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Step 1: </a:t>
              </a: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Build a multi-round special-sound protocol </a:t>
              </a: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Π </a:t>
              </a: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for relation </a:t>
              </a:r>
              <a:r>
                <a:rPr kumimoji="0" lang="en" sz="1800" b="0" i="0" u="none" strike="noStrike" kern="0" cap="none" spc="0" normalizeH="0" baseline="0" noProof="0">
                  <a:ln>
                    <a:noFill/>
                  </a:ln>
                  <a:solidFill>
                    <a:srgbClr val="0000FF"/>
                  </a:solidFill>
                  <a:effectLst/>
                  <a:uLnTx/>
                  <a:uFillTx/>
                  <a:latin typeface="Comic Sans MS"/>
                  <a:ea typeface="Comic Sans MS"/>
                  <a:cs typeface="Comic Sans MS"/>
                  <a:sym typeface="Comic Sans MS"/>
                </a:rPr>
                <a:t>R </a:t>
              </a:r>
              <a:endParaRPr kumimoji="0" sz="1800" b="0" i="0" u="none" strike="noStrike" kern="0" cap="none" spc="0" normalizeH="0" baseline="0" noProof="0">
                <a:ln>
                  <a:noFill/>
                </a:ln>
                <a:solidFill>
                  <a:srgbClr val="0000FF"/>
                </a:solidFill>
                <a:effectLst/>
                <a:uLnTx/>
                <a:uFillTx/>
                <a:latin typeface="Comic Sans MS"/>
                <a:ea typeface="Comic Sans MS"/>
                <a:cs typeface="Comic Sans MS"/>
                <a:sym typeface="Comic Sans MS"/>
              </a:endParaRPr>
            </a:p>
          </p:txBody>
        </p:sp>
      </p:grpSp>
      <p:grpSp>
        <p:nvGrpSpPr>
          <p:cNvPr id="338" name="Google Shape;338;p34"/>
          <p:cNvGrpSpPr/>
          <p:nvPr/>
        </p:nvGrpSpPr>
        <p:grpSpPr>
          <a:xfrm>
            <a:off x="512825" y="2759325"/>
            <a:ext cx="7373400" cy="917900"/>
            <a:chOff x="512825" y="2759325"/>
            <a:chExt cx="7373400" cy="917900"/>
          </a:xfrm>
        </p:grpSpPr>
        <p:sp>
          <p:nvSpPr>
            <p:cNvPr id="339" name="Google Shape;339;p34"/>
            <p:cNvSpPr/>
            <p:nvPr/>
          </p:nvSpPr>
          <p:spPr>
            <a:xfrm>
              <a:off x="3410875" y="2759325"/>
              <a:ext cx="372900" cy="513300"/>
            </a:xfrm>
            <a:prstGeom prst="downArrow">
              <a:avLst>
                <a:gd name="adj1" fmla="val 50000"/>
                <a:gd name="adj2" fmla="val 50000"/>
              </a:avLst>
            </a:prstGeom>
            <a:solidFill>
              <a:srgbClr val="6FA8DC"/>
            </a:solidFill>
            <a:ln w="952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34"/>
            <p:cNvSpPr txBox="1"/>
            <p:nvPr/>
          </p:nvSpPr>
          <p:spPr>
            <a:xfrm>
              <a:off x="512825" y="3215525"/>
              <a:ext cx="71043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Step 3: </a:t>
              </a: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Build a folding/acc scheme for the verifier check of </a:t>
              </a: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NARK(Π)</a:t>
              </a: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 </a:t>
              </a:r>
              <a:r>
                <a:rPr kumimoji="0" lang="en" sz="1800" b="0" i="0" u="none" strike="noStrike" kern="0" cap="none" spc="0" normalizeH="0" baseline="0" noProof="0">
                  <a:ln>
                    <a:noFill/>
                  </a:ln>
                  <a:solidFill>
                    <a:srgbClr val="0000FF"/>
                  </a:solidFill>
                  <a:effectLst/>
                  <a:uLnTx/>
                  <a:uFillTx/>
                  <a:latin typeface="Comic Sans MS"/>
                  <a:ea typeface="Comic Sans MS"/>
                  <a:cs typeface="Comic Sans MS"/>
                  <a:sym typeface="Comic Sans MS"/>
                </a:rPr>
                <a:t> </a:t>
              </a:r>
              <a:endParaRPr kumimoji="0" sz="1800" b="0" i="0" u="none" strike="noStrike" kern="0" cap="none" spc="0" normalizeH="0" baseline="0" noProof="0">
                <a:ln>
                  <a:noFill/>
                </a:ln>
                <a:solidFill>
                  <a:srgbClr val="0000FF"/>
                </a:solidFill>
                <a:effectLst/>
                <a:uLnTx/>
                <a:uFillTx/>
                <a:latin typeface="Comic Sans MS"/>
                <a:ea typeface="Comic Sans MS"/>
                <a:cs typeface="Comic Sans MS"/>
                <a:sym typeface="Comic Sans MS"/>
              </a:endParaRPr>
            </a:p>
          </p:txBody>
        </p:sp>
        <p:sp>
          <p:nvSpPr>
            <p:cNvPr id="341" name="Google Shape;341;p34"/>
            <p:cNvSpPr txBox="1"/>
            <p:nvPr/>
          </p:nvSpPr>
          <p:spPr>
            <a:xfrm>
              <a:off x="3670025" y="2759325"/>
              <a:ext cx="4216200" cy="431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a:ln>
                    <a:noFill/>
                  </a:ln>
                  <a:solidFill>
                    <a:srgbClr val="CC0000"/>
                  </a:solidFill>
                  <a:effectLst/>
                  <a:uLnTx/>
                  <a:uFillTx/>
                  <a:latin typeface="Proxima Nova"/>
                  <a:ea typeface="Proxima Nova"/>
                  <a:cs typeface="Proxima Nova"/>
                  <a:sym typeface="Proxima Nova"/>
                </a:rPr>
                <a:t>Innovation: generic &amp; efficient transform</a:t>
              </a:r>
              <a:endParaRPr kumimoji="0" sz="1600" b="1" i="0" u="none" strike="noStrike" kern="0" cap="none" spc="0" normalizeH="0" baseline="0" noProof="0">
                <a:ln>
                  <a:noFill/>
                </a:ln>
                <a:solidFill>
                  <a:srgbClr val="CC0000"/>
                </a:solidFill>
                <a:effectLst/>
                <a:uLnTx/>
                <a:uFillTx/>
                <a:latin typeface="Proxima Nova"/>
                <a:ea typeface="Proxima Nova"/>
                <a:cs typeface="Proxima Nova"/>
                <a:sym typeface="Proxima Nov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5"/>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Special-Sound Protocols: Example</a:t>
            </a:r>
            <a:endParaRPr/>
          </a:p>
        </p:txBody>
      </p:sp>
      <p:sp>
        <p:nvSpPr>
          <p:cNvPr id="349" name="Google Shape;349;p35"/>
          <p:cNvSpPr txBox="1"/>
          <p:nvPr/>
        </p:nvSpPr>
        <p:spPr>
          <a:xfrm>
            <a:off x="512825" y="924575"/>
            <a:ext cx="5537100" cy="492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Check: </a:t>
            </a:r>
            <a:r>
              <a:rPr kumimoji="0" lang="en" sz="1800" b="1" i="0" u="none" strike="noStrike" kern="0" cap="none" spc="0" normalizeH="0" baseline="0" noProof="0">
                <a:ln>
                  <a:noFill/>
                </a:ln>
                <a:solidFill>
                  <a:srgbClr val="000000"/>
                </a:solidFill>
                <a:effectLst/>
                <a:uLnTx/>
                <a:uFillTx/>
                <a:latin typeface="Comic Sans MS"/>
                <a:ea typeface="Comic Sans MS"/>
                <a:cs typeface="Comic Sans MS"/>
                <a:sym typeface="Comic Sans MS"/>
              </a:rPr>
              <a:t>P</a:t>
            </a: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 knows </a:t>
            </a:r>
            <a:r>
              <a:rPr kumimoji="0" lang="en" sz="2000" b="1" i="0" u="none" strike="noStrike" kern="0" cap="none" spc="0" normalizeH="0" baseline="0" noProof="0">
                <a:ln>
                  <a:noFill/>
                </a:ln>
                <a:solidFill>
                  <a:srgbClr val="000000"/>
                </a:solidFill>
                <a:effectLst/>
                <a:uLnTx/>
                <a:uFillTx/>
                <a:latin typeface="Proxima Nova"/>
                <a:ea typeface="Proxima Nova"/>
                <a:cs typeface="Proxima Nova"/>
                <a:sym typeface="Proxima Nova"/>
              </a:rPr>
              <a:t>w </a:t>
            </a:r>
            <a:r>
              <a:rPr kumimoji="0" lang="en" sz="2000" b="0" i="0" u="none" strike="noStrike" kern="0" cap="none" spc="0" normalizeH="0" baseline="0" noProof="0">
                <a:ln>
                  <a:noFill/>
                </a:ln>
                <a:solidFill>
                  <a:srgbClr val="000000"/>
                </a:solidFill>
                <a:effectLst/>
                <a:uLnTx/>
                <a:uFillTx/>
                <a:latin typeface="Proxima Nova"/>
                <a:ea typeface="Proxima Nova"/>
                <a:cs typeface="Proxima Nova"/>
                <a:sym typeface="Proxima Nova"/>
              </a:rPr>
              <a:t>s.t. </a:t>
            </a: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C(x,w)=0</a:t>
            </a:r>
            <a:r>
              <a:rPr kumimoji="0" lang="en" sz="1800" b="1" i="0" u="none" strike="noStrike" kern="0" cap="none" spc="0" normalizeH="0" baseline="30000" noProof="0">
                <a:ln>
                  <a:noFill/>
                </a:ln>
                <a:solidFill>
                  <a:srgbClr val="000000"/>
                </a:solidFill>
                <a:effectLst/>
                <a:uLnTx/>
                <a:uFillTx/>
                <a:latin typeface="Proxima Nova"/>
                <a:ea typeface="Proxima Nova"/>
                <a:cs typeface="Proxima Nova"/>
                <a:sym typeface="Proxima Nova"/>
              </a:rPr>
              <a:t>n</a:t>
            </a:r>
            <a:endParaRPr kumimoji="0" sz="1800" b="0" i="0" u="none" strike="noStrike" kern="0" cap="none" spc="0" normalizeH="0" baseline="0" noProof="0">
              <a:ln>
                <a:noFill/>
              </a:ln>
              <a:solidFill>
                <a:srgbClr val="0000FF"/>
              </a:solidFill>
              <a:effectLst/>
              <a:uLnTx/>
              <a:uFillTx/>
              <a:latin typeface="Comic Sans MS"/>
              <a:ea typeface="Comic Sans MS"/>
              <a:cs typeface="Comic Sans MS"/>
              <a:sym typeface="Comic Sans MS"/>
            </a:endParaRPr>
          </a:p>
        </p:txBody>
      </p:sp>
      <p:sp>
        <p:nvSpPr>
          <p:cNvPr id="350" name="Google Shape;350;p35"/>
          <p:cNvSpPr txBox="1"/>
          <p:nvPr/>
        </p:nvSpPr>
        <p:spPr>
          <a:xfrm>
            <a:off x="1156475" y="1767275"/>
            <a:ext cx="489600" cy="6465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1" i="0" u="none" strike="noStrike" kern="0" cap="none" spc="0" normalizeH="0" baseline="0" noProof="0">
                <a:ln>
                  <a:noFill/>
                </a:ln>
                <a:solidFill>
                  <a:srgbClr val="000000"/>
                </a:solidFill>
                <a:effectLst/>
                <a:uLnTx/>
                <a:uFillTx/>
                <a:latin typeface="Comic Sans MS"/>
                <a:ea typeface="Comic Sans MS"/>
                <a:cs typeface="Comic Sans MS"/>
                <a:sym typeface="Comic Sans MS"/>
              </a:rPr>
              <a:t>P</a:t>
            </a:r>
            <a:endParaRPr kumimoji="0" sz="3000" b="1"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351" name="Google Shape;351;p35"/>
          <p:cNvSpPr txBox="1"/>
          <p:nvPr/>
        </p:nvSpPr>
        <p:spPr>
          <a:xfrm>
            <a:off x="7283725" y="1767275"/>
            <a:ext cx="489600" cy="6465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1" i="0" u="none" strike="noStrike" kern="0" cap="none" spc="0" normalizeH="0" baseline="0" noProof="0">
                <a:ln>
                  <a:noFill/>
                </a:ln>
                <a:solidFill>
                  <a:srgbClr val="000000"/>
                </a:solidFill>
                <a:effectLst/>
                <a:uLnTx/>
                <a:uFillTx/>
                <a:latin typeface="Comic Sans MS"/>
                <a:ea typeface="Comic Sans MS"/>
                <a:cs typeface="Comic Sans MS"/>
                <a:sym typeface="Comic Sans MS"/>
              </a:rPr>
              <a:t>V</a:t>
            </a:r>
            <a:endParaRPr kumimoji="0" sz="3000" b="1"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grpSp>
        <p:nvGrpSpPr>
          <p:cNvPr id="352" name="Google Shape;352;p35"/>
          <p:cNvGrpSpPr/>
          <p:nvPr/>
        </p:nvGrpSpPr>
        <p:grpSpPr>
          <a:xfrm>
            <a:off x="2020100" y="2085300"/>
            <a:ext cx="4623000" cy="492600"/>
            <a:chOff x="2020100" y="2085300"/>
            <a:chExt cx="4623000" cy="492600"/>
          </a:xfrm>
        </p:grpSpPr>
        <p:cxnSp>
          <p:nvCxnSpPr>
            <p:cNvPr id="353" name="Google Shape;353;p35"/>
            <p:cNvCxnSpPr/>
            <p:nvPr/>
          </p:nvCxnSpPr>
          <p:spPr>
            <a:xfrm>
              <a:off x="2020100" y="2570088"/>
              <a:ext cx="4623000" cy="7800"/>
            </a:xfrm>
            <a:prstGeom prst="straightConnector1">
              <a:avLst/>
            </a:prstGeom>
            <a:noFill/>
            <a:ln w="19050" cap="flat" cmpd="sng">
              <a:solidFill>
                <a:schemeClr val="dk1"/>
              </a:solidFill>
              <a:prstDash val="solid"/>
              <a:round/>
              <a:headEnd type="none" w="med" len="med"/>
              <a:tailEnd type="triangle" w="med" len="med"/>
            </a:ln>
          </p:spPr>
        </p:cxnSp>
        <p:sp>
          <p:nvSpPr>
            <p:cNvPr id="354" name="Google Shape;354;p35"/>
            <p:cNvSpPr txBox="1"/>
            <p:nvPr/>
          </p:nvSpPr>
          <p:spPr>
            <a:xfrm>
              <a:off x="3651700" y="2085300"/>
              <a:ext cx="1134300" cy="492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a:ln>
                    <a:noFill/>
                  </a:ln>
                  <a:solidFill>
                    <a:srgbClr val="000000"/>
                  </a:solidFill>
                  <a:effectLst/>
                  <a:uLnTx/>
                  <a:uFillTx/>
                  <a:latin typeface="Proxima Nova"/>
                  <a:ea typeface="Proxima Nova"/>
                  <a:cs typeface="Proxima Nova"/>
                  <a:sym typeface="Proxima Nova"/>
                </a:rPr>
                <a:t>w</a:t>
              </a:r>
              <a:endParaRPr kumimoji="0" sz="20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grpSp>
      <p:sp>
        <p:nvSpPr>
          <p:cNvPr id="355" name="Google Shape;355;p35"/>
          <p:cNvSpPr txBox="1"/>
          <p:nvPr/>
        </p:nvSpPr>
        <p:spPr>
          <a:xfrm>
            <a:off x="6547975" y="2794125"/>
            <a:ext cx="1961100" cy="7389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check </a:t>
            </a: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C</a:t>
            </a:r>
            <a:r>
              <a:rPr kumimoji="0" lang="en" sz="1800" b="1" i="0" u="none" strike="noStrike" kern="0" cap="none" spc="0" normalizeH="0" baseline="-25000" noProof="0">
                <a:ln>
                  <a:noFill/>
                </a:ln>
                <a:solidFill>
                  <a:srgbClr val="000000"/>
                </a:solidFill>
                <a:effectLst/>
                <a:uLnTx/>
                <a:uFillTx/>
                <a:latin typeface="Proxima Nova"/>
                <a:ea typeface="Proxima Nova"/>
                <a:cs typeface="Proxima Nova"/>
                <a:sym typeface="Proxima Nova"/>
              </a:rPr>
              <a:t>i</a:t>
            </a: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(w)=0</a:t>
            </a:r>
            <a:endParaRPr kumimoji="0" sz="18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for all i ∈ [n]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6"/>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Special-Sound Protocols: Example</a:t>
            </a:r>
            <a:endParaRPr/>
          </a:p>
        </p:txBody>
      </p:sp>
      <p:sp>
        <p:nvSpPr>
          <p:cNvPr id="361" name="Google Shape;361;p36"/>
          <p:cNvSpPr txBox="1"/>
          <p:nvPr/>
        </p:nvSpPr>
        <p:spPr>
          <a:xfrm>
            <a:off x="512825" y="924575"/>
            <a:ext cx="5537100" cy="492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Check: </a:t>
            </a:r>
            <a:r>
              <a:rPr kumimoji="0" lang="en" sz="18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P</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knows </a:t>
            </a:r>
            <a:r>
              <a:rPr kumimoji="0" lang="en" sz="20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a</a:t>
            </a:r>
            <a:r>
              <a:rPr kumimoji="0" lang="en" sz="20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20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b</a:t>
            </a:r>
            <a:r>
              <a:rPr kumimoji="0" lang="en" sz="20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20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 </a:t>
            </a:r>
            <a:r>
              <a:rPr kumimoji="0" lang="en" sz="2000" b="0"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s.t.</a:t>
            </a:r>
            <a:r>
              <a:rPr kumimoji="0" lang="en" sz="20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a</a:t>
            </a:r>
            <a:r>
              <a:rPr kumimoji="0" lang="en" sz="1800" b="0" i="0" u="none" strike="noStrike" kern="0" cap="none" spc="0" normalizeH="0" baseline="-25000" noProof="0" dirty="0">
                <a:ln>
                  <a:noFill/>
                </a:ln>
                <a:solidFill>
                  <a:srgbClr val="000000"/>
                </a:solidFill>
                <a:effectLst/>
                <a:uLnTx/>
                <a:uFillTx/>
                <a:latin typeface="Proxima Nova"/>
                <a:ea typeface="Proxima Nova"/>
                <a:cs typeface="Proxima Nova"/>
                <a:sym typeface="Proxima Nova"/>
              </a:rPr>
              <a:t>i</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 </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b</a:t>
            </a:r>
            <a:r>
              <a:rPr kumimoji="0" lang="en" sz="1800" b="0" i="0" u="none" strike="noStrike" kern="0" cap="none" spc="0" normalizeH="0" baseline="-25000" noProof="0" dirty="0">
                <a:ln>
                  <a:noFill/>
                </a:ln>
                <a:solidFill>
                  <a:srgbClr val="000000"/>
                </a:solidFill>
                <a:effectLst/>
                <a:uLnTx/>
                <a:uFillTx/>
                <a:latin typeface="Proxima Nova"/>
                <a:ea typeface="Proxima Nova"/>
                <a:cs typeface="Proxima Nova"/>
                <a:sym typeface="Proxima Nova"/>
              </a:rPr>
              <a:t>i</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 </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a:t>
            </a:r>
            <a:r>
              <a:rPr kumimoji="0" lang="en" sz="1800" b="0" i="0" u="none" strike="noStrike" kern="0" cap="none" spc="0" normalizeH="0" baseline="-25000" noProof="0" dirty="0">
                <a:ln>
                  <a:noFill/>
                </a:ln>
                <a:solidFill>
                  <a:srgbClr val="000000"/>
                </a:solidFill>
                <a:effectLst/>
                <a:uLnTx/>
                <a:uFillTx/>
                <a:latin typeface="Proxima Nova"/>
                <a:ea typeface="Proxima Nova"/>
                <a:cs typeface="Proxima Nova"/>
                <a:sym typeface="Proxima Nova"/>
              </a:rPr>
              <a:t>i</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for all </a:t>
            </a:r>
            <a:r>
              <a:rPr kumimoji="0" lang="en" sz="1800" b="0"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i</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 [n]</a:t>
            </a:r>
            <a:endParaRPr kumimoji="0" sz="1800" b="0" i="0" u="none" strike="noStrike" kern="0" cap="none" spc="0" normalizeH="0" baseline="0" noProof="0" dirty="0">
              <a:ln>
                <a:noFill/>
              </a:ln>
              <a:solidFill>
                <a:srgbClr val="0000FF"/>
              </a:solidFill>
              <a:effectLst/>
              <a:uLnTx/>
              <a:uFillTx/>
              <a:latin typeface="Comic Sans MS"/>
              <a:ea typeface="Comic Sans MS"/>
              <a:cs typeface="Comic Sans MS"/>
              <a:sym typeface="Comic Sans MS"/>
            </a:endParaRPr>
          </a:p>
        </p:txBody>
      </p:sp>
      <p:sp>
        <p:nvSpPr>
          <p:cNvPr id="362" name="Google Shape;362;p36"/>
          <p:cNvSpPr txBox="1"/>
          <p:nvPr/>
        </p:nvSpPr>
        <p:spPr>
          <a:xfrm>
            <a:off x="1156475" y="1767275"/>
            <a:ext cx="489600" cy="6465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1" i="0" u="none" strike="noStrike" kern="0" cap="none" spc="0" normalizeH="0" baseline="0" noProof="0">
                <a:ln>
                  <a:noFill/>
                </a:ln>
                <a:solidFill>
                  <a:srgbClr val="000000"/>
                </a:solidFill>
                <a:effectLst/>
                <a:uLnTx/>
                <a:uFillTx/>
                <a:latin typeface="Comic Sans MS"/>
                <a:ea typeface="Comic Sans MS"/>
                <a:cs typeface="Comic Sans MS"/>
                <a:sym typeface="Comic Sans MS"/>
              </a:rPr>
              <a:t>P</a:t>
            </a:r>
            <a:endParaRPr kumimoji="0" sz="3000" b="1"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363" name="Google Shape;363;p36"/>
          <p:cNvSpPr txBox="1"/>
          <p:nvPr/>
        </p:nvSpPr>
        <p:spPr>
          <a:xfrm>
            <a:off x="7283725" y="1767275"/>
            <a:ext cx="489600" cy="6465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1" i="0" u="none" strike="noStrike" kern="0" cap="none" spc="0" normalizeH="0" baseline="0" noProof="0">
                <a:ln>
                  <a:noFill/>
                </a:ln>
                <a:solidFill>
                  <a:srgbClr val="000000"/>
                </a:solidFill>
                <a:effectLst/>
                <a:uLnTx/>
                <a:uFillTx/>
                <a:latin typeface="Comic Sans MS"/>
                <a:ea typeface="Comic Sans MS"/>
                <a:cs typeface="Comic Sans MS"/>
                <a:sym typeface="Comic Sans MS"/>
              </a:rPr>
              <a:t>V</a:t>
            </a:r>
            <a:endParaRPr kumimoji="0" sz="3000" b="1"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grpSp>
        <p:nvGrpSpPr>
          <p:cNvPr id="364" name="Google Shape;364;p36"/>
          <p:cNvGrpSpPr/>
          <p:nvPr/>
        </p:nvGrpSpPr>
        <p:grpSpPr>
          <a:xfrm>
            <a:off x="2020100" y="2085300"/>
            <a:ext cx="4623000" cy="492600"/>
            <a:chOff x="2020100" y="2085300"/>
            <a:chExt cx="4623000" cy="492600"/>
          </a:xfrm>
        </p:grpSpPr>
        <p:cxnSp>
          <p:nvCxnSpPr>
            <p:cNvPr id="365" name="Google Shape;365;p36"/>
            <p:cNvCxnSpPr/>
            <p:nvPr/>
          </p:nvCxnSpPr>
          <p:spPr>
            <a:xfrm>
              <a:off x="2020100" y="2570088"/>
              <a:ext cx="4623000" cy="7800"/>
            </a:xfrm>
            <a:prstGeom prst="straightConnector1">
              <a:avLst/>
            </a:prstGeom>
            <a:noFill/>
            <a:ln w="19050" cap="flat" cmpd="sng">
              <a:solidFill>
                <a:schemeClr val="dk1"/>
              </a:solidFill>
              <a:prstDash val="solid"/>
              <a:round/>
              <a:headEnd type="none" w="med" len="med"/>
              <a:tailEnd type="triangle" w="med" len="med"/>
            </a:ln>
          </p:spPr>
        </p:cxnSp>
        <p:sp>
          <p:nvSpPr>
            <p:cNvPr id="366" name="Google Shape;366;p36"/>
            <p:cNvSpPr txBox="1"/>
            <p:nvPr/>
          </p:nvSpPr>
          <p:spPr>
            <a:xfrm>
              <a:off x="3651700" y="2085300"/>
              <a:ext cx="1134300" cy="492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a:ln>
                    <a:noFill/>
                  </a:ln>
                  <a:solidFill>
                    <a:srgbClr val="000000"/>
                  </a:solidFill>
                  <a:effectLst/>
                  <a:uLnTx/>
                  <a:uFillTx/>
                  <a:latin typeface="Proxima Nova"/>
                  <a:ea typeface="Proxima Nova"/>
                  <a:cs typeface="Proxima Nova"/>
                  <a:sym typeface="Proxima Nova"/>
                </a:rPr>
                <a:t>a</a:t>
              </a:r>
              <a:r>
                <a:rPr kumimoji="0" lang="en" sz="2000" b="0" i="0" u="none" strike="noStrike" kern="0" cap="none" spc="0" normalizeH="0" baseline="0" noProof="0">
                  <a:ln>
                    <a:noFill/>
                  </a:ln>
                  <a:solidFill>
                    <a:srgbClr val="000000"/>
                  </a:solidFill>
                  <a:effectLst/>
                  <a:uLnTx/>
                  <a:uFillTx/>
                  <a:latin typeface="Proxima Nova"/>
                  <a:ea typeface="Proxima Nova"/>
                  <a:cs typeface="Proxima Nova"/>
                  <a:sym typeface="Proxima Nova"/>
                </a:rPr>
                <a:t>, </a:t>
              </a:r>
              <a:r>
                <a:rPr kumimoji="0" lang="en" sz="2000" b="1" i="0" u="none" strike="noStrike" kern="0" cap="none" spc="0" normalizeH="0" baseline="0" noProof="0">
                  <a:ln>
                    <a:noFill/>
                  </a:ln>
                  <a:solidFill>
                    <a:srgbClr val="000000"/>
                  </a:solidFill>
                  <a:effectLst/>
                  <a:uLnTx/>
                  <a:uFillTx/>
                  <a:latin typeface="Proxima Nova"/>
                  <a:ea typeface="Proxima Nova"/>
                  <a:cs typeface="Proxima Nova"/>
                  <a:sym typeface="Proxima Nova"/>
                </a:rPr>
                <a:t>b</a:t>
              </a:r>
              <a:r>
                <a:rPr kumimoji="0" lang="en" sz="2000" b="0" i="0" u="none" strike="noStrike" kern="0" cap="none" spc="0" normalizeH="0" baseline="0" noProof="0">
                  <a:ln>
                    <a:noFill/>
                  </a:ln>
                  <a:solidFill>
                    <a:srgbClr val="000000"/>
                  </a:solidFill>
                  <a:effectLst/>
                  <a:uLnTx/>
                  <a:uFillTx/>
                  <a:latin typeface="Proxima Nova"/>
                  <a:ea typeface="Proxima Nova"/>
                  <a:cs typeface="Proxima Nova"/>
                  <a:sym typeface="Proxima Nova"/>
                </a:rPr>
                <a:t>, </a:t>
              </a:r>
              <a:r>
                <a:rPr kumimoji="0" lang="en" sz="2000" b="1" i="0" u="none" strike="noStrike" kern="0" cap="none" spc="0" normalizeH="0" baseline="0" noProof="0">
                  <a:ln>
                    <a:noFill/>
                  </a:ln>
                  <a:solidFill>
                    <a:srgbClr val="000000"/>
                  </a:solidFill>
                  <a:effectLst/>
                  <a:uLnTx/>
                  <a:uFillTx/>
                  <a:latin typeface="Proxima Nova"/>
                  <a:ea typeface="Proxima Nova"/>
                  <a:cs typeface="Proxima Nova"/>
                  <a:sym typeface="Proxima Nova"/>
                </a:rPr>
                <a:t>c</a:t>
              </a:r>
              <a:endParaRPr kumimoji="0" sz="20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grpSp>
      <p:sp>
        <p:nvSpPr>
          <p:cNvPr id="367" name="Google Shape;367;p36"/>
          <p:cNvSpPr txBox="1"/>
          <p:nvPr/>
        </p:nvSpPr>
        <p:spPr>
          <a:xfrm>
            <a:off x="6547975" y="2794125"/>
            <a:ext cx="1961100" cy="7389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check </a:t>
            </a: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a</a:t>
            </a:r>
            <a:r>
              <a:rPr kumimoji="0" lang="en" sz="1800" b="0" i="0" u="none" strike="noStrike" kern="0" cap="none" spc="0" normalizeH="0" baseline="-25000" noProof="0">
                <a:ln>
                  <a:noFill/>
                </a:ln>
                <a:solidFill>
                  <a:srgbClr val="000000"/>
                </a:solidFill>
                <a:effectLst/>
                <a:uLnTx/>
                <a:uFillTx/>
                <a:latin typeface="Proxima Nova"/>
                <a:ea typeface="Proxima Nova"/>
                <a:cs typeface="Proxima Nova"/>
                <a:sym typeface="Proxima Nova"/>
              </a:rPr>
              <a:t>i</a:t>
            </a: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 * </a:t>
            </a: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b</a:t>
            </a:r>
            <a:r>
              <a:rPr kumimoji="0" lang="en" sz="1800" b="0" i="0" u="none" strike="noStrike" kern="0" cap="none" spc="0" normalizeH="0" baseline="-25000" noProof="0">
                <a:ln>
                  <a:noFill/>
                </a:ln>
                <a:solidFill>
                  <a:srgbClr val="000000"/>
                </a:solidFill>
                <a:effectLst/>
                <a:uLnTx/>
                <a:uFillTx/>
                <a:latin typeface="Proxima Nova"/>
                <a:ea typeface="Proxima Nova"/>
                <a:cs typeface="Proxima Nova"/>
                <a:sym typeface="Proxima Nova"/>
              </a:rPr>
              <a:t>i</a:t>
            </a: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 = </a:t>
            </a: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c</a:t>
            </a:r>
            <a:r>
              <a:rPr kumimoji="0" lang="en" sz="1800" b="0" i="0" u="none" strike="noStrike" kern="0" cap="none" spc="0" normalizeH="0" baseline="-25000" noProof="0">
                <a:ln>
                  <a:noFill/>
                </a:ln>
                <a:solidFill>
                  <a:srgbClr val="000000"/>
                </a:solidFill>
                <a:effectLst/>
                <a:uLnTx/>
                <a:uFillTx/>
                <a:latin typeface="Proxima Nova"/>
                <a:ea typeface="Proxima Nova"/>
                <a:cs typeface="Proxima Nova"/>
                <a:sym typeface="Proxima Nova"/>
              </a:rPr>
              <a:t>i</a:t>
            </a:r>
            <a:endParaRPr kumimoji="0" sz="18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for all i ∈ [n]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36"/>
          <p:cNvSpPr txBox="1"/>
          <p:nvPr/>
        </p:nvSpPr>
        <p:spPr>
          <a:xfrm>
            <a:off x="637125" y="2923425"/>
            <a:ext cx="4475400" cy="877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1" i="0" u="none" strike="noStrike" kern="0" cap="none" spc="0" normalizeH="0" baseline="0" noProof="0">
                <a:ln>
                  <a:noFill/>
                </a:ln>
                <a:solidFill>
                  <a:srgbClr val="000000"/>
                </a:solidFill>
                <a:effectLst/>
                <a:uLnTx/>
                <a:uFillTx/>
                <a:latin typeface="Proxima Nova"/>
                <a:ea typeface="Proxima Nova"/>
                <a:cs typeface="Proxima Nova"/>
                <a:sym typeface="Proxima Nova"/>
              </a:rPr>
              <a:t>R: </a:t>
            </a:r>
            <a:r>
              <a:rPr kumimoji="0" lang="en" sz="1500" b="0" i="0" u="none" strike="noStrike" kern="0" cap="none" spc="0" normalizeH="0" baseline="0" noProof="0">
                <a:ln>
                  <a:noFill/>
                </a:ln>
                <a:solidFill>
                  <a:srgbClr val="000000"/>
                </a:solidFill>
                <a:effectLst/>
                <a:uLnTx/>
                <a:uFillTx/>
                <a:latin typeface="Proxima Nova"/>
                <a:ea typeface="Proxima Nova"/>
                <a:cs typeface="Proxima Nova"/>
                <a:sym typeface="Proxima Nova"/>
              </a:rPr>
              <a:t># of prover moves = </a:t>
            </a:r>
            <a:r>
              <a:rPr kumimoji="0" lang="en" sz="1500" b="1" i="0" u="none" strike="noStrike" kern="0" cap="none" spc="0" normalizeH="0" baseline="0" noProof="0">
                <a:ln>
                  <a:noFill/>
                </a:ln>
                <a:solidFill>
                  <a:srgbClr val="000000"/>
                </a:solidFill>
                <a:effectLst/>
                <a:uLnTx/>
                <a:uFillTx/>
                <a:latin typeface="Proxima Nova"/>
                <a:ea typeface="Proxima Nova"/>
                <a:cs typeface="Proxima Nova"/>
                <a:sym typeface="Proxima Nova"/>
              </a:rPr>
              <a:t>1</a:t>
            </a:r>
            <a:endParaRPr kumimoji="0" sz="15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1" i="0" u="none" strike="noStrike" kern="0" cap="none" spc="0" normalizeH="0" baseline="0" noProof="0">
                <a:ln>
                  <a:noFill/>
                </a:ln>
                <a:solidFill>
                  <a:srgbClr val="000000"/>
                </a:solidFill>
                <a:effectLst/>
                <a:uLnTx/>
                <a:uFillTx/>
                <a:latin typeface="Proxima Nova"/>
                <a:ea typeface="Proxima Nova"/>
                <a:cs typeface="Proxima Nova"/>
                <a:sym typeface="Proxima Nova"/>
              </a:rPr>
              <a:t>D:</a:t>
            </a:r>
            <a:r>
              <a:rPr kumimoji="0" lang="en" sz="1500" b="0" i="0" u="none" strike="noStrike" kern="0" cap="none" spc="0" normalizeH="0" baseline="0" noProof="0">
                <a:ln>
                  <a:noFill/>
                </a:ln>
                <a:solidFill>
                  <a:srgbClr val="000000"/>
                </a:solidFill>
                <a:effectLst/>
                <a:uLnTx/>
                <a:uFillTx/>
                <a:latin typeface="Proxima Nova"/>
                <a:ea typeface="Proxima Nova"/>
                <a:cs typeface="Proxima Nova"/>
                <a:sym typeface="Proxima Nova"/>
              </a:rPr>
              <a:t> max degree of each check = </a:t>
            </a:r>
            <a:r>
              <a:rPr kumimoji="0" lang="en" sz="1500" b="1" i="0" u="none" strike="noStrike" kern="0" cap="none" spc="0" normalizeH="0" baseline="0" noProof="0">
                <a:ln>
                  <a:noFill/>
                </a:ln>
                <a:solidFill>
                  <a:srgbClr val="000000"/>
                </a:solidFill>
                <a:effectLst/>
                <a:uLnTx/>
                <a:uFillTx/>
                <a:latin typeface="Proxima Nova"/>
                <a:ea typeface="Proxima Nova"/>
                <a:cs typeface="Proxima Nova"/>
                <a:sym typeface="Proxima Nova"/>
              </a:rPr>
              <a:t>2</a:t>
            </a:r>
            <a:endParaRPr kumimoji="0" sz="15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1" i="0" u="none" strike="noStrike" kern="0" cap="none" spc="0" normalizeH="0" baseline="0" noProof="0">
                <a:ln>
                  <a:noFill/>
                </a:ln>
                <a:solidFill>
                  <a:srgbClr val="000000"/>
                </a:solidFill>
                <a:effectLst/>
                <a:uLnTx/>
                <a:uFillTx/>
                <a:latin typeface="Proxima Nova"/>
                <a:ea typeface="Proxima Nova"/>
                <a:cs typeface="Proxima Nova"/>
                <a:sym typeface="Proxima Nova"/>
              </a:rPr>
              <a:t>L:</a:t>
            </a:r>
            <a:r>
              <a:rPr kumimoji="0" lang="en" sz="1500" b="0" i="0" u="none" strike="noStrike" kern="0" cap="none" spc="0" normalizeH="0" baseline="0" noProof="0">
                <a:ln>
                  <a:noFill/>
                </a:ln>
                <a:solidFill>
                  <a:srgbClr val="000000"/>
                </a:solidFill>
                <a:effectLst/>
                <a:uLnTx/>
                <a:uFillTx/>
                <a:latin typeface="Proxima Nova"/>
                <a:ea typeface="Proxima Nova"/>
                <a:cs typeface="Proxima Nova"/>
                <a:sym typeface="Proxima Nova"/>
              </a:rPr>
              <a:t> # of verifier checks = </a:t>
            </a:r>
            <a:r>
              <a:rPr kumimoji="0" lang="en" sz="1500" b="1" i="0" u="none" strike="noStrike" kern="0" cap="none" spc="0" normalizeH="0" baseline="0" noProof="0">
                <a:ln>
                  <a:noFill/>
                </a:ln>
                <a:solidFill>
                  <a:srgbClr val="000000"/>
                </a:solidFill>
                <a:effectLst/>
                <a:uLnTx/>
                <a:uFillTx/>
                <a:latin typeface="Proxima Nova"/>
                <a:ea typeface="Proxima Nova"/>
                <a:cs typeface="Proxima Nova"/>
                <a:sym typeface="Proxima Nova"/>
              </a:rPr>
              <a:t>n</a:t>
            </a:r>
            <a:r>
              <a:rPr kumimoji="0" lang="en" sz="1500" b="0" i="0" u="none" strike="noStrike" kern="0" cap="none" spc="0" normalizeH="0" baseline="0" noProof="0">
                <a:ln>
                  <a:noFill/>
                </a:ln>
                <a:solidFill>
                  <a:srgbClr val="000000"/>
                </a:solidFill>
                <a:effectLst/>
                <a:uLnTx/>
                <a:uFillTx/>
                <a:latin typeface="Proxima Nova"/>
                <a:ea typeface="Proxima Nova"/>
                <a:cs typeface="Proxima Nova"/>
                <a:sym typeface="Proxima Nova"/>
              </a:rPr>
              <a:t> </a:t>
            </a:r>
            <a:endParaRPr kumimoji="0" sz="15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
        <p:nvSpPr>
          <p:cNvPr id="369" name="Google Shape;369;p36"/>
          <p:cNvSpPr txBox="1"/>
          <p:nvPr/>
        </p:nvSpPr>
        <p:spPr>
          <a:xfrm>
            <a:off x="6176850" y="307825"/>
            <a:ext cx="3268800" cy="8619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a:ln>
                  <a:noFill/>
                </a:ln>
                <a:solidFill>
                  <a:srgbClr val="000000"/>
                </a:solidFill>
                <a:effectLst/>
                <a:uLnTx/>
                <a:uFillTx/>
                <a:latin typeface="Proxima Nova"/>
                <a:ea typeface="Proxima Nova"/>
                <a:cs typeface="Proxima Nova"/>
                <a:sym typeface="Proxima Nova"/>
              </a:rPr>
              <a:t>k-special-sound</a:t>
            </a:r>
            <a:r>
              <a:rPr kumimoji="0" lang="en" sz="1600" b="0" i="0" u="none" strike="noStrike" kern="0" cap="none" spc="0" normalizeH="0" baseline="0" noProof="0">
                <a:ln>
                  <a:noFill/>
                </a:ln>
                <a:solidFill>
                  <a:srgbClr val="000000"/>
                </a:solidFill>
                <a:effectLst/>
                <a:uLnTx/>
                <a:uFillTx/>
                <a:latin typeface="Proxima Nova"/>
                <a:ea typeface="Proxima Nova"/>
                <a:cs typeface="Proxima Nova"/>
                <a:sym typeface="Proxima Nova"/>
              </a:rPr>
              <a:t>:</a:t>
            </a:r>
            <a:endParaRPr kumimoji="0" sz="16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can extract valid witness from </a:t>
            </a:r>
            <a:r>
              <a:rPr kumimoji="0" lang="en" sz="1400" b="1" i="0" u="none" strike="noStrike" kern="0" cap="none" spc="0" normalizeH="0" baseline="0" noProof="0">
                <a:ln>
                  <a:noFill/>
                </a:ln>
                <a:solidFill>
                  <a:srgbClr val="000000"/>
                </a:solidFill>
                <a:effectLst/>
                <a:uLnTx/>
                <a:uFillTx/>
                <a:latin typeface="Proxima Nova"/>
                <a:ea typeface="Proxima Nova"/>
                <a:cs typeface="Proxima Nova"/>
                <a:sym typeface="Proxima Nova"/>
              </a:rPr>
              <a:t>k</a:t>
            </a: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 correlated accepting transcripts</a:t>
            </a: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
        <p:nvSpPr>
          <p:cNvPr id="370" name="Google Shape;370;p36"/>
          <p:cNvSpPr txBox="1"/>
          <p:nvPr/>
        </p:nvSpPr>
        <p:spPr>
          <a:xfrm>
            <a:off x="6176850" y="1204500"/>
            <a:ext cx="28281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000000"/>
                </a:solidFill>
                <a:effectLst/>
                <a:uLnTx/>
                <a:uFillTx/>
                <a:latin typeface="Proxima Nova"/>
                <a:ea typeface="Proxima Nova"/>
                <a:cs typeface="Proxima Nova"/>
                <a:sym typeface="Proxima Nova"/>
              </a:rPr>
              <a:t>(k</a:t>
            </a:r>
            <a:r>
              <a:rPr kumimoji="0" lang="en" sz="1400" b="1" i="0" u="none" strike="noStrike" kern="0" cap="none" spc="0" normalizeH="0" baseline="-25000" noProof="0">
                <a:ln>
                  <a:noFill/>
                </a:ln>
                <a:solidFill>
                  <a:srgbClr val="000000"/>
                </a:solidFill>
                <a:effectLst/>
                <a:uLnTx/>
                <a:uFillTx/>
                <a:latin typeface="Proxima Nova"/>
                <a:ea typeface="Proxima Nova"/>
                <a:cs typeface="Proxima Nova"/>
                <a:sym typeface="Proxima Nova"/>
              </a:rPr>
              <a:t>1</a:t>
            </a:r>
            <a:r>
              <a:rPr kumimoji="0" lang="en" sz="1400" b="1" i="0" u="none" strike="noStrike" kern="0" cap="none" spc="0" normalizeH="0" baseline="0" noProof="0">
                <a:ln>
                  <a:noFill/>
                </a:ln>
                <a:solidFill>
                  <a:srgbClr val="000000"/>
                </a:solidFill>
                <a:effectLst/>
                <a:uLnTx/>
                <a:uFillTx/>
                <a:latin typeface="Proxima Nova"/>
                <a:ea typeface="Proxima Nova"/>
                <a:cs typeface="Proxima Nova"/>
                <a:sym typeface="Proxima Nova"/>
              </a:rPr>
              <a:t>, …, k</a:t>
            </a:r>
            <a:r>
              <a:rPr kumimoji="0" lang="en" sz="1400" b="1" i="0" u="none" strike="noStrike" kern="0" cap="none" spc="0" normalizeH="0" baseline="-25000" noProof="0">
                <a:ln>
                  <a:noFill/>
                </a:ln>
                <a:solidFill>
                  <a:srgbClr val="000000"/>
                </a:solidFill>
                <a:effectLst/>
                <a:uLnTx/>
                <a:uFillTx/>
                <a:latin typeface="Proxima Nova"/>
                <a:ea typeface="Proxima Nova"/>
                <a:cs typeface="Proxima Nova"/>
                <a:sym typeface="Proxima Nova"/>
              </a:rPr>
              <a:t>u</a:t>
            </a:r>
            <a:r>
              <a:rPr kumimoji="0" lang="en" sz="1400" b="1" i="0" u="none" strike="noStrike" kern="0" cap="none" spc="0" normalizeH="0" baseline="0" noProof="0">
                <a:ln>
                  <a:noFill/>
                </a:ln>
                <a:solidFill>
                  <a:srgbClr val="000000"/>
                </a:solidFill>
                <a:effectLst/>
                <a:uLnTx/>
                <a:uFillTx/>
                <a:latin typeface="Proxima Nova"/>
                <a:ea typeface="Proxima Nova"/>
                <a:cs typeface="Proxima Nova"/>
                <a:sym typeface="Proxima Nova"/>
              </a:rPr>
              <a:t>)-special-soundness</a:t>
            </a: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 </a:t>
            </a: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for multi-round protocols</a:t>
            </a:r>
            <a:endParaRPr kumimoji="0" sz="12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
        <p:nvSpPr>
          <p:cNvPr id="371" name="Google Shape;371;p36"/>
          <p:cNvSpPr txBox="1"/>
          <p:nvPr/>
        </p:nvSpPr>
        <p:spPr>
          <a:xfrm>
            <a:off x="6254275" y="3611175"/>
            <a:ext cx="2548500" cy="492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a:ln>
                  <a:noFill/>
                </a:ln>
                <a:solidFill>
                  <a:srgbClr val="000000"/>
                </a:solidFill>
                <a:effectLst/>
                <a:uLnTx/>
                <a:uFillTx/>
                <a:latin typeface="Proxima Nova"/>
                <a:ea typeface="Proxima Nova"/>
                <a:cs typeface="Proxima Nova"/>
                <a:sym typeface="Proxima Nova"/>
              </a:rPr>
              <a:t>1-special-sound</a:t>
            </a:r>
            <a:r>
              <a:rPr kumimoji="0" lang="en" sz="2000" b="0" i="0" u="none" strike="noStrike" kern="0" cap="none" spc="0" normalizeH="0" baseline="0" noProof="0">
                <a:ln>
                  <a:noFill/>
                </a:ln>
                <a:solidFill>
                  <a:srgbClr val="000000"/>
                </a:solidFill>
                <a:effectLst/>
                <a:uLnTx/>
                <a:uFillTx/>
                <a:latin typeface="Proxima Nova"/>
                <a:ea typeface="Proxima Nova"/>
                <a:cs typeface="Proxima Nova"/>
                <a:sym typeface="Proxima Nova"/>
              </a:rPr>
              <a:t>!</a:t>
            </a:r>
            <a:endParaRPr kumimoji="0" sz="18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
        <p:nvSpPr>
          <p:cNvPr id="372" name="Google Shape;372;p36"/>
          <p:cNvSpPr txBox="1"/>
          <p:nvPr/>
        </p:nvSpPr>
        <p:spPr>
          <a:xfrm>
            <a:off x="637125" y="3884900"/>
            <a:ext cx="6879000" cy="954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Why use SPS protocols? </a:t>
            </a:r>
            <a:endParaRPr kumimoji="0" sz="16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Proxima Nova"/>
              <a:buChar char="●"/>
              <a:tabLst/>
              <a:defRPr/>
            </a:pPr>
            <a:r>
              <a:rPr kumimoji="0" lang="en" sz="1600" b="0" i="0" u="none" strike="noStrike" kern="0" cap="none" spc="0" normalizeH="0" baseline="0" noProof="0">
                <a:ln>
                  <a:noFill/>
                </a:ln>
                <a:solidFill>
                  <a:srgbClr val="000000"/>
                </a:solidFill>
                <a:effectLst/>
                <a:uLnTx/>
                <a:uFillTx/>
                <a:latin typeface="Proxima Nova"/>
                <a:ea typeface="Proxima Nova"/>
                <a:cs typeface="Proxima Nova"/>
                <a:sym typeface="Proxima Nova"/>
              </a:rPr>
              <a:t>Can represent complex relations (e.g. lookup) using simple protocols</a:t>
            </a:r>
            <a:endParaRPr kumimoji="0" sz="16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Proxima Nova"/>
              <a:buChar char="●"/>
              <a:tabLst/>
              <a:defRPr/>
            </a:pPr>
            <a:r>
              <a:rPr kumimoji="0" lang="en" sz="1600" b="0" i="0" u="none" strike="noStrike" kern="0" cap="none" spc="0" normalizeH="0" baseline="0" noProof="0">
                <a:ln>
                  <a:noFill/>
                </a:ln>
                <a:solidFill>
                  <a:srgbClr val="000000"/>
                </a:solidFill>
                <a:effectLst/>
                <a:uLnTx/>
                <a:uFillTx/>
                <a:latin typeface="Proxima Nova"/>
                <a:ea typeface="Proxima Nova"/>
                <a:cs typeface="Proxima Nova"/>
                <a:sym typeface="Proxima Nova"/>
              </a:rPr>
              <a:t>No requirements on verifier efficiency, comm complexity</a:t>
            </a:r>
            <a:endParaRPr kumimoji="0" sz="16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6"/>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 Incrementally Verifiable Computation (IVC)</a:t>
            </a:r>
            <a:endParaRPr/>
          </a:p>
        </p:txBody>
      </p:sp>
      <p:grpSp>
        <p:nvGrpSpPr>
          <p:cNvPr id="116" name="Google Shape;116;p26"/>
          <p:cNvGrpSpPr/>
          <p:nvPr/>
        </p:nvGrpSpPr>
        <p:grpSpPr>
          <a:xfrm>
            <a:off x="461625" y="2270500"/>
            <a:ext cx="7668600" cy="2116423"/>
            <a:chOff x="461625" y="2499100"/>
            <a:chExt cx="7668600" cy="2116423"/>
          </a:xfrm>
        </p:grpSpPr>
        <p:sp>
          <p:nvSpPr>
            <p:cNvPr id="117" name="Google Shape;117;p26"/>
            <p:cNvSpPr/>
            <p:nvPr/>
          </p:nvSpPr>
          <p:spPr>
            <a:xfrm>
              <a:off x="1500425" y="3536775"/>
              <a:ext cx="564600" cy="6150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F</a:t>
              </a: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cxnSp>
          <p:nvCxnSpPr>
            <p:cNvPr id="118" name="Google Shape;118;p26"/>
            <p:cNvCxnSpPr>
              <a:endCxn id="117" idx="1"/>
            </p:cNvCxnSpPr>
            <p:nvPr/>
          </p:nvCxnSpPr>
          <p:spPr>
            <a:xfrm>
              <a:off x="885425" y="3839175"/>
              <a:ext cx="615000" cy="5100"/>
            </a:xfrm>
            <a:prstGeom prst="straightConnector1">
              <a:avLst/>
            </a:prstGeom>
            <a:noFill/>
            <a:ln w="9525" cap="flat" cmpd="sng">
              <a:solidFill>
                <a:schemeClr val="dk1"/>
              </a:solidFill>
              <a:prstDash val="solid"/>
              <a:round/>
              <a:headEnd type="none" w="sm" len="sm"/>
              <a:tailEnd type="triangle" w="med" len="med"/>
            </a:ln>
          </p:spPr>
        </p:cxnSp>
        <p:sp>
          <p:nvSpPr>
            <p:cNvPr id="119" name="Google Shape;119;p26"/>
            <p:cNvSpPr/>
            <p:nvPr/>
          </p:nvSpPr>
          <p:spPr>
            <a:xfrm>
              <a:off x="2680025" y="3534250"/>
              <a:ext cx="564600" cy="6150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F</a:t>
              </a: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cxnSp>
          <p:nvCxnSpPr>
            <p:cNvPr id="120" name="Google Shape;120;p26"/>
            <p:cNvCxnSpPr>
              <a:endCxn id="119" idx="1"/>
            </p:cNvCxnSpPr>
            <p:nvPr/>
          </p:nvCxnSpPr>
          <p:spPr>
            <a:xfrm>
              <a:off x="2065025" y="3836650"/>
              <a:ext cx="615000" cy="5100"/>
            </a:xfrm>
            <a:prstGeom prst="straightConnector1">
              <a:avLst/>
            </a:prstGeom>
            <a:noFill/>
            <a:ln w="9525" cap="flat" cmpd="sng">
              <a:solidFill>
                <a:schemeClr val="dk1"/>
              </a:solidFill>
              <a:prstDash val="solid"/>
              <a:round/>
              <a:headEnd type="none" w="sm" len="sm"/>
              <a:tailEnd type="triangle" w="med" len="med"/>
            </a:ln>
          </p:spPr>
        </p:cxnSp>
        <p:sp>
          <p:nvSpPr>
            <p:cNvPr id="121" name="Google Shape;121;p26"/>
            <p:cNvSpPr/>
            <p:nvPr/>
          </p:nvSpPr>
          <p:spPr>
            <a:xfrm>
              <a:off x="5267825" y="3522250"/>
              <a:ext cx="564600" cy="6150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F</a:t>
              </a: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cxnSp>
          <p:nvCxnSpPr>
            <p:cNvPr id="122" name="Google Shape;122;p26"/>
            <p:cNvCxnSpPr>
              <a:endCxn id="121" idx="1"/>
            </p:cNvCxnSpPr>
            <p:nvPr/>
          </p:nvCxnSpPr>
          <p:spPr>
            <a:xfrm>
              <a:off x="4652825" y="3824650"/>
              <a:ext cx="615000" cy="5100"/>
            </a:xfrm>
            <a:prstGeom prst="straightConnector1">
              <a:avLst/>
            </a:prstGeom>
            <a:noFill/>
            <a:ln w="9525" cap="flat" cmpd="sng">
              <a:solidFill>
                <a:schemeClr val="dk1"/>
              </a:solidFill>
              <a:prstDash val="solid"/>
              <a:round/>
              <a:headEnd type="none" w="sm" len="sm"/>
              <a:tailEnd type="triangle" w="med" len="med"/>
            </a:ln>
          </p:spPr>
        </p:cxnSp>
        <p:cxnSp>
          <p:nvCxnSpPr>
            <p:cNvPr id="123" name="Google Shape;123;p26"/>
            <p:cNvCxnSpPr/>
            <p:nvPr/>
          </p:nvCxnSpPr>
          <p:spPr>
            <a:xfrm>
              <a:off x="5832425" y="3822125"/>
              <a:ext cx="615000" cy="5100"/>
            </a:xfrm>
            <a:prstGeom prst="straightConnector1">
              <a:avLst/>
            </a:prstGeom>
            <a:noFill/>
            <a:ln w="9525" cap="flat" cmpd="sng">
              <a:solidFill>
                <a:schemeClr val="dk1"/>
              </a:solidFill>
              <a:prstDash val="solid"/>
              <a:round/>
              <a:headEnd type="none" w="sm" len="sm"/>
              <a:tailEnd type="triangle" w="med" len="med"/>
            </a:ln>
          </p:spPr>
        </p:cxnSp>
        <p:pic>
          <p:nvPicPr>
            <p:cNvPr id="124" name="Google Shape;124;p26" descr="{&quot;type&quot;:&quot;gather*&quot;,&quot;aid&quot;:null,&quot;id&quot;:&quot;1&quot;,&quot;backgroundColor&quot;:&quot;#FFFFFF&quot;,&quot;code&quot;:&quot;\\begin{gather*}\n{z_{0}}\\\\\n{}\t\n\\end{gather*}&quot;,&quot;font&quot;:{&quot;size&quot;:14,&quot;family&quot;:&quot;Arial&quot;,&quot;color&quot;:&quot;#000000&quot;},&quot;ts&quot;:1685811509937,&quot;cs&quot;:&quot;RqQACpjFkOw4fkwwlRXyXg==&quot;,&quot;size&quot;:{&quot;width&quot;:17.112864829396322,&quot;height&quot;:13.892380314960626}}"/>
            <p:cNvPicPr preferRelativeResize="0"/>
            <p:nvPr/>
          </p:nvPicPr>
          <p:blipFill rotWithShape="1">
            <a:blip r:embed="rId3">
              <a:alphaModFix/>
            </a:blip>
            <a:srcRect/>
            <a:stretch/>
          </p:blipFill>
          <p:spPr>
            <a:xfrm>
              <a:off x="1035975" y="3621150"/>
              <a:ext cx="163000" cy="132325"/>
            </a:xfrm>
            <a:prstGeom prst="rect">
              <a:avLst/>
            </a:prstGeom>
            <a:noFill/>
            <a:ln>
              <a:noFill/>
            </a:ln>
          </p:spPr>
        </p:pic>
        <p:cxnSp>
          <p:nvCxnSpPr>
            <p:cNvPr id="125" name="Google Shape;125;p26"/>
            <p:cNvCxnSpPr/>
            <p:nvPr/>
          </p:nvCxnSpPr>
          <p:spPr>
            <a:xfrm>
              <a:off x="3244625" y="3841725"/>
              <a:ext cx="615000" cy="5100"/>
            </a:xfrm>
            <a:prstGeom prst="straightConnector1">
              <a:avLst/>
            </a:prstGeom>
            <a:noFill/>
            <a:ln w="9525" cap="flat" cmpd="sng">
              <a:solidFill>
                <a:schemeClr val="dk1"/>
              </a:solidFill>
              <a:prstDash val="solid"/>
              <a:round/>
              <a:headEnd type="none" w="sm" len="sm"/>
              <a:tailEnd type="triangle" w="med" len="med"/>
            </a:ln>
          </p:spPr>
        </p:cxnSp>
        <p:pic>
          <p:nvPicPr>
            <p:cNvPr id="126" name="Google Shape;126;p26" descr="{&quot;backgroundColorModified&quot;:false,&quot;font&quot;:{&quot;color&quot;:&quot;#000000&quot;,&quot;family&quot;:&quot;Arial&quot;,&quot;size&quot;:14},&quot;aid&quot;:null,&quot;backgroundColor&quot;:&quot;#FFFFFF&quot;,&quot;type&quot;:&quot;gather*&quot;,&quot;code&quot;:&quot;\\begin{gather*}\n{z_{m}}\t\n\\end{gather*}&quot;,&quot;id&quot;:&quot;1&quot;,&quot;ts&quot;:1685811689981,&quot;cs&quot;:&quot;n/yBKprpK2fb14veLCIiAw==&quot;,&quot;size&quot;:{&quot;width&quot;:22.666666666666668,&quot;height&quot;:13.166666666666666}}"/>
            <p:cNvPicPr preferRelativeResize="0"/>
            <p:nvPr/>
          </p:nvPicPr>
          <p:blipFill rotWithShape="1">
            <a:blip r:embed="rId4">
              <a:alphaModFix/>
            </a:blip>
            <a:srcRect/>
            <a:stretch/>
          </p:blipFill>
          <p:spPr>
            <a:xfrm>
              <a:off x="6447431" y="3764488"/>
              <a:ext cx="215900" cy="125413"/>
            </a:xfrm>
            <a:prstGeom prst="rect">
              <a:avLst/>
            </a:prstGeom>
            <a:noFill/>
            <a:ln>
              <a:noFill/>
            </a:ln>
          </p:spPr>
        </p:pic>
        <p:grpSp>
          <p:nvGrpSpPr>
            <p:cNvPr id="127" name="Google Shape;127;p26"/>
            <p:cNvGrpSpPr/>
            <p:nvPr/>
          </p:nvGrpSpPr>
          <p:grpSpPr>
            <a:xfrm>
              <a:off x="1705725" y="3110409"/>
              <a:ext cx="4011087" cy="639611"/>
              <a:chOff x="1737725" y="925759"/>
              <a:chExt cx="4011087" cy="639611"/>
            </a:xfrm>
          </p:grpSpPr>
          <p:pic>
            <p:nvPicPr>
              <p:cNvPr id="128" name="Google Shape;128;p26" descr="{&quot;code&quot;:&quot;\\begin{gather*}\n{\\c{ff0000}{z_{1}}}\t\n\\end{gather*}&quot;,&quot;font&quot;:{&quot;size&quot;:14,&quot;color&quot;:&quot;#000000&quot;,&quot;family&quot;:&quot;Arial&quot;},&quot;aid&quot;:null,&quot;backgroundColorModified&quot;:false,&quot;backgroundColor&quot;:&quot;#FFFFFF&quot;,&quot;type&quot;:&quot;gather*&quot;,&quot;id&quot;:&quot;1&quot;,&quot;ts&quot;:1685812716142,&quot;cs&quot;:&quot;DkJs9+1qHU3sTiixRvQXRg==&quot;,&quot;size&quot;:{&quot;width&quot;:16.166666666666668,&quot;height&quot;:13}}"/>
              <p:cNvPicPr preferRelativeResize="0"/>
              <p:nvPr/>
            </p:nvPicPr>
            <p:blipFill>
              <a:blip r:embed="rId5">
                <a:alphaModFix/>
              </a:blip>
              <a:stretch>
                <a:fillRect/>
              </a:stretch>
            </p:blipFill>
            <p:spPr>
              <a:xfrm>
                <a:off x="2323025" y="1437126"/>
                <a:ext cx="153988" cy="123825"/>
              </a:xfrm>
              <a:prstGeom prst="rect">
                <a:avLst/>
              </a:prstGeom>
              <a:noFill/>
              <a:ln>
                <a:noFill/>
              </a:ln>
            </p:spPr>
          </p:pic>
          <p:pic>
            <p:nvPicPr>
              <p:cNvPr id="129" name="Google Shape;129;p26" descr="{&quot;font&quot;:{&quot;color&quot;:&quot;#000000&quot;,&quot;size&quot;:14,&quot;family&quot;:&quot;Arial&quot;},&quot;type&quot;:&quot;gather*&quot;,&quot;id&quot;:&quot;1&quot;,&quot;aid&quot;:null,&quot;backgroundColor&quot;:&quot;#FFFFFF&quot;,&quot;backgroundColorModified&quot;:false,&quot;code&quot;:&quot;\\begin{gather*}\n{\\c{ff0000}{z_{2}}}\t\n\\end{gather*}&quot;,&quot;ts&quot;:1685812744247,&quot;cs&quot;:&quot;j1UE8XlbVnQguH6Uh1e24w==&quot;,&quot;size&quot;:{&quot;width&quot;:16.5,&quot;height&quot;:13}}"/>
              <p:cNvPicPr preferRelativeResize="0"/>
              <p:nvPr/>
            </p:nvPicPr>
            <p:blipFill>
              <a:blip r:embed="rId6">
                <a:alphaModFix/>
              </a:blip>
              <a:stretch>
                <a:fillRect/>
              </a:stretch>
            </p:blipFill>
            <p:spPr>
              <a:xfrm>
                <a:off x="3462625" y="1437127"/>
                <a:ext cx="157163" cy="123825"/>
              </a:xfrm>
              <a:prstGeom prst="rect">
                <a:avLst/>
              </a:prstGeom>
              <a:noFill/>
              <a:ln>
                <a:noFill/>
              </a:ln>
            </p:spPr>
          </p:pic>
          <p:pic>
            <p:nvPicPr>
              <p:cNvPr id="130" name="Google Shape;130;p26" descr="{&quot;backgroundColor&quot;:&quot;#FFFFFF&quot;,&quot;backgroundColorModified&quot;:false,&quot;code&quot;:&quot;\\begin{gather*}\n{\\c{ff0000}{z_{m-1}}}\t\n\\end{gather*}&quot;,&quot;aid&quot;:null,&quot;type&quot;:&quot;gather*&quot;,&quot;id&quot;:&quot;1&quot;,&quot;font&quot;:{&quot;size&quot;:14,&quot;family&quot;:&quot;Arial&quot;,&quot;color&quot;:&quot;#000000&quot;},&quot;ts&quot;:1685812838766,&quot;cs&quot;:&quot;KFqrPaFy3DS0TdT9LNJILA==&quot;,&quot;size&quot;:{&quot;width&quot;:41.833333333333336,&quot;height&quot;:13.166666666666666}}"/>
              <p:cNvPicPr preferRelativeResize="0"/>
              <p:nvPr/>
            </p:nvPicPr>
            <p:blipFill>
              <a:blip r:embed="rId7">
                <a:alphaModFix/>
              </a:blip>
              <a:stretch>
                <a:fillRect/>
              </a:stretch>
            </p:blipFill>
            <p:spPr>
              <a:xfrm>
                <a:off x="4757663" y="1439957"/>
                <a:ext cx="398463" cy="125413"/>
              </a:xfrm>
              <a:prstGeom prst="rect">
                <a:avLst/>
              </a:prstGeom>
              <a:noFill/>
              <a:ln>
                <a:noFill/>
              </a:ln>
            </p:spPr>
          </p:pic>
          <p:cxnSp>
            <p:nvCxnSpPr>
              <p:cNvPr id="131" name="Google Shape;131;p26"/>
              <p:cNvCxnSpPr/>
              <p:nvPr/>
            </p:nvCxnSpPr>
            <p:spPr>
              <a:xfrm flipH="1">
                <a:off x="1814725" y="1101625"/>
                <a:ext cx="2400" cy="250500"/>
              </a:xfrm>
              <a:prstGeom prst="straightConnector1">
                <a:avLst/>
              </a:prstGeom>
              <a:noFill/>
              <a:ln w="9525" cap="flat" cmpd="sng">
                <a:solidFill>
                  <a:schemeClr val="dk1"/>
                </a:solidFill>
                <a:prstDash val="solid"/>
                <a:round/>
                <a:headEnd type="none" w="sm" len="sm"/>
                <a:tailEnd type="triangle" w="med" len="med"/>
              </a:ln>
            </p:spPr>
          </p:cxnSp>
          <p:pic>
            <p:nvPicPr>
              <p:cNvPr id="132" name="Google Shape;132;p26" descr="{&quot;font&quot;:{&quot;size&quot;:14,&quot;color&quot;:&quot;#000000&quot;,&quot;family&quot;:&quot;Arial&quot;},&quot;aid&quot;:null,&quot;id&quot;:&quot;1&quot;,&quot;code&quot;:&quot;\\begin{gather*}\n{\\c{ff0000}{w_{1}}}\t\n\\end{gather*}&quot;,&quot;type&quot;:&quot;gather*&quot;,&quot;backgroundColor&quot;:&quot;#FFFFFF&quot;,&quot;backgroundColorModified&quot;:false,&quot;ts&quot;:1685812894881,&quot;cs&quot;:&quot;jKyFAeFBrzAEZ8c/X3QSmw==&quot;,&quot;size&quot;:{&quot;width&quot;:22,&quot;height&quot;:13.166666666666666}}"/>
              <p:cNvPicPr preferRelativeResize="0"/>
              <p:nvPr/>
            </p:nvPicPr>
            <p:blipFill>
              <a:blip r:embed="rId8">
                <a:alphaModFix/>
              </a:blip>
              <a:stretch>
                <a:fillRect/>
              </a:stretch>
            </p:blipFill>
            <p:spPr>
              <a:xfrm>
                <a:off x="1737725" y="925759"/>
                <a:ext cx="209550" cy="125413"/>
              </a:xfrm>
              <a:prstGeom prst="rect">
                <a:avLst/>
              </a:prstGeom>
              <a:noFill/>
              <a:ln>
                <a:noFill/>
              </a:ln>
            </p:spPr>
          </p:pic>
          <p:cxnSp>
            <p:nvCxnSpPr>
              <p:cNvPr id="133" name="Google Shape;133;p26"/>
              <p:cNvCxnSpPr/>
              <p:nvPr/>
            </p:nvCxnSpPr>
            <p:spPr>
              <a:xfrm flipH="1">
                <a:off x="2966450" y="1101675"/>
                <a:ext cx="2400" cy="250500"/>
              </a:xfrm>
              <a:prstGeom prst="straightConnector1">
                <a:avLst/>
              </a:prstGeom>
              <a:noFill/>
              <a:ln w="9525" cap="flat" cmpd="sng">
                <a:solidFill>
                  <a:schemeClr val="dk1"/>
                </a:solidFill>
                <a:prstDash val="solid"/>
                <a:round/>
                <a:headEnd type="none" w="sm" len="sm"/>
                <a:tailEnd type="triangle" w="med" len="med"/>
              </a:ln>
            </p:spPr>
          </p:cxnSp>
          <p:pic>
            <p:nvPicPr>
              <p:cNvPr id="134" name="Google Shape;134;p26" descr="{&quot;backgroundColor&quot;:&quot;#FFFFFF&quot;,&quot;backgroundColorModified&quot;:false,&quot;font&quot;:{&quot;family&quot;:&quot;Arial&quot;,&quot;color&quot;:&quot;#000000&quot;,&quot;size&quot;:14},&quot;type&quot;:&quot;gather*&quot;,&quot;code&quot;:&quot;\\begin{gather*}\n{\\c{ff0000}{w_{2}}}\t\n\\end{gather*}&quot;,&quot;aid&quot;:null,&quot;id&quot;:&quot;1&quot;,&quot;ts&quot;:1685812958069,&quot;cs&quot;:&quot;8jnjRod/gdAKkS35YnTxjg==&quot;,&quot;size&quot;:{&quot;width&quot;:22.333333333333332,&quot;height&quot;:13.166666666666666}}"/>
              <p:cNvPicPr preferRelativeResize="0"/>
              <p:nvPr/>
            </p:nvPicPr>
            <p:blipFill>
              <a:blip r:embed="rId9">
                <a:alphaModFix/>
              </a:blip>
              <a:stretch>
                <a:fillRect/>
              </a:stretch>
            </p:blipFill>
            <p:spPr>
              <a:xfrm>
                <a:off x="2889550" y="926695"/>
                <a:ext cx="212725" cy="125413"/>
              </a:xfrm>
              <a:prstGeom prst="rect">
                <a:avLst/>
              </a:prstGeom>
              <a:noFill/>
              <a:ln>
                <a:noFill/>
              </a:ln>
            </p:spPr>
          </p:pic>
          <p:cxnSp>
            <p:nvCxnSpPr>
              <p:cNvPr id="135" name="Google Shape;135;p26"/>
              <p:cNvCxnSpPr/>
              <p:nvPr/>
            </p:nvCxnSpPr>
            <p:spPr>
              <a:xfrm flipH="1">
                <a:off x="5552663" y="1100725"/>
                <a:ext cx="2400" cy="250500"/>
              </a:xfrm>
              <a:prstGeom prst="straightConnector1">
                <a:avLst/>
              </a:prstGeom>
              <a:noFill/>
              <a:ln w="9525" cap="flat" cmpd="sng">
                <a:solidFill>
                  <a:schemeClr val="dk1"/>
                </a:solidFill>
                <a:prstDash val="solid"/>
                <a:round/>
                <a:headEnd type="none" w="sm" len="sm"/>
                <a:tailEnd type="triangle" w="med" len="med"/>
              </a:ln>
            </p:spPr>
          </p:cxnSp>
          <p:pic>
            <p:nvPicPr>
              <p:cNvPr id="136" name="Google Shape;136;p26" descr="{&quot;backgroundColor&quot;:&quot;#FFFFFF&quot;,&quot;code&quot;:&quot;\\begin{gather*}\n{\\c{ff0000}{w_{m}}}\t\n\\end{gather*}&quot;,&quot;backgroundColorModified&quot;:false,&quot;font&quot;:{&quot;color&quot;:&quot;#000000&quot;,&quot;family&quot;:&quot;Arial&quot;,&quot;size&quot;:14},&quot;aid&quot;:null,&quot;id&quot;:&quot;1&quot;,&quot;type&quot;:&quot;gather*&quot;,&quot;ts&quot;:1685812982647,&quot;cs&quot;:&quot;v1dfl1F1qnvjaEyscbDxgw==&quot;,&quot;size&quot;:{&quot;width&quot;:28.666666666666668,&quot;height&quot;:13.333333333333334}}"/>
              <p:cNvPicPr preferRelativeResize="0"/>
              <p:nvPr/>
            </p:nvPicPr>
            <p:blipFill>
              <a:blip r:embed="rId10">
                <a:alphaModFix/>
              </a:blip>
              <a:stretch>
                <a:fillRect/>
              </a:stretch>
            </p:blipFill>
            <p:spPr>
              <a:xfrm>
                <a:off x="5475763" y="938980"/>
                <a:ext cx="273050" cy="127000"/>
              </a:xfrm>
              <a:prstGeom prst="rect">
                <a:avLst/>
              </a:prstGeom>
              <a:noFill/>
              <a:ln>
                <a:noFill/>
              </a:ln>
            </p:spPr>
          </p:pic>
        </p:grpSp>
        <p:sp>
          <p:nvSpPr>
            <p:cNvPr id="137" name="Google Shape;137;p26"/>
            <p:cNvSpPr txBox="1"/>
            <p:nvPr/>
          </p:nvSpPr>
          <p:spPr>
            <a:xfrm>
              <a:off x="461625" y="2499100"/>
              <a:ext cx="76686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Goal:</a:t>
              </a: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 Prove correctness of (non-deterministic) iterative computation</a:t>
              </a:r>
              <a:endParaRPr kumimoji="0" sz="18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pic>
          <p:nvPicPr>
            <p:cNvPr id="138" name="Google Shape;138;p26" descr="{&quot;backgroundColorModified&quot;:false,&quot;code&quot;:&quot;$$\\text{Prove}\\;\\text{that}\\;\\c{ff0000}{\\c{000000}{\\exists }w_{1},\\dots w_{m},z_{1},\\dots z_{m-1}\\c{000000}{:\\forall i\\in\\left[m\\right]F}\\c{000000}{\\left(\\c{ff0000}{z_{i-1}},\\c{ff0000}{w_{i}}\\right)}\\c{000000}{=}z_{i}}$$&quot;,&quot;backgroundColor&quot;:&quot;#FFFFFF&quot;,&quot;type&quot;:&quot;$$&quot;,&quot;aid&quot;:null,&quot;id&quot;:&quot;1&quot;,&quot;font&quot;:{&quot;family&quot;:&quot;Proxima Nova&quot;,&quot;color&quot;:&quot;#000000&quot;,&quot;size&quot;:18},&quot;ts&quot;:1685815521958,&quot;cs&quot;:&quot;E0DVefj0a99KidHRapJfHQ==&quot;,&quot;size&quot;:{&quot;width&quot;:631,&quot;height&quot;:24.5}}"/>
            <p:cNvPicPr preferRelativeResize="0"/>
            <p:nvPr/>
          </p:nvPicPr>
          <p:blipFill>
            <a:blip r:embed="rId11">
              <a:alphaModFix/>
            </a:blip>
            <a:stretch>
              <a:fillRect/>
            </a:stretch>
          </p:blipFill>
          <p:spPr>
            <a:xfrm>
              <a:off x="546988" y="4382161"/>
              <a:ext cx="6010275" cy="233363"/>
            </a:xfrm>
            <a:prstGeom prst="rect">
              <a:avLst/>
            </a:prstGeom>
            <a:noFill/>
            <a:ln>
              <a:noFill/>
            </a:ln>
          </p:spPr>
        </p:pic>
        <p:sp>
          <p:nvSpPr>
            <p:cNvPr id="139" name="Google Shape;139;p26"/>
            <p:cNvSpPr txBox="1"/>
            <p:nvPr/>
          </p:nvSpPr>
          <p:spPr>
            <a:xfrm>
              <a:off x="4066300" y="3460275"/>
              <a:ext cx="4860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a:t>
              </a: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a:t>
              </a: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grpSp>
      <p:sp>
        <p:nvSpPr>
          <p:cNvPr id="140" name="Google Shape;140;p26"/>
          <p:cNvSpPr txBox="1">
            <a:spLocks noGrp="1"/>
          </p:cNvSpPr>
          <p:nvPr>
            <p:ph type="body" idx="1"/>
          </p:nvPr>
        </p:nvSpPr>
        <p:spPr>
          <a:xfrm>
            <a:off x="461625" y="907750"/>
            <a:ext cx="8520600" cy="114028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b="1" dirty="0"/>
              <a:t>Consider iterative computations:</a:t>
            </a:r>
            <a:endParaRPr b="1" dirty="0"/>
          </a:p>
          <a:p>
            <a:pPr marL="457200" lvl="0" indent="-342900" algn="l" rtl="0">
              <a:lnSpc>
                <a:spcPct val="115000"/>
              </a:lnSpc>
              <a:spcBef>
                <a:spcPts val="0"/>
              </a:spcBef>
              <a:spcAft>
                <a:spcPts val="0"/>
              </a:spcAft>
              <a:buSzPts val="1800"/>
              <a:buChar char="●"/>
            </a:pPr>
            <a:r>
              <a:rPr lang="en" dirty="0"/>
              <a:t>Delay functions: </a:t>
            </a:r>
            <a:endParaRPr dirty="0"/>
          </a:p>
          <a:p>
            <a:pPr marL="457200" lvl="0" indent="-342900" algn="l" rtl="0">
              <a:lnSpc>
                <a:spcPct val="115000"/>
              </a:lnSpc>
              <a:spcBef>
                <a:spcPts val="0"/>
              </a:spcBef>
              <a:spcAft>
                <a:spcPts val="0"/>
              </a:spcAft>
              <a:buSzPts val="1800"/>
              <a:buChar char="●"/>
            </a:pPr>
            <a:r>
              <a:rPr lang="en" dirty="0"/>
              <a:t>VM: instruction set </a:t>
            </a:r>
            <a:endParaRPr dirty="0"/>
          </a:p>
        </p:txBody>
      </p:sp>
      <p:pic>
        <p:nvPicPr>
          <p:cNvPr id="141" name="Google Shape;141;p26" descr="{&quot;backgroundColor&quot;:&quot;#FFFFFF&quot;,&quot;aid&quot;:null,&quot;code&quot;:&quot;$$\\mathsf{VDF}\\left(z_{0}\\right)=F^{T}\\left(z_{0}\\right)$$&quot;,&quot;id&quot;:&quot;3&quot;,&quot;backgroundColorModified&quot;:false,&quot;type&quot;:&quot;$$&quot;,&quot;font&quot;:{&quot;color&quot;:&quot;#000000&quot;,&quot;family&quot;:&quot;Proxima Nova&quot;,&quot;size&quot;:14},&quot;ts&quot;:1685816731652,&quot;cs&quot;:&quot;TdxjVIPi/00HTG4tgPm4MA==&quot;,&quot;size&quot;:{&quot;width&quot;:148.16666666666666,&quot;height&quot;:21.666666666666668}}"/>
          <p:cNvPicPr preferRelativeResize="0"/>
          <p:nvPr/>
        </p:nvPicPr>
        <p:blipFill>
          <a:blip r:embed="rId12">
            <a:alphaModFix/>
          </a:blip>
          <a:stretch>
            <a:fillRect/>
          </a:stretch>
        </p:blipFill>
        <p:spPr>
          <a:xfrm>
            <a:off x="2646525" y="1364613"/>
            <a:ext cx="1411287" cy="206375"/>
          </a:xfrm>
          <a:prstGeom prst="rect">
            <a:avLst/>
          </a:prstGeom>
          <a:noFill/>
          <a:ln>
            <a:noFill/>
          </a:ln>
        </p:spPr>
      </p:pic>
      <p:pic>
        <p:nvPicPr>
          <p:cNvPr id="142" name="Google Shape;142;p26" descr="{&quot;backgroundColorModified&quot;:false,&quot;aid&quot;:null,&quot;font&quot;:{&quot;family&quot;:&quot;Arial&quot;,&quot;color&quot;:&quot;#000000&quot;,&quot;size&quot;:14},&quot;code&quot;:&quot;$$\\mathcal{F=\\{\\mathbf{op_{1}},...,\\mathbf{op_{k}}\\}}$$&quot;,&quot;id&quot;:&quot;3&quot;,&quot;type&quot;:&quot;$$&quot;,&quot;backgroundColor&quot;:&quot;#FFFFFF&quot;,&quot;ts&quot;:1688647108825,&quot;cs&quot;:&quot;5MxML8Pvys24h+MQXhJVIA==&quot;,&quot;size&quot;:{&quot;width&quot;:192.66666666666666,&quot;height&quot;:22}}"/>
          <p:cNvPicPr preferRelativeResize="0"/>
          <p:nvPr/>
        </p:nvPicPr>
        <p:blipFill>
          <a:blip r:embed="rId13">
            <a:alphaModFix/>
          </a:blip>
          <a:stretch>
            <a:fillRect/>
          </a:stretch>
        </p:blipFill>
        <p:spPr>
          <a:xfrm>
            <a:off x="3054094" y="1692000"/>
            <a:ext cx="1835150" cy="209550"/>
          </a:xfrm>
          <a:prstGeom prst="rect">
            <a:avLst/>
          </a:prstGeom>
          <a:noFill/>
          <a:ln>
            <a:noFill/>
          </a:ln>
        </p:spPr>
      </p:pic>
      <p:sp>
        <p:nvSpPr>
          <p:cNvPr id="143" name="Google Shape;143;p26"/>
          <p:cNvSpPr txBox="1"/>
          <p:nvPr/>
        </p:nvSpPr>
        <p:spPr>
          <a:xfrm>
            <a:off x="6067900" y="1364625"/>
            <a:ext cx="2712000" cy="7389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Goal:</a:t>
            </a: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 make computation</a:t>
            </a:r>
            <a:endParaRPr kumimoji="0" sz="18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efficiently verifiable</a:t>
            </a:r>
            <a:endParaRPr kumimoji="0" sz="18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
        <p:nvSpPr>
          <p:cNvPr id="144" name="Google Shape;144;p26"/>
          <p:cNvSpPr txBox="1"/>
          <p:nvPr/>
        </p:nvSpPr>
        <p:spPr>
          <a:xfrm>
            <a:off x="6847300" y="3360000"/>
            <a:ext cx="1932600" cy="461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Proof indep of </a:t>
            </a: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m</a:t>
            </a:r>
            <a:endParaRPr kumimoji="0" sz="18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7"/>
          <p:cNvSpPr txBox="1"/>
          <p:nvPr/>
        </p:nvSpPr>
        <p:spPr>
          <a:xfrm>
            <a:off x="159300" y="1243150"/>
            <a:ext cx="2333100" cy="2711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
        <p:nvSpPr>
          <p:cNvPr id="378" name="Google Shape;378;p3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Transform to Non-Interactive Argument of Knowledge</a:t>
            </a:r>
            <a:endParaRPr/>
          </a:p>
        </p:txBody>
      </p:sp>
      <p:sp>
        <p:nvSpPr>
          <p:cNvPr id="379" name="Google Shape;379;p37"/>
          <p:cNvSpPr txBox="1"/>
          <p:nvPr/>
        </p:nvSpPr>
        <p:spPr>
          <a:xfrm>
            <a:off x="242075" y="1767275"/>
            <a:ext cx="489600" cy="492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a:ln>
                  <a:noFill/>
                </a:ln>
                <a:solidFill>
                  <a:srgbClr val="000000"/>
                </a:solidFill>
                <a:effectLst/>
                <a:uLnTx/>
                <a:uFillTx/>
                <a:latin typeface="Comic Sans MS"/>
                <a:ea typeface="Comic Sans MS"/>
                <a:cs typeface="Comic Sans MS"/>
                <a:sym typeface="Comic Sans MS"/>
              </a:rPr>
              <a:t>P</a:t>
            </a:r>
            <a:endParaRPr kumimoji="0" sz="2000" b="1"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380" name="Google Shape;380;p37"/>
          <p:cNvSpPr txBox="1"/>
          <p:nvPr/>
        </p:nvSpPr>
        <p:spPr>
          <a:xfrm>
            <a:off x="1620300" y="1767275"/>
            <a:ext cx="489600" cy="492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V</a:t>
            </a:r>
            <a:endParaRPr kumimoji="0" sz="20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cxnSp>
        <p:nvCxnSpPr>
          <p:cNvPr id="381" name="Google Shape;381;p37"/>
          <p:cNvCxnSpPr/>
          <p:nvPr/>
        </p:nvCxnSpPr>
        <p:spPr>
          <a:xfrm rot="10800000" flipH="1">
            <a:off x="600675" y="2210588"/>
            <a:ext cx="914400" cy="2100"/>
          </a:xfrm>
          <a:prstGeom prst="straightConnector1">
            <a:avLst/>
          </a:prstGeom>
          <a:noFill/>
          <a:ln w="19050" cap="flat" cmpd="sng">
            <a:solidFill>
              <a:schemeClr val="dk1"/>
            </a:solidFill>
            <a:prstDash val="solid"/>
            <a:round/>
            <a:headEnd type="none" w="med" len="med"/>
            <a:tailEnd type="triangle" w="med" len="med"/>
          </a:ln>
        </p:spPr>
      </p:cxnSp>
      <p:sp>
        <p:nvSpPr>
          <p:cNvPr id="382" name="Google Shape;382;p37"/>
          <p:cNvSpPr txBox="1"/>
          <p:nvPr/>
        </p:nvSpPr>
        <p:spPr>
          <a:xfrm>
            <a:off x="874125" y="1813475"/>
            <a:ext cx="489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m</a:t>
            </a:r>
            <a:r>
              <a:rPr kumimoji="0" lang="en" sz="1400" b="0" i="0" u="none" strike="noStrike" kern="0" cap="none" spc="0" normalizeH="0" baseline="-25000" noProof="0">
                <a:ln>
                  <a:noFill/>
                </a:ln>
                <a:solidFill>
                  <a:srgbClr val="000000"/>
                </a:solidFill>
                <a:effectLst/>
                <a:uLnTx/>
                <a:uFillTx/>
                <a:latin typeface="Proxima Nova"/>
                <a:ea typeface="Proxima Nova"/>
                <a:cs typeface="Proxima Nova"/>
                <a:sym typeface="Proxima Nova"/>
              </a:rPr>
              <a:t>1</a:t>
            </a:r>
            <a:endParaRPr kumimoji="0" sz="1400" b="0" i="0" u="none" strike="noStrike" kern="0" cap="none" spc="0" normalizeH="0" baseline="-25000" noProof="0">
              <a:ln>
                <a:noFill/>
              </a:ln>
              <a:solidFill>
                <a:srgbClr val="000000"/>
              </a:solidFill>
              <a:effectLst/>
              <a:uLnTx/>
              <a:uFillTx/>
              <a:latin typeface="Proxima Nova"/>
              <a:ea typeface="Proxima Nova"/>
              <a:cs typeface="Proxima Nova"/>
              <a:sym typeface="Proxima Nova"/>
            </a:endParaRPr>
          </a:p>
        </p:txBody>
      </p:sp>
      <p:cxnSp>
        <p:nvCxnSpPr>
          <p:cNvPr id="383" name="Google Shape;383;p37"/>
          <p:cNvCxnSpPr/>
          <p:nvPr/>
        </p:nvCxnSpPr>
        <p:spPr>
          <a:xfrm>
            <a:off x="600675" y="2660063"/>
            <a:ext cx="914400" cy="1800"/>
          </a:xfrm>
          <a:prstGeom prst="straightConnector1">
            <a:avLst/>
          </a:prstGeom>
          <a:noFill/>
          <a:ln w="19050" cap="flat" cmpd="sng">
            <a:solidFill>
              <a:schemeClr val="dk1"/>
            </a:solidFill>
            <a:prstDash val="solid"/>
            <a:round/>
            <a:headEnd type="triangle" w="med" len="med"/>
            <a:tailEnd type="none" w="med" len="med"/>
          </a:ln>
        </p:spPr>
      </p:cxnSp>
      <p:sp>
        <p:nvSpPr>
          <p:cNvPr id="384" name="Google Shape;384;p37"/>
          <p:cNvSpPr txBox="1"/>
          <p:nvPr/>
        </p:nvSpPr>
        <p:spPr>
          <a:xfrm>
            <a:off x="909975" y="2259875"/>
            <a:ext cx="489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r</a:t>
            </a:r>
            <a:r>
              <a:rPr kumimoji="0" lang="en" sz="1400" b="0" i="0" u="none" strike="noStrike" kern="0" cap="none" spc="0" normalizeH="0" baseline="-25000" noProof="0">
                <a:ln>
                  <a:noFill/>
                </a:ln>
                <a:solidFill>
                  <a:srgbClr val="000000"/>
                </a:solidFill>
                <a:effectLst/>
                <a:uLnTx/>
                <a:uFillTx/>
                <a:latin typeface="Proxima Nova"/>
                <a:ea typeface="Proxima Nova"/>
                <a:cs typeface="Proxima Nova"/>
                <a:sym typeface="Proxima Nova"/>
              </a:rPr>
              <a:t>1</a:t>
            </a:r>
            <a:endParaRPr kumimoji="0" sz="1400" b="0" i="0" u="none" strike="noStrike" kern="0" cap="none" spc="0" normalizeH="0" baseline="-25000" noProof="0">
              <a:ln>
                <a:noFill/>
              </a:ln>
              <a:solidFill>
                <a:srgbClr val="000000"/>
              </a:solidFill>
              <a:effectLst/>
              <a:uLnTx/>
              <a:uFillTx/>
              <a:latin typeface="Proxima Nova"/>
              <a:ea typeface="Proxima Nova"/>
              <a:cs typeface="Proxima Nova"/>
              <a:sym typeface="Proxima Nova"/>
            </a:endParaRPr>
          </a:p>
        </p:txBody>
      </p:sp>
      <p:sp>
        <p:nvSpPr>
          <p:cNvPr id="385" name="Google Shape;385;p37"/>
          <p:cNvSpPr txBox="1"/>
          <p:nvPr/>
        </p:nvSpPr>
        <p:spPr>
          <a:xfrm>
            <a:off x="788775" y="2705450"/>
            <a:ext cx="660300" cy="4002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a:t>
            </a: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cxnSp>
        <p:nvCxnSpPr>
          <p:cNvPr id="386" name="Google Shape;386;p37"/>
          <p:cNvCxnSpPr/>
          <p:nvPr/>
        </p:nvCxnSpPr>
        <p:spPr>
          <a:xfrm>
            <a:off x="600675" y="3390688"/>
            <a:ext cx="914400" cy="1800"/>
          </a:xfrm>
          <a:prstGeom prst="straightConnector1">
            <a:avLst/>
          </a:prstGeom>
          <a:noFill/>
          <a:ln w="19050" cap="flat" cmpd="sng">
            <a:solidFill>
              <a:schemeClr val="dk1"/>
            </a:solidFill>
            <a:prstDash val="solid"/>
            <a:round/>
            <a:headEnd type="none" w="med" len="med"/>
            <a:tailEnd type="triangle" w="med" len="med"/>
          </a:ln>
        </p:spPr>
      </p:cxnSp>
      <p:sp>
        <p:nvSpPr>
          <p:cNvPr id="387" name="Google Shape;387;p37"/>
          <p:cNvSpPr txBox="1"/>
          <p:nvPr/>
        </p:nvSpPr>
        <p:spPr>
          <a:xfrm>
            <a:off x="874125" y="2991475"/>
            <a:ext cx="489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m</a:t>
            </a:r>
            <a:r>
              <a:rPr kumimoji="0" lang="en" sz="1400" b="1" i="0" u="none" strike="noStrike" kern="0" cap="none" spc="0" normalizeH="0" baseline="-25000" noProof="0">
                <a:ln>
                  <a:noFill/>
                </a:ln>
                <a:solidFill>
                  <a:srgbClr val="000000"/>
                </a:solidFill>
                <a:effectLst/>
                <a:uLnTx/>
                <a:uFillTx/>
                <a:latin typeface="Proxima Nova"/>
                <a:ea typeface="Proxima Nova"/>
                <a:cs typeface="Proxima Nova"/>
                <a:sym typeface="Proxima Nova"/>
              </a:rPr>
              <a:t>R</a:t>
            </a:r>
            <a:endParaRPr kumimoji="0" sz="1400" b="1" i="0" u="none" strike="noStrike" kern="0" cap="none" spc="0" normalizeH="0" baseline="-25000" noProof="0">
              <a:ln>
                <a:noFill/>
              </a:ln>
              <a:solidFill>
                <a:srgbClr val="000000"/>
              </a:solidFill>
              <a:effectLst/>
              <a:uLnTx/>
              <a:uFillTx/>
              <a:latin typeface="Proxima Nova"/>
              <a:ea typeface="Proxima Nova"/>
              <a:cs typeface="Proxima Nova"/>
              <a:sym typeface="Proxima Nova"/>
            </a:endParaRPr>
          </a:p>
        </p:txBody>
      </p:sp>
      <p:sp>
        <p:nvSpPr>
          <p:cNvPr id="388" name="Google Shape;388;p37"/>
          <p:cNvSpPr txBox="1"/>
          <p:nvPr/>
        </p:nvSpPr>
        <p:spPr>
          <a:xfrm>
            <a:off x="242075" y="1255550"/>
            <a:ext cx="13596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Protocol</a:t>
            </a: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 Π</a:t>
            </a: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37"/>
          <p:cNvSpPr txBox="1"/>
          <p:nvPr/>
        </p:nvSpPr>
        <p:spPr>
          <a:xfrm>
            <a:off x="1484775" y="3191500"/>
            <a:ext cx="14559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000000"/>
                </a:solidFill>
                <a:effectLst/>
                <a:uLnTx/>
                <a:uFillTx/>
                <a:latin typeface="Proxima Nova"/>
                <a:ea typeface="Proxima Nova"/>
                <a:cs typeface="Proxima Nova"/>
                <a:sym typeface="Proxima Nova"/>
              </a:rPr>
              <a:t>L</a:t>
            </a:r>
            <a:r>
              <a:rPr kumimoji="0" lang="en" sz="1200" b="0" i="0" u="none" strike="noStrike" kern="0" cap="none" spc="0" normalizeH="0" baseline="0" noProof="0">
                <a:ln>
                  <a:noFill/>
                </a:ln>
                <a:solidFill>
                  <a:srgbClr val="000000"/>
                </a:solidFill>
                <a:effectLst/>
                <a:uLnTx/>
                <a:uFillTx/>
                <a:latin typeface="Proxima Nova"/>
                <a:ea typeface="Proxima Nova"/>
                <a:cs typeface="Proxima Nova"/>
                <a:sym typeface="Proxima Nova"/>
              </a:rPr>
              <a:t> deg-</a:t>
            </a:r>
            <a:r>
              <a:rPr kumimoji="0" lang="en" sz="1200" b="1" i="0" u="none" strike="noStrike" kern="0" cap="none" spc="0" normalizeH="0" baseline="0" noProof="0">
                <a:ln>
                  <a:noFill/>
                </a:ln>
                <a:solidFill>
                  <a:srgbClr val="000000"/>
                </a:solidFill>
                <a:effectLst/>
                <a:uLnTx/>
                <a:uFillTx/>
                <a:latin typeface="Proxima Nova"/>
                <a:ea typeface="Proxima Nova"/>
                <a:cs typeface="Proxima Nova"/>
                <a:sym typeface="Proxima Nova"/>
              </a:rPr>
              <a:t>D </a:t>
            </a:r>
            <a:r>
              <a:rPr kumimoji="0" lang="en" sz="1200" b="0" i="0" u="none" strike="noStrike" kern="0" cap="none" spc="0" normalizeH="0" baseline="0" noProof="0">
                <a:ln>
                  <a:noFill/>
                </a:ln>
                <a:solidFill>
                  <a:srgbClr val="000000"/>
                </a:solidFill>
                <a:effectLst/>
                <a:uLnTx/>
                <a:uFillTx/>
                <a:latin typeface="Proxima Nova"/>
                <a:ea typeface="Proxima Nova"/>
                <a:cs typeface="Proxima Nova"/>
                <a:sym typeface="Proxima Nova"/>
              </a:rPr>
              <a:t>chks</a:t>
            </a:r>
            <a:endParaRPr kumimoji="0" sz="12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grpSp>
        <p:nvGrpSpPr>
          <p:cNvPr id="390" name="Google Shape;390;p37"/>
          <p:cNvGrpSpPr/>
          <p:nvPr/>
        </p:nvGrpSpPr>
        <p:grpSpPr>
          <a:xfrm>
            <a:off x="2475300" y="1243150"/>
            <a:ext cx="3752900" cy="2711700"/>
            <a:chOff x="2475300" y="1243150"/>
            <a:chExt cx="3752900" cy="2711700"/>
          </a:xfrm>
        </p:grpSpPr>
        <p:sp>
          <p:nvSpPr>
            <p:cNvPr id="391" name="Google Shape;391;p37"/>
            <p:cNvSpPr txBox="1"/>
            <p:nvPr/>
          </p:nvSpPr>
          <p:spPr>
            <a:xfrm>
              <a:off x="3443200" y="1243150"/>
              <a:ext cx="2475000" cy="2711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
          <p:nvSpPr>
            <p:cNvPr id="392" name="Google Shape;392;p37"/>
            <p:cNvSpPr txBox="1"/>
            <p:nvPr/>
          </p:nvSpPr>
          <p:spPr>
            <a:xfrm>
              <a:off x="3678400" y="1767275"/>
              <a:ext cx="489600" cy="492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a:ln>
                    <a:noFill/>
                  </a:ln>
                  <a:solidFill>
                    <a:srgbClr val="000000"/>
                  </a:solidFill>
                  <a:effectLst/>
                  <a:uLnTx/>
                  <a:uFillTx/>
                  <a:latin typeface="Comic Sans MS"/>
                  <a:ea typeface="Comic Sans MS"/>
                  <a:cs typeface="Comic Sans MS"/>
                  <a:sym typeface="Comic Sans MS"/>
                </a:rPr>
                <a:t>P</a:t>
              </a:r>
              <a:endParaRPr kumimoji="0" sz="2000" b="1"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393" name="Google Shape;393;p37"/>
            <p:cNvSpPr txBox="1"/>
            <p:nvPr/>
          </p:nvSpPr>
          <p:spPr>
            <a:xfrm>
              <a:off x="4828025" y="1767275"/>
              <a:ext cx="489600" cy="492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a:ln>
                    <a:noFill/>
                  </a:ln>
                  <a:solidFill>
                    <a:srgbClr val="000000"/>
                  </a:solidFill>
                  <a:effectLst/>
                  <a:uLnTx/>
                  <a:uFillTx/>
                  <a:latin typeface="Comic Sans MS"/>
                  <a:ea typeface="Comic Sans MS"/>
                  <a:cs typeface="Comic Sans MS"/>
                  <a:sym typeface="Comic Sans MS"/>
                </a:rPr>
                <a:t>V</a:t>
              </a:r>
              <a:endParaRPr kumimoji="0" sz="2000" b="1"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cxnSp>
          <p:nvCxnSpPr>
            <p:cNvPr id="394" name="Google Shape;394;p37"/>
            <p:cNvCxnSpPr/>
            <p:nvPr/>
          </p:nvCxnSpPr>
          <p:spPr>
            <a:xfrm>
              <a:off x="3973900" y="2214350"/>
              <a:ext cx="914400" cy="3300"/>
            </a:xfrm>
            <a:prstGeom prst="straightConnector1">
              <a:avLst/>
            </a:prstGeom>
            <a:noFill/>
            <a:ln w="19050" cap="flat" cmpd="sng">
              <a:solidFill>
                <a:schemeClr val="dk1"/>
              </a:solidFill>
              <a:prstDash val="solid"/>
              <a:round/>
              <a:headEnd type="none" w="med" len="med"/>
              <a:tailEnd type="triangle" w="med" len="med"/>
            </a:ln>
          </p:spPr>
        </p:cxnSp>
        <p:sp>
          <p:nvSpPr>
            <p:cNvPr id="395" name="Google Shape;395;p37"/>
            <p:cNvSpPr txBox="1"/>
            <p:nvPr/>
          </p:nvSpPr>
          <p:spPr>
            <a:xfrm>
              <a:off x="4005650" y="1889675"/>
              <a:ext cx="10290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6AA84F"/>
                  </a:solidFill>
                  <a:effectLst/>
                  <a:uLnTx/>
                  <a:uFillTx/>
                  <a:latin typeface="Proxima Nova"/>
                  <a:ea typeface="Proxima Nova"/>
                  <a:cs typeface="Proxima Nova"/>
                  <a:sym typeface="Proxima Nova"/>
                </a:rPr>
                <a:t>C</a:t>
              </a:r>
              <a:r>
                <a:rPr kumimoji="0" lang="en" sz="1200" b="0" i="0" u="none" strike="noStrike" kern="0" cap="none" spc="0" normalizeH="0" baseline="-25000" noProof="0">
                  <a:ln>
                    <a:noFill/>
                  </a:ln>
                  <a:solidFill>
                    <a:srgbClr val="6AA84F"/>
                  </a:solidFill>
                  <a:effectLst/>
                  <a:uLnTx/>
                  <a:uFillTx/>
                  <a:latin typeface="Proxima Nova"/>
                  <a:ea typeface="Proxima Nova"/>
                  <a:cs typeface="Proxima Nova"/>
                  <a:sym typeface="Proxima Nova"/>
                </a:rPr>
                <a:t>1</a:t>
              </a:r>
              <a:r>
                <a:rPr kumimoji="0" lang="en" sz="1200" b="0" i="0" u="none" strike="noStrike" kern="0" cap="none" spc="0" normalizeH="0" baseline="0" noProof="0">
                  <a:ln>
                    <a:noFill/>
                  </a:ln>
                  <a:solidFill>
                    <a:srgbClr val="6AA84F"/>
                  </a:solidFill>
                  <a:effectLst/>
                  <a:uLnTx/>
                  <a:uFillTx/>
                  <a:latin typeface="Proxima Nova"/>
                  <a:ea typeface="Proxima Nova"/>
                  <a:cs typeface="Proxima Nova"/>
                  <a:sym typeface="Proxima Nova"/>
                </a:rPr>
                <a:t>=cm(m</a:t>
              </a:r>
              <a:r>
                <a:rPr kumimoji="0" lang="en" sz="1200" b="0" i="0" u="none" strike="noStrike" kern="0" cap="none" spc="0" normalizeH="0" baseline="-25000" noProof="0">
                  <a:ln>
                    <a:noFill/>
                  </a:ln>
                  <a:solidFill>
                    <a:srgbClr val="6AA84F"/>
                  </a:solidFill>
                  <a:effectLst/>
                  <a:uLnTx/>
                  <a:uFillTx/>
                  <a:latin typeface="Proxima Nova"/>
                  <a:ea typeface="Proxima Nova"/>
                  <a:cs typeface="Proxima Nova"/>
                  <a:sym typeface="Proxima Nova"/>
                </a:rPr>
                <a:t>1</a:t>
              </a:r>
              <a:r>
                <a:rPr kumimoji="0" lang="en" sz="1200" b="0" i="0" u="none" strike="noStrike" kern="0" cap="none" spc="0" normalizeH="0" baseline="0" noProof="0">
                  <a:ln>
                    <a:noFill/>
                  </a:ln>
                  <a:solidFill>
                    <a:srgbClr val="6AA84F"/>
                  </a:solidFill>
                  <a:effectLst/>
                  <a:uLnTx/>
                  <a:uFillTx/>
                  <a:latin typeface="Proxima Nova"/>
                  <a:ea typeface="Proxima Nova"/>
                  <a:cs typeface="Proxima Nova"/>
                  <a:sym typeface="Proxima Nova"/>
                </a:rPr>
                <a:t>)</a:t>
              </a:r>
              <a:endParaRPr kumimoji="0" sz="1200" b="0" i="0" u="none" strike="noStrike" kern="0" cap="none" spc="0" normalizeH="0" baseline="0" noProof="0">
                <a:ln>
                  <a:noFill/>
                </a:ln>
                <a:solidFill>
                  <a:srgbClr val="6AA84F"/>
                </a:solidFill>
                <a:effectLst/>
                <a:uLnTx/>
                <a:uFillTx/>
                <a:latin typeface="Proxima Nova"/>
                <a:ea typeface="Proxima Nova"/>
                <a:cs typeface="Proxima Nova"/>
                <a:sym typeface="Proxima Nova"/>
              </a:endParaRPr>
            </a:p>
          </p:txBody>
        </p:sp>
        <p:cxnSp>
          <p:nvCxnSpPr>
            <p:cNvPr id="396" name="Google Shape;396;p37"/>
            <p:cNvCxnSpPr/>
            <p:nvPr/>
          </p:nvCxnSpPr>
          <p:spPr>
            <a:xfrm rot="10800000" flipH="1">
              <a:off x="3916250" y="2653925"/>
              <a:ext cx="914400" cy="3300"/>
            </a:xfrm>
            <a:prstGeom prst="straightConnector1">
              <a:avLst/>
            </a:prstGeom>
            <a:noFill/>
            <a:ln w="19050" cap="flat" cmpd="sng">
              <a:solidFill>
                <a:schemeClr val="dk1"/>
              </a:solidFill>
              <a:prstDash val="solid"/>
              <a:round/>
              <a:headEnd type="triangle" w="med" len="med"/>
              <a:tailEnd type="none" w="med" len="med"/>
            </a:ln>
          </p:spPr>
        </p:cxnSp>
        <p:sp>
          <p:nvSpPr>
            <p:cNvPr id="397" name="Google Shape;397;p37"/>
            <p:cNvSpPr txBox="1"/>
            <p:nvPr/>
          </p:nvSpPr>
          <p:spPr>
            <a:xfrm>
              <a:off x="4270100" y="2259875"/>
              <a:ext cx="4896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Proxima Nova"/>
                  <a:ea typeface="Proxima Nova"/>
                  <a:cs typeface="Proxima Nova"/>
                  <a:sym typeface="Proxima Nova"/>
                </a:rPr>
                <a:t>r</a:t>
              </a:r>
              <a:r>
                <a:rPr kumimoji="0" lang="en" sz="1200" b="0" i="0" u="none" strike="noStrike" kern="0" cap="none" spc="0" normalizeH="0" baseline="-25000" noProof="0">
                  <a:ln>
                    <a:noFill/>
                  </a:ln>
                  <a:solidFill>
                    <a:srgbClr val="000000"/>
                  </a:solidFill>
                  <a:effectLst/>
                  <a:uLnTx/>
                  <a:uFillTx/>
                  <a:latin typeface="Proxima Nova"/>
                  <a:ea typeface="Proxima Nova"/>
                  <a:cs typeface="Proxima Nova"/>
                  <a:sym typeface="Proxima Nova"/>
                </a:rPr>
                <a:t>1</a:t>
              </a:r>
              <a:endParaRPr kumimoji="0" sz="1200" b="0" i="0" u="none" strike="noStrike" kern="0" cap="none" spc="0" normalizeH="0" baseline="-25000" noProof="0">
                <a:ln>
                  <a:noFill/>
                </a:ln>
                <a:solidFill>
                  <a:srgbClr val="000000"/>
                </a:solidFill>
                <a:effectLst/>
                <a:uLnTx/>
                <a:uFillTx/>
                <a:latin typeface="Proxima Nova"/>
                <a:ea typeface="Proxima Nova"/>
                <a:cs typeface="Proxima Nova"/>
                <a:sym typeface="Proxima Nova"/>
              </a:endParaRPr>
            </a:p>
          </p:txBody>
        </p:sp>
        <p:sp>
          <p:nvSpPr>
            <p:cNvPr id="398" name="Google Shape;398;p37"/>
            <p:cNvSpPr txBox="1"/>
            <p:nvPr/>
          </p:nvSpPr>
          <p:spPr>
            <a:xfrm>
              <a:off x="4072700" y="2705450"/>
              <a:ext cx="660300" cy="369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Proxima Nova"/>
                  <a:ea typeface="Proxima Nova"/>
                  <a:cs typeface="Proxima Nova"/>
                  <a:sym typeface="Proxima Nova"/>
                </a:rPr>
                <a:t>……</a:t>
              </a:r>
              <a:endParaRPr kumimoji="0" sz="12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cxnSp>
          <p:nvCxnSpPr>
            <p:cNvPr id="399" name="Google Shape;399;p37"/>
            <p:cNvCxnSpPr/>
            <p:nvPr/>
          </p:nvCxnSpPr>
          <p:spPr>
            <a:xfrm rot="10800000" flipH="1">
              <a:off x="3900700" y="3383625"/>
              <a:ext cx="914400" cy="11700"/>
            </a:xfrm>
            <a:prstGeom prst="straightConnector1">
              <a:avLst/>
            </a:prstGeom>
            <a:noFill/>
            <a:ln w="19050" cap="flat" cmpd="sng">
              <a:solidFill>
                <a:schemeClr val="dk1"/>
              </a:solidFill>
              <a:prstDash val="solid"/>
              <a:round/>
              <a:headEnd type="none" w="med" len="med"/>
              <a:tailEnd type="triangle" w="med" len="med"/>
            </a:ln>
          </p:spPr>
        </p:cxnSp>
        <p:sp>
          <p:nvSpPr>
            <p:cNvPr id="400" name="Google Shape;400;p37"/>
            <p:cNvSpPr txBox="1"/>
            <p:nvPr/>
          </p:nvSpPr>
          <p:spPr>
            <a:xfrm>
              <a:off x="3929450" y="2992300"/>
              <a:ext cx="17550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6AA84F"/>
                  </a:solidFill>
                  <a:effectLst/>
                  <a:uLnTx/>
                  <a:uFillTx/>
                  <a:latin typeface="Proxima Nova"/>
                  <a:ea typeface="Proxima Nova"/>
                  <a:cs typeface="Proxima Nova"/>
                  <a:sym typeface="Proxima Nova"/>
                </a:rPr>
                <a:t>C</a:t>
              </a:r>
              <a:r>
                <a:rPr kumimoji="0" lang="en" sz="1200" b="0" i="0" u="none" strike="noStrike" kern="0" cap="none" spc="0" normalizeH="0" baseline="-25000" noProof="0">
                  <a:ln>
                    <a:noFill/>
                  </a:ln>
                  <a:solidFill>
                    <a:srgbClr val="6AA84F"/>
                  </a:solidFill>
                  <a:effectLst/>
                  <a:uLnTx/>
                  <a:uFillTx/>
                  <a:latin typeface="Proxima Nova"/>
                  <a:ea typeface="Proxima Nova"/>
                  <a:cs typeface="Proxima Nova"/>
                  <a:sym typeface="Proxima Nova"/>
                </a:rPr>
                <a:t>R</a:t>
              </a:r>
              <a:r>
                <a:rPr kumimoji="0" lang="en" sz="1200" b="0" i="0" u="none" strike="noStrike" kern="0" cap="none" spc="0" normalizeH="0" baseline="0" noProof="0">
                  <a:ln>
                    <a:noFill/>
                  </a:ln>
                  <a:solidFill>
                    <a:srgbClr val="6AA84F"/>
                  </a:solidFill>
                  <a:effectLst/>
                  <a:uLnTx/>
                  <a:uFillTx/>
                  <a:latin typeface="Proxima Nova"/>
                  <a:ea typeface="Proxima Nova"/>
                  <a:cs typeface="Proxima Nova"/>
                  <a:sym typeface="Proxima Nova"/>
                </a:rPr>
                <a:t>=cm(m</a:t>
              </a:r>
              <a:r>
                <a:rPr kumimoji="0" lang="en" sz="1200" b="1" i="0" u="none" strike="noStrike" kern="0" cap="none" spc="0" normalizeH="0" baseline="-25000" noProof="0">
                  <a:ln>
                    <a:noFill/>
                  </a:ln>
                  <a:solidFill>
                    <a:srgbClr val="6AA84F"/>
                  </a:solidFill>
                  <a:effectLst/>
                  <a:uLnTx/>
                  <a:uFillTx/>
                  <a:latin typeface="Proxima Nova"/>
                  <a:ea typeface="Proxima Nova"/>
                  <a:cs typeface="Proxima Nova"/>
                  <a:sym typeface="Proxima Nova"/>
                </a:rPr>
                <a:t>R</a:t>
              </a:r>
              <a:r>
                <a:rPr kumimoji="0" lang="en" sz="1200" b="0" i="0" u="none" strike="noStrike" kern="0" cap="none" spc="0" normalizeH="0" baseline="0" noProof="0">
                  <a:ln>
                    <a:noFill/>
                  </a:ln>
                  <a:solidFill>
                    <a:srgbClr val="6AA84F"/>
                  </a:solidFill>
                  <a:effectLst/>
                  <a:uLnTx/>
                  <a:uFillTx/>
                  <a:latin typeface="Proxima Nova"/>
                  <a:ea typeface="Proxima Nova"/>
                  <a:cs typeface="Proxima Nova"/>
                  <a:sym typeface="Proxima Nova"/>
                </a:rPr>
                <a:t>)</a:t>
              </a:r>
              <a:endParaRPr kumimoji="0" sz="1200" b="1" i="0" u="none" strike="noStrike" kern="0" cap="none" spc="0" normalizeH="0" baseline="-25000" noProof="0">
                <a:ln>
                  <a:noFill/>
                </a:ln>
                <a:solidFill>
                  <a:srgbClr val="000000"/>
                </a:solidFill>
                <a:effectLst/>
                <a:uLnTx/>
                <a:uFillTx/>
                <a:latin typeface="Proxima Nova"/>
                <a:ea typeface="Proxima Nova"/>
                <a:cs typeface="Proxima Nova"/>
                <a:sym typeface="Proxima Nova"/>
              </a:endParaRPr>
            </a:p>
          </p:txBody>
        </p:sp>
        <p:sp>
          <p:nvSpPr>
            <p:cNvPr id="401" name="Google Shape;401;p37"/>
            <p:cNvSpPr txBox="1"/>
            <p:nvPr/>
          </p:nvSpPr>
          <p:spPr>
            <a:xfrm>
              <a:off x="3449800" y="1255550"/>
              <a:ext cx="19299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Protocol</a:t>
              </a: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 cm[Π]</a:t>
              </a: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2" name="Google Shape;402;p37"/>
            <p:cNvSpPr txBox="1"/>
            <p:nvPr/>
          </p:nvSpPr>
          <p:spPr>
            <a:xfrm>
              <a:off x="4768700" y="3343900"/>
              <a:ext cx="14595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200" b="0" i="0" u="none" strike="noStrike" kern="0" cap="none" spc="0" normalizeH="0" baseline="0" noProof="0" dirty="0" err="1">
                  <a:ln>
                    <a:noFill/>
                  </a:ln>
                  <a:solidFill>
                    <a:srgbClr val="6AA84F"/>
                  </a:solidFill>
                  <a:effectLst/>
                  <a:uLnTx/>
                  <a:uFillTx/>
                  <a:latin typeface="Proxima Nova"/>
                  <a:ea typeface="Proxima Nova"/>
                  <a:cs typeface="Proxima Nova"/>
                  <a:sym typeface="Proxima Nova"/>
                </a:rPr>
                <a:t>chk</a:t>
              </a:r>
              <a:r>
                <a:rPr kumimoji="0" lang="en" sz="1200" b="0" i="0" u="none" strike="noStrike" kern="0" cap="none" spc="0" normalizeH="0" baseline="0" noProof="0" dirty="0">
                  <a:ln>
                    <a:noFill/>
                  </a:ln>
                  <a:solidFill>
                    <a:srgbClr val="6AA84F"/>
                  </a:solidFill>
                  <a:effectLst/>
                  <a:uLnTx/>
                  <a:uFillTx/>
                  <a:latin typeface="Proxima Nova"/>
                  <a:ea typeface="Proxima Nova"/>
                  <a:cs typeface="Proxima Nova"/>
                  <a:sym typeface="Proxima Nova"/>
                </a:rPr>
                <a:t> cm-open;</a:t>
              </a:r>
              <a:endParaRPr kumimoji="0" sz="1200" b="0" i="0" u="none" strike="noStrike" kern="0" cap="none" spc="0" normalizeH="0" baseline="0" noProof="0" dirty="0">
                <a:ln>
                  <a:noFill/>
                </a:ln>
                <a:solidFill>
                  <a:srgbClr val="6AA84F"/>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a:t>
              </a:r>
              <a:r>
                <a:rPr kumimoji="0" lang="en" sz="12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 L</a:t>
              </a:r>
              <a:r>
                <a:rPr kumimoji="0" lang="en" sz="12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deg-</a:t>
              </a:r>
              <a:r>
                <a:rPr kumimoji="0" lang="en" sz="12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D </a:t>
              </a:r>
              <a:r>
                <a:rPr kumimoji="0" lang="en" sz="1200" b="0"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chks</a:t>
              </a:r>
              <a:endParaRPr kumimoji="0" sz="1200" b="1"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sp>
          <p:nvSpPr>
            <p:cNvPr id="403" name="Google Shape;403;p37"/>
            <p:cNvSpPr/>
            <p:nvPr/>
          </p:nvSpPr>
          <p:spPr>
            <a:xfrm>
              <a:off x="2533100" y="2280950"/>
              <a:ext cx="869400" cy="461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37"/>
            <p:cNvSpPr txBox="1"/>
            <p:nvPr/>
          </p:nvSpPr>
          <p:spPr>
            <a:xfrm>
              <a:off x="2475300" y="2024900"/>
              <a:ext cx="11010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000000"/>
                  </a:solidFill>
                  <a:effectLst/>
                  <a:uLnTx/>
                  <a:uFillTx/>
                  <a:latin typeface="Proxima Nova"/>
                  <a:ea typeface="Proxima Nova"/>
                  <a:cs typeface="Proxima Nova"/>
                  <a:sym typeface="Proxima Nova"/>
                </a:rPr>
                <a:t>comm-open</a:t>
              </a:r>
              <a:endParaRPr kumimoji="0" sz="12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
          <p:nvSpPr>
            <p:cNvPr id="405" name="Google Shape;405;p37"/>
            <p:cNvSpPr txBox="1"/>
            <p:nvPr/>
          </p:nvSpPr>
          <p:spPr>
            <a:xfrm>
              <a:off x="3997500" y="3365300"/>
              <a:ext cx="7800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Proxima Nova"/>
                  <a:ea typeface="Proxima Nova"/>
                  <a:cs typeface="Proxima Nova"/>
                  <a:sym typeface="Proxima Nova"/>
                </a:rPr>
                <a:t>m</a:t>
              </a:r>
              <a:r>
                <a:rPr kumimoji="0" lang="en" sz="1200" b="0" i="0" u="none" strike="noStrike" kern="0" cap="none" spc="0" normalizeH="0" baseline="-25000" noProof="0">
                  <a:ln>
                    <a:noFill/>
                  </a:ln>
                  <a:solidFill>
                    <a:srgbClr val="000000"/>
                  </a:solidFill>
                  <a:effectLst/>
                  <a:uLnTx/>
                  <a:uFillTx/>
                  <a:latin typeface="Proxima Nova"/>
                  <a:ea typeface="Proxima Nova"/>
                  <a:cs typeface="Proxima Nova"/>
                  <a:sym typeface="Proxima Nova"/>
                </a:rPr>
                <a:t>1</a:t>
              </a:r>
              <a:r>
                <a:rPr kumimoji="0" lang="en" sz="1200" b="0" i="0" u="none" strike="noStrike" kern="0" cap="none" spc="0" normalizeH="0" baseline="0" noProof="0">
                  <a:ln>
                    <a:noFill/>
                  </a:ln>
                  <a:solidFill>
                    <a:srgbClr val="000000"/>
                  </a:solidFill>
                  <a:effectLst/>
                  <a:uLnTx/>
                  <a:uFillTx/>
                  <a:latin typeface="Proxima Nova"/>
                  <a:ea typeface="Proxima Nova"/>
                  <a:cs typeface="Proxima Nova"/>
                  <a:sym typeface="Proxima Nova"/>
                </a:rPr>
                <a:t>,...,m</a:t>
              </a:r>
              <a:r>
                <a:rPr kumimoji="0" lang="en" sz="1200" b="0" i="0" u="none" strike="noStrike" kern="0" cap="none" spc="0" normalizeH="0" baseline="-25000" noProof="0">
                  <a:ln>
                    <a:noFill/>
                  </a:ln>
                  <a:solidFill>
                    <a:srgbClr val="000000"/>
                  </a:solidFill>
                  <a:effectLst/>
                  <a:uLnTx/>
                  <a:uFillTx/>
                  <a:latin typeface="Proxima Nova"/>
                  <a:ea typeface="Proxima Nova"/>
                  <a:cs typeface="Proxima Nova"/>
                  <a:sym typeface="Proxima Nova"/>
                </a:rPr>
                <a:t>R</a:t>
              </a:r>
              <a:endParaRPr kumimoji="0" sz="1200" b="1" i="0" u="none" strike="noStrike" kern="0" cap="none" spc="0" normalizeH="0" baseline="-25000" noProof="0">
                <a:ln>
                  <a:noFill/>
                </a:ln>
                <a:solidFill>
                  <a:srgbClr val="000000"/>
                </a:solidFill>
                <a:effectLst/>
                <a:uLnTx/>
                <a:uFillTx/>
                <a:latin typeface="Proxima Nova"/>
                <a:ea typeface="Proxima Nova"/>
                <a:cs typeface="Proxima Nova"/>
                <a:sym typeface="Proxima Nova"/>
              </a:endParaRPr>
            </a:p>
          </p:txBody>
        </p:sp>
        <p:cxnSp>
          <p:nvCxnSpPr>
            <p:cNvPr id="406" name="Google Shape;406;p37"/>
            <p:cNvCxnSpPr/>
            <p:nvPr/>
          </p:nvCxnSpPr>
          <p:spPr>
            <a:xfrm rot="10800000" flipH="1">
              <a:off x="3900700" y="3764625"/>
              <a:ext cx="914400" cy="11700"/>
            </a:xfrm>
            <a:prstGeom prst="straightConnector1">
              <a:avLst/>
            </a:prstGeom>
            <a:noFill/>
            <a:ln w="19050" cap="flat" cmpd="sng">
              <a:solidFill>
                <a:schemeClr val="dk1"/>
              </a:solidFill>
              <a:prstDash val="solid"/>
              <a:round/>
              <a:headEnd type="none" w="med" len="med"/>
              <a:tailEnd type="triangle" w="med" len="med"/>
            </a:ln>
          </p:spPr>
        </p:cxnSp>
      </p:grpSp>
      <p:grpSp>
        <p:nvGrpSpPr>
          <p:cNvPr id="407" name="Google Shape;407;p37"/>
          <p:cNvGrpSpPr/>
          <p:nvPr/>
        </p:nvGrpSpPr>
        <p:grpSpPr>
          <a:xfrm>
            <a:off x="5841600" y="1243150"/>
            <a:ext cx="3700400" cy="2711700"/>
            <a:chOff x="5841600" y="1243150"/>
            <a:chExt cx="3700400" cy="2711700"/>
          </a:xfrm>
        </p:grpSpPr>
        <p:sp>
          <p:nvSpPr>
            <p:cNvPr id="408" name="Google Shape;408;p37"/>
            <p:cNvSpPr txBox="1"/>
            <p:nvPr/>
          </p:nvSpPr>
          <p:spPr>
            <a:xfrm>
              <a:off x="6747450" y="1243150"/>
              <a:ext cx="2275500" cy="2711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
          <p:nvSpPr>
            <p:cNvPr id="409" name="Google Shape;409;p37"/>
            <p:cNvSpPr txBox="1"/>
            <p:nvPr/>
          </p:nvSpPr>
          <p:spPr>
            <a:xfrm>
              <a:off x="6802600" y="1767275"/>
              <a:ext cx="489600" cy="492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a:ln>
                    <a:noFill/>
                  </a:ln>
                  <a:solidFill>
                    <a:srgbClr val="000000"/>
                  </a:solidFill>
                  <a:effectLst/>
                  <a:uLnTx/>
                  <a:uFillTx/>
                  <a:latin typeface="Comic Sans MS"/>
                  <a:ea typeface="Comic Sans MS"/>
                  <a:cs typeface="Comic Sans MS"/>
                  <a:sym typeface="Comic Sans MS"/>
                </a:rPr>
                <a:t>P</a:t>
              </a:r>
              <a:endParaRPr kumimoji="0" sz="2000" b="1"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410" name="Google Shape;410;p37"/>
            <p:cNvSpPr txBox="1"/>
            <p:nvPr/>
          </p:nvSpPr>
          <p:spPr>
            <a:xfrm>
              <a:off x="7952225" y="1767275"/>
              <a:ext cx="489600" cy="492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a:ln>
                    <a:noFill/>
                  </a:ln>
                  <a:solidFill>
                    <a:srgbClr val="000000"/>
                  </a:solidFill>
                  <a:effectLst/>
                  <a:uLnTx/>
                  <a:uFillTx/>
                  <a:latin typeface="Comic Sans MS"/>
                  <a:ea typeface="Comic Sans MS"/>
                  <a:cs typeface="Comic Sans MS"/>
                  <a:sym typeface="Comic Sans MS"/>
                </a:rPr>
                <a:t>V</a:t>
              </a:r>
              <a:endParaRPr kumimoji="0" sz="2000" b="1"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cxnSp>
          <p:nvCxnSpPr>
            <p:cNvPr id="411" name="Google Shape;411;p37"/>
            <p:cNvCxnSpPr/>
            <p:nvPr/>
          </p:nvCxnSpPr>
          <p:spPr>
            <a:xfrm>
              <a:off x="7085850" y="2589625"/>
              <a:ext cx="914400" cy="5700"/>
            </a:xfrm>
            <a:prstGeom prst="straightConnector1">
              <a:avLst/>
            </a:prstGeom>
            <a:noFill/>
            <a:ln w="19050" cap="flat" cmpd="sng">
              <a:solidFill>
                <a:schemeClr val="dk1"/>
              </a:solidFill>
              <a:prstDash val="solid"/>
              <a:round/>
              <a:headEnd type="none" w="med" len="med"/>
              <a:tailEnd type="triangle" w="med" len="med"/>
            </a:ln>
          </p:spPr>
        </p:cxnSp>
        <p:sp>
          <p:nvSpPr>
            <p:cNvPr id="412" name="Google Shape;412;p37"/>
            <p:cNvSpPr txBox="1"/>
            <p:nvPr/>
          </p:nvSpPr>
          <p:spPr>
            <a:xfrm>
              <a:off x="6958775" y="2243425"/>
              <a:ext cx="13596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x</a:t>
              </a:r>
              <a:r>
                <a:rPr kumimoji="0" lang="en" sz="12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 [C</a:t>
              </a:r>
              <a:r>
                <a:rPr kumimoji="0" lang="en" sz="1200" b="0" i="0" u="none" strike="noStrike" kern="0" cap="none" spc="0" normalizeH="0" baseline="-25000" noProof="0" dirty="0">
                  <a:ln>
                    <a:noFill/>
                  </a:ln>
                  <a:solidFill>
                    <a:srgbClr val="000000"/>
                  </a:solidFill>
                  <a:effectLst/>
                  <a:uLnTx/>
                  <a:uFillTx/>
                  <a:latin typeface="Proxima Nova"/>
                  <a:ea typeface="Proxima Nova"/>
                  <a:cs typeface="Proxima Nova"/>
                  <a:sym typeface="Proxima Nova"/>
                </a:rPr>
                <a:t>i</a:t>
              </a:r>
              <a:r>
                <a:rPr kumimoji="0" lang="en" sz="12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=cm(m</a:t>
              </a:r>
              <a:r>
                <a:rPr kumimoji="0" lang="en" sz="1200" b="0" i="0" u="none" strike="noStrike" kern="0" cap="none" spc="0" normalizeH="0" baseline="-25000" noProof="0" dirty="0">
                  <a:ln>
                    <a:noFill/>
                  </a:ln>
                  <a:solidFill>
                    <a:srgbClr val="000000"/>
                  </a:solidFill>
                  <a:effectLst/>
                  <a:uLnTx/>
                  <a:uFillTx/>
                  <a:latin typeface="Proxima Nova"/>
                  <a:ea typeface="Proxima Nova"/>
                  <a:cs typeface="Proxima Nova"/>
                  <a:sym typeface="Proxima Nova"/>
                </a:rPr>
                <a:t>i</a:t>
              </a:r>
              <a:r>
                <a:rPr kumimoji="0" lang="en" sz="12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a:t>
              </a:r>
              <a:r>
                <a:rPr kumimoji="0" lang="en" sz="1200" b="0" i="0" u="none" strike="noStrike" kern="0" cap="none" spc="0" normalizeH="0" baseline="-25000" noProof="0" dirty="0" err="1">
                  <a:ln>
                    <a:noFill/>
                  </a:ln>
                  <a:solidFill>
                    <a:srgbClr val="000000"/>
                  </a:solidFill>
                  <a:effectLst/>
                  <a:uLnTx/>
                  <a:uFillTx/>
                  <a:latin typeface="Proxima Nova"/>
                  <a:ea typeface="Proxima Nova"/>
                  <a:cs typeface="Proxima Nova"/>
                  <a:sym typeface="Proxima Nova"/>
                </a:rPr>
                <a:t>i</a:t>
              </a:r>
              <a:r>
                <a:rPr kumimoji="0" lang="en" sz="1200" b="0" i="0" u="none" strike="noStrike" kern="0" cap="none" spc="0" normalizeH="0" baseline="-25000" noProof="0" dirty="0">
                  <a:ln>
                    <a:noFill/>
                  </a:ln>
                  <a:solidFill>
                    <a:srgbClr val="000000"/>
                  </a:solidFill>
                  <a:effectLst/>
                  <a:uLnTx/>
                  <a:uFillTx/>
                  <a:latin typeface="Proxima Nova"/>
                  <a:ea typeface="Proxima Nova"/>
                  <a:cs typeface="Proxima Nova"/>
                  <a:sym typeface="Proxima Nova"/>
                </a:rPr>
                <a:t>=1..R</a:t>
              </a:r>
              <a:endParaRPr kumimoji="0" sz="1200" b="0" i="0" u="none" strike="noStrike" kern="0" cap="none" spc="0" normalizeH="0" baseline="30000" noProof="0" dirty="0">
                <a:ln>
                  <a:noFill/>
                </a:ln>
                <a:solidFill>
                  <a:srgbClr val="000000"/>
                </a:solidFill>
                <a:effectLst/>
                <a:uLnTx/>
                <a:uFillTx/>
                <a:latin typeface="Proxima Nova"/>
                <a:ea typeface="Proxima Nova"/>
                <a:cs typeface="Proxima Nova"/>
                <a:sym typeface="Proxima Nova"/>
              </a:endParaRPr>
            </a:p>
          </p:txBody>
        </p:sp>
        <p:sp>
          <p:nvSpPr>
            <p:cNvPr id="413" name="Google Shape;413;p37"/>
            <p:cNvSpPr txBox="1"/>
            <p:nvPr/>
          </p:nvSpPr>
          <p:spPr>
            <a:xfrm>
              <a:off x="6726400" y="1255550"/>
              <a:ext cx="21570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Protocol</a:t>
              </a: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 NARK[Π]</a:t>
              </a: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37"/>
            <p:cNvSpPr txBox="1"/>
            <p:nvPr/>
          </p:nvSpPr>
          <p:spPr>
            <a:xfrm>
              <a:off x="7848200" y="3062700"/>
              <a:ext cx="1693800" cy="7389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6AA84F"/>
                  </a:solidFill>
                  <a:effectLst/>
                  <a:uLnTx/>
                  <a:uFillTx/>
                  <a:latin typeface="Proxima Nova"/>
                  <a:ea typeface="Proxima Nova"/>
                  <a:cs typeface="Proxima Nova"/>
                  <a:sym typeface="Proxima Nova"/>
                </a:rPr>
                <a:t>- gen [r</a:t>
              </a:r>
              <a:r>
                <a:rPr kumimoji="0" lang="en" sz="1200" b="0" i="0" u="none" strike="noStrike" kern="0" cap="none" spc="0" normalizeH="0" baseline="-25000" noProof="0">
                  <a:ln>
                    <a:noFill/>
                  </a:ln>
                  <a:solidFill>
                    <a:srgbClr val="6AA84F"/>
                  </a:solidFill>
                  <a:effectLst/>
                  <a:uLnTx/>
                  <a:uFillTx/>
                  <a:latin typeface="Proxima Nova"/>
                  <a:ea typeface="Proxima Nova"/>
                  <a:cs typeface="Proxima Nova"/>
                  <a:sym typeface="Proxima Nova"/>
                </a:rPr>
                <a:t>1</a:t>
              </a:r>
              <a:r>
                <a:rPr kumimoji="0" lang="en" sz="1200" b="0" i="0" u="none" strike="noStrike" kern="0" cap="none" spc="0" normalizeH="0" baseline="0" noProof="0">
                  <a:ln>
                    <a:noFill/>
                  </a:ln>
                  <a:solidFill>
                    <a:srgbClr val="6AA84F"/>
                  </a:solidFill>
                  <a:effectLst/>
                  <a:uLnTx/>
                  <a:uFillTx/>
                  <a:latin typeface="Proxima Nova"/>
                  <a:ea typeface="Proxima Nova"/>
                  <a:cs typeface="Proxima Nova"/>
                  <a:sym typeface="Proxima Nova"/>
                </a:rPr>
                <a:t>, …, r</a:t>
              </a:r>
              <a:r>
                <a:rPr kumimoji="0" lang="en" sz="1200" b="0" i="0" u="none" strike="noStrike" kern="0" cap="none" spc="0" normalizeH="0" baseline="-25000" noProof="0">
                  <a:ln>
                    <a:noFill/>
                  </a:ln>
                  <a:solidFill>
                    <a:srgbClr val="6AA84F"/>
                  </a:solidFill>
                  <a:effectLst/>
                  <a:uLnTx/>
                  <a:uFillTx/>
                  <a:latin typeface="Proxima Nova"/>
                  <a:ea typeface="Proxima Nova"/>
                  <a:cs typeface="Proxima Nova"/>
                  <a:sym typeface="Proxima Nova"/>
                </a:rPr>
                <a:t>R-1</a:t>
              </a:r>
              <a:r>
                <a:rPr kumimoji="0" lang="en" sz="1200" b="0" i="0" u="none" strike="noStrike" kern="0" cap="none" spc="0" normalizeH="0" baseline="0" noProof="0">
                  <a:ln>
                    <a:noFill/>
                  </a:ln>
                  <a:solidFill>
                    <a:srgbClr val="6AA84F"/>
                  </a:solidFill>
                  <a:effectLst/>
                  <a:uLnTx/>
                  <a:uFillTx/>
                  <a:latin typeface="Proxima Nova"/>
                  <a:ea typeface="Proxima Nova"/>
                  <a:cs typeface="Proxima Nova"/>
                  <a:sym typeface="Proxima Nova"/>
                </a:rPr>
                <a:t>];</a:t>
              </a:r>
              <a:endParaRPr kumimoji="0" sz="1200" b="0" i="0" u="none" strike="noStrike" kern="0" cap="none" spc="0" normalizeH="0" baseline="0" noProof="0">
                <a:ln>
                  <a:noFill/>
                </a:ln>
                <a:solidFill>
                  <a:srgbClr val="6AA84F"/>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Proxima Nova"/>
                  <a:ea typeface="Proxima Nova"/>
                  <a:cs typeface="Proxima Nova"/>
                  <a:sym typeface="Proxima Nova"/>
                </a:rPr>
                <a:t>- chk cm-open;</a:t>
              </a:r>
              <a:endParaRPr kumimoji="0" sz="12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Proxima Nova"/>
                  <a:ea typeface="Proxima Nova"/>
                  <a:cs typeface="Proxima Nova"/>
                  <a:sym typeface="Proxima Nova"/>
                </a:rPr>
                <a:t>- </a:t>
              </a:r>
              <a:r>
                <a:rPr kumimoji="0" lang="en" sz="1200" b="1" i="0" u="none" strike="noStrike" kern="0" cap="none" spc="0" normalizeH="0" baseline="0" noProof="0">
                  <a:ln>
                    <a:noFill/>
                  </a:ln>
                  <a:solidFill>
                    <a:srgbClr val="000000"/>
                  </a:solidFill>
                  <a:effectLst/>
                  <a:uLnTx/>
                  <a:uFillTx/>
                  <a:latin typeface="Proxima Nova"/>
                  <a:ea typeface="Proxima Nova"/>
                  <a:cs typeface="Proxima Nova"/>
                  <a:sym typeface="Proxima Nova"/>
                </a:rPr>
                <a:t>L</a:t>
              </a:r>
              <a:r>
                <a:rPr kumimoji="0" lang="en" sz="1200" b="0" i="0" u="none" strike="noStrike" kern="0" cap="none" spc="0" normalizeH="0" baseline="0" noProof="0">
                  <a:ln>
                    <a:noFill/>
                  </a:ln>
                  <a:solidFill>
                    <a:srgbClr val="000000"/>
                  </a:solidFill>
                  <a:effectLst/>
                  <a:uLnTx/>
                  <a:uFillTx/>
                  <a:latin typeface="Proxima Nova"/>
                  <a:ea typeface="Proxima Nova"/>
                  <a:cs typeface="Proxima Nova"/>
                  <a:sym typeface="Proxima Nova"/>
                </a:rPr>
                <a:t> deg-</a:t>
              </a:r>
              <a:r>
                <a:rPr kumimoji="0" lang="en" sz="1200" b="1" i="0" u="none" strike="noStrike" kern="0" cap="none" spc="0" normalizeH="0" baseline="0" noProof="0">
                  <a:ln>
                    <a:noFill/>
                  </a:ln>
                  <a:solidFill>
                    <a:srgbClr val="000000"/>
                  </a:solidFill>
                  <a:effectLst/>
                  <a:uLnTx/>
                  <a:uFillTx/>
                  <a:latin typeface="Proxima Nova"/>
                  <a:ea typeface="Proxima Nova"/>
                  <a:cs typeface="Proxima Nova"/>
                  <a:sym typeface="Proxima Nova"/>
                </a:rPr>
                <a:t>D </a:t>
              </a:r>
              <a:r>
                <a:rPr kumimoji="0" lang="en" sz="1200" b="0" i="0" u="none" strike="noStrike" kern="0" cap="none" spc="0" normalizeH="0" baseline="0" noProof="0">
                  <a:ln>
                    <a:noFill/>
                  </a:ln>
                  <a:solidFill>
                    <a:srgbClr val="000000"/>
                  </a:solidFill>
                  <a:effectLst/>
                  <a:uLnTx/>
                  <a:uFillTx/>
                  <a:latin typeface="Proxima Nova"/>
                  <a:ea typeface="Proxima Nova"/>
                  <a:cs typeface="Proxima Nova"/>
                  <a:sym typeface="Proxima Nova"/>
                </a:rPr>
                <a:t>chks</a:t>
              </a:r>
              <a:endParaRPr kumimoji="0" sz="12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cxnSp>
          <p:nvCxnSpPr>
            <p:cNvPr id="415" name="Google Shape;415;p37"/>
            <p:cNvCxnSpPr/>
            <p:nvPr/>
          </p:nvCxnSpPr>
          <p:spPr>
            <a:xfrm rot="10800000" flipH="1">
              <a:off x="7098100" y="3040250"/>
              <a:ext cx="914400" cy="12300"/>
            </a:xfrm>
            <a:prstGeom prst="straightConnector1">
              <a:avLst/>
            </a:prstGeom>
            <a:noFill/>
            <a:ln w="19050" cap="flat" cmpd="sng">
              <a:solidFill>
                <a:schemeClr val="dk1"/>
              </a:solidFill>
              <a:prstDash val="solid"/>
              <a:round/>
              <a:headEnd type="none" w="med" len="med"/>
              <a:tailEnd type="triangle" w="med" len="med"/>
            </a:ln>
          </p:spPr>
        </p:cxnSp>
        <p:sp>
          <p:nvSpPr>
            <p:cNvPr id="416" name="Google Shape;416;p37"/>
            <p:cNvSpPr txBox="1"/>
            <p:nvPr/>
          </p:nvSpPr>
          <p:spPr>
            <a:xfrm>
              <a:off x="7034975" y="2700625"/>
              <a:ext cx="11259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Comic Sans MS"/>
                  <a:ea typeface="Comic Sans MS"/>
                  <a:cs typeface="Comic Sans MS"/>
                  <a:sym typeface="Comic Sans MS"/>
                </a:rPr>
                <a:t>w</a:t>
              </a:r>
              <a:r>
                <a:rPr kumimoji="0" lang="en" sz="1200" b="0" i="0" u="none" strike="noStrike" kern="0" cap="none" spc="0" normalizeH="0" baseline="0" noProof="0">
                  <a:ln>
                    <a:noFill/>
                  </a:ln>
                  <a:solidFill>
                    <a:srgbClr val="000000"/>
                  </a:solidFill>
                  <a:effectLst/>
                  <a:uLnTx/>
                  <a:uFillTx/>
                  <a:latin typeface="Proxima Nova"/>
                  <a:ea typeface="Proxima Nova"/>
                  <a:cs typeface="Proxima Nova"/>
                  <a:sym typeface="Proxima Nova"/>
                </a:rPr>
                <a:t> = [m</a:t>
              </a:r>
              <a:r>
                <a:rPr kumimoji="0" lang="en" sz="1200" b="0" i="0" u="none" strike="noStrike" kern="0" cap="none" spc="0" normalizeH="0" baseline="-25000" noProof="0">
                  <a:ln>
                    <a:noFill/>
                  </a:ln>
                  <a:solidFill>
                    <a:srgbClr val="000000"/>
                  </a:solidFill>
                  <a:effectLst/>
                  <a:uLnTx/>
                  <a:uFillTx/>
                  <a:latin typeface="Proxima Nova"/>
                  <a:ea typeface="Proxima Nova"/>
                  <a:cs typeface="Proxima Nova"/>
                  <a:sym typeface="Proxima Nova"/>
                </a:rPr>
                <a:t>1</a:t>
              </a:r>
              <a:r>
                <a:rPr kumimoji="0" lang="en" sz="1200" b="0" i="0" u="none" strike="noStrike" kern="0" cap="none" spc="0" normalizeH="0" baseline="0" noProof="0">
                  <a:ln>
                    <a:noFill/>
                  </a:ln>
                  <a:solidFill>
                    <a:srgbClr val="000000"/>
                  </a:solidFill>
                  <a:effectLst/>
                  <a:uLnTx/>
                  <a:uFillTx/>
                  <a:latin typeface="Proxima Nova"/>
                  <a:ea typeface="Proxima Nova"/>
                  <a:cs typeface="Proxima Nova"/>
                  <a:sym typeface="Proxima Nova"/>
                </a:rPr>
                <a:t>…m</a:t>
              </a:r>
              <a:r>
                <a:rPr kumimoji="0" lang="en" sz="1200" b="0" i="0" u="none" strike="noStrike" kern="0" cap="none" spc="0" normalizeH="0" baseline="-25000" noProof="0">
                  <a:ln>
                    <a:noFill/>
                  </a:ln>
                  <a:solidFill>
                    <a:srgbClr val="000000"/>
                  </a:solidFill>
                  <a:effectLst/>
                  <a:uLnTx/>
                  <a:uFillTx/>
                  <a:latin typeface="Proxima Nova"/>
                  <a:ea typeface="Proxima Nova"/>
                  <a:cs typeface="Proxima Nova"/>
                  <a:sym typeface="Proxima Nova"/>
                </a:rPr>
                <a:t>R</a:t>
              </a:r>
              <a:r>
                <a:rPr kumimoji="0" lang="en" sz="1200" b="0" i="0" u="none" strike="noStrike" kern="0" cap="none" spc="0" normalizeH="0" baseline="0" noProof="0">
                  <a:ln>
                    <a:noFill/>
                  </a:ln>
                  <a:solidFill>
                    <a:srgbClr val="000000"/>
                  </a:solidFill>
                  <a:effectLst/>
                  <a:uLnTx/>
                  <a:uFillTx/>
                  <a:latin typeface="Proxima Nova"/>
                  <a:ea typeface="Proxima Nova"/>
                  <a:cs typeface="Proxima Nova"/>
                  <a:sym typeface="Proxima Nova"/>
                </a:rPr>
                <a:t>]</a:t>
              </a:r>
              <a:endParaRPr kumimoji="0" sz="1200" b="0" i="0" u="none" strike="noStrike" kern="0" cap="none" spc="0" normalizeH="0" baseline="30000" noProof="0">
                <a:ln>
                  <a:noFill/>
                </a:ln>
                <a:solidFill>
                  <a:srgbClr val="000000"/>
                </a:solidFill>
                <a:effectLst/>
                <a:uLnTx/>
                <a:uFillTx/>
                <a:latin typeface="Proxima Nova"/>
                <a:ea typeface="Proxima Nova"/>
                <a:cs typeface="Proxima Nova"/>
                <a:sym typeface="Proxima Nova"/>
              </a:endParaRPr>
            </a:p>
          </p:txBody>
        </p:sp>
        <p:sp>
          <p:nvSpPr>
            <p:cNvPr id="417" name="Google Shape;417;p37"/>
            <p:cNvSpPr txBox="1"/>
            <p:nvPr/>
          </p:nvSpPr>
          <p:spPr>
            <a:xfrm>
              <a:off x="8152900" y="2261000"/>
              <a:ext cx="6144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CC0000"/>
                  </a:solidFill>
                  <a:effectLst/>
                  <a:uLnTx/>
                  <a:uFillTx/>
                  <a:latin typeface="Proxima Nova"/>
                  <a:ea typeface="Proxima Nova"/>
                  <a:cs typeface="Proxima Nova"/>
                  <a:sym typeface="Proxima Nova"/>
                </a:rPr>
                <a:t>small</a:t>
              </a:r>
              <a:endParaRPr kumimoji="0" sz="1200" b="0" i="0" u="none" strike="noStrike" kern="0" cap="none" spc="0" normalizeH="0" baseline="0" noProof="0">
                <a:ln>
                  <a:noFill/>
                </a:ln>
                <a:solidFill>
                  <a:srgbClr val="CC0000"/>
                </a:solidFill>
                <a:effectLst/>
                <a:uLnTx/>
                <a:uFillTx/>
                <a:latin typeface="Proxima Nova"/>
                <a:ea typeface="Proxima Nova"/>
                <a:cs typeface="Proxima Nova"/>
                <a:sym typeface="Proxima Nova"/>
              </a:endParaRPr>
            </a:p>
          </p:txBody>
        </p:sp>
        <p:sp>
          <p:nvSpPr>
            <p:cNvPr id="418" name="Google Shape;418;p37"/>
            <p:cNvSpPr txBox="1"/>
            <p:nvPr/>
          </p:nvSpPr>
          <p:spPr>
            <a:xfrm>
              <a:off x="8000500" y="2705125"/>
              <a:ext cx="11010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CC0000"/>
                  </a:solidFill>
                  <a:effectLst/>
                  <a:uLnTx/>
                  <a:uFillTx/>
                  <a:latin typeface="Proxima Nova"/>
                  <a:ea typeface="Proxima Nova"/>
                  <a:cs typeface="Proxima Nova"/>
                  <a:sym typeface="Proxima Nova"/>
                </a:rPr>
                <a:t>usually large</a:t>
              </a: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37"/>
            <p:cNvSpPr/>
            <p:nvPr/>
          </p:nvSpPr>
          <p:spPr>
            <a:xfrm>
              <a:off x="6002675" y="2280950"/>
              <a:ext cx="660300" cy="461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37"/>
            <p:cNvSpPr txBox="1"/>
            <p:nvPr/>
          </p:nvSpPr>
          <p:spPr>
            <a:xfrm>
              <a:off x="5841600" y="2024900"/>
              <a:ext cx="11010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000000"/>
                  </a:solidFill>
                  <a:effectLst/>
                  <a:uLnTx/>
                  <a:uFillTx/>
                  <a:latin typeface="Proxima Nova"/>
                  <a:ea typeface="Proxima Nova"/>
                  <a:cs typeface="Proxima Nova"/>
                  <a:sym typeface="Proxima Nova"/>
                </a:rPr>
                <a:t>Fiat-Shamir</a:t>
              </a:r>
              <a:endParaRPr kumimoji="0" sz="12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grpSp>
      <p:sp>
        <p:nvSpPr>
          <p:cNvPr id="421" name="Google Shape;421;p37"/>
          <p:cNvSpPr txBox="1"/>
          <p:nvPr/>
        </p:nvSpPr>
        <p:spPr>
          <a:xfrm>
            <a:off x="443550" y="4249275"/>
            <a:ext cx="8069400" cy="769411"/>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[AFK22]: </a:t>
            </a:r>
            <a:r>
              <a:rPr kumimoji="0" lang="en" sz="20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Special-soundness of </a:t>
            </a:r>
            <a:r>
              <a:rPr kumimoji="0" lang="en" sz="1800" b="0"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Π</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  Knowledge-soundness of NARK[</a:t>
            </a:r>
            <a:r>
              <a:rPr kumimoji="0" lang="en" sz="1800" b="0"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Π</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Only Assumption: CM binding and homomorphic (DLOG) + RO </a:t>
            </a:r>
            <a:endParaRPr kumimoji="0" sz="2000" b="1"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8"/>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Folding/Acc for </a:t>
            </a:r>
            <a:r>
              <a:rPr lang="en" b="1">
                <a:solidFill>
                  <a:srgbClr val="000000"/>
                </a:solidFill>
              </a:rPr>
              <a:t>NARK[Π]</a:t>
            </a:r>
            <a:r>
              <a:rPr lang="en">
                <a:solidFill>
                  <a:srgbClr val="000000"/>
                </a:solidFill>
              </a:rPr>
              <a:t>’s verifier checks</a:t>
            </a:r>
            <a:endParaRPr/>
          </a:p>
        </p:txBody>
      </p:sp>
      <p:sp>
        <p:nvSpPr>
          <p:cNvPr id="427" name="Google Shape;427;p38"/>
          <p:cNvSpPr txBox="1"/>
          <p:nvPr/>
        </p:nvSpPr>
        <p:spPr>
          <a:xfrm>
            <a:off x="1735075" y="1716725"/>
            <a:ext cx="1150800" cy="4002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0000FF"/>
                </a:solidFill>
                <a:effectLst/>
                <a:highlight>
                  <a:srgbClr val="FFFFFF"/>
                </a:highlight>
                <a:uLnTx/>
                <a:uFillTx/>
                <a:latin typeface="Proxima Nova"/>
                <a:ea typeface="Proxima Nova"/>
                <a:cs typeface="Proxima Nova"/>
                <a:sym typeface="Proxima Nova"/>
              </a:rPr>
              <a:t>err-vec cm</a:t>
            </a:r>
            <a:endParaRPr kumimoji="0" sz="1400" b="1" i="0" u="none" strike="noStrike" kern="0" cap="none" spc="0" normalizeH="0" baseline="0" noProof="0">
              <a:ln>
                <a:noFill/>
              </a:ln>
              <a:solidFill>
                <a:srgbClr val="0000FF"/>
              </a:solidFill>
              <a:effectLst/>
              <a:highlight>
                <a:srgbClr val="FFFFFF"/>
              </a:highlight>
              <a:uLnTx/>
              <a:uFillTx/>
              <a:latin typeface="Proxima Nova"/>
              <a:ea typeface="Proxima Nova"/>
              <a:cs typeface="Proxima Nova"/>
              <a:sym typeface="Proxima Nova"/>
            </a:endParaRPr>
          </a:p>
        </p:txBody>
      </p:sp>
      <p:grpSp>
        <p:nvGrpSpPr>
          <p:cNvPr id="428" name="Google Shape;428;p38"/>
          <p:cNvGrpSpPr/>
          <p:nvPr/>
        </p:nvGrpSpPr>
        <p:grpSpPr>
          <a:xfrm>
            <a:off x="5175776" y="1664208"/>
            <a:ext cx="2623674" cy="1336163"/>
            <a:chOff x="5480576" y="1716725"/>
            <a:chExt cx="2623674" cy="1336163"/>
          </a:xfrm>
        </p:grpSpPr>
        <p:sp>
          <p:nvSpPr>
            <p:cNvPr id="429" name="Google Shape;429;p38"/>
            <p:cNvSpPr txBox="1"/>
            <p:nvPr/>
          </p:nvSpPr>
          <p:spPr>
            <a:xfrm>
              <a:off x="6960925" y="1716725"/>
              <a:ext cx="6060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0000FF"/>
                  </a:solidFill>
                  <a:effectLst/>
                  <a:highlight>
                    <a:srgbClr val="FFFFFF"/>
                  </a:highlight>
                  <a:uLnTx/>
                  <a:uFillTx/>
                  <a:latin typeface="Proxima Nova"/>
                  <a:ea typeface="Proxima Nova"/>
                  <a:cs typeface="Proxima Nova"/>
                  <a:sym typeface="Proxima Nova"/>
                </a:rPr>
                <a:t>chals</a:t>
              </a:r>
              <a:endParaRPr kumimoji="0" sz="1400" b="1" i="0" u="none" strike="noStrike" kern="0" cap="none" spc="0" normalizeH="0" baseline="0" noProof="0">
                <a:ln>
                  <a:noFill/>
                </a:ln>
                <a:solidFill>
                  <a:srgbClr val="0000FF"/>
                </a:solidFill>
                <a:effectLst/>
                <a:highlight>
                  <a:srgbClr val="FFFFFF"/>
                </a:highlight>
                <a:uLnTx/>
                <a:uFillTx/>
                <a:latin typeface="Proxima Nova"/>
                <a:ea typeface="Proxima Nova"/>
                <a:cs typeface="Proxima Nova"/>
                <a:sym typeface="Proxima Nova"/>
              </a:endParaRPr>
            </a:p>
          </p:txBody>
        </p:sp>
        <p:sp>
          <p:nvSpPr>
            <p:cNvPr id="430" name="Google Shape;430;p38"/>
            <p:cNvSpPr txBox="1"/>
            <p:nvPr/>
          </p:nvSpPr>
          <p:spPr>
            <a:xfrm>
              <a:off x="5480576" y="1716725"/>
              <a:ext cx="13413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0000FF"/>
                  </a:solidFill>
                  <a:effectLst/>
                  <a:highlight>
                    <a:srgbClr val="FFFFFF"/>
                  </a:highlight>
                  <a:uLnTx/>
                  <a:uFillTx/>
                  <a:latin typeface="Proxima Nova"/>
                  <a:ea typeface="Proxima Nova"/>
                  <a:cs typeface="Proxima Nova"/>
                  <a:sym typeface="Proxima Nova"/>
                </a:rPr>
                <a:t>commitments</a:t>
              </a:r>
              <a:endParaRPr kumimoji="0" sz="1400" b="1" i="0" u="none" strike="noStrike" kern="0" cap="none" spc="0" normalizeH="0" baseline="0" noProof="0">
                <a:ln>
                  <a:noFill/>
                </a:ln>
                <a:solidFill>
                  <a:srgbClr val="0000FF"/>
                </a:solidFill>
                <a:effectLst/>
                <a:highlight>
                  <a:srgbClr val="FFFFFF"/>
                </a:highlight>
                <a:uLnTx/>
                <a:uFillTx/>
                <a:latin typeface="Proxima Nova"/>
                <a:ea typeface="Proxima Nova"/>
                <a:cs typeface="Proxima Nova"/>
                <a:sym typeface="Proxima Nova"/>
              </a:endParaRPr>
            </a:p>
          </p:txBody>
        </p:sp>
        <p:sp>
          <p:nvSpPr>
            <p:cNvPr id="431" name="Google Shape;431;p38"/>
            <p:cNvSpPr txBox="1"/>
            <p:nvPr/>
          </p:nvSpPr>
          <p:spPr>
            <a:xfrm>
              <a:off x="6873650" y="2652688"/>
              <a:ext cx="1230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0000FF"/>
                  </a:solidFill>
                  <a:effectLst/>
                  <a:highlight>
                    <a:srgbClr val="FFFFFF"/>
                  </a:highlight>
                  <a:uLnTx/>
                  <a:uFillTx/>
                  <a:latin typeface="Proxima Nova"/>
                  <a:ea typeface="Proxima Nova"/>
                  <a:cs typeface="Proxima Nova"/>
                  <a:sym typeface="Proxima Nova"/>
                </a:rPr>
                <a:t>prover msgs</a:t>
              </a:r>
              <a:endParaRPr kumimoji="0" sz="1400" b="1" i="0" u="none" strike="noStrike" kern="0" cap="none" spc="0" normalizeH="0" baseline="0" noProof="0">
                <a:ln>
                  <a:noFill/>
                </a:ln>
                <a:solidFill>
                  <a:srgbClr val="0000FF"/>
                </a:solidFill>
                <a:effectLst/>
                <a:highlight>
                  <a:srgbClr val="FFFFFF"/>
                </a:highlight>
                <a:uLnTx/>
                <a:uFillTx/>
                <a:latin typeface="Proxima Nova"/>
                <a:ea typeface="Proxima Nova"/>
                <a:cs typeface="Proxima Nova"/>
                <a:sym typeface="Proxima Nova"/>
              </a:endParaRPr>
            </a:p>
          </p:txBody>
        </p:sp>
      </p:grpSp>
      <p:sp>
        <p:nvSpPr>
          <p:cNvPr id="432" name="Google Shape;432;p38"/>
          <p:cNvSpPr txBox="1"/>
          <p:nvPr/>
        </p:nvSpPr>
        <p:spPr>
          <a:xfrm>
            <a:off x="4655375" y="1919133"/>
            <a:ext cx="4334400" cy="4464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7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𝛑.x</a:t>
            </a:r>
            <a:r>
              <a:rPr kumimoji="0" lang="en" sz="17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 </a:t>
            </a:r>
            <a:endParaRPr kumimoji="0" sz="17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sp>
        <p:nvSpPr>
          <p:cNvPr id="433" name="Google Shape;433;p38"/>
          <p:cNvSpPr txBox="1"/>
          <p:nvPr/>
        </p:nvSpPr>
        <p:spPr>
          <a:xfrm>
            <a:off x="4655375" y="2577083"/>
            <a:ext cx="1754400" cy="4464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700" b="0" i="0" u="none" strike="noStrike" kern="0" cap="none" spc="0" normalizeH="0" baseline="0" noProof="0">
                <a:ln>
                  <a:noFill/>
                </a:ln>
                <a:solidFill>
                  <a:srgbClr val="000000"/>
                </a:solidFill>
                <a:effectLst/>
                <a:uLnTx/>
                <a:uFillTx/>
                <a:latin typeface="Comic Sans MS"/>
                <a:ea typeface="Comic Sans MS"/>
                <a:cs typeface="Comic Sans MS"/>
                <a:sym typeface="Comic Sans MS"/>
              </a:rPr>
              <a:t>𝛑.w</a:t>
            </a:r>
            <a:r>
              <a:rPr kumimoji="0" lang="en" sz="1700" b="0" i="0" u="none" strike="noStrike" kern="0" cap="none" spc="0" normalizeH="0" baseline="0" noProof="0">
                <a:ln>
                  <a:noFill/>
                </a:ln>
                <a:solidFill>
                  <a:srgbClr val="000000"/>
                </a:solidFill>
                <a:effectLst/>
                <a:uLnTx/>
                <a:uFillTx/>
                <a:latin typeface="Proxima Nova"/>
                <a:ea typeface="Proxima Nova"/>
                <a:cs typeface="Proxima Nova"/>
                <a:sym typeface="Proxima Nova"/>
              </a:rPr>
              <a:t> = </a:t>
            </a:r>
            <a:endParaRPr kumimoji="0" sz="17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
        <p:nvSpPr>
          <p:cNvPr id="434" name="Google Shape;434;p38"/>
          <p:cNvSpPr txBox="1"/>
          <p:nvPr/>
        </p:nvSpPr>
        <p:spPr>
          <a:xfrm>
            <a:off x="7022500" y="214575"/>
            <a:ext cx="1857000" cy="615600"/>
          </a:xfrm>
          <a:prstGeom prst="rect">
            <a:avLst/>
          </a:prstGeom>
          <a:noFill/>
          <a:ln w="19050" cap="flat" cmpd="sng">
            <a:solidFill>
              <a:srgbClr val="CC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000000"/>
                </a:solidFill>
                <a:effectLst/>
                <a:uLnTx/>
                <a:uFillTx/>
                <a:latin typeface="Proxima Nova"/>
                <a:ea typeface="Proxima Nova"/>
                <a:cs typeface="Proxima Nova"/>
                <a:sym typeface="Proxima Nova"/>
              </a:rPr>
              <a:t>ignore public input </a:t>
            </a:r>
            <a:endParaRPr kumimoji="0" sz="14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000000"/>
                </a:solidFill>
                <a:effectLst/>
                <a:uLnTx/>
                <a:uFillTx/>
                <a:latin typeface="Proxima Nova"/>
                <a:ea typeface="Proxima Nova"/>
                <a:cs typeface="Proxima Nova"/>
                <a:sym typeface="Proxima Nova"/>
              </a:rPr>
              <a:t>for simplicity</a:t>
            </a:r>
            <a:endParaRPr kumimoji="0" sz="14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mc:AlternateContent xmlns:mc="http://schemas.openxmlformats.org/markup-compatibility/2006" xmlns:a14="http://schemas.microsoft.com/office/drawing/2010/main">
        <mc:Choice Requires="a14">
          <p:sp>
            <p:nvSpPr>
              <p:cNvPr id="436" name="Google Shape;436;p38"/>
              <p:cNvSpPr txBox="1"/>
              <p:nvPr/>
            </p:nvSpPr>
            <p:spPr>
              <a:xfrm>
                <a:off x="4655375" y="3313758"/>
                <a:ext cx="4537500" cy="741904"/>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7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NARK </a:t>
                </a:r>
                <a:r>
                  <a:rPr kumimoji="0" lang="en" sz="17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vfy</a:t>
                </a:r>
                <a:r>
                  <a:rPr kumimoji="0" lang="en" sz="17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7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chk</a:t>
                </a:r>
                <a:r>
                  <a:rPr kumimoji="0" lang="en" sz="17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14:m>
                  <m:oMath xmlns:m="http://schemas.openxmlformats.org/officeDocument/2006/math">
                    <m:sSub>
                      <m:sSubPr>
                        <m:ctrlPr>
                          <a:rPr kumimoji="0" lang="en-US" sz="1700" b="1"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sSubPr>
                      <m:e>
                        <m:r>
                          <a:rPr kumimoji="0" lang="en-US" sz="1700" b="1"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𝑽</m:t>
                        </m:r>
                      </m:e>
                      <m:sub>
                        <m:r>
                          <a:rPr kumimoji="0" lang="en-US" sz="1700" b="1"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𝑺𝑷𝑺</m:t>
                        </m:r>
                      </m:sub>
                    </m:sSub>
                    <m:r>
                      <a:rPr kumimoji="0" lang="en-US" sz="1700" b="1"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acc>
                      <m:accPr>
                        <m:chr m:val="⃗"/>
                        <m:ctrlPr>
                          <a:rPr kumimoji="0" lang="en-US" sz="1700" b="1"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accPr>
                      <m:e>
                        <m:r>
                          <a:rPr kumimoji="0" lang="en-US" sz="1700" b="1"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𝒕</m:t>
                        </m:r>
                      </m:e>
                    </m:acc>
                    <m:r>
                      <a:rPr kumimoji="0" lang="en-US" sz="1700" b="1"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acc>
                      <m:accPr>
                        <m:chr m:val="⃗"/>
                        <m:ctrlPr>
                          <a:rPr kumimoji="0" lang="en-US" sz="1700" b="1"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accPr>
                      <m:e>
                        <m:r>
                          <a:rPr kumimoji="0" lang="en-US" sz="1700" b="1"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𝒎</m:t>
                        </m:r>
                      </m:e>
                    </m:acc>
                    <m:r>
                      <a:rPr kumimoji="0" lang="en-US" sz="1700" b="1"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d>
                      <m:dPr>
                        <m:begChr m:val="|"/>
                        <m:ctrlPr>
                          <a:rPr kumimoji="0" lang="en-US" sz="1700" b="1"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dPr>
                      <m:e>
                        <m:acc>
                          <m:accPr>
                            <m:chr m:val="⃗"/>
                            <m:ctrlPr>
                              <a:rPr kumimoji="0" lang="en-US" sz="1700" b="1"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accPr>
                          <m:e>
                            <m:r>
                              <a:rPr kumimoji="0" lang="en-US" sz="1700" b="1"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𝒓</m:t>
                            </m:r>
                          </m:e>
                        </m:acc>
                      </m:e>
                    </m:d>
                    <m:r>
                      <a:rPr kumimoji="0" lang="en-US" sz="1700" b="1"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sSup>
                      <m:sSupPr>
                        <m:ctrlPr>
                          <a:rPr kumimoji="0" lang="en-US" sz="1700" b="1"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sSupPr>
                      <m:e>
                        <m:r>
                          <a:rPr kumimoji="0" lang="en-US" sz="1700" b="1"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𝟎</m:t>
                        </m:r>
                      </m:e>
                      <m:sup>
                        <m:r>
                          <a:rPr kumimoji="0" lang="en-US" sz="1700" b="1"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𝑳</m:t>
                        </m:r>
                      </m:sup>
                    </m:sSup>
                  </m:oMath>
                </a14:m>
                <a:endParaRPr kumimoji="0" lang="en" sz="14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sSub>
                      <m:sSub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sSub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𝐶</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𝑖</m:t>
                        </m:r>
                      </m:sub>
                    </m:s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𝑐𝑚</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sSub>
                      <m:sSub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sSub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𝑚</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𝑖</m:t>
                        </m:r>
                      </m:sub>
                    </m:s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oMath>
                </a14:m>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endParaRPr kumimoji="0"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mc:Choice>
        <mc:Fallback xmlns="">
          <p:sp>
            <p:nvSpPr>
              <p:cNvPr id="436" name="Google Shape;436;p38"/>
              <p:cNvSpPr txBox="1">
                <a:spLocks noRot="1" noChangeAspect="1" noMove="1" noResize="1" noEditPoints="1" noAdjustHandles="1" noChangeArrowheads="1" noChangeShapeType="1" noTextEdit="1"/>
              </p:cNvSpPr>
              <p:nvPr/>
            </p:nvSpPr>
            <p:spPr>
              <a:xfrm>
                <a:off x="4655375" y="3313758"/>
                <a:ext cx="4537500" cy="741904"/>
              </a:xfrm>
              <a:prstGeom prst="rect">
                <a:avLst/>
              </a:prstGeom>
              <a:blipFill>
                <a:blip r:embed="rId3"/>
                <a:stretch>
                  <a:fillRect l="-838" t="-1695"/>
                </a:stretch>
              </a:blipFill>
              <a:ln>
                <a:noFill/>
              </a:ln>
            </p:spPr>
            <p:txBody>
              <a:bodyPr/>
              <a:lstStyle/>
              <a:p>
                <a:r>
                  <a:rPr lang="en-US">
                    <a:noFill/>
                  </a:rPr>
                  <a:t> </a:t>
                </a:r>
              </a:p>
            </p:txBody>
          </p:sp>
        </mc:Fallback>
      </mc:AlternateContent>
      <p:pic>
        <p:nvPicPr>
          <p:cNvPr id="438" name="Google Shape;438;p38" descr="{&quot;font&quot;:{&quot;size&quot;:14,&quot;family&quot;:&quot;Proxima Nova&quot;,&quot;color&quot;:&quot;#000000&quot;},&quot;id&quot;:&quot;8&quot;,&quot;backgroundColorModified&quot;:false,&quot;code&quot;:&quot;$$\\Big\\{\\vec{\\mathbf{C}}=\\left[C_{i}\\right]_{i=1}^{R},\\vec{\\mathbf{r}}=\\left[r_{i}\\right]_{i=1}^{R-1}\\Big\\}$$&quot;,&quot;backgroundColor&quot;:&quot;#FFFFFF&quot;,&quot;type&quot;:&quot;$$&quot;,&quot;aid&quot;:null,&quot;ts&quot;:1689093167620,&quot;cs&quot;:&quot;4NM/Gqj1iVQX5umSpVdktg==&quot;,&quot;size&quot;:{&quot;width&quot;:209.99999999999991,&quot;height&quot;:34.166666666666664}}"/>
          <p:cNvPicPr preferRelativeResize="0"/>
          <p:nvPr/>
        </p:nvPicPr>
        <p:blipFill>
          <a:blip r:embed="rId4">
            <a:alphaModFix/>
          </a:blip>
          <a:stretch>
            <a:fillRect/>
          </a:stretch>
        </p:blipFill>
        <p:spPr>
          <a:xfrm>
            <a:off x="5295666" y="1992389"/>
            <a:ext cx="2000250" cy="325438"/>
          </a:xfrm>
          <a:prstGeom prst="rect">
            <a:avLst/>
          </a:prstGeom>
          <a:noFill/>
          <a:ln>
            <a:noFill/>
          </a:ln>
        </p:spPr>
      </p:pic>
      <p:grpSp>
        <p:nvGrpSpPr>
          <p:cNvPr id="439" name="Google Shape;439;p38"/>
          <p:cNvGrpSpPr/>
          <p:nvPr/>
        </p:nvGrpSpPr>
        <p:grpSpPr>
          <a:xfrm>
            <a:off x="397175" y="1958300"/>
            <a:ext cx="4544400" cy="2130310"/>
            <a:chOff x="244775" y="1958300"/>
            <a:chExt cx="4544400" cy="2130310"/>
          </a:xfrm>
        </p:grpSpPr>
        <p:grpSp>
          <p:nvGrpSpPr>
            <p:cNvPr id="440" name="Google Shape;440;p38"/>
            <p:cNvGrpSpPr/>
            <p:nvPr/>
          </p:nvGrpSpPr>
          <p:grpSpPr>
            <a:xfrm>
              <a:off x="244775" y="1958300"/>
              <a:ext cx="4544400" cy="2130310"/>
              <a:chOff x="244775" y="1958300"/>
              <a:chExt cx="4544400" cy="2130310"/>
            </a:xfrm>
          </p:grpSpPr>
          <mc:AlternateContent xmlns:mc="http://schemas.openxmlformats.org/markup-compatibility/2006" xmlns:a14="http://schemas.microsoft.com/office/drawing/2010/main">
            <mc:Choice Requires="a14">
              <p:sp>
                <p:nvSpPr>
                  <p:cNvPr id="441" name="Google Shape;441;p38"/>
                  <p:cNvSpPr txBox="1"/>
                  <p:nvPr/>
                </p:nvSpPr>
                <p:spPr>
                  <a:xfrm>
                    <a:off x="248225" y="3366263"/>
                    <a:ext cx="4537500" cy="72234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7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Acc’s </a:t>
                    </a:r>
                    <a:r>
                      <a:rPr kumimoji="0" lang="en" sz="17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chk</a:t>
                    </a:r>
                    <a:r>
                      <a:rPr kumimoji="0" lang="en" sz="17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a:t>
                    </a:r>
                    <a:r>
                      <a:rPr kumimoji="0" lang="en" sz="17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14:m>
                      <m:oMath xmlns:m="http://schemas.openxmlformats.org/officeDocument/2006/math">
                        <m:sSub>
                          <m:sSubPr>
                            <m:ctrlP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sSubPr>
                          <m:e>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𝑉</m:t>
                            </m:r>
                          </m:e>
                          <m:sub>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𝑆𝑃𝑆</m:t>
                            </m:r>
                          </m:sub>
                        </m:sSub>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acc>
                          <m:accPr>
                            <m:chr m:val="⃗"/>
                            <m:ctrlP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accPr>
                          <m:e>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𝑡</m:t>
                            </m:r>
                          </m:e>
                        </m:acc>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sSup>
                          <m:sSupPr>
                            <m:ctrlP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sSupPr>
                          <m:e>
                            <m:acc>
                              <m:accPr>
                                <m:chr m:val="⃗"/>
                                <m:ctrlP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accPr>
                              <m:e>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𝑚</m:t>
                                </m:r>
                              </m:e>
                            </m:acc>
                          </m:e>
                          <m:sup>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sup>
                        </m:sSup>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d>
                          <m:dPr>
                            <m:begChr m:val="|"/>
                            <m:ctrlP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dPr>
                          <m:e>
                            <m:sSup>
                              <m:sSupPr>
                                <m:ctrlP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sSupPr>
                              <m:e>
                                <m:acc>
                                  <m:accPr>
                                    <m:chr m:val="⃗"/>
                                    <m:ctrlP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accPr>
                                  <m:e>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𝑟</m:t>
                                    </m:r>
                                  </m:e>
                                </m:acc>
                              </m:e>
                              <m:sup>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sup>
                            </m:sSup>
                          </m:e>
                        </m:d>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acc>
                          <m:accPr>
                            <m:chr m:val="⃗"/>
                            <m:ctrlPr>
                              <a:rPr kumimoji="0" lang="en-US" sz="1700" b="0" i="1" u="none" strike="noStrike" kern="0" cap="none" spc="0" normalizeH="0" baseline="0" noProof="0" smtClean="0">
                                <a:ln>
                                  <a:noFill/>
                                </a:ln>
                                <a:solidFill>
                                  <a:srgbClr val="00B050"/>
                                </a:solidFill>
                                <a:effectLst/>
                                <a:uLnTx/>
                                <a:uFillTx/>
                                <a:latin typeface="Cambria Math" panose="02040503050406030204" pitchFamily="18" charset="0"/>
                                <a:ea typeface="Proxima Nova"/>
                                <a:cs typeface="Proxima Nova"/>
                                <a:sym typeface="Proxima Nova"/>
                              </a:rPr>
                            </m:ctrlPr>
                          </m:accPr>
                          <m:e>
                            <m:r>
                              <a:rPr kumimoji="0" lang="en-US" sz="1700" b="0" i="1" u="none" strike="noStrike" kern="0" cap="none" spc="0" normalizeH="0" baseline="0" noProof="0" smtClean="0">
                                <a:ln>
                                  <a:noFill/>
                                </a:ln>
                                <a:solidFill>
                                  <a:srgbClr val="00B050"/>
                                </a:solidFill>
                                <a:effectLst/>
                                <a:uLnTx/>
                                <a:uFillTx/>
                                <a:latin typeface="Cambria Math" panose="02040503050406030204" pitchFamily="18" charset="0"/>
                                <a:ea typeface="Proxima Nova"/>
                                <a:cs typeface="Proxima Nova"/>
                                <a:sym typeface="Proxima Nova"/>
                              </a:rPr>
                              <m:t>𝑒</m:t>
                            </m:r>
                          </m:e>
                        </m:acc>
                      </m:oMath>
                    </a14:m>
                    <a:endParaRPr kumimoji="0" lang="en-US" sz="17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sSubPr>
                            <m:e>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𝐶</m:t>
                              </m:r>
                            </m:e>
                            <m:sub>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𝑖</m:t>
                              </m:r>
                            </m:sub>
                          </m:sSub>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𝑐𝑚</m:t>
                          </m:r>
                          <m:d>
                            <m:dPr>
                              <m:ctrlP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dPr>
                            <m:e>
                              <m:sSub>
                                <m:sSubPr>
                                  <m:ctrlP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sSubPr>
                                <m:e>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𝑚</m:t>
                                  </m:r>
                                </m:e>
                                <m:sub>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𝑖</m:t>
                                  </m:r>
                                </m:sub>
                              </m:sSub>
                            </m:e>
                          </m:d>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 </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𝐸</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𝑐𝑚</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acc>
                            <m:accPr>
                              <m:chr m:val="⃗"/>
                              <m:ctrlP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accPr>
                            <m:e>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𝑒</m:t>
                              </m:r>
                            </m:e>
                          </m:acc>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oMath>
                      </m:oMathPara>
                    </a14:m>
                    <a:endParaRPr kumimoji="0" sz="17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mc:Choice>
            <mc:Fallback xmlns="">
              <p:sp>
                <p:nvSpPr>
                  <p:cNvPr id="441" name="Google Shape;441;p38"/>
                  <p:cNvSpPr txBox="1">
                    <a:spLocks noRot="1" noChangeAspect="1" noMove="1" noResize="1" noEditPoints="1" noAdjustHandles="1" noChangeArrowheads="1" noChangeShapeType="1" noTextEdit="1"/>
                  </p:cNvSpPr>
                  <p:nvPr/>
                </p:nvSpPr>
                <p:spPr>
                  <a:xfrm>
                    <a:off x="248225" y="3366263"/>
                    <a:ext cx="4537500" cy="722347"/>
                  </a:xfrm>
                  <a:prstGeom prst="rect">
                    <a:avLst/>
                  </a:prstGeom>
                  <a:blipFill>
                    <a:blip r:embed="rId5"/>
                    <a:stretch>
                      <a:fillRect l="-838"/>
                    </a:stretch>
                  </a:blipFill>
                  <a:ln>
                    <a:noFill/>
                  </a:ln>
                </p:spPr>
                <p:txBody>
                  <a:bodyPr/>
                  <a:lstStyle/>
                  <a:p>
                    <a:r>
                      <a:rPr lang="en-US">
                        <a:noFill/>
                      </a:rPr>
                      <a:t> </a:t>
                    </a:r>
                  </a:p>
                </p:txBody>
              </p:sp>
            </mc:Fallback>
          </mc:AlternateContent>
          <p:sp>
            <p:nvSpPr>
              <p:cNvPr id="443" name="Google Shape;443;p38"/>
              <p:cNvSpPr txBox="1"/>
              <p:nvPr/>
            </p:nvSpPr>
            <p:spPr>
              <a:xfrm>
                <a:off x="244775" y="1958300"/>
                <a:ext cx="4544400" cy="4464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700" b="0" i="0" u="none" strike="noStrike" kern="0" cap="none" spc="0" normalizeH="0" baseline="0" noProof="0">
                    <a:ln>
                      <a:noFill/>
                    </a:ln>
                    <a:solidFill>
                      <a:srgbClr val="000000"/>
                    </a:solidFill>
                    <a:effectLst/>
                    <a:uLnTx/>
                    <a:uFillTx/>
                    <a:latin typeface="Comic Sans MS"/>
                    <a:ea typeface="Comic Sans MS"/>
                    <a:cs typeface="Comic Sans MS"/>
                    <a:sym typeface="Comic Sans MS"/>
                  </a:rPr>
                  <a:t>ACC.x</a:t>
                </a:r>
                <a:r>
                  <a:rPr kumimoji="0" lang="en" sz="1700" b="0" i="0" u="none" strike="noStrike" kern="0" cap="none" spc="0" normalizeH="0" baseline="0" noProof="0">
                    <a:ln>
                      <a:noFill/>
                    </a:ln>
                    <a:solidFill>
                      <a:srgbClr val="000000"/>
                    </a:solidFill>
                    <a:effectLst/>
                    <a:uLnTx/>
                    <a:uFillTx/>
                    <a:latin typeface="Proxima Nova"/>
                    <a:ea typeface="Proxima Nova"/>
                    <a:cs typeface="Proxima Nova"/>
                    <a:sym typeface="Proxima Nova"/>
                  </a:rPr>
                  <a:t> = </a:t>
                </a:r>
                <a:endParaRPr kumimoji="0" sz="17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
            <p:nvSpPr>
              <p:cNvPr id="444" name="Google Shape;444;p38"/>
              <p:cNvSpPr txBox="1"/>
              <p:nvPr/>
            </p:nvSpPr>
            <p:spPr>
              <a:xfrm>
                <a:off x="244775" y="2644100"/>
                <a:ext cx="3713100" cy="4464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700" b="0" i="0" u="none" strike="noStrike" kern="0" cap="none" spc="0" normalizeH="0" baseline="0" noProof="0">
                    <a:ln>
                      <a:noFill/>
                    </a:ln>
                    <a:solidFill>
                      <a:srgbClr val="000000"/>
                    </a:solidFill>
                    <a:effectLst/>
                    <a:uLnTx/>
                    <a:uFillTx/>
                    <a:latin typeface="Comic Sans MS"/>
                    <a:ea typeface="Comic Sans MS"/>
                    <a:cs typeface="Comic Sans MS"/>
                    <a:sym typeface="Comic Sans MS"/>
                  </a:rPr>
                  <a:t>ACC.w</a:t>
                </a:r>
                <a:r>
                  <a:rPr kumimoji="0" lang="en" sz="1700" b="0" i="0" u="none" strike="noStrike" kern="0" cap="none" spc="0" normalizeH="0" baseline="0" noProof="0">
                    <a:ln>
                      <a:noFill/>
                    </a:ln>
                    <a:solidFill>
                      <a:srgbClr val="000000"/>
                    </a:solidFill>
                    <a:effectLst/>
                    <a:uLnTx/>
                    <a:uFillTx/>
                    <a:latin typeface="Proxima Nova"/>
                    <a:ea typeface="Proxima Nova"/>
                    <a:cs typeface="Proxima Nova"/>
                    <a:sym typeface="Proxima Nova"/>
                  </a:rPr>
                  <a:t> = </a:t>
                </a:r>
                <a:endParaRPr kumimoji="0" sz="17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grpSp>
        <p:pic>
          <p:nvPicPr>
            <p:cNvPr id="445" name="Google Shape;445;p38" descr="{&quot;backgroundColor&quot;:&quot;#FFFFFF&quot;,&quot;type&quot;:&quot;$$&quot;,&quot;id&quot;:&quot;8&quot;,&quot;aid&quot;:null,&quot;font&quot;:{&quot;color&quot;:&quot;#000000&quot;,&quot;size&quot;:14,&quot;family&quot;:&quot;Proxima Nova&quot;},&quot;backgroundColorModified&quot;:false,&quot;code&quot;:&quot;$$\\Big\\{\\vec{\\mathbf{C^{\\prime}}},\\vec{\\mathbf{r^{\\prime}}};\\mathbf{\\,\\,\\,\\,\\,\\,\\c{419544}{E}}\\Big\\}$$&quot;,&quot;ts&quot;:1689093109584,&quot;cs&quot;:&quot;nXyfqn5cdxhH4wbgfHEYPw==&quot;,&quot;size&quot;:{&quot;width&quot;:104.83333333333333,&quot;height&quot;:34.166666666666664}}"/>
            <p:cNvPicPr preferRelativeResize="0"/>
            <p:nvPr/>
          </p:nvPicPr>
          <p:blipFill>
            <a:blip r:embed="rId6">
              <a:alphaModFix/>
            </a:blip>
            <a:stretch>
              <a:fillRect/>
            </a:stretch>
          </p:blipFill>
          <p:spPr>
            <a:xfrm>
              <a:off x="1190531" y="2025384"/>
              <a:ext cx="998538" cy="325438"/>
            </a:xfrm>
            <a:prstGeom prst="rect">
              <a:avLst/>
            </a:prstGeom>
            <a:noFill/>
            <a:ln>
              <a:noFill/>
            </a:ln>
          </p:spPr>
        </p:pic>
        <p:pic>
          <p:nvPicPr>
            <p:cNvPr id="446" name="Google Shape;446;p38" descr="{&quot;aid&quot;:null,&quot;code&quot;:&quot;$$\\Big\\{\\vec{\\mathbf{m}^{\\prime}}\\Big\\}$$&quot;,&quot;type&quot;:&quot;$$&quot;,&quot;backgroundColor&quot;:&quot;#FFFFFF&quot;,&quot;id&quot;:&quot;8&quot;,&quot;font&quot;:{&quot;family&quot;:&quot;Proxima Nova&quot;,&quot;color&quot;:&quot;#000000&quot;,&quot;size&quot;:14},&quot;backgroundColorModified&quot;:false,&quot;ts&quot;:1688059996327,&quot;cs&quot;:&quot;zgY/PKF6s6FhN2HhZEx7jg==&quot;,&quot;size&quot;:{&quot;width&quot;:43.666666666666664,&quot;height&quot;:34.166666666666664}}"/>
            <p:cNvPicPr preferRelativeResize="0"/>
            <p:nvPr/>
          </p:nvPicPr>
          <p:blipFill>
            <a:blip r:embed="rId7">
              <a:alphaModFix/>
            </a:blip>
            <a:stretch>
              <a:fillRect/>
            </a:stretch>
          </p:blipFill>
          <p:spPr>
            <a:xfrm>
              <a:off x="1190514" y="2722774"/>
              <a:ext cx="415925" cy="325438"/>
            </a:xfrm>
            <a:prstGeom prst="rect">
              <a:avLst/>
            </a:prstGeom>
            <a:noFill/>
            <a:ln>
              <a:noFill/>
            </a:ln>
          </p:spPr>
        </p:pic>
      </p:grpSp>
      <p:pic>
        <p:nvPicPr>
          <p:cNvPr id="447" name="Google Shape;447;p38" descr="{&quot;backgroundColorModified&quot;:false,&quot;id&quot;:&quot;8&quot;,&quot;aid&quot;:null,&quot;type&quot;:&quot;$$&quot;,&quot;code&quot;:&quot;$$\\Big\\{\\vec{\\mathbf{m}}=\\left[m_{i}\\right]_{i=1}^{R}\\Big\\}$$&quot;,&quot;backgroundColor&quot;:&quot;#FFFFFF&quot;,&quot;font&quot;:{&quot;color&quot;:&quot;#000000&quot;,&quot;family&quot;:&quot;Comic Sans MS&quot;,&quot;size&quot;:13},&quot;ts&quot;:1688059562284,&quot;cs&quot;:&quot;nSO1fRZU5/P3Kw4R+oEFvQ==&quot;,&quot;size&quot;:{&quot;width&quot;:133.6666666666666,&quot;height&quot;:38.166666666666664}}"/>
          <p:cNvPicPr preferRelativeResize="0"/>
          <p:nvPr/>
        </p:nvPicPr>
        <p:blipFill>
          <a:blip r:embed="rId8">
            <a:alphaModFix/>
          </a:blip>
          <a:stretch>
            <a:fillRect/>
          </a:stretch>
        </p:blipFill>
        <p:spPr>
          <a:xfrm>
            <a:off x="5295668" y="2618517"/>
            <a:ext cx="1273175" cy="363538"/>
          </a:xfrm>
          <a:prstGeom prst="rect">
            <a:avLst/>
          </a:prstGeom>
          <a:noFill/>
          <a:ln>
            <a:noFill/>
          </a:ln>
        </p:spPr>
      </p:pic>
      <p:sp>
        <p:nvSpPr>
          <p:cNvPr id="448" name="Google Shape;448;p38"/>
          <p:cNvSpPr txBox="1"/>
          <p:nvPr/>
        </p:nvSpPr>
        <p:spPr>
          <a:xfrm>
            <a:off x="464100" y="776225"/>
            <a:ext cx="2635500" cy="877200"/>
          </a:xfrm>
          <a:prstGeom prst="rect">
            <a:avLst/>
          </a:prstGeom>
          <a:solidFill>
            <a:schemeClr val="lt1"/>
          </a:solidFill>
          <a:ln w="19050" cap="flat" cmpd="sng">
            <a:solidFill>
              <a:srgbClr val="CC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1" i="0" u="none" strike="noStrike" kern="0" cap="none" spc="0" normalizeH="0" baseline="0" noProof="0">
                <a:ln>
                  <a:noFill/>
                </a:ln>
                <a:solidFill>
                  <a:srgbClr val="000000"/>
                </a:solidFill>
                <a:effectLst/>
                <a:uLnTx/>
                <a:uFillTx/>
                <a:latin typeface="Proxima Nova"/>
                <a:ea typeface="Proxima Nova"/>
                <a:cs typeface="Proxima Nova"/>
                <a:sym typeface="Proxima Nova"/>
              </a:rPr>
              <a:t>R: </a:t>
            </a:r>
            <a:r>
              <a:rPr kumimoji="0" lang="en" sz="1500" b="0" i="0" u="none" strike="noStrike" kern="0" cap="none" spc="0" normalizeH="0" baseline="0" noProof="0">
                <a:ln>
                  <a:noFill/>
                </a:ln>
                <a:solidFill>
                  <a:srgbClr val="000000"/>
                </a:solidFill>
                <a:effectLst/>
                <a:uLnTx/>
                <a:uFillTx/>
                <a:latin typeface="Proxima Nova"/>
                <a:ea typeface="Proxima Nova"/>
                <a:cs typeface="Proxima Nova"/>
                <a:sym typeface="Proxima Nova"/>
              </a:rPr>
              <a:t># of prover moves</a:t>
            </a:r>
            <a:endParaRPr kumimoji="0" sz="15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1" i="0" u="none" strike="noStrike" kern="0" cap="none" spc="0" normalizeH="0" baseline="0" noProof="0">
                <a:ln>
                  <a:noFill/>
                </a:ln>
                <a:solidFill>
                  <a:srgbClr val="000000"/>
                </a:solidFill>
                <a:effectLst/>
                <a:uLnTx/>
                <a:uFillTx/>
                <a:latin typeface="Proxima Nova"/>
                <a:ea typeface="Proxima Nova"/>
                <a:cs typeface="Proxima Nova"/>
                <a:sym typeface="Proxima Nova"/>
              </a:rPr>
              <a:t>d:</a:t>
            </a:r>
            <a:r>
              <a:rPr kumimoji="0" lang="en" sz="1500" b="0" i="0" u="none" strike="noStrike" kern="0" cap="none" spc="0" normalizeH="0" baseline="0" noProof="0">
                <a:ln>
                  <a:noFill/>
                </a:ln>
                <a:solidFill>
                  <a:srgbClr val="000000"/>
                </a:solidFill>
                <a:effectLst/>
                <a:uLnTx/>
                <a:uFillTx/>
                <a:latin typeface="Proxima Nova"/>
                <a:ea typeface="Proxima Nova"/>
                <a:cs typeface="Proxima Nova"/>
                <a:sym typeface="Proxima Nova"/>
              </a:rPr>
              <a:t> max degree of the checks</a:t>
            </a:r>
            <a:endParaRPr kumimoji="0" sz="15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1" i="0" u="none" strike="noStrike" kern="0" cap="none" spc="0" normalizeH="0" baseline="0" noProof="0">
                <a:ln>
                  <a:noFill/>
                </a:ln>
                <a:solidFill>
                  <a:srgbClr val="000000"/>
                </a:solidFill>
                <a:effectLst/>
                <a:uLnTx/>
                <a:uFillTx/>
                <a:latin typeface="Proxima Nova"/>
                <a:ea typeface="Proxima Nova"/>
                <a:cs typeface="Proxima Nova"/>
                <a:sym typeface="Proxima Nova"/>
              </a:rPr>
              <a:t>L:</a:t>
            </a:r>
            <a:r>
              <a:rPr kumimoji="0" lang="en" sz="1500" b="0" i="0" u="none" strike="noStrike" kern="0" cap="none" spc="0" normalizeH="0" baseline="0" noProof="0">
                <a:ln>
                  <a:noFill/>
                </a:ln>
                <a:solidFill>
                  <a:srgbClr val="000000"/>
                </a:solidFill>
                <a:effectLst/>
                <a:uLnTx/>
                <a:uFillTx/>
                <a:latin typeface="Proxima Nova"/>
                <a:ea typeface="Proxima Nova"/>
                <a:cs typeface="Proxima Nova"/>
                <a:sym typeface="Proxima Nova"/>
              </a:rPr>
              <a:t> # of verifier checks</a:t>
            </a:r>
            <a:endParaRPr kumimoji="0" sz="15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grpSp>
        <p:nvGrpSpPr>
          <p:cNvPr id="449" name="Google Shape;449;p38"/>
          <p:cNvGrpSpPr/>
          <p:nvPr/>
        </p:nvGrpSpPr>
        <p:grpSpPr>
          <a:xfrm>
            <a:off x="431675" y="4088450"/>
            <a:ext cx="4475400" cy="814475"/>
            <a:chOff x="279275" y="4088450"/>
            <a:chExt cx="4475400" cy="814475"/>
          </a:xfrm>
        </p:grpSpPr>
        <p:sp>
          <p:nvSpPr>
            <p:cNvPr id="450" name="Google Shape;450;p38"/>
            <p:cNvSpPr txBox="1"/>
            <p:nvPr/>
          </p:nvSpPr>
          <p:spPr>
            <a:xfrm>
              <a:off x="279275" y="4088450"/>
              <a:ext cx="44754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sng" strike="noStrike" kern="0" cap="none" spc="0" normalizeH="0" baseline="0" noProof="0">
                  <a:ln>
                    <a:noFill/>
                  </a:ln>
                  <a:solidFill>
                    <a:srgbClr val="000000"/>
                  </a:solidFill>
                  <a:effectLst/>
                  <a:uLnTx/>
                  <a:uFillTx/>
                  <a:latin typeface="Proxima Nova"/>
                  <a:ea typeface="Proxima Nova"/>
                  <a:cs typeface="Proxima Nova"/>
                  <a:sym typeface="Proxima Nova"/>
                </a:rPr>
                <a:t>Goal: </a:t>
              </a:r>
              <a:r>
                <a:rPr kumimoji="0" lang="en" sz="1800" b="0" i="0" u="sng" strike="noStrike" kern="0" cap="none" spc="0" normalizeH="0" baseline="0" noProof="0">
                  <a:ln>
                    <a:noFill/>
                  </a:ln>
                  <a:solidFill>
                    <a:srgbClr val="000000"/>
                  </a:solidFill>
                  <a:effectLst/>
                  <a:uLnTx/>
                  <a:uFillTx/>
                  <a:latin typeface="Proxima Nova"/>
                  <a:ea typeface="Proxima Nova"/>
                  <a:cs typeface="Proxima Nova"/>
                  <a:sym typeface="Proxima Nova"/>
                </a:rPr>
                <a:t>Fold </a:t>
              </a:r>
              <a:r>
                <a:rPr kumimoji="0" lang="en" sz="1700" b="0" i="0" u="sng" strike="noStrike" kern="0" cap="none" spc="0" normalizeH="0" baseline="0" noProof="0">
                  <a:ln>
                    <a:noFill/>
                  </a:ln>
                  <a:solidFill>
                    <a:srgbClr val="000000"/>
                  </a:solidFill>
                  <a:effectLst/>
                  <a:uLnTx/>
                  <a:uFillTx/>
                  <a:latin typeface="Comic Sans MS"/>
                  <a:ea typeface="Comic Sans MS"/>
                  <a:cs typeface="Comic Sans MS"/>
                  <a:sym typeface="Comic Sans MS"/>
                </a:rPr>
                <a:t>ACC</a:t>
              </a:r>
              <a:r>
                <a:rPr kumimoji="0" lang="en" sz="1800" b="0" i="0" u="sng" strike="noStrike" kern="0" cap="none" spc="0" normalizeH="0" baseline="0" noProof="0">
                  <a:ln>
                    <a:noFill/>
                  </a:ln>
                  <a:solidFill>
                    <a:srgbClr val="000000"/>
                  </a:solidFill>
                  <a:effectLst/>
                  <a:uLnTx/>
                  <a:uFillTx/>
                  <a:latin typeface="Proxima Nova"/>
                  <a:ea typeface="Proxima Nova"/>
                  <a:cs typeface="Proxima Nova"/>
                  <a:sym typeface="Proxima Nova"/>
                </a:rPr>
                <a:t> and </a:t>
              </a:r>
              <a:r>
                <a:rPr kumimoji="0" lang="en" sz="1700" b="0" i="0" u="sng" strike="noStrike" kern="0" cap="none" spc="0" normalizeH="0" baseline="0" noProof="0">
                  <a:ln>
                    <a:noFill/>
                  </a:ln>
                  <a:solidFill>
                    <a:srgbClr val="000000"/>
                  </a:solidFill>
                  <a:effectLst/>
                  <a:uLnTx/>
                  <a:uFillTx/>
                  <a:latin typeface="Comic Sans MS"/>
                  <a:ea typeface="Comic Sans MS"/>
                  <a:cs typeface="Comic Sans MS"/>
                  <a:sym typeface="Comic Sans MS"/>
                </a:rPr>
                <a:t>𝛑</a:t>
              </a:r>
              <a:r>
                <a:rPr kumimoji="0" lang="en" sz="1800" b="0" i="0" u="sng" strike="noStrike" kern="0" cap="none" spc="0" normalizeH="0" baseline="0" noProof="0">
                  <a:ln>
                    <a:noFill/>
                  </a:ln>
                  <a:solidFill>
                    <a:srgbClr val="000000"/>
                  </a:solidFill>
                  <a:effectLst/>
                  <a:uLnTx/>
                  <a:uFillTx/>
                  <a:latin typeface="Proxima Nova"/>
                  <a:ea typeface="Proxima Nova"/>
                  <a:cs typeface="Proxima Nova"/>
                  <a:sym typeface="Proxima Nova"/>
                </a:rPr>
                <a:t> into a new </a:t>
              </a:r>
              <a:r>
                <a:rPr kumimoji="0" lang="en" sz="1700" b="0" i="0" u="sng" strike="noStrike" kern="0" cap="none" spc="0" normalizeH="0" baseline="0" noProof="0">
                  <a:ln>
                    <a:noFill/>
                  </a:ln>
                  <a:solidFill>
                    <a:srgbClr val="000000"/>
                  </a:solidFill>
                  <a:effectLst/>
                  <a:uLnTx/>
                  <a:uFillTx/>
                  <a:latin typeface="Comic Sans MS"/>
                  <a:ea typeface="Comic Sans MS"/>
                  <a:cs typeface="Comic Sans MS"/>
                  <a:sym typeface="Comic Sans MS"/>
                </a:rPr>
                <a:t>ACC</a:t>
              </a:r>
              <a:endParaRPr kumimoji="0" sz="1800" b="0" i="0" u="sng" strike="noStrike" kern="0" cap="none" spc="0" normalizeH="0" baseline="0" noProof="0">
                <a:ln>
                  <a:noFill/>
                </a:ln>
                <a:solidFill>
                  <a:srgbClr val="0000FF"/>
                </a:solidFill>
                <a:effectLst/>
                <a:uLnTx/>
                <a:uFillTx/>
                <a:latin typeface="Comic Sans MS"/>
                <a:ea typeface="Comic Sans MS"/>
                <a:cs typeface="Comic Sans MS"/>
                <a:sym typeface="Comic Sans MS"/>
              </a:endParaRPr>
            </a:p>
          </p:txBody>
        </p:sp>
        <p:sp>
          <p:nvSpPr>
            <p:cNvPr id="451" name="Google Shape;451;p38"/>
            <p:cNvSpPr txBox="1"/>
            <p:nvPr/>
          </p:nvSpPr>
          <p:spPr>
            <a:xfrm>
              <a:off x="311700" y="4502725"/>
              <a:ext cx="37128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CC0000"/>
                  </a:solidFill>
                  <a:effectLst/>
                  <a:uLnTx/>
                  <a:uFillTx/>
                  <a:latin typeface="Proxima Nova"/>
                  <a:ea typeface="Proxima Nova"/>
                  <a:cs typeface="Proxima Nova"/>
                  <a:sym typeface="Proxima Nova"/>
                </a:rPr>
                <a:t>Can generalize to fold two </a:t>
              </a:r>
              <a:r>
                <a:rPr kumimoji="0" lang="en" sz="1400" b="1" i="0" u="sng" strike="noStrike" kern="0" cap="none" spc="0" normalizeH="0" baseline="0" noProof="0" dirty="0">
                  <a:ln>
                    <a:noFill/>
                  </a:ln>
                  <a:solidFill>
                    <a:srgbClr val="CC0000"/>
                  </a:solidFill>
                  <a:effectLst/>
                  <a:uLnTx/>
                  <a:uFillTx/>
                  <a:latin typeface="Comic Sans MS"/>
                  <a:ea typeface="Comic Sans MS"/>
                  <a:cs typeface="Comic Sans MS"/>
                  <a:sym typeface="Comic Sans MS"/>
                </a:rPr>
                <a:t>ACCs</a:t>
              </a:r>
              <a:endParaRPr kumimoji="0" sz="1400" b="1" i="0" u="none" strike="noStrike" kern="0" cap="none" spc="0" normalizeH="0" baseline="0" noProof="0" dirty="0">
                <a:ln>
                  <a:noFill/>
                </a:ln>
                <a:solidFill>
                  <a:srgbClr val="CC0000"/>
                </a:solidFill>
                <a:effectLst/>
                <a:uLnTx/>
                <a:uFillTx/>
                <a:latin typeface="Proxima Nova"/>
                <a:ea typeface="Proxima Nova"/>
                <a:cs typeface="Proxima Nova"/>
                <a:sym typeface="Proxima Nova"/>
              </a:endParaRPr>
            </a:p>
          </p:txBody>
        </p:sp>
      </p:grpSp>
      <p:sp>
        <p:nvSpPr>
          <p:cNvPr id="454" name="Google Shape;454;p38"/>
          <p:cNvSpPr txBox="1"/>
          <p:nvPr/>
        </p:nvSpPr>
        <p:spPr>
          <a:xfrm>
            <a:off x="2323850" y="3052900"/>
            <a:ext cx="1150800" cy="4002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0000FF"/>
                </a:solidFill>
                <a:effectLst/>
                <a:highlight>
                  <a:srgbClr val="FFFFFF"/>
                </a:highlight>
                <a:uLnTx/>
                <a:uFillTx/>
                <a:latin typeface="Proxima Nova"/>
                <a:ea typeface="Proxima Nova"/>
                <a:cs typeface="Proxima Nova"/>
                <a:sym typeface="Proxima Nova"/>
              </a:rPr>
              <a:t>err-vec</a:t>
            </a:r>
            <a:endParaRPr kumimoji="0" sz="1400" b="1" i="0" u="none" strike="noStrike" kern="0" cap="none" spc="0" normalizeH="0" baseline="0" noProof="0">
              <a:ln>
                <a:noFill/>
              </a:ln>
              <a:solidFill>
                <a:srgbClr val="0000FF"/>
              </a:solidFill>
              <a:effectLst/>
              <a:highlight>
                <a:srgbClr val="FFFFFF"/>
              </a:highlight>
              <a:uLnTx/>
              <a:uFillTx/>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7FBD-4638-7128-A3AB-CE4DE5DB82C1}"/>
              </a:ext>
            </a:extLst>
          </p:cNvPr>
          <p:cNvSpPr>
            <a:spLocks noGrp="1"/>
          </p:cNvSpPr>
          <p:nvPr>
            <p:ph type="title"/>
          </p:nvPr>
        </p:nvSpPr>
        <p:spPr/>
        <p:txBody>
          <a:bodyPr/>
          <a:lstStyle/>
          <a:p>
            <a:r>
              <a:rPr lang="en-US" dirty="0"/>
              <a:t>Accumulation for multiplication</a:t>
            </a:r>
            <a:r>
              <a:rPr lang="en" sz="1200" dirty="0"/>
              <a:t>]</a:t>
            </a:r>
            <a:r>
              <a:rPr lang="en" sz="1800" dirty="0"/>
              <a:t> </a:t>
            </a:r>
            <a:endParaRPr lang="en-US" dirty="0"/>
          </a:p>
        </p:txBody>
      </p:sp>
      <p:sp>
        <p:nvSpPr>
          <p:cNvPr id="3" name="Google Shape;361;p36">
            <a:extLst>
              <a:ext uri="{FF2B5EF4-FFF2-40B4-BE49-F238E27FC236}">
                <a16:creationId xmlns:a16="http://schemas.microsoft.com/office/drawing/2014/main" id="{7D880672-6300-2C81-9B6D-12ECB63ACA58}"/>
              </a:ext>
            </a:extLst>
          </p:cNvPr>
          <p:cNvSpPr txBox="1"/>
          <p:nvPr/>
        </p:nvSpPr>
        <p:spPr>
          <a:xfrm>
            <a:off x="105103" y="693432"/>
            <a:ext cx="5917325" cy="461643"/>
          </a:xfrm>
          <a:prstGeom prst="rect">
            <a:avLst/>
          </a:prstGeom>
          <a:noFill/>
          <a:ln>
            <a:noFill/>
          </a:ln>
        </p:spPr>
        <p:txBody>
          <a:bodyPr spcFirstLastPara="1" wrap="square" lIns="68569" tIns="68569" rIns="68569" bIns="68569"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Check: </a:t>
            </a:r>
            <a:r>
              <a:rPr kumimoji="0" lang="en" sz="18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P</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knows </a:t>
            </a:r>
            <a:r>
              <a:rPr kumimoji="0" lang="en" sz="21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a</a:t>
            </a:r>
            <a:r>
              <a:rPr kumimoji="0" lang="en" sz="21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21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b</a:t>
            </a:r>
            <a:r>
              <a:rPr kumimoji="0" lang="en" sz="21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21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 d </a:t>
            </a:r>
            <a:r>
              <a:rPr kumimoji="0" lang="en" sz="2100" b="0"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s.t.</a:t>
            </a:r>
            <a:r>
              <a:rPr kumimoji="0" lang="en" sz="21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a</a:t>
            </a:r>
            <a:r>
              <a:rPr kumimoji="0" lang="en" sz="1800" b="0" i="0" u="none" strike="noStrike" kern="0" cap="none" spc="0" normalizeH="0" baseline="-25000" noProof="0" dirty="0">
                <a:ln>
                  <a:noFill/>
                </a:ln>
                <a:solidFill>
                  <a:srgbClr val="000000"/>
                </a:solidFill>
                <a:effectLst/>
                <a:uLnTx/>
                <a:uFillTx/>
                <a:latin typeface="Proxima Nova"/>
                <a:ea typeface="Proxima Nova"/>
                <a:cs typeface="Proxima Nova"/>
                <a:sym typeface="Proxima Nova"/>
              </a:rPr>
              <a:t>i</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 </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b</a:t>
            </a:r>
            <a:r>
              <a:rPr kumimoji="0" lang="en" sz="1800" b="0" i="0" u="none" strike="noStrike" kern="0" cap="none" spc="0" normalizeH="0" baseline="-25000" noProof="0" dirty="0">
                <a:ln>
                  <a:noFill/>
                </a:ln>
                <a:solidFill>
                  <a:srgbClr val="000000"/>
                </a:solidFill>
                <a:effectLst/>
                <a:uLnTx/>
                <a:uFillTx/>
                <a:latin typeface="Proxima Nova"/>
                <a:ea typeface="Proxima Nova"/>
                <a:cs typeface="Proxima Nova"/>
                <a:sym typeface="Proxima Nova"/>
              </a:rPr>
              <a:t>i</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 </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a:t>
            </a:r>
            <a:r>
              <a:rPr kumimoji="0" lang="en" sz="1800" b="0" i="0" u="none" strike="noStrike" kern="0" cap="none" spc="0" normalizeH="0" baseline="-25000" noProof="0" dirty="0">
                <a:ln>
                  <a:noFill/>
                </a:ln>
                <a:solidFill>
                  <a:srgbClr val="000000"/>
                </a:solidFill>
                <a:effectLst/>
                <a:uLnTx/>
                <a:uFillTx/>
                <a:latin typeface="Proxima Nova"/>
                <a:ea typeface="Proxima Nova"/>
                <a:cs typeface="Proxima Nova"/>
                <a:sym typeface="Proxima Nova"/>
              </a:rPr>
              <a:t>i</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 </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d</a:t>
            </a:r>
            <a:r>
              <a:rPr kumimoji="0" lang="en" sz="1800" b="0" i="0" u="none" strike="noStrike" kern="0" cap="none" spc="0" normalizeH="0" baseline="-25000" noProof="0" dirty="0">
                <a:ln>
                  <a:noFill/>
                </a:ln>
                <a:solidFill>
                  <a:srgbClr val="000000"/>
                </a:solidFill>
                <a:effectLst/>
                <a:uLnTx/>
                <a:uFillTx/>
                <a:latin typeface="Proxima Nova"/>
                <a:ea typeface="Proxima Nova"/>
                <a:cs typeface="Proxima Nova"/>
                <a:sym typeface="Proxima Nova"/>
              </a:rPr>
              <a:t>i</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for all </a:t>
            </a:r>
            <a:r>
              <a:rPr kumimoji="0" lang="en" sz="1800" b="0"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i</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 [n]</a:t>
            </a:r>
            <a:endParaRPr kumimoji="0" sz="1800" b="0" i="0" u="none" strike="noStrike" kern="0" cap="none" spc="0" normalizeH="0" baseline="0" noProof="0" dirty="0">
              <a:ln>
                <a:noFill/>
              </a:ln>
              <a:solidFill>
                <a:srgbClr val="0000FF"/>
              </a:solidFill>
              <a:effectLst/>
              <a:uLnTx/>
              <a:uFillTx/>
              <a:latin typeface="Comic Sans MS"/>
              <a:ea typeface="Comic Sans MS"/>
              <a:cs typeface="Comic Sans MS"/>
              <a:sym typeface="Comic Sans MS"/>
            </a:endParaRPr>
          </a:p>
        </p:txBody>
      </p:sp>
      <mc:AlternateContent xmlns:mc="http://schemas.openxmlformats.org/markup-compatibility/2006" xmlns:a14="http://schemas.microsoft.com/office/drawing/2010/main">
        <mc:Choice Requires="a14">
          <p:sp>
            <p:nvSpPr>
              <p:cNvPr id="10" name="Google Shape;366;p36">
                <a:extLst>
                  <a:ext uri="{FF2B5EF4-FFF2-40B4-BE49-F238E27FC236}">
                    <a16:creationId xmlns:a16="http://schemas.microsoft.com/office/drawing/2014/main" id="{E895C918-4ED1-8D91-F0B4-A226C8579FE1}"/>
                  </a:ext>
                </a:extLst>
              </p:cNvPr>
              <p:cNvSpPr txBox="1"/>
              <p:nvPr/>
            </p:nvSpPr>
            <p:spPr>
              <a:xfrm>
                <a:off x="5829994" y="1291759"/>
                <a:ext cx="3103799" cy="600142"/>
              </a:xfrm>
              <a:prstGeom prst="rect">
                <a:avLst/>
              </a:prstGeom>
              <a:noFill/>
              <a:ln>
                <a:noFill/>
              </a:ln>
            </p:spPr>
            <p:txBody>
              <a:bodyPr spcFirstLastPara="1" wrap="square" lIns="68569" tIns="68569" rIns="68569" bIns="68569"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Commit(a’</a:t>
                </a:r>
                <a:r>
                  <a:rPr kumimoji="0" lang="en" sz="15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5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b’</a:t>
                </a:r>
                <a:r>
                  <a:rPr kumimoji="0" lang="en" sz="15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5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c’,d</a:t>
                </a:r>
                <a:r>
                  <a:rPr kumimoji="0" lang="en" sz="15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ar-AE" sz="1500" b="1" i="1" u="none" strike="noStrike" kern="0" cap="none" spc="0" normalizeH="0" baseline="0" noProof="0" smtClean="0">
                          <a:ln>
                            <a:noFill/>
                          </a:ln>
                          <a:solidFill>
                            <a:srgbClr val="00B050"/>
                          </a:solidFill>
                          <a:effectLst/>
                          <a:uLnTx/>
                          <a:uFillTx/>
                          <a:latin typeface="Cambria Math" panose="02040503050406030204" pitchFamily="18" charset="0"/>
                          <a:ea typeface="Proxima Nova"/>
                          <a:cs typeface="Proxima Nova"/>
                          <a:sym typeface="Proxima Nova"/>
                        </a:rPr>
                        <m:t>𝑽</m:t>
                      </m:r>
                      <m:d>
                        <m:dPr>
                          <m:ctrlP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ctrlPr>
                        </m:dPr>
                        <m:e>
                          <m:sSup>
                            <m:sSupPr>
                              <m:ctrlP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ctrlPr>
                            </m:sSupPr>
                            <m:e>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𝒂</m:t>
                              </m:r>
                            </m:e>
                            <m: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up>
                          </m:s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Sup>
                            <m:sSupPr>
                              <m:ctrlP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ctrlPr>
                            </m:sSupPr>
                            <m:e>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𝒃</m:t>
                              </m:r>
                            </m:e>
                            <m: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up>
                          </m:s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Sup>
                            <m:sSupPr>
                              <m:ctrlP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ctrlPr>
                            </m:sSupPr>
                            <m:e>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𝒄</m:t>
                              </m:r>
                            </m:e>
                            <m: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up>
                          </m:sSup>
                        </m:e>
                      </m:d>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Sup>
                        <m:sSupPr>
                          <m:ctrlP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ctrlPr>
                        </m:sSupPr>
                        <m:e>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𝒂</m:t>
                          </m:r>
                        </m:e>
                        <m: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up>
                      </m:sSup>
                      <m:r>
                        <a:rPr kumimoji="0" lang="en-US" sz="1500" b="1" i="1" u="none" strike="noStrike" kern="0" cap="none" spc="0" normalizeH="0" baseline="0" noProof="0" smtClean="0">
                          <a:ln>
                            <a:noFill/>
                          </a:ln>
                          <a:solidFill>
                            <a:srgbClr val="00B050"/>
                          </a:solidFill>
                          <a:effectLst/>
                          <a:uLnTx/>
                          <a:uFillTx/>
                          <a:latin typeface="Cambria Math" panose="02040503050406030204" pitchFamily="18" charset="0"/>
                          <a:ea typeface="Proxima Nova"/>
                          <a:cs typeface="Proxima Nova"/>
                          <a:sym typeface="Proxima Nova"/>
                        </a:rPr>
                        <m:t>⋅</m:t>
                      </m:r>
                      <m:sSup>
                        <m:sSupPr>
                          <m:ctrlP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ctrlPr>
                        </m:sSupPr>
                        <m:e>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𝒃</m:t>
                          </m:r>
                        </m:e>
                        <m: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up>
                      </m:s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Sup>
                        <m:sSupPr>
                          <m:ctrlP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ctrlPr>
                        </m:sSupPr>
                        <m:e>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𝒄</m:t>
                          </m:r>
                        </m:e>
                        <m:sup>
                          <m:r>
                            <a:rPr kumimoji="0" lang="ar-AE" sz="15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m:t>
                          </m:r>
                        </m:sup>
                      </m:sSup>
                      <m:r>
                        <a:rPr kumimoji="0" lang="en-US" sz="1500" b="1" i="1" u="none" strike="noStrike" kern="0" cap="none" spc="0" normalizeH="0" baseline="0" noProof="0" smtClean="0">
                          <a:ln>
                            <a:noFill/>
                          </a:ln>
                          <a:solidFill>
                            <a:srgbClr val="00B050"/>
                          </a:solidFill>
                          <a:effectLst/>
                          <a:uLnTx/>
                          <a:uFillTx/>
                          <a:latin typeface="Cambria Math" panose="02040503050406030204" pitchFamily="18" charset="0"/>
                          <a:ea typeface="Proxima Nova"/>
                          <a:cs typeface="Proxima Nova"/>
                          <a:sym typeface="Proxima Nova"/>
                        </a:rPr>
                        <m:t>⋅</m:t>
                      </m:r>
                      <m:r>
                        <a:rPr kumimoji="0" lang="en-US" sz="1500" b="1" i="1" u="none" strike="noStrike" kern="0" cap="none" spc="0" normalizeH="0" baseline="0" noProof="0" smtClean="0">
                          <a:ln>
                            <a:noFill/>
                          </a:ln>
                          <a:solidFill>
                            <a:srgbClr val="00B050"/>
                          </a:solidFill>
                          <a:effectLst/>
                          <a:uLnTx/>
                          <a:uFillTx/>
                          <a:latin typeface="Cambria Math" panose="02040503050406030204" pitchFamily="18" charset="0"/>
                          <a:ea typeface="Proxima Nova"/>
                          <a:cs typeface="Proxima Nova"/>
                          <a:sym typeface="Proxima Nova"/>
                        </a:rPr>
                        <m:t>𝒅</m:t>
                      </m:r>
                      <m:r>
                        <a:rPr kumimoji="0" lang="en-US" sz="1500" b="1" i="1" u="none" strike="noStrike" kern="0" cap="none" spc="0" normalizeH="0" baseline="0" noProof="0" smtClean="0">
                          <a:ln>
                            <a:noFill/>
                          </a:ln>
                          <a:solidFill>
                            <a:srgbClr val="00B050"/>
                          </a:solidFill>
                          <a:effectLst/>
                          <a:uLnTx/>
                          <a:uFillTx/>
                          <a:latin typeface="Cambria Math" panose="02040503050406030204" pitchFamily="18" charset="0"/>
                          <a:ea typeface="Proxima Nova"/>
                          <a:cs typeface="Proxima Nova"/>
                          <a:sym typeface="Proxima Nova"/>
                        </a:rPr>
                        <m:t>′=</m:t>
                      </m:r>
                      <m:acc>
                        <m:accPr>
                          <m:chr m:val="⃗"/>
                          <m:ctrlPr>
                            <a:rPr kumimoji="0" lang="en-US" sz="1500" b="1" i="1" u="none" strike="noStrike" kern="0" cap="none" spc="0" normalizeH="0" baseline="0" noProof="0" smtClean="0">
                              <a:ln>
                                <a:noFill/>
                              </a:ln>
                              <a:solidFill>
                                <a:srgbClr val="00B050"/>
                              </a:solidFill>
                              <a:effectLst/>
                              <a:uLnTx/>
                              <a:uFillTx/>
                              <a:latin typeface="Cambria Math" panose="02040503050406030204" pitchFamily="18" charset="0"/>
                              <a:ea typeface="Proxima Nova"/>
                              <a:cs typeface="Proxima Nova"/>
                              <a:sym typeface="Proxima Nova"/>
                            </a:rPr>
                          </m:ctrlPr>
                        </m:accPr>
                        <m:e>
                          <m:r>
                            <a:rPr kumimoji="0" lang="en-US" sz="1500" b="1" i="1" u="none" strike="noStrike" kern="0" cap="none" spc="0" normalizeH="0" baseline="0" noProof="0" smtClean="0">
                              <a:ln>
                                <a:noFill/>
                              </a:ln>
                              <a:solidFill>
                                <a:srgbClr val="00B050"/>
                              </a:solidFill>
                              <a:effectLst/>
                              <a:uLnTx/>
                              <a:uFillTx/>
                              <a:latin typeface="Cambria Math" panose="02040503050406030204" pitchFamily="18" charset="0"/>
                              <a:ea typeface="Proxima Nova"/>
                              <a:cs typeface="Proxima Nova"/>
                              <a:sym typeface="Proxima Nova"/>
                            </a:rPr>
                            <m:t>𝒆</m:t>
                          </m:r>
                        </m:e>
                      </m:acc>
                    </m:oMath>
                  </m:oMathPara>
                </a14:m>
                <a:endParaRPr kumimoji="0" lang="ar-AE" sz="1500" b="1" i="0" u="none" strike="noStrike" kern="0" cap="none" spc="0" normalizeH="0" baseline="0" noProof="0" dirty="0">
                  <a:ln>
                    <a:noFill/>
                  </a:ln>
                  <a:solidFill>
                    <a:srgbClr val="00B050"/>
                  </a:solidFill>
                  <a:effectLst/>
                  <a:uLnTx/>
                  <a:uFillTx/>
                  <a:latin typeface="Proxima Nova"/>
                  <a:ea typeface="Proxima Nova"/>
                  <a:cs typeface="Proxima Nova"/>
                  <a:sym typeface="Proxima Nova"/>
                </a:endParaRPr>
              </a:p>
            </p:txBody>
          </p:sp>
        </mc:Choice>
        <mc:Fallback xmlns="">
          <p:sp>
            <p:nvSpPr>
              <p:cNvPr id="10" name="Google Shape;366;p36">
                <a:extLst>
                  <a:ext uri="{FF2B5EF4-FFF2-40B4-BE49-F238E27FC236}">
                    <a16:creationId xmlns:a16="http://schemas.microsoft.com/office/drawing/2014/main" id="{E895C918-4ED1-8D91-F0B4-A226C8579FE1}"/>
                  </a:ext>
                </a:extLst>
              </p:cNvPr>
              <p:cNvSpPr txBox="1">
                <a:spLocks noRot="1" noChangeAspect="1" noMove="1" noResize="1" noEditPoints="1" noAdjustHandles="1" noChangeArrowheads="1" noChangeShapeType="1" noTextEdit="1"/>
              </p:cNvSpPr>
              <p:nvPr/>
            </p:nvSpPr>
            <p:spPr>
              <a:xfrm>
                <a:off x="5829994" y="1291759"/>
                <a:ext cx="3103799" cy="600142"/>
              </a:xfrm>
              <a:prstGeom prst="rect">
                <a:avLst/>
              </a:prstGeom>
              <a:blipFill>
                <a:blip r:embed="rId2"/>
                <a:stretch>
                  <a:fillRect l="-1220" b="-8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Google Shape;366;p36">
                <a:extLst>
                  <a:ext uri="{FF2B5EF4-FFF2-40B4-BE49-F238E27FC236}">
                    <a16:creationId xmlns:a16="http://schemas.microsoft.com/office/drawing/2014/main" id="{87446915-4047-82CD-F64C-24B3DA99BDB9}"/>
                  </a:ext>
                </a:extLst>
              </p:cNvPr>
              <p:cNvSpPr txBox="1"/>
              <p:nvPr/>
            </p:nvSpPr>
            <p:spPr>
              <a:xfrm>
                <a:off x="5829994" y="761318"/>
                <a:ext cx="2614601" cy="600142"/>
              </a:xfrm>
              <a:prstGeom prst="rect">
                <a:avLst/>
              </a:prstGeom>
              <a:noFill/>
              <a:ln>
                <a:noFill/>
              </a:ln>
            </p:spPr>
            <p:txBody>
              <a:bodyPr spcFirstLastPara="1" wrap="square" lIns="68569" tIns="68569" rIns="68569" bIns="68569"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Commit(a</a:t>
                </a:r>
                <a:r>
                  <a:rPr kumimoji="0" lang="en" sz="15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5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b</a:t>
                </a:r>
                <a:r>
                  <a:rPr kumimoji="0" lang="en" sz="15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5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 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𝑽</m:t>
                      </m:r>
                      <m:d>
                        <m:dPr>
                          <m:ctrlPr>
                            <a:rPr kumimoji="0" lang="ar-AE" sz="1500" b="1" i="1" u="none" strike="noStrike" kern="0" cap="none" spc="0" normalizeH="0" baseline="0" noProof="0">
                              <a:ln>
                                <a:noFill/>
                              </a:ln>
                              <a:solidFill>
                                <a:srgbClr val="FF0000"/>
                              </a:solidFill>
                              <a:effectLst/>
                              <a:uLnTx/>
                              <a:uFillTx/>
                              <a:latin typeface="Cambria Math" panose="02040503050406030204" pitchFamily="18" charset="0"/>
                              <a:sym typeface="Proxima Nova"/>
                            </a:rPr>
                          </m:ctrlPr>
                        </m:dPr>
                        <m:e>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𝒂</m:t>
                          </m:r>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m:t>
                          </m:r>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𝒃</m:t>
                          </m:r>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m:t>
                          </m:r>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𝒄</m:t>
                          </m:r>
                        </m:e>
                      </m:d>
                      <m:r>
                        <a:rPr kumimoji="0" lang="ar-AE" sz="1500" b="1" i="1" u="none" strike="noStrike" kern="0" cap="none" spc="0" normalizeH="0" baseline="0" noProof="0">
                          <a:ln>
                            <a:noFill/>
                          </a:ln>
                          <a:solidFill>
                            <a:srgbClr val="FF0000"/>
                          </a:solidFill>
                          <a:effectLst/>
                          <a:uLnTx/>
                          <a:uFillTx/>
                          <a:latin typeface="Cambria Math" panose="02040503050406030204" pitchFamily="18" charset="0"/>
                          <a:sym typeface="Proxima Nova"/>
                        </a:rPr>
                        <m:t>=</m:t>
                      </m:r>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𝒂</m:t>
                      </m:r>
                      <m:r>
                        <a:rPr kumimoji="0" lang="en-US"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m:t>
                      </m:r>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𝒃</m:t>
                      </m:r>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m:t>
                      </m:r>
                      <m:r>
                        <a:rPr kumimoji="0" lang="ar-AE"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𝒄</m:t>
                      </m:r>
                      <m:r>
                        <a:rPr kumimoji="0" lang="en-US"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m:t>
                      </m:r>
                      <m:r>
                        <a:rPr kumimoji="0" lang="en-US"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𝒅</m:t>
                      </m:r>
                      <m:r>
                        <a:rPr kumimoji="0" lang="ar-AE" sz="1500" b="1" i="1" u="none" strike="noStrike" kern="0" cap="none" spc="0" normalizeH="0" baseline="0" noProof="0">
                          <a:ln>
                            <a:noFill/>
                          </a:ln>
                          <a:solidFill>
                            <a:srgbClr val="FF0000"/>
                          </a:solidFill>
                          <a:effectLst/>
                          <a:uLnTx/>
                          <a:uFillTx/>
                          <a:latin typeface="Cambria Math" panose="02040503050406030204" pitchFamily="18" charset="0"/>
                          <a:sym typeface="Proxima Nova"/>
                        </a:rPr>
                        <m:t>=</m:t>
                      </m:r>
                      <m:sSup>
                        <m:sSupPr>
                          <m:ctrlPr>
                            <a:rPr kumimoji="0" lang="en-US"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ctrlPr>
                        </m:sSupPr>
                        <m:e>
                          <m:r>
                            <a:rPr kumimoji="0" lang="en-US"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𝟎</m:t>
                          </m:r>
                        </m:e>
                        <m:sup>
                          <m:r>
                            <a:rPr kumimoji="0" lang="en-US" sz="1500" b="1" i="1" u="none" strike="noStrike" kern="0" cap="none" spc="0" normalizeH="0" baseline="0" noProof="0" smtClean="0">
                              <a:ln>
                                <a:noFill/>
                              </a:ln>
                              <a:solidFill>
                                <a:srgbClr val="FF0000"/>
                              </a:solidFill>
                              <a:effectLst/>
                              <a:uLnTx/>
                              <a:uFillTx/>
                              <a:latin typeface="Cambria Math" panose="02040503050406030204" pitchFamily="18" charset="0"/>
                              <a:sym typeface="Proxima Nova"/>
                            </a:rPr>
                            <m:t>𝒏</m:t>
                          </m:r>
                        </m:sup>
                      </m:sSup>
                    </m:oMath>
                  </m:oMathPara>
                </a14:m>
                <a:endParaRPr kumimoji="0" lang="ar-AE" sz="1500" b="1" i="0" u="none" strike="noStrike" kern="0" cap="none" spc="0" normalizeH="0" baseline="0" noProof="0" dirty="0">
                  <a:ln>
                    <a:noFill/>
                  </a:ln>
                  <a:solidFill>
                    <a:srgbClr val="FF0000"/>
                  </a:solidFill>
                  <a:effectLst/>
                  <a:uLnTx/>
                  <a:uFillTx/>
                  <a:latin typeface="Proxima Nova"/>
                  <a:ea typeface="Proxima Nova"/>
                  <a:cs typeface="Proxima Nova"/>
                  <a:sym typeface="Proxima Nova"/>
                </a:endParaRPr>
              </a:p>
            </p:txBody>
          </p:sp>
        </mc:Choice>
        <mc:Fallback xmlns="">
          <p:sp>
            <p:nvSpPr>
              <p:cNvPr id="11" name="Google Shape;366;p36">
                <a:extLst>
                  <a:ext uri="{FF2B5EF4-FFF2-40B4-BE49-F238E27FC236}">
                    <a16:creationId xmlns:a16="http://schemas.microsoft.com/office/drawing/2014/main" id="{87446915-4047-82CD-F64C-24B3DA99BDB9}"/>
                  </a:ext>
                </a:extLst>
              </p:cNvPr>
              <p:cNvSpPr txBox="1">
                <a:spLocks noRot="1" noChangeAspect="1" noMove="1" noResize="1" noEditPoints="1" noAdjustHandles="1" noChangeArrowheads="1" noChangeShapeType="1" noTextEdit="1"/>
              </p:cNvSpPr>
              <p:nvPr/>
            </p:nvSpPr>
            <p:spPr>
              <a:xfrm>
                <a:off x="5829994" y="761318"/>
                <a:ext cx="2614601" cy="600142"/>
              </a:xfrm>
              <a:prstGeom prst="rect">
                <a:avLst/>
              </a:prstGeom>
              <a:blipFill>
                <a:blip r:embed="rId3"/>
                <a:stretch>
                  <a:fillRect l="-1449" r="-2899" b="-6250"/>
                </a:stretch>
              </a:blipFill>
              <a:ln>
                <a:noFill/>
              </a:ln>
            </p:spPr>
            <p:txBody>
              <a:bodyPr/>
              <a:lstStyle/>
              <a:p>
                <a:r>
                  <a:rPr lang="en-US">
                    <a:noFill/>
                  </a:rPr>
                  <a:t> </a:t>
                </a:r>
              </a:p>
            </p:txBody>
          </p:sp>
        </mc:Fallback>
      </mc:AlternateContent>
      <p:sp>
        <p:nvSpPr>
          <p:cNvPr id="5" name="Google Shape;362;p36">
            <a:extLst>
              <a:ext uri="{FF2B5EF4-FFF2-40B4-BE49-F238E27FC236}">
                <a16:creationId xmlns:a16="http://schemas.microsoft.com/office/drawing/2014/main" id="{DF30F5FC-B7B6-4DCD-4AC4-8AF4AF1753C3}"/>
              </a:ext>
            </a:extLst>
          </p:cNvPr>
          <p:cNvSpPr txBox="1"/>
          <p:nvPr/>
        </p:nvSpPr>
        <p:spPr>
          <a:xfrm>
            <a:off x="358123" y="1279575"/>
            <a:ext cx="1045416" cy="484726"/>
          </a:xfrm>
          <a:prstGeom prst="rect">
            <a:avLst/>
          </a:prstGeom>
          <a:noFill/>
          <a:ln>
            <a:noFill/>
          </a:ln>
        </p:spPr>
        <p:txBody>
          <a:bodyPr spcFirstLastPara="1" wrap="square" lIns="68569" tIns="68569" rIns="68569" bIns="68569"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50" b="1" i="0" u="none" strike="noStrike" kern="0" cap="none" spc="0" normalizeH="0" baseline="0" noProof="0" dirty="0" err="1">
                <a:ln>
                  <a:noFill/>
                </a:ln>
                <a:solidFill>
                  <a:srgbClr val="000000"/>
                </a:solidFill>
                <a:effectLst/>
                <a:uLnTx/>
                <a:uFillTx/>
                <a:latin typeface="Comic Sans MS"/>
                <a:ea typeface="Comic Sans MS"/>
                <a:cs typeface="Comic Sans MS"/>
                <a:sym typeface="Comic Sans MS"/>
              </a:rPr>
              <a:t>Acc.P</a:t>
            </a:r>
            <a:endParaRPr kumimoji="0" lang="en-US" sz="2250" b="1"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7" name="Google Shape;363;p36">
            <a:extLst>
              <a:ext uri="{FF2B5EF4-FFF2-40B4-BE49-F238E27FC236}">
                <a16:creationId xmlns:a16="http://schemas.microsoft.com/office/drawing/2014/main" id="{8A9E99D2-8626-7875-8499-61D90BC10354}"/>
              </a:ext>
            </a:extLst>
          </p:cNvPr>
          <p:cNvSpPr txBox="1"/>
          <p:nvPr/>
        </p:nvSpPr>
        <p:spPr>
          <a:xfrm>
            <a:off x="3893784" y="1273358"/>
            <a:ext cx="1045416" cy="484726"/>
          </a:xfrm>
          <a:prstGeom prst="rect">
            <a:avLst/>
          </a:prstGeom>
          <a:noFill/>
          <a:ln>
            <a:noFill/>
          </a:ln>
        </p:spPr>
        <p:txBody>
          <a:bodyPr spcFirstLastPara="1" wrap="square" lIns="68569" tIns="68569" rIns="68569" bIns="68569"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250" b="1" i="0" u="none" strike="noStrike" kern="0" cap="none" spc="0" normalizeH="0" baseline="0" noProof="0" dirty="0" err="1">
                <a:ln>
                  <a:noFill/>
                </a:ln>
                <a:solidFill>
                  <a:srgbClr val="000000"/>
                </a:solidFill>
                <a:effectLst/>
                <a:uLnTx/>
                <a:uFillTx/>
                <a:latin typeface="Comic Sans MS"/>
                <a:ea typeface="Comic Sans MS"/>
                <a:cs typeface="Comic Sans MS"/>
                <a:sym typeface="Comic Sans MS"/>
              </a:rPr>
              <a:t>Acc.V</a:t>
            </a:r>
            <a:endParaRPr kumimoji="0" sz="2250" b="1"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cxnSp>
        <p:nvCxnSpPr>
          <p:cNvPr id="8" name="Straight Arrow Connector 7">
            <a:extLst>
              <a:ext uri="{FF2B5EF4-FFF2-40B4-BE49-F238E27FC236}">
                <a16:creationId xmlns:a16="http://schemas.microsoft.com/office/drawing/2014/main" id="{64653DBA-1C00-4130-D821-9B81C7FA4601}"/>
              </a:ext>
            </a:extLst>
          </p:cNvPr>
          <p:cNvCxnSpPr>
            <a:cxnSpLocks/>
          </p:cNvCxnSpPr>
          <p:nvPr/>
        </p:nvCxnSpPr>
        <p:spPr>
          <a:xfrm flipH="1">
            <a:off x="1385596" y="2297216"/>
            <a:ext cx="30091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BDA222E-6313-FC28-68DC-7D0D4020EE7A}"/>
                  </a:ext>
                </a:extLst>
              </p:cNvPr>
              <p:cNvSpPr txBox="1"/>
              <p:nvPr/>
            </p:nvSpPr>
            <p:spPr>
              <a:xfrm>
                <a:off x="81765" y="2515081"/>
                <a:ext cx="5028095" cy="7028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d>
                        <m:dPr>
                          <m:ctrlP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ctrlPr>
                        </m:dPr>
                        <m:e>
                          <m:sSup>
                            <m:sSupPr>
                              <m:ctrlPr>
                                <a:rPr kumimoji="0" lang="en-US" sz="18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ctrlPr>
                            </m:sSupPr>
                            <m:e>
                              <m:r>
                                <a:rPr kumimoji="0" lang="en-US" sz="18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𝒂</m:t>
                              </m:r>
                            </m:e>
                            <m:sup>
                              <m:r>
                                <a:rPr kumimoji="0" lang="en-US" sz="18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m:t>
                              </m:r>
                            </m:sup>
                          </m:sSup>
                          <m:r>
                            <a:rPr kumimoji="0" lang="en-US" sz="18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m:t>
                          </m:r>
                          <m:sSup>
                            <m:sSupPr>
                              <m:ctrlPr>
                                <a:rPr kumimoji="0" lang="en-US" sz="18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ctrlPr>
                            </m:sSupPr>
                            <m:e>
                              <m:r>
                                <a:rPr kumimoji="0" lang="en-US" sz="18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𝒃</m:t>
                              </m:r>
                            </m:e>
                            <m:sup>
                              <m:r>
                                <a:rPr kumimoji="0" lang="en-US" sz="18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m:t>
                              </m:r>
                            </m:sup>
                          </m:sSup>
                          <m:r>
                            <a:rPr kumimoji="0" lang="en-US" sz="18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m:t>
                          </m:r>
                          <m:sSup>
                            <m:sSupPr>
                              <m:ctrlPr>
                                <a:rPr kumimoji="0" lang="en-US" sz="18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ctrlPr>
                            </m:sSupPr>
                            <m:e>
                              <m:r>
                                <a:rPr kumimoji="0" lang="en-US" sz="18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𝒄</m:t>
                              </m:r>
                            </m:e>
                            <m:sup>
                              <m:r>
                                <a:rPr kumimoji="0" lang="en-US" sz="18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m:t>
                              </m:r>
                            </m:sup>
                          </m:sSup>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 ,</m:t>
                          </m:r>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𝒅</m:t>
                          </m:r>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m:t>
                          </m:r>
                        </m:e>
                      </m:d>
                      <m:r>
                        <a:rPr kumimoji="0" lang="en-US" sz="18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Arial"/>
                        </a:rPr>
                        <m:t>←</m:t>
                      </m:r>
                      <m:d>
                        <m:dPr>
                          <m:ctrlP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ctrlPr>
                        </m:dPr>
                        <m:e>
                          <m:sSup>
                            <m:sSupPr>
                              <m:ctrlP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ctrlPr>
                            </m:sSupPr>
                            <m:e>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𝒂</m:t>
                              </m:r>
                            </m:e>
                            <m:sup>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up>
                          </m:sSup>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Sup>
                            <m:sSupPr>
                              <m:ctrlP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ctrlPr>
                            </m:sSupPr>
                            <m:e>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𝒃</m:t>
                              </m:r>
                            </m:e>
                            <m:sup>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up>
                          </m:sSup>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Sup>
                            <m:sSupPr>
                              <m:ctrlP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ctrlPr>
                            </m:sSupPr>
                            <m:e>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𝒄</m:t>
                              </m:r>
                            </m:e>
                            <m:sup>
                              <m:r>
                                <a:rPr kumimoji="0" lang="en-US" sz="18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Arial"/>
                                </a:rPr>
                                <m:t>′</m:t>
                              </m:r>
                            </m:sup>
                          </m:sSup>
                          <m:r>
                            <a:rPr kumimoji="0" lang="en-US" sz="1800" b="1" i="1" u="none" strike="noStrike" kern="0" cap="none" spc="0" normalizeH="0" baseline="0" noProof="0" smtClean="0">
                              <a:ln>
                                <a:noFill/>
                              </a:ln>
                              <a:solidFill>
                                <a:srgbClr val="00B050"/>
                              </a:solidFill>
                              <a:effectLst/>
                              <a:uLnTx/>
                              <a:uFillTx/>
                              <a:latin typeface="Cambria Math" panose="02040503050406030204" pitchFamily="18" charset="0"/>
                              <a:ea typeface="+mn-ea"/>
                              <a:cs typeface="+mn-cs"/>
                              <a:sym typeface="Arial"/>
                            </a:rPr>
                            <m:t>,</m:t>
                          </m:r>
                          <m:r>
                            <a:rPr kumimoji="0" lang="en-US" sz="1800" b="1" i="1" u="none" strike="noStrike" kern="0" cap="none" spc="0" normalizeH="0" baseline="0" noProof="0" smtClean="0">
                              <a:ln>
                                <a:noFill/>
                              </a:ln>
                              <a:solidFill>
                                <a:srgbClr val="00B050"/>
                              </a:solidFill>
                              <a:effectLst/>
                              <a:uLnTx/>
                              <a:uFillTx/>
                              <a:latin typeface="Cambria Math" panose="02040503050406030204" pitchFamily="18" charset="0"/>
                              <a:ea typeface="+mn-ea"/>
                              <a:cs typeface="+mn-cs"/>
                              <a:sym typeface="Arial"/>
                            </a:rPr>
                            <m:t>𝒅</m:t>
                          </m:r>
                          <m:r>
                            <a:rPr kumimoji="0" lang="en-US" sz="1800" b="1" i="1" u="none" strike="noStrike" kern="0" cap="none" spc="0" normalizeH="0" baseline="0" noProof="0" smtClean="0">
                              <a:ln>
                                <a:noFill/>
                              </a:ln>
                              <a:solidFill>
                                <a:srgbClr val="00B050"/>
                              </a:solidFill>
                              <a:effectLst/>
                              <a:uLnTx/>
                              <a:uFillTx/>
                              <a:latin typeface="Cambria Math" panose="02040503050406030204" pitchFamily="18" charset="0"/>
                              <a:ea typeface="+mn-ea"/>
                              <a:cs typeface="+mn-cs"/>
                              <a:sym typeface="Arial"/>
                            </a:rPr>
                            <m:t>′ </m:t>
                          </m:r>
                        </m:e>
                      </m:d>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m:t>
                      </m:r>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𝜶</m:t>
                      </m:r>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m:t>
                      </m:r>
                      <m:d>
                        <m:dPr>
                          <m:ctrlPr>
                            <a:rPr kumimoji="0" lang="en-US" sz="1800" b="1" i="1" u="none" strike="noStrike" kern="0" cap="none" spc="0" normalizeH="0" baseline="0" noProof="0" smtClean="0">
                              <a:ln>
                                <a:noFill/>
                              </a:ln>
                              <a:solidFill>
                                <a:srgbClr val="FF0000"/>
                              </a:solidFill>
                              <a:effectLst/>
                              <a:uLnTx/>
                              <a:uFillTx/>
                              <a:latin typeface="Cambria Math" panose="02040503050406030204" pitchFamily="18" charset="0"/>
                              <a:ea typeface="+mn-ea"/>
                              <a:cs typeface="+mn-cs"/>
                              <a:sym typeface="Arial"/>
                            </a:rPr>
                          </m:ctrlPr>
                        </m:dPr>
                        <m:e>
                          <m:r>
                            <a:rPr kumimoji="0" lang="en-US" sz="18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𝒂</m:t>
                          </m:r>
                          <m:r>
                            <a:rPr kumimoji="0" lang="en-US" sz="18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m:t>
                          </m:r>
                          <m:r>
                            <a:rPr kumimoji="0" lang="en-US" sz="18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𝒃</m:t>
                          </m:r>
                          <m:r>
                            <a:rPr kumimoji="0" lang="en-US" sz="18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m:t>
                          </m:r>
                          <m:r>
                            <a:rPr kumimoji="0" lang="en-US" sz="1800" b="1" i="1" u="none" strike="noStrike" kern="0" cap="none" spc="0" normalizeH="0" baseline="0" noProof="0">
                              <a:ln>
                                <a:noFill/>
                              </a:ln>
                              <a:solidFill>
                                <a:srgbClr val="FF0000"/>
                              </a:solidFill>
                              <a:effectLst/>
                              <a:uLnTx/>
                              <a:uFillTx/>
                              <a:latin typeface="Cambria Math" panose="02040503050406030204" pitchFamily="18" charset="0"/>
                              <a:ea typeface="+mn-ea"/>
                              <a:cs typeface="+mn-cs"/>
                              <a:sym typeface="Arial"/>
                            </a:rPr>
                            <m:t>𝒄</m:t>
                          </m:r>
                          <m:r>
                            <a:rPr kumimoji="0" lang="en-US" sz="1800" b="1" i="1" u="none" strike="noStrike" kern="0" cap="none" spc="0" normalizeH="0" baseline="0" noProof="0" smtClean="0">
                              <a:ln>
                                <a:noFill/>
                              </a:ln>
                              <a:solidFill>
                                <a:srgbClr val="FF0000"/>
                              </a:solidFill>
                              <a:effectLst/>
                              <a:uLnTx/>
                              <a:uFillTx/>
                              <a:latin typeface="Cambria Math" panose="02040503050406030204" pitchFamily="18" charset="0"/>
                              <a:ea typeface="+mn-ea"/>
                              <a:cs typeface="+mn-cs"/>
                              <a:sym typeface="Arial"/>
                            </a:rPr>
                            <m:t>,</m:t>
                          </m:r>
                          <m:r>
                            <a:rPr kumimoji="0" lang="en-US" sz="1800" b="1" i="1" u="none" strike="noStrike" kern="0" cap="none" spc="0" normalizeH="0" baseline="0" noProof="0" smtClean="0">
                              <a:ln>
                                <a:noFill/>
                              </a:ln>
                              <a:solidFill>
                                <a:srgbClr val="FF0000"/>
                              </a:solidFill>
                              <a:effectLst/>
                              <a:uLnTx/>
                              <a:uFillTx/>
                              <a:latin typeface="Cambria Math" panose="02040503050406030204" pitchFamily="18" charset="0"/>
                              <a:ea typeface="+mn-ea"/>
                              <a:cs typeface="+mn-cs"/>
                              <a:sym typeface="Arial"/>
                            </a:rPr>
                            <m:t>𝒅</m:t>
                          </m:r>
                        </m:e>
                      </m:d>
                    </m:oMath>
                  </m:oMathPara>
                </a14:m>
                <a:endParaRPr kumimoji="0" lang="en-US" sz="1800" b="1" i="0" u="none" strike="noStrike" kern="0" cap="none" spc="0" normalizeH="0" baseline="0" noProof="0" dirty="0">
                  <a:ln>
                    <a:noFill/>
                  </a:ln>
                  <a:solidFill>
                    <a:srgbClr val="202729"/>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acc>
                        <m:accPr>
                          <m:chr m:val="⃗"/>
                          <m:ctrlP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ctrlPr>
                        </m:accPr>
                        <m:e>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𝒆</m:t>
                          </m:r>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m:t>
                          </m:r>
                        </m:e>
                      </m:acc>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Arial"/>
                        </a:rPr>
                        <m:t>←</m:t>
                      </m:r>
                      <m:acc>
                        <m:accPr>
                          <m:chr m:val="⃗"/>
                          <m:ctrlPr>
                            <a:rPr kumimoji="0" lang="en-US" sz="20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ctrlPr>
                        </m:accPr>
                        <m:e>
                          <m:r>
                            <a:rPr kumimoji="0" lang="en-US" sz="20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𝒆</m:t>
                          </m:r>
                        </m:e>
                      </m:acc>
                      <m:r>
                        <a:rPr kumimoji="0" lang="en-US" sz="2000" b="1" i="1" u="none" strike="noStrike" kern="0" cap="none" spc="0" normalizeH="0" baseline="0" noProof="0">
                          <a:ln>
                            <a:noFill/>
                          </a:ln>
                          <a:solidFill>
                            <a:srgbClr val="00B050"/>
                          </a:solidFill>
                          <a:effectLst/>
                          <a:uLnTx/>
                          <a:uFillTx/>
                          <a:latin typeface="Cambria Math" panose="02040503050406030204" pitchFamily="18" charset="0"/>
                          <a:ea typeface="Proxima Nova"/>
                          <a:cs typeface="Proxima Nova"/>
                          <a:sym typeface="Proxima Nova"/>
                        </a:rPr>
                        <m:t> </m:t>
                      </m:r>
                      <m:r>
                        <a:rPr kumimoji="0" lang="en-US" sz="2000" b="1" i="1" u="none" strike="noStrike" kern="0" cap="none" spc="0" normalizeH="0" baseline="0" noProof="0">
                          <a:ln>
                            <a:noFill/>
                          </a:ln>
                          <a:solidFill>
                            <a:srgbClr val="202729"/>
                          </a:solidFill>
                          <a:effectLst/>
                          <a:uLnTx/>
                          <a:uFillTx/>
                          <a:latin typeface="Cambria Math" panose="02040503050406030204" pitchFamily="18" charset="0"/>
                          <a:ea typeface="Proxima Nova"/>
                          <a:cs typeface="Proxima Nova"/>
                          <a:sym typeface="Proxima Nova"/>
                        </a:rPr>
                        <m:t>+</m:t>
                      </m:r>
                      <m:r>
                        <a:rPr kumimoji="0" lang="en-US" sz="2000" b="1" i="1" u="none" strike="noStrike" kern="0" cap="none" spc="0" normalizeH="0" baseline="0" noProof="0">
                          <a:ln>
                            <a:noFill/>
                          </a:ln>
                          <a:solidFill>
                            <a:srgbClr val="202729"/>
                          </a:solidFill>
                          <a:effectLst/>
                          <a:uLnTx/>
                          <a:uFillTx/>
                          <a:latin typeface="Cambria Math" panose="02040503050406030204" pitchFamily="18" charset="0"/>
                          <a:ea typeface="Proxima Nova"/>
                          <a:cs typeface="Proxima Nova"/>
                          <a:sym typeface="Proxima Nova"/>
                        </a:rPr>
                        <m:t>𝑿</m:t>
                      </m:r>
                      <m:r>
                        <a:rPr kumimoji="0" lang="en-US" sz="2000" b="1" i="1" u="none" strike="noStrike" kern="0" cap="none" spc="0" normalizeH="0" baseline="0" noProof="0">
                          <a:ln>
                            <a:noFill/>
                          </a:ln>
                          <a:solidFill>
                            <a:srgbClr val="202729"/>
                          </a:solidFill>
                          <a:effectLst/>
                          <a:uLnTx/>
                          <a:uFillTx/>
                          <a:latin typeface="Cambria Math" panose="02040503050406030204" pitchFamily="18" charset="0"/>
                          <a:ea typeface="Proxima Nova"/>
                          <a:cs typeface="Proxima Nova"/>
                          <a:sym typeface="Proxima Nova"/>
                        </a:rPr>
                        <m:t>⋅</m:t>
                      </m:r>
                      <m:r>
                        <a:rPr kumimoji="0" lang="en-US" sz="2000" b="1" i="1" u="none" strike="noStrike" kern="0" cap="none" spc="0" normalizeH="0" baseline="0" noProof="0">
                          <a:ln>
                            <a:noFill/>
                          </a:ln>
                          <a:solidFill>
                            <a:srgbClr val="202729"/>
                          </a:solidFill>
                          <a:effectLst/>
                          <a:uLnTx/>
                          <a:uFillTx/>
                          <a:latin typeface="Cambria Math" panose="02040503050406030204" pitchFamily="18" charset="0"/>
                          <a:ea typeface="Proxima Nova"/>
                          <a:cs typeface="Proxima Nova"/>
                          <a:sym typeface="Proxima Nova"/>
                        </a:rPr>
                        <m:t>𝑪𝑻</m:t>
                      </m:r>
                    </m:oMath>
                  </m:oMathPara>
                </a14:m>
                <a:endParaRPr kumimoji="0" lang="en-US" sz="1800" b="1" i="0" u="none" strike="noStrike" kern="0" cap="none" spc="0" normalizeH="0" baseline="0" noProof="0" dirty="0">
                  <a:ln>
                    <a:noFill/>
                  </a:ln>
                  <a:solidFill>
                    <a:srgbClr val="202729"/>
                  </a:solidFill>
                  <a:effectLst/>
                  <a:uLnTx/>
                  <a:uFillTx/>
                  <a:latin typeface="Arial"/>
                  <a:ea typeface="+mn-ea"/>
                  <a:cs typeface="+mn-cs"/>
                  <a:sym typeface="Arial"/>
                </a:endParaRPr>
              </a:p>
            </p:txBody>
          </p:sp>
        </mc:Choice>
        <mc:Fallback xmlns="">
          <p:sp>
            <p:nvSpPr>
              <p:cNvPr id="9" name="TextBox 8">
                <a:extLst>
                  <a:ext uri="{FF2B5EF4-FFF2-40B4-BE49-F238E27FC236}">
                    <a16:creationId xmlns:a16="http://schemas.microsoft.com/office/drawing/2014/main" id="{5BDA222E-6313-FC28-68DC-7D0D4020EE7A}"/>
                  </a:ext>
                </a:extLst>
              </p:cNvPr>
              <p:cNvSpPr txBox="1">
                <a:spLocks noRot="1" noChangeAspect="1" noMove="1" noResize="1" noEditPoints="1" noAdjustHandles="1" noChangeArrowheads="1" noChangeShapeType="1" noTextEdit="1"/>
              </p:cNvSpPr>
              <p:nvPr/>
            </p:nvSpPr>
            <p:spPr>
              <a:xfrm>
                <a:off x="81765" y="2515081"/>
                <a:ext cx="5028095" cy="702821"/>
              </a:xfrm>
              <a:prstGeom prst="rect">
                <a:avLst/>
              </a:prstGeom>
              <a:blipFill>
                <a:blip r:embed="rId4"/>
                <a:stretch>
                  <a:fillRect b="-86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9372121-F130-4EEC-B748-B52C5271C230}"/>
                  </a:ext>
                </a:extLst>
              </p:cNvPr>
              <p:cNvSpPr txBox="1"/>
              <p:nvPr/>
            </p:nvSpPr>
            <p:spPr>
              <a:xfrm>
                <a:off x="2661767" y="1978654"/>
                <a:ext cx="445539" cy="3231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2100" b="0" i="1" u="none" strike="noStrike" kern="0" cap="none" spc="0" normalizeH="0" baseline="0" noProof="0">
                          <a:ln>
                            <a:noFill/>
                          </a:ln>
                          <a:solidFill>
                            <a:srgbClr val="000000"/>
                          </a:solidFill>
                          <a:effectLst/>
                          <a:uLnTx/>
                          <a:uFillTx/>
                          <a:latin typeface="Cambria Math" panose="02040503050406030204" pitchFamily="18" charset="0"/>
                          <a:sym typeface="Arial"/>
                        </a:rPr>
                        <m:t>𝛼</m:t>
                      </m:r>
                    </m:oMath>
                  </m:oMathPara>
                </a14:m>
                <a:endParaRPr kumimoji="0" lang="en-US" sz="21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3" name="TextBox 12">
                <a:extLst>
                  <a:ext uri="{FF2B5EF4-FFF2-40B4-BE49-F238E27FC236}">
                    <a16:creationId xmlns:a16="http://schemas.microsoft.com/office/drawing/2014/main" id="{99372121-F130-4EEC-B748-B52C5271C230}"/>
                  </a:ext>
                </a:extLst>
              </p:cNvPr>
              <p:cNvSpPr txBox="1">
                <a:spLocks noRot="1" noChangeAspect="1" noMove="1" noResize="1" noEditPoints="1" noAdjustHandles="1" noChangeArrowheads="1" noChangeShapeType="1" noTextEdit="1"/>
              </p:cNvSpPr>
              <p:nvPr/>
            </p:nvSpPr>
            <p:spPr>
              <a:xfrm>
                <a:off x="2661767" y="1978654"/>
                <a:ext cx="445539" cy="323165"/>
              </a:xfrm>
              <a:prstGeom prst="rect">
                <a:avLst/>
              </a:prstGeom>
              <a:blipFill>
                <a:blip r:embed="rId5"/>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0B1D2F8A-55E5-83FD-93DB-9103CECA9CA9}"/>
              </a:ext>
            </a:extLst>
          </p:cNvPr>
          <p:cNvCxnSpPr/>
          <p:nvPr/>
        </p:nvCxnSpPr>
        <p:spPr>
          <a:xfrm>
            <a:off x="1385596" y="1925598"/>
            <a:ext cx="30091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AB4C606-69FD-F959-5829-4A691A8DDC8E}"/>
                  </a:ext>
                </a:extLst>
              </p:cNvPr>
              <p:cNvSpPr txBox="1"/>
              <p:nvPr/>
            </p:nvSpPr>
            <p:spPr>
              <a:xfrm>
                <a:off x="2661767" y="1509538"/>
                <a:ext cx="445539" cy="3231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21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𝐶𝑇</m:t>
                      </m:r>
                    </m:oMath>
                  </m:oMathPara>
                </a14:m>
                <a:endParaRPr kumimoji="0" lang="en-US" sz="21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5" name="TextBox 14">
                <a:extLst>
                  <a:ext uri="{FF2B5EF4-FFF2-40B4-BE49-F238E27FC236}">
                    <a16:creationId xmlns:a16="http://schemas.microsoft.com/office/drawing/2014/main" id="{FAB4C606-69FD-F959-5829-4A691A8DDC8E}"/>
                  </a:ext>
                </a:extLst>
              </p:cNvPr>
              <p:cNvSpPr txBox="1">
                <a:spLocks noRot="1" noChangeAspect="1" noMove="1" noResize="1" noEditPoints="1" noAdjustHandles="1" noChangeArrowheads="1" noChangeShapeType="1" noTextEdit="1"/>
              </p:cNvSpPr>
              <p:nvPr/>
            </p:nvSpPr>
            <p:spPr>
              <a:xfrm>
                <a:off x="2661767" y="1509538"/>
                <a:ext cx="445539" cy="323165"/>
              </a:xfrm>
              <a:prstGeom prst="rect">
                <a:avLst/>
              </a:prstGeom>
              <a:blipFill>
                <a:blip r:embed="rId6"/>
                <a:stretch>
                  <a:fillRect l="-8333" r="-5556"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26ACF50-B7BB-7310-A959-AB33EF0215E8}"/>
                  </a:ext>
                </a:extLst>
              </p:cNvPr>
              <p:cNvSpPr txBox="1"/>
              <p:nvPr/>
            </p:nvSpPr>
            <p:spPr>
              <a:xfrm>
                <a:off x="5242344" y="2786298"/>
                <a:ext cx="3901656" cy="123194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24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Proxima Nova"/>
                        </a:rPr>
                        <m:t>𝝅</m:t>
                      </m:r>
                      <m:r>
                        <a:rPr kumimoji="0" lang="en-US" sz="24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Proxima Nova"/>
                        </a:rPr>
                        <m:t>=</m:t>
                      </m:r>
                      <m:d>
                        <m:dPr>
                          <m:ctrlP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ea typeface="+mn-ea"/>
                              <a:cs typeface="+mn-cs"/>
                              <a:sym typeface="Proxima Nova"/>
                            </a:rPr>
                          </m:ctrlPr>
                        </m:dPr>
                        <m:e>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ea typeface="+mn-ea"/>
                              <a:cs typeface="+mn-cs"/>
                              <a:sym typeface="Proxima Nova"/>
                            </a:rPr>
                            <m:t>𝒂</m:t>
                          </m:r>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ea typeface="+mn-ea"/>
                              <a:cs typeface="+mn-cs"/>
                              <a:sym typeface="Proxima Nova"/>
                            </a:rPr>
                            <m:t>,</m:t>
                          </m:r>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ea typeface="+mn-ea"/>
                              <a:cs typeface="+mn-cs"/>
                              <a:sym typeface="Proxima Nova"/>
                            </a:rPr>
                            <m:t>𝒃</m:t>
                          </m:r>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ea typeface="+mn-ea"/>
                              <a:cs typeface="+mn-cs"/>
                              <a:sym typeface="Proxima Nova"/>
                            </a:rPr>
                            <m:t>,</m:t>
                          </m:r>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ea typeface="+mn-ea"/>
                              <a:cs typeface="+mn-cs"/>
                              <a:sym typeface="Proxima Nova"/>
                            </a:rPr>
                            <m:t>𝒄</m:t>
                          </m:r>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ea typeface="+mn-ea"/>
                              <a:cs typeface="+mn-cs"/>
                              <a:sym typeface="Proxima Nova"/>
                            </a:rPr>
                            <m:t>,</m:t>
                          </m:r>
                          <m:r>
                            <a:rPr kumimoji="0" lang="en-US" sz="2400" b="1" i="1" u="none" strike="noStrike" kern="0" cap="none" spc="0" normalizeH="0" baseline="0" noProof="0" smtClean="0">
                              <a:ln>
                                <a:noFill/>
                              </a:ln>
                              <a:solidFill>
                                <a:srgbClr val="FF0000"/>
                              </a:solidFill>
                              <a:effectLst/>
                              <a:uLnTx/>
                              <a:uFillTx/>
                              <a:latin typeface="Cambria Math" panose="02040503050406030204" pitchFamily="18" charset="0"/>
                              <a:ea typeface="+mn-ea"/>
                              <a:cs typeface="+mn-cs"/>
                              <a:sym typeface="Proxima Nova"/>
                            </a:rPr>
                            <m:t>𝒅</m:t>
                          </m:r>
                        </m:e>
                      </m:d>
                    </m:oMath>
                  </m:oMathPara>
                </a14:m>
                <a:endParaRPr kumimoji="0" lang="en-US" sz="2400" b="1" i="1" u="none" strike="noStrike" kern="0" cap="none" spc="0" normalizeH="0" baseline="0" noProof="0" dirty="0">
                  <a:ln>
                    <a:noFill/>
                  </a:ln>
                  <a:solidFill>
                    <a:srgbClr val="202729"/>
                  </a:solidFill>
                  <a:effectLst/>
                  <a:uLnTx/>
                  <a:uFillTx/>
                  <a:latin typeface="Cambria Math" panose="02040503050406030204" pitchFamily="18" charset="0"/>
                  <a:ea typeface="+mn-ea"/>
                  <a:cs typeface="+mn-cs"/>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24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Proxima Nova"/>
                        </a:rPr>
                        <m:t>𝑨𝑪𝑪</m:t>
                      </m:r>
                      <m:r>
                        <a:rPr kumimoji="0" lang="en-US" sz="2400" b="1" i="1" u="none" strike="noStrike" kern="0" cap="none" spc="0" normalizeH="0" baseline="0" noProof="0">
                          <a:ln>
                            <a:noFill/>
                          </a:ln>
                          <a:solidFill>
                            <a:srgbClr val="202729"/>
                          </a:solidFill>
                          <a:effectLst/>
                          <a:uLnTx/>
                          <a:uFillTx/>
                          <a:latin typeface="Cambria Math" panose="02040503050406030204" pitchFamily="18" charset="0"/>
                          <a:ea typeface="+mn-ea"/>
                          <a:cs typeface="+mn-cs"/>
                          <a:sym typeface="Proxima Nova"/>
                        </a:rPr>
                        <m:t>=</m:t>
                      </m:r>
                      <m:d>
                        <m:dPr>
                          <m:ctrlPr>
                            <a:rPr kumimoji="0" lang="en-US" sz="2400" b="1" i="1" u="none" strike="noStrike" kern="0" cap="none" spc="0" normalizeH="0" baseline="0" noProof="0" smtClean="0">
                              <a:ln>
                                <a:noFill/>
                              </a:ln>
                              <a:solidFill>
                                <a:srgbClr val="00B050"/>
                              </a:solidFill>
                              <a:effectLst/>
                              <a:uLnTx/>
                              <a:uFillTx/>
                              <a:latin typeface="Cambria Math" panose="02040503050406030204" pitchFamily="18" charset="0"/>
                              <a:ea typeface="+mn-ea"/>
                              <a:cs typeface="+mn-cs"/>
                              <a:sym typeface="Proxima Nova"/>
                            </a:rPr>
                          </m:ctrlPr>
                        </m:dPr>
                        <m:e>
                          <m:sSup>
                            <m:sSupPr>
                              <m:ctrlPr>
                                <a:rPr kumimoji="0" lang="en-US" sz="2400" b="1" i="1" u="none" strike="noStrike" kern="0" cap="none" spc="0" normalizeH="0" baseline="0" noProof="0" smtClean="0">
                                  <a:ln>
                                    <a:noFill/>
                                  </a:ln>
                                  <a:solidFill>
                                    <a:srgbClr val="00B050"/>
                                  </a:solidFill>
                                  <a:effectLst/>
                                  <a:uLnTx/>
                                  <a:uFillTx/>
                                  <a:latin typeface="Cambria Math" panose="02040503050406030204" pitchFamily="18" charset="0"/>
                                  <a:ea typeface="+mn-ea"/>
                                  <a:cs typeface="+mn-cs"/>
                                  <a:sym typeface="Proxima Nova"/>
                                </a:rPr>
                              </m:ctrlPr>
                            </m:sSupPr>
                            <m:e>
                              <m:r>
                                <a:rPr kumimoji="0" lang="en-US" sz="24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Proxima Nova"/>
                                </a:rPr>
                                <m:t>𝒂</m:t>
                              </m:r>
                            </m:e>
                            <m:sup>
                              <m:r>
                                <a:rPr kumimoji="0" lang="en-US" sz="2400" b="1" i="1" u="none" strike="noStrike" kern="0" cap="none" spc="0" normalizeH="0" baseline="0" noProof="0" smtClean="0">
                                  <a:ln>
                                    <a:noFill/>
                                  </a:ln>
                                  <a:solidFill>
                                    <a:srgbClr val="00B050"/>
                                  </a:solidFill>
                                  <a:effectLst/>
                                  <a:uLnTx/>
                                  <a:uFillTx/>
                                  <a:latin typeface="Cambria Math" panose="02040503050406030204" pitchFamily="18" charset="0"/>
                                  <a:ea typeface="+mn-ea"/>
                                  <a:cs typeface="+mn-cs"/>
                                  <a:sym typeface="Proxima Nova"/>
                                </a:rPr>
                                <m:t>′</m:t>
                              </m:r>
                            </m:sup>
                          </m:sSup>
                          <m:r>
                            <a:rPr kumimoji="0" lang="en-US" sz="24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Proxima Nova"/>
                            </a:rPr>
                            <m:t>,</m:t>
                          </m:r>
                          <m:sSup>
                            <m:sSupPr>
                              <m:ctrlPr>
                                <a:rPr kumimoji="0" lang="en-US" sz="2400" b="1" i="1" u="none" strike="noStrike" kern="0" cap="none" spc="0" normalizeH="0" baseline="0" noProof="0" smtClean="0">
                                  <a:ln>
                                    <a:noFill/>
                                  </a:ln>
                                  <a:solidFill>
                                    <a:srgbClr val="00B050"/>
                                  </a:solidFill>
                                  <a:effectLst/>
                                  <a:uLnTx/>
                                  <a:uFillTx/>
                                  <a:latin typeface="Cambria Math" panose="02040503050406030204" pitchFamily="18" charset="0"/>
                                  <a:ea typeface="+mn-ea"/>
                                  <a:cs typeface="+mn-cs"/>
                                  <a:sym typeface="Proxima Nova"/>
                                </a:rPr>
                              </m:ctrlPr>
                            </m:sSupPr>
                            <m:e>
                              <m:r>
                                <a:rPr kumimoji="0" lang="en-US" sz="24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Proxima Nova"/>
                                </a:rPr>
                                <m:t>𝒃</m:t>
                              </m:r>
                            </m:e>
                            <m:sup>
                              <m:r>
                                <a:rPr kumimoji="0" lang="en-US" sz="2400" b="1" i="1" u="none" strike="noStrike" kern="0" cap="none" spc="0" normalizeH="0" baseline="0" noProof="0" smtClean="0">
                                  <a:ln>
                                    <a:noFill/>
                                  </a:ln>
                                  <a:solidFill>
                                    <a:srgbClr val="00B050"/>
                                  </a:solidFill>
                                  <a:effectLst/>
                                  <a:uLnTx/>
                                  <a:uFillTx/>
                                  <a:latin typeface="Cambria Math" panose="02040503050406030204" pitchFamily="18" charset="0"/>
                                  <a:ea typeface="+mn-ea"/>
                                  <a:cs typeface="+mn-cs"/>
                                  <a:sym typeface="Proxima Nova"/>
                                </a:rPr>
                                <m:t>′</m:t>
                              </m:r>
                            </m:sup>
                          </m:sSup>
                          <m:r>
                            <a:rPr kumimoji="0" lang="en-US" sz="24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Proxima Nova"/>
                            </a:rPr>
                            <m:t>,</m:t>
                          </m:r>
                          <m:sSup>
                            <m:sSupPr>
                              <m:ctrlPr>
                                <a:rPr kumimoji="0" lang="en-US" sz="2400" b="1" i="1" u="none" strike="noStrike" kern="0" cap="none" spc="0" normalizeH="0" baseline="0" noProof="0" smtClean="0">
                                  <a:ln>
                                    <a:noFill/>
                                  </a:ln>
                                  <a:solidFill>
                                    <a:srgbClr val="00B050"/>
                                  </a:solidFill>
                                  <a:effectLst/>
                                  <a:uLnTx/>
                                  <a:uFillTx/>
                                  <a:latin typeface="Cambria Math" panose="02040503050406030204" pitchFamily="18" charset="0"/>
                                  <a:ea typeface="+mn-ea"/>
                                  <a:cs typeface="+mn-cs"/>
                                  <a:sym typeface="Proxima Nova"/>
                                </a:rPr>
                              </m:ctrlPr>
                            </m:sSupPr>
                            <m:e>
                              <m:r>
                                <a:rPr kumimoji="0" lang="en-US" sz="2400" b="1" i="1" u="none" strike="noStrike" kern="0" cap="none" spc="0" normalizeH="0" baseline="0" noProof="0">
                                  <a:ln>
                                    <a:noFill/>
                                  </a:ln>
                                  <a:solidFill>
                                    <a:srgbClr val="00B050"/>
                                  </a:solidFill>
                                  <a:effectLst/>
                                  <a:uLnTx/>
                                  <a:uFillTx/>
                                  <a:latin typeface="Cambria Math" panose="02040503050406030204" pitchFamily="18" charset="0"/>
                                  <a:ea typeface="+mn-ea"/>
                                  <a:cs typeface="+mn-cs"/>
                                  <a:sym typeface="Proxima Nova"/>
                                </a:rPr>
                                <m:t>𝒄</m:t>
                              </m:r>
                            </m:e>
                            <m:sup>
                              <m:r>
                                <a:rPr kumimoji="0" lang="en-US" sz="2400" b="1" i="1" u="none" strike="noStrike" kern="0" cap="none" spc="0" normalizeH="0" baseline="0" noProof="0" smtClean="0">
                                  <a:ln>
                                    <a:noFill/>
                                  </a:ln>
                                  <a:solidFill>
                                    <a:srgbClr val="00B050"/>
                                  </a:solidFill>
                                  <a:effectLst/>
                                  <a:uLnTx/>
                                  <a:uFillTx/>
                                  <a:latin typeface="Cambria Math" panose="02040503050406030204" pitchFamily="18" charset="0"/>
                                  <a:ea typeface="+mn-ea"/>
                                  <a:cs typeface="+mn-cs"/>
                                  <a:sym typeface="Proxima Nova"/>
                                </a:rPr>
                                <m:t>′</m:t>
                              </m:r>
                            </m:sup>
                          </m:sSup>
                          <m:r>
                            <a:rPr kumimoji="0" lang="en-US" sz="2400" b="1" i="1" u="none" strike="noStrike" kern="0" cap="none" spc="0" normalizeH="0" baseline="0" noProof="0" smtClean="0">
                              <a:ln>
                                <a:noFill/>
                              </a:ln>
                              <a:solidFill>
                                <a:srgbClr val="00B050"/>
                              </a:solidFill>
                              <a:effectLst/>
                              <a:uLnTx/>
                              <a:uFillTx/>
                              <a:latin typeface="Cambria Math" panose="02040503050406030204" pitchFamily="18" charset="0"/>
                              <a:ea typeface="+mn-ea"/>
                              <a:cs typeface="+mn-cs"/>
                              <a:sym typeface="Proxima Nova"/>
                            </a:rPr>
                            <m:t>,</m:t>
                          </m:r>
                          <m:r>
                            <a:rPr kumimoji="0" lang="en-US" sz="2400" b="1" i="1" u="none" strike="noStrike" kern="0" cap="none" spc="0" normalizeH="0" baseline="0" noProof="0" smtClean="0">
                              <a:ln>
                                <a:noFill/>
                              </a:ln>
                              <a:solidFill>
                                <a:srgbClr val="00B050"/>
                              </a:solidFill>
                              <a:effectLst/>
                              <a:uLnTx/>
                              <a:uFillTx/>
                              <a:latin typeface="Cambria Math" panose="02040503050406030204" pitchFamily="18" charset="0"/>
                              <a:ea typeface="+mn-ea"/>
                              <a:cs typeface="+mn-cs"/>
                              <a:sym typeface="Proxima Nova"/>
                            </a:rPr>
                            <m:t>𝒅</m:t>
                          </m:r>
                          <m:r>
                            <a:rPr kumimoji="0" lang="en-US" sz="2400" b="1" i="1" u="none" strike="noStrike" kern="0" cap="none" spc="0" normalizeH="0" baseline="0" noProof="0" smtClean="0">
                              <a:ln>
                                <a:noFill/>
                              </a:ln>
                              <a:solidFill>
                                <a:srgbClr val="00B050"/>
                              </a:solidFill>
                              <a:effectLst/>
                              <a:uLnTx/>
                              <a:uFillTx/>
                              <a:latin typeface="Cambria Math" panose="02040503050406030204" pitchFamily="18" charset="0"/>
                              <a:ea typeface="+mn-ea"/>
                              <a:cs typeface="+mn-cs"/>
                              <a:sym typeface="Proxima Nova"/>
                            </a:rPr>
                            <m:t>′</m:t>
                          </m:r>
                        </m:e>
                      </m:d>
                    </m:oMath>
                  </m:oMathPara>
                </a14:m>
                <a:endParaRPr kumimoji="0" lang="en-US" sz="2400" b="1" i="1" u="none" strike="noStrike" kern="0" cap="none" spc="0" normalizeH="0" baseline="0" noProof="0" dirty="0">
                  <a:ln>
                    <a:noFill/>
                  </a:ln>
                  <a:solidFill>
                    <a:srgbClr val="202729"/>
                  </a:solidFill>
                  <a:effectLst/>
                  <a:uLnTx/>
                  <a:uFillTx/>
                  <a:latin typeface="Cambria Math" panose="02040503050406030204" pitchFamily="18" charset="0"/>
                  <a:ea typeface="+mn-ea"/>
                  <a:cs typeface="+mn-cs"/>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202729"/>
                    </a:solidFill>
                    <a:effectLst/>
                    <a:uLnTx/>
                    <a:uFillTx/>
                    <a:latin typeface="Proxima Nova"/>
                    <a:ea typeface="Proxima Nova"/>
                    <a:cs typeface="Proxima Nova"/>
                    <a:sym typeface="Proxima Nova"/>
                  </a:rPr>
                  <a:t>Degree 2, L=n</a:t>
                </a:r>
              </a:p>
            </p:txBody>
          </p:sp>
        </mc:Choice>
        <mc:Fallback xmlns="">
          <p:sp>
            <p:nvSpPr>
              <p:cNvPr id="16" name="TextBox 15">
                <a:extLst>
                  <a:ext uri="{FF2B5EF4-FFF2-40B4-BE49-F238E27FC236}">
                    <a16:creationId xmlns:a16="http://schemas.microsoft.com/office/drawing/2014/main" id="{326ACF50-B7BB-7310-A959-AB33EF0215E8}"/>
                  </a:ext>
                </a:extLst>
              </p:cNvPr>
              <p:cNvSpPr txBox="1">
                <a:spLocks noRot="1" noChangeAspect="1" noMove="1" noResize="1" noEditPoints="1" noAdjustHandles="1" noChangeArrowheads="1" noChangeShapeType="1" noTextEdit="1"/>
              </p:cNvSpPr>
              <p:nvPr/>
            </p:nvSpPr>
            <p:spPr>
              <a:xfrm>
                <a:off x="5242344" y="2786298"/>
                <a:ext cx="3901656" cy="1231940"/>
              </a:xfrm>
              <a:prstGeom prst="rect">
                <a:avLst/>
              </a:prstGeom>
              <a:blipFill>
                <a:blip r:embed="rId7"/>
                <a:stretch>
                  <a:fillRect l="-1935"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0437DCF-7640-32AA-AAE3-6651A3F78891}"/>
                  </a:ext>
                </a:extLst>
              </p:cNvPr>
              <p:cNvSpPr txBox="1"/>
              <p:nvPr/>
            </p:nvSpPr>
            <p:spPr>
              <a:xfrm>
                <a:off x="5242344" y="4151349"/>
                <a:ext cx="3901656"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kumimoji="0" lang="en-US" sz="24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Proxima Nova"/>
                      </a:rPr>
                      <m:t>𝑨𝑪𝑪</m:t>
                    </m:r>
                    <m:r>
                      <a:rPr kumimoji="0" lang="en-US" sz="24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Proxima Nova"/>
                      </a:rPr>
                      <m:t>.</m:t>
                    </m:r>
                    <m:r>
                      <a:rPr kumimoji="0" lang="en-US" sz="2400" b="1" i="1" u="none" strike="noStrike" kern="0" cap="none" spc="0" normalizeH="0" baseline="0" noProof="0" smtClean="0">
                        <a:ln>
                          <a:noFill/>
                        </a:ln>
                        <a:solidFill>
                          <a:srgbClr val="202729"/>
                        </a:solidFill>
                        <a:effectLst/>
                        <a:uLnTx/>
                        <a:uFillTx/>
                        <a:latin typeface="Cambria Math" panose="02040503050406030204" pitchFamily="18" charset="0"/>
                        <a:ea typeface="+mn-ea"/>
                        <a:cs typeface="+mn-cs"/>
                        <a:sym typeface="Proxima Nova"/>
                      </a:rPr>
                      <m:t>𝑽</m:t>
                    </m:r>
                  </m:oMath>
                </a14:m>
                <a:r>
                  <a:rPr kumimoji="0" lang="en-US" sz="2400" b="1" i="0" u="none" strike="noStrike" kern="0" cap="none" spc="0" normalizeH="0" baseline="0" noProof="0" dirty="0">
                    <a:ln>
                      <a:noFill/>
                    </a:ln>
                    <a:solidFill>
                      <a:srgbClr val="202729"/>
                    </a:solidFill>
                    <a:effectLst/>
                    <a:uLnTx/>
                    <a:uFillTx/>
                    <a:latin typeface="Proxima Nova"/>
                    <a:ea typeface="Proxima Nova"/>
                    <a:cs typeface="Proxima Nova"/>
                    <a:sym typeface="Proxima Nova"/>
                  </a:rPr>
                  <a:t> just checks 2 </a:t>
                </a:r>
                <a14:m>
                  <m:oMath xmlns:m="http://schemas.openxmlformats.org/officeDocument/2006/math">
                    <m:r>
                      <a:rPr kumimoji="0" lang="en-US" sz="2400" b="1" i="1" u="none" strike="noStrike" kern="0" cap="none" spc="0" normalizeH="0" baseline="0" noProof="0" smtClean="0">
                        <a:ln>
                          <a:noFill/>
                        </a:ln>
                        <a:solidFill>
                          <a:srgbClr val="202729"/>
                        </a:solidFill>
                        <a:effectLst/>
                        <a:uLnTx/>
                        <a:uFillTx/>
                        <a:latin typeface="Cambria Math" panose="02040503050406030204" pitchFamily="18" charset="0"/>
                        <a:ea typeface="Cambria Math" panose="02040503050406030204" pitchFamily="18" charset="0"/>
                        <a:cs typeface="Proxima Nova"/>
                        <a:sym typeface="Proxima Nova"/>
                      </a:rPr>
                      <m:t>𝔾</m:t>
                    </m:r>
                  </m:oMath>
                </a14:m>
                <a:r>
                  <a:rPr kumimoji="0" lang="en-US" sz="2400" b="1" i="0" u="none" strike="noStrike" kern="0" cap="none" spc="0" normalizeH="0" baseline="0" noProof="0" dirty="0">
                    <a:ln>
                      <a:noFill/>
                    </a:ln>
                    <a:solidFill>
                      <a:srgbClr val="202729"/>
                    </a:solidFill>
                    <a:effectLst/>
                    <a:uLnTx/>
                    <a:uFillTx/>
                    <a:latin typeface="Proxima Nova"/>
                    <a:ea typeface="Proxima Nova"/>
                    <a:cs typeface="Proxima Nova"/>
                    <a:sym typeface="Proxima Nova"/>
                  </a:rPr>
                  <a:t>-exp</a:t>
                </a:r>
              </a:p>
            </p:txBody>
          </p:sp>
        </mc:Choice>
        <mc:Fallback xmlns="">
          <p:sp>
            <p:nvSpPr>
              <p:cNvPr id="17" name="TextBox 16">
                <a:extLst>
                  <a:ext uri="{FF2B5EF4-FFF2-40B4-BE49-F238E27FC236}">
                    <a16:creationId xmlns:a16="http://schemas.microsoft.com/office/drawing/2014/main" id="{D0437DCF-7640-32AA-AAE3-6651A3F78891}"/>
                  </a:ext>
                </a:extLst>
              </p:cNvPr>
              <p:cNvSpPr txBox="1">
                <a:spLocks noRot="1" noChangeAspect="1" noMove="1" noResize="1" noEditPoints="1" noAdjustHandles="1" noChangeArrowheads="1" noChangeShapeType="1" noTextEdit="1"/>
              </p:cNvSpPr>
              <p:nvPr/>
            </p:nvSpPr>
            <p:spPr>
              <a:xfrm>
                <a:off x="5242344" y="4151349"/>
                <a:ext cx="3901656" cy="461665"/>
              </a:xfrm>
              <a:prstGeom prst="rect">
                <a:avLst/>
              </a:prstGeom>
              <a:blipFill>
                <a:blip r:embed="rId8"/>
                <a:stretch>
                  <a:fillRect t="-5000" r="-968" b="-22500"/>
                </a:stretch>
              </a:blipFill>
            </p:spPr>
            <p:txBody>
              <a:bodyPr/>
              <a:lstStyle/>
              <a:p>
                <a:r>
                  <a:rPr lang="en-US">
                    <a:noFill/>
                  </a:rPr>
                  <a:t> </a:t>
                </a:r>
              </a:p>
            </p:txBody>
          </p:sp>
        </mc:Fallback>
      </mc:AlternateContent>
    </p:spTree>
    <p:extLst>
      <p:ext uri="{BB962C8B-B14F-4D97-AF65-F5344CB8AC3E}">
        <p14:creationId xmlns:p14="http://schemas.microsoft.com/office/powerpoint/2010/main" val="95021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0"/>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Generalize Folding/Acc for arbitrary V</a:t>
            </a:r>
            <a:endParaRPr dirty="0"/>
          </a:p>
        </p:txBody>
      </p:sp>
      <p:sp>
        <p:nvSpPr>
          <p:cNvPr id="484" name="Google Shape;484;p40"/>
          <p:cNvSpPr txBox="1"/>
          <p:nvPr/>
        </p:nvSpPr>
        <p:spPr>
          <a:xfrm>
            <a:off x="6895075" y="149525"/>
            <a:ext cx="2148900" cy="554100"/>
          </a:xfrm>
          <a:prstGeom prst="rect">
            <a:avLst/>
          </a:prstGeom>
          <a:solidFill>
            <a:schemeClr val="lt1"/>
          </a:solidFill>
          <a:ln w="19050" cap="flat" cmpd="sng">
            <a:solidFill>
              <a:srgbClr val="CC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000000"/>
                </a:solidFill>
                <a:effectLst/>
                <a:uLnTx/>
                <a:uFillTx/>
                <a:latin typeface="Proxima Nova"/>
                <a:ea typeface="Proxima Nova"/>
                <a:cs typeface="Proxima Nova"/>
                <a:sym typeface="Proxima Nova"/>
              </a:rPr>
              <a:t>d:</a:t>
            </a:r>
            <a:r>
              <a:rPr kumimoji="0" lang="en" sz="1200" b="0" i="0" u="none" strike="noStrike" kern="0" cap="none" spc="0" normalizeH="0" baseline="0" noProof="0">
                <a:ln>
                  <a:noFill/>
                </a:ln>
                <a:solidFill>
                  <a:srgbClr val="000000"/>
                </a:solidFill>
                <a:effectLst/>
                <a:uLnTx/>
                <a:uFillTx/>
                <a:latin typeface="Proxima Nova"/>
                <a:ea typeface="Proxima Nova"/>
                <a:cs typeface="Proxima Nova"/>
                <a:sym typeface="Proxima Nova"/>
              </a:rPr>
              <a:t> max degree of each check</a:t>
            </a:r>
            <a:endParaRPr kumimoji="0" sz="12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000000"/>
                </a:solidFill>
                <a:effectLst/>
                <a:uLnTx/>
                <a:uFillTx/>
                <a:latin typeface="Proxima Nova"/>
                <a:ea typeface="Proxima Nova"/>
                <a:cs typeface="Proxima Nova"/>
                <a:sym typeface="Proxima Nova"/>
              </a:rPr>
              <a:t>L:</a:t>
            </a:r>
            <a:r>
              <a:rPr kumimoji="0" lang="en" sz="1200" b="0" i="0" u="none" strike="noStrike" kern="0" cap="none" spc="0" normalizeH="0" baseline="0" noProof="0">
                <a:ln>
                  <a:noFill/>
                </a:ln>
                <a:solidFill>
                  <a:srgbClr val="000000"/>
                </a:solidFill>
                <a:effectLst/>
                <a:uLnTx/>
                <a:uFillTx/>
                <a:latin typeface="Proxima Nova"/>
                <a:ea typeface="Proxima Nova"/>
                <a:cs typeface="Proxima Nova"/>
                <a:sym typeface="Proxima Nova"/>
              </a:rPr>
              <a:t> # of verifier checks</a:t>
            </a:r>
            <a:endParaRPr kumimoji="0" sz="12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
        <p:nvSpPr>
          <p:cNvPr id="507" name="Google Shape;507;p40"/>
          <p:cNvSpPr txBox="1"/>
          <p:nvPr/>
        </p:nvSpPr>
        <p:spPr>
          <a:xfrm>
            <a:off x="1124607" y="1654136"/>
            <a:ext cx="4795818" cy="412372"/>
          </a:xfrm>
          <a:prstGeom prst="rect">
            <a:avLst/>
          </a:prstGeom>
          <a:noFill/>
          <a:ln w="19050" cap="flat" cmpd="sng">
            <a:solidFill>
              <a:srgbClr val="6AA84F"/>
            </a:solidFill>
            <a:prstDash val="dash"/>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
        <p:nvSpPr>
          <p:cNvPr id="510" name="Google Shape;510;p40"/>
          <p:cNvSpPr txBox="1"/>
          <p:nvPr/>
        </p:nvSpPr>
        <p:spPr>
          <a:xfrm>
            <a:off x="2902775" y="1005450"/>
            <a:ext cx="33690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NARK </a:t>
            </a:r>
            <a:r>
              <a:rPr kumimoji="0" lang="en" sz="18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vfy</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8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chk</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a:t>
            </a:r>
            <a:r>
              <a:rPr kumimoji="0" lang="en" sz="12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endParaRPr kumimoji="0" sz="12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sp>
        <p:nvSpPr>
          <p:cNvPr id="511" name="Google Shape;511;p40"/>
          <p:cNvSpPr txBox="1"/>
          <p:nvPr/>
        </p:nvSpPr>
        <p:spPr>
          <a:xfrm>
            <a:off x="355900" y="1005450"/>
            <a:ext cx="25470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Acc’s </a:t>
            </a:r>
            <a:r>
              <a:rPr kumimoji="0" lang="en" sz="18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chk</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endParaRPr kumimoji="0"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sp>
        <p:nvSpPr>
          <p:cNvPr id="515" name="Google Shape;515;p40"/>
          <p:cNvSpPr txBox="1"/>
          <p:nvPr/>
        </p:nvSpPr>
        <p:spPr>
          <a:xfrm>
            <a:off x="5920425" y="1020750"/>
            <a:ext cx="3000000" cy="431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C0000"/>
                </a:solidFill>
                <a:effectLst/>
                <a:uLnTx/>
                <a:uFillTx/>
                <a:latin typeface="Proxima Nova"/>
                <a:ea typeface="Proxima Nova"/>
                <a:cs typeface="Proxima Nova"/>
                <a:sym typeface="Proxima Nova"/>
              </a:rPr>
              <a:t>How to prove?</a:t>
            </a:r>
            <a:endParaRPr kumimoji="0" sz="1600" b="1" i="0" u="none" strike="noStrike" kern="0" cap="none" spc="0" normalizeH="0" baseline="0" noProof="0" dirty="0">
              <a:ln>
                <a:noFill/>
              </a:ln>
              <a:solidFill>
                <a:srgbClr val="CC0000"/>
              </a:solidFill>
              <a:effectLst/>
              <a:uLnTx/>
              <a:uFillTx/>
              <a:latin typeface="Proxima Nova"/>
              <a:ea typeface="Proxima Nova"/>
              <a:cs typeface="Proxima Nova"/>
              <a:sym typeface="Proxima Nova"/>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DA3505D-20C9-198C-A964-BECB5D472BEC}"/>
                  </a:ext>
                </a:extLst>
              </p:cNvPr>
              <p:cNvSpPr txBox="1"/>
              <p:nvPr/>
            </p:nvSpPr>
            <p:spPr>
              <a:xfrm>
                <a:off x="1124608" y="1661857"/>
                <a:ext cx="4795817" cy="31463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𝑉</m:t>
                      </m:r>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𝑋</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sSup>
                            <m:sSupPr>
                              <m:ctrlPr>
                                <a:rPr kumimoji="0" lang="en-US" sz="1800" b="0" i="1" u="none" strike="noStrike" kern="0" cap="none" spc="0" normalizeH="0" baseline="0" noProof="0">
                                  <a:ln>
                                    <a:noFill/>
                                  </a:ln>
                                  <a:solidFill>
                                    <a:srgbClr val="00B050"/>
                                  </a:solidFill>
                                  <a:effectLst/>
                                  <a:uLnTx/>
                                  <a:uFillTx/>
                                  <a:latin typeface="Cambria Math" panose="02040503050406030204" pitchFamily="18" charset="0"/>
                                  <a:sym typeface="Arial"/>
                                </a:rPr>
                              </m:ctrlPr>
                            </m:sSupPr>
                            <m:e>
                              <m:acc>
                                <m:accPr>
                                  <m:chr m:val="⃗"/>
                                  <m:ctrlPr>
                                    <a:rPr kumimoji="0" lang="en-US" sz="1800" b="0" i="1" u="none" strike="noStrike" kern="0" cap="none" spc="0" normalizeH="0" baseline="0" noProof="0">
                                      <a:ln>
                                        <a:noFill/>
                                      </a:ln>
                                      <a:solidFill>
                                        <a:srgbClr val="00B050"/>
                                      </a:solidFill>
                                      <a:effectLst/>
                                      <a:uLnTx/>
                                      <a:uFillTx/>
                                      <a:latin typeface="Cambria Math" panose="02040503050406030204" pitchFamily="18" charset="0"/>
                                      <a:sym typeface="Arial"/>
                                    </a:rPr>
                                  </m:ctrlPr>
                                </m:accPr>
                                <m:e>
                                  <m:r>
                                    <a:rPr kumimoji="0" lang="en-US" sz="1800" b="0" i="1" u="none" strike="noStrike" kern="0" cap="none" spc="0" normalizeH="0" baseline="0" noProof="0">
                                      <a:ln>
                                        <a:noFill/>
                                      </a:ln>
                                      <a:solidFill>
                                        <a:srgbClr val="00B050"/>
                                      </a:solidFill>
                                      <a:effectLst/>
                                      <a:uLnTx/>
                                      <a:uFillTx/>
                                      <a:latin typeface="Cambria Math" panose="02040503050406030204" pitchFamily="18" charset="0"/>
                                      <a:sym typeface="Arial"/>
                                    </a:rPr>
                                    <m:t>𝑡</m:t>
                                  </m:r>
                                </m:e>
                              </m:acc>
                            </m:e>
                            <m:sup>
                              <m:r>
                                <a:rPr kumimoji="0" lang="en-US" sz="1800" b="0" i="1" u="none" strike="noStrike" kern="0" cap="none" spc="0" normalizeH="0" baseline="0" noProof="0">
                                  <a:ln>
                                    <a:noFill/>
                                  </a:ln>
                                  <a:solidFill>
                                    <a:srgbClr val="00B050"/>
                                  </a:solidFill>
                                  <a:effectLst/>
                                  <a:uLnTx/>
                                  <a:uFillTx/>
                                  <a:latin typeface="Cambria Math" panose="02040503050406030204" pitchFamily="18" charset="0"/>
                                  <a:sym typeface="Arial"/>
                                </a:rPr>
                                <m:t>′</m:t>
                              </m:r>
                            </m:sup>
                          </m:sSup>
                          <m:r>
                            <m:rPr>
                              <m:nor/>
                            </m:rPr>
                            <a:rPr kumimoji="0" lang="en-US" sz="1800" b="0" i="0" u="none" strike="noStrike" kern="0" cap="none" spc="0" normalizeH="0" baseline="0" noProof="0" dirty="0">
                              <a:ln>
                                <a:noFill/>
                              </a:ln>
                              <a:solidFill>
                                <a:srgbClr val="000000"/>
                              </a:solidFill>
                              <a:effectLst/>
                              <a:uLnTx/>
                              <a:uFillTx/>
                              <a:latin typeface="Arial"/>
                              <a:ea typeface="Cambria Math" panose="02040503050406030204" pitchFamily="18" charset="0"/>
                              <a:cs typeface="Arial"/>
                              <a:sym typeface="Arial"/>
                            </a:rPr>
                            <m:t>+</m:t>
                          </m:r>
                          <m:r>
                            <m:rPr>
                              <m:nor/>
                            </m:rPr>
                            <a:rPr kumimoji="0" lang="en-US" sz="1800" b="0" i="0" u="none" strike="noStrike" kern="0" cap="none" spc="0" normalizeH="0" baseline="0" noProof="0" dirty="0" smtClean="0">
                              <a:ln>
                                <a:noFill/>
                              </a:ln>
                              <a:solidFill>
                                <a:srgbClr val="000000"/>
                              </a:solidFill>
                              <a:effectLst/>
                              <a:uLnTx/>
                              <a:uFillTx/>
                              <a:latin typeface="Arial"/>
                              <a:ea typeface="Cambria Math" panose="02040503050406030204" pitchFamily="18" charset="0"/>
                              <a:cs typeface="Arial"/>
                              <a:sym typeface="Arial"/>
                            </a:rPr>
                            <m:t>(1−</m:t>
                          </m:r>
                          <m:r>
                            <m:rPr>
                              <m:nor/>
                            </m:rPr>
                            <a:rPr kumimoji="0" lang="en-US" sz="1800" b="0" i="0" u="none" strike="noStrike" kern="0" cap="none" spc="0" normalizeH="0" baseline="0" noProof="0" dirty="0" smtClean="0">
                              <a:ln>
                                <a:noFill/>
                              </a:ln>
                              <a:solidFill>
                                <a:srgbClr val="000000"/>
                              </a:solidFill>
                              <a:effectLst/>
                              <a:uLnTx/>
                              <a:uFillTx/>
                              <a:latin typeface="Arial"/>
                              <a:ea typeface="Cambria Math" panose="02040503050406030204" pitchFamily="18" charset="0"/>
                              <a:cs typeface="Arial"/>
                              <a:sym typeface="Arial"/>
                            </a:rPr>
                            <m:t>X</m:t>
                          </m:r>
                          <m:r>
                            <a:rPr kumimoji="0" lang="en-US" sz="18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acc>
                            <m:accPr>
                              <m:chr m:val="⃗"/>
                              <m:ctrlPr>
                                <a:rPr kumimoji="0" lang="en-US" sz="1800" b="0" i="1" u="none" strike="noStrike" kern="0" cap="none" spc="0" normalizeH="0" baseline="0" noProof="0">
                                  <a:ln>
                                    <a:noFill/>
                                  </a:ln>
                                  <a:solidFill>
                                    <a:srgbClr val="FF0000"/>
                                  </a:solidFill>
                                  <a:effectLst/>
                                  <a:uLnTx/>
                                  <a:uFillTx/>
                                  <a:latin typeface="Cambria Math" panose="02040503050406030204" pitchFamily="18" charset="0"/>
                                  <a:sym typeface="Arial"/>
                                </a:rPr>
                              </m:ctrlPr>
                            </m:accPr>
                            <m:e>
                              <m:r>
                                <a:rPr kumimoji="0" lang="en-US" sz="1800" b="0" i="1" u="none" strike="noStrike" kern="0" cap="none" spc="0" normalizeH="0" baseline="0" noProof="0">
                                  <a:ln>
                                    <a:noFill/>
                                  </a:ln>
                                  <a:solidFill>
                                    <a:srgbClr val="FF0000"/>
                                  </a:solidFill>
                                  <a:effectLst/>
                                  <a:uLnTx/>
                                  <a:uFillTx/>
                                  <a:latin typeface="Cambria Math" panose="02040503050406030204" pitchFamily="18" charset="0"/>
                                  <a:sym typeface="Arial"/>
                                </a:rPr>
                                <m:t>𝑡</m:t>
                              </m:r>
                            </m:e>
                          </m:acc>
                        </m:e>
                      </m:d>
                      <m:r>
                        <a:rPr kumimoji="0" lang="en-US" sz="1800" b="0" i="1" u="none" strike="noStrike" kern="0" cap="none" spc="0" normalizeH="0" baseline="0" noProof="0" smtClean="0">
                          <a:ln>
                            <a:noFill/>
                          </a:ln>
                          <a:solidFill>
                            <a:srgbClr val="202729"/>
                          </a:solidFill>
                          <a:effectLst/>
                          <a:uLnTx/>
                          <a:uFillTx/>
                          <a:latin typeface="Cambria Math" panose="02040503050406030204" pitchFamily="18" charset="0"/>
                          <a:sym typeface="Arial"/>
                        </a:rPr>
                        <m:t>=</m:t>
                      </m:r>
                      <m:r>
                        <a:rPr kumimoji="0" lang="en-US" sz="1800" b="0" i="1" u="none" strike="noStrike" kern="0" cap="none" spc="0" normalizeH="0" baseline="0" noProof="0">
                          <a:ln>
                            <a:noFill/>
                          </a:ln>
                          <a:solidFill>
                            <a:srgbClr val="202729"/>
                          </a:solidFill>
                          <a:effectLst/>
                          <a:uLnTx/>
                          <a:uFillTx/>
                          <a:latin typeface="Cambria Math" panose="02040503050406030204" pitchFamily="18" charset="0"/>
                          <a:sym typeface="Arial"/>
                        </a:rPr>
                        <m:t>𝑋</m:t>
                      </m:r>
                      <m:r>
                        <a:rPr kumimoji="0" lang="en-US" sz="1800" b="0" i="1" u="none" strike="noStrike" kern="0" cap="none" spc="0" normalizeH="0" baseline="0" noProof="0">
                          <a:ln>
                            <a:noFill/>
                          </a:ln>
                          <a:solidFill>
                            <a:srgbClr val="202729"/>
                          </a:solidFill>
                          <a:effectLst/>
                          <a:uLnTx/>
                          <a:uFillTx/>
                          <a:latin typeface="Cambria Math" panose="02040503050406030204" pitchFamily="18" charset="0"/>
                          <a:sym typeface="Arial"/>
                        </a:rPr>
                        <m:t>⋅</m:t>
                      </m:r>
                      <m:acc>
                        <m:accPr>
                          <m:chr m:val="⃗"/>
                          <m:ctrlPr>
                            <a:rPr kumimoji="0" lang="en-US" sz="1800" b="0" i="1" u="none" strike="noStrike" kern="0" cap="none" spc="0" normalizeH="0" baseline="0" noProof="0">
                              <a:ln>
                                <a:noFill/>
                              </a:ln>
                              <a:solidFill>
                                <a:srgbClr val="00B050"/>
                              </a:solidFill>
                              <a:effectLst/>
                              <a:uLnTx/>
                              <a:uFillTx/>
                              <a:latin typeface="Cambria Math" panose="02040503050406030204" pitchFamily="18" charset="0"/>
                              <a:sym typeface="Arial"/>
                            </a:rPr>
                          </m:ctrlPr>
                        </m:accPr>
                        <m:e>
                          <m:r>
                            <a:rPr kumimoji="0" lang="en-US" sz="1800" b="0" i="1" u="none" strike="noStrike" kern="0" cap="none" spc="0" normalizeH="0" baseline="0" noProof="0">
                              <a:ln>
                                <a:noFill/>
                              </a:ln>
                              <a:solidFill>
                                <a:srgbClr val="00B050"/>
                              </a:solidFill>
                              <a:effectLst/>
                              <a:uLnTx/>
                              <a:uFillTx/>
                              <a:latin typeface="Cambria Math" panose="02040503050406030204" pitchFamily="18" charset="0"/>
                              <a:sym typeface="Arial"/>
                            </a:rPr>
                            <m:t>𝑒</m:t>
                          </m:r>
                        </m:e>
                      </m:acc>
                      <m:r>
                        <a:rPr kumimoji="0" lang="en-US" sz="1800" b="0" i="1" u="none" strike="noStrike" kern="0" cap="none" spc="0" normalizeH="0" baseline="0" noProof="0" smtClean="0">
                          <a:ln>
                            <a:noFill/>
                          </a:ln>
                          <a:solidFill>
                            <a:srgbClr val="00B050"/>
                          </a:solidFill>
                          <a:effectLst/>
                          <a:uLnTx/>
                          <a:uFillTx/>
                          <a:latin typeface="Cambria Math" panose="02040503050406030204" pitchFamily="18" charset="0"/>
                          <a:sym typeface="Arial"/>
                        </a:rPr>
                        <m:t> </m:t>
                      </m:r>
                      <m:r>
                        <a:rPr kumimoji="0" lang="en-US" sz="1800" b="0" i="1" u="none" strike="noStrike" kern="0" cap="none" spc="0" normalizeH="0" baseline="0" noProof="0" smtClean="0">
                          <a:ln>
                            <a:noFill/>
                          </a:ln>
                          <a:solidFill>
                            <a:srgbClr val="202729"/>
                          </a:solidFill>
                          <a:effectLst/>
                          <a:uLnTx/>
                          <a:uFillTx/>
                          <a:latin typeface="Cambria Math" panose="02040503050406030204" pitchFamily="18" charset="0"/>
                          <a:sym typeface="Arial"/>
                        </a:rPr>
                        <m:t>𝑚𝑜𝑑</m:t>
                      </m:r>
                      <m:r>
                        <a:rPr kumimoji="0" lang="en-US" sz="1800" b="0" i="1" u="none" strike="noStrike" kern="0" cap="none" spc="0" normalizeH="0" baseline="0" noProof="0" smtClean="0">
                          <a:ln>
                            <a:noFill/>
                          </a:ln>
                          <a:solidFill>
                            <a:srgbClr val="202729"/>
                          </a:solidFill>
                          <a:effectLst/>
                          <a:uLnTx/>
                          <a:uFillTx/>
                          <a:latin typeface="Cambria Math" panose="02040503050406030204" pitchFamily="18" charset="0"/>
                          <a:sym typeface="Arial"/>
                        </a:rPr>
                        <m:t> </m:t>
                      </m:r>
                      <m:r>
                        <a:rPr kumimoji="0" lang="en-US" sz="1800" b="0" i="1" u="none" strike="noStrike" kern="0" cap="none" spc="0" normalizeH="0" baseline="0" noProof="0" smtClean="0">
                          <a:ln>
                            <a:noFill/>
                          </a:ln>
                          <a:solidFill>
                            <a:srgbClr val="202729"/>
                          </a:solidFill>
                          <a:effectLst/>
                          <a:uLnTx/>
                          <a:uFillTx/>
                          <a:latin typeface="Cambria Math" panose="02040503050406030204" pitchFamily="18" charset="0"/>
                          <a:sym typeface="Arial"/>
                        </a:rPr>
                        <m:t>𝑋</m:t>
                      </m:r>
                      <m:r>
                        <a:rPr kumimoji="0" lang="en-US" sz="1800" b="0" i="1" u="none" strike="noStrike" kern="0" cap="none" spc="0" normalizeH="0" baseline="0" noProof="0" smtClean="0">
                          <a:ln>
                            <a:noFill/>
                          </a:ln>
                          <a:solidFill>
                            <a:srgbClr val="202729"/>
                          </a:solidFill>
                          <a:effectLst/>
                          <a:uLnTx/>
                          <a:uFillTx/>
                          <a:latin typeface="Cambria Math" panose="02040503050406030204" pitchFamily="18" charset="0"/>
                          <a:sym typeface="Arial"/>
                        </a:rPr>
                        <m:t>⋅</m:t>
                      </m:r>
                      <m:d>
                        <m:dPr>
                          <m:ctrlPr>
                            <a:rPr kumimoji="0" lang="en-US" sz="1800" b="0" i="1" u="none" strike="noStrike" kern="0" cap="none" spc="0" normalizeH="0" baseline="0" noProof="0" smtClean="0">
                              <a:ln>
                                <a:noFill/>
                              </a:ln>
                              <a:solidFill>
                                <a:srgbClr val="202729"/>
                              </a:solidFill>
                              <a:effectLst/>
                              <a:uLnTx/>
                              <a:uFillTx/>
                              <a:latin typeface="Cambria Math" panose="02040503050406030204" pitchFamily="18" charset="0"/>
                              <a:sym typeface="Arial"/>
                            </a:rPr>
                          </m:ctrlPr>
                        </m:dPr>
                        <m:e>
                          <m:r>
                            <a:rPr kumimoji="0" lang="en-US" sz="1800" b="0" i="1" u="none" strike="noStrike" kern="0" cap="none" spc="0" normalizeH="0" baseline="0" noProof="0" smtClean="0">
                              <a:ln>
                                <a:noFill/>
                              </a:ln>
                              <a:solidFill>
                                <a:srgbClr val="202729"/>
                              </a:solidFill>
                              <a:effectLst/>
                              <a:uLnTx/>
                              <a:uFillTx/>
                              <a:latin typeface="Cambria Math" panose="02040503050406030204" pitchFamily="18" charset="0"/>
                              <a:sym typeface="Arial"/>
                            </a:rPr>
                            <m:t>1−</m:t>
                          </m:r>
                          <m:r>
                            <a:rPr kumimoji="0" lang="en-US" sz="1800" b="0" i="1" u="none" strike="noStrike" kern="0" cap="none" spc="0" normalizeH="0" baseline="0" noProof="0" smtClean="0">
                              <a:ln>
                                <a:noFill/>
                              </a:ln>
                              <a:solidFill>
                                <a:srgbClr val="202729"/>
                              </a:solidFill>
                              <a:effectLst/>
                              <a:uLnTx/>
                              <a:uFillTx/>
                              <a:latin typeface="Cambria Math" panose="02040503050406030204" pitchFamily="18" charset="0"/>
                              <a:sym typeface="Arial"/>
                            </a:rPr>
                            <m:t>𝑋</m:t>
                          </m:r>
                        </m:e>
                      </m:d>
                    </m:oMath>
                  </m:oMathPara>
                </a14:m>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2" name="TextBox 1">
                <a:extLst>
                  <a:ext uri="{FF2B5EF4-FFF2-40B4-BE49-F238E27FC236}">
                    <a16:creationId xmlns:a16="http://schemas.microsoft.com/office/drawing/2014/main" id="{0DA3505D-20C9-198C-A964-BECB5D472BEC}"/>
                  </a:ext>
                </a:extLst>
              </p:cNvPr>
              <p:cNvSpPr txBox="1">
                <a:spLocks noRot="1" noChangeAspect="1" noMove="1" noResize="1" noEditPoints="1" noAdjustHandles="1" noChangeArrowheads="1" noChangeShapeType="1" noTextEdit="1"/>
              </p:cNvSpPr>
              <p:nvPr/>
            </p:nvSpPr>
            <p:spPr>
              <a:xfrm>
                <a:off x="1124608" y="1661857"/>
                <a:ext cx="4795817" cy="314638"/>
              </a:xfrm>
              <a:prstGeom prst="rect">
                <a:avLst/>
              </a:prstGeom>
              <a:blipFill>
                <a:blip r:embed="rId3"/>
                <a:stretch>
                  <a:fillRect t="-32000"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50D1394-2979-37B3-7800-85116FBB647F}"/>
                  </a:ext>
                </a:extLst>
              </p:cNvPr>
              <p:cNvSpPr txBox="1"/>
              <p:nvPr/>
            </p:nvSpPr>
            <p:spPr>
              <a:xfrm>
                <a:off x="1628911" y="1133033"/>
                <a:ext cx="999633" cy="31463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𝑉</m:t>
                      </m:r>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acc>
                            <m:accPr>
                              <m:chr m:val="⃗"/>
                              <m:ctrlPr>
                                <a:rPr kumimoji="0" lang="en-US" sz="1800" b="0" i="1" u="none" strike="noStrike" kern="0" cap="none" spc="0" normalizeH="0" baseline="0" noProof="0" smtClean="0">
                                  <a:ln>
                                    <a:noFill/>
                                  </a:ln>
                                  <a:solidFill>
                                    <a:srgbClr val="00B050"/>
                                  </a:solidFill>
                                  <a:effectLst/>
                                  <a:uLnTx/>
                                  <a:uFillTx/>
                                  <a:latin typeface="Cambria Math" panose="02040503050406030204" pitchFamily="18" charset="0"/>
                                  <a:sym typeface="Arial"/>
                                </a:rPr>
                              </m:ctrlPr>
                            </m:accPr>
                            <m:e>
                              <m:r>
                                <a:rPr kumimoji="0" lang="en-US" sz="1800" b="0" i="1" u="none" strike="noStrike" kern="0" cap="none" spc="0" normalizeH="0" baseline="0" noProof="0" smtClean="0">
                                  <a:ln>
                                    <a:noFill/>
                                  </a:ln>
                                  <a:solidFill>
                                    <a:srgbClr val="00B050"/>
                                  </a:solidFill>
                                  <a:effectLst/>
                                  <a:uLnTx/>
                                  <a:uFillTx/>
                                  <a:latin typeface="Cambria Math" panose="02040503050406030204" pitchFamily="18" charset="0"/>
                                  <a:sym typeface="Arial"/>
                                </a:rPr>
                                <m:t>𝑡</m:t>
                              </m:r>
                            </m:e>
                          </m:acc>
                          <m:r>
                            <a:rPr kumimoji="0" lang="en-US" sz="1800" b="0" i="1" u="none" strike="noStrike" kern="0" cap="none" spc="0" normalizeH="0" baseline="0" noProof="0" smtClean="0">
                              <a:ln>
                                <a:noFill/>
                              </a:ln>
                              <a:solidFill>
                                <a:srgbClr val="00B050"/>
                              </a:solidFill>
                              <a:effectLst/>
                              <a:uLnTx/>
                              <a:uFillTx/>
                              <a:latin typeface="Cambria Math" panose="02040503050406030204" pitchFamily="18" charset="0"/>
                              <a:sym typeface="Arial"/>
                            </a:rPr>
                            <m:t>′</m:t>
                          </m:r>
                        </m:e>
                      </m:d>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acc>
                        <m:accPr>
                          <m:chr m:val="⃗"/>
                          <m:ctrlPr>
                            <a:rPr kumimoji="0" lang="en-US" sz="1800" b="0" i="1" u="none" strike="noStrike" kern="0" cap="none" spc="0" normalizeH="0" baseline="0" noProof="0" smtClean="0">
                              <a:ln>
                                <a:noFill/>
                              </a:ln>
                              <a:solidFill>
                                <a:srgbClr val="00B050"/>
                              </a:solidFill>
                              <a:effectLst/>
                              <a:uLnTx/>
                              <a:uFillTx/>
                              <a:latin typeface="Cambria Math" panose="02040503050406030204" pitchFamily="18" charset="0"/>
                              <a:sym typeface="Arial"/>
                            </a:rPr>
                          </m:ctrlPr>
                        </m:accPr>
                        <m:e>
                          <m:r>
                            <a:rPr kumimoji="0" lang="en-US" sz="1800" b="0" i="1" u="none" strike="noStrike" kern="0" cap="none" spc="0" normalizeH="0" baseline="0" noProof="0" smtClean="0">
                              <a:ln>
                                <a:noFill/>
                              </a:ln>
                              <a:solidFill>
                                <a:srgbClr val="00B050"/>
                              </a:solidFill>
                              <a:effectLst/>
                              <a:uLnTx/>
                              <a:uFillTx/>
                              <a:latin typeface="Cambria Math" panose="02040503050406030204" pitchFamily="18" charset="0"/>
                              <a:sym typeface="Arial"/>
                            </a:rPr>
                            <m:t>𝑒</m:t>
                          </m:r>
                        </m:e>
                      </m:acc>
                    </m:oMath>
                  </m:oMathPara>
                </a14:m>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3" name="TextBox 2">
                <a:extLst>
                  <a:ext uri="{FF2B5EF4-FFF2-40B4-BE49-F238E27FC236}">
                    <a16:creationId xmlns:a16="http://schemas.microsoft.com/office/drawing/2014/main" id="{450D1394-2979-37B3-7800-85116FBB647F}"/>
                  </a:ext>
                </a:extLst>
              </p:cNvPr>
              <p:cNvSpPr txBox="1">
                <a:spLocks noRot="1" noChangeAspect="1" noMove="1" noResize="1" noEditPoints="1" noAdjustHandles="1" noChangeArrowheads="1" noChangeShapeType="1" noTextEdit="1"/>
              </p:cNvSpPr>
              <p:nvPr/>
            </p:nvSpPr>
            <p:spPr>
              <a:xfrm>
                <a:off x="1628911" y="1133033"/>
                <a:ext cx="999633" cy="314638"/>
              </a:xfrm>
              <a:prstGeom prst="rect">
                <a:avLst/>
              </a:prstGeom>
              <a:blipFill>
                <a:blip r:embed="rId4"/>
                <a:stretch>
                  <a:fillRect l="-5063" t="-28000" r="-2532"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E6FF9D5-608A-2E55-B372-45B0F3B7285B}"/>
                  </a:ext>
                </a:extLst>
              </p:cNvPr>
              <p:cNvSpPr txBox="1"/>
              <p:nvPr/>
            </p:nvSpPr>
            <p:spPr>
              <a:xfrm>
                <a:off x="4543667" y="1082378"/>
                <a:ext cx="1055097" cy="31463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𝑉</m:t>
                      </m:r>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acc>
                            <m:accPr>
                              <m:chr m:val="⃗"/>
                              <m:ctrlPr>
                                <a:rPr kumimoji="0" lang="en-US" sz="1800" b="0" i="1" u="none" strike="noStrike" kern="0" cap="none" spc="0" normalizeH="0" baseline="0" noProof="0" smtClean="0">
                                  <a:ln>
                                    <a:noFill/>
                                  </a:ln>
                                  <a:solidFill>
                                    <a:srgbClr val="FF0000"/>
                                  </a:solidFill>
                                  <a:effectLst/>
                                  <a:uLnTx/>
                                  <a:uFillTx/>
                                  <a:latin typeface="Cambria Math" panose="02040503050406030204" pitchFamily="18" charset="0"/>
                                  <a:sym typeface="Arial"/>
                                </a:rPr>
                              </m:ctrlPr>
                            </m:accPr>
                            <m:e>
                              <m:r>
                                <a:rPr kumimoji="0" lang="en-US" sz="1800" b="0" i="1" u="none" strike="noStrike" kern="0" cap="none" spc="0" normalizeH="0" baseline="0" noProof="0" smtClean="0">
                                  <a:ln>
                                    <a:noFill/>
                                  </a:ln>
                                  <a:solidFill>
                                    <a:srgbClr val="FF0000"/>
                                  </a:solidFill>
                                  <a:effectLst/>
                                  <a:uLnTx/>
                                  <a:uFillTx/>
                                  <a:latin typeface="Cambria Math" panose="02040503050406030204" pitchFamily="18" charset="0"/>
                                  <a:sym typeface="Arial"/>
                                </a:rPr>
                                <m:t>𝑡</m:t>
                              </m:r>
                            </m:e>
                          </m:acc>
                        </m:e>
                      </m:d>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p>
                        <m:sSup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0</m:t>
                          </m:r>
                        </m:e>
                        <m:sup>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𝐿</m:t>
                          </m:r>
                        </m:sup>
                      </m:sSup>
                    </m:oMath>
                  </m:oMathPara>
                </a14:m>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4" name="TextBox 3">
                <a:extLst>
                  <a:ext uri="{FF2B5EF4-FFF2-40B4-BE49-F238E27FC236}">
                    <a16:creationId xmlns:a16="http://schemas.microsoft.com/office/drawing/2014/main" id="{2E6FF9D5-608A-2E55-B372-45B0F3B7285B}"/>
                  </a:ext>
                </a:extLst>
              </p:cNvPr>
              <p:cNvSpPr txBox="1">
                <a:spLocks noRot="1" noChangeAspect="1" noMove="1" noResize="1" noEditPoints="1" noAdjustHandles="1" noChangeArrowheads="1" noChangeShapeType="1" noTextEdit="1"/>
              </p:cNvSpPr>
              <p:nvPr/>
            </p:nvSpPr>
            <p:spPr>
              <a:xfrm>
                <a:off x="4543667" y="1082378"/>
                <a:ext cx="1055097" cy="314638"/>
              </a:xfrm>
              <a:prstGeom prst="rect">
                <a:avLst/>
              </a:prstGeom>
              <a:blipFill>
                <a:blip r:embed="rId5"/>
                <a:stretch>
                  <a:fillRect l="-3571" t="-32000" r="-1190" b="-4000"/>
                </a:stretch>
              </a:blipFill>
            </p:spPr>
            <p:txBody>
              <a:bodyPr/>
              <a:lstStyle/>
              <a:p>
                <a:r>
                  <a:rPr lang="en-US">
                    <a:noFill/>
                  </a:rPr>
                  <a:t> </a:t>
                </a:r>
              </a:p>
            </p:txBody>
          </p:sp>
        </mc:Fallback>
      </mc:AlternateContent>
    </p:spTree>
    <p:extLst>
      <p:ext uri="{BB962C8B-B14F-4D97-AF65-F5344CB8AC3E}">
        <p14:creationId xmlns:p14="http://schemas.microsoft.com/office/powerpoint/2010/main" val="422860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0"/>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Generalize Folding/Acc for arbitrary f</a:t>
            </a:r>
            <a:endParaRPr dirty="0"/>
          </a:p>
        </p:txBody>
      </p:sp>
      <p:sp>
        <p:nvSpPr>
          <p:cNvPr id="484" name="Google Shape;484;p40"/>
          <p:cNvSpPr txBox="1"/>
          <p:nvPr/>
        </p:nvSpPr>
        <p:spPr>
          <a:xfrm>
            <a:off x="6895075" y="149525"/>
            <a:ext cx="2148900" cy="554100"/>
          </a:xfrm>
          <a:prstGeom prst="rect">
            <a:avLst/>
          </a:prstGeom>
          <a:solidFill>
            <a:schemeClr val="lt1"/>
          </a:solidFill>
          <a:ln w="19050" cap="flat" cmpd="sng">
            <a:solidFill>
              <a:srgbClr val="CC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000000"/>
                </a:solidFill>
                <a:effectLst/>
                <a:uLnTx/>
                <a:uFillTx/>
                <a:latin typeface="Proxima Nova"/>
                <a:ea typeface="Proxima Nova"/>
                <a:cs typeface="Proxima Nova"/>
                <a:sym typeface="Proxima Nova"/>
              </a:rPr>
              <a:t>d:</a:t>
            </a:r>
            <a:r>
              <a:rPr kumimoji="0" lang="en" sz="1200" b="0" i="0" u="none" strike="noStrike" kern="0" cap="none" spc="0" normalizeH="0" baseline="0" noProof="0">
                <a:ln>
                  <a:noFill/>
                </a:ln>
                <a:solidFill>
                  <a:srgbClr val="000000"/>
                </a:solidFill>
                <a:effectLst/>
                <a:uLnTx/>
                <a:uFillTx/>
                <a:latin typeface="Proxima Nova"/>
                <a:ea typeface="Proxima Nova"/>
                <a:cs typeface="Proxima Nova"/>
                <a:sym typeface="Proxima Nova"/>
              </a:rPr>
              <a:t> max degree of each check</a:t>
            </a:r>
            <a:endParaRPr kumimoji="0" sz="12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a:ln>
                  <a:noFill/>
                </a:ln>
                <a:solidFill>
                  <a:srgbClr val="000000"/>
                </a:solidFill>
                <a:effectLst/>
                <a:uLnTx/>
                <a:uFillTx/>
                <a:latin typeface="Proxima Nova"/>
                <a:ea typeface="Proxima Nova"/>
                <a:cs typeface="Proxima Nova"/>
                <a:sym typeface="Proxima Nova"/>
              </a:rPr>
              <a:t>L:</a:t>
            </a:r>
            <a:r>
              <a:rPr kumimoji="0" lang="en" sz="1200" b="0" i="0" u="none" strike="noStrike" kern="0" cap="none" spc="0" normalizeH="0" baseline="0" noProof="0">
                <a:ln>
                  <a:noFill/>
                </a:ln>
                <a:solidFill>
                  <a:srgbClr val="000000"/>
                </a:solidFill>
                <a:effectLst/>
                <a:uLnTx/>
                <a:uFillTx/>
                <a:latin typeface="Proxima Nova"/>
                <a:ea typeface="Proxima Nova"/>
                <a:cs typeface="Proxima Nova"/>
                <a:sym typeface="Proxima Nova"/>
              </a:rPr>
              <a:t> # of verifier checks</a:t>
            </a:r>
            <a:endParaRPr kumimoji="0" sz="12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
        <p:nvSpPr>
          <p:cNvPr id="504" name="Google Shape;504;p40"/>
          <p:cNvSpPr txBox="1"/>
          <p:nvPr/>
        </p:nvSpPr>
        <p:spPr>
          <a:xfrm>
            <a:off x="5349192" y="2310164"/>
            <a:ext cx="41205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FF"/>
                </a:solidFill>
                <a:effectLst/>
                <a:uLnTx/>
                <a:uFillTx/>
                <a:latin typeface="Proxima Nova"/>
                <a:ea typeface="Proxima Nova"/>
                <a:cs typeface="Proxima Nova"/>
                <a:sym typeface="Proxima Nova"/>
              </a:rPr>
              <a:t>New </a:t>
            </a:r>
            <a:r>
              <a:rPr kumimoji="0" lang="en" sz="1400" b="1" i="0" u="none" strike="noStrike" kern="0" cap="none" spc="0" normalizeH="0" baseline="0" noProof="0" dirty="0">
                <a:ln>
                  <a:noFill/>
                </a:ln>
                <a:solidFill>
                  <a:srgbClr val="0000FF"/>
                </a:solidFill>
                <a:effectLst/>
                <a:uLnTx/>
                <a:uFillTx/>
                <a:latin typeface="Proxima Nova"/>
                <a:ea typeface="Proxima Nova"/>
                <a:cs typeface="Proxima Nova"/>
                <a:sym typeface="Proxima Nova"/>
              </a:rPr>
              <a:t>Acc’s </a:t>
            </a:r>
            <a:r>
              <a:rPr kumimoji="0" lang="en" sz="1400" b="1" i="0" u="none" strike="noStrike" kern="0" cap="none" spc="0" normalizeH="0" baseline="0" noProof="0" dirty="0" err="1">
                <a:ln>
                  <a:noFill/>
                </a:ln>
                <a:solidFill>
                  <a:srgbClr val="0000FF"/>
                </a:solidFill>
                <a:effectLst/>
                <a:uLnTx/>
                <a:uFillTx/>
                <a:latin typeface="Proxima Nova"/>
                <a:ea typeface="Proxima Nova"/>
                <a:cs typeface="Proxima Nova"/>
                <a:sym typeface="Proxima Nova"/>
              </a:rPr>
              <a:t>chk</a:t>
            </a:r>
            <a:r>
              <a:rPr kumimoji="0" lang="en" sz="1400" b="1" i="0" u="none" strike="noStrike" kern="0" cap="none" spc="0" normalizeH="0" baseline="0" noProof="0" dirty="0">
                <a:ln>
                  <a:noFill/>
                </a:ln>
                <a:solidFill>
                  <a:srgbClr val="0000FF"/>
                </a:solidFill>
                <a:effectLst/>
                <a:uLnTx/>
                <a:uFillTx/>
                <a:latin typeface="Proxima Nova"/>
                <a:ea typeface="Proxima Nova"/>
                <a:cs typeface="Proxima Nova"/>
                <a:sym typeface="Proxima Nova"/>
              </a:rPr>
              <a:t> </a:t>
            </a:r>
            <a:r>
              <a:rPr kumimoji="0" lang="en" sz="1400" b="0" i="0" u="none" strike="noStrike" kern="0" cap="none" spc="0" normalizeH="0" baseline="0" noProof="0" dirty="0">
                <a:ln>
                  <a:noFill/>
                </a:ln>
                <a:solidFill>
                  <a:srgbClr val="0000FF"/>
                </a:solidFill>
                <a:effectLst/>
                <a:uLnTx/>
                <a:uFillTx/>
                <a:latin typeface="Proxima Nova"/>
                <a:ea typeface="Proxima Nova"/>
                <a:cs typeface="Proxima Nova"/>
                <a:sym typeface="Proxima Nova"/>
              </a:rPr>
              <a:t>w/ folded </a:t>
            </a:r>
            <a:r>
              <a:rPr kumimoji="0" lang="en" sz="1400" b="0" i="0" u="none" strike="noStrike" kern="0" cap="none" spc="0" normalizeH="0" baseline="0" noProof="0" dirty="0" err="1">
                <a:ln>
                  <a:noFill/>
                </a:ln>
                <a:solidFill>
                  <a:srgbClr val="0000FF"/>
                </a:solidFill>
                <a:effectLst/>
                <a:uLnTx/>
                <a:uFillTx/>
                <a:latin typeface="Proxima Nova"/>
                <a:ea typeface="Proxima Nova"/>
                <a:cs typeface="Proxima Nova"/>
                <a:sym typeface="Proxima Nova"/>
              </a:rPr>
              <a:t>msgs</a:t>
            </a:r>
            <a:r>
              <a:rPr kumimoji="0" lang="en" sz="1400" b="0" i="0" u="none" strike="noStrike" kern="0" cap="none" spc="0" normalizeH="0" baseline="0" noProof="0" dirty="0">
                <a:ln>
                  <a:noFill/>
                </a:ln>
                <a:solidFill>
                  <a:srgbClr val="0000FF"/>
                </a:solidFill>
                <a:effectLst/>
                <a:uLnTx/>
                <a:uFillTx/>
                <a:latin typeface="Proxima Nova"/>
                <a:ea typeface="Proxima Nova"/>
                <a:cs typeface="Proxima Nova"/>
                <a:sym typeface="Proxima Nova"/>
              </a:rPr>
              <a:t>/errs!</a:t>
            </a:r>
            <a:endParaRPr kumimoji="0" sz="1400" b="0" i="0" u="none" strike="noStrike" kern="0" cap="none" spc="0" normalizeH="0" baseline="0" noProof="0" dirty="0">
              <a:ln>
                <a:noFill/>
              </a:ln>
              <a:solidFill>
                <a:srgbClr val="0000FF"/>
              </a:solidFill>
              <a:effectLst/>
              <a:uLnTx/>
              <a:uFillTx/>
              <a:latin typeface="Proxima Nova"/>
              <a:ea typeface="Proxima Nova"/>
              <a:cs typeface="Proxima Nova"/>
              <a:sym typeface="Proxima Nova"/>
            </a:endParaRPr>
          </a:p>
        </p:txBody>
      </p:sp>
      <p:sp>
        <p:nvSpPr>
          <p:cNvPr id="507" name="Google Shape;507;p40"/>
          <p:cNvSpPr txBox="1"/>
          <p:nvPr/>
        </p:nvSpPr>
        <p:spPr>
          <a:xfrm>
            <a:off x="480525" y="1654136"/>
            <a:ext cx="5791250" cy="412372"/>
          </a:xfrm>
          <a:prstGeom prst="rect">
            <a:avLst/>
          </a:prstGeom>
          <a:noFill/>
          <a:ln w="19050" cap="flat" cmpd="sng">
            <a:solidFill>
              <a:srgbClr val="6AA84F"/>
            </a:solidFill>
            <a:prstDash val="dash"/>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mc:AlternateContent xmlns:mc="http://schemas.openxmlformats.org/markup-compatibility/2006" xmlns:a14="http://schemas.microsoft.com/office/drawing/2010/main">
        <mc:Choice Requires="a14">
          <p:sp>
            <p:nvSpPr>
              <p:cNvPr id="509" name="Google Shape;509;p40"/>
              <p:cNvSpPr txBox="1"/>
              <p:nvPr/>
            </p:nvSpPr>
            <p:spPr>
              <a:xfrm>
                <a:off x="6531528" y="1519610"/>
                <a:ext cx="2512447" cy="697084"/>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kumimoji="0" lang="en-US" sz="1600" b="0"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𝑞</m:t>
                    </m:r>
                    <m:d>
                      <m:dPr>
                        <m:ctrlPr>
                          <a:rPr kumimoji="0" lang="en-US" sz="1600" b="0"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ctrlPr>
                      </m:dPr>
                      <m:e>
                        <m:r>
                          <a:rPr kumimoji="0" lang="en-US" sz="1600" b="0"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𝑋</m:t>
                        </m:r>
                      </m:e>
                    </m:d>
                    <m:r>
                      <a:rPr kumimoji="0" lang="en-US" sz="1600" b="0"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m:t>
                    </m:r>
                    <m:nary>
                      <m:naryPr>
                        <m:chr m:val="∑"/>
                        <m:ctrlPr>
                          <a:rPr kumimoji="0" lang="en-US" sz="1600" b="0"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ctrlPr>
                      </m:naryPr>
                      <m:sub>
                        <m:r>
                          <a:rPr kumimoji="0" lang="en-US" sz="1600" b="0"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𝑖</m:t>
                        </m:r>
                        <m:r>
                          <a:rPr kumimoji="0" lang="en-US" sz="1600" b="0"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=0</m:t>
                        </m:r>
                      </m:sub>
                      <m:sup>
                        <m:r>
                          <a:rPr kumimoji="0" lang="en-US" sz="1600" b="0"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𝑑</m:t>
                        </m:r>
                        <m:r>
                          <a:rPr kumimoji="0" lang="en-US" sz="1600" b="0"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−2</m:t>
                        </m:r>
                      </m:sup>
                      <m:e>
                        <m:sSub>
                          <m:sSubPr>
                            <m:ctrlPr>
                              <a:rPr kumimoji="0" lang="en-US" sz="1600" b="0" i="1" u="none" strike="noStrike" kern="0" cap="none" spc="0" normalizeH="0" baseline="0" noProof="0" smtClean="0">
                                <a:ln>
                                  <a:noFill/>
                                </a:ln>
                                <a:solidFill>
                                  <a:srgbClr val="202729"/>
                                </a:solidFill>
                                <a:effectLst/>
                                <a:uLnTx/>
                                <a:uFillTx/>
                                <a:latin typeface="Cambria Math" panose="02040503050406030204" pitchFamily="18" charset="0"/>
                                <a:sym typeface="Proxima Nova"/>
                              </a:rPr>
                            </m:ctrlPr>
                          </m:sSubPr>
                          <m:e>
                            <m:acc>
                              <m:accPr>
                                <m:chr m:val="⃗"/>
                                <m:ctrlPr>
                                  <a:rPr kumimoji="0" lang="en-US" sz="1600" b="0" i="1" u="none" strike="noStrike" kern="0" cap="none" spc="0" normalizeH="0" baseline="0" noProof="0" smtClean="0">
                                    <a:ln>
                                      <a:noFill/>
                                    </a:ln>
                                    <a:solidFill>
                                      <a:srgbClr val="202729"/>
                                    </a:solidFill>
                                    <a:effectLst/>
                                    <a:uLnTx/>
                                    <a:uFillTx/>
                                    <a:latin typeface="Cambria Math" panose="02040503050406030204" pitchFamily="18" charset="0"/>
                                    <a:sym typeface="Proxima Nova"/>
                                  </a:rPr>
                                </m:ctrlPr>
                              </m:accPr>
                              <m:e>
                                <m:r>
                                  <a:rPr kumimoji="0" lang="en-US" sz="1600" b="0" i="1" u="none" strike="noStrike" kern="0" cap="none" spc="0" normalizeH="0" baseline="0" noProof="0" smtClean="0">
                                    <a:ln>
                                      <a:noFill/>
                                    </a:ln>
                                    <a:solidFill>
                                      <a:srgbClr val="202729"/>
                                    </a:solidFill>
                                    <a:effectLst/>
                                    <a:uLnTx/>
                                    <a:uFillTx/>
                                    <a:latin typeface="Cambria Math" panose="02040503050406030204" pitchFamily="18" charset="0"/>
                                    <a:sym typeface="Proxima Nova"/>
                                  </a:rPr>
                                  <m:t>𝑞</m:t>
                                </m:r>
                              </m:e>
                            </m:acc>
                          </m:e>
                          <m:sub>
                            <m:r>
                              <a:rPr kumimoji="0" lang="en-US" sz="1600" b="0" i="1" u="none" strike="noStrike" kern="0" cap="none" spc="0" normalizeH="0" baseline="0" noProof="0" smtClean="0">
                                <a:ln>
                                  <a:noFill/>
                                </a:ln>
                                <a:solidFill>
                                  <a:srgbClr val="202729"/>
                                </a:solidFill>
                                <a:effectLst/>
                                <a:uLnTx/>
                                <a:uFillTx/>
                                <a:latin typeface="Cambria Math" panose="02040503050406030204" pitchFamily="18" charset="0"/>
                                <a:sym typeface="Proxima Nova"/>
                              </a:rPr>
                              <m:t>𝑖</m:t>
                            </m:r>
                          </m:sub>
                        </m:sSub>
                      </m:e>
                    </m:nary>
                    <m:sSup>
                      <m:sSupPr>
                        <m:ctrlPr>
                          <a:rPr kumimoji="0" lang="en-US" sz="1600" b="0"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ctrlPr>
                      </m:sSupPr>
                      <m:e>
                        <m:r>
                          <a:rPr kumimoji="0" lang="en-US" sz="1600" b="0"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𝑋</m:t>
                        </m:r>
                      </m:e>
                      <m:sup>
                        <m:r>
                          <a:rPr kumimoji="0" lang="en-US" sz="1600" b="0"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𝑖</m:t>
                        </m:r>
                      </m:sup>
                    </m:sSup>
                    <m:r>
                      <a:rPr kumimoji="0" lang="en-US" sz="1600" b="0"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m:t>
                    </m:r>
                    <m:r>
                      <a:rPr kumimoji="0" lang="en-US" sz="1600" b="0"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𝐹</m:t>
                    </m:r>
                    <m:r>
                      <a:rPr kumimoji="0" lang="en-US" sz="1600" b="0"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m:t>
                    </m:r>
                    <m:sSup>
                      <m:sSupPr>
                        <m:ctrlPr>
                          <a:rPr kumimoji="0" lang="en-US" sz="1600" b="0"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ctrlPr>
                      </m:sSupPr>
                      <m:e>
                        <m:r>
                          <a:rPr kumimoji="0" lang="en-US" sz="1600" b="0"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𝐹</m:t>
                        </m:r>
                      </m:e>
                      <m:sup>
                        <m:r>
                          <a:rPr kumimoji="0" lang="en-US" sz="1600" b="0"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𝐿</m:t>
                        </m:r>
                      </m:sup>
                    </m:sSup>
                  </m:oMath>
                </a14:m>
                <a:r>
                  <a:rPr kumimoji="0" lang="en-US" sz="1600" b="0" i="0" u="none" strike="noStrike" kern="0" cap="none" spc="0" normalizeH="0" baseline="0" noProof="0" dirty="0">
                    <a:ln>
                      <a:noFill/>
                    </a:ln>
                    <a:solidFill>
                      <a:srgbClr val="202729"/>
                    </a:solidFill>
                    <a:effectLst/>
                    <a:uLnTx/>
                    <a:uFillTx/>
                    <a:latin typeface="Proxima Nova"/>
                    <a:ea typeface="Proxima Nova"/>
                    <a:cs typeface="Proxima Nova"/>
                    <a:sym typeface="Proxima Nova"/>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202729"/>
                    </a:solidFill>
                    <a:effectLst/>
                    <a:uLnTx/>
                    <a:uFillTx/>
                    <a:latin typeface="Proxima Nova"/>
                    <a:ea typeface="Proxima Nova"/>
                    <a:cs typeface="Proxima Nova"/>
                    <a:sym typeface="Proxima Nova"/>
                  </a:rPr>
                  <a:t>is degree </a:t>
                </a:r>
                <a14:m>
                  <m:oMath xmlns:m="http://schemas.openxmlformats.org/officeDocument/2006/math">
                    <m:r>
                      <a:rPr kumimoji="0" lang="en-US" sz="1600" b="0"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𝑑</m:t>
                    </m:r>
                    <m:r>
                      <a:rPr kumimoji="0" lang="en-US" sz="1600" b="0" i="1" u="none" strike="noStrike" kern="0" cap="none" spc="0" normalizeH="0" baseline="0" noProof="0" smtClean="0">
                        <a:ln>
                          <a:noFill/>
                        </a:ln>
                        <a:solidFill>
                          <a:srgbClr val="202729"/>
                        </a:solidFill>
                        <a:effectLst/>
                        <a:uLnTx/>
                        <a:uFillTx/>
                        <a:latin typeface="Cambria Math" panose="02040503050406030204" pitchFamily="18" charset="0"/>
                        <a:ea typeface="Proxima Nova"/>
                        <a:cs typeface="Proxima Nova"/>
                        <a:sym typeface="Proxima Nova"/>
                      </a:rPr>
                      <m:t>−2</m:t>
                    </m:r>
                  </m:oMath>
                </a14:m>
                <a:r>
                  <a:rPr kumimoji="0" lang="en-US" sz="1600" b="0" i="0" u="none" strike="noStrike" kern="0" cap="none" spc="0" normalizeH="0" baseline="0" noProof="0" dirty="0">
                    <a:ln>
                      <a:noFill/>
                    </a:ln>
                    <a:solidFill>
                      <a:srgbClr val="202729"/>
                    </a:solidFill>
                    <a:effectLst/>
                    <a:uLnTx/>
                    <a:uFillTx/>
                    <a:latin typeface="Proxima Nova"/>
                    <a:ea typeface="Proxima Nova"/>
                    <a:cs typeface="Proxima Nova"/>
                    <a:sym typeface="Proxima Nova"/>
                  </a:rPr>
                  <a:t> poly</a:t>
                </a:r>
                <a:endParaRPr kumimoji="0" sz="1600" b="0" i="0" u="none" strike="noStrike" kern="0" cap="none" spc="0" normalizeH="0" baseline="0" noProof="0" dirty="0">
                  <a:ln>
                    <a:noFill/>
                  </a:ln>
                  <a:solidFill>
                    <a:srgbClr val="202729"/>
                  </a:solidFill>
                  <a:effectLst/>
                  <a:uLnTx/>
                  <a:uFillTx/>
                  <a:latin typeface="Proxima Nova"/>
                  <a:ea typeface="Proxima Nova"/>
                  <a:cs typeface="Proxima Nova"/>
                  <a:sym typeface="Proxima Nova"/>
                </a:endParaRPr>
              </a:p>
            </p:txBody>
          </p:sp>
        </mc:Choice>
        <mc:Fallback xmlns="">
          <p:sp>
            <p:nvSpPr>
              <p:cNvPr id="509" name="Google Shape;509;p40"/>
              <p:cNvSpPr txBox="1">
                <a:spLocks noRot="1" noChangeAspect="1" noMove="1" noResize="1" noEditPoints="1" noAdjustHandles="1" noChangeArrowheads="1" noChangeShapeType="1" noTextEdit="1"/>
              </p:cNvSpPr>
              <p:nvPr/>
            </p:nvSpPr>
            <p:spPr>
              <a:xfrm>
                <a:off x="6531528" y="1519610"/>
                <a:ext cx="2512447" cy="697084"/>
              </a:xfrm>
              <a:prstGeom prst="rect">
                <a:avLst/>
              </a:prstGeom>
              <a:blipFill>
                <a:blip r:embed="rId3"/>
                <a:stretch>
                  <a:fillRect l="-995" t="-42105" b="-43860"/>
                </a:stretch>
              </a:blipFill>
              <a:ln w="19050" cap="flat" cmpd="sng">
                <a:solidFill>
                  <a:schemeClr val="lt1"/>
                </a:solidFill>
                <a:prstDash val="solid"/>
                <a:round/>
                <a:headEnd type="none" w="sm" len="sm"/>
                <a:tailEnd type="none" w="sm" len="sm"/>
              </a:ln>
            </p:spPr>
            <p:txBody>
              <a:bodyPr/>
              <a:lstStyle/>
              <a:p>
                <a:r>
                  <a:rPr lang="en-US">
                    <a:noFill/>
                  </a:rPr>
                  <a:t> </a:t>
                </a:r>
              </a:p>
            </p:txBody>
          </p:sp>
        </mc:Fallback>
      </mc:AlternateContent>
      <p:sp>
        <p:nvSpPr>
          <p:cNvPr id="510" name="Google Shape;510;p40"/>
          <p:cNvSpPr txBox="1"/>
          <p:nvPr/>
        </p:nvSpPr>
        <p:spPr>
          <a:xfrm>
            <a:off x="2902775" y="1005450"/>
            <a:ext cx="33690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NARK </a:t>
            </a:r>
            <a:r>
              <a:rPr kumimoji="0" lang="en" sz="18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vfy</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8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chk</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a:t>
            </a:r>
            <a:r>
              <a:rPr kumimoji="0" lang="en" sz="12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endParaRPr kumimoji="0" sz="12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sp>
        <p:nvSpPr>
          <p:cNvPr id="511" name="Google Shape;511;p40"/>
          <p:cNvSpPr txBox="1"/>
          <p:nvPr/>
        </p:nvSpPr>
        <p:spPr>
          <a:xfrm>
            <a:off x="355900" y="1005450"/>
            <a:ext cx="25470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Acc’s </a:t>
            </a:r>
            <a:r>
              <a:rPr kumimoji="0" lang="en" sz="18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chk</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endParaRPr kumimoji="0"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sp>
        <p:nvSpPr>
          <p:cNvPr id="515" name="Google Shape;515;p40"/>
          <p:cNvSpPr txBox="1"/>
          <p:nvPr/>
        </p:nvSpPr>
        <p:spPr>
          <a:xfrm>
            <a:off x="5920425" y="1020750"/>
            <a:ext cx="3000000" cy="431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C0000"/>
                </a:solidFill>
                <a:effectLst/>
                <a:uLnTx/>
                <a:uFillTx/>
                <a:latin typeface="Proxima Nova"/>
                <a:ea typeface="Proxima Nova"/>
                <a:cs typeface="Proxima Nova"/>
                <a:sym typeface="Proxima Nova"/>
              </a:rPr>
              <a:t>How to prove?</a:t>
            </a:r>
            <a:endParaRPr kumimoji="0" sz="1600" b="1" i="0" u="none" strike="noStrike" kern="0" cap="none" spc="0" normalizeH="0" baseline="0" noProof="0" dirty="0">
              <a:ln>
                <a:noFill/>
              </a:ln>
              <a:solidFill>
                <a:srgbClr val="CC0000"/>
              </a:solidFill>
              <a:effectLst/>
              <a:uLnTx/>
              <a:uFillTx/>
              <a:latin typeface="Proxima Nova"/>
              <a:ea typeface="Proxima Nova"/>
              <a:cs typeface="Proxima Nova"/>
              <a:sym typeface="Proxima Nova"/>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DA3505D-20C9-198C-A964-BECB5D472BEC}"/>
                  </a:ext>
                </a:extLst>
              </p:cNvPr>
              <p:cNvSpPr txBox="1"/>
              <p:nvPr/>
            </p:nvSpPr>
            <p:spPr>
              <a:xfrm>
                <a:off x="480525" y="1710833"/>
                <a:ext cx="5604965" cy="31463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 </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𝑞</m:t>
                      </m:r>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𝑋</m:t>
                          </m:r>
                        </m:e>
                      </m:d>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 </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𝑠</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𝑡</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 </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𝑉</m:t>
                      </m:r>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𝑋</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sSup>
                            <m:sSupPr>
                              <m:ctrlPr>
                                <a:rPr kumimoji="0" lang="en-US" sz="1800" b="0" i="1" u="none" strike="noStrike" kern="0" cap="none" spc="0" normalizeH="0" baseline="0" noProof="0">
                                  <a:ln>
                                    <a:noFill/>
                                  </a:ln>
                                  <a:solidFill>
                                    <a:srgbClr val="00B050"/>
                                  </a:solidFill>
                                  <a:effectLst/>
                                  <a:uLnTx/>
                                  <a:uFillTx/>
                                  <a:latin typeface="Cambria Math" panose="02040503050406030204" pitchFamily="18" charset="0"/>
                                  <a:sym typeface="Arial"/>
                                </a:rPr>
                              </m:ctrlPr>
                            </m:sSupPr>
                            <m:e>
                              <m:acc>
                                <m:accPr>
                                  <m:chr m:val="⃗"/>
                                  <m:ctrlPr>
                                    <a:rPr kumimoji="0" lang="en-US" sz="1800" b="0" i="1" u="none" strike="noStrike" kern="0" cap="none" spc="0" normalizeH="0" baseline="0" noProof="0">
                                      <a:ln>
                                        <a:noFill/>
                                      </a:ln>
                                      <a:solidFill>
                                        <a:srgbClr val="00B050"/>
                                      </a:solidFill>
                                      <a:effectLst/>
                                      <a:uLnTx/>
                                      <a:uFillTx/>
                                      <a:latin typeface="Cambria Math" panose="02040503050406030204" pitchFamily="18" charset="0"/>
                                      <a:sym typeface="Arial"/>
                                    </a:rPr>
                                  </m:ctrlPr>
                                </m:accPr>
                                <m:e>
                                  <m:r>
                                    <a:rPr kumimoji="0" lang="en-US" sz="1800" b="0" i="1" u="none" strike="noStrike" kern="0" cap="none" spc="0" normalizeH="0" baseline="0" noProof="0">
                                      <a:ln>
                                        <a:noFill/>
                                      </a:ln>
                                      <a:solidFill>
                                        <a:srgbClr val="00B050"/>
                                      </a:solidFill>
                                      <a:effectLst/>
                                      <a:uLnTx/>
                                      <a:uFillTx/>
                                      <a:latin typeface="Cambria Math" panose="02040503050406030204" pitchFamily="18" charset="0"/>
                                      <a:sym typeface="Arial"/>
                                    </a:rPr>
                                    <m:t>𝑡</m:t>
                                  </m:r>
                                </m:e>
                              </m:acc>
                            </m:e>
                            <m:sup>
                              <m:r>
                                <a:rPr kumimoji="0" lang="en-US" sz="1800" b="0" i="1" u="none" strike="noStrike" kern="0" cap="none" spc="0" normalizeH="0" baseline="0" noProof="0">
                                  <a:ln>
                                    <a:noFill/>
                                  </a:ln>
                                  <a:solidFill>
                                    <a:srgbClr val="00B050"/>
                                  </a:solidFill>
                                  <a:effectLst/>
                                  <a:uLnTx/>
                                  <a:uFillTx/>
                                  <a:latin typeface="Cambria Math" panose="02040503050406030204" pitchFamily="18" charset="0"/>
                                  <a:sym typeface="Arial"/>
                                </a:rPr>
                                <m:t>′</m:t>
                              </m:r>
                            </m:sup>
                          </m:sSup>
                          <m:r>
                            <m:rPr>
                              <m:nor/>
                            </m:rPr>
                            <a:rPr kumimoji="0" lang="en-US" sz="1800" b="0" i="0" u="none" strike="noStrike" kern="0" cap="none" spc="0" normalizeH="0" baseline="0" noProof="0" dirty="0">
                              <a:ln>
                                <a:noFill/>
                              </a:ln>
                              <a:solidFill>
                                <a:srgbClr val="000000"/>
                              </a:solidFill>
                              <a:effectLst/>
                              <a:uLnTx/>
                              <a:uFillTx/>
                              <a:latin typeface="Arial"/>
                              <a:ea typeface="Cambria Math" panose="02040503050406030204" pitchFamily="18" charset="0"/>
                              <a:cs typeface="Arial"/>
                              <a:sym typeface="Arial"/>
                            </a:rPr>
                            <m:t>+</m:t>
                          </m:r>
                          <m:r>
                            <m:rPr>
                              <m:nor/>
                            </m:rPr>
                            <a:rPr kumimoji="0" lang="en-US" sz="1800" b="0" i="0" u="none" strike="noStrike" kern="0" cap="none" spc="0" normalizeH="0" baseline="0" noProof="0" dirty="0" smtClean="0">
                              <a:ln>
                                <a:noFill/>
                              </a:ln>
                              <a:solidFill>
                                <a:srgbClr val="000000"/>
                              </a:solidFill>
                              <a:effectLst/>
                              <a:uLnTx/>
                              <a:uFillTx/>
                              <a:latin typeface="Arial"/>
                              <a:ea typeface="Cambria Math" panose="02040503050406030204" pitchFamily="18" charset="0"/>
                              <a:cs typeface="Arial"/>
                              <a:sym typeface="Arial"/>
                            </a:rPr>
                            <m:t>(1−</m:t>
                          </m:r>
                          <m:r>
                            <m:rPr>
                              <m:nor/>
                            </m:rPr>
                            <a:rPr kumimoji="0" lang="en-US" sz="1800" b="0" i="0" u="none" strike="noStrike" kern="0" cap="none" spc="0" normalizeH="0" baseline="0" noProof="0" dirty="0" smtClean="0">
                              <a:ln>
                                <a:noFill/>
                              </a:ln>
                              <a:solidFill>
                                <a:srgbClr val="000000"/>
                              </a:solidFill>
                              <a:effectLst/>
                              <a:uLnTx/>
                              <a:uFillTx/>
                              <a:latin typeface="Arial"/>
                              <a:ea typeface="Cambria Math" panose="02040503050406030204" pitchFamily="18" charset="0"/>
                              <a:cs typeface="Arial"/>
                              <a:sym typeface="Arial"/>
                            </a:rPr>
                            <m:t>X</m:t>
                          </m:r>
                          <m:r>
                            <a:rPr kumimoji="0" lang="en-US" sz="18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acc>
                            <m:accPr>
                              <m:chr m:val="⃗"/>
                              <m:ctrlPr>
                                <a:rPr kumimoji="0" lang="en-US" sz="1800" b="0" i="1" u="none" strike="noStrike" kern="0" cap="none" spc="0" normalizeH="0" baseline="0" noProof="0">
                                  <a:ln>
                                    <a:noFill/>
                                  </a:ln>
                                  <a:solidFill>
                                    <a:srgbClr val="FF0000"/>
                                  </a:solidFill>
                                  <a:effectLst/>
                                  <a:uLnTx/>
                                  <a:uFillTx/>
                                  <a:latin typeface="Cambria Math" panose="02040503050406030204" pitchFamily="18" charset="0"/>
                                  <a:sym typeface="Arial"/>
                                </a:rPr>
                              </m:ctrlPr>
                            </m:accPr>
                            <m:e>
                              <m:r>
                                <a:rPr kumimoji="0" lang="en-US" sz="1800" b="0" i="1" u="none" strike="noStrike" kern="0" cap="none" spc="0" normalizeH="0" baseline="0" noProof="0">
                                  <a:ln>
                                    <a:noFill/>
                                  </a:ln>
                                  <a:solidFill>
                                    <a:srgbClr val="FF0000"/>
                                  </a:solidFill>
                                  <a:effectLst/>
                                  <a:uLnTx/>
                                  <a:uFillTx/>
                                  <a:latin typeface="Cambria Math" panose="02040503050406030204" pitchFamily="18" charset="0"/>
                                  <a:sym typeface="Arial"/>
                                </a:rPr>
                                <m:t>𝑡</m:t>
                              </m:r>
                            </m:e>
                          </m:acc>
                        </m:e>
                      </m:d>
                      <m:r>
                        <a:rPr kumimoji="0" lang="en-US" sz="1800" b="0" i="1" u="none" strike="noStrike" kern="0" cap="none" spc="0" normalizeH="0" baseline="0" noProof="0" smtClean="0">
                          <a:ln>
                            <a:noFill/>
                          </a:ln>
                          <a:solidFill>
                            <a:srgbClr val="202729"/>
                          </a:solidFill>
                          <a:effectLst/>
                          <a:uLnTx/>
                          <a:uFillTx/>
                          <a:latin typeface="Cambria Math" panose="02040503050406030204" pitchFamily="18" charset="0"/>
                          <a:sym typeface="Arial"/>
                        </a:rPr>
                        <m:t>=</m:t>
                      </m:r>
                      <m:r>
                        <a:rPr kumimoji="0" lang="en-US" sz="1800" b="0" i="1" u="none" strike="noStrike" kern="0" cap="none" spc="0" normalizeH="0" baseline="0" noProof="0">
                          <a:ln>
                            <a:noFill/>
                          </a:ln>
                          <a:solidFill>
                            <a:srgbClr val="202729"/>
                          </a:solidFill>
                          <a:effectLst/>
                          <a:uLnTx/>
                          <a:uFillTx/>
                          <a:latin typeface="Cambria Math" panose="02040503050406030204" pitchFamily="18" charset="0"/>
                          <a:sym typeface="Arial"/>
                        </a:rPr>
                        <m:t>𝑋</m:t>
                      </m:r>
                      <m:r>
                        <a:rPr kumimoji="0" lang="en-US" sz="1800" b="0" i="1" u="none" strike="noStrike" kern="0" cap="none" spc="0" normalizeH="0" baseline="0" noProof="0">
                          <a:ln>
                            <a:noFill/>
                          </a:ln>
                          <a:solidFill>
                            <a:srgbClr val="202729"/>
                          </a:solidFill>
                          <a:effectLst/>
                          <a:uLnTx/>
                          <a:uFillTx/>
                          <a:latin typeface="Cambria Math" panose="02040503050406030204" pitchFamily="18" charset="0"/>
                          <a:sym typeface="Arial"/>
                        </a:rPr>
                        <m:t>⋅</m:t>
                      </m:r>
                      <m:acc>
                        <m:accPr>
                          <m:chr m:val="⃗"/>
                          <m:ctrlPr>
                            <a:rPr kumimoji="0" lang="en-US" sz="1800" b="0" i="1" u="none" strike="noStrike" kern="0" cap="none" spc="0" normalizeH="0" baseline="0" noProof="0">
                              <a:ln>
                                <a:noFill/>
                              </a:ln>
                              <a:solidFill>
                                <a:srgbClr val="00B050"/>
                              </a:solidFill>
                              <a:effectLst/>
                              <a:uLnTx/>
                              <a:uFillTx/>
                              <a:latin typeface="Cambria Math" panose="02040503050406030204" pitchFamily="18" charset="0"/>
                              <a:sym typeface="Arial"/>
                            </a:rPr>
                          </m:ctrlPr>
                        </m:accPr>
                        <m:e>
                          <m:r>
                            <a:rPr kumimoji="0" lang="en-US" sz="1800" b="0" i="1" u="none" strike="noStrike" kern="0" cap="none" spc="0" normalizeH="0" baseline="0" noProof="0">
                              <a:ln>
                                <a:noFill/>
                              </a:ln>
                              <a:solidFill>
                                <a:srgbClr val="00B050"/>
                              </a:solidFill>
                              <a:effectLst/>
                              <a:uLnTx/>
                              <a:uFillTx/>
                              <a:latin typeface="Cambria Math" panose="02040503050406030204" pitchFamily="18" charset="0"/>
                              <a:sym typeface="Arial"/>
                            </a:rPr>
                            <m:t>𝑒</m:t>
                          </m:r>
                        </m:e>
                      </m:acc>
                      <m:r>
                        <a:rPr kumimoji="0" lang="en-US" sz="1800" b="0" i="1" u="none" strike="noStrike" kern="0" cap="none" spc="0" normalizeH="0" baseline="0" noProof="0" smtClean="0">
                          <a:ln>
                            <a:noFill/>
                          </a:ln>
                          <a:solidFill>
                            <a:srgbClr val="202729"/>
                          </a:solidFill>
                          <a:effectLst/>
                          <a:uLnTx/>
                          <a:uFillTx/>
                          <a:latin typeface="Cambria Math" panose="02040503050406030204" pitchFamily="18" charset="0"/>
                          <a:sym typeface="Arial"/>
                        </a:rPr>
                        <m:t>+</m:t>
                      </m:r>
                      <m:d>
                        <m:dPr>
                          <m:ctrlPr>
                            <a:rPr kumimoji="0" lang="en-US" sz="1800" b="0" i="1" u="none" strike="noStrike" kern="0" cap="none" spc="0" normalizeH="0" baseline="0" noProof="0" smtClean="0">
                              <a:ln>
                                <a:noFill/>
                              </a:ln>
                              <a:solidFill>
                                <a:srgbClr val="202729"/>
                              </a:solidFill>
                              <a:effectLst/>
                              <a:uLnTx/>
                              <a:uFillTx/>
                              <a:latin typeface="Cambria Math" panose="02040503050406030204" pitchFamily="18" charset="0"/>
                              <a:sym typeface="Arial"/>
                            </a:rPr>
                          </m:ctrlPr>
                        </m:dPr>
                        <m:e>
                          <m:r>
                            <a:rPr kumimoji="0" lang="en-US" sz="1800" b="0" i="1" u="none" strike="noStrike" kern="0" cap="none" spc="0" normalizeH="0" baseline="0" noProof="0" smtClean="0">
                              <a:ln>
                                <a:noFill/>
                              </a:ln>
                              <a:solidFill>
                                <a:srgbClr val="202729"/>
                              </a:solidFill>
                              <a:effectLst/>
                              <a:uLnTx/>
                              <a:uFillTx/>
                              <a:latin typeface="Cambria Math" panose="02040503050406030204" pitchFamily="18" charset="0"/>
                              <a:sym typeface="Arial"/>
                            </a:rPr>
                            <m:t>1−</m:t>
                          </m:r>
                          <m:r>
                            <a:rPr kumimoji="0" lang="en-US" sz="1800" b="0" i="1" u="none" strike="noStrike" kern="0" cap="none" spc="0" normalizeH="0" baseline="0" noProof="0" smtClean="0">
                              <a:ln>
                                <a:noFill/>
                              </a:ln>
                              <a:solidFill>
                                <a:srgbClr val="202729"/>
                              </a:solidFill>
                              <a:effectLst/>
                              <a:uLnTx/>
                              <a:uFillTx/>
                              <a:latin typeface="Cambria Math" panose="02040503050406030204" pitchFamily="18" charset="0"/>
                              <a:sym typeface="Arial"/>
                            </a:rPr>
                            <m:t>𝑋</m:t>
                          </m:r>
                        </m:e>
                      </m:d>
                      <m:r>
                        <a:rPr kumimoji="0" lang="en-US" sz="1800" b="0" i="1" u="none" strike="noStrike" kern="0" cap="none" spc="0" normalizeH="0" baseline="0" noProof="0" smtClean="0">
                          <a:ln>
                            <a:noFill/>
                          </a:ln>
                          <a:solidFill>
                            <a:srgbClr val="202729"/>
                          </a:solidFill>
                          <a:effectLst/>
                          <a:uLnTx/>
                          <a:uFillTx/>
                          <a:latin typeface="Cambria Math" panose="02040503050406030204" pitchFamily="18" charset="0"/>
                          <a:sym typeface="Arial"/>
                        </a:rPr>
                        <m:t>⋅</m:t>
                      </m:r>
                      <m:r>
                        <a:rPr kumimoji="0" lang="en-US" sz="1800" b="0" i="1" u="none" strike="noStrike" kern="0" cap="none" spc="0" normalizeH="0" baseline="0" noProof="0" smtClean="0">
                          <a:ln>
                            <a:noFill/>
                          </a:ln>
                          <a:solidFill>
                            <a:srgbClr val="202729"/>
                          </a:solidFill>
                          <a:effectLst/>
                          <a:uLnTx/>
                          <a:uFillTx/>
                          <a:latin typeface="Cambria Math" panose="02040503050406030204" pitchFamily="18" charset="0"/>
                          <a:sym typeface="Arial"/>
                        </a:rPr>
                        <m:t>𝑋</m:t>
                      </m:r>
                      <m:r>
                        <a:rPr kumimoji="0" lang="en-US" sz="1800" b="0" i="1" u="none" strike="noStrike" kern="0" cap="none" spc="0" normalizeH="0" baseline="0" noProof="0" smtClean="0">
                          <a:ln>
                            <a:noFill/>
                          </a:ln>
                          <a:solidFill>
                            <a:srgbClr val="202729"/>
                          </a:solidFill>
                          <a:effectLst/>
                          <a:uLnTx/>
                          <a:uFillTx/>
                          <a:latin typeface="Cambria Math" panose="02040503050406030204" pitchFamily="18" charset="0"/>
                          <a:sym typeface="Arial"/>
                        </a:rPr>
                        <m:t>⋅</m:t>
                      </m:r>
                      <m:r>
                        <a:rPr kumimoji="0" lang="en-US" sz="18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𝑞</m:t>
                      </m:r>
                      <m:r>
                        <a:rPr kumimoji="0" lang="en-US" sz="1800" b="0" i="1" u="none" strike="noStrike" kern="0" cap="none" spc="0" normalizeH="0" baseline="0" noProof="0" smtClean="0">
                          <a:ln>
                            <a:noFill/>
                          </a:ln>
                          <a:solidFill>
                            <a:srgbClr val="FFC000"/>
                          </a:solidFill>
                          <a:effectLst/>
                          <a:uLnTx/>
                          <a:uFillTx/>
                          <a:latin typeface="Cambria Math" panose="02040503050406030204" pitchFamily="18" charset="0"/>
                          <a:sym typeface="Arial"/>
                        </a:rPr>
                        <m:t>(</m:t>
                      </m:r>
                      <m:r>
                        <a:rPr kumimoji="0" lang="en-US" sz="18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𝑋</m:t>
                      </m:r>
                      <m:r>
                        <a:rPr kumimoji="0" lang="en-US" sz="1800" b="0" i="1" u="none" strike="noStrike" kern="0" cap="none" spc="0" normalizeH="0" baseline="0" noProof="0" smtClean="0">
                          <a:ln>
                            <a:noFill/>
                          </a:ln>
                          <a:solidFill>
                            <a:srgbClr val="FFC000"/>
                          </a:solidFill>
                          <a:effectLst/>
                          <a:uLnTx/>
                          <a:uFillTx/>
                          <a:latin typeface="Cambria Math" panose="02040503050406030204" pitchFamily="18" charset="0"/>
                          <a:sym typeface="Arial"/>
                        </a:rPr>
                        <m:t>)</m:t>
                      </m:r>
                    </m:oMath>
                  </m:oMathPara>
                </a14:m>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2" name="TextBox 1">
                <a:extLst>
                  <a:ext uri="{FF2B5EF4-FFF2-40B4-BE49-F238E27FC236}">
                    <a16:creationId xmlns:a16="http://schemas.microsoft.com/office/drawing/2014/main" id="{0DA3505D-20C9-198C-A964-BECB5D472BEC}"/>
                  </a:ext>
                </a:extLst>
              </p:cNvPr>
              <p:cNvSpPr txBox="1">
                <a:spLocks noRot="1" noChangeAspect="1" noMove="1" noResize="1" noEditPoints="1" noAdjustHandles="1" noChangeArrowheads="1" noChangeShapeType="1" noTextEdit="1"/>
              </p:cNvSpPr>
              <p:nvPr/>
            </p:nvSpPr>
            <p:spPr>
              <a:xfrm>
                <a:off x="480525" y="1710833"/>
                <a:ext cx="5604965" cy="314638"/>
              </a:xfrm>
              <a:prstGeom prst="rect">
                <a:avLst/>
              </a:prstGeom>
              <a:blipFill>
                <a:blip r:embed="rId4"/>
                <a:stretch>
                  <a:fillRect l="-903" t="-26923" r="-1580" b="-3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B17DC28-C8F2-A98E-5786-5F10648C5AFF}"/>
                  </a:ext>
                </a:extLst>
              </p:cNvPr>
              <p:cNvSpPr txBox="1"/>
              <p:nvPr/>
            </p:nvSpPr>
            <p:spPr>
              <a:xfrm>
                <a:off x="366610" y="2027984"/>
                <a:ext cx="5097516" cy="11851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Cambria Math" panose="02040503050406030204" pitchFamily="18" charset="0"/>
                          <a:sym typeface="Arial"/>
                        </a:rPr>
                        <m:t>𝑨𝒄</m:t>
                      </m:r>
                      <m:sSup>
                        <m:sSupPr>
                          <m:ctrlP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Cambria Math" panose="02040503050406030204" pitchFamily="18" charset="0"/>
                              <a:sym typeface="Arial"/>
                            </a:rPr>
                          </m:ctrlPr>
                        </m:sSupPr>
                        <m:e>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Cambria Math" panose="02040503050406030204" pitchFamily="18" charset="0"/>
                              <a:sym typeface="Arial"/>
                            </a:rPr>
                            <m:t>𝒄</m:t>
                          </m:r>
                        </m:e>
                        <m:sup>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Cambria Math" panose="02040503050406030204" pitchFamily="18" charset="0"/>
                              <a:sym typeface="Arial"/>
                            </a:rPr>
                            <m:t>′</m:t>
                          </m:r>
                        </m:sup>
                      </m:sSup>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Cambria Math" panose="02040503050406030204" pitchFamily="18" charset="0"/>
                          <a:sym typeface="Arial"/>
                        </a:rPr>
                        <m:t>.</m:t>
                      </m:r>
                      <m:acc>
                        <m:accPr>
                          <m:chr m:val="⃗"/>
                          <m:ctrlP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Cambria Math" panose="02040503050406030204" pitchFamily="18" charset="0"/>
                              <a:sym typeface="Arial"/>
                            </a:rPr>
                          </m:ctrlPr>
                        </m:accPr>
                        <m:e>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Cambria Math" panose="02040503050406030204" pitchFamily="18" charset="0"/>
                              <a:sym typeface="Arial"/>
                            </a:rPr>
                            <m:t>𝒆</m:t>
                          </m:r>
                        </m:e>
                      </m:acc>
                      <m:r>
                        <a:rPr kumimoji="0" lang="en-US" sz="1800" b="1" i="1" u="none" strike="noStrike" kern="0" cap="none" spc="0" normalizeH="0" baseline="0" noProof="0" smtClean="0">
                          <a:ln>
                            <a:noFill/>
                          </a:ln>
                          <a:solidFill>
                            <a:srgbClr val="202729"/>
                          </a:solidFill>
                          <a:effectLst/>
                          <a:uLnTx/>
                          <a:uFillTx/>
                          <a:latin typeface="Cambria Math" panose="02040503050406030204" pitchFamily="18" charset="0"/>
                          <a:ea typeface="Cambria Math" panose="02040503050406030204" pitchFamily="18" charset="0"/>
                          <a:sym typeface="Arial"/>
                        </a:rPr>
                        <m:t>←</m:t>
                      </m:r>
                      <m:acc>
                        <m:accPr>
                          <m:chr m:val="⃗"/>
                          <m:ctrlPr>
                            <a:rPr kumimoji="0" lang="en-US" sz="1800" b="0" i="1" u="none" strike="noStrike" kern="0" cap="none" spc="0" normalizeH="0" baseline="0" noProof="0" smtClean="0">
                              <a:ln>
                                <a:noFill/>
                              </a:ln>
                              <a:solidFill>
                                <a:srgbClr val="4BA173"/>
                              </a:solidFill>
                              <a:effectLst/>
                              <a:uLnTx/>
                              <a:uFillTx/>
                              <a:latin typeface="Cambria Math" panose="02040503050406030204" pitchFamily="18" charset="0"/>
                              <a:ea typeface="Cambria Math" panose="02040503050406030204" pitchFamily="18" charset="0"/>
                              <a:sym typeface="Arial"/>
                            </a:rPr>
                          </m:ctrlPr>
                        </m:accPr>
                        <m:e>
                          <m:r>
                            <a:rPr kumimoji="0" lang="en-US" sz="1800" b="0" i="1" u="none" strike="noStrike" kern="0" cap="none" spc="0" normalizeH="0" baseline="0" noProof="0" smtClean="0">
                              <a:ln>
                                <a:noFill/>
                              </a:ln>
                              <a:solidFill>
                                <a:srgbClr val="4BA173"/>
                              </a:solidFill>
                              <a:effectLst/>
                              <a:uLnTx/>
                              <a:uFillTx/>
                              <a:latin typeface="Cambria Math" panose="02040503050406030204" pitchFamily="18" charset="0"/>
                              <a:ea typeface="Cambria Math" panose="02040503050406030204" pitchFamily="18" charset="0"/>
                              <a:sym typeface="Arial"/>
                            </a:rPr>
                            <m:t>𝑒</m:t>
                          </m:r>
                        </m:e>
                      </m:ac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nary>
                        <m:naryPr>
                          <m:chr m:val="∑"/>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ctrlPr>
                        </m:naryPr>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𝑗</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=0</m:t>
                          </m:r>
                        </m:sub>
                        <m:sup>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𝑑</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−2</m:t>
                          </m:r>
                        </m:sup>
                        <m:e>
                          <m:acc>
                            <m:accPr>
                              <m:chr m:val="⃗"/>
                              <m:ctrlPr>
                                <a:rPr kumimoji="0" lang="en-US" sz="1800" b="0" i="1" u="none" strike="noStrike" kern="0" cap="none" spc="0" normalizeH="0" baseline="0" noProof="0" smtClean="0">
                                  <a:ln>
                                    <a:noFill/>
                                  </a:ln>
                                  <a:solidFill>
                                    <a:srgbClr val="FFC000"/>
                                  </a:solidFill>
                                  <a:effectLst/>
                                  <a:uLnTx/>
                                  <a:uFillTx/>
                                  <a:latin typeface="Cambria Math" panose="02040503050406030204" pitchFamily="18" charset="0"/>
                                  <a:ea typeface="Cambria Math" panose="02040503050406030204" pitchFamily="18" charset="0"/>
                                  <a:sym typeface="Arial"/>
                                </a:rPr>
                              </m:ctrlPr>
                            </m:accPr>
                            <m:e>
                              <m:sSub>
                                <m:sSubPr>
                                  <m:ctrlPr>
                                    <a:rPr kumimoji="0" lang="en-US" sz="1800" b="0" i="1" u="none" strike="noStrike" kern="0" cap="none" spc="0" normalizeH="0" baseline="0" noProof="0">
                                      <a:ln>
                                        <a:noFill/>
                                      </a:ln>
                                      <a:solidFill>
                                        <a:srgbClr val="FFC000"/>
                                      </a:solidFill>
                                      <a:effectLst/>
                                      <a:uLnTx/>
                                      <a:uFillTx/>
                                      <a:latin typeface="Cambria Math" panose="02040503050406030204" pitchFamily="18" charset="0"/>
                                      <a:ea typeface="Cambria Math" panose="02040503050406030204" pitchFamily="18" charset="0"/>
                                      <a:sym typeface="Arial"/>
                                    </a:rPr>
                                  </m:ctrlPr>
                                </m:sSubPr>
                                <m:e>
                                  <m:r>
                                    <a:rPr kumimoji="0" lang="en-US" sz="1800" b="0" i="1" u="none" strike="noStrike" kern="0" cap="none" spc="0" normalizeH="0" baseline="0" noProof="0">
                                      <a:ln>
                                        <a:noFill/>
                                      </a:ln>
                                      <a:solidFill>
                                        <a:srgbClr val="FFC000"/>
                                      </a:solidFill>
                                      <a:effectLst/>
                                      <a:uLnTx/>
                                      <a:uFillTx/>
                                      <a:latin typeface="Cambria Math" panose="02040503050406030204" pitchFamily="18" charset="0"/>
                                      <a:ea typeface="Cambria Math" panose="02040503050406030204" pitchFamily="18" charset="0"/>
                                      <a:sym typeface="Arial"/>
                                    </a:rPr>
                                    <m:t>𝑞</m:t>
                                  </m:r>
                                </m:e>
                                <m:sub>
                                  <m:r>
                                    <a:rPr kumimoji="0" lang="en-US" sz="1800" b="0" i="1" u="none" strike="noStrike" kern="0" cap="none" spc="0" normalizeH="0" baseline="0" noProof="0">
                                      <a:ln>
                                        <a:noFill/>
                                      </a:ln>
                                      <a:solidFill>
                                        <a:srgbClr val="FFC000"/>
                                      </a:solidFill>
                                      <a:effectLst/>
                                      <a:uLnTx/>
                                      <a:uFillTx/>
                                      <a:latin typeface="Cambria Math" panose="02040503050406030204" pitchFamily="18" charset="0"/>
                                      <a:ea typeface="Cambria Math" panose="02040503050406030204" pitchFamily="18" charset="0"/>
                                      <a:sym typeface="Arial"/>
                                    </a:rPr>
                                    <m:t>𝑗</m:t>
                                  </m:r>
                                </m:sub>
                              </m:sSub>
                            </m:e>
                          </m:ac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sSup>
                            <m:sSup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ctrlPr>
                            </m:sSup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𝛼</m:t>
                              </m:r>
                            </m:e>
                            <m:sup>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𝑗</m:t>
                              </m:r>
                            </m:sup>
                          </m:sSup>
                        </m:e>
                      </m:nary>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𝑉</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Arial"/>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𝛼</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Arial"/>
                        </a:rPr>
                        <m:t>⋅</m:t>
                      </m:r>
                      <m:sSup>
                        <m:sSupPr>
                          <m:ctrlPr>
                            <a:rPr kumimoji="0" lang="en-US" sz="1800" b="0" i="1" u="none" strike="noStrike" kern="0" cap="none" spc="0" normalizeH="0" baseline="0" noProof="0">
                              <a:ln>
                                <a:noFill/>
                              </a:ln>
                              <a:solidFill>
                                <a:srgbClr val="00B050"/>
                              </a:solidFill>
                              <a:effectLst/>
                              <a:uLnTx/>
                              <a:uFillTx/>
                              <a:latin typeface="Cambria Math" panose="02040503050406030204" pitchFamily="18" charset="0"/>
                              <a:sym typeface="Arial"/>
                            </a:rPr>
                          </m:ctrlPr>
                        </m:sSupPr>
                        <m:e>
                          <m:acc>
                            <m:accPr>
                              <m:chr m:val="⃗"/>
                              <m:ctrlPr>
                                <a:rPr kumimoji="0" lang="en-US" sz="1800" b="0" i="1" u="none" strike="noStrike" kern="0" cap="none" spc="0" normalizeH="0" baseline="0" noProof="0">
                                  <a:ln>
                                    <a:noFill/>
                                  </a:ln>
                                  <a:solidFill>
                                    <a:srgbClr val="00B050"/>
                                  </a:solidFill>
                                  <a:effectLst/>
                                  <a:uLnTx/>
                                  <a:uFillTx/>
                                  <a:latin typeface="Cambria Math" panose="02040503050406030204" pitchFamily="18" charset="0"/>
                                  <a:sym typeface="Arial"/>
                                </a:rPr>
                              </m:ctrlPr>
                            </m:accPr>
                            <m:e>
                              <m:r>
                                <a:rPr kumimoji="0" lang="en-US" sz="1800" b="0" i="1" u="none" strike="noStrike" kern="0" cap="none" spc="0" normalizeH="0" baseline="0" noProof="0">
                                  <a:ln>
                                    <a:noFill/>
                                  </a:ln>
                                  <a:solidFill>
                                    <a:srgbClr val="00B050"/>
                                  </a:solidFill>
                                  <a:effectLst/>
                                  <a:uLnTx/>
                                  <a:uFillTx/>
                                  <a:latin typeface="Cambria Math" panose="02040503050406030204" pitchFamily="18" charset="0"/>
                                  <a:sym typeface="Arial"/>
                                </a:rPr>
                                <m:t>𝑡</m:t>
                              </m:r>
                            </m:e>
                          </m:acc>
                        </m:e>
                        <m:sup>
                          <m:r>
                            <a:rPr kumimoji="0" lang="en-US" sz="1800" b="0" i="1" u="none" strike="noStrike" kern="0" cap="none" spc="0" normalizeH="0" baseline="0" noProof="0">
                              <a:ln>
                                <a:noFill/>
                              </a:ln>
                              <a:solidFill>
                                <a:srgbClr val="00B050"/>
                              </a:solidFill>
                              <a:effectLst/>
                              <a:uLnTx/>
                              <a:uFillTx/>
                              <a:latin typeface="Cambria Math" panose="02040503050406030204" pitchFamily="18" charset="0"/>
                              <a:sym typeface="Arial"/>
                            </a:rPr>
                            <m:t>′</m:t>
                          </m:r>
                        </m:sup>
                      </m:sSup>
                      <m:r>
                        <m:rPr>
                          <m:nor/>
                        </m:rPr>
                        <a:rPr kumimoji="0" lang="en-US" sz="1800" b="0" i="0" u="none" strike="noStrike" kern="0" cap="none" spc="0" normalizeH="0" baseline="0" noProof="0" dirty="0">
                          <a:ln>
                            <a:noFill/>
                          </a:ln>
                          <a:solidFill>
                            <a:srgbClr val="000000"/>
                          </a:solidFill>
                          <a:effectLst/>
                          <a:uLnTx/>
                          <a:uFillTx/>
                          <a:latin typeface="Arial"/>
                          <a:ea typeface="Cambria Math" panose="02040503050406030204" pitchFamily="18" charset="0"/>
                          <a:cs typeface="Arial"/>
                          <a:sym typeface="Arial"/>
                        </a:rPr>
                        <m:t>+(1−</m:t>
                      </m:r>
                      <m:r>
                        <a:rPr kumimoji="0" lang="en-US" sz="18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sym typeface="Arial"/>
                        </a:rPr>
                        <m:t>𝛼</m:t>
                      </m:r>
                      <m:r>
                        <a:rPr kumimoji="0" lang="en-US" sz="1800" b="0" i="1"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sym typeface="Arial"/>
                        </a:rPr>
                        <m:t>)⋅</m:t>
                      </m:r>
                      <m:acc>
                        <m:accPr>
                          <m:chr m:val="⃗"/>
                          <m:ctrlPr>
                            <a:rPr kumimoji="0" lang="en-US" sz="1800" b="0" i="1" u="none" strike="noStrike" kern="0" cap="none" spc="0" normalizeH="0" baseline="0" noProof="0">
                              <a:ln>
                                <a:noFill/>
                              </a:ln>
                              <a:solidFill>
                                <a:srgbClr val="FF0000"/>
                              </a:solidFill>
                              <a:effectLst/>
                              <a:uLnTx/>
                              <a:uFillTx/>
                              <a:latin typeface="Cambria Math" panose="02040503050406030204" pitchFamily="18" charset="0"/>
                              <a:sym typeface="Arial"/>
                            </a:rPr>
                          </m:ctrlPr>
                        </m:accPr>
                        <m:e>
                          <m:r>
                            <a:rPr kumimoji="0" lang="en-US" sz="1800" b="0" i="1" u="none" strike="noStrike" kern="0" cap="none" spc="0" normalizeH="0" baseline="0" noProof="0">
                              <a:ln>
                                <a:noFill/>
                              </a:ln>
                              <a:solidFill>
                                <a:srgbClr val="FF0000"/>
                              </a:solidFill>
                              <a:effectLst/>
                              <a:uLnTx/>
                              <a:uFillTx/>
                              <a:latin typeface="Cambria Math" panose="02040503050406030204" pitchFamily="18" charset="0"/>
                              <a:sym typeface="Arial"/>
                            </a:rPr>
                            <m:t>𝑡</m:t>
                          </m:r>
                        </m:e>
                      </m:acc>
                      <m:r>
                        <a:rPr kumimoji="0" lang="en-US" sz="1800" b="0" i="1" u="none" strike="noStrike" kern="0" cap="none" spc="0" normalizeH="0" baseline="0" noProof="0">
                          <a:ln>
                            <a:noFill/>
                          </a:ln>
                          <a:solidFill>
                            <a:srgbClr val="202729"/>
                          </a:solidFill>
                          <a:effectLst/>
                          <a:uLnTx/>
                          <a:uFillTx/>
                          <a:latin typeface="Cambria Math" panose="02040503050406030204" pitchFamily="18" charset="0"/>
                          <a:ea typeface="Cambria Math" panose="02040503050406030204" pitchFamily="18" charset="0"/>
                          <a:sym typeface="Arial"/>
                        </a:rPr>
                        <m:t>)</m:t>
                      </m:r>
                    </m:oMath>
                  </m:oMathPara>
                </a14:m>
                <a:endParaRPr kumimoji="0" lang="en-US" sz="1800" b="0" i="0" u="none" strike="noStrike" kern="0" cap="none" spc="0" normalizeH="0" baseline="0" noProof="0" dirty="0">
                  <a:ln>
                    <a:noFill/>
                  </a:ln>
                  <a:solidFill>
                    <a:srgbClr val="000000"/>
                  </a:solidFill>
                  <a:effectLst/>
                  <a:uLnTx/>
                  <a:uFillTx/>
                  <a:latin typeface="Arial"/>
                  <a:ea typeface="Cambria Math" panose="020405030504060302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8" name="TextBox 7">
                <a:extLst>
                  <a:ext uri="{FF2B5EF4-FFF2-40B4-BE49-F238E27FC236}">
                    <a16:creationId xmlns:a16="http://schemas.microsoft.com/office/drawing/2014/main" id="{FB17DC28-C8F2-A98E-5786-5F10648C5AFF}"/>
                  </a:ext>
                </a:extLst>
              </p:cNvPr>
              <p:cNvSpPr txBox="1">
                <a:spLocks noRot="1" noChangeAspect="1" noMove="1" noResize="1" noEditPoints="1" noAdjustHandles="1" noChangeArrowheads="1" noChangeShapeType="1" noTextEdit="1"/>
              </p:cNvSpPr>
              <p:nvPr/>
            </p:nvSpPr>
            <p:spPr>
              <a:xfrm>
                <a:off x="366610" y="2027984"/>
                <a:ext cx="5097516" cy="1185196"/>
              </a:xfrm>
              <a:prstGeom prst="rect">
                <a:avLst/>
              </a:prstGeom>
              <a:blipFill>
                <a:blip r:embed="rId5"/>
                <a:stretch>
                  <a:fillRect t="-69149" b="-851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50D1394-2979-37B3-7800-85116FBB647F}"/>
                  </a:ext>
                </a:extLst>
              </p:cNvPr>
              <p:cNvSpPr txBox="1"/>
              <p:nvPr/>
            </p:nvSpPr>
            <p:spPr>
              <a:xfrm>
                <a:off x="1628911" y="1133033"/>
                <a:ext cx="999633" cy="31463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𝑉</m:t>
                      </m:r>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acc>
                            <m:accPr>
                              <m:chr m:val="⃗"/>
                              <m:ctrlPr>
                                <a:rPr kumimoji="0" lang="en-US" sz="1800" b="0" i="1" u="none" strike="noStrike" kern="0" cap="none" spc="0" normalizeH="0" baseline="0" noProof="0" smtClean="0">
                                  <a:ln>
                                    <a:noFill/>
                                  </a:ln>
                                  <a:solidFill>
                                    <a:srgbClr val="00B050"/>
                                  </a:solidFill>
                                  <a:effectLst/>
                                  <a:uLnTx/>
                                  <a:uFillTx/>
                                  <a:latin typeface="Cambria Math" panose="02040503050406030204" pitchFamily="18" charset="0"/>
                                  <a:sym typeface="Arial"/>
                                </a:rPr>
                              </m:ctrlPr>
                            </m:accPr>
                            <m:e>
                              <m:r>
                                <a:rPr kumimoji="0" lang="en-US" sz="1800" b="0" i="1" u="none" strike="noStrike" kern="0" cap="none" spc="0" normalizeH="0" baseline="0" noProof="0" smtClean="0">
                                  <a:ln>
                                    <a:noFill/>
                                  </a:ln>
                                  <a:solidFill>
                                    <a:srgbClr val="00B050"/>
                                  </a:solidFill>
                                  <a:effectLst/>
                                  <a:uLnTx/>
                                  <a:uFillTx/>
                                  <a:latin typeface="Cambria Math" panose="02040503050406030204" pitchFamily="18" charset="0"/>
                                  <a:sym typeface="Arial"/>
                                </a:rPr>
                                <m:t>𝑡</m:t>
                              </m:r>
                            </m:e>
                          </m:acc>
                          <m:r>
                            <a:rPr kumimoji="0" lang="en-US" sz="1800" b="0" i="1" u="none" strike="noStrike" kern="0" cap="none" spc="0" normalizeH="0" baseline="0" noProof="0" smtClean="0">
                              <a:ln>
                                <a:noFill/>
                              </a:ln>
                              <a:solidFill>
                                <a:srgbClr val="00B050"/>
                              </a:solidFill>
                              <a:effectLst/>
                              <a:uLnTx/>
                              <a:uFillTx/>
                              <a:latin typeface="Cambria Math" panose="02040503050406030204" pitchFamily="18" charset="0"/>
                              <a:sym typeface="Arial"/>
                            </a:rPr>
                            <m:t>′</m:t>
                          </m:r>
                        </m:e>
                      </m:d>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acc>
                        <m:accPr>
                          <m:chr m:val="⃗"/>
                          <m:ctrlPr>
                            <a:rPr kumimoji="0" lang="en-US" sz="1800" b="0" i="1" u="none" strike="noStrike" kern="0" cap="none" spc="0" normalizeH="0" baseline="0" noProof="0" smtClean="0">
                              <a:ln>
                                <a:noFill/>
                              </a:ln>
                              <a:solidFill>
                                <a:srgbClr val="00B050"/>
                              </a:solidFill>
                              <a:effectLst/>
                              <a:uLnTx/>
                              <a:uFillTx/>
                              <a:latin typeface="Cambria Math" panose="02040503050406030204" pitchFamily="18" charset="0"/>
                              <a:sym typeface="Arial"/>
                            </a:rPr>
                          </m:ctrlPr>
                        </m:accPr>
                        <m:e>
                          <m:r>
                            <a:rPr kumimoji="0" lang="en-US" sz="1800" b="0" i="1" u="none" strike="noStrike" kern="0" cap="none" spc="0" normalizeH="0" baseline="0" noProof="0" smtClean="0">
                              <a:ln>
                                <a:noFill/>
                              </a:ln>
                              <a:solidFill>
                                <a:srgbClr val="00B050"/>
                              </a:solidFill>
                              <a:effectLst/>
                              <a:uLnTx/>
                              <a:uFillTx/>
                              <a:latin typeface="Cambria Math" panose="02040503050406030204" pitchFamily="18" charset="0"/>
                              <a:sym typeface="Arial"/>
                            </a:rPr>
                            <m:t>𝑒</m:t>
                          </m:r>
                        </m:e>
                      </m:acc>
                    </m:oMath>
                  </m:oMathPara>
                </a14:m>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3" name="TextBox 2">
                <a:extLst>
                  <a:ext uri="{FF2B5EF4-FFF2-40B4-BE49-F238E27FC236}">
                    <a16:creationId xmlns:a16="http://schemas.microsoft.com/office/drawing/2014/main" id="{450D1394-2979-37B3-7800-85116FBB647F}"/>
                  </a:ext>
                </a:extLst>
              </p:cNvPr>
              <p:cNvSpPr txBox="1">
                <a:spLocks noRot="1" noChangeAspect="1" noMove="1" noResize="1" noEditPoints="1" noAdjustHandles="1" noChangeArrowheads="1" noChangeShapeType="1" noTextEdit="1"/>
              </p:cNvSpPr>
              <p:nvPr/>
            </p:nvSpPr>
            <p:spPr>
              <a:xfrm>
                <a:off x="1628911" y="1133033"/>
                <a:ext cx="999633" cy="314638"/>
              </a:xfrm>
              <a:prstGeom prst="rect">
                <a:avLst/>
              </a:prstGeom>
              <a:blipFill>
                <a:blip r:embed="rId6"/>
                <a:stretch>
                  <a:fillRect l="-5063" t="-28000" r="-2532"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E6FF9D5-608A-2E55-B372-45B0F3B7285B}"/>
                  </a:ext>
                </a:extLst>
              </p:cNvPr>
              <p:cNvSpPr txBox="1"/>
              <p:nvPr/>
            </p:nvSpPr>
            <p:spPr>
              <a:xfrm>
                <a:off x="4543667" y="1082378"/>
                <a:ext cx="1055097" cy="31463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𝑉</m:t>
                      </m:r>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acc>
                            <m:accPr>
                              <m:chr m:val="⃗"/>
                              <m:ctrlPr>
                                <a:rPr kumimoji="0" lang="en-US" sz="1800" b="0" i="1" u="none" strike="noStrike" kern="0" cap="none" spc="0" normalizeH="0" baseline="0" noProof="0" smtClean="0">
                                  <a:ln>
                                    <a:noFill/>
                                  </a:ln>
                                  <a:solidFill>
                                    <a:srgbClr val="FF0000"/>
                                  </a:solidFill>
                                  <a:effectLst/>
                                  <a:uLnTx/>
                                  <a:uFillTx/>
                                  <a:latin typeface="Cambria Math" panose="02040503050406030204" pitchFamily="18" charset="0"/>
                                  <a:sym typeface="Arial"/>
                                </a:rPr>
                              </m:ctrlPr>
                            </m:accPr>
                            <m:e>
                              <m:r>
                                <a:rPr kumimoji="0" lang="en-US" sz="1800" b="0" i="1" u="none" strike="noStrike" kern="0" cap="none" spc="0" normalizeH="0" baseline="0" noProof="0" smtClean="0">
                                  <a:ln>
                                    <a:noFill/>
                                  </a:ln>
                                  <a:solidFill>
                                    <a:srgbClr val="FF0000"/>
                                  </a:solidFill>
                                  <a:effectLst/>
                                  <a:uLnTx/>
                                  <a:uFillTx/>
                                  <a:latin typeface="Cambria Math" panose="02040503050406030204" pitchFamily="18" charset="0"/>
                                  <a:sym typeface="Arial"/>
                                </a:rPr>
                                <m:t>𝑡</m:t>
                              </m:r>
                            </m:e>
                          </m:acc>
                        </m:e>
                      </m:d>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p>
                        <m:sSup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0</m:t>
                          </m:r>
                        </m:e>
                        <m:sup>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𝐿</m:t>
                          </m:r>
                        </m:sup>
                      </m:sSup>
                    </m:oMath>
                  </m:oMathPara>
                </a14:m>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4" name="TextBox 3">
                <a:extLst>
                  <a:ext uri="{FF2B5EF4-FFF2-40B4-BE49-F238E27FC236}">
                    <a16:creationId xmlns:a16="http://schemas.microsoft.com/office/drawing/2014/main" id="{2E6FF9D5-608A-2E55-B372-45B0F3B7285B}"/>
                  </a:ext>
                </a:extLst>
              </p:cNvPr>
              <p:cNvSpPr txBox="1">
                <a:spLocks noRot="1" noChangeAspect="1" noMove="1" noResize="1" noEditPoints="1" noAdjustHandles="1" noChangeArrowheads="1" noChangeShapeType="1" noTextEdit="1"/>
              </p:cNvSpPr>
              <p:nvPr/>
            </p:nvSpPr>
            <p:spPr>
              <a:xfrm>
                <a:off x="4543667" y="1082378"/>
                <a:ext cx="1055097" cy="314638"/>
              </a:xfrm>
              <a:prstGeom prst="rect">
                <a:avLst/>
              </a:prstGeom>
              <a:blipFill>
                <a:blip r:embed="rId7"/>
                <a:stretch>
                  <a:fillRect l="-3571" t="-32000" r="-1190" b="-4000"/>
                </a:stretch>
              </a:blipFill>
            </p:spPr>
            <p:txBody>
              <a:bodyPr/>
              <a:lstStyle/>
              <a:p>
                <a:r>
                  <a:rPr lang="en-US">
                    <a:noFill/>
                  </a:rPr>
                  <a:t> </a:t>
                </a:r>
              </a:p>
            </p:txBody>
          </p:sp>
        </mc:Fallback>
      </mc:AlternateContent>
      <p:sp>
        <p:nvSpPr>
          <p:cNvPr id="5" name="Google Shape;486;p40">
            <a:extLst>
              <a:ext uri="{FF2B5EF4-FFF2-40B4-BE49-F238E27FC236}">
                <a16:creationId xmlns:a16="http://schemas.microsoft.com/office/drawing/2014/main" id="{8C35D771-14DE-5C94-F3A9-FD151126CA76}"/>
              </a:ext>
            </a:extLst>
          </p:cNvPr>
          <p:cNvSpPr txBox="1"/>
          <p:nvPr/>
        </p:nvSpPr>
        <p:spPr>
          <a:xfrm>
            <a:off x="480525" y="2681675"/>
            <a:ext cx="1230600" cy="6465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P</a:t>
            </a:r>
            <a:r>
              <a:rPr kumimoji="0" lang="en"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(Acc,𝛑)</a:t>
            </a:r>
            <a:r>
              <a:rPr kumimoji="0" lang="en" sz="14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a:t>
            </a:r>
            <a:endParaRPr kumimoji="0" sz="14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6" name="Google Shape;487;p40">
            <a:extLst>
              <a:ext uri="{FF2B5EF4-FFF2-40B4-BE49-F238E27FC236}">
                <a16:creationId xmlns:a16="http://schemas.microsoft.com/office/drawing/2014/main" id="{2D121C12-0EF0-3036-FF4C-1CAB497FB9C0}"/>
              </a:ext>
            </a:extLst>
          </p:cNvPr>
          <p:cNvSpPr txBox="1"/>
          <p:nvPr/>
        </p:nvSpPr>
        <p:spPr>
          <a:xfrm>
            <a:off x="7283725" y="2681675"/>
            <a:ext cx="1371600" cy="6465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1" i="0" u="none" strike="noStrike" kern="0" cap="none" spc="0" normalizeH="0" baseline="0" noProof="0">
                <a:ln>
                  <a:noFill/>
                </a:ln>
                <a:solidFill>
                  <a:srgbClr val="000000"/>
                </a:solidFill>
                <a:effectLst/>
                <a:uLnTx/>
                <a:uFillTx/>
                <a:latin typeface="Comic Sans MS"/>
                <a:ea typeface="Comic Sans MS"/>
                <a:cs typeface="Comic Sans MS"/>
                <a:sym typeface="Comic Sans MS"/>
              </a:rPr>
              <a:t>V</a:t>
            </a:r>
            <a:r>
              <a:rPr kumimoji="0" lang="en"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(Acc.x,𝛑.x)</a:t>
            </a:r>
            <a:endParaRPr kumimoji="0" sz="3000" b="1"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cxnSp>
        <p:nvCxnSpPr>
          <p:cNvPr id="7" name="Google Shape;489;p40">
            <a:extLst>
              <a:ext uri="{FF2B5EF4-FFF2-40B4-BE49-F238E27FC236}">
                <a16:creationId xmlns:a16="http://schemas.microsoft.com/office/drawing/2014/main" id="{ED4E5544-1DD1-7693-039A-D3586C32F871}"/>
              </a:ext>
            </a:extLst>
          </p:cNvPr>
          <p:cNvCxnSpPr/>
          <p:nvPr/>
        </p:nvCxnSpPr>
        <p:spPr>
          <a:xfrm>
            <a:off x="2410075" y="3089600"/>
            <a:ext cx="4156800" cy="21600"/>
          </a:xfrm>
          <a:prstGeom prst="straightConnector1">
            <a:avLst/>
          </a:prstGeom>
          <a:noFill/>
          <a:ln w="19050" cap="flat" cmpd="sng">
            <a:solidFill>
              <a:schemeClr val="dk1"/>
            </a:solidFill>
            <a:prstDash val="solid"/>
            <a:round/>
            <a:headEnd type="none" w="med" len="med"/>
            <a:tailEnd type="triangle" w="med" len="med"/>
          </a:ln>
        </p:spPr>
      </p:cxnSp>
      <p:grpSp>
        <p:nvGrpSpPr>
          <p:cNvPr id="9" name="Google Shape;491;p40">
            <a:extLst>
              <a:ext uri="{FF2B5EF4-FFF2-40B4-BE49-F238E27FC236}">
                <a16:creationId xmlns:a16="http://schemas.microsoft.com/office/drawing/2014/main" id="{53A7D010-5B64-3A15-F8A8-C82B315928DE}"/>
              </a:ext>
            </a:extLst>
          </p:cNvPr>
          <p:cNvGrpSpPr/>
          <p:nvPr/>
        </p:nvGrpSpPr>
        <p:grpSpPr>
          <a:xfrm>
            <a:off x="2417400" y="3296600"/>
            <a:ext cx="4156800" cy="292500"/>
            <a:chOff x="2417400" y="3296600"/>
            <a:chExt cx="4156800" cy="292500"/>
          </a:xfrm>
        </p:grpSpPr>
        <p:cxnSp>
          <p:nvCxnSpPr>
            <p:cNvPr id="10" name="Google Shape;492;p40">
              <a:extLst>
                <a:ext uri="{FF2B5EF4-FFF2-40B4-BE49-F238E27FC236}">
                  <a16:creationId xmlns:a16="http://schemas.microsoft.com/office/drawing/2014/main" id="{41E6AEF0-CFA9-8903-385B-89096DA20A43}"/>
                </a:ext>
              </a:extLst>
            </p:cNvPr>
            <p:cNvCxnSpPr/>
            <p:nvPr/>
          </p:nvCxnSpPr>
          <p:spPr>
            <a:xfrm>
              <a:off x="2417400" y="3567500"/>
              <a:ext cx="4156800" cy="21600"/>
            </a:xfrm>
            <a:prstGeom prst="straightConnector1">
              <a:avLst/>
            </a:prstGeom>
            <a:noFill/>
            <a:ln w="19050" cap="flat" cmpd="sng">
              <a:solidFill>
                <a:schemeClr val="dk1"/>
              </a:solidFill>
              <a:prstDash val="solid"/>
              <a:round/>
              <a:headEnd type="triangle" w="med" len="med"/>
              <a:tailEnd type="none" w="med" len="med"/>
            </a:ln>
          </p:spPr>
        </p:cxnSp>
        <p:pic>
          <p:nvPicPr>
            <p:cNvPr id="11" name="Google Shape;493;p40" descr="{&quot;backgroundColor&quot;:&quot;#FFFFFF&quot;,&quot;id&quot;:&quot;5&quot;,&quot;backgroundColorModified&quot;:false,&quot;type&quot;:&quot;$$&quot;,&quot;code&quot;:&quot;$$\\alpha\\leftarrow\\mathbb{F}$$&quot;,&quot;font&quot;:{&quot;size&quot;:16,&quot;color&quot;:&quot;#000000&quot;,&quot;family&quot;:&quot;Proxima Nova&quot;},&quot;aid&quot;:null,&quot;ts&quot;:1686101882283,&quot;cs&quot;:&quot;2Dz9P3z2w7dqHQWwI0wKEg==&quot;,&quot;size&quot;:{&quot;width&quot;:59.5,&quot;height&quot;:15.166666666666666}}">
              <a:extLst>
                <a:ext uri="{FF2B5EF4-FFF2-40B4-BE49-F238E27FC236}">
                  <a16:creationId xmlns:a16="http://schemas.microsoft.com/office/drawing/2014/main" id="{F1EE9F48-9A1B-FE13-11CD-D6B78A6C2167}"/>
                </a:ext>
              </a:extLst>
            </p:cNvPr>
            <p:cNvPicPr preferRelativeResize="0"/>
            <p:nvPr/>
          </p:nvPicPr>
          <p:blipFill>
            <a:blip r:embed="rId8">
              <a:alphaModFix/>
            </a:blip>
            <a:stretch>
              <a:fillRect/>
            </a:stretch>
          </p:blipFill>
          <p:spPr>
            <a:xfrm>
              <a:off x="4028883" y="3296600"/>
              <a:ext cx="566738" cy="144463"/>
            </a:xfrm>
            <a:prstGeom prst="rect">
              <a:avLst/>
            </a:prstGeom>
            <a:noFill/>
            <a:ln>
              <a:noFill/>
            </a:ln>
          </p:spPr>
        </p:pic>
      </p:grpSp>
      <p:cxnSp>
        <p:nvCxnSpPr>
          <p:cNvPr id="12" name="Google Shape;495;p40">
            <a:extLst>
              <a:ext uri="{FF2B5EF4-FFF2-40B4-BE49-F238E27FC236}">
                <a16:creationId xmlns:a16="http://schemas.microsoft.com/office/drawing/2014/main" id="{A2076184-E37A-406C-BE93-CCFC8D199964}"/>
              </a:ext>
            </a:extLst>
          </p:cNvPr>
          <p:cNvCxnSpPr/>
          <p:nvPr/>
        </p:nvCxnSpPr>
        <p:spPr>
          <a:xfrm>
            <a:off x="2417400" y="4024700"/>
            <a:ext cx="4156800" cy="21600"/>
          </a:xfrm>
          <a:prstGeom prst="straightConnector1">
            <a:avLst/>
          </a:prstGeom>
          <a:noFill/>
          <a:ln w="19050" cap="flat" cmpd="sng">
            <a:solidFill>
              <a:schemeClr val="dk1"/>
            </a:solidFill>
            <a:prstDash val="solid"/>
            <a:round/>
            <a:headEnd type="triangle" w="med" len="med"/>
            <a:tailEnd type="triangle" w="med" len="med"/>
          </a:ln>
        </p:spPr>
      </p:cxnSp>
      <p:cxnSp>
        <p:nvCxnSpPr>
          <p:cNvPr id="13" name="Google Shape;497;p40">
            <a:extLst>
              <a:ext uri="{FF2B5EF4-FFF2-40B4-BE49-F238E27FC236}">
                <a16:creationId xmlns:a16="http://schemas.microsoft.com/office/drawing/2014/main" id="{190DE689-9E14-9102-756C-8204BFC6BD06}"/>
              </a:ext>
            </a:extLst>
          </p:cNvPr>
          <p:cNvCxnSpPr/>
          <p:nvPr/>
        </p:nvCxnSpPr>
        <p:spPr>
          <a:xfrm>
            <a:off x="2417400" y="4769578"/>
            <a:ext cx="4156800" cy="21600"/>
          </a:xfrm>
          <a:prstGeom prst="straightConnector1">
            <a:avLst/>
          </a:prstGeom>
          <a:noFill/>
          <a:ln w="19050" cap="flat" cmpd="sng">
            <a:solidFill>
              <a:schemeClr val="dk1"/>
            </a:solidFill>
            <a:prstDash val="solid"/>
            <a:round/>
            <a:headEnd type="triangle" w="med" len="med"/>
            <a:tailEnd type="triangle" w="med" len="med"/>
          </a:ln>
        </p:spPr>
      </p:cxnSp>
      <p:sp>
        <p:nvSpPr>
          <p:cNvPr id="14" name="Google Shape;500;p40">
            <a:extLst>
              <a:ext uri="{FF2B5EF4-FFF2-40B4-BE49-F238E27FC236}">
                <a16:creationId xmlns:a16="http://schemas.microsoft.com/office/drawing/2014/main" id="{E3F303BA-6C90-DBE1-C09C-1714433729CD}"/>
              </a:ext>
            </a:extLst>
          </p:cNvPr>
          <p:cNvSpPr txBox="1"/>
          <p:nvPr/>
        </p:nvSpPr>
        <p:spPr>
          <a:xfrm>
            <a:off x="6927825" y="3328163"/>
            <a:ext cx="1857000" cy="677100"/>
          </a:xfrm>
          <a:prstGeom prst="rect">
            <a:avLst/>
          </a:prstGeom>
          <a:noFill/>
          <a:ln w="19050" cap="flat" cmpd="sng">
            <a:solidFill>
              <a:srgbClr val="CC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d-1 </a:t>
            </a:r>
            <a:r>
              <a:rPr kumimoji="0" lang="en" sz="16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G-</a:t>
            </a:r>
            <a:r>
              <a:rPr kumimoji="0" lang="en" sz="16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exps</a:t>
            </a:r>
            <a:endParaRPr kumimoji="0" sz="1600" b="1"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to fold </a:t>
            </a:r>
            <a:r>
              <a:rPr kumimoji="0" lang="en" sz="16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Q</a:t>
            </a:r>
            <a:r>
              <a:rPr kumimoji="0" lang="en" sz="1600" b="1" i="0" u="none" strike="noStrike" kern="0" cap="none" spc="0" normalizeH="0" baseline="-25000" noProof="0" dirty="0" err="1">
                <a:ln>
                  <a:noFill/>
                </a:ln>
                <a:solidFill>
                  <a:srgbClr val="000000"/>
                </a:solidFill>
                <a:effectLst/>
                <a:uLnTx/>
                <a:uFillTx/>
                <a:latin typeface="Proxima Nova"/>
                <a:ea typeface="Proxima Nova"/>
                <a:cs typeface="Proxima Nova"/>
                <a:sym typeface="Proxima Nova"/>
              </a:rPr>
              <a:t>j</a:t>
            </a:r>
            <a:r>
              <a:rPr kumimoji="0" lang="en"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and </a:t>
            </a:r>
            <a:r>
              <a:rPr kumimoji="0" lang="en" sz="1600" b="1" i="0" u="none" strike="noStrike" kern="0" cap="none" spc="0" normalizeH="0" baseline="0" noProof="0" dirty="0">
                <a:ln>
                  <a:noFill/>
                </a:ln>
                <a:solidFill>
                  <a:srgbClr val="4BA173"/>
                </a:solidFill>
                <a:effectLst/>
                <a:uLnTx/>
                <a:uFillTx/>
                <a:latin typeface="Proxima Nova"/>
                <a:ea typeface="Proxima Nova"/>
                <a:cs typeface="Proxima Nova"/>
                <a:sym typeface="Proxima Nova"/>
              </a:rPr>
              <a:t>E</a:t>
            </a:r>
            <a:r>
              <a:rPr kumimoji="0" lang="en"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endParaRPr kumimoji="0"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sp>
        <p:nvSpPr>
          <p:cNvPr id="16" name="Google Shape;501;p40">
            <a:extLst>
              <a:ext uri="{FF2B5EF4-FFF2-40B4-BE49-F238E27FC236}">
                <a16:creationId xmlns:a16="http://schemas.microsoft.com/office/drawing/2014/main" id="{719CBC2A-13E3-595B-D90A-785AA8311921}"/>
              </a:ext>
            </a:extLst>
          </p:cNvPr>
          <p:cNvSpPr txBox="1"/>
          <p:nvPr/>
        </p:nvSpPr>
        <p:spPr>
          <a:xfrm>
            <a:off x="206775" y="3328163"/>
            <a:ext cx="1857000" cy="677100"/>
          </a:xfrm>
          <a:prstGeom prst="rect">
            <a:avLst/>
          </a:prstGeom>
          <a:noFill/>
          <a:ln w="19050" cap="flat" cmpd="sng">
            <a:solidFill>
              <a:srgbClr val="CC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dL</a:t>
            </a:r>
            <a:r>
              <a:rPr kumimoji="0" lang="en" sz="16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 G-</a:t>
            </a:r>
            <a:r>
              <a:rPr kumimoji="0" lang="en" sz="16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exps</a:t>
            </a:r>
            <a:endParaRPr kumimoji="0" sz="1600" b="1"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to commit </a:t>
            </a:r>
            <a:r>
              <a:rPr kumimoji="0" lang="en" sz="1600" b="1" i="0" u="none" strike="noStrike" kern="0" cap="none" spc="0" normalizeH="0" baseline="0" noProof="0" dirty="0" err="1">
                <a:ln>
                  <a:noFill/>
                </a:ln>
                <a:solidFill>
                  <a:srgbClr val="FFC000"/>
                </a:solidFill>
                <a:effectLst/>
                <a:uLnTx/>
                <a:uFillTx/>
                <a:latin typeface="Proxima Nova"/>
                <a:ea typeface="Proxima Nova"/>
                <a:cs typeface="Proxima Nova"/>
                <a:sym typeface="Proxima Nova"/>
              </a:rPr>
              <a:t>Q</a:t>
            </a:r>
            <a:r>
              <a:rPr kumimoji="0" lang="en" sz="1600" b="1" i="0" u="none" strike="noStrike" kern="0" cap="none" spc="0" normalizeH="0" baseline="-25000" noProof="0" dirty="0" err="1">
                <a:ln>
                  <a:noFill/>
                </a:ln>
                <a:solidFill>
                  <a:srgbClr val="FFC000"/>
                </a:solidFill>
                <a:effectLst/>
                <a:uLnTx/>
                <a:uFillTx/>
                <a:latin typeface="Proxima Nova"/>
                <a:ea typeface="Proxima Nova"/>
                <a:cs typeface="Proxima Nova"/>
                <a:sym typeface="Proxima Nova"/>
              </a:rPr>
              <a:t>j</a:t>
            </a:r>
            <a:endParaRPr kumimoji="0" sz="1600" b="1" i="0" u="none" strike="noStrike" kern="0" cap="none" spc="0" normalizeH="0" baseline="-25000" noProof="0" dirty="0">
              <a:ln>
                <a:noFill/>
              </a:ln>
              <a:solidFill>
                <a:srgbClr val="FFC000"/>
              </a:solidFill>
              <a:effectLst/>
              <a:uLnTx/>
              <a:uFillTx/>
              <a:latin typeface="Proxima Nova"/>
              <a:ea typeface="Proxima Nova"/>
              <a:cs typeface="Proxima Nova"/>
              <a:sym typeface="Proxima Nova"/>
            </a:endParaRPr>
          </a:p>
        </p:txBody>
      </p:sp>
      <p:sp>
        <p:nvSpPr>
          <p:cNvPr id="17" name="Google Shape;502;p40">
            <a:extLst>
              <a:ext uri="{FF2B5EF4-FFF2-40B4-BE49-F238E27FC236}">
                <a16:creationId xmlns:a16="http://schemas.microsoft.com/office/drawing/2014/main" id="{B7D64713-3A8C-67FD-CC01-6EB86A4F99D6}"/>
              </a:ext>
            </a:extLst>
          </p:cNvPr>
          <p:cNvSpPr txBox="1"/>
          <p:nvPr/>
        </p:nvSpPr>
        <p:spPr>
          <a:xfrm>
            <a:off x="6927825" y="4063063"/>
            <a:ext cx="1857000" cy="6771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a:ln>
                  <a:noFill/>
                </a:ln>
                <a:solidFill>
                  <a:srgbClr val="CC0000"/>
                </a:solidFill>
                <a:effectLst/>
                <a:uLnTx/>
                <a:uFillTx/>
                <a:latin typeface="Proxima Nova"/>
                <a:ea typeface="Proxima Nova"/>
                <a:cs typeface="Proxima Nova"/>
                <a:sym typeface="Proxima Nova"/>
              </a:rPr>
              <a:t>Expensive </a:t>
            </a:r>
            <a:endParaRPr kumimoji="0" sz="1600" b="1" i="0" u="none" strike="noStrike" kern="0" cap="none" spc="0" normalizeH="0" baseline="0" noProof="0">
              <a:ln>
                <a:noFill/>
              </a:ln>
              <a:solidFill>
                <a:srgbClr val="CC0000"/>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a:ln>
                  <a:noFill/>
                </a:ln>
                <a:solidFill>
                  <a:srgbClr val="CC0000"/>
                </a:solidFill>
                <a:effectLst/>
                <a:uLnTx/>
                <a:uFillTx/>
                <a:latin typeface="Proxima Nova"/>
                <a:ea typeface="Proxima Nova"/>
                <a:cs typeface="Proxima Nova"/>
                <a:sym typeface="Proxima Nova"/>
              </a:rPr>
              <a:t>for large </a:t>
            </a:r>
            <a:r>
              <a:rPr kumimoji="0" lang="en" sz="1600" b="1" i="0" u="none" strike="noStrike" kern="0" cap="none" spc="0" normalizeH="0" baseline="0" noProof="0">
                <a:ln>
                  <a:noFill/>
                </a:ln>
                <a:solidFill>
                  <a:srgbClr val="202729"/>
                </a:solidFill>
                <a:effectLst/>
                <a:uLnTx/>
                <a:uFillTx/>
                <a:latin typeface="Proxima Nova"/>
                <a:ea typeface="Proxima Nova"/>
                <a:cs typeface="Proxima Nova"/>
                <a:sym typeface="Proxima Nova"/>
              </a:rPr>
              <a:t>d</a:t>
            </a:r>
            <a:r>
              <a:rPr kumimoji="0" lang="en" sz="1600" b="1" i="0" u="none" strike="noStrike" kern="0" cap="none" spc="0" normalizeH="0" baseline="0" noProof="0">
                <a:ln>
                  <a:noFill/>
                </a:ln>
                <a:solidFill>
                  <a:srgbClr val="CC0000"/>
                </a:solidFill>
                <a:effectLst/>
                <a:uLnTx/>
                <a:uFillTx/>
                <a:latin typeface="Proxima Nova"/>
                <a:ea typeface="Proxima Nova"/>
                <a:cs typeface="Proxima Nova"/>
                <a:sym typeface="Proxima Nova"/>
              </a:rPr>
              <a:t> : (</a:t>
            </a:r>
            <a:endParaRPr kumimoji="0" sz="1600" b="1" i="0" u="none" strike="noStrike" kern="0" cap="none" spc="0" normalizeH="0" baseline="0" noProof="0">
              <a:ln>
                <a:noFill/>
              </a:ln>
              <a:solidFill>
                <a:srgbClr val="CC0000"/>
              </a:solidFill>
              <a:effectLst/>
              <a:uLnTx/>
              <a:uFillTx/>
              <a:latin typeface="Proxima Nova"/>
              <a:ea typeface="Proxima Nova"/>
              <a:cs typeface="Proxima Nova"/>
              <a:sym typeface="Proxima Nova"/>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CA557C9-25C0-83A9-2AA3-82118625486C}"/>
                  </a:ext>
                </a:extLst>
              </p:cNvPr>
              <p:cNvSpPr txBox="1"/>
              <p:nvPr/>
            </p:nvSpPr>
            <p:spPr>
              <a:xfrm>
                <a:off x="3703141" y="2716518"/>
                <a:ext cx="1656287" cy="39863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Sup>
                        <m:sSub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SupPr>
                        <m:e>
                          <m:d>
                            <m:dPr>
                              <m:begChr m:val="["/>
                              <m:endChr m:val="]"/>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sSub>
                                <m:sSubPr>
                                  <m:ctrlP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ctrlPr>
                                </m:sSubPr>
                                <m:e>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𝑄</m:t>
                                  </m:r>
                                </m:e>
                                <m:sub>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𝑗</m:t>
                                  </m:r>
                                </m:sub>
                              </m:sSub>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𝑐𝑚</m:t>
                              </m:r>
                              <m:d>
                                <m:d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acc>
                                    <m:accPr>
                                      <m:chr m:val="⃗"/>
                                      <m:ctrlP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ctrlPr>
                                    </m:accPr>
                                    <m:e>
                                      <m:sSub>
                                        <m:sSubPr>
                                          <m:ctrlP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ctrlPr>
                                        </m:sSubPr>
                                        <m:e>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𝑞</m:t>
                                          </m:r>
                                        </m:e>
                                        <m:sub>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𝑗</m:t>
                                          </m:r>
                                        </m:sub>
                                      </m:sSub>
                                    </m:e>
                                  </m:acc>
                                </m:e>
                              </m:d>
                            </m:e>
                          </m:d>
                        </m:e>
                        <m:sub>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𝑗</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=0</m:t>
                          </m:r>
                        </m:sub>
                        <m: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𝑑</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sup>
                      </m:sSubSup>
                    </m:oMath>
                  </m:oMathPara>
                </a14:m>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8" name="TextBox 17">
                <a:extLst>
                  <a:ext uri="{FF2B5EF4-FFF2-40B4-BE49-F238E27FC236}">
                    <a16:creationId xmlns:a16="http://schemas.microsoft.com/office/drawing/2014/main" id="{5CA557C9-25C0-83A9-2AA3-82118625486C}"/>
                  </a:ext>
                </a:extLst>
              </p:cNvPr>
              <p:cNvSpPr txBox="1">
                <a:spLocks noRot="1" noChangeAspect="1" noMove="1" noResize="1" noEditPoints="1" noAdjustHandles="1" noChangeArrowheads="1" noChangeShapeType="1" noTextEdit="1"/>
              </p:cNvSpPr>
              <p:nvPr/>
            </p:nvSpPr>
            <p:spPr>
              <a:xfrm>
                <a:off x="3703141" y="2716518"/>
                <a:ext cx="1656287" cy="398635"/>
              </a:xfrm>
              <a:prstGeom prst="rect">
                <a:avLst/>
              </a:prstGeom>
              <a:blipFill>
                <a:blip r:embed="rId9"/>
                <a:stretch>
                  <a:fillRect r="-763"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0201EAD-5478-0412-E737-A2B48FBECB04}"/>
                  </a:ext>
                </a:extLst>
              </p:cNvPr>
              <p:cNvSpPr txBox="1"/>
              <p:nvPr/>
            </p:nvSpPr>
            <p:spPr>
              <a:xfrm>
                <a:off x="3163103" y="3722115"/>
                <a:ext cx="3108672"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600" b="1" i="1" u="none" strike="noStrike" kern="0" cap="none" spc="0" normalizeH="0" baseline="0" noProof="0" smtClean="0">
                          <a:ln>
                            <a:noFill/>
                          </a:ln>
                          <a:solidFill>
                            <a:srgbClr val="000000"/>
                          </a:solidFill>
                          <a:effectLst/>
                          <a:uLnTx/>
                          <a:uFillTx/>
                          <a:latin typeface="Cambria Math" panose="02040503050406030204" pitchFamily="18" charset="0"/>
                          <a:sym typeface="Arial"/>
                        </a:rPr>
                        <m:t>𝑨𝒄</m:t>
                      </m:r>
                      <m:sSup>
                        <m:sSupPr>
                          <m:ctrlPr>
                            <a:rPr kumimoji="0" lang="en-US" sz="1600" b="1"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600" b="1" i="1" u="none" strike="noStrike" kern="0" cap="none" spc="0" normalizeH="0" baseline="0" noProof="0" smtClean="0">
                              <a:ln>
                                <a:noFill/>
                              </a:ln>
                              <a:solidFill>
                                <a:srgbClr val="000000"/>
                              </a:solidFill>
                              <a:effectLst/>
                              <a:uLnTx/>
                              <a:uFillTx/>
                              <a:latin typeface="Cambria Math" panose="02040503050406030204" pitchFamily="18" charset="0"/>
                              <a:sym typeface="Arial"/>
                            </a:rPr>
                            <m:t>𝒄</m:t>
                          </m:r>
                        </m:e>
                        <m:sup>
                          <m:r>
                            <a:rPr kumimoji="0" lang="en-US" sz="1600" b="1"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up>
                      </m:sSup>
                      <m:r>
                        <a:rPr kumimoji="0" lang="en-US" sz="1600" b="1"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600" b="1" i="1" u="none" strike="noStrike" kern="0" cap="none" spc="0" normalizeH="0" baseline="0" noProof="0" smtClean="0">
                          <a:ln>
                            <a:noFill/>
                          </a:ln>
                          <a:solidFill>
                            <a:srgbClr val="000000"/>
                          </a:solidFill>
                          <a:effectLst/>
                          <a:uLnTx/>
                          <a:uFillTx/>
                          <a:latin typeface="Cambria Math" panose="02040503050406030204" pitchFamily="18" charset="0"/>
                          <a:sym typeface="Arial"/>
                        </a:rPr>
                        <m:t>𝒙</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𝛼</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rgbClr val="00B050"/>
                          </a:solidFill>
                          <a:effectLst/>
                          <a:uLnTx/>
                          <a:uFillTx/>
                          <a:latin typeface="Cambria Math" panose="02040503050406030204" pitchFamily="18" charset="0"/>
                          <a:sym typeface="Arial"/>
                        </a:rPr>
                        <m:t>𝐴𝑐𝑐</m:t>
                      </m:r>
                      <m:r>
                        <a:rPr kumimoji="0" lang="en-US" sz="1600" b="0" i="1" u="none" strike="noStrike" kern="0" cap="none" spc="0" normalizeH="0" baseline="0" noProof="0" smtClean="0">
                          <a:ln>
                            <a:noFill/>
                          </a:ln>
                          <a:solidFill>
                            <a:srgbClr val="00B050"/>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rgbClr val="00B050"/>
                          </a:solidFill>
                          <a:effectLst/>
                          <a:uLnTx/>
                          <a:uFillTx/>
                          <a:latin typeface="Cambria Math" panose="02040503050406030204" pitchFamily="18" charset="0"/>
                          <a:sym typeface="Arial"/>
                        </a:rPr>
                        <m:t>𝑥</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𝛼</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rgbClr val="FF0000"/>
                          </a:solidFill>
                          <a:effectLst/>
                          <a:uLnTx/>
                          <a:uFillTx/>
                          <a:latin typeface="Cambria Math" panose="02040503050406030204" pitchFamily="18" charset="0"/>
                          <a:sym typeface="Arial"/>
                        </a:rPr>
                        <m:t>𝜋</m:t>
                      </m:r>
                      <m:r>
                        <a:rPr kumimoji="0" lang="en-US" sz="1600" b="0" i="1" u="none" strike="noStrike" kern="0" cap="none" spc="0" normalizeH="0" baseline="0" noProof="0" smtClean="0">
                          <a:ln>
                            <a:noFill/>
                          </a:ln>
                          <a:solidFill>
                            <a:srgbClr val="FF0000"/>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rgbClr val="FF0000"/>
                          </a:solidFill>
                          <a:effectLst/>
                          <a:uLnTx/>
                          <a:uFillTx/>
                          <a:latin typeface="Cambria Math" panose="02040503050406030204" pitchFamily="18" charset="0"/>
                          <a:sym typeface="Arial"/>
                        </a:rPr>
                        <m:t>𝑥</m:t>
                      </m:r>
                    </m:oMath>
                  </m:oMathPara>
                </a14:m>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9" name="TextBox 18">
                <a:extLst>
                  <a:ext uri="{FF2B5EF4-FFF2-40B4-BE49-F238E27FC236}">
                    <a16:creationId xmlns:a16="http://schemas.microsoft.com/office/drawing/2014/main" id="{B0201EAD-5478-0412-E737-A2B48FBECB04}"/>
                  </a:ext>
                </a:extLst>
              </p:cNvPr>
              <p:cNvSpPr txBox="1">
                <a:spLocks noRot="1" noChangeAspect="1" noMove="1" noResize="1" noEditPoints="1" noAdjustHandles="1" noChangeArrowheads="1" noChangeShapeType="1" noTextEdit="1"/>
              </p:cNvSpPr>
              <p:nvPr/>
            </p:nvSpPr>
            <p:spPr>
              <a:xfrm>
                <a:off x="3163103" y="3722115"/>
                <a:ext cx="3108672" cy="246221"/>
              </a:xfrm>
              <a:prstGeom prst="rect">
                <a:avLst/>
              </a:prstGeom>
              <a:blipFill>
                <a:blip r:embed="rId10"/>
                <a:stretch>
                  <a:fillRect l="-1224"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4755E5D-3074-B615-83D8-E9E25CF1BB35}"/>
                  </a:ext>
                </a:extLst>
              </p:cNvPr>
              <p:cNvSpPr txBox="1"/>
              <p:nvPr/>
            </p:nvSpPr>
            <p:spPr>
              <a:xfrm>
                <a:off x="2830153" y="4090672"/>
                <a:ext cx="4198137" cy="7251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600" b="1" i="1" u="none" strike="noStrike" kern="0" cap="none" spc="0" normalizeH="0" baseline="0" noProof="0" smtClean="0">
                          <a:ln>
                            <a:noFill/>
                          </a:ln>
                          <a:solidFill>
                            <a:srgbClr val="000000"/>
                          </a:solidFill>
                          <a:effectLst/>
                          <a:uLnTx/>
                          <a:uFillTx/>
                          <a:latin typeface="Cambria Math" panose="02040503050406030204" pitchFamily="18" charset="0"/>
                          <a:sym typeface="Arial"/>
                        </a:rPr>
                        <m:t>𝑨𝒄</m:t>
                      </m:r>
                      <m:sSup>
                        <m:sSupPr>
                          <m:ctrlPr>
                            <a:rPr kumimoji="0" lang="en-US" sz="1600" b="1"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600" b="1" i="1" u="none" strike="noStrike" kern="0" cap="none" spc="0" normalizeH="0" baseline="0" noProof="0" smtClean="0">
                              <a:ln>
                                <a:noFill/>
                              </a:ln>
                              <a:solidFill>
                                <a:srgbClr val="000000"/>
                              </a:solidFill>
                              <a:effectLst/>
                              <a:uLnTx/>
                              <a:uFillTx/>
                              <a:latin typeface="Cambria Math" panose="02040503050406030204" pitchFamily="18" charset="0"/>
                              <a:sym typeface="Arial"/>
                            </a:rPr>
                            <m:t>𝒄</m:t>
                          </m:r>
                        </m:e>
                        <m:sup>
                          <m:r>
                            <a:rPr kumimoji="0" lang="en-US" sz="1600" b="1"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up>
                      </m:sSup>
                      <m:r>
                        <a:rPr kumimoji="0" lang="en-US" sz="1600" b="1"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𝐸</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𝛼</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rgbClr val="00B050"/>
                          </a:solidFill>
                          <a:effectLst/>
                          <a:uLnTx/>
                          <a:uFillTx/>
                          <a:latin typeface="Cambria Math" panose="02040503050406030204" pitchFamily="18" charset="0"/>
                          <a:sym typeface="Arial"/>
                        </a:rPr>
                        <m:t>𝐴𝑐𝑐</m:t>
                      </m:r>
                      <m:r>
                        <a:rPr kumimoji="0" lang="en-US" sz="1600" b="0" i="1" u="none" strike="noStrike" kern="0" cap="none" spc="0" normalizeH="0" baseline="0" noProof="0" smtClean="0">
                          <a:ln>
                            <a:noFill/>
                          </a:ln>
                          <a:solidFill>
                            <a:srgbClr val="00B050"/>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rgbClr val="00B050"/>
                          </a:solidFill>
                          <a:effectLst/>
                          <a:uLnTx/>
                          <a:uFillTx/>
                          <a:latin typeface="Cambria Math" panose="02040503050406030204" pitchFamily="18" charset="0"/>
                          <a:sym typeface="Arial"/>
                        </a:rPr>
                        <m:t>𝐸</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d>
                        <m:d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𝛼</m:t>
                          </m:r>
                        </m:e>
                      </m:d>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𝛼</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nary>
                        <m:naryPr>
                          <m:chr m:val="∑"/>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naryPr>
                        <m:sub>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𝑗</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=0</m:t>
                          </m:r>
                        </m:sub>
                        <m: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𝑑</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sup>
                        <m:e>
                          <m:sSup>
                            <m:s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𝛼</m:t>
                              </m:r>
                            </m:e>
                            <m: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𝑗</m:t>
                              </m:r>
                            </m:sup>
                          </m:s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b>
                            <m:sSubPr>
                              <m:ctrlP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ctrlPr>
                            </m:sSubPr>
                            <m:e>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𝑄</m:t>
                              </m:r>
                            </m:e>
                            <m:sub>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𝑗</m:t>
                              </m:r>
                            </m:sub>
                          </m:sSub>
                        </m:e>
                      </m:nary>
                      <m:r>
                        <a:rPr kumimoji="0" lang="en-US" sz="1600" b="0" i="1" u="none" strike="noStrike" kern="0" cap="none" spc="0" normalizeH="0" baseline="0" noProof="0" smtClean="0">
                          <a:ln>
                            <a:noFill/>
                          </a:ln>
                          <a:solidFill>
                            <a:srgbClr val="202729"/>
                          </a:solidFill>
                          <a:effectLst/>
                          <a:uLnTx/>
                          <a:uFillTx/>
                          <a:latin typeface="Cambria Math" panose="02040503050406030204" pitchFamily="18" charset="0"/>
                          <a:sym typeface="Arial"/>
                        </a:rPr>
                        <m:t>)</m:t>
                      </m:r>
                    </m:oMath>
                  </m:oMathPara>
                </a14:m>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20" name="TextBox 19">
                <a:extLst>
                  <a:ext uri="{FF2B5EF4-FFF2-40B4-BE49-F238E27FC236}">
                    <a16:creationId xmlns:a16="http://schemas.microsoft.com/office/drawing/2014/main" id="{B4755E5D-3074-B615-83D8-E9E25CF1BB35}"/>
                  </a:ext>
                </a:extLst>
              </p:cNvPr>
              <p:cNvSpPr txBox="1">
                <a:spLocks noRot="1" noChangeAspect="1" noMove="1" noResize="1" noEditPoints="1" noAdjustHandles="1" noChangeArrowheads="1" noChangeShapeType="1" noTextEdit="1"/>
              </p:cNvSpPr>
              <p:nvPr/>
            </p:nvSpPr>
            <p:spPr>
              <a:xfrm>
                <a:off x="2830153" y="4090672"/>
                <a:ext cx="4198137" cy="725199"/>
              </a:xfrm>
              <a:prstGeom prst="rect">
                <a:avLst/>
              </a:prstGeom>
              <a:blipFill>
                <a:blip r:embed="rId11"/>
                <a:stretch>
                  <a:fillRect l="-602" t="-110345" r="-1205" b="-16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CD91D45-7AFE-3F38-8BC8-C0206EB4AC8E}"/>
                  </a:ext>
                </a:extLst>
              </p:cNvPr>
              <p:cNvSpPr txBox="1"/>
              <p:nvPr/>
            </p:nvSpPr>
            <p:spPr>
              <a:xfrm>
                <a:off x="177562" y="4329943"/>
                <a:ext cx="2427203"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600" b="1" i="1" u="none" strike="noStrike" kern="0" cap="none" spc="0" normalizeH="0" baseline="0" noProof="0" smtClean="0">
                          <a:ln>
                            <a:noFill/>
                          </a:ln>
                          <a:solidFill>
                            <a:srgbClr val="000000"/>
                          </a:solidFill>
                          <a:effectLst/>
                          <a:uLnTx/>
                          <a:uFillTx/>
                          <a:latin typeface="Cambria Math" panose="02040503050406030204" pitchFamily="18" charset="0"/>
                          <a:sym typeface="Arial"/>
                        </a:rPr>
                        <m:t>𝑨𝒄</m:t>
                      </m:r>
                      <m:sSup>
                        <m:sSupPr>
                          <m:ctrlPr>
                            <a:rPr kumimoji="0" lang="en-US" sz="1600" b="1"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600" b="1" i="1" u="none" strike="noStrike" kern="0" cap="none" spc="0" normalizeH="0" baseline="0" noProof="0" smtClean="0">
                              <a:ln>
                                <a:noFill/>
                              </a:ln>
                              <a:solidFill>
                                <a:srgbClr val="000000"/>
                              </a:solidFill>
                              <a:effectLst/>
                              <a:uLnTx/>
                              <a:uFillTx/>
                              <a:latin typeface="Cambria Math" panose="02040503050406030204" pitchFamily="18" charset="0"/>
                              <a:sym typeface="Arial"/>
                            </a:rPr>
                            <m:t>𝒄</m:t>
                          </m:r>
                        </m:e>
                        <m:sup>
                          <m:r>
                            <a:rPr kumimoji="0" lang="en-US" sz="1600" b="1"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up>
                      </m:sSup>
                      <m:r>
                        <a:rPr kumimoji="0" lang="en-US" sz="1600" b="1"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𝑤</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rgbClr val="00B050"/>
                          </a:solidFill>
                          <a:effectLst/>
                          <a:uLnTx/>
                          <a:uFillTx/>
                          <a:latin typeface="Cambria Math" panose="02040503050406030204" pitchFamily="18" charset="0"/>
                          <a:sym typeface="Arial"/>
                        </a:rPr>
                        <m:t>𝐴𝑐𝑐</m:t>
                      </m:r>
                      <m:r>
                        <a:rPr kumimoji="0" lang="en-US" sz="1600" b="0" i="1" u="none" strike="noStrike" kern="0" cap="none" spc="0" normalizeH="0" baseline="0" noProof="0" smtClean="0">
                          <a:ln>
                            <a:noFill/>
                          </a:ln>
                          <a:solidFill>
                            <a:srgbClr val="00B050"/>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rgbClr val="00B050"/>
                          </a:solidFill>
                          <a:effectLst/>
                          <a:uLnTx/>
                          <a:uFillTx/>
                          <a:latin typeface="Cambria Math" panose="02040503050406030204" pitchFamily="18" charset="0"/>
                          <a:sym typeface="Arial"/>
                        </a:rPr>
                        <m:t>𝑤</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𝛼</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rgbClr val="FF0000"/>
                          </a:solidFill>
                          <a:effectLst/>
                          <a:uLnTx/>
                          <a:uFillTx/>
                          <a:latin typeface="Cambria Math" panose="02040503050406030204" pitchFamily="18" charset="0"/>
                          <a:sym typeface="Arial"/>
                        </a:rPr>
                        <m:t>𝜋</m:t>
                      </m:r>
                      <m:r>
                        <a:rPr kumimoji="0" lang="en-US" sz="1600" b="0" i="1" u="none" strike="noStrike" kern="0" cap="none" spc="0" normalizeH="0" baseline="0" noProof="0" smtClean="0">
                          <a:ln>
                            <a:noFill/>
                          </a:ln>
                          <a:solidFill>
                            <a:srgbClr val="FF0000"/>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rgbClr val="FF0000"/>
                          </a:solidFill>
                          <a:effectLst/>
                          <a:uLnTx/>
                          <a:uFillTx/>
                          <a:latin typeface="Cambria Math" panose="02040503050406030204" pitchFamily="18" charset="0"/>
                          <a:sym typeface="Arial"/>
                        </a:rPr>
                        <m:t>𝑤</m:t>
                      </m:r>
                    </m:oMath>
                  </m:oMathPara>
                </a14:m>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21" name="TextBox 20">
                <a:extLst>
                  <a:ext uri="{FF2B5EF4-FFF2-40B4-BE49-F238E27FC236}">
                    <a16:creationId xmlns:a16="http://schemas.microsoft.com/office/drawing/2014/main" id="{0CD91D45-7AFE-3F38-8BC8-C0206EB4AC8E}"/>
                  </a:ext>
                </a:extLst>
              </p:cNvPr>
              <p:cNvSpPr txBox="1">
                <a:spLocks noRot="1" noChangeAspect="1" noMove="1" noResize="1" noEditPoints="1" noAdjustHandles="1" noChangeArrowheads="1" noChangeShapeType="1" noTextEdit="1"/>
              </p:cNvSpPr>
              <p:nvPr/>
            </p:nvSpPr>
            <p:spPr>
              <a:xfrm>
                <a:off x="177562" y="4329943"/>
                <a:ext cx="2427203" cy="246221"/>
              </a:xfrm>
              <a:prstGeom prst="rect">
                <a:avLst/>
              </a:prstGeom>
              <a:blipFill>
                <a:blip r:embed="rId12"/>
                <a:stretch>
                  <a:fillRect l="-1042" b="-9524"/>
                </a:stretch>
              </a:blipFill>
            </p:spPr>
            <p:txBody>
              <a:bodyPr/>
              <a:lstStyle/>
              <a:p>
                <a:r>
                  <a:rPr lang="en-US">
                    <a:noFill/>
                  </a:rPr>
                  <a:t> </a:t>
                </a:r>
              </a:p>
            </p:txBody>
          </p:sp>
        </mc:Fallback>
      </mc:AlternateContent>
    </p:spTree>
    <p:extLst>
      <p:ext uri="{BB962C8B-B14F-4D97-AF65-F5344CB8AC3E}">
        <p14:creationId xmlns:p14="http://schemas.microsoft.com/office/powerpoint/2010/main" val="201509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 grpId="0" animBg="1"/>
      <p:bldP spid="8" grpId="0"/>
      <p:bldP spid="5" grpId="0"/>
      <p:bldP spid="6" grpId="0"/>
      <p:bldP spid="18" grpId="0"/>
      <p:bldP spid="19"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1"/>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Compressing Verification Checks for High-deg Gates</a:t>
            </a:r>
            <a:endParaRPr/>
          </a:p>
        </p:txBody>
      </p:sp>
      <p:sp>
        <p:nvSpPr>
          <p:cNvPr id="521" name="Google Shape;521;p41"/>
          <p:cNvSpPr txBox="1"/>
          <p:nvPr/>
        </p:nvSpPr>
        <p:spPr>
          <a:xfrm>
            <a:off x="311700" y="810788"/>
            <a:ext cx="1857000" cy="677100"/>
          </a:xfrm>
          <a:prstGeom prst="rect">
            <a:avLst/>
          </a:prstGeom>
          <a:noFill/>
          <a:ln w="19050" cap="flat" cmpd="sng">
            <a:solidFill>
              <a:srgbClr val="CC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O(dL)</a:t>
            </a:r>
            <a:r>
              <a:rPr kumimoji="0" lang="en" sz="16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 G-ops</a:t>
            </a:r>
            <a:endParaRPr kumimoji="0" sz="1600" b="1"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to commit </a:t>
            </a:r>
            <a:r>
              <a:rPr kumimoji="0" lang="en" sz="1600" b="1" i="0" u="none" strike="noStrike" kern="0" cap="none" spc="0" normalizeH="0" baseline="0" noProof="0" dirty="0" err="1">
                <a:ln>
                  <a:noFill/>
                </a:ln>
                <a:solidFill>
                  <a:srgbClr val="4BA173"/>
                </a:solidFill>
                <a:effectLst/>
                <a:uLnTx/>
                <a:uFillTx/>
                <a:latin typeface="Proxima Nova"/>
                <a:ea typeface="Proxima Nova"/>
                <a:cs typeface="Proxima Nova"/>
                <a:sym typeface="Proxima Nova"/>
              </a:rPr>
              <a:t>Q</a:t>
            </a:r>
            <a:r>
              <a:rPr kumimoji="0" lang="en" sz="1600" b="1" i="0" u="none" strike="noStrike" kern="0" cap="none" spc="0" normalizeH="0" baseline="-25000" noProof="0" dirty="0" err="1">
                <a:ln>
                  <a:noFill/>
                </a:ln>
                <a:solidFill>
                  <a:srgbClr val="4BA173"/>
                </a:solidFill>
                <a:effectLst/>
                <a:uLnTx/>
                <a:uFillTx/>
                <a:latin typeface="Proxima Nova"/>
                <a:ea typeface="Proxima Nova"/>
                <a:cs typeface="Proxima Nova"/>
                <a:sym typeface="Proxima Nova"/>
              </a:rPr>
              <a:t>j</a:t>
            </a:r>
            <a:endParaRPr kumimoji="0" sz="1600" b="1" i="0" u="none" strike="noStrike" kern="0" cap="none" spc="0" normalizeH="0" baseline="-25000" noProof="0" dirty="0">
              <a:ln>
                <a:noFill/>
              </a:ln>
              <a:solidFill>
                <a:srgbClr val="4BA173"/>
              </a:solidFill>
              <a:effectLst/>
              <a:uLnTx/>
              <a:uFillTx/>
              <a:latin typeface="Proxima Nova"/>
              <a:ea typeface="Proxima Nova"/>
              <a:cs typeface="Proxima Nova"/>
              <a:sym typeface="Proxima Nova"/>
            </a:endParaRPr>
          </a:p>
        </p:txBody>
      </p:sp>
      <p:sp>
        <p:nvSpPr>
          <p:cNvPr id="523" name="Google Shape;523;p41"/>
          <p:cNvSpPr txBox="1"/>
          <p:nvPr/>
        </p:nvSpPr>
        <p:spPr>
          <a:xfrm>
            <a:off x="5657575" y="755350"/>
            <a:ext cx="2002200" cy="415500"/>
          </a:xfrm>
          <a:prstGeom prst="rect">
            <a:avLst/>
          </a:prstGeom>
          <a:solidFill>
            <a:schemeClr val="lt1"/>
          </a:solidFill>
          <a:ln w="19050" cap="flat" cmpd="sng">
            <a:solidFill>
              <a:srgbClr val="CC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1" i="0" u="none" strike="noStrike" kern="0" cap="none" spc="0" normalizeH="0" baseline="0" noProof="0">
                <a:ln>
                  <a:noFill/>
                </a:ln>
                <a:solidFill>
                  <a:srgbClr val="000000"/>
                </a:solidFill>
                <a:effectLst/>
                <a:uLnTx/>
                <a:uFillTx/>
                <a:latin typeface="Proxima Nova"/>
                <a:ea typeface="Proxima Nova"/>
                <a:cs typeface="Proxima Nova"/>
                <a:sym typeface="Proxima Nova"/>
              </a:rPr>
              <a:t>L:</a:t>
            </a:r>
            <a:r>
              <a:rPr kumimoji="0" lang="en" sz="1500" b="0" i="0" u="none" strike="noStrike" kern="0" cap="none" spc="0" normalizeH="0" baseline="0" noProof="0">
                <a:ln>
                  <a:noFill/>
                </a:ln>
                <a:solidFill>
                  <a:srgbClr val="000000"/>
                </a:solidFill>
                <a:effectLst/>
                <a:uLnTx/>
                <a:uFillTx/>
                <a:latin typeface="Proxima Nova"/>
                <a:ea typeface="Proxima Nova"/>
                <a:cs typeface="Proxima Nova"/>
                <a:sym typeface="Proxima Nova"/>
              </a:rPr>
              <a:t> # of verifier checks</a:t>
            </a:r>
            <a:endParaRPr kumimoji="0" sz="15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grpSp>
        <p:nvGrpSpPr>
          <p:cNvPr id="524" name="Google Shape;524;p41"/>
          <p:cNvGrpSpPr/>
          <p:nvPr/>
        </p:nvGrpSpPr>
        <p:grpSpPr>
          <a:xfrm>
            <a:off x="311700" y="846650"/>
            <a:ext cx="8474100" cy="1401558"/>
            <a:chOff x="311700" y="846650"/>
            <a:chExt cx="8474100" cy="1401558"/>
          </a:xfrm>
        </p:grpSpPr>
        <mc:AlternateContent xmlns:mc="http://schemas.openxmlformats.org/markup-compatibility/2006" xmlns:a14="http://schemas.microsoft.com/office/drawing/2010/main">
          <mc:Choice Requires="a14">
            <p:sp>
              <p:nvSpPr>
                <p:cNvPr id="525" name="Google Shape;525;p41"/>
                <p:cNvSpPr txBox="1"/>
                <p:nvPr/>
              </p:nvSpPr>
              <p:spPr>
                <a:xfrm>
                  <a:off x="311700" y="1509575"/>
                  <a:ext cx="8474100" cy="738633"/>
                </a:xfrm>
                <a:prstGeom prst="rect">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Idea:</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Transform to a new </a:t>
                  </a:r>
                  <a:r>
                    <a:rPr kumimoji="0" lang="en" sz="1800" b="0"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SpS</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protocol w/ single </a:t>
                  </a:r>
                  <a:r>
                    <a:rPr kumimoji="0" lang="en" sz="1800" b="0"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chk</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(i.e. L = 1) by rand combination</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Makes </a:t>
                  </a: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𝑞</m:t>
                      </m:r>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𝑋</m:t>
                          </m:r>
                        </m:e>
                      </m:d>
                    </m:oMath>
                  </a14:m>
                  <a:r>
                    <a:rPr kumimoji="0" lang="en-US"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into single polynomial over </a:t>
                  </a: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𝐹</m:t>
                      </m:r>
                    </m:oMath>
                  </a14:m>
                  <a:endParaRPr kumimoji="0"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mc:Choice>
          <mc:Fallback xmlns="">
            <p:sp>
              <p:nvSpPr>
                <p:cNvPr id="525" name="Google Shape;525;p41"/>
                <p:cNvSpPr txBox="1">
                  <a:spLocks noRot="1" noChangeAspect="1" noMove="1" noResize="1" noEditPoints="1" noAdjustHandles="1" noChangeArrowheads="1" noChangeShapeType="1" noTextEdit="1"/>
                </p:cNvSpPr>
                <p:nvPr/>
              </p:nvSpPr>
              <p:spPr>
                <a:xfrm>
                  <a:off x="311700" y="1509575"/>
                  <a:ext cx="8474100" cy="738633"/>
                </a:xfrm>
                <a:prstGeom prst="rect">
                  <a:avLst/>
                </a:prstGeom>
                <a:blipFill>
                  <a:blip r:embed="rId3"/>
                  <a:stretch>
                    <a:fillRect l="-598" b="-3279"/>
                  </a:stretch>
                </a:blipFill>
                <a:ln w="19050" cap="flat" cmpd="sng">
                  <a:solidFill>
                    <a:schemeClr val="lt1"/>
                  </a:solidFill>
                  <a:prstDash val="solid"/>
                  <a:round/>
                  <a:headEnd type="none" w="sm" len="sm"/>
                  <a:tailEnd type="none" w="sm" len="sm"/>
                </a:ln>
              </p:spPr>
              <p:txBody>
                <a:bodyPr/>
                <a:lstStyle/>
                <a:p>
                  <a:r>
                    <a:rPr lang="en-US">
                      <a:noFill/>
                    </a:rPr>
                    <a:t> </a:t>
                  </a:r>
                </a:p>
              </p:txBody>
            </p:sp>
          </mc:Fallback>
        </mc:AlternateContent>
        <p:pic>
          <p:nvPicPr>
            <p:cNvPr id="526" name="Google Shape;526;p41"/>
            <p:cNvPicPr preferRelativeResize="0"/>
            <p:nvPr/>
          </p:nvPicPr>
          <p:blipFill>
            <a:blip r:embed="rId4">
              <a:alphaModFix/>
            </a:blip>
            <a:stretch>
              <a:fillRect/>
            </a:stretch>
          </p:blipFill>
          <p:spPr>
            <a:xfrm>
              <a:off x="7946765" y="846650"/>
              <a:ext cx="572625" cy="677100"/>
            </a:xfrm>
            <a:prstGeom prst="rect">
              <a:avLst/>
            </a:prstGeom>
            <a:noFill/>
            <a:ln>
              <a:noFill/>
            </a:ln>
          </p:spPr>
        </p:pic>
      </p:grpSp>
      <p:sp>
        <p:nvSpPr>
          <p:cNvPr id="553" name="Google Shape;553;p41"/>
          <p:cNvSpPr txBox="1"/>
          <p:nvPr/>
        </p:nvSpPr>
        <p:spPr>
          <a:xfrm>
            <a:off x="2411100" y="1170850"/>
            <a:ext cx="3540900" cy="4155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0" i="0" u="none" strike="noStrike" kern="0" cap="none" spc="0" normalizeH="0" baseline="0" noProof="0" dirty="0">
                <a:ln>
                  <a:noFill/>
                </a:ln>
                <a:solidFill>
                  <a:srgbClr val="0000FF"/>
                </a:solidFill>
                <a:effectLst/>
                <a:uLnTx/>
                <a:uFillTx/>
                <a:latin typeface="Proxima Nova"/>
                <a:ea typeface="Proxima Nova"/>
                <a:cs typeface="Proxima Nova"/>
                <a:sym typeface="Proxima Nova"/>
              </a:rPr>
              <a:t>Unnecessary to commit if </a:t>
            </a:r>
            <a:r>
              <a:rPr kumimoji="0" lang="en" sz="1500" b="1" i="0" u="none" strike="noStrike" kern="0" cap="none" spc="0" normalizeH="0" baseline="0" noProof="0" dirty="0">
                <a:ln>
                  <a:noFill/>
                </a:ln>
                <a:solidFill>
                  <a:srgbClr val="202729"/>
                </a:solidFill>
                <a:effectLst/>
                <a:uLnTx/>
                <a:uFillTx/>
                <a:latin typeface="Proxima Nova"/>
                <a:ea typeface="Proxima Nova"/>
                <a:cs typeface="Proxima Nova"/>
                <a:sym typeface="Proxima Nova"/>
              </a:rPr>
              <a:t>L</a:t>
            </a:r>
            <a:r>
              <a:rPr kumimoji="0" lang="en" sz="1500" b="0" i="0" u="none" strike="noStrike" kern="0" cap="none" spc="0" normalizeH="0" baseline="0" noProof="0" dirty="0">
                <a:ln>
                  <a:noFill/>
                </a:ln>
                <a:solidFill>
                  <a:srgbClr val="0000FF"/>
                </a:solidFill>
                <a:effectLst/>
                <a:uLnTx/>
                <a:uFillTx/>
                <a:latin typeface="Proxima Nova"/>
                <a:ea typeface="Proxima Nova"/>
                <a:cs typeface="Proxima Nova"/>
                <a:sym typeface="Proxima Nova"/>
              </a:rPr>
              <a:t> is small</a:t>
            </a:r>
            <a:endParaRPr kumimoji="0" sz="1500" b="0" i="0" u="none" strike="noStrike" kern="0" cap="none" spc="0" normalizeH="0" baseline="0" noProof="0" dirty="0">
              <a:ln>
                <a:noFill/>
              </a:ln>
              <a:solidFill>
                <a:srgbClr val="0000FF"/>
              </a:solidFill>
              <a:effectLst/>
              <a:uLnTx/>
              <a:uFillTx/>
              <a:latin typeface="Proxima Nova"/>
              <a:ea typeface="Proxima Nova"/>
              <a:cs typeface="Proxima Nova"/>
              <a:sym typeface="Proxima Nova"/>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27F1E42-9B4C-EE5B-3CC8-6395E2A47A7E}"/>
                  </a:ext>
                </a:extLst>
              </p:cNvPr>
              <p:cNvSpPr txBox="1"/>
              <p:nvPr/>
            </p:nvSpPr>
            <p:spPr>
              <a:xfrm>
                <a:off x="2392397" y="848783"/>
                <a:ext cx="2978188" cy="29386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sSub>
                      <m:sSubPr>
                        <m:ctrlP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ctrlPr>
                      </m:sSubPr>
                      <m:e>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𝑄</m:t>
                        </m:r>
                      </m:e>
                      <m:sub>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𝑗</m:t>
                        </m:r>
                      </m:sub>
                    </m:sSub>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𝑐𝑚</m:t>
                    </m:r>
                    <m:d>
                      <m:d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sSub>
                          <m:sSubPr>
                            <m:ctrlP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ctrlPr>
                          </m:sSubPr>
                          <m:e>
                            <m:acc>
                              <m:accPr>
                                <m:chr m:val="⃗"/>
                                <m:ctrlP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ctrlPr>
                              </m:accPr>
                              <m:e>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𝑞</m:t>
                                </m:r>
                              </m:e>
                            </m:acc>
                          </m:e>
                          <m:sub>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𝑗</m:t>
                            </m:r>
                          </m:sub>
                        </m:sSub>
                      </m:e>
                    </m:d>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bSup>
                      <m:sSub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Sup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e>
                      <m:sub>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𝑗</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=0</m:t>
                        </m:r>
                      </m:sub>
                      <m: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𝑑</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sup>
                    </m:sSub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 ,</m:t>
                    </m:r>
                  </m:oMath>
                </a14:m>
                <a:r>
                  <a:rPr kumimoji="0" lang="en-US" sz="1600" b="0" i="0" u="none" strike="noStrike" kern="0" cap="none" spc="0" normalizeH="0" baseline="0" noProof="0" dirty="0">
                    <a:ln>
                      <a:noFill/>
                    </a:ln>
                    <a:solidFill>
                      <a:srgbClr val="000000"/>
                    </a:solidFill>
                    <a:effectLst/>
                    <a:uLnTx/>
                    <a:uFillTx/>
                    <a:latin typeface="Arial"/>
                    <a:cs typeface="Arial"/>
                    <a:sym typeface="Arial"/>
                  </a:rPr>
                  <a:t>where </a:t>
                </a:r>
                <a14:m>
                  <m:oMath xmlns:m="http://schemas.openxmlformats.org/officeDocument/2006/math">
                    <m:sSub>
                      <m:sSubPr>
                        <m:ctrlP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ctrlPr>
                      </m:sSubPr>
                      <m:e>
                        <m:acc>
                          <m:accPr>
                            <m:chr m:val="⃗"/>
                            <m:ctrlP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ctrlPr>
                          </m:accPr>
                          <m:e>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𝑞</m:t>
                            </m:r>
                          </m:e>
                        </m:acc>
                      </m:e>
                      <m:sub>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𝑗</m:t>
                        </m:r>
                      </m:sub>
                    </m:sSub>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p>
                      <m:s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𝐹</m:t>
                        </m:r>
                      </m:e>
                      <m: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𝐿</m:t>
                        </m:r>
                      </m:sup>
                    </m:sSup>
                  </m:oMath>
                </a14:m>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2" name="TextBox 1">
                <a:extLst>
                  <a:ext uri="{FF2B5EF4-FFF2-40B4-BE49-F238E27FC236}">
                    <a16:creationId xmlns:a16="http://schemas.microsoft.com/office/drawing/2014/main" id="{527F1E42-9B4C-EE5B-3CC8-6395E2A47A7E}"/>
                  </a:ext>
                </a:extLst>
              </p:cNvPr>
              <p:cNvSpPr txBox="1">
                <a:spLocks noRot="1" noChangeAspect="1" noMove="1" noResize="1" noEditPoints="1" noAdjustHandles="1" noChangeArrowheads="1" noChangeShapeType="1" noTextEdit="1"/>
              </p:cNvSpPr>
              <p:nvPr/>
            </p:nvSpPr>
            <p:spPr>
              <a:xfrm>
                <a:off x="2392397" y="848783"/>
                <a:ext cx="2978188" cy="293863"/>
              </a:xfrm>
              <a:prstGeom prst="rect">
                <a:avLst/>
              </a:prstGeom>
              <a:blipFill>
                <a:blip r:embed="rId5"/>
                <a:stretch>
                  <a:fillRect l="-3404" t="-25000" r="-426" b="-33333"/>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47"/>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General Recipe for Folding/Acc</a:t>
            </a:r>
            <a:endParaRPr/>
          </a:p>
        </p:txBody>
      </p:sp>
      <p:sp>
        <p:nvSpPr>
          <p:cNvPr id="615" name="Google Shape;615;p47"/>
          <p:cNvSpPr txBox="1"/>
          <p:nvPr/>
        </p:nvSpPr>
        <p:spPr>
          <a:xfrm>
            <a:off x="311700" y="1361825"/>
            <a:ext cx="71043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Step 1: </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Build a multi-round special-sound protocol </a:t>
            </a:r>
            <a:r>
              <a:rPr kumimoji="0" lang="en" sz="18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Π</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for relation </a:t>
            </a:r>
            <a:r>
              <a:rPr kumimoji="0" lang="en" sz="1800" b="0" i="0" u="none" strike="noStrike" kern="0" cap="none" spc="0" normalizeH="0" baseline="0" noProof="0" dirty="0">
                <a:ln>
                  <a:noFill/>
                </a:ln>
                <a:solidFill>
                  <a:srgbClr val="0000FF"/>
                </a:solidFill>
                <a:effectLst/>
                <a:uLnTx/>
                <a:uFillTx/>
                <a:latin typeface="Comic Sans MS"/>
                <a:ea typeface="Comic Sans MS"/>
                <a:cs typeface="Comic Sans MS"/>
                <a:sym typeface="Comic Sans MS"/>
              </a:rPr>
              <a:t>R </a:t>
            </a:r>
            <a:endParaRPr kumimoji="0" sz="1800" b="0" i="0" u="none" strike="noStrike" kern="0" cap="none" spc="0" normalizeH="0" baseline="0" noProof="0" dirty="0">
              <a:ln>
                <a:noFill/>
              </a:ln>
              <a:solidFill>
                <a:srgbClr val="0000FF"/>
              </a:solidFill>
              <a:effectLst/>
              <a:uLnTx/>
              <a:uFillTx/>
              <a:latin typeface="Comic Sans MS"/>
              <a:ea typeface="Comic Sans MS"/>
              <a:cs typeface="Comic Sans MS"/>
              <a:sym typeface="Comic Sans MS"/>
            </a:endParaRPr>
          </a:p>
        </p:txBody>
      </p:sp>
      <p:sp>
        <p:nvSpPr>
          <p:cNvPr id="617" name="Google Shape;617;p47"/>
          <p:cNvSpPr txBox="1"/>
          <p:nvPr/>
        </p:nvSpPr>
        <p:spPr>
          <a:xfrm>
            <a:off x="311700" y="2347437"/>
            <a:ext cx="71043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Step 2: </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Transform </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CV[</a:t>
            </a:r>
            <a:r>
              <a:rPr kumimoji="0" lang="en" sz="18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Π</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to a non-interactive argument </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NARK(CV[</a:t>
            </a:r>
            <a:r>
              <a:rPr kumimoji="0" lang="en" sz="18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Π</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800" b="0" i="0" u="none" strike="noStrike" kern="0" cap="none" spc="0" normalizeH="0" baseline="0" noProof="0" dirty="0">
                <a:ln>
                  <a:noFill/>
                </a:ln>
                <a:solidFill>
                  <a:srgbClr val="0000FF"/>
                </a:solidFill>
                <a:effectLst/>
                <a:uLnTx/>
                <a:uFillTx/>
                <a:latin typeface="Comic Sans MS"/>
                <a:ea typeface="Comic Sans MS"/>
                <a:cs typeface="Comic Sans MS"/>
                <a:sym typeface="Comic Sans MS"/>
              </a:rPr>
              <a:t> </a:t>
            </a:r>
            <a:endParaRPr kumimoji="0" sz="1800" b="0" i="0" u="none" strike="noStrike" kern="0" cap="none" spc="0" normalizeH="0" baseline="0" noProof="0" dirty="0">
              <a:ln>
                <a:noFill/>
              </a:ln>
              <a:solidFill>
                <a:srgbClr val="0000FF"/>
              </a:solidFill>
              <a:effectLst/>
              <a:uLnTx/>
              <a:uFillTx/>
              <a:latin typeface="Comic Sans MS"/>
              <a:ea typeface="Comic Sans MS"/>
              <a:cs typeface="Comic Sans MS"/>
              <a:sym typeface="Comic Sans MS"/>
            </a:endParaRPr>
          </a:p>
        </p:txBody>
      </p:sp>
      <p:sp>
        <p:nvSpPr>
          <p:cNvPr id="618" name="Google Shape;618;p47"/>
          <p:cNvSpPr/>
          <p:nvPr/>
        </p:nvSpPr>
        <p:spPr>
          <a:xfrm>
            <a:off x="3206250" y="1875275"/>
            <a:ext cx="372900" cy="431100"/>
          </a:xfrm>
          <a:prstGeom prst="downArrow">
            <a:avLst>
              <a:gd name="adj1" fmla="val 50000"/>
              <a:gd name="adj2" fmla="val 50000"/>
            </a:avLst>
          </a:prstGeom>
          <a:solidFill>
            <a:srgbClr val="6FA8DC"/>
          </a:solidFill>
          <a:ln w="952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47"/>
          <p:cNvSpPr txBox="1"/>
          <p:nvPr/>
        </p:nvSpPr>
        <p:spPr>
          <a:xfrm>
            <a:off x="7032425" y="1338950"/>
            <a:ext cx="14763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a:ln>
                  <a:noFill/>
                </a:ln>
                <a:solidFill>
                  <a:srgbClr val="CC0000"/>
                </a:solidFill>
                <a:effectLst/>
                <a:uLnTx/>
                <a:uFillTx/>
                <a:latin typeface="Proxima Nova"/>
                <a:ea typeface="Proxima Nova"/>
                <a:cs typeface="Proxima Nova"/>
                <a:sym typeface="Proxima Nova"/>
              </a:rPr>
              <a:t>usually easy</a:t>
            </a:r>
            <a:endParaRPr kumimoji="0" sz="1800" b="1" i="0" u="none" strike="noStrike" kern="0" cap="none" spc="0" normalizeH="0" baseline="0" noProof="0">
              <a:ln>
                <a:noFill/>
              </a:ln>
              <a:solidFill>
                <a:srgbClr val="CC0000"/>
              </a:solidFill>
              <a:effectLst/>
              <a:uLnTx/>
              <a:uFillTx/>
              <a:latin typeface="Proxima Nova"/>
              <a:ea typeface="Proxima Nova"/>
              <a:cs typeface="Proxima Nova"/>
              <a:sym typeface="Proxima Nova"/>
            </a:endParaRPr>
          </a:p>
        </p:txBody>
      </p:sp>
      <p:grpSp>
        <p:nvGrpSpPr>
          <p:cNvPr id="621" name="Google Shape;621;p47"/>
          <p:cNvGrpSpPr/>
          <p:nvPr/>
        </p:nvGrpSpPr>
        <p:grpSpPr>
          <a:xfrm>
            <a:off x="311700" y="2888412"/>
            <a:ext cx="7785300" cy="755750"/>
            <a:chOff x="311700" y="3523575"/>
            <a:chExt cx="7785300" cy="755750"/>
          </a:xfrm>
        </p:grpSpPr>
        <p:sp>
          <p:nvSpPr>
            <p:cNvPr id="622" name="Google Shape;622;p47"/>
            <p:cNvSpPr txBox="1"/>
            <p:nvPr/>
          </p:nvSpPr>
          <p:spPr>
            <a:xfrm>
              <a:off x="311700" y="3817625"/>
              <a:ext cx="77853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Step 3: </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Build a folding/acc scheme for the verifier check of </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NARK(CV[</a:t>
              </a:r>
              <a:r>
                <a:rPr kumimoji="0" lang="en" sz="18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Π</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800" b="0" i="0" u="none" strike="noStrike" kern="0" cap="none" spc="0" normalizeH="0" baseline="0" noProof="0" dirty="0">
                  <a:ln>
                    <a:noFill/>
                  </a:ln>
                  <a:solidFill>
                    <a:srgbClr val="0000FF"/>
                  </a:solidFill>
                  <a:effectLst/>
                  <a:uLnTx/>
                  <a:uFillTx/>
                  <a:latin typeface="Comic Sans MS"/>
                  <a:ea typeface="Comic Sans MS"/>
                  <a:cs typeface="Comic Sans MS"/>
                  <a:sym typeface="Comic Sans MS"/>
                </a:rPr>
                <a:t> </a:t>
              </a:r>
              <a:endParaRPr kumimoji="0" sz="1800" b="0" i="0" u="none" strike="noStrike" kern="0" cap="none" spc="0" normalizeH="0" baseline="0" noProof="0" dirty="0">
                <a:ln>
                  <a:noFill/>
                </a:ln>
                <a:solidFill>
                  <a:srgbClr val="0000FF"/>
                </a:solidFill>
                <a:effectLst/>
                <a:uLnTx/>
                <a:uFillTx/>
                <a:latin typeface="Comic Sans MS"/>
                <a:ea typeface="Comic Sans MS"/>
                <a:cs typeface="Comic Sans MS"/>
                <a:sym typeface="Comic Sans MS"/>
              </a:endParaRPr>
            </a:p>
          </p:txBody>
        </p:sp>
        <p:sp>
          <p:nvSpPr>
            <p:cNvPr id="623" name="Google Shape;623;p47"/>
            <p:cNvSpPr/>
            <p:nvPr/>
          </p:nvSpPr>
          <p:spPr>
            <a:xfrm>
              <a:off x="3209750" y="3523575"/>
              <a:ext cx="372900" cy="351000"/>
            </a:xfrm>
            <a:prstGeom prst="downArrow">
              <a:avLst>
                <a:gd name="adj1" fmla="val 50000"/>
                <a:gd name="adj2" fmla="val 50000"/>
              </a:avLst>
            </a:prstGeom>
            <a:solidFill>
              <a:srgbClr val="6FA8DC"/>
            </a:solidFill>
            <a:ln w="952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24" name="Google Shape;624;p47"/>
          <p:cNvSpPr txBox="1"/>
          <p:nvPr/>
        </p:nvSpPr>
        <p:spPr>
          <a:xfrm>
            <a:off x="3392700" y="2795962"/>
            <a:ext cx="4216200" cy="431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C0000"/>
                </a:solidFill>
                <a:effectLst/>
                <a:uLnTx/>
                <a:uFillTx/>
                <a:latin typeface="Proxima Nova"/>
                <a:ea typeface="Proxima Nova"/>
                <a:cs typeface="Proxima Nova"/>
                <a:sym typeface="Proxima Nova"/>
              </a:rPr>
              <a:t>Innovation: generic &amp; efficient transform</a:t>
            </a:r>
            <a:endParaRPr kumimoji="0" sz="1600" b="1" i="0" u="none" strike="noStrike" kern="0" cap="none" spc="0" normalizeH="0" baseline="0" noProof="0" dirty="0">
              <a:ln>
                <a:noFill/>
              </a:ln>
              <a:solidFill>
                <a:srgbClr val="CC0000"/>
              </a:solidFill>
              <a:effectLst/>
              <a:uLnTx/>
              <a:uFillTx/>
              <a:latin typeface="Proxima Nova"/>
              <a:ea typeface="Proxima Nova"/>
              <a:cs typeface="Proxima Nova"/>
              <a:sym typeface="Proxima Nova"/>
            </a:endParaRPr>
          </a:p>
        </p:txBody>
      </p:sp>
      <p:sp>
        <p:nvSpPr>
          <p:cNvPr id="629" name="Google Shape;629;p47"/>
          <p:cNvSpPr txBox="1"/>
          <p:nvPr/>
        </p:nvSpPr>
        <p:spPr>
          <a:xfrm>
            <a:off x="311700" y="764675"/>
            <a:ext cx="53805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sng" strike="noStrike" kern="0" cap="none" spc="0" normalizeH="0" baseline="0" noProof="0" dirty="0">
                <a:ln>
                  <a:noFill/>
                </a:ln>
                <a:solidFill>
                  <a:srgbClr val="000000"/>
                </a:solidFill>
                <a:effectLst/>
                <a:uLnTx/>
                <a:uFillTx/>
                <a:latin typeface="Proxima Nova"/>
                <a:ea typeface="Proxima Nova"/>
                <a:cs typeface="Proxima Nova"/>
                <a:sym typeface="Proxima Nova"/>
              </a:rPr>
              <a:t>Goal: </a:t>
            </a:r>
            <a:r>
              <a:rPr kumimoji="0" lang="en" sz="1800" b="0" i="0" u="sng" strike="noStrike" kern="0" cap="none" spc="0" normalizeH="0" baseline="0" noProof="0" dirty="0">
                <a:ln>
                  <a:noFill/>
                </a:ln>
                <a:solidFill>
                  <a:srgbClr val="000000"/>
                </a:solidFill>
                <a:effectLst/>
                <a:uLnTx/>
                <a:uFillTx/>
                <a:latin typeface="Proxima Nova"/>
                <a:ea typeface="Proxima Nova"/>
                <a:cs typeface="Proxima Nova"/>
                <a:sym typeface="Proxima Nova"/>
              </a:rPr>
              <a:t>Fold instances/witnesses for NP Relation </a:t>
            </a:r>
            <a:r>
              <a:rPr kumimoji="0" lang="en" sz="1800" b="0" i="0" u="sng" strike="noStrike" kern="0" cap="none" spc="0" normalizeH="0" baseline="0" noProof="0" dirty="0">
                <a:ln>
                  <a:noFill/>
                </a:ln>
                <a:solidFill>
                  <a:srgbClr val="0000FF"/>
                </a:solidFill>
                <a:effectLst/>
                <a:uLnTx/>
                <a:uFillTx/>
                <a:latin typeface="Comic Sans MS"/>
                <a:ea typeface="Comic Sans MS"/>
                <a:cs typeface="Comic Sans MS"/>
                <a:sym typeface="Comic Sans MS"/>
              </a:rPr>
              <a:t>R </a:t>
            </a:r>
            <a:endParaRPr kumimoji="0" sz="1800" b="0" i="0" u="sng" strike="noStrike" kern="0" cap="none" spc="0" normalizeH="0" baseline="0" noProof="0" dirty="0">
              <a:ln>
                <a:noFill/>
              </a:ln>
              <a:solidFill>
                <a:srgbClr val="0000FF"/>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683846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47"/>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General Recipe for Folding/Acc</a:t>
            </a:r>
            <a:endParaRPr/>
          </a:p>
        </p:txBody>
      </p:sp>
      <p:sp>
        <p:nvSpPr>
          <p:cNvPr id="615" name="Google Shape;615;p47"/>
          <p:cNvSpPr txBox="1"/>
          <p:nvPr/>
        </p:nvSpPr>
        <p:spPr>
          <a:xfrm>
            <a:off x="311700" y="1361825"/>
            <a:ext cx="71043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Step 1: </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Build a multi-round special-sound protocol </a:t>
            </a:r>
            <a:r>
              <a:rPr kumimoji="0" lang="en" sz="18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Π</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for relation </a:t>
            </a:r>
            <a:r>
              <a:rPr kumimoji="0" lang="en" sz="1800" b="0" i="0" u="none" strike="noStrike" kern="0" cap="none" spc="0" normalizeH="0" baseline="0" noProof="0" dirty="0">
                <a:ln>
                  <a:noFill/>
                </a:ln>
                <a:solidFill>
                  <a:srgbClr val="0000FF"/>
                </a:solidFill>
                <a:effectLst/>
                <a:uLnTx/>
                <a:uFillTx/>
                <a:latin typeface="Comic Sans MS"/>
                <a:ea typeface="Comic Sans MS"/>
                <a:cs typeface="Comic Sans MS"/>
                <a:sym typeface="Comic Sans MS"/>
              </a:rPr>
              <a:t>R </a:t>
            </a:r>
            <a:endParaRPr kumimoji="0" sz="1800" b="0" i="0" u="none" strike="noStrike" kern="0" cap="none" spc="0" normalizeH="0" baseline="0" noProof="0" dirty="0">
              <a:ln>
                <a:noFill/>
              </a:ln>
              <a:solidFill>
                <a:srgbClr val="0000FF"/>
              </a:solidFill>
              <a:effectLst/>
              <a:uLnTx/>
              <a:uFillTx/>
              <a:latin typeface="Comic Sans MS"/>
              <a:ea typeface="Comic Sans MS"/>
              <a:cs typeface="Comic Sans MS"/>
              <a:sym typeface="Comic Sans MS"/>
            </a:endParaRPr>
          </a:p>
        </p:txBody>
      </p:sp>
      <p:sp>
        <p:nvSpPr>
          <p:cNvPr id="617" name="Google Shape;617;p47"/>
          <p:cNvSpPr txBox="1"/>
          <p:nvPr/>
        </p:nvSpPr>
        <p:spPr>
          <a:xfrm>
            <a:off x="311700" y="3008813"/>
            <a:ext cx="71043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Step 2: </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Transform </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CV[</a:t>
            </a:r>
            <a:r>
              <a:rPr kumimoji="0" lang="en" sz="18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Π</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to a non-interactive argument </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NARK(CV[</a:t>
            </a:r>
            <a:r>
              <a:rPr kumimoji="0" lang="en" sz="18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Π</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800" b="0" i="0" u="none" strike="noStrike" kern="0" cap="none" spc="0" normalizeH="0" baseline="0" noProof="0" dirty="0">
                <a:ln>
                  <a:noFill/>
                </a:ln>
                <a:solidFill>
                  <a:srgbClr val="0000FF"/>
                </a:solidFill>
                <a:effectLst/>
                <a:uLnTx/>
                <a:uFillTx/>
                <a:latin typeface="Comic Sans MS"/>
                <a:ea typeface="Comic Sans MS"/>
                <a:cs typeface="Comic Sans MS"/>
                <a:sym typeface="Comic Sans MS"/>
              </a:rPr>
              <a:t> </a:t>
            </a:r>
            <a:endParaRPr kumimoji="0" sz="1800" b="0" i="0" u="none" strike="noStrike" kern="0" cap="none" spc="0" normalizeH="0" baseline="0" noProof="0" dirty="0">
              <a:ln>
                <a:noFill/>
              </a:ln>
              <a:solidFill>
                <a:srgbClr val="0000FF"/>
              </a:solidFill>
              <a:effectLst/>
              <a:uLnTx/>
              <a:uFillTx/>
              <a:latin typeface="Comic Sans MS"/>
              <a:ea typeface="Comic Sans MS"/>
              <a:cs typeface="Comic Sans MS"/>
              <a:sym typeface="Comic Sans MS"/>
            </a:endParaRPr>
          </a:p>
        </p:txBody>
      </p:sp>
      <p:sp>
        <p:nvSpPr>
          <p:cNvPr id="618" name="Google Shape;618;p47"/>
          <p:cNvSpPr/>
          <p:nvPr/>
        </p:nvSpPr>
        <p:spPr>
          <a:xfrm>
            <a:off x="3209750" y="2644750"/>
            <a:ext cx="372900" cy="431100"/>
          </a:xfrm>
          <a:prstGeom prst="downArrow">
            <a:avLst>
              <a:gd name="adj1" fmla="val 50000"/>
              <a:gd name="adj2" fmla="val 50000"/>
            </a:avLst>
          </a:prstGeom>
          <a:solidFill>
            <a:srgbClr val="6FA8DC"/>
          </a:solidFill>
          <a:ln w="952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47"/>
          <p:cNvSpPr txBox="1"/>
          <p:nvPr/>
        </p:nvSpPr>
        <p:spPr>
          <a:xfrm>
            <a:off x="7032425" y="1338950"/>
            <a:ext cx="14763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a:ln>
                  <a:noFill/>
                </a:ln>
                <a:solidFill>
                  <a:srgbClr val="CC0000"/>
                </a:solidFill>
                <a:effectLst/>
                <a:uLnTx/>
                <a:uFillTx/>
                <a:latin typeface="Proxima Nova"/>
                <a:ea typeface="Proxima Nova"/>
                <a:cs typeface="Proxima Nova"/>
                <a:sym typeface="Proxima Nova"/>
              </a:rPr>
              <a:t>usually easy</a:t>
            </a:r>
            <a:endParaRPr kumimoji="0" sz="1800" b="1" i="0" u="none" strike="noStrike" kern="0" cap="none" spc="0" normalizeH="0" baseline="0" noProof="0">
              <a:ln>
                <a:noFill/>
              </a:ln>
              <a:solidFill>
                <a:srgbClr val="CC0000"/>
              </a:solidFill>
              <a:effectLst/>
              <a:uLnTx/>
              <a:uFillTx/>
              <a:latin typeface="Proxima Nova"/>
              <a:ea typeface="Proxima Nova"/>
              <a:cs typeface="Proxima Nova"/>
              <a:sym typeface="Proxima Nova"/>
            </a:endParaRPr>
          </a:p>
        </p:txBody>
      </p:sp>
      <p:grpSp>
        <p:nvGrpSpPr>
          <p:cNvPr id="621" name="Google Shape;621;p47"/>
          <p:cNvGrpSpPr/>
          <p:nvPr/>
        </p:nvGrpSpPr>
        <p:grpSpPr>
          <a:xfrm>
            <a:off x="311700" y="3523575"/>
            <a:ext cx="7785300" cy="755750"/>
            <a:chOff x="311700" y="3523575"/>
            <a:chExt cx="7785300" cy="755750"/>
          </a:xfrm>
        </p:grpSpPr>
        <p:sp>
          <p:nvSpPr>
            <p:cNvPr id="622" name="Google Shape;622;p47"/>
            <p:cNvSpPr txBox="1"/>
            <p:nvPr/>
          </p:nvSpPr>
          <p:spPr>
            <a:xfrm>
              <a:off x="311700" y="3817625"/>
              <a:ext cx="77853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Step 3: </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Build a folding/acc scheme for the verifier check of </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NARK(CV[</a:t>
              </a:r>
              <a:r>
                <a:rPr kumimoji="0" lang="en" sz="18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Π</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800" b="0" i="0" u="none" strike="noStrike" kern="0" cap="none" spc="0" normalizeH="0" baseline="0" noProof="0" dirty="0">
                  <a:ln>
                    <a:noFill/>
                  </a:ln>
                  <a:solidFill>
                    <a:srgbClr val="0000FF"/>
                  </a:solidFill>
                  <a:effectLst/>
                  <a:uLnTx/>
                  <a:uFillTx/>
                  <a:latin typeface="Comic Sans MS"/>
                  <a:ea typeface="Comic Sans MS"/>
                  <a:cs typeface="Comic Sans MS"/>
                  <a:sym typeface="Comic Sans MS"/>
                </a:rPr>
                <a:t> </a:t>
              </a:r>
              <a:endParaRPr kumimoji="0" sz="1800" b="0" i="0" u="none" strike="noStrike" kern="0" cap="none" spc="0" normalizeH="0" baseline="0" noProof="0" dirty="0">
                <a:ln>
                  <a:noFill/>
                </a:ln>
                <a:solidFill>
                  <a:srgbClr val="0000FF"/>
                </a:solidFill>
                <a:effectLst/>
                <a:uLnTx/>
                <a:uFillTx/>
                <a:latin typeface="Comic Sans MS"/>
                <a:ea typeface="Comic Sans MS"/>
                <a:cs typeface="Comic Sans MS"/>
                <a:sym typeface="Comic Sans MS"/>
              </a:endParaRPr>
            </a:p>
          </p:txBody>
        </p:sp>
        <p:sp>
          <p:nvSpPr>
            <p:cNvPr id="623" name="Google Shape;623;p47"/>
            <p:cNvSpPr/>
            <p:nvPr/>
          </p:nvSpPr>
          <p:spPr>
            <a:xfrm>
              <a:off x="3209750" y="3523575"/>
              <a:ext cx="372900" cy="351000"/>
            </a:xfrm>
            <a:prstGeom prst="downArrow">
              <a:avLst>
                <a:gd name="adj1" fmla="val 50000"/>
                <a:gd name="adj2" fmla="val 50000"/>
              </a:avLst>
            </a:prstGeom>
            <a:solidFill>
              <a:srgbClr val="6FA8DC"/>
            </a:solidFill>
            <a:ln w="952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24" name="Google Shape;624;p47"/>
          <p:cNvSpPr txBox="1"/>
          <p:nvPr/>
        </p:nvSpPr>
        <p:spPr>
          <a:xfrm>
            <a:off x="3392700" y="3437625"/>
            <a:ext cx="4216200" cy="431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C0000"/>
                </a:solidFill>
                <a:effectLst/>
                <a:uLnTx/>
                <a:uFillTx/>
                <a:latin typeface="Proxima Nova"/>
                <a:ea typeface="Proxima Nova"/>
                <a:cs typeface="Proxima Nova"/>
                <a:sym typeface="Proxima Nova"/>
              </a:rPr>
              <a:t>Innovation: generic &amp; efficient transform</a:t>
            </a:r>
            <a:endParaRPr kumimoji="0" sz="1600" b="1" i="0" u="none" strike="noStrike" kern="0" cap="none" spc="0" normalizeH="0" baseline="0" noProof="0" dirty="0">
              <a:ln>
                <a:noFill/>
              </a:ln>
              <a:solidFill>
                <a:srgbClr val="CC0000"/>
              </a:solidFill>
              <a:effectLst/>
              <a:uLnTx/>
              <a:uFillTx/>
              <a:latin typeface="Proxima Nova"/>
              <a:ea typeface="Proxima Nova"/>
              <a:cs typeface="Proxima Nova"/>
              <a:sym typeface="Proxima Nova"/>
            </a:endParaRPr>
          </a:p>
        </p:txBody>
      </p:sp>
      <p:sp>
        <p:nvSpPr>
          <p:cNvPr id="626" name="Google Shape;626;p47"/>
          <p:cNvSpPr txBox="1"/>
          <p:nvPr/>
        </p:nvSpPr>
        <p:spPr>
          <a:xfrm>
            <a:off x="311700" y="2200025"/>
            <a:ext cx="74976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Step 1.a: </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Transform </a:t>
            </a:r>
            <a:r>
              <a:rPr kumimoji="0" lang="en" sz="18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Π</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to </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CV[</a:t>
            </a:r>
            <a:r>
              <a:rPr kumimoji="0" lang="en" sz="18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Π</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with a </a:t>
            </a: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compressed</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verifier for relation </a:t>
            </a:r>
            <a:r>
              <a:rPr kumimoji="0" lang="en" sz="1800" b="0" i="0" u="none" strike="noStrike" kern="0" cap="none" spc="0" normalizeH="0" baseline="0" noProof="0" dirty="0">
                <a:ln>
                  <a:noFill/>
                </a:ln>
                <a:solidFill>
                  <a:srgbClr val="0000FF"/>
                </a:solidFill>
                <a:effectLst/>
                <a:uLnTx/>
                <a:uFillTx/>
                <a:latin typeface="Comic Sans MS"/>
                <a:ea typeface="Comic Sans MS"/>
                <a:cs typeface="Comic Sans MS"/>
                <a:sym typeface="Comic Sans MS"/>
              </a:rPr>
              <a:t>R </a:t>
            </a:r>
            <a:endParaRPr kumimoji="0" sz="1800" b="0" i="0" u="none" strike="noStrike" kern="0" cap="none" spc="0" normalizeH="0" baseline="0" noProof="0" dirty="0">
              <a:ln>
                <a:noFill/>
              </a:ln>
              <a:solidFill>
                <a:srgbClr val="0000FF"/>
              </a:solidFill>
              <a:effectLst/>
              <a:uLnTx/>
              <a:uFillTx/>
              <a:latin typeface="Comic Sans MS"/>
              <a:ea typeface="Comic Sans MS"/>
              <a:cs typeface="Comic Sans MS"/>
              <a:sym typeface="Comic Sans MS"/>
            </a:endParaRPr>
          </a:p>
        </p:txBody>
      </p:sp>
      <p:sp>
        <p:nvSpPr>
          <p:cNvPr id="627" name="Google Shape;627;p47"/>
          <p:cNvSpPr/>
          <p:nvPr/>
        </p:nvSpPr>
        <p:spPr>
          <a:xfrm>
            <a:off x="3209750" y="1846075"/>
            <a:ext cx="372900" cy="431100"/>
          </a:xfrm>
          <a:prstGeom prst="downArrow">
            <a:avLst>
              <a:gd name="adj1" fmla="val 50000"/>
              <a:gd name="adj2" fmla="val 50000"/>
            </a:avLst>
          </a:prstGeom>
          <a:solidFill>
            <a:srgbClr val="6FA8DC"/>
          </a:solidFill>
          <a:ln w="952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47"/>
          <p:cNvSpPr txBox="1"/>
          <p:nvPr/>
        </p:nvSpPr>
        <p:spPr>
          <a:xfrm>
            <a:off x="407750" y="4407275"/>
            <a:ext cx="8312700" cy="4617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CC0000"/>
                </a:solidFill>
                <a:effectLst/>
                <a:uLnTx/>
                <a:uFillTx/>
                <a:latin typeface="Proxima Nova"/>
                <a:ea typeface="Proxima Nova"/>
                <a:cs typeface="Proxima Nova"/>
                <a:sym typeface="Proxima Nova"/>
              </a:rPr>
              <a:t># of G-ops independent of the degree of the verifier check! </a:t>
            </a:r>
            <a:endParaRPr kumimoji="0" sz="1800" b="1" i="0" u="none" strike="noStrike" kern="0" cap="none" spc="0" normalizeH="0" baseline="0" noProof="0" dirty="0">
              <a:ln>
                <a:noFill/>
              </a:ln>
              <a:solidFill>
                <a:srgbClr val="CC0000"/>
              </a:solidFill>
              <a:effectLst/>
              <a:uLnTx/>
              <a:uFillTx/>
              <a:latin typeface="Proxima Nova"/>
              <a:ea typeface="Proxima Nova"/>
              <a:cs typeface="Proxima Nova"/>
              <a:sym typeface="Proxima Nova"/>
            </a:endParaRPr>
          </a:p>
        </p:txBody>
      </p:sp>
      <p:sp>
        <p:nvSpPr>
          <p:cNvPr id="629" name="Google Shape;629;p47"/>
          <p:cNvSpPr txBox="1"/>
          <p:nvPr/>
        </p:nvSpPr>
        <p:spPr>
          <a:xfrm>
            <a:off x="311700" y="764675"/>
            <a:ext cx="53805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sng" strike="noStrike" kern="0" cap="none" spc="0" normalizeH="0" baseline="0" noProof="0" dirty="0">
                <a:ln>
                  <a:noFill/>
                </a:ln>
                <a:solidFill>
                  <a:srgbClr val="000000"/>
                </a:solidFill>
                <a:effectLst/>
                <a:uLnTx/>
                <a:uFillTx/>
                <a:latin typeface="Proxima Nova"/>
                <a:ea typeface="Proxima Nova"/>
                <a:cs typeface="Proxima Nova"/>
                <a:sym typeface="Proxima Nova"/>
              </a:rPr>
              <a:t>Goal: </a:t>
            </a:r>
            <a:r>
              <a:rPr kumimoji="0" lang="en" sz="1800" b="0" i="0" u="sng" strike="noStrike" kern="0" cap="none" spc="0" normalizeH="0" baseline="0" noProof="0" dirty="0">
                <a:ln>
                  <a:noFill/>
                </a:ln>
                <a:solidFill>
                  <a:srgbClr val="000000"/>
                </a:solidFill>
                <a:effectLst/>
                <a:uLnTx/>
                <a:uFillTx/>
                <a:latin typeface="Proxima Nova"/>
                <a:ea typeface="Proxima Nova"/>
                <a:cs typeface="Proxima Nova"/>
                <a:sym typeface="Proxima Nova"/>
              </a:rPr>
              <a:t>Fold instances/witnesses for NP Relation </a:t>
            </a:r>
            <a:r>
              <a:rPr kumimoji="0" lang="en" sz="1800" b="0" i="0" u="sng" strike="noStrike" kern="0" cap="none" spc="0" normalizeH="0" baseline="0" noProof="0" dirty="0">
                <a:ln>
                  <a:noFill/>
                </a:ln>
                <a:solidFill>
                  <a:srgbClr val="0000FF"/>
                </a:solidFill>
                <a:effectLst/>
                <a:uLnTx/>
                <a:uFillTx/>
                <a:latin typeface="Comic Sans MS"/>
                <a:ea typeface="Comic Sans MS"/>
                <a:cs typeface="Comic Sans MS"/>
                <a:sym typeface="Comic Sans MS"/>
              </a:rPr>
              <a:t>R </a:t>
            </a:r>
            <a:endParaRPr kumimoji="0" sz="1800" b="0" i="0" u="sng" strike="noStrike" kern="0" cap="none" spc="0" normalizeH="0" baseline="0" noProof="0" dirty="0">
              <a:ln>
                <a:noFill/>
              </a:ln>
              <a:solidFill>
                <a:srgbClr val="0000FF"/>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2637318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38" name="Google Shape;538;p41"/>
          <p:cNvSpPr txBox="1"/>
          <p:nvPr/>
        </p:nvSpPr>
        <p:spPr>
          <a:xfrm>
            <a:off x="6527962" y="3795070"/>
            <a:ext cx="2251200" cy="584745"/>
          </a:xfrm>
          <a:prstGeom prst="rect">
            <a:avLst/>
          </a:prstGeom>
          <a:noFill/>
          <a:ln w="19050" cap="flat" cmpd="sng">
            <a:solidFill>
              <a:srgbClr val="CC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1" i="0" u="none" strike="noStrike" kern="0" cap="none" spc="0" normalizeH="0" baseline="0" noProof="0" dirty="0">
                <a:ln>
                  <a:noFill/>
                </a:ln>
                <a:solidFill>
                  <a:srgbClr val="202729"/>
                </a:solidFill>
                <a:effectLst/>
                <a:uLnTx/>
                <a:uFillTx/>
                <a:latin typeface="Proxima Nova"/>
                <a:ea typeface="Proxima Nova"/>
                <a:cs typeface="Proxima Nova"/>
                <a:sym typeface="Proxima Nova"/>
              </a:rPr>
              <a:t>One check</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1" i="0" u="none" strike="noStrike" kern="0" cap="none" spc="0" normalizeH="0" baseline="0" noProof="0" dirty="0">
                <a:ln>
                  <a:noFill/>
                </a:ln>
                <a:solidFill>
                  <a:srgbClr val="202729"/>
                </a:solidFill>
                <a:effectLst/>
                <a:uLnTx/>
                <a:uFillTx/>
                <a:latin typeface="Proxima Nova"/>
                <a:ea typeface="Proxima Nova"/>
                <a:cs typeface="Proxima Nova"/>
                <a:sym typeface="Proxima Nova"/>
              </a:rPr>
              <a:t>homogenous deg</a:t>
            </a:r>
            <a:r>
              <a:rPr kumimoji="0" lang="en" sz="1300" b="0" i="0" u="none" strike="noStrike" kern="0" cap="none" spc="0" normalizeH="0" baseline="0" noProof="0" dirty="0">
                <a:ln>
                  <a:noFill/>
                </a:ln>
                <a:solidFill>
                  <a:srgbClr val="202729"/>
                </a:solidFill>
                <a:effectLst/>
                <a:uLnTx/>
                <a:uFillTx/>
                <a:latin typeface="Proxima Nova"/>
                <a:ea typeface="Proxima Nova"/>
                <a:cs typeface="Proxima Nova"/>
                <a:sym typeface="Proxima Nova"/>
              </a:rPr>
              <a:t> = </a:t>
            </a:r>
            <a:r>
              <a:rPr kumimoji="0" lang="en" sz="1300" b="0" i="0" u="none" strike="noStrike" kern="0" cap="none" spc="0" normalizeH="0" baseline="0" noProof="0" dirty="0" err="1">
                <a:ln>
                  <a:noFill/>
                </a:ln>
                <a:solidFill>
                  <a:srgbClr val="202729"/>
                </a:solidFill>
                <a:effectLst/>
                <a:uLnTx/>
                <a:uFillTx/>
                <a:latin typeface="Proxima Nova"/>
                <a:ea typeface="Proxima Nova"/>
                <a:cs typeface="Proxima Nova"/>
                <a:sym typeface="Proxima Nova"/>
              </a:rPr>
              <a:t>d+L</a:t>
            </a:r>
            <a:endParaRPr kumimoji="0" sz="1300" b="0" i="0" u="none" strike="noStrike" kern="0" cap="none" spc="0" normalizeH="0" baseline="0" noProof="0" dirty="0">
              <a:ln>
                <a:noFill/>
              </a:ln>
              <a:solidFill>
                <a:srgbClr val="CC0000"/>
              </a:solidFill>
              <a:effectLst/>
              <a:uLnTx/>
              <a:uFillTx/>
              <a:latin typeface="Proxima Nova"/>
              <a:ea typeface="Proxima Nova"/>
              <a:cs typeface="Proxima Nova"/>
              <a:sym typeface="Proxima Nova"/>
            </a:endParaRPr>
          </a:p>
        </p:txBody>
      </p:sp>
      <p:sp>
        <p:nvSpPr>
          <p:cNvPr id="541" name="Google Shape;541;p41"/>
          <p:cNvSpPr txBox="1"/>
          <p:nvPr/>
        </p:nvSpPr>
        <p:spPr>
          <a:xfrm>
            <a:off x="4322700" y="3794675"/>
            <a:ext cx="41205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The new verifier check: </a:t>
            </a:r>
            <a:endParaRPr kumimoji="0" sz="1400" b="1"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sp>
        <p:nvSpPr>
          <p:cNvPr id="536" name="Google Shape;536;p41"/>
          <p:cNvSpPr txBox="1"/>
          <p:nvPr/>
        </p:nvSpPr>
        <p:spPr>
          <a:xfrm>
            <a:off x="216500" y="3629400"/>
            <a:ext cx="4073100" cy="400200"/>
          </a:xfrm>
          <a:prstGeom prst="rect">
            <a:avLst/>
          </a:prstGeom>
          <a:noFill/>
          <a:ln w="19050" cap="flat" cmpd="sng">
            <a:solidFill>
              <a:srgbClr val="6AA84F"/>
            </a:solidFill>
            <a:prstDash val="dash"/>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sp>
        <p:nvSpPr>
          <p:cNvPr id="520" name="Google Shape;520;p41"/>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Compressing Verification Checks for High-deg Gates</a:t>
            </a:r>
            <a:endParaRPr/>
          </a:p>
        </p:txBody>
      </p:sp>
      <p:sp>
        <p:nvSpPr>
          <p:cNvPr id="521" name="Google Shape;521;p41"/>
          <p:cNvSpPr txBox="1"/>
          <p:nvPr/>
        </p:nvSpPr>
        <p:spPr>
          <a:xfrm>
            <a:off x="311700" y="810788"/>
            <a:ext cx="1857000" cy="677100"/>
          </a:xfrm>
          <a:prstGeom prst="rect">
            <a:avLst/>
          </a:prstGeom>
          <a:noFill/>
          <a:ln w="19050" cap="flat" cmpd="sng">
            <a:solidFill>
              <a:srgbClr val="CC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O(dL)</a:t>
            </a:r>
            <a:r>
              <a:rPr kumimoji="0" lang="en" sz="16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 G-ops</a:t>
            </a:r>
            <a:endParaRPr kumimoji="0" sz="1600" b="1"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to commit </a:t>
            </a:r>
            <a:r>
              <a:rPr kumimoji="0" lang="en" sz="1600" b="1" i="0" u="none" strike="noStrike" kern="0" cap="none" spc="0" normalizeH="0" baseline="0" noProof="0" dirty="0" err="1">
                <a:ln>
                  <a:noFill/>
                </a:ln>
                <a:solidFill>
                  <a:srgbClr val="FFC000"/>
                </a:solidFill>
                <a:effectLst/>
                <a:uLnTx/>
                <a:uFillTx/>
                <a:latin typeface="Proxima Nova"/>
                <a:ea typeface="Proxima Nova"/>
                <a:cs typeface="Proxima Nova"/>
                <a:sym typeface="Proxima Nova"/>
              </a:rPr>
              <a:t>Q</a:t>
            </a:r>
            <a:r>
              <a:rPr kumimoji="0" lang="en" sz="1600" b="1" i="0" u="none" strike="noStrike" kern="0" cap="none" spc="0" normalizeH="0" baseline="-25000" noProof="0" dirty="0" err="1">
                <a:ln>
                  <a:noFill/>
                </a:ln>
                <a:solidFill>
                  <a:srgbClr val="FFC000"/>
                </a:solidFill>
                <a:effectLst/>
                <a:uLnTx/>
                <a:uFillTx/>
                <a:latin typeface="Proxima Nova"/>
                <a:ea typeface="Proxima Nova"/>
                <a:cs typeface="Proxima Nova"/>
                <a:sym typeface="Proxima Nova"/>
              </a:rPr>
              <a:t>j</a:t>
            </a:r>
            <a:endParaRPr kumimoji="0" sz="1600" b="1" i="0" u="none" strike="noStrike" kern="0" cap="none" spc="0" normalizeH="0" baseline="-25000" noProof="0" dirty="0">
              <a:ln>
                <a:noFill/>
              </a:ln>
              <a:solidFill>
                <a:srgbClr val="FFC000"/>
              </a:solidFill>
              <a:effectLst/>
              <a:uLnTx/>
              <a:uFillTx/>
              <a:latin typeface="Proxima Nova"/>
              <a:ea typeface="Proxima Nova"/>
              <a:cs typeface="Proxima Nova"/>
              <a:sym typeface="Proxima Nova"/>
            </a:endParaRPr>
          </a:p>
        </p:txBody>
      </p:sp>
      <p:sp>
        <p:nvSpPr>
          <p:cNvPr id="523" name="Google Shape;523;p41"/>
          <p:cNvSpPr txBox="1"/>
          <p:nvPr/>
        </p:nvSpPr>
        <p:spPr>
          <a:xfrm>
            <a:off x="5657575" y="755350"/>
            <a:ext cx="2002200" cy="415500"/>
          </a:xfrm>
          <a:prstGeom prst="rect">
            <a:avLst/>
          </a:prstGeom>
          <a:solidFill>
            <a:schemeClr val="lt1"/>
          </a:solidFill>
          <a:ln w="19050" cap="flat" cmpd="sng">
            <a:solidFill>
              <a:srgbClr val="CC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1" i="0" u="none" strike="noStrike" kern="0" cap="none" spc="0" normalizeH="0" baseline="0" noProof="0">
                <a:ln>
                  <a:noFill/>
                </a:ln>
                <a:solidFill>
                  <a:srgbClr val="000000"/>
                </a:solidFill>
                <a:effectLst/>
                <a:uLnTx/>
                <a:uFillTx/>
                <a:latin typeface="Proxima Nova"/>
                <a:ea typeface="Proxima Nova"/>
                <a:cs typeface="Proxima Nova"/>
                <a:sym typeface="Proxima Nova"/>
              </a:rPr>
              <a:t>L:</a:t>
            </a:r>
            <a:r>
              <a:rPr kumimoji="0" lang="en" sz="1500" b="0" i="0" u="none" strike="noStrike" kern="0" cap="none" spc="0" normalizeH="0" baseline="0" noProof="0">
                <a:ln>
                  <a:noFill/>
                </a:ln>
                <a:solidFill>
                  <a:srgbClr val="000000"/>
                </a:solidFill>
                <a:effectLst/>
                <a:uLnTx/>
                <a:uFillTx/>
                <a:latin typeface="Proxima Nova"/>
                <a:ea typeface="Proxima Nova"/>
                <a:cs typeface="Proxima Nova"/>
                <a:sym typeface="Proxima Nova"/>
              </a:rPr>
              <a:t> # of verifier checks</a:t>
            </a:r>
            <a:endParaRPr kumimoji="0" sz="15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grpSp>
        <p:nvGrpSpPr>
          <p:cNvPr id="524" name="Google Shape;524;p41"/>
          <p:cNvGrpSpPr/>
          <p:nvPr/>
        </p:nvGrpSpPr>
        <p:grpSpPr>
          <a:xfrm>
            <a:off x="311700" y="846650"/>
            <a:ext cx="8474100" cy="1124625"/>
            <a:chOff x="311700" y="846650"/>
            <a:chExt cx="8474100" cy="1124625"/>
          </a:xfrm>
        </p:grpSpPr>
        <p:sp>
          <p:nvSpPr>
            <p:cNvPr id="525" name="Google Shape;525;p41"/>
            <p:cNvSpPr txBox="1"/>
            <p:nvPr/>
          </p:nvSpPr>
          <p:spPr>
            <a:xfrm>
              <a:off x="311700" y="1509575"/>
              <a:ext cx="8474100" cy="461700"/>
            </a:xfrm>
            <a:prstGeom prst="rect">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Idea:</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Transform to a new </a:t>
              </a:r>
              <a:r>
                <a:rPr kumimoji="0" lang="en" sz="1800" b="0"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SpS</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protocol w/ single </a:t>
              </a:r>
              <a:r>
                <a:rPr kumimoji="0" lang="en" sz="1800" b="0"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chk</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(i.e. L = 1) by rand combination</a:t>
              </a:r>
              <a:endParaRPr kumimoji="0"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pic>
          <p:nvPicPr>
            <p:cNvPr id="526" name="Google Shape;526;p41"/>
            <p:cNvPicPr preferRelativeResize="0"/>
            <p:nvPr/>
          </p:nvPicPr>
          <p:blipFill>
            <a:blip r:embed="rId3">
              <a:alphaModFix/>
            </a:blip>
            <a:stretch>
              <a:fillRect/>
            </a:stretch>
          </p:blipFill>
          <p:spPr>
            <a:xfrm>
              <a:off x="7946765" y="846650"/>
              <a:ext cx="572625" cy="677100"/>
            </a:xfrm>
            <a:prstGeom prst="rect">
              <a:avLst/>
            </a:prstGeom>
            <a:noFill/>
            <a:ln>
              <a:noFill/>
            </a:ln>
          </p:spPr>
        </p:pic>
      </p:grpSp>
      <p:cxnSp>
        <p:nvCxnSpPr>
          <p:cNvPr id="528" name="Google Shape;528;p41"/>
          <p:cNvCxnSpPr/>
          <p:nvPr/>
        </p:nvCxnSpPr>
        <p:spPr>
          <a:xfrm>
            <a:off x="1515075" y="3849138"/>
            <a:ext cx="1188900" cy="1800"/>
          </a:xfrm>
          <a:prstGeom prst="straightConnector1">
            <a:avLst/>
          </a:prstGeom>
          <a:noFill/>
          <a:ln w="19050" cap="flat" cmpd="sng">
            <a:solidFill>
              <a:schemeClr val="dk1"/>
            </a:solidFill>
            <a:prstDash val="solid"/>
            <a:round/>
            <a:headEnd type="triangle" w="med" len="med"/>
            <a:tailEnd type="none" w="med" len="med"/>
          </a:ln>
        </p:spPr>
      </p:cxnSp>
      <p:pic>
        <p:nvPicPr>
          <p:cNvPr id="529" name="Google Shape;529;p41" descr="{&quot;font&quot;:{&quot;color&quot;:&quot;#000000&quot;,&quot;size&quot;:14,&quot;family&quot;:&quot;Proxima Nova&quot;},&quot;backgroundColor&quot;:&quot;#FFFFFF&quot;,&quot;aid&quot;:null,&quot;backgroundColorModified&quot;:false,&quot;id&quot;:&quot;15&quot;,&quot;type&quot;:&quot;$&quot;,&quot;code&quot;:&quot;$\\c{419544}{\\beta}$&quot;,&quot;ts&quot;:1687803968442,&quot;cs&quot;:&quot;81QJc/w6zELzYC7nbi0VkA==&quot;,&quot;size&quot;:{&quot;width&quot;:10.5,&quot;height&quot;:17.166666666666668}}"/>
          <p:cNvPicPr preferRelativeResize="0"/>
          <p:nvPr/>
        </p:nvPicPr>
        <p:blipFill>
          <a:blip r:embed="rId4">
            <a:alphaModFix/>
          </a:blip>
          <a:stretch>
            <a:fillRect/>
          </a:stretch>
        </p:blipFill>
        <p:spPr>
          <a:xfrm>
            <a:off x="2004925" y="3677550"/>
            <a:ext cx="100013" cy="163513"/>
          </a:xfrm>
          <a:prstGeom prst="rect">
            <a:avLst/>
          </a:prstGeom>
          <a:noFill/>
          <a:ln>
            <a:noFill/>
          </a:ln>
        </p:spPr>
      </p:pic>
      <p:grpSp>
        <p:nvGrpSpPr>
          <p:cNvPr id="543" name="Google Shape;543;p41"/>
          <p:cNvGrpSpPr/>
          <p:nvPr/>
        </p:nvGrpSpPr>
        <p:grpSpPr>
          <a:xfrm>
            <a:off x="775475" y="2300675"/>
            <a:ext cx="2858425" cy="1244213"/>
            <a:chOff x="699275" y="1919675"/>
            <a:chExt cx="2858425" cy="1244213"/>
          </a:xfrm>
        </p:grpSpPr>
        <p:sp>
          <p:nvSpPr>
            <p:cNvPr id="544" name="Google Shape;544;p41"/>
            <p:cNvSpPr txBox="1"/>
            <p:nvPr/>
          </p:nvSpPr>
          <p:spPr>
            <a:xfrm>
              <a:off x="699275" y="1919675"/>
              <a:ext cx="489600" cy="492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P</a:t>
              </a:r>
              <a:endParaRPr kumimoji="0" sz="20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545" name="Google Shape;545;p41"/>
            <p:cNvSpPr txBox="1"/>
            <p:nvPr/>
          </p:nvSpPr>
          <p:spPr>
            <a:xfrm>
              <a:off x="3068100" y="1919675"/>
              <a:ext cx="489600" cy="492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a:ln>
                    <a:noFill/>
                  </a:ln>
                  <a:solidFill>
                    <a:srgbClr val="000000"/>
                  </a:solidFill>
                  <a:effectLst/>
                  <a:uLnTx/>
                  <a:uFillTx/>
                  <a:latin typeface="Comic Sans MS"/>
                  <a:ea typeface="Comic Sans MS"/>
                  <a:cs typeface="Comic Sans MS"/>
                  <a:sym typeface="Comic Sans MS"/>
                </a:rPr>
                <a:t>V</a:t>
              </a:r>
              <a:endParaRPr kumimoji="0" sz="2000" b="1"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cxnSp>
          <p:nvCxnSpPr>
            <p:cNvPr id="546" name="Google Shape;546;p41"/>
            <p:cNvCxnSpPr/>
            <p:nvPr/>
          </p:nvCxnSpPr>
          <p:spPr>
            <a:xfrm>
              <a:off x="1438875" y="2365088"/>
              <a:ext cx="1188900" cy="1800"/>
            </a:xfrm>
            <a:prstGeom prst="straightConnector1">
              <a:avLst/>
            </a:prstGeom>
            <a:noFill/>
            <a:ln w="19050" cap="flat" cmpd="sng">
              <a:solidFill>
                <a:schemeClr val="dk1"/>
              </a:solidFill>
              <a:prstDash val="solid"/>
              <a:round/>
              <a:headEnd type="none" w="med" len="med"/>
              <a:tailEnd type="triangle" w="med" len="med"/>
            </a:ln>
          </p:spPr>
        </p:cxnSp>
        <p:sp>
          <p:nvSpPr>
            <p:cNvPr id="547" name="Google Shape;547;p41"/>
            <p:cNvSpPr txBox="1"/>
            <p:nvPr/>
          </p:nvSpPr>
          <p:spPr>
            <a:xfrm>
              <a:off x="1788525" y="1965875"/>
              <a:ext cx="489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m</a:t>
              </a:r>
              <a:r>
                <a:rPr kumimoji="0" lang="en" sz="1400" b="0" i="0" u="none" strike="noStrike" kern="0" cap="none" spc="0" normalizeH="0" baseline="-25000" noProof="0">
                  <a:ln>
                    <a:noFill/>
                  </a:ln>
                  <a:solidFill>
                    <a:srgbClr val="000000"/>
                  </a:solidFill>
                  <a:effectLst/>
                  <a:uLnTx/>
                  <a:uFillTx/>
                  <a:latin typeface="Proxima Nova"/>
                  <a:ea typeface="Proxima Nova"/>
                  <a:cs typeface="Proxima Nova"/>
                  <a:sym typeface="Proxima Nova"/>
                </a:rPr>
                <a:t>1</a:t>
              </a:r>
              <a:endParaRPr kumimoji="0" sz="1400" b="0" i="0" u="none" strike="noStrike" kern="0" cap="none" spc="0" normalizeH="0" baseline="-25000" noProof="0">
                <a:ln>
                  <a:noFill/>
                </a:ln>
                <a:solidFill>
                  <a:srgbClr val="000000"/>
                </a:solidFill>
                <a:effectLst/>
                <a:uLnTx/>
                <a:uFillTx/>
                <a:latin typeface="Proxima Nova"/>
                <a:ea typeface="Proxima Nova"/>
                <a:cs typeface="Proxima Nova"/>
                <a:sym typeface="Proxima Nova"/>
              </a:endParaRPr>
            </a:p>
          </p:txBody>
        </p:sp>
        <p:cxnSp>
          <p:nvCxnSpPr>
            <p:cNvPr id="548" name="Google Shape;548;p41"/>
            <p:cNvCxnSpPr/>
            <p:nvPr/>
          </p:nvCxnSpPr>
          <p:spPr>
            <a:xfrm>
              <a:off x="1438875" y="2660063"/>
              <a:ext cx="1188900" cy="1800"/>
            </a:xfrm>
            <a:prstGeom prst="straightConnector1">
              <a:avLst/>
            </a:prstGeom>
            <a:noFill/>
            <a:ln w="19050" cap="flat" cmpd="sng">
              <a:solidFill>
                <a:schemeClr val="dk1"/>
              </a:solidFill>
              <a:prstDash val="solid"/>
              <a:round/>
              <a:headEnd type="triangle" w="med" len="med"/>
              <a:tailEnd type="none" w="med" len="med"/>
            </a:ln>
          </p:spPr>
        </p:cxnSp>
        <p:sp>
          <p:nvSpPr>
            <p:cNvPr id="549" name="Google Shape;549;p41"/>
            <p:cNvSpPr txBox="1"/>
            <p:nvPr/>
          </p:nvSpPr>
          <p:spPr>
            <a:xfrm>
              <a:off x="1824375" y="2259875"/>
              <a:ext cx="489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r</a:t>
              </a:r>
              <a:r>
                <a:rPr kumimoji="0" lang="en" sz="1400" b="0" i="0" u="none" strike="noStrike" kern="0" cap="none" spc="0" normalizeH="0" baseline="-25000" noProof="0">
                  <a:ln>
                    <a:noFill/>
                  </a:ln>
                  <a:solidFill>
                    <a:srgbClr val="000000"/>
                  </a:solidFill>
                  <a:effectLst/>
                  <a:uLnTx/>
                  <a:uFillTx/>
                  <a:latin typeface="Proxima Nova"/>
                  <a:ea typeface="Proxima Nova"/>
                  <a:cs typeface="Proxima Nova"/>
                  <a:sym typeface="Proxima Nova"/>
                </a:rPr>
                <a:t>1</a:t>
              </a:r>
              <a:endParaRPr kumimoji="0" sz="1400" b="0" i="0" u="none" strike="noStrike" kern="0" cap="none" spc="0" normalizeH="0" baseline="-25000" noProof="0">
                <a:ln>
                  <a:noFill/>
                </a:ln>
                <a:solidFill>
                  <a:srgbClr val="000000"/>
                </a:solidFill>
                <a:effectLst/>
                <a:uLnTx/>
                <a:uFillTx/>
                <a:latin typeface="Proxima Nova"/>
                <a:ea typeface="Proxima Nova"/>
                <a:cs typeface="Proxima Nova"/>
                <a:sym typeface="Proxima Nova"/>
              </a:endParaRPr>
            </a:p>
          </p:txBody>
        </p:sp>
        <p:sp>
          <p:nvSpPr>
            <p:cNvPr id="550" name="Google Shape;550;p41"/>
            <p:cNvSpPr txBox="1"/>
            <p:nvPr/>
          </p:nvSpPr>
          <p:spPr>
            <a:xfrm>
              <a:off x="1703175" y="2553050"/>
              <a:ext cx="660300" cy="4002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a:t>
              </a: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cxnSp>
          <p:nvCxnSpPr>
            <p:cNvPr id="551" name="Google Shape;551;p41"/>
            <p:cNvCxnSpPr/>
            <p:nvPr/>
          </p:nvCxnSpPr>
          <p:spPr>
            <a:xfrm>
              <a:off x="1438875" y="3162088"/>
              <a:ext cx="1188900" cy="1800"/>
            </a:xfrm>
            <a:prstGeom prst="straightConnector1">
              <a:avLst/>
            </a:prstGeom>
            <a:noFill/>
            <a:ln w="19050" cap="flat" cmpd="sng">
              <a:solidFill>
                <a:schemeClr val="dk1"/>
              </a:solidFill>
              <a:prstDash val="solid"/>
              <a:round/>
              <a:headEnd type="none" w="med" len="med"/>
              <a:tailEnd type="triangle" w="med" len="med"/>
            </a:ln>
          </p:spPr>
        </p:cxnSp>
        <p:sp>
          <p:nvSpPr>
            <p:cNvPr id="552" name="Google Shape;552;p41"/>
            <p:cNvSpPr txBox="1"/>
            <p:nvPr/>
          </p:nvSpPr>
          <p:spPr>
            <a:xfrm>
              <a:off x="1788525" y="2762875"/>
              <a:ext cx="489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m</a:t>
              </a:r>
              <a:r>
                <a:rPr kumimoji="0" lang="en" sz="1400" b="1" i="0" u="none" strike="noStrike" kern="0" cap="none" spc="0" normalizeH="0" baseline="-25000" noProof="0">
                  <a:ln>
                    <a:noFill/>
                  </a:ln>
                  <a:solidFill>
                    <a:srgbClr val="000000"/>
                  </a:solidFill>
                  <a:effectLst/>
                  <a:uLnTx/>
                  <a:uFillTx/>
                  <a:latin typeface="Proxima Nova"/>
                  <a:ea typeface="Proxima Nova"/>
                  <a:cs typeface="Proxima Nova"/>
                  <a:sym typeface="Proxima Nova"/>
                </a:rPr>
                <a:t>R</a:t>
              </a:r>
              <a:endParaRPr kumimoji="0" sz="1400" b="1" i="0" u="none" strike="noStrike" kern="0" cap="none" spc="0" normalizeH="0" baseline="-25000" noProof="0">
                <a:ln>
                  <a:noFill/>
                </a:ln>
                <a:solidFill>
                  <a:srgbClr val="000000"/>
                </a:solidFill>
                <a:effectLst/>
                <a:uLnTx/>
                <a:uFillTx/>
                <a:latin typeface="Proxima Nova"/>
                <a:ea typeface="Proxima Nova"/>
                <a:cs typeface="Proxima Nova"/>
                <a:sym typeface="Proxima Nova"/>
              </a:endParaRPr>
            </a:p>
          </p:txBody>
        </p:sp>
      </p:grpSp>
      <p:sp>
        <p:nvSpPr>
          <p:cNvPr id="553" name="Google Shape;553;p41"/>
          <p:cNvSpPr txBox="1"/>
          <p:nvPr/>
        </p:nvSpPr>
        <p:spPr>
          <a:xfrm>
            <a:off x="2411100" y="1170850"/>
            <a:ext cx="3540900" cy="4155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0" i="0" u="none" strike="noStrike" kern="0" cap="none" spc="0" normalizeH="0" baseline="0" noProof="0">
                <a:ln>
                  <a:noFill/>
                </a:ln>
                <a:solidFill>
                  <a:srgbClr val="0000FF"/>
                </a:solidFill>
                <a:effectLst/>
                <a:uLnTx/>
                <a:uFillTx/>
                <a:latin typeface="Proxima Nova"/>
                <a:ea typeface="Proxima Nova"/>
                <a:cs typeface="Proxima Nova"/>
                <a:sym typeface="Proxima Nova"/>
              </a:rPr>
              <a:t>Unnecessary to commit if </a:t>
            </a:r>
            <a:r>
              <a:rPr kumimoji="0" lang="en" sz="1500" b="1" i="0" u="none" strike="noStrike" kern="0" cap="none" spc="0" normalizeH="0" baseline="0" noProof="0">
                <a:ln>
                  <a:noFill/>
                </a:ln>
                <a:solidFill>
                  <a:srgbClr val="202729"/>
                </a:solidFill>
                <a:effectLst/>
                <a:uLnTx/>
                <a:uFillTx/>
                <a:latin typeface="Proxima Nova"/>
                <a:ea typeface="Proxima Nova"/>
                <a:cs typeface="Proxima Nova"/>
                <a:sym typeface="Proxima Nova"/>
              </a:rPr>
              <a:t>L</a:t>
            </a:r>
            <a:r>
              <a:rPr kumimoji="0" lang="en" sz="1500" b="0" i="0" u="none" strike="noStrike" kern="0" cap="none" spc="0" normalizeH="0" baseline="0" noProof="0">
                <a:ln>
                  <a:noFill/>
                </a:ln>
                <a:solidFill>
                  <a:srgbClr val="0000FF"/>
                </a:solidFill>
                <a:effectLst/>
                <a:uLnTx/>
                <a:uFillTx/>
                <a:latin typeface="Proxima Nova"/>
                <a:ea typeface="Proxima Nova"/>
                <a:cs typeface="Proxima Nova"/>
                <a:sym typeface="Proxima Nova"/>
              </a:rPr>
              <a:t> is small</a:t>
            </a:r>
            <a:endParaRPr kumimoji="0" sz="1500" b="0" i="0" u="none" strike="noStrike" kern="0" cap="none" spc="0" normalizeH="0" baseline="0" noProof="0">
              <a:ln>
                <a:noFill/>
              </a:ln>
              <a:solidFill>
                <a:srgbClr val="0000FF"/>
              </a:solidFill>
              <a:effectLst/>
              <a:uLnTx/>
              <a:uFillTx/>
              <a:latin typeface="Proxima Nova"/>
              <a:ea typeface="Proxima Nova"/>
              <a:cs typeface="Proxima Nova"/>
              <a:sym typeface="Proxima Nova"/>
            </a:endParaRPr>
          </a:p>
        </p:txBody>
      </p:sp>
      <mc:AlternateContent xmlns:mc="http://schemas.openxmlformats.org/markup-compatibility/2006" xmlns:a14="http://schemas.microsoft.com/office/drawing/2010/main">
        <mc:Choice Requires="a14">
          <p:sp>
            <p:nvSpPr>
              <p:cNvPr id="555" name="Google Shape;555;p41"/>
              <p:cNvSpPr txBox="1"/>
              <p:nvPr/>
            </p:nvSpPr>
            <p:spPr>
              <a:xfrm>
                <a:off x="4350300" y="1959900"/>
                <a:ext cx="4471350" cy="1606820"/>
              </a:xfrm>
              <a:prstGeom prst="rect">
                <a:avLst/>
              </a:pr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Example: </a:t>
                </a:r>
                <a14:m>
                  <m:oMath xmlns:m="http://schemas.openxmlformats.org/officeDocument/2006/math">
                    <m:sSup>
                      <m:sSupPr>
                        <m:ctrlP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sSupPr>
                      <m:e>
                        <m:r>
                          <a:rPr kumimoji="0" lang="en-US" sz="1800" b="1"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𝐕</m:t>
                        </m:r>
                      </m:e>
                      <m:sup>
                        <m:d>
                          <m:dPr>
                            <m:ctrlP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dPr>
                          <m:e>
                            <m:r>
                              <a:rPr kumimoji="0" lang="en-US" sz="1800" b="1"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𝟏</m:t>
                            </m:r>
                          </m:e>
                        </m:d>
                      </m:sup>
                    </m:sSup>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dPr>
                      <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a</m:t>
                        </m:r>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b</m:t>
                        </m:r>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c</m:t>
                        </m:r>
                      </m:e>
                    </m:d>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 </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𝑎</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𝑏</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c</m:t>
                    </m:r>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=0</m:t>
                    </m:r>
                  </m:oMath>
                </a14:m>
                <a:endParaRPr kumimoji="0" lang="en-US" sz="1800" b="0" i="0" u="none" strike="noStrike" kern="0" cap="none" spc="0" normalizeH="0" baseline="0" noProof="0" dirty="0">
                  <a:ln>
                    <a:noFill/>
                  </a:ln>
                  <a:solidFill>
                    <a:srgbClr val="000000"/>
                  </a:solidFill>
                  <a:effectLst/>
                  <a:uLnTx/>
                  <a:uFillTx/>
                  <a:latin typeface="Cambria Math" panose="02040503050406030204" pitchFamily="18" charset="0"/>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a:ea typeface="Proxima Nova"/>
                    <a:cs typeface="Proxima Nova"/>
                    <a:sym typeface="Proxima Nova"/>
                  </a:rPr>
                  <a:t>	  </a:t>
                </a:r>
                <a14:m>
                  <m:oMath xmlns:m="http://schemas.openxmlformats.org/officeDocument/2006/math">
                    <m:sSup>
                      <m:sSupPr>
                        <m:ctrlPr>
                          <a:rPr kumimoji="0" lang="en-US" sz="1800" b="1"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ctrlPr>
                      </m:sSupPr>
                      <m:e>
                        <m:r>
                          <a:rPr kumimoji="0" lang="en-US" sz="1800" b="1" i="0"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𝐕</m:t>
                        </m:r>
                      </m:e>
                      <m:sup>
                        <m:d>
                          <m:dPr>
                            <m:ctrlPr>
                              <a:rPr kumimoji="0" lang="en-US" sz="1800" b="1"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ctrlPr>
                          </m:dPr>
                          <m:e>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𝟐</m:t>
                            </m:r>
                          </m:e>
                        </m:d>
                      </m:sup>
                    </m:sSup>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ctrlPr>
                      </m:dPr>
                      <m:e>
                        <m:r>
                          <m:rPr>
                            <m:sty m:val="p"/>
                          </m:r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a</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m:t>
                        </m:r>
                        <m:r>
                          <m:rPr>
                            <m:sty m:val="p"/>
                          </m:r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b</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𝑑</m:t>
                        </m:r>
                      </m:e>
                    </m:d>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 </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𝑎</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𝑏</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m:t>
                    </m:r>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d</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m:t>
                    </m:r>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0</m:t>
                    </m:r>
                  </m:oMath>
                </a14:m>
                <a:endParaRPr kumimoji="0" lang="en-US"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Cambria Math" panose="02040503050406030204" pitchFamily="18" charset="0"/>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dPr>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𝑎</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𝑏</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m:t>
                          </m:r>
                          <m:r>
                            <m:rPr>
                              <m:sty m:val="p"/>
                            </m:r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c</m:t>
                          </m:r>
                        </m:e>
                      </m:d>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r>
                        <a:rPr kumimoji="0" lang="en-US" sz="1800" b="0" i="1" u="none" strike="noStrike" kern="0" cap="none" spc="0" normalizeH="0" baseline="0" noProof="0" smtClean="0">
                          <a:ln>
                            <a:noFill/>
                          </a:ln>
                          <a:solidFill>
                            <a:srgbClr val="00B050"/>
                          </a:solidFill>
                          <a:effectLst/>
                          <a:uLnTx/>
                          <a:uFillTx/>
                          <a:latin typeface="Cambria Math" panose="02040503050406030204" pitchFamily="18" charset="0"/>
                          <a:ea typeface="Proxima Nova"/>
                          <a:cs typeface="Proxima Nova"/>
                          <a:sym typeface="Proxima Nova"/>
                        </a:rPr>
                        <m:t>𝛽</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dPr>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𝑎</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𝑏</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m:t>
                          </m:r>
                          <m:r>
                            <m:rPr>
                              <m:sty m:val="p"/>
                            </m:r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d</m:t>
                          </m:r>
                        </m:e>
                      </m:d>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=0</m:t>
                      </m:r>
                    </m:oMath>
                  </m:oMathPara>
                </a14:m>
                <a:endParaRPr kumimoji="0"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mc:Choice>
        <mc:Fallback xmlns="">
          <p:sp>
            <p:nvSpPr>
              <p:cNvPr id="555" name="Google Shape;555;p41"/>
              <p:cNvSpPr txBox="1">
                <a:spLocks noRot="1" noChangeAspect="1" noMove="1" noResize="1" noEditPoints="1" noAdjustHandles="1" noChangeArrowheads="1" noChangeShapeType="1" noTextEdit="1"/>
              </p:cNvSpPr>
              <p:nvPr/>
            </p:nvSpPr>
            <p:spPr>
              <a:xfrm>
                <a:off x="4350300" y="1959900"/>
                <a:ext cx="4471350" cy="1606820"/>
              </a:xfrm>
              <a:prstGeom prst="rect">
                <a:avLst/>
              </a:prstGeom>
              <a:blipFill>
                <a:blip r:embed="rId6"/>
                <a:stretch>
                  <a:fillRect l="-1130"/>
                </a:stretch>
              </a:blipFill>
              <a:ln w="19050" cap="flat" cmpd="sng">
                <a:solidFill>
                  <a:srgbClr val="FFFFFF"/>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B114BD4-CD1A-6A6B-BCE9-E6E372DD95CE}"/>
                  </a:ext>
                </a:extLst>
              </p:cNvPr>
              <p:cNvSpPr txBox="1"/>
              <p:nvPr/>
            </p:nvSpPr>
            <p:spPr>
              <a:xfrm>
                <a:off x="4610790" y="4305024"/>
                <a:ext cx="3383683" cy="63017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Sup>
                        <m:sSubSup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SupPr>
                        <m:e>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𝑉</m:t>
                          </m:r>
                        </m:e>
                        <m:sub>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𝑠𝑝𝑠</m:t>
                          </m:r>
                        </m:sub>
                        <m:sup>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up>
                      </m:sSubSup>
                      <m:d>
                        <m:d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acc>
                            <m:accPr>
                              <m:chr m:val="⃗"/>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accPr>
                            <m:e>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𝑡</m:t>
                              </m:r>
                            </m:e>
                          </m:acc>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400" b="0" i="1" u="none" strike="noStrike" kern="0" cap="none" spc="0" normalizeH="0" baseline="0" noProof="0" smtClean="0">
                              <a:ln>
                                <a:noFill/>
                              </a:ln>
                              <a:solidFill>
                                <a:srgbClr val="4BA173"/>
                              </a:solidFill>
                              <a:effectLst/>
                              <a:uLnTx/>
                              <a:uFillTx/>
                              <a:latin typeface="Cambria Math" panose="02040503050406030204" pitchFamily="18" charset="0"/>
                              <a:sym typeface="Arial"/>
                            </a:rPr>
                            <m:t>𝛽</m:t>
                          </m:r>
                        </m:e>
                      </m:d>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m:t>
                      </m:r>
                      <m:nary>
                        <m:naryPr>
                          <m:chr m:val="∑"/>
                          <m:ctrlP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ctrlPr>
                        </m:naryPr>
                        <m:sub>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𝑗</m:t>
                          </m:r>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=1</m:t>
                          </m:r>
                        </m:sub>
                        <m:sup>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𝐿</m:t>
                          </m:r>
                        </m:sup>
                        <m:e>
                          <m:sSup>
                            <m:sSupPr>
                              <m:ctrlPr>
                                <a:rPr kumimoji="0" lang="en-US" sz="1400" b="0" i="1" u="none" strike="noStrike" kern="0" cap="none" spc="0" normalizeH="0" baseline="0" noProof="0" smtClean="0">
                                  <a:ln>
                                    <a:noFill/>
                                  </a:ln>
                                  <a:solidFill>
                                    <a:srgbClr val="4BA173"/>
                                  </a:solidFill>
                                  <a:effectLst/>
                                  <a:uLnTx/>
                                  <a:uFillTx/>
                                  <a:latin typeface="Cambria Math" panose="02040503050406030204" pitchFamily="18" charset="0"/>
                                  <a:sym typeface="Arial"/>
                                </a:rPr>
                              </m:ctrlPr>
                            </m:sSupPr>
                            <m:e>
                              <m:r>
                                <a:rPr kumimoji="0" lang="en-US" sz="1400" b="0" i="1" u="none" strike="noStrike" kern="0" cap="none" spc="0" normalizeH="0" baseline="0" noProof="0" smtClean="0">
                                  <a:ln>
                                    <a:noFill/>
                                  </a:ln>
                                  <a:solidFill>
                                    <a:srgbClr val="4BA173"/>
                                  </a:solidFill>
                                  <a:effectLst/>
                                  <a:uLnTx/>
                                  <a:uFillTx/>
                                  <a:latin typeface="Cambria Math" panose="02040503050406030204" pitchFamily="18" charset="0"/>
                                  <a:sym typeface="Arial"/>
                                </a:rPr>
                                <m:t>𝛽</m:t>
                              </m:r>
                            </m:e>
                            <m:sup>
                              <m:r>
                                <a:rPr kumimoji="0" lang="en-US" sz="1400" b="0" i="1" u="none" strike="noStrike" kern="0" cap="none" spc="0" normalizeH="0" baseline="0" noProof="0" smtClean="0">
                                  <a:ln>
                                    <a:noFill/>
                                  </a:ln>
                                  <a:solidFill>
                                    <a:srgbClr val="4BA173"/>
                                  </a:solidFill>
                                  <a:effectLst/>
                                  <a:uLnTx/>
                                  <a:uFillTx/>
                                  <a:latin typeface="Cambria Math" panose="02040503050406030204" pitchFamily="18" charset="0"/>
                                  <a:sym typeface="Arial"/>
                                </a:rPr>
                                <m:t>𝑖</m:t>
                              </m:r>
                            </m:sup>
                          </m:sSup>
                        </m:e>
                      </m:nary>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m:t>
                      </m:r>
                      <m:d>
                        <m:dPr>
                          <m:ctrlP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ctrlPr>
                        </m:dPr>
                        <m:e>
                          <m:sSubSup>
                            <m:sSubSupPr>
                              <m:ctrlP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ctrlPr>
                            </m:sSubSupPr>
                            <m:e>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𝑉</m:t>
                              </m:r>
                            </m:e>
                            <m:sub>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𝑠𝑝𝑠</m:t>
                              </m:r>
                            </m:sub>
                            <m:sup>
                              <m:d>
                                <m:dPr>
                                  <m:ctrlP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ctrlPr>
                                </m:dPr>
                                <m:e>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𝑖</m:t>
                                  </m:r>
                                </m:e>
                              </m:d>
                            </m:sup>
                          </m:sSubSup>
                          <m:d>
                            <m:dPr>
                              <m:ctrlP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ctrlPr>
                            </m:dPr>
                            <m:e>
                              <m:acc>
                                <m:accPr>
                                  <m:chr m:val="⃗"/>
                                  <m:ctrlP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ctrlPr>
                                </m:accPr>
                                <m:e>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𝑡</m:t>
                                  </m:r>
                                </m:e>
                              </m:acc>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 </m:t>
                              </m:r>
                            </m:e>
                          </m:d>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m:t>
                          </m:r>
                          <m:sSub>
                            <m:sSubPr>
                              <m:ctrlP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ctrlPr>
                            </m:sSubPr>
                            <m:e>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𝑒</m:t>
                              </m:r>
                            </m:e>
                            <m:sub>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𝑖</m:t>
                              </m:r>
                            </m:sub>
                          </m:sSub>
                        </m:e>
                      </m:d>
                      <m:sSup>
                        <m:sSupPr>
                          <m:ctrlP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ctrlPr>
                        </m:sSupPr>
                        <m:e>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m:t>
                          </m:r>
                        </m:e>
                        <m:sup>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m:t>
                          </m:r>
                        </m:sup>
                      </m:sSup>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0∈</m:t>
                      </m:r>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ea typeface="Cambria Math" panose="02040503050406030204" pitchFamily="18" charset="0"/>
                          <a:sym typeface="Arial"/>
                        </a:rPr>
                        <m:t>𝔽</m:t>
                      </m:r>
                    </m:oMath>
                  </m:oMathPara>
                </a14:m>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3" name="TextBox 2">
                <a:extLst>
                  <a:ext uri="{FF2B5EF4-FFF2-40B4-BE49-F238E27FC236}">
                    <a16:creationId xmlns:a16="http://schemas.microsoft.com/office/drawing/2014/main" id="{EB114BD4-CD1A-6A6B-BCE9-E6E372DD95CE}"/>
                  </a:ext>
                </a:extLst>
              </p:cNvPr>
              <p:cNvSpPr txBox="1">
                <a:spLocks noRot="1" noChangeAspect="1" noMove="1" noResize="1" noEditPoints="1" noAdjustHandles="1" noChangeArrowheads="1" noChangeShapeType="1" noTextEdit="1"/>
              </p:cNvSpPr>
              <p:nvPr/>
            </p:nvSpPr>
            <p:spPr>
              <a:xfrm>
                <a:off x="4610790" y="4305024"/>
                <a:ext cx="3383683" cy="630173"/>
              </a:xfrm>
              <a:prstGeom prst="rect">
                <a:avLst/>
              </a:prstGeom>
              <a:blipFill>
                <a:blip r:embed="rId7"/>
                <a:stretch>
                  <a:fillRect l="-373" t="-107843" r="-746" b="-166667"/>
                </a:stretch>
              </a:blipFill>
            </p:spPr>
            <p:txBody>
              <a:bodyPr/>
              <a:lstStyle/>
              <a:p>
                <a:r>
                  <a:rPr lang="en-US">
                    <a:noFill/>
                  </a:rPr>
                  <a:t> </a:t>
                </a:r>
              </a:p>
            </p:txBody>
          </p:sp>
        </mc:Fallback>
      </mc:AlternateContent>
      <p:pic>
        <p:nvPicPr>
          <p:cNvPr id="5" name="Graphic 4" descr="Thumbs up sign outline">
            <a:extLst>
              <a:ext uri="{FF2B5EF4-FFF2-40B4-BE49-F238E27FC236}">
                <a16:creationId xmlns:a16="http://schemas.microsoft.com/office/drawing/2014/main" id="{3DD00E3E-D1A1-5745-5251-98E376D5A7F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98497" y="3767241"/>
            <a:ext cx="311250" cy="311250"/>
          </a:xfrm>
          <a:prstGeom prst="rect">
            <a:avLst/>
          </a:prstGeom>
        </p:spPr>
      </p:pic>
      <p:pic>
        <p:nvPicPr>
          <p:cNvPr id="7" name="Graphic 6" descr="Thumbs Down outline">
            <a:extLst>
              <a:ext uri="{FF2B5EF4-FFF2-40B4-BE49-F238E27FC236}">
                <a16:creationId xmlns:a16="http://schemas.microsoft.com/office/drawing/2014/main" id="{E478687E-4895-D6BB-BB12-78AAE688905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22551" y="4103693"/>
            <a:ext cx="266290" cy="266290"/>
          </a:xfrm>
          <a:prstGeom prst="rect">
            <a:avLst/>
          </a:prstGeom>
        </p:spPr>
      </p:pic>
      <p:sp>
        <p:nvSpPr>
          <p:cNvPr id="4" name="Up-Down Arrow 3">
            <a:extLst>
              <a:ext uri="{FF2B5EF4-FFF2-40B4-BE49-F238E27FC236}">
                <a16:creationId xmlns:a16="http://schemas.microsoft.com/office/drawing/2014/main" id="{D1C315B1-8627-DFC9-EE6C-D92B01E73773}"/>
              </a:ext>
            </a:extLst>
          </p:cNvPr>
          <p:cNvSpPr/>
          <p:nvPr/>
        </p:nvSpPr>
        <p:spPr>
          <a:xfrm>
            <a:off x="6392925" y="2655337"/>
            <a:ext cx="359625" cy="557425"/>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0BDD580-CD7F-42D5-C4D6-E13124F1372F}"/>
                  </a:ext>
                </a:extLst>
              </p:cNvPr>
              <p:cNvSpPr txBox="1"/>
              <p:nvPr/>
            </p:nvSpPr>
            <p:spPr>
              <a:xfrm>
                <a:off x="6717668" y="2629166"/>
                <a:ext cx="16843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a:ln>
                      <a:noFill/>
                    </a:ln>
                    <a:solidFill>
                      <a:srgbClr val="000000"/>
                    </a:solidFill>
                    <a:effectLst/>
                    <a:uLnTx/>
                    <a:uFillTx/>
                    <a:latin typeface="Arial"/>
                    <a:cs typeface="Arial"/>
                    <a:sym typeface="Arial"/>
                  </a:rPr>
                  <a:t>whp</a:t>
                </a:r>
                <a:r>
                  <a:rPr kumimoji="0" lang="en-US" sz="1400" b="0" i="0" u="none" strike="noStrike" kern="0" cap="none" spc="0" normalizeH="0" baseline="0" noProof="0" dirty="0">
                    <a:ln>
                      <a:noFill/>
                    </a:ln>
                    <a:solidFill>
                      <a:srgbClr val="000000"/>
                    </a:solidFill>
                    <a:effectLst/>
                    <a:uLnTx/>
                    <a:uFillTx/>
                    <a:latin typeface="Arial"/>
                    <a:cs typeface="Arial"/>
                    <a:sym typeface="Arial"/>
                  </a:rPr>
                  <a:t>. over</a:t>
                </a:r>
                <a:r>
                  <a:rPr kumimoji="0" lang="en-US" sz="1400" b="0" i="0" u="none" strike="noStrike" kern="0" cap="none" spc="0" normalizeH="0" baseline="0" noProof="0" dirty="0">
                    <a:ln>
                      <a:noFill/>
                    </a:ln>
                    <a:solidFill>
                      <a:srgbClr val="00B050"/>
                    </a:solidFill>
                    <a:effectLst/>
                    <a:uLnTx/>
                    <a:uFillTx/>
                    <a:latin typeface="Arial"/>
                    <a:ea typeface="Proxima Nova"/>
                    <a:cs typeface="Proxima Nova"/>
                    <a:sym typeface="Proxima Nova"/>
                  </a:rPr>
                  <a:t> </a:t>
                </a:r>
                <a14:m>
                  <m:oMath xmlns:m="http://schemas.openxmlformats.org/officeDocument/2006/math">
                    <m:r>
                      <a:rPr kumimoji="0" lang="en-US" sz="1400" b="0" i="1" u="none" strike="noStrike" kern="0" cap="none" spc="0" normalizeH="0" baseline="0" noProof="0" smtClean="0">
                        <a:ln>
                          <a:noFill/>
                        </a:ln>
                        <a:solidFill>
                          <a:srgbClr val="00B050"/>
                        </a:solidFill>
                        <a:effectLst/>
                        <a:uLnTx/>
                        <a:uFillTx/>
                        <a:latin typeface="Cambria Math" panose="02040503050406030204" pitchFamily="18" charset="0"/>
                        <a:ea typeface="Proxima Nova"/>
                        <a:cs typeface="Proxima Nova"/>
                        <a:sym typeface="Proxima Nova"/>
                      </a:rPr>
                      <m:t>𝛽</m:t>
                    </m:r>
                  </m:oMath>
                </a14:m>
                <a:r>
                  <a:rPr kumimoji="0" lang="en-US" sz="1400" b="0" i="0" u="none" strike="noStrike" kern="0" cap="none" spc="0" normalizeH="0" baseline="0" noProof="0" dirty="0">
                    <a:ln>
                      <a:noFill/>
                    </a:ln>
                    <a:solidFill>
                      <a:srgbClr val="000000"/>
                    </a:solidFill>
                    <a:effectLst/>
                    <a:uLnTx/>
                    <a:uFillTx/>
                    <a:latin typeface="Arial"/>
                    <a:cs typeface="Arial"/>
                    <a:sym typeface="Arial"/>
                  </a:rPr>
                  <a:t> </a:t>
                </a:r>
              </a:p>
            </p:txBody>
          </p:sp>
        </mc:Choice>
        <mc:Fallback xmlns="">
          <p:sp>
            <p:nvSpPr>
              <p:cNvPr id="6" name="TextBox 5">
                <a:extLst>
                  <a:ext uri="{FF2B5EF4-FFF2-40B4-BE49-F238E27FC236}">
                    <a16:creationId xmlns:a16="http://schemas.microsoft.com/office/drawing/2014/main" id="{10BDD580-CD7F-42D5-C4D6-E13124F1372F}"/>
                  </a:ext>
                </a:extLst>
              </p:cNvPr>
              <p:cNvSpPr txBox="1">
                <a:spLocks noRot="1" noChangeAspect="1" noMove="1" noResize="1" noEditPoints="1" noAdjustHandles="1" noChangeArrowheads="1" noChangeShapeType="1" noTextEdit="1"/>
              </p:cNvSpPr>
              <p:nvPr/>
            </p:nvSpPr>
            <p:spPr>
              <a:xfrm>
                <a:off x="6717668" y="2629166"/>
                <a:ext cx="1684306" cy="307777"/>
              </a:xfrm>
              <a:prstGeom prst="rect">
                <a:avLst/>
              </a:prstGeom>
              <a:blipFill>
                <a:blip r:embed="rId13"/>
                <a:stretch>
                  <a:fillRect l="-746" t="-3846" b="-1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D047685-C98C-9C8B-B180-E998147D3A11}"/>
                  </a:ext>
                </a:extLst>
              </p:cNvPr>
              <p:cNvSpPr txBox="1"/>
              <p:nvPr/>
            </p:nvSpPr>
            <p:spPr>
              <a:xfrm>
                <a:off x="2392397" y="848783"/>
                <a:ext cx="2978188" cy="29386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sSub>
                      <m:sSubPr>
                        <m:ctrlP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ctrlPr>
                      </m:sSubPr>
                      <m:e>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𝑄</m:t>
                        </m:r>
                      </m:e>
                      <m:sub>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𝑗</m:t>
                        </m:r>
                      </m:sub>
                    </m:sSub>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𝑐𝑚</m:t>
                    </m:r>
                    <m:d>
                      <m:d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sSub>
                          <m:sSubPr>
                            <m:ctrlP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ctrlPr>
                          </m:sSubPr>
                          <m:e>
                            <m:acc>
                              <m:accPr>
                                <m:chr m:val="⃗"/>
                                <m:ctrlP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ctrlPr>
                              </m:accPr>
                              <m:e>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𝑞</m:t>
                                </m:r>
                              </m:e>
                            </m:acc>
                          </m:e>
                          <m:sub>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𝑗</m:t>
                            </m:r>
                          </m:sub>
                        </m:sSub>
                      </m:e>
                    </m:d>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bSup>
                      <m:sSub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Sup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e>
                      <m:sub>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𝑗</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=0</m:t>
                        </m:r>
                      </m:sub>
                      <m: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𝑑</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sup>
                    </m:sSub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 ,</m:t>
                    </m:r>
                  </m:oMath>
                </a14:m>
                <a:r>
                  <a:rPr kumimoji="0" lang="en-US" sz="1600" b="0" i="0" u="none" strike="noStrike" kern="0" cap="none" spc="0" normalizeH="0" baseline="0" noProof="0" dirty="0">
                    <a:ln>
                      <a:noFill/>
                    </a:ln>
                    <a:solidFill>
                      <a:srgbClr val="000000"/>
                    </a:solidFill>
                    <a:effectLst/>
                    <a:uLnTx/>
                    <a:uFillTx/>
                    <a:latin typeface="Arial"/>
                    <a:cs typeface="Arial"/>
                    <a:sym typeface="Arial"/>
                  </a:rPr>
                  <a:t>where </a:t>
                </a:r>
                <a14:m>
                  <m:oMath xmlns:m="http://schemas.openxmlformats.org/officeDocument/2006/math">
                    <m:sSub>
                      <m:sSubPr>
                        <m:ctrlP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ctrlPr>
                      </m:sSubPr>
                      <m:e>
                        <m:acc>
                          <m:accPr>
                            <m:chr m:val="⃗"/>
                            <m:ctrlP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ctrlPr>
                          </m:accPr>
                          <m:e>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𝑞</m:t>
                            </m:r>
                          </m:e>
                        </m:acc>
                      </m:e>
                      <m:sub>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𝑗</m:t>
                        </m:r>
                      </m:sub>
                    </m:sSub>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p>
                      <m:s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𝐹</m:t>
                        </m:r>
                      </m:e>
                      <m: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𝐿</m:t>
                        </m:r>
                      </m:sup>
                    </m:sSup>
                  </m:oMath>
                </a14:m>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2" name="TextBox 1">
                <a:extLst>
                  <a:ext uri="{FF2B5EF4-FFF2-40B4-BE49-F238E27FC236}">
                    <a16:creationId xmlns:a16="http://schemas.microsoft.com/office/drawing/2014/main" id="{6D047685-C98C-9C8B-B180-E998147D3A11}"/>
                  </a:ext>
                </a:extLst>
              </p:cNvPr>
              <p:cNvSpPr txBox="1">
                <a:spLocks noRot="1" noChangeAspect="1" noMove="1" noResize="1" noEditPoints="1" noAdjustHandles="1" noChangeArrowheads="1" noChangeShapeType="1" noTextEdit="1"/>
              </p:cNvSpPr>
              <p:nvPr/>
            </p:nvSpPr>
            <p:spPr>
              <a:xfrm>
                <a:off x="2392397" y="848783"/>
                <a:ext cx="2978188" cy="293863"/>
              </a:xfrm>
              <a:prstGeom prst="rect">
                <a:avLst/>
              </a:prstGeom>
              <a:blipFill>
                <a:blip r:embed="rId14"/>
                <a:stretch>
                  <a:fillRect l="-3404" t="-25000" r="-426" b="-33333"/>
                </a:stretch>
              </a:blipFill>
            </p:spPr>
            <p:txBody>
              <a:bodyPr/>
              <a:lstStyle/>
              <a:p>
                <a:r>
                  <a:rPr lang="en-US">
                    <a:noFill/>
                  </a:rPr>
                  <a:t> </a:t>
                </a:r>
              </a:p>
            </p:txBody>
          </p:sp>
        </mc:Fallback>
      </mc:AlternateContent>
    </p:spTree>
    <p:extLst>
      <p:ext uri="{BB962C8B-B14F-4D97-AF65-F5344CB8AC3E}">
        <p14:creationId xmlns:p14="http://schemas.microsoft.com/office/powerpoint/2010/main" val="163776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5">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38"/>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5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 grpId="0" animBg="1"/>
      <p:bldP spid="538" grpId="1" animBg="1"/>
      <p:bldP spid="541" grpId="0"/>
      <p:bldP spid="536" grpId="0" animBg="1"/>
      <p:bldP spid="3" grpId="0"/>
      <p:bldP spid="4"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41" name="Google Shape;541;p41"/>
          <p:cNvSpPr txBox="1"/>
          <p:nvPr/>
        </p:nvSpPr>
        <p:spPr>
          <a:xfrm>
            <a:off x="4322700" y="3794675"/>
            <a:ext cx="41205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The new verifier check: </a:t>
            </a:r>
            <a:endParaRPr kumimoji="0" sz="1400" b="1"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sp>
        <p:nvSpPr>
          <p:cNvPr id="520" name="Google Shape;520;p41"/>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Compressing Verification Checks for High-deg Gates</a:t>
            </a:r>
            <a:endParaRPr/>
          </a:p>
        </p:txBody>
      </p:sp>
      <p:sp>
        <p:nvSpPr>
          <p:cNvPr id="521" name="Google Shape;521;p41"/>
          <p:cNvSpPr txBox="1"/>
          <p:nvPr/>
        </p:nvSpPr>
        <p:spPr>
          <a:xfrm>
            <a:off x="311700" y="810788"/>
            <a:ext cx="1857000" cy="677100"/>
          </a:xfrm>
          <a:prstGeom prst="rect">
            <a:avLst/>
          </a:prstGeom>
          <a:noFill/>
          <a:ln w="19050" cap="flat" cmpd="sng">
            <a:solidFill>
              <a:srgbClr val="CC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O(dL)</a:t>
            </a:r>
            <a:r>
              <a:rPr kumimoji="0" lang="en" sz="16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 G-ops</a:t>
            </a:r>
            <a:endParaRPr kumimoji="0" sz="1600" b="1"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to commit </a:t>
            </a:r>
            <a:r>
              <a:rPr kumimoji="0" lang="en" sz="1600" b="1" i="0" u="none" strike="noStrike" kern="0" cap="none" spc="0" normalizeH="0" baseline="0" noProof="0" dirty="0" err="1">
                <a:ln>
                  <a:noFill/>
                </a:ln>
                <a:solidFill>
                  <a:srgbClr val="FFC000"/>
                </a:solidFill>
                <a:effectLst/>
                <a:uLnTx/>
                <a:uFillTx/>
                <a:latin typeface="Proxima Nova"/>
                <a:ea typeface="Proxima Nova"/>
                <a:cs typeface="Proxima Nova"/>
                <a:sym typeface="Proxima Nova"/>
              </a:rPr>
              <a:t>Q</a:t>
            </a:r>
            <a:r>
              <a:rPr kumimoji="0" lang="en" sz="1600" b="1" i="0" u="none" strike="noStrike" kern="0" cap="none" spc="0" normalizeH="0" baseline="-25000" noProof="0" dirty="0" err="1">
                <a:ln>
                  <a:noFill/>
                </a:ln>
                <a:solidFill>
                  <a:srgbClr val="FFC000"/>
                </a:solidFill>
                <a:effectLst/>
                <a:uLnTx/>
                <a:uFillTx/>
                <a:latin typeface="Proxima Nova"/>
                <a:ea typeface="Proxima Nova"/>
                <a:cs typeface="Proxima Nova"/>
                <a:sym typeface="Proxima Nova"/>
              </a:rPr>
              <a:t>j</a:t>
            </a:r>
            <a:endParaRPr kumimoji="0" sz="1600" b="1" i="0" u="none" strike="noStrike" kern="0" cap="none" spc="0" normalizeH="0" baseline="-25000" noProof="0" dirty="0">
              <a:ln>
                <a:noFill/>
              </a:ln>
              <a:solidFill>
                <a:srgbClr val="FFC000"/>
              </a:solidFill>
              <a:effectLst/>
              <a:uLnTx/>
              <a:uFillTx/>
              <a:latin typeface="Proxima Nova"/>
              <a:ea typeface="Proxima Nova"/>
              <a:cs typeface="Proxima Nova"/>
              <a:sym typeface="Proxima Nova"/>
            </a:endParaRPr>
          </a:p>
        </p:txBody>
      </p:sp>
      <p:sp>
        <p:nvSpPr>
          <p:cNvPr id="523" name="Google Shape;523;p41"/>
          <p:cNvSpPr txBox="1"/>
          <p:nvPr/>
        </p:nvSpPr>
        <p:spPr>
          <a:xfrm>
            <a:off x="5657575" y="755350"/>
            <a:ext cx="2002200" cy="415500"/>
          </a:xfrm>
          <a:prstGeom prst="rect">
            <a:avLst/>
          </a:prstGeom>
          <a:solidFill>
            <a:schemeClr val="lt1"/>
          </a:solidFill>
          <a:ln w="19050" cap="flat" cmpd="sng">
            <a:solidFill>
              <a:srgbClr val="CC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1" i="0" u="none" strike="noStrike" kern="0" cap="none" spc="0" normalizeH="0" baseline="0" noProof="0">
                <a:ln>
                  <a:noFill/>
                </a:ln>
                <a:solidFill>
                  <a:srgbClr val="000000"/>
                </a:solidFill>
                <a:effectLst/>
                <a:uLnTx/>
                <a:uFillTx/>
                <a:latin typeface="Proxima Nova"/>
                <a:ea typeface="Proxima Nova"/>
                <a:cs typeface="Proxima Nova"/>
                <a:sym typeface="Proxima Nova"/>
              </a:rPr>
              <a:t>L:</a:t>
            </a:r>
            <a:r>
              <a:rPr kumimoji="0" lang="en" sz="1500" b="0" i="0" u="none" strike="noStrike" kern="0" cap="none" spc="0" normalizeH="0" baseline="0" noProof="0">
                <a:ln>
                  <a:noFill/>
                </a:ln>
                <a:solidFill>
                  <a:srgbClr val="000000"/>
                </a:solidFill>
                <a:effectLst/>
                <a:uLnTx/>
                <a:uFillTx/>
                <a:latin typeface="Proxima Nova"/>
                <a:ea typeface="Proxima Nova"/>
                <a:cs typeface="Proxima Nova"/>
                <a:sym typeface="Proxima Nova"/>
              </a:rPr>
              <a:t> # of verifier checks</a:t>
            </a:r>
            <a:endParaRPr kumimoji="0" sz="15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grpSp>
        <p:nvGrpSpPr>
          <p:cNvPr id="524" name="Google Shape;524;p41"/>
          <p:cNvGrpSpPr/>
          <p:nvPr/>
        </p:nvGrpSpPr>
        <p:grpSpPr>
          <a:xfrm>
            <a:off x="311700" y="846650"/>
            <a:ext cx="8474100" cy="1124625"/>
            <a:chOff x="311700" y="846650"/>
            <a:chExt cx="8474100" cy="1124625"/>
          </a:xfrm>
        </p:grpSpPr>
        <p:sp>
          <p:nvSpPr>
            <p:cNvPr id="525" name="Google Shape;525;p41"/>
            <p:cNvSpPr txBox="1"/>
            <p:nvPr/>
          </p:nvSpPr>
          <p:spPr>
            <a:xfrm>
              <a:off x="311700" y="1509575"/>
              <a:ext cx="8474100" cy="461700"/>
            </a:xfrm>
            <a:prstGeom prst="rect">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Idea:</a:t>
              </a: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 Transform to a new SS protocol w/ single chk (i.e. L = 1) by rand combination</a:t>
              </a:r>
              <a:endParaRPr kumimoji="0" sz="18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pic>
          <p:nvPicPr>
            <p:cNvPr id="526" name="Google Shape;526;p41"/>
            <p:cNvPicPr preferRelativeResize="0"/>
            <p:nvPr/>
          </p:nvPicPr>
          <p:blipFill>
            <a:blip r:embed="rId3">
              <a:alphaModFix/>
            </a:blip>
            <a:stretch>
              <a:fillRect/>
            </a:stretch>
          </p:blipFill>
          <p:spPr>
            <a:xfrm>
              <a:off x="7946765" y="846650"/>
              <a:ext cx="572625" cy="677100"/>
            </a:xfrm>
            <a:prstGeom prst="rect">
              <a:avLst/>
            </a:prstGeom>
            <a:noFill/>
            <a:ln>
              <a:noFill/>
            </a:ln>
          </p:spPr>
        </p:pic>
      </p:grpSp>
      <p:cxnSp>
        <p:nvCxnSpPr>
          <p:cNvPr id="528" name="Google Shape;528;p41"/>
          <p:cNvCxnSpPr/>
          <p:nvPr/>
        </p:nvCxnSpPr>
        <p:spPr>
          <a:xfrm>
            <a:off x="1515075" y="3849138"/>
            <a:ext cx="1188900" cy="1800"/>
          </a:xfrm>
          <a:prstGeom prst="straightConnector1">
            <a:avLst/>
          </a:prstGeom>
          <a:noFill/>
          <a:ln w="19050" cap="flat" cmpd="sng">
            <a:solidFill>
              <a:schemeClr val="dk1"/>
            </a:solidFill>
            <a:prstDash val="solid"/>
            <a:round/>
            <a:headEnd type="triangle" w="med" len="med"/>
            <a:tailEnd type="none" w="med" len="med"/>
          </a:ln>
        </p:spPr>
      </p:cxnSp>
      <p:pic>
        <p:nvPicPr>
          <p:cNvPr id="529" name="Google Shape;529;p41" descr="{&quot;font&quot;:{&quot;color&quot;:&quot;#000000&quot;,&quot;size&quot;:14,&quot;family&quot;:&quot;Proxima Nova&quot;},&quot;backgroundColor&quot;:&quot;#FFFFFF&quot;,&quot;aid&quot;:null,&quot;backgroundColorModified&quot;:false,&quot;id&quot;:&quot;15&quot;,&quot;type&quot;:&quot;$&quot;,&quot;code&quot;:&quot;$\\c{419544}{\\beta}$&quot;,&quot;ts&quot;:1687803968442,&quot;cs&quot;:&quot;81QJc/w6zELzYC7nbi0VkA==&quot;,&quot;size&quot;:{&quot;width&quot;:10.5,&quot;height&quot;:17.166666666666668}}"/>
          <p:cNvPicPr preferRelativeResize="0"/>
          <p:nvPr/>
        </p:nvPicPr>
        <p:blipFill>
          <a:blip r:embed="rId4">
            <a:alphaModFix/>
          </a:blip>
          <a:stretch>
            <a:fillRect/>
          </a:stretch>
        </p:blipFill>
        <p:spPr>
          <a:xfrm>
            <a:off x="2004925" y="3677550"/>
            <a:ext cx="100013" cy="163513"/>
          </a:xfrm>
          <a:prstGeom prst="rect">
            <a:avLst/>
          </a:prstGeom>
          <a:noFill/>
          <a:ln>
            <a:noFill/>
          </a:ln>
        </p:spPr>
      </p:pic>
      <p:grpSp>
        <p:nvGrpSpPr>
          <p:cNvPr id="543" name="Google Shape;543;p41"/>
          <p:cNvGrpSpPr/>
          <p:nvPr/>
        </p:nvGrpSpPr>
        <p:grpSpPr>
          <a:xfrm>
            <a:off x="775475" y="2300675"/>
            <a:ext cx="2858425" cy="1244213"/>
            <a:chOff x="699275" y="1919675"/>
            <a:chExt cx="2858425" cy="1244213"/>
          </a:xfrm>
        </p:grpSpPr>
        <p:sp>
          <p:nvSpPr>
            <p:cNvPr id="544" name="Google Shape;544;p41"/>
            <p:cNvSpPr txBox="1"/>
            <p:nvPr/>
          </p:nvSpPr>
          <p:spPr>
            <a:xfrm>
              <a:off x="699275" y="1919675"/>
              <a:ext cx="489600" cy="492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a:ln>
                    <a:noFill/>
                  </a:ln>
                  <a:solidFill>
                    <a:srgbClr val="000000"/>
                  </a:solidFill>
                  <a:effectLst/>
                  <a:uLnTx/>
                  <a:uFillTx/>
                  <a:latin typeface="Comic Sans MS"/>
                  <a:ea typeface="Comic Sans MS"/>
                  <a:cs typeface="Comic Sans MS"/>
                  <a:sym typeface="Comic Sans MS"/>
                </a:rPr>
                <a:t>P</a:t>
              </a:r>
              <a:endParaRPr kumimoji="0" sz="2000" b="1"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545" name="Google Shape;545;p41"/>
            <p:cNvSpPr txBox="1"/>
            <p:nvPr/>
          </p:nvSpPr>
          <p:spPr>
            <a:xfrm>
              <a:off x="3068100" y="1919675"/>
              <a:ext cx="489600" cy="492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a:ln>
                    <a:noFill/>
                  </a:ln>
                  <a:solidFill>
                    <a:srgbClr val="000000"/>
                  </a:solidFill>
                  <a:effectLst/>
                  <a:uLnTx/>
                  <a:uFillTx/>
                  <a:latin typeface="Comic Sans MS"/>
                  <a:ea typeface="Comic Sans MS"/>
                  <a:cs typeface="Comic Sans MS"/>
                  <a:sym typeface="Comic Sans MS"/>
                </a:rPr>
                <a:t>V</a:t>
              </a:r>
              <a:endParaRPr kumimoji="0" sz="2000" b="1"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cxnSp>
          <p:nvCxnSpPr>
            <p:cNvPr id="546" name="Google Shape;546;p41"/>
            <p:cNvCxnSpPr/>
            <p:nvPr/>
          </p:nvCxnSpPr>
          <p:spPr>
            <a:xfrm>
              <a:off x="1438875" y="2365088"/>
              <a:ext cx="1188900" cy="1800"/>
            </a:xfrm>
            <a:prstGeom prst="straightConnector1">
              <a:avLst/>
            </a:prstGeom>
            <a:noFill/>
            <a:ln w="19050" cap="flat" cmpd="sng">
              <a:solidFill>
                <a:schemeClr val="dk1"/>
              </a:solidFill>
              <a:prstDash val="solid"/>
              <a:round/>
              <a:headEnd type="none" w="med" len="med"/>
              <a:tailEnd type="triangle" w="med" len="med"/>
            </a:ln>
          </p:spPr>
        </p:cxnSp>
        <p:sp>
          <p:nvSpPr>
            <p:cNvPr id="547" name="Google Shape;547;p41"/>
            <p:cNvSpPr txBox="1"/>
            <p:nvPr/>
          </p:nvSpPr>
          <p:spPr>
            <a:xfrm>
              <a:off x="1788525" y="1965875"/>
              <a:ext cx="489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m</a:t>
              </a:r>
              <a:r>
                <a:rPr kumimoji="0" lang="en" sz="1400" b="0" i="0" u="none" strike="noStrike" kern="0" cap="none" spc="0" normalizeH="0" baseline="-25000" noProof="0">
                  <a:ln>
                    <a:noFill/>
                  </a:ln>
                  <a:solidFill>
                    <a:srgbClr val="000000"/>
                  </a:solidFill>
                  <a:effectLst/>
                  <a:uLnTx/>
                  <a:uFillTx/>
                  <a:latin typeface="Proxima Nova"/>
                  <a:ea typeface="Proxima Nova"/>
                  <a:cs typeface="Proxima Nova"/>
                  <a:sym typeface="Proxima Nova"/>
                </a:rPr>
                <a:t>1</a:t>
              </a:r>
              <a:endParaRPr kumimoji="0" sz="1400" b="0" i="0" u="none" strike="noStrike" kern="0" cap="none" spc="0" normalizeH="0" baseline="-25000" noProof="0">
                <a:ln>
                  <a:noFill/>
                </a:ln>
                <a:solidFill>
                  <a:srgbClr val="000000"/>
                </a:solidFill>
                <a:effectLst/>
                <a:uLnTx/>
                <a:uFillTx/>
                <a:latin typeface="Proxima Nova"/>
                <a:ea typeface="Proxima Nova"/>
                <a:cs typeface="Proxima Nova"/>
                <a:sym typeface="Proxima Nova"/>
              </a:endParaRPr>
            </a:p>
          </p:txBody>
        </p:sp>
        <p:cxnSp>
          <p:nvCxnSpPr>
            <p:cNvPr id="548" name="Google Shape;548;p41"/>
            <p:cNvCxnSpPr/>
            <p:nvPr/>
          </p:nvCxnSpPr>
          <p:spPr>
            <a:xfrm>
              <a:off x="1438875" y="2660063"/>
              <a:ext cx="1188900" cy="1800"/>
            </a:xfrm>
            <a:prstGeom prst="straightConnector1">
              <a:avLst/>
            </a:prstGeom>
            <a:noFill/>
            <a:ln w="19050" cap="flat" cmpd="sng">
              <a:solidFill>
                <a:schemeClr val="dk1"/>
              </a:solidFill>
              <a:prstDash val="solid"/>
              <a:round/>
              <a:headEnd type="triangle" w="med" len="med"/>
              <a:tailEnd type="none" w="med" len="med"/>
            </a:ln>
          </p:spPr>
        </p:cxnSp>
        <p:sp>
          <p:nvSpPr>
            <p:cNvPr id="549" name="Google Shape;549;p41"/>
            <p:cNvSpPr txBox="1"/>
            <p:nvPr/>
          </p:nvSpPr>
          <p:spPr>
            <a:xfrm>
              <a:off x="1824375" y="2259875"/>
              <a:ext cx="489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r</a:t>
              </a:r>
              <a:r>
                <a:rPr kumimoji="0" lang="en" sz="1400" b="0" i="0" u="none" strike="noStrike" kern="0" cap="none" spc="0" normalizeH="0" baseline="-25000" noProof="0">
                  <a:ln>
                    <a:noFill/>
                  </a:ln>
                  <a:solidFill>
                    <a:srgbClr val="000000"/>
                  </a:solidFill>
                  <a:effectLst/>
                  <a:uLnTx/>
                  <a:uFillTx/>
                  <a:latin typeface="Proxima Nova"/>
                  <a:ea typeface="Proxima Nova"/>
                  <a:cs typeface="Proxima Nova"/>
                  <a:sym typeface="Proxima Nova"/>
                </a:rPr>
                <a:t>1</a:t>
              </a:r>
              <a:endParaRPr kumimoji="0" sz="1400" b="0" i="0" u="none" strike="noStrike" kern="0" cap="none" spc="0" normalizeH="0" baseline="-25000" noProof="0">
                <a:ln>
                  <a:noFill/>
                </a:ln>
                <a:solidFill>
                  <a:srgbClr val="000000"/>
                </a:solidFill>
                <a:effectLst/>
                <a:uLnTx/>
                <a:uFillTx/>
                <a:latin typeface="Proxima Nova"/>
                <a:ea typeface="Proxima Nova"/>
                <a:cs typeface="Proxima Nova"/>
                <a:sym typeface="Proxima Nova"/>
              </a:endParaRPr>
            </a:p>
          </p:txBody>
        </p:sp>
        <p:sp>
          <p:nvSpPr>
            <p:cNvPr id="550" name="Google Shape;550;p41"/>
            <p:cNvSpPr txBox="1"/>
            <p:nvPr/>
          </p:nvSpPr>
          <p:spPr>
            <a:xfrm>
              <a:off x="1703175" y="2553050"/>
              <a:ext cx="660300" cy="4002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a:t>
              </a: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cxnSp>
          <p:nvCxnSpPr>
            <p:cNvPr id="551" name="Google Shape;551;p41"/>
            <p:cNvCxnSpPr/>
            <p:nvPr/>
          </p:nvCxnSpPr>
          <p:spPr>
            <a:xfrm>
              <a:off x="1438875" y="3162088"/>
              <a:ext cx="1188900" cy="1800"/>
            </a:xfrm>
            <a:prstGeom prst="straightConnector1">
              <a:avLst/>
            </a:prstGeom>
            <a:noFill/>
            <a:ln w="19050" cap="flat" cmpd="sng">
              <a:solidFill>
                <a:schemeClr val="dk1"/>
              </a:solidFill>
              <a:prstDash val="solid"/>
              <a:round/>
              <a:headEnd type="none" w="med" len="med"/>
              <a:tailEnd type="triangle" w="med" len="med"/>
            </a:ln>
          </p:spPr>
        </p:cxnSp>
        <p:sp>
          <p:nvSpPr>
            <p:cNvPr id="552" name="Google Shape;552;p41"/>
            <p:cNvSpPr txBox="1"/>
            <p:nvPr/>
          </p:nvSpPr>
          <p:spPr>
            <a:xfrm>
              <a:off x="1788525" y="2762875"/>
              <a:ext cx="489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m</a:t>
              </a:r>
              <a:r>
                <a:rPr kumimoji="0" lang="en" sz="1400" b="1" i="0" u="none" strike="noStrike" kern="0" cap="none" spc="0" normalizeH="0" baseline="-25000" noProof="0">
                  <a:ln>
                    <a:noFill/>
                  </a:ln>
                  <a:solidFill>
                    <a:srgbClr val="000000"/>
                  </a:solidFill>
                  <a:effectLst/>
                  <a:uLnTx/>
                  <a:uFillTx/>
                  <a:latin typeface="Proxima Nova"/>
                  <a:ea typeface="Proxima Nova"/>
                  <a:cs typeface="Proxima Nova"/>
                  <a:sym typeface="Proxima Nova"/>
                </a:rPr>
                <a:t>R</a:t>
              </a:r>
              <a:endParaRPr kumimoji="0" sz="1400" b="1" i="0" u="none" strike="noStrike" kern="0" cap="none" spc="0" normalizeH="0" baseline="-25000" noProof="0">
                <a:ln>
                  <a:noFill/>
                </a:ln>
                <a:solidFill>
                  <a:srgbClr val="000000"/>
                </a:solidFill>
                <a:effectLst/>
                <a:uLnTx/>
                <a:uFillTx/>
                <a:latin typeface="Proxima Nova"/>
                <a:ea typeface="Proxima Nova"/>
                <a:cs typeface="Proxima Nova"/>
                <a:sym typeface="Proxima Nova"/>
              </a:endParaRPr>
            </a:p>
          </p:txBody>
        </p:sp>
      </p:grpSp>
      <p:sp>
        <p:nvSpPr>
          <p:cNvPr id="553" name="Google Shape;553;p41"/>
          <p:cNvSpPr txBox="1"/>
          <p:nvPr/>
        </p:nvSpPr>
        <p:spPr>
          <a:xfrm>
            <a:off x="2411100" y="1170850"/>
            <a:ext cx="3540900" cy="4155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0" i="0" u="none" strike="noStrike" kern="0" cap="none" spc="0" normalizeH="0" baseline="0" noProof="0">
                <a:ln>
                  <a:noFill/>
                </a:ln>
                <a:solidFill>
                  <a:srgbClr val="0000FF"/>
                </a:solidFill>
                <a:effectLst/>
                <a:uLnTx/>
                <a:uFillTx/>
                <a:latin typeface="Proxima Nova"/>
                <a:ea typeface="Proxima Nova"/>
                <a:cs typeface="Proxima Nova"/>
                <a:sym typeface="Proxima Nova"/>
              </a:rPr>
              <a:t>Unnecessary to commit if </a:t>
            </a:r>
            <a:r>
              <a:rPr kumimoji="0" lang="en" sz="1500" b="1" i="0" u="none" strike="noStrike" kern="0" cap="none" spc="0" normalizeH="0" baseline="0" noProof="0">
                <a:ln>
                  <a:noFill/>
                </a:ln>
                <a:solidFill>
                  <a:srgbClr val="202729"/>
                </a:solidFill>
                <a:effectLst/>
                <a:uLnTx/>
                <a:uFillTx/>
                <a:latin typeface="Proxima Nova"/>
                <a:ea typeface="Proxima Nova"/>
                <a:cs typeface="Proxima Nova"/>
                <a:sym typeface="Proxima Nova"/>
              </a:rPr>
              <a:t>L</a:t>
            </a:r>
            <a:r>
              <a:rPr kumimoji="0" lang="en" sz="1500" b="0" i="0" u="none" strike="noStrike" kern="0" cap="none" spc="0" normalizeH="0" baseline="0" noProof="0">
                <a:ln>
                  <a:noFill/>
                </a:ln>
                <a:solidFill>
                  <a:srgbClr val="0000FF"/>
                </a:solidFill>
                <a:effectLst/>
                <a:uLnTx/>
                <a:uFillTx/>
                <a:latin typeface="Proxima Nova"/>
                <a:ea typeface="Proxima Nova"/>
                <a:cs typeface="Proxima Nova"/>
                <a:sym typeface="Proxima Nova"/>
              </a:rPr>
              <a:t> is small</a:t>
            </a:r>
            <a:endParaRPr kumimoji="0" sz="1500" b="0" i="0" u="none" strike="noStrike" kern="0" cap="none" spc="0" normalizeH="0" baseline="0" noProof="0">
              <a:ln>
                <a:noFill/>
              </a:ln>
              <a:solidFill>
                <a:srgbClr val="0000FF"/>
              </a:solidFill>
              <a:effectLst/>
              <a:uLnTx/>
              <a:uFillTx/>
              <a:latin typeface="Proxima Nova"/>
              <a:ea typeface="Proxima Nova"/>
              <a:cs typeface="Proxima Nova"/>
              <a:sym typeface="Proxima Nova"/>
            </a:endParaRPr>
          </a:p>
        </p:txBody>
      </p:sp>
      <mc:AlternateContent xmlns:mc="http://schemas.openxmlformats.org/markup-compatibility/2006" xmlns:a14="http://schemas.microsoft.com/office/drawing/2010/main">
        <mc:Choice Requires="a14">
          <p:sp>
            <p:nvSpPr>
              <p:cNvPr id="555" name="Google Shape;555;p41"/>
              <p:cNvSpPr txBox="1"/>
              <p:nvPr/>
            </p:nvSpPr>
            <p:spPr>
              <a:xfrm>
                <a:off x="4350300" y="1959900"/>
                <a:ext cx="4471350" cy="1606820"/>
              </a:xfrm>
              <a:prstGeom prst="rect">
                <a:avLst/>
              </a:pr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Example: </a:t>
                </a:r>
                <a14:m>
                  <m:oMath xmlns:m="http://schemas.openxmlformats.org/officeDocument/2006/math">
                    <m:sSup>
                      <m:sSupPr>
                        <m:ctrlP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sSupPr>
                      <m:e>
                        <m:r>
                          <a:rPr kumimoji="0" lang="en-US" sz="1800" b="1"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𝐕</m:t>
                        </m:r>
                      </m:e>
                      <m:sup>
                        <m:d>
                          <m:dPr>
                            <m:ctrlP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dPr>
                          <m:e>
                            <m:r>
                              <a:rPr kumimoji="0" lang="en-US" sz="1800" b="1"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𝟏</m:t>
                            </m:r>
                          </m:e>
                        </m:d>
                      </m:sup>
                    </m:sSup>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dPr>
                      <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a</m:t>
                        </m:r>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b</m:t>
                        </m:r>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c</m:t>
                        </m:r>
                      </m:e>
                    </m:d>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 </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𝑎</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𝑏</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c</m:t>
                    </m:r>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=0</m:t>
                    </m:r>
                  </m:oMath>
                </a14:m>
                <a:endParaRPr kumimoji="0" lang="en-US" sz="1800" b="0" i="0" u="none" strike="noStrike" kern="0" cap="none" spc="0" normalizeH="0" baseline="0" noProof="0" dirty="0">
                  <a:ln>
                    <a:noFill/>
                  </a:ln>
                  <a:solidFill>
                    <a:srgbClr val="000000"/>
                  </a:solidFill>
                  <a:effectLst/>
                  <a:uLnTx/>
                  <a:uFillTx/>
                  <a:latin typeface="Cambria Math" panose="02040503050406030204" pitchFamily="18" charset="0"/>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a:ea typeface="Proxima Nova"/>
                    <a:cs typeface="Proxima Nova"/>
                    <a:sym typeface="Proxima Nova"/>
                  </a:rPr>
                  <a:t>	  </a:t>
                </a:r>
                <a14:m>
                  <m:oMath xmlns:m="http://schemas.openxmlformats.org/officeDocument/2006/math">
                    <m:sSup>
                      <m:sSupPr>
                        <m:ctrlPr>
                          <a:rPr kumimoji="0" lang="en-US" sz="1800" b="1"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ctrlPr>
                      </m:sSupPr>
                      <m:e>
                        <m:r>
                          <a:rPr kumimoji="0" lang="en-US" sz="1800" b="1" i="0"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𝐕</m:t>
                        </m:r>
                      </m:e>
                      <m:sup>
                        <m:d>
                          <m:dPr>
                            <m:ctrlPr>
                              <a:rPr kumimoji="0" lang="en-US" sz="1800" b="1"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ctrlPr>
                          </m:dPr>
                          <m:e>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𝟐</m:t>
                            </m:r>
                          </m:e>
                        </m:d>
                      </m:sup>
                    </m:sSup>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ctrlPr>
                      </m:dPr>
                      <m:e>
                        <m:r>
                          <m:rPr>
                            <m:sty m:val="p"/>
                          </m:r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a</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m:t>
                        </m:r>
                        <m:r>
                          <m:rPr>
                            <m:sty m:val="p"/>
                          </m:r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b</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𝑑</m:t>
                        </m:r>
                      </m:e>
                    </m:d>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 </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𝑎</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𝑏</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m:t>
                    </m:r>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d</m:t>
                    </m:r>
                    <m: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m:t>
                    </m:r>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0</m:t>
                    </m:r>
                  </m:oMath>
                </a14:m>
                <a:endParaRPr kumimoji="0" lang="en-US"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Cambria Math" panose="02040503050406030204" pitchFamily="18" charset="0"/>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dPr>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𝑎</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𝑏</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m:t>
                          </m:r>
                          <m:r>
                            <m:rPr>
                              <m:sty m:val="p"/>
                            </m:r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c</m:t>
                          </m:r>
                        </m:e>
                      </m:d>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r>
                        <a:rPr kumimoji="0" lang="en-US" sz="1800" b="0" i="1" u="none" strike="noStrike" kern="0" cap="none" spc="0" normalizeH="0" baseline="0" noProof="0" smtClean="0">
                          <a:ln>
                            <a:noFill/>
                          </a:ln>
                          <a:solidFill>
                            <a:srgbClr val="00B050"/>
                          </a:solidFill>
                          <a:effectLst/>
                          <a:uLnTx/>
                          <a:uFillTx/>
                          <a:latin typeface="Cambria Math" panose="02040503050406030204" pitchFamily="18" charset="0"/>
                          <a:ea typeface="Proxima Nova"/>
                          <a:cs typeface="Proxima Nova"/>
                          <a:sym typeface="Proxima Nova"/>
                        </a:rPr>
                        <m:t>𝛽</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m:t>
                      </m:r>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ctrlPr>
                        </m:dPr>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𝑎</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𝑏</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m:t>
                          </m:r>
                          <m:r>
                            <m:rPr>
                              <m:sty m:val="p"/>
                            </m:r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Proxima Nova"/>
                              <a:cs typeface="Proxima Nova"/>
                              <a:sym typeface="Proxima Nova"/>
                            </a:rPr>
                            <m:t>d</m:t>
                          </m:r>
                        </m:e>
                      </m:d>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Proxima Nova"/>
                          <a:cs typeface="Proxima Nova"/>
                          <a:sym typeface="Proxima Nova"/>
                        </a:rPr>
                        <m:t>=0</m:t>
                      </m:r>
                    </m:oMath>
                  </m:oMathPara>
                </a14:m>
                <a:endParaRPr kumimoji="0"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mc:Choice>
        <mc:Fallback xmlns="">
          <p:sp>
            <p:nvSpPr>
              <p:cNvPr id="555" name="Google Shape;555;p41"/>
              <p:cNvSpPr txBox="1">
                <a:spLocks noRot="1" noChangeAspect="1" noMove="1" noResize="1" noEditPoints="1" noAdjustHandles="1" noChangeArrowheads="1" noChangeShapeType="1" noTextEdit="1"/>
              </p:cNvSpPr>
              <p:nvPr/>
            </p:nvSpPr>
            <p:spPr>
              <a:xfrm>
                <a:off x="4350300" y="1959900"/>
                <a:ext cx="4471350" cy="1606820"/>
              </a:xfrm>
              <a:prstGeom prst="rect">
                <a:avLst/>
              </a:prstGeom>
              <a:blipFill>
                <a:blip r:embed="rId6"/>
                <a:stretch>
                  <a:fillRect l="-1130"/>
                </a:stretch>
              </a:blipFill>
              <a:ln w="19050" cap="flat" cmpd="sng">
                <a:solidFill>
                  <a:srgbClr val="FFFFFF"/>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B114BD4-CD1A-6A6B-BCE9-E6E372DD95CE}"/>
                  </a:ext>
                </a:extLst>
              </p:cNvPr>
              <p:cNvSpPr txBox="1"/>
              <p:nvPr/>
            </p:nvSpPr>
            <p:spPr>
              <a:xfrm>
                <a:off x="4610790" y="4305024"/>
                <a:ext cx="3383683" cy="63017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Sup>
                        <m:sSubSup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SupPr>
                        <m:e>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𝑉</m:t>
                          </m:r>
                        </m:e>
                        <m:sub>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𝑠𝑝𝑠</m:t>
                          </m:r>
                        </m:sub>
                        <m:sup>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up>
                      </m:sSubSup>
                      <m:d>
                        <m:d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acc>
                            <m:accPr>
                              <m:chr m:val="⃗"/>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accPr>
                            <m:e>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𝑡</m:t>
                              </m:r>
                            </m:e>
                          </m:acc>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400" b="0" i="1" u="none" strike="noStrike" kern="0" cap="none" spc="0" normalizeH="0" baseline="0" noProof="0" smtClean="0">
                              <a:ln>
                                <a:noFill/>
                              </a:ln>
                              <a:solidFill>
                                <a:srgbClr val="4BA173"/>
                              </a:solidFill>
                              <a:effectLst/>
                              <a:uLnTx/>
                              <a:uFillTx/>
                              <a:latin typeface="Cambria Math" panose="02040503050406030204" pitchFamily="18" charset="0"/>
                              <a:sym typeface="Arial"/>
                            </a:rPr>
                            <m:t>𝛽</m:t>
                          </m:r>
                        </m:e>
                      </m:d>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m:t>
                      </m:r>
                      <m:nary>
                        <m:naryPr>
                          <m:chr m:val="∑"/>
                          <m:ctrlP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ctrlPr>
                        </m:naryPr>
                        <m:sub>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𝑗</m:t>
                          </m:r>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=1</m:t>
                          </m:r>
                        </m:sub>
                        <m:sup>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𝐿</m:t>
                          </m:r>
                        </m:sup>
                        <m:e>
                          <m:sSup>
                            <m:sSupPr>
                              <m:ctrlPr>
                                <a:rPr kumimoji="0" lang="en-US" sz="1400" b="0" i="1" u="none" strike="noStrike" kern="0" cap="none" spc="0" normalizeH="0" baseline="0" noProof="0" smtClean="0">
                                  <a:ln>
                                    <a:noFill/>
                                  </a:ln>
                                  <a:solidFill>
                                    <a:srgbClr val="4BA173"/>
                                  </a:solidFill>
                                  <a:effectLst/>
                                  <a:uLnTx/>
                                  <a:uFillTx/>
                                  <a:latin typeface="Cambria Math" panose="02040503050406030204" pitchFamily="18" charset="0"/>
                                  <a:sym typeface="Arial"/>
                                </a:rPr>
                              </m:ctrlPr>
                            </m:sSupPr>
                            <m:e>
                              <m:r>
                                <a:rPr kumimoji="0" lang="en-US" sz="1400" b="0" i="1" u="none" strike="noStrike" kern="0" cap="none" spc="0" normalizeH="0" baseline="0" noProof="0" smtClean="0">
                                  <a:ln>
                                    <a:noFill/>
                                  </a:ln>
                                  <a:solidFill>
                                    <a:srgbClr val="4BA173"/>
                                  </a:solidFill>
                                  <a:effectLst/>
                                  <a:uLnTx/>
                                  <a:uFillTx/>
                                  <a:latin typeface="Cambria Math" panose="02040503050406030204" pitchFamily="18" charset="0"/>
                                  <a:sym typeface="Arial"/>
                                </a:rPr>
                                <m:t>𝛽</m:t>
                              </m:r>
                            </m:e>
                            <m:sup>
                              <m:r>
                                <a:rPr kumimoji="0" lang="en-US" sz="1400" b="0" i="1" u="none" strike="noStrike" kern="0" cap="none" spc="0" normalizeH="0" baseline="0" noProof="0" smtClean="0">
                                  <a:ln>
                                    <a:noFill/>
                                  </a:ln>
                                  <a:solidFill>
                                    <a:srgbClr val="4BA173"/>
                                  </a:solidFill>
                                  <a:effectLst/>
                                  <a:uLnTx/>
                                  <a:uFillTx/>
                                  <a:latin typeface="Cambria Math" panose="02040503050406030204" pitchFamily="18" charset="0"/>
                                  <a:sym typeface="Arial"/>
                                </a:rPr>
                                <m:t>𝑖</m:t>
                              </m:r>
                            </m:sup>
                          </m:sSup>
                        </m:e>
                      </m:nary>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m:t>
                      </m:r>
                      <m:d>
                        <m:dPr>
                          <m:ctrlP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ctrlPr>
                        </m:dPr>
                        <m:e>
                          <m:sSubSup>
                            <m:sSubSupPr>
                              <m:ctrlP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ctrlPr>
                            </m:sSubSupPr>
                            <m:e>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𝑉</m:t>
                              </m:r>
                            </m:e>
                            <m:sub>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𝑠𝑝𝑠</m:t>
                              </m:r>
                            </m:sub>
                            <m:sup>
                              <m:d>
                                <m:dPr>
                                  <m:ctrlP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ctrlPr>
                                </m:dPr>
                                <m:e>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𝑖</m:t>
                                  </m:r>
                                </m:e>
                              </m:d>
                            </m:sup>
                          </m:sSubSup>
                          <m:d>
                            <m:dPr>
                              <m:ctrlP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ctrlPr>
                            </m:dPr>
                            <m:e>
                              <m:acc>
                                <m:accPr>
                                  <m:chr m:val="⃗"/>
                                  <m:ctrlP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ctrlPr>
                                </m:accPr>
                                <m:e>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𝑡</m:t>
                                  </m:r>
                                </m:e>
                              </m:acc>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 </m:t>
                              </m:r>
                            </m:e>
                          </m:d>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m:t>
                          </m:r>
                          <m:sSub>
                            <m:sSubPr>
                              <m:ctrlP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ctrlPr>
                            </m:sSubPr>
                            <m:e>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𝑒</m:t>
                              </m:r>
                            </m:e>
                            <m:sub>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𝑖</m:t>
                              </m:r>
                            </m:sub>
                          </m:sSub>
                        </m:e>
                      </m:d>
                      <m:sSup>
                        <m:sSupPr>
                          <m:ctrlP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ctrlPr>
                        </m:sSupPr>
                        <m:e>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m:t>
                          </m:r>
                        </m:e>
                        <m:sup>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m:t>
                          </m:r>
                        </m:sup>
                      </m:sSup>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sym typeface="Arial"/>
                        </a:rPr>
                        <m:t>0∈</m:t>
                      </m:r>
                      <m:r>
                        <a:rPr kumimoji="0" lang="en-US" sz="1400" b="0" i="1" u="none" strike="noStrike" kern="0" cap="none" spc="0" normalizeH="0" baseline="0" noProof="0" smtClean="0">
                          <a:ln>
                            <a:noFill/>
                          </a:ln>
                          <a:solidFill>
                            <a:srgbClr val="202729"/>
                          </a:solidFill>
                          <a:effectLst/>
                          <a:uLnTx/>
                          <a:uFillTx/>
                          <a:latin typeface="Cambria Math" panose="02040503050406030204" pitchFamily="18" charset="0"/>
                          <a:ea typeface="Cambria Math" panose="02040503050406030204" pitchFamily="18" charset="0"/>
                          <a:sym typeface="Arial"/>
                        </a:rPr>
                        <m:t>𝔽</m:t>
                      </m:r>
                    </m:oMath>
                  </m:oMathPara>
                </a14:m>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3" name="TextBox 2">
                <a:extLst>
                  <a:ext uri="{FF2B5EF4-FFF2-40B4-BE49-F238E27FC236}">
                    <a16:creationId xmlns:a16="http://schemas.microsoft.com/office/drawing/2014/main" id="{EB114BD4-CD1A-6A6B-BCE9-E6E372DD95CE}"/>
                  </a:ext>
                </a:extLst>
              </p:cNvPr>
              <p:cNvSpPr txBox="1">
                <a:spLocks noRot="1" noChangeAspect="1" noMove="1" noResize="1" noEditPoints="1" noAdjustHandles="1" noChangeArrowheads="1" noChangeShapeType="1" noTextEdit="1"/>
              </p:cNvSpPr>
              <p:nvPr/>
            </p:nvSpPr>
            <p:spPr>
              <a:xfrm>
                <a:off x="4610790" y="4305024"/>
                <a:ext cx="3383683" cy="630173"/>
              </a:xfrm>
              <a:prstGeom prst="rect">
                <a:avLst/>
              </a:prstGeom>
              <a:blipFill>
                <a:blip r:embed="rId7"/>
                <a:stretch>
                  <a:fillRect l="-373" t="-107843" r="-746" b="-166667"/>
                </a:stretch>
              </a:blipFill>
            </p:spPr>
            <p:txBody>
              <a:bodyPr/>
              <a:lstStyle/>
              <a:p>
                <a:r>
                  <a:rPr lang="en-US">
                    <a:noFill/>
                  </a:rPr>
                  <a:t> </a:t>
                </a:r>
              </a:p>
            </p:txBody>
          </p:sp>
        </mc:Fallback>
      </mc:AlternateContent>
      <p:sp>
        <p:nvSpPr>
          <p:cNvPr id="4" name="Up-Down Arrow 3">
            <a:extLst>
              <a:ext uri="{FF2B5EF4-FFF2-40B4-BE49-F238E27FC236}">
                <a16:creationId xmlns:a16="http://schemas.microsoft.com/office/drawing/2014/main" id="{D1C315B1-8627-DFC9-EE6C-D92B01E73773}"/>
              </a:ext>
            </a:extLst>
          </p:cNvPr>
          <p:cNvSpPr/>
          <p:nvPr/>
        </p:nvSpPr>
        <p:spPr>
          <a:xfrm>
            <a:off x="6392925" y="2655337"/>
            <a:ext cx="359625" cy="557425"/>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0BDD580-CD7F-42D5-C4D6-E13124F1372F}"/>
                  </a:ext>
                </a:extLst>
              </p:cNvPr>
              <p:cNvSpPr txBox="1"/>
              <p:nvPr/>
            </p:nvSpPr>
            <p:spPr>
              <a:xfrm>
                <a:off x="6717668" y="2629166"/>
                <a:ext cx="16843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a:ln>
                      <a:noFill/>
                    </a:ln>
                    <a:solidFill>
                      <a:srgbClr val="000000"/>
                    </a:solidFill>
                    <a:effectLst/>
                    <a:uLnTx/>
                    <a:uFillTx/>
                    <a:latin typeface="Arial"/>
                    <a:cs typeface="Arial"/>
                    <a:sym typeface="Arial"/>
                  </a:rPr>
                  <a:t>whp</a:t>
                </a:r>
                <a:r>
                  <a:rPr kumimoji="0" lang="en-US" sz="1400" b="0" i="0" u="none" strike="noStrike" kern="0" cap="none" spc="0" normalizeH="0" baseline="0" noProof="0" dirty="0">
                    <a:ln>
                      <a:noFill/>
                    </a:ln>
                    <a:solidFill>
                      <a:srgbClr val="000000"/>
                    </a:solidFill>
                    <a:effectLst/>
                    <a:uLnTx/>
                    <a:uFillTx/>
                    <a:latin typeface="Arial"/>
                    <a:cs typeface="Arial"/>
                    <a:sym typeface="Arial"/>
                  </a:rPr>
                  <a:t>. over</a:t>
                </a:r>
                <a:r>
                  <a:rPr kumimoji="0" lang="en-US" sz="1400" b="0" i="0" u="none" strike="noStrike" kern="0" cap="none" spc="0" normalizeH="0" baseline="0" noProof="0" dirty="0">
                    <a:ln>
                      <a:noFill/>
                    </a:ln>
                    <a:solidFill>
                      <a:srgbClr val="00B050"/>
                    </a:solidFill>
                    <a:effectLst/>
                    <a:uLnTx/>
                    <a:uFillTx/>
                    <a:latin typeface="Arial"/>
                    <a:ea typeface="Proxima Nova"/>
                    <a:cs typeface="Proxima Nova"/>
                    <a:sym typeface="Proxima Nova"/>
                  </a:rPr>
                  <a:t> </a:t>
                </a:r>
                <a14:m>
                  <m:oMath xmlns:m="http://schemas.openxmlformats.org/officeDocument/2006/math">
                    <m:r>
                      <a:rPr kumimoji="0" lang="en-US" sz="1400" b="0" i="1" u="none" strike="noStrike" kern="0" cap="none" spc="0" normalizeH="0" baseline="0" noProof="0" smtClean="0">
                        <a:ln>
                          <a:noFill/>
                        </a:ln>
                        <a:solidFill>
                          <a:srgbClr val="00B050"/>
                        </a:solidFill>
                        <a:effectLst/>
                        <a:uLnTx/>
                        <a:uFillTx/>
                        <a:latin typeface="Cambria Math" panose="02040503050406030204" pitchFamily="18" charset="0"/>
                        <a:ea typeface="Proxima Nova"/>
                        <a:cs typeface="Proxima Nova"/>
                        <a:sym typeface="Proxima Nova"/>
                      </a:rPr>
                      <m:t>𝛽</m:t>
                    </m:r>
                  </m:oMath>
                </a14:m>
                <a:r>
                  <a:rPr kumimoji="0" lang="en-US" sz="1400" b="0" i="0" u="none" strike="noStrike" kern="0" cap="none" spc="0" normalizeH="0" baseline="0" noProof="0" dirty="0">
                    <a:ln>
                      <a:noFill/>
                    </a:ln>
                    <a:solidFill>
                      <a:srgbClr val="000000"/>
                    </a:solidFill>
                    <a:effectLst/>
                    <a:uLnTx/>
                    <a:uFillTx/>
                    <a:latin typeface="Arial"/>
                    <a:cs typeface="Arial"/>
                    <a:sym typeface="Arial"/>
                  </a:rPr>
                  <a:t> </a:t>
                </a:r>
              </a:p>
            </p:txBody>
          </p:sp>
        </mc:Choice>
        <mc:Fallback xmlns="">
          <p:sp>
            <p:nvSpPr>
              <p:cNvPr id="6" name="TextBox 5">
                <a:extLst>
                  <a:ext uri="{FF2B5EF4-FFF2-40B4-BE49-F238E27FC236}">
                    <a16:creationId xmlns:a16="http://schemas.microsoft.com/office/drawing/2014/main" id="{10BDD580-CD7F-42D5-C4D6-E13124F1372F}"/>
                  </a:ext>
                </a:extLst>
              </p:cNvPr>
              <p:cNvSpPr txBox="1">
                <a:spLocks noRot="1" noChangeAspect="1" noMove="1" noResize="1" noEditPoints="1" noAdjustHandles="1" noChangeArrowheads="1" noChangeShapeType="1" noTextEdit="1"/>
              </p:cNvSpPr>
              <p:nvPr/>
            </p:nvSpPr>
            <p:spPr>
              <a:xfrm>
                <a:off x="6717668" y="2629166"/>
                <a:ext cx="1684306" cy="307777"/>
              </a:xfrm>
              <a:prstGeom prst="rect">
                <a:avLst/>
              </a:prstGeom>
              <a:blipFill>
                <a:blip r:embed="rId9"/>
                <a:stretch>
                  <a:fillRect l="-746" t="-3846" b="-19231"/>
                </a:stretch>
              </a:blipFill>
            </p:spPr>
            <p:txBody>
              <a:bodyPr/>
              <a:lstStyle/>
              <a:p>
                <a:r>
                  <a:rPr lang="en-US">
                    <a:noFill/>
                  </a:rPr>
                  <a:t> </a:t>
                </a:r>
              </a:p>
            </p:txBody>
          </p:sp>
        </mc:Fallback>
      </mc:AlternateContent>
      <p:sp>
        <p:nvSpPr>
          <p:cNvPr id="12" name="Google Shape;531;p41">
            <a:extLst>
              <a:ext uri="{FF2B5EF4-FFF2-40B4-BE49-F238E27FC236}">
                <a16:creationId xmlns:a16="http://schemas.microsoft.com/office/drawing/2014/main" id="{D0BE18CD-342D-565C-13EC-C31C5927651F}"/>
              </a:ext>
            </a:extLst>
          </p:cNvPr>
          <p:cNvSpPr txBox="1"/>
          <p:nvPr/>
        </p:nvSpPr>
        <p:spPr>
          <a:xfrm>
            <a:off x="1573275" y="3973725"/>
            <a:ext cx="12663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m</a:t>
            </a:r>
            <a:r>
              <a:rPr kumimoji="0" lang="en" sz="1400" b="1" i="0" u="none" strike="noStrike" kern="0" cap="none" spc="0" normalizeH="0" baseline="-25000" noProof="0" dirty="0">
                <a:ln>
                  <a:noFill/>
                </a:ln>
                <a:solidFill>
                  <a:srgbClr val="000000"/>
                </a:solidFill>
                <a:effectLst/>
                <a:uLnTx/>
                <a:uFillTx/>
                <a:latin typeface="Proxima Nova"/>
                <a:ea typeface="Proxima Nova"/>
                <a:cs typeface="Proxima Nova"/>
                <a:sym typeface="Proxima Nova"/>
              </a:rPr>
              <a:t>R+1</a:t>
            </a:r>
            <a:r>
              <a:rPr kumimoji="0" lang="en" sz="14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4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[B</a:t>
            </a:r>
            <a:r>
              <a:rPr kumimoji="0" lang="en" sz="1400" b="0" i="0" u="none" strike="noStrike" kern="0" cap="none" spc="0" normalizeH="0" baseline="-25000" noProof="0" dirty="0">
                <a:ln>
                  <a:noFill/>
                </a:ln>
                <a:solidFill>
                  <a:srgbClr val="000000"/>
                </a:solidFill>
                <a:effectLst/>
                <a:uLnTx/>
                <a:uFillTx/>
                <a:latin typeface="Proxima Nova"/>
                <a:ea typeface="Proxima Nova"/>
                <a:cs typeface="Proxima Nova"/>
                <a:sym typeface="Proxima Nova"/>
              </a:rPr>
              <a:t>i</a:t>
            </a:r>
            <a:r>
              <a:rPr kumimoji="0" lang="en" sz="14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a:t>
            </a:r>
            <a:r>
              <a:rPr kumimoji="0" lang="en" sz="1400" b="0" i="0" u="none" strike="noStrike" kern="0" cap="none" spc="0" normalizeH="0" baseline="-25000" noProof="0" dirty="0" err="1">
                <a:ln>
                  <a:noFill/>
                </a:ln>
                <a:solidFill>
                  <a:srgbClr val="000000"/>
                </a:solidFill>
                <a:effectLst/>
                <a:uLnTx/>
                <a:uFillTx/>
                <a:latin typeface="Proxima Nova"/>
                <a:ea typeface="Proxima Nova"/>
                <a:cs typeface="Proxima Nova"/>
                <a:sym typeface="Proxima Nova"/>
              </a:rPr>
              <a:t>i</a:t>
            </a:r>
            <a:r>
              <a:rPr kumimoji="0" lang="en" sz="1400" b="0" i="0" u="none" strike="noStrike" kern="0" cap="none" spc="0" normalizeH="0" baseline="-25000" noProof="0" dirty="0">
                <a:ln>
                  <a:noFill/>
                </a:ln>
                <a:solidFill>
                  <a:srgbClr val="000000"/>
                </a:solidFill>
                <a:effectLst/>
                <a:uLnTx/>
                <a:uFillTx/>
                <a:latin typeface="Proxima Nova"/>
                <a:ea typeface="Proxima Nova"/>
                <a:cs typeface="Proxima Nova"/>
                <a:sym typeface="Proxima Nova"/>
              </a:rPr>
              <a:t>=1..L</a:t>
            </a:r>
            <a:endParaRPr kumimoji="0" sz="1400" b="0" i="0" u="none" strike="noStrike" kern="0" cap="none" spc="0" normalizeH="0" baseline="30000" noProof="0" dirty="0">
              <a:ln>
                <a:noFill/>
              </a:ln>
              <a:solidFill>
                <a:srgbClr val="000000"/>
              </a:solidFill>
              <a:effectLst/>
              <a:uLnTx/>
              <a:uFillTx/>
              <a:latin typeface="Proxima Nova"/>
              <a:ea typeface="Proxima Nova"/>
              <a:cs typeface="Proxima Nova"/>
              <a:sym typeface="Proxima Nova"/>
            </a:endParaRPr>
          </a:p>
        </p:txBody>
      </p:sp>
      <p:sp>
        <p:nvSpPr>
          <p:cNvPr id="13" name="Google Shape;536;p41">
            <a:extLst>
              <a:ext uri="{FF2B5EF4-FFF2-40B4-BE49-F238E27FC236}">
                <a16:creationId xmlns:a16="http://schemas.microsoft.com/office/drawing/2014/main" id="{13707F64-7D55-DB07-18EC-8B7990F0BAEE}"/>
              </a:ext>
            </a:extLst>
          </p:cNvPr>
          <p:cNvSpPr txBox="1"/>
          <p:nvPr/>
        </p:nvSpPr>
        <p:spPr>
          <a:xfrm>
            <a:off x="216500" y="3629400"/>
            <a:ext cx="4073100" cy="1029000"/>
          </a:xfrm>
          <a:prstGeom prst="rect">
            <a:avLst/>
          </a:prstGeom>
          <a:noFill/>
          <a:ln w="19050" cap="flat" cmpd="sng">
            <a:solidFill>
              <a:srgbClr val="6AA84F"/>
            </a:solidFill>
            <a:prstDash val="dash"/>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cxnSp>
        <p:nvCxnSpPr>
          <p:cNvPr id="14" name="Google Shape;528;p41">
            <a:extLst>
              <a:ext uri="{FF2B5EF4-FFF2-40B4-BE49-F238E27FC236}">
                <a16:creationId xmlns:a16="http://schemas.microsoft.com/office/drawing/2014/main" id="{E73A4713-BE71-6889-1A9F-2DAD6EBCFCA6}"/>
              </a:ext>
            </a:extLst>
          </p:cNvPr>
          <p:cNvCxnSpPr/>
          <p:nvPr/>
        </p:nvCxnSpPr>
        <p:spPr>
          <a:xfrm>
            <a:off x="1515075" y="3849138"/>
            <a:ext cx="1188900" cy="1800"/>
          </a:xfrm>
          <a:prstGeom prst="straightConnector1">
            <a:avLst/>
          </a:prstGeom>
          <a:noFill/>
          <a:ln w="19050" cap="flat" cmpd="sng">
            <a:solidFill>
              <a:schemeClr val="dk1"/>
            </a:solidFill>
            <a:prstDash val="solid"/>
            <a:round/>
            <a:headEnd type="triangle" w="med" len="med"/>
            <a:tailEnd type="none" w="med" len="med"/>
          </a:ln>
        </p:spPr>
      </p:cxnSp>
      <p:cxnSp>
        <p:nvCxnSpPr>
          <p:cNvPr id="16" name="Google Shape;530;p41">
            <a:extLst>
              <a:ext uri="{FF2B5EF4-FFF2-40B4-BE49-F238E27FC236}">
                <a16:creationId xmlns:a16="http://schemas.microsoft.com/office/drawing/2014/main" id="{6068EE5C-DE34-D726-0E74-FB01744D8F81}"/>
              </a:ext>
            </a:extLst>
          </p:cNvPr>
          <p:cNvCxnSpPr/>
          <p:nvPr/>
        </p:nvCxnSpPr>
        <p:spPr>
          <a:xfrm>
            <a:off x="1526900" y="4368138"/>
            <a:ext cx="1188900" cy="1800"/>
          </a:xfrm>
          <a:prstGeom prst="straightConnector1">
            <a:avLst/>
          </a:prstGeom>
          <a:noFill/>
          <a:ln w="19050" cap="flat" cmpd="sng">
            <a:solidFill>
              <a:schemeClr val="dk1"/>
            </a:solidFill>
            <a:prstDash val="solid"/>
            <a:round/>
            <a:headEnd type="none" w="med" len="med"/>
            <a:tailEnd type="triangle" w="med" len="med"/>
          </a:ln>
        </p:spPr>
      </p:cxnSp>
      <p:sp>
        <p:nvSpPr>
          <p:cNvPr id="17" name="Google Shape;532;p41">
            <a:extLst>
              <a:ext uri="{FF2B5EF4-FFF2-40B4-BE49-F238E27FC236}">
                <a16:creationId xmlns:a16="http://schemas.microsoft.com/office/drawing/2014/main" id="{80156FB8-648B-D6F3-F1E7-12B2BEFBC504}"/>
              </a:ext>
            </a:extLst>
          </p:cNvPr>
          <p:cNvSpPr txBox="1"/>
          <p:nvPr/>
        </p:nvSpPr>
        <p:spPr>
          <a:xfrm>
            <a:off x="294125" y="4000025"/>
            <a:ext cx="1188900" cy="400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i</a:t>
            </a:r>
            <a:r>
              <a:rPr kumimoji="0" lang="en" sz="14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 1..L: B</a:t>
            </a:r>
            <a:r>
              <a:rPr kumimoji="0" lang="en" sz="1400" b="0" i="0" u="none" strike="noStrike" kern="0" cap="none" spc="0" normalizeH="0" baseline="-25000" noProof="0" dirty="0">
                <a:ln>
                  <a:noFill/>
                </a:ln>
                <a:solidFill>
                  <a:srgbClr val="000000"/>
                </a:solidFill>
                <a:effectLst/>
                <a:uLnTx/>
                <a:uFillTx/>
                <a:latin typeface="Proxima Nova"/>
                <a:ea typeface="Proxima Nova"/>
                <a:cs typeface="Proxima Nova"/>
                <a:sym typeface="Proxima Nova"/>
              </a:rPr>
              <a:t>i</a:t>
            </a:r>
            <a:r>
              <a:rPr kumimoji="0" lang="en" sz="14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a:t>
            </a:r>
            <a:endParaRPr kumimoji="0" sz="1400" b="0" i="0" u="none" strike="noStrike" kern="0" cap="none" spc="0" normalizeH="0" baseline="30000" noProof="0" dirty="0">
              <a:ln>
                <a:noFill/>
              </a:ln>
              <a:solidFill>
                <a:srgbClr val="000000"/>
              </a:solidFill>
              <a:effectLst/>
              <a:uLnTx/>
              <a:uFillTx/>
              <a:latin typeface="Proxima Nova"/>
              <a:ea typeface="Proxima Nova"/>
              <a:cs typeface="Proxima Nova"/>
              <a:sym typeface="Proxima Nova"/>
            </a:endParaRPr>
          </a:p>
        </p:txBody>
      </p:sp>
      <p:pic>
        <p:nvPicPr>
          <p:cNvPr id="18" name="Google Shape;533;p41" descr="{&quot;type&quot;:&quot;$&quot;,&quot;font&quot;:{&quot;family&quot;:&quot;Comic Sans MS&quot;,&quot;size&quot;:14,&quot;color&quot;:&quot;#000000&quot;},&quot;backgroundColor&quot;:&quot;#FFFFFF&quot;,&quot;backgroundColorModified&quot;:false,&quot;id&quot;:&quot;15&quot;,&quot;code&quot;:&quot;$\\c{419544}{\\beta^{i}}$&quot;,&quot;aid&quot;:null,&quot;ts&quot;:1687804267793,&quot;cs&quot;:&quot;EdG64wkZI5Ztacnxp6Zx2Q==&quot;,&quot;size&quot;:{&quot;width&quot;:14.5,&quot;height&quot;:19.5}}">
            <a:extLst>
              <a:ext uri="{FF2B5EF4-FFF2-40B4-BE49-F238E27FC236}">
                <a16:creationId xmlns:a16="http://schemas.microsoft.com/office/drawing/2014/main" id="{830E7163-9C79-3711-FC45-8E442AD72951}"/>
              </a:ext>
            </a:extLst>
          </p:cNvPr>
          <p:cNvPicPr preferRelativeResize="0"/>
          <p:nvPr/>
        </p:nvPicPr>
        <p:blipFill>
          <a:blip r:embed="rId10">
            <a:alphaModFix/>
          </a:blip>
          <a:stretch>
            <a:fillRect/>
          </a:stretch>
        </p:blipFill>
        <p:spPr>
          <a:xfrm>
            <a:off x="1226725" y="4107257"/>
            <a:ext cx="138113" cy="185738"/>
          </a:xfrm>
          <a:prstGeom prst="rect">
            <a:avLst/>
          </a:prstGeom>
          <a:noFill/>
          <a:ln w="9525" cap="flat" cmpd="sng">
            <a:solidFill>
              <a:schemeClr val="lt1"/>
            </a:solidFill>
            <a:prstDash val="solid"/>
            <a:round/>
            <a:headEnd type="none" w="sm" len="sm"/>
            <a:tailEnd type="none" w="sm" len="sm"/>
          </a:ln>
        </p:spPr>
      </p:pic>
      <p:sp>
        <p:nvSpPr>
          <p:cNvPr id="19" name="Google Shape;534;p41">
            <a:extLst>
              <a:ext uri="{FF2B5EF4-FFF2-40B4-BE49-F238E27FC236}">
                <a16:creationId xmlns:a16="http://schemas.microsoft.com/office/drawing/2014/main" id="{ADE1092D-3E38-C9B9-D68B-4B6690F24A9F}"/>
              </a:ext>
            </a:extLst>
          </p:cNvPr>
          <p:cNvSpPr txBox="1"/>
          <p:nvPr/>
        </p:nvSpPr>
        <p:spPr>
          <a:xfrm>
            <a:off x="2839575" y="4000025"/>
            <a:ext cx="1366500" cy="400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check B</a:t>
            </a:r>
            <a:r>
              <a:rPr kumimoji="0" lang="en" sz="1400" b="0" i="0" u="none" strike="noStrike" kern="0" cap="none" spc="0" normalizeH="0" baseline="-25000" noProof="0">
                <a:ln>
                  <a:noFill/>
                </a:ln>
                <a:solidFill>
                  <a:srgbClr val="000000"/>
                </a:solidFill>
                <a:effectLst/>
                <a:uLnTx/>
                <a:uFillTx/>
                <a:latin typeface="Proxima Nova"/>
                <a:ea typeface="Proxima Nova"/>
                <a:cs typeface="Proxima Nova"/>
                <a:sym typeface="Proxima Nova"/>
              </a:rPr>
              <a:t>i+1</a:t>
            </a: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=B</a:t>
            </a:r>
            <a:r>
              <a:rPr kumimoji="0" lang="en" sz="1400" b="0" i="0" u="none" strike="noStrike" kern="0" cap="none" spc="0" normalizeH="0" baseline="-25000" noProof="0">
                <a:ln>
                  <a:noFill/>
                </a:ln>
                <a:solidFill>
                  <a:srgbClr val="000000"/>
                </a:solidFill>
                <a:effectLst/>
                <a:uLnTx/>
                <a:uFillTx/>
                <a:latin typeface="Proxima Nova"/>
                <a:ea typeface="Proxima Nova"/>
                <a:cs typeface="Proxima Nova"/>
                <a:sym typeface="Proxima Nova"/>
              </a:rPr>
              <a:t>i</a:t>
            </a: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 * </a:t>
            </a:r>
            <a:endParaRPr kumimoji="0" sz="1400" b="0" i="0" u="none" strike="noStrike" kern="0" cap="none" spc="0" normalizeH="0" baseline="30000" noProof="0">
              <a:ln>
                <a:noFill/>
              </a:ln>
              <a:solidFill>
                <a:srgbClr val="000000"/>
              </a:solidFill>
              <a:effectLst/>
              <a:uLnTx/>
              <a:uFillTx/>
              <a:latin typeface="Proxima Nova"/>
              <a:ea typeface="Proxima Nova"/>
              <a:cs typeface="Proxima Nova"/>
              <a:sym typeface="Proxima Nova"/>
            </a:endParaRPr>
          </a:p>
        </p:txBody>
      </p:sp>
      <p:pic>
        <p:nvPicPr>
          <p:cNvPr id="20" name="Google Shape;535;p41" descr="{&quot;font&quot;:{&quot;color&quot;:&quot;#000000&quot;,&quot;size&quot;:14,&quot;family&quot;:&quot;Proxima Nova&quot;},&quot;backgroundColor&quot;:&quot;#FFFFFF&quot;,&quot;aid&quot;:null,&quot;backgroundColorModified&quot;:false,&quot;id&quot;:&quot;15&quot;,&quot;type&quot;:&quot;$&quot;,&quot;code&quot;:&quot;$\\c{419544}{\\beta}$&quot;,&quot;ts&quot;:1687803968442,&quot;cs&quot;:&quot;81QJc/w6zELzYC7nbi0VkA==&quot;,&quot;size&quot;:{&quot;width&quot;:10.5,&quot;height&quot;:17.166666666666668}}">
            <a:extLst>
              <a:ext uri="{FF2B5EF4-FFF2-40B4-BE49-F238E27FC236}">
                <a16:creationId xmlns:a16="http://schemas.microsoft.com/office/drawing/2014/main" id="{C06665C7-83FE-0C60-F65B-7584CB345C01}"/>
              </a:ext>
            </a:extLst>
          </p:cNvPr>
          <p:cNvPicPr preferRelativeResize="0"/>
          <p:nvPr/>
        </p:nvPicPr>
        <p:blipFill>
          <a:blip r:embed="rId4">
            <a:alphaModFix/>
          </a:blip>
          <a:stretch>
            <a:fillRect/>
          </a:stretch>
        </p:blipFill>
        <p:spPr>
          <a:xfrm>
            <a:off x="4038725" y="4130040"/>
            <a:ext cx="100013" cy="163513"/>
          </a:xfrm>
          <a:prstGeom prst="rect">
            <a:avLst/>
          </a:prstGeom>
          <a:noFill/>
          <a:ln>
            <a:noFill/>
          </a:ln>
        </p:spPr>
      </p:pic>
      <p:grpSp>
        <p:nvGrpSpPr>
          <p:cNvPr id="21" name="Google Shape;537;p41">
            <a:extLst>
              <a:ext uri="{FF2B5EF4-FFF2-40B4-BE49-F238E27FC236}">
                <a16:creationId xmlns:a16="http://schemas.microsoft.com/office/drawing/2014/main" id="{31875BA5-27B1-C9B3-1FB7-6C6B298FCB9C}"/>
              </a:ext>
            </a:extLst>
          </p:cNvPr>
          <p:cNvGrpSpPr/>
          <p:nvPr/>
        </p:nvGrpSpPr>
        <p:grpSpPr>
          <a:xfrm>
            <a:off x="6504899" y="3794675"/>
            <a:ext cx="2251200" cy="584745"/>
            <a:chOff x="6409849" y="3986550"/>
            <a:chExt cx="2251200" cy="584745"/>
          </a:xfrm>
        </p:grpSpPr>
        <p:sp>
          <p:nvSpPr>
            <p:cNvPr id="22" name="Google Shape;538;p41">
              <a:extLst>
                <a:ext uri="{FF2B5EF4-FFF2-40B4-BE49-F238E27FC236}">
                  <a16:creationId xmlns:a16="http://schemas.microsoft.com/office/drawing/2014/main" id="{FC3B8CB9-A358-BD94-AAE5-3A29EB76FBA8}"/>
                </a:ext>
              </a:extLst>
            </p:cNvPr>
            <p:cNvSpPr txBox="1"/>
            <p:nvPr/>
          </p:nvSpPr>
          <p:spPr>
            <a:xfrm>
              <a:off x="6409849" y="3986550"/>
              <a:ext cx="2251200" cy="584745"/>
            </a:xfrm>
            <a:prstGeom prst="rect">
              <a:avLst/>
            </a:prstGeom>
            <a:noFill/>
            <a:ln w="19050" cap="flat" cmpd="sng">
              <a:solidFill>
                <a:srgbClr val="CC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1" i="0" u="none" strike="noStrike" kern="0" cap="none" spc="0" normalizeH="0" baseline="0" noProof="0" dirty="0">
                  <a:ln>
                    <a:noFill/>
                  </a:ln>
                  <a:solidFill>
                    <a:srgbClr val="202729"/>
                  </a:solidFill>
                  <a:effectLst/>
                  <a:uLnTx/>
                  <a:uFillTx/>
                  <a:latin typeface="Proxima Nova"/>
                  <a:ea typeface="Proxima Nova"/>
                  <a:cs typeface="Proxima Nova"/>
                  <a:sym typeface="Proxima Nova"/>
                </a:rPr>
                <a:t>1 check deg</a:t>
              </a:r>
              <a:r>
                <a:rPr kumimoji="0" lang="en" sz="1300" b="0" i="0" u="none" strike="noStrike" kern="0" cap="none" spc="0" normalizeH="0" baseline="0" noProof="0" dirty="0">
                  <a:ln>
                    <a:noFill/>
                  </a:ln>
                  <a:solidFill>
                    <a:srgbClr val="202729"/>
                  </a:solidFill>
                  <a:effectLst/>
                  <a:uLnTx/>
                  <a:uFillTx/>
                  <a:latin typeface="Proxima Nova"/>
                  <a:ea typeface="Proxima Nova"/>
                  <a:cs typeface="Proxima Nova"/>
                  <a:sym typeface="Proxima Nova"/>
                </a:rPr>
                <a:t> = d+1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1" u="none" strike="noStrike" kern="0" cap="none" spc="0" normalizeH="0" baseline="0" noProof="0" dirty="0">
                  <a:ln>
                    <a:noFill/>
                  </a:ln>
                  <a:solidFill>
                    <a:srgbClr val="202729"/>
                  </a:solidFill>
                  <a:effectLst/>
                  <a:uLnTx/>
                  <a:uFillTx/>
                  <a:latin typeface="Proxima Nova"/>
                  <a:ea typeface="Proxima Nova"/>
                  <a:cs typeface="Proxima Nova"/>
                  <a:sym typeface="Proxima Nova"/>
                </a:rPr>
                <a:t>+ L deg 2 checks</a:t>
              </a:r>
              <a:endParaRPr kumimoji="0" sz="1300" b="0" i="1" u="none" strike="noStrike" kern="0" cap="none" spc="0" normalizeH="0" baseline="0" noProof="0" dirty="0">
                <a:ln>
                  <a:noFill/>
                </a:ln>
                <a:solidFill>
                  <a:srgbClr val="CC0000"/>
                </a:solidFill>
                <a:effectLst/>
                <a:uLnTx/>
                <a:uFillTx/>
                <a:latin typeface="Proxima Nova"/>
                <a:ea typeface="Proxima Nova"/>
                <a:cs typeface="Proxima Nova"/>
                <a:sym typeface="Proxima Nova"/>
              </a:endParaRPr>
            </a:p>
          </p:txBody>
        </p:sp>
        <p:pic>
          <p:nvPicPr>
            <p:cNvPr id="23" name="Google Shape;539;p41">
              <a:extLst>
                <a:ext uri="{FF2B5EF4-FFF2-40B4-BE49-F238E27FC236}">
                  <a16:creationId xmlns:a16="http://schemas.microsoft.com/office/drawing/2014/main" id="{FDCB9152-F2A2-DE83-E3F5-672B8E2F37A1}"/>
                </a:ext>
              </a:extLst>
            </p:cNvPr>
            <p:cNvPicPr preferRelativeResize="0"/>
            <p:nvPr/>
          </p:nvPicPr>
          <p:blipFill>
            <a:blip r:embed="rId11">
              <a:alphaModFix/>
            </a:blip>
            <a:stretch>
              <a:fillRect/>
            </a:stretch>
          </p:blipFill>
          <p:spPr>
            <a:xfrm>
              <a:off x="8242763" y="4016288"/>
              <a:ext cx="325425" cy="325425"/>
            </a:xfrm>
            <a:prstGeom prst="rect">
              <a:avLst/>
            </a:prstGeom>
            <a:noFill/>
            <a:ln>
              <a:noFill/>
            </a:ln>
          </p:spPr>
        </p:pic>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4FE8D94-E125-02CB-87C0-19139707645B}"/>
                  </a:ext>
                </a:extLst>
              </p:cNvPr>
              <p:cNvSpPr txBox="1"/>
              <p:nvPr/>
            </p:nvSpPr>
            <p:spPr>
              <a:xfrm>
                <a:off x="2392397" y="848783"/>
                <a:ext cx="2978188" cy="29386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sSub>
                      <m:sSubPr>
                        <m:ctrlP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ctrlPr>
                      </m:sSubPr>
                      <m:e>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𝑄</m:t>
                        </m:r>
                      </m:e>
                      <m:sub>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𝑗</m:t>
                        </m:r>
                      </m:sub>
                    </m:sSub>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𝑐𝑚</m:t>
                    </m:r>
                    <m:d>
                      <m:d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sSub>
                          <m:sSubPr>
                            <m:ctrlP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ctrlPr>
                          </m:sSubPr>
                          <m:e>
                            <m:acc>
                              <m:accPr>
                                <m:chr m:val="⃗"/>
                                <m:ctrlP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ctrlPr>
                              </m:accPr>
                              <m:e>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𝑞</m:t>
                                </m:r>
                              </m:e>
                            </m:acc>
                          </m:e>
                          <m:sub>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𝑗</m:t>
                            </m:r>
                          </m:sub>
                        </m:sSub>
                      </m:e>
                    </m:d>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bSup>
                      <m:sSub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Sup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e>
                      <m:sub>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𝑗</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=0</m:t>
                        </m:r>
                      </m:sub>
                      <m: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𝑑</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sup>
                    </m:sSub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 ,</m:t>
                    </m:r>
                  </m:oMath>
                </a14:m>
                <a:r>
                  <a:rPr kumimoji="0" lang="en-US" sz="1600" b="0" i="0" u="none" strike="noStrike" kern="0" cap="none" spc="0" normalizeH="0" baseline="0" noProof="0" dirty="0">
                    <a:ln>
                      <a:noFill/>
                    </a:ln>
                    <a:solidFill>
                      <a:srgbClr val="000000"/>
                    </a:solidFill>
                    <a:effectLst/>
                    <a:uLnTx/>
                    <a:uFillTx/>
                    <a:latin typeface="Arial"/>
                    <a:cs typeface="Arial"/>
                    <a:sym typeface="Arial"/>
                  </a:rPr>
                  <a:t>where </a:t>
                </a:r>
                <a14:m>
                  <m:oMath xmlns:m="http://schemas.openxmlformats.org/officeDocument/2006/math">
                    <m:sSub>
                      <m:sSubPr>
                        <m:ctrlP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ctrlPr>
                      </m:sSubPr>
                      <m:e>
                        <m:acc>
                          <m:accPr>
                            <m:chr m:val="⃗"/>
                            <m:ctrlP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ctrlPr>
                          </m:accPr>
                          <m:e>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𝑞</m:t>
                            </m:r>
                          </m:e>
                        </m:acc>
                      </m:e>
                      <m:sub>
                        <m:r>
                          <a:rPr kumimoji="0" lang="en-US" sz="1600" b="0" i="1" u="none" strike="noStrike" kern="0" cap="none" spc="0" normalizeH="0" baseline="0" noProof="0" smtClean="0">
                            <a:ln>
                              <a:noFill/>
                            </a:ln>
                            <a:solidFill>
                              <a:srgbClr val="FFC000"/>
                            </a:solidFill>
                            <a:effectLst/>
                            <a:uLnTx/>
                            <a:uFillTx/>
                            <a:latin typeface="Cambria Math" panose="02040503050406030204" pitchFamily="18" charset="0"/>
                            <a:sym typeface="Arial"/>
                          </a:rPr>
                          <m:t>𝑗</m:t>
                        </m:r>
                      </m:sub>
                    </m:sSub>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p>
                      <m:s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𝐹</m:t>
                        </m:r>
                      </m:e>
                      <m: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𝐿</m:t>
                        </m:r>
                      </m:sup>
                    </m:sSup>
                  </m:oMath>
                </a14:m>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5" name="TextBox 4">
                <a:extLst>
                  <a:ext uri="{FF2B5EF4-FFF2-40B4-BE49-F238E27FC236}">
                    <a16:creationId xmlns:a16="http://schemas.microsoft.com/office/drawing/2014/main" id="{74FE8D94-E125-02CB-87C0-19139707645B}"/>
                  </a:ext>
                </a:extLst>
              </p:cNvPr>
              <p:cNvSpPr txBox="1">
                <a:spLocks noRot="1" noChangeAspect="1" noMove="1" noResize="1" noEditPoints="1" noAdjustHandles="1" noChangeArrowheads="1" noChangeShapeType="1" noTextEdit="1"/>
              </p:cNvSpPr>
              <p:nvPr/>
            </p:nvSpPr>
            <p:spPr>
              <a:xfrm>
                <a:off x="2392397" y="848783"/>
                <a:ext cx="2978188" cy="293863"/>
              </a:xfrm>
              <a:prstGeom prst="rect">
                <a:avLst/>
              </a:prstGeom>
              <a:blipFill>
                <a:blip r:embed="rId12"/>
                <a:stretch>
                  <a:fillRect l="-3404" t="-25000" r="-426" b="-33333"/>
                </a:stretch>
              </a:blipFill>
            </p:spPr>
            <p:txBody>
              <a:bodyPr/>
              <a:lstStyle/>
              <a:p>
                <a:r>
                  <a:rPr lang="en-US">
                    <a:noFill/>
                  </a:rPr>
                  <a:t> </a:t>
                </a:r>
              </a:p>
            </p:txBody>
          </p:sp>
        </mc:Fallback>
      </mc:AlternateContent>
    </p:spTree>
    <p:extLst>
      <p:ext uri="{BB962C8B-B14F-4D97-AF65-F5344CB8AC3E}">
        <p14:creationId xmlns:p14="http://schemas.microsoft.com/office/powerpoint/2010/main" val="425847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 Incrementally Verifiable Computation (IVC) </a:t>
            </a:r>
            <a:endParaRPr/>
          </a:p>
        </p:txBody>
      </p:sp>
      <p:sp>
        <p:nvSpPr>
          <p:cNvPr id="150" name="Google Shape;150;p27"/>
          <p:cNvSpPr txBox="1"/>
          <p:nvPr/>
        </p:nvSpPr>
        <p:spPr>
          <a:xfrm>
            <a:off x="474050" y="1008500"/>
            <a:ext cx="54510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IVC [Valiant08]: </a:t>
            </a: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Prover </a:t>
            </a:r>
            <a:r>
              <a:rPr kumimoji="0" lang="en"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P</a:t>
            </a:r>
            <a:r>
              <a:rPr kumimoji="0" lang="en" sz="18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F</a:t>
            </a: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 and Verifier </a:t>
            </a:r>
            <a:r>
              <a:rPr kumimoji="0" lang="en"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V</a:t>
            </a:r>
            <a:r>
              <a:rPr kumimoji="0" lang="en" sz="18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F</a:t>
            </a:r>
            <a:r>
              <a:rPr kumimoji="0" lang="en" sz="1800" b="0" i="0" u="none" strike="noStrike" kern="0" cap="none" spc="0" normalizeH="0" baseline="0" noProof="0">
                <a:ln>
                  <a:noFill/>
                </a:ln>
                <a:solidFill>
                  <a:srgbClr val="000000"/>
                </a:solidFill>
                <a:effectLst/>
                <a:uLnTx/>
                <a:uFillTx/>
                <a:latin typeface="Proxima Nova"/>
                <a:ea typeface="Proxima Nova"/>
                <a:cs typeface="Proxima Nova"/>
                <a:sym typeface="Proxima Nova"/>
              </a:rPr>
              <a:t> such that </a:t>
            </a:r>
            <a:endParaRPr kumimoji="0" sz="18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
        <p:nvSpPr>
          <p:cNvPr id="151" name="Google Shape;151;p27"/>
          <p:cNvSpPr/>
          <p:nvPr/>
        </p:nvSpPr>
        <p:spPr>
          <a:xfrm>
            <a:off x="1456225" y="1961725"/>
            <a:ext cx="564600" cy="6150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P</a:t>
            </a:r>
            <a:r>
              <a:rPr kumimoji="0" lang="en" sz="14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F</a:t>
            </a:r>
            <a:endParaRPr kumimoji="0" sz="1400" b="0" i="0" u="none" strike="noStrike" kern="0" cap="none" spc="0" normalizeH="0" baseline="-25000" noProof="0">
              <a:ln>
                <a:noFill/>
              </a:ln>
              <a:solidFill>
                <a:srgbClr val="000000"/>
              </a:solidFill>
              <a:effectLst/>
              <a:uLnTx/>
              <a:uFillTx/>
              <a:latin typeface="Comic Sans MS"/>
              <a:ea typeface="Comic Sans MS"/>
              <a:cs typeface="Comic Sans MS"/>
              <a:sym typeface="Comic Sans MS"/>
            </a:endParaRPr>
          </a:p>
        </p:txBody>
      </p:sp>
      <p:cxnSp>
        <p:nvCxnSpPr>
          <p:cNvPr id="152" name="Google Shape;152;p27"/>
          <p:cNvCxnSpPr>
            <a:endCxn id="151" idx="1"/>
          </p:cNvCxnSpPr>
          <p:nvPr/>
        </p:nvCxnSpPr>
        <p:spPr>
          <a:xfrm>
            <a:off x="841225" y="2264125"/>
            <a:ext cx="615000" cy="5100"/>
          </a:xfrm>
          <a:prstGeom prst="straightConnector1">
            <a:avLst/>
          </a:prstGeom>
          <a:noFill/>
          <a:ln w="9525" cap="flat" cmpd="sng">
            <a:solidFill>
              <a:schemeClr val="dk1"/>
            </a:solidFill>
            <a:prstDash val="solid"/>
            <a:round/>
            <a:headEnd type="none" w="sm" len="sm"/>
            <a:tailEnd type="triangle" w="med" len="med"/>
          </a:ln>
        </p:spPr>
      </p:cxnSp>
      <p:sp>
        <p:nvSpPr>
          <p:cNvPr id="153" name="Google Shape;153;p27"/>
          <p:cNvSpPr/>
          <p:nvPr/>
        </p:nvSpPr>
        <p:spPr>
          <a:xfrm>
            <a:off x="2635825" y="1959200"/>
            <a:ext cx="564600" cy="6150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P</a:t>
            </a:r>
            <a:r>
              <a:rPr kumimoji="0" lang="en" sz="14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F</a:t>
            </a:r>
            <a:endParaRPr kumimoji="0" sz="1400" b="0" i="0" u="none" strike="noStrike" kern="0" cap="none" spc="0" normalizeH="0" baseline="-25000" noProof="0">
              <a:ln>
                <a:noFill/>
              </a:ln>
              <a:solidFill>
                <a:srgbClr val="000000"/>
              </a:solidFill>
              <a:effectLst/>
              <a:uLnTx/>
              <a:uFillTx/>
              <a:latin typeface="Comic Sans MS"/>
              <a:ea typeface="Comic Sans MS"/>
              <a:cs typeface="Comic Sans MS"/>
              <a:sym typeface="Comic Sans MS"/>
            </a:endParaRPr>
          </a:p>
        </p:txBody>
      </p:sp>
      <p:cxnSp>
        <p:nvCxnSpPr>
          <p:cNvPr id="154" name="Google Shape;154;p27"/>
          <p:cNvCxnSpPr/>
          <p:nvPr/>
        </p:nvCxnSpPr>
        <p:spPr>
          <a:xfrm>
            <a:off x="2020825" y="2109200"/>
            <a:ext cx="615000" cy="5100"/>
          </a:xfrm>
          <a:prstGeom prst="straightConnector1">
            <a:avLst/>
          </a:prstGeom>
          <a:noFill/>
          <a:ln w="9525" cap="flat" cmpd="sng">
            <a:solidFill>
              <a:schemeClr val="dk1"/>
            </a:solidFill>
            <a:prstDash val="solid"/>
            <a:round/>
            <a:headEnd type="none" w="sm" len="sm"/>
            <a:tailEnd type="triangle" w="med" len="med"/>
          </a:ln>
        </p:spPr>
      </p:cxnSp>
      <p:sp>
        <p:nvSpPr>
          <p:cNvPr id="155" name="Google Shape;155;p27"/>
          <p:cNvSpPr/>
          <p:nvPr/>
        </p:nvSpPr>
        <p:spPr>
          <a:xfrm>
            <a:off x="5223625" y="1947200"/>
            <a:ext cx="564600" cy="6150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P</a:t>
            </a:r>
            <a:r>
              <a:rPr kumimoji="0" lang="en" sz="14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F</a:t>
            </a:r>
            <a:endParaRPr kumimoji="0" sz="1400" b="0" i="0" u="none" strike="noStrike" kern="0" cap="none" spc="0" normalizeH="0" baseline="-25000" noProof="0">
              <a:ln>
                <a:noFill/>
              </a:ln>
              <a:solidFill>
                <a:srgbClr val="000000"/>
              </a:solidFill>
              <a:effectLst/>
              <a:uLnTx/>
              <a:uFillTx/>
              <a:latin typeface="Comic Sans MS"/>
              <a:ea typeface="Comic Sans MS"/>
              <a:cs typeface="Comic Sans MS"/>
              <a:sym typeface="Comic Sans MS"/>
            </a:endParaRPr>
          </a:p>
        </p:txBody>
      </p:sp>
      <p:cxnSp>
        <p:nvCxnSpPr>
          <p:cNvPr id="156" name="Google Shape;156;p27"/>
          <p:cNvCxnSpPr/>
          <p:nvPr/>
        </p:nvCxnSpPr>
        <p:spPr>
          <a:xfrm>
            <a:off x="4608625" y="2097200"/>
            <a:ext cx="615000" cy="5100"/>
          </a:xfrm>
          <a:prstGeom prst="straightConnector1">
            <a:avLst/>
          </a:prstGeom>
          <a:noFill/>
          <a:ln w="9525" cap="flat" cmpd="sng">
            <a:solidFill>
              <a:schemeClr val="dk1"/>
            </a:solidFill>
            <a:prstDash val="solid"/>
            <a:round/>
            <a:headEnd type="none" w="sm" len="sm"/>
            <a:tailEnd type="triangle" w="med" len="med"/>
          </a:ln>
        </p:spPr>
      </p:cxnSp>
      <p:cxnSp>
        <p:nvCxnSpPr>
          <p:cNvPr id="157" name="Google Shape;157;p27"/>
          <p:cNvCxnSpPr/>
          <p:nvPr/>
        </p:nvCxnSpPr>
        <p:spPr>
          <a:xfrm>
            <a:off x="5788225" y="2094675"/>
            <a:ext cx="615000" cy="5100"/>
          </a:xfrm>
          <a:prstGeom prst="straightConnector1">
            <a:avLst/>
          </a:prstGeom>
          <a:noFill/>
          <a:ln w="9525" cap="flat" cmpd="sng">
            <a:solidFill>
              <a:schemeClr val="dk1"/>
            </a:solidFill>
            <a:prstDash val="solid"/>
            <a:round/>
            <a:headEnd type="none" w="sm" len="sm"/>
            <a:tailEnd type="triangle" w="med" len="med"/>
          </a:ln>
        </p:spPr>
      </p:cxnSp>
      <p:pic>
        <p:nvPicPr>
          <p:cNvPr id="158" name="Google Shape;158;p27" descr="{&quot;type&quot;:&quot;gather*&quot;,&quot;aid&quot;:null,&quot;id&quot;:&quot;1&quot;,&quot;backgroundColor&quot;:&quot;#FFFFFF&quot;,&quot;code&quot;:&quot;\\begin{gather*}\n{z_{0}}\\\\\n{}\t\n\\end{gather*}&quot;,&quot;font&quot;:{&quot;size&quot;:14,&quot;family&quot;:&quot;Arial&quot;,&quot;color&quot;:&quot;#000000&quot;},&quot;ts&quot;:1685811509937,&quot;cs&quot;:&quot;RqQACpjFkOw4fkwwlRXyXg==&quot;,&quot;size&quot;:{&quot;width&quot;:17.112864829396322,&quot;height&quot;:13.892380314960626}}"/>
          <p:cNvPicPr preferRelativeResize="0"/>
          <p:nvPr/>
        </p:nvPicPr>
        <p:blipFill rotWithShape="1">
          <a:blip r:embed="rId3">
            <a:alphaModFix/>
          </a:blip>
          <a:srcRect/>
          <a:stretch/>
        </p:blipFill>
        <p:spPr>
          <a:xfrm>
            <a:off x="991775" y="2046100"/>
            <a:ext cx="163000" cy="132325"/>
          </a:xfrm>
          <a:prstGeom prst="rect">
            <a:avLst/>
          </a:prstGeom>
          <a:noFill/>
          <a:ln>
            <a:noFill/>
          </a:ln>
        </p:spPr>
      </p:pic>
      <p:cxnSp>
        <p:nvCxnSpPr>
          <p:cNvPr id="159" name="Google Shape;159;p27"/>
          <p:cNvCxnSpPr/>
          <p:nvPr/>
        </p:nvCxnSpPr>
        <p:spPr>
          <a:xfrm>
            <a:off x="3200425" y="2114275"/>
            <a:ext cx="615000" cy="5100"/>
          </a:xfrm>
          <a:prstGeom prst="straightConnector1">
            <a:avLst/>
          </a:prstGeom>
          <a:noFill/>
          <a:ln w="9525" cap="flat" cmpd="sng">
            <a:solidFill>
              <a:schemeClr val="dk1"/>
            </a:solidFill>
            <a:prstDash val="solid"/>
            <a:round/>
            <a:headEnd type="none" w="sm" len="sm"/>
            <a:tailEnd type="triangle" w="med" len="med"/>
          </a:ln>
        </p:spPr>
      </p:cxnSp>
      <p:pic>
        <p:nvPicPr>
          <p:cNvPr id="160" name="Google Shape;160;p27" descr="{&quot;code&quot;:&quot;\\begin{gather*}\n{\\c{ff0000}{z_{1}}}\t\n\\end{gather*}&quot;,&quot;font&quot;:{&quot;size&quot;:14,&quot;color&quot;:&quot;#000000&quot;,&quot;family&quot;:&quot;Arial&quot;},&quot;aid&quot;:null,&quot;backgroundColorModified&quot;:false,&quot;backgroundColor&quot;:&quot;#FFFFFF&quot;,&quot;type&quot;:&quot;gather*&quot;,&quot;id&quot;:&quot;1&quot;,&quot;ts&quot;:1685812716142,&quot;cs&quot;:&quot;DkJs9+1qHU3sTiixRvQXRg==&quot;,&quot;size&quot;:{&quot;width&quot;:16.166666666666668,&quot;height&quot;:13}}"/>
          <p:cNvPicPr preferRelativeResize="0"/>
          <p:nvPr/>
        </p:nvPicPr>
        <p:blipFill>
          <a:blip r:embed="rId4">
            <a:alphaModFix/>
          </a:blip>
          <a:stretch>
            <a:fillRect/>
          </a:stretch>
        </p:blipFill>
        <p:spPr>
          <a:xfrm>
            <a:off x="2246825" y="1894326"/>
            <a:ext cx="153988" cy="123825"/>
          </a:xfrm>
          <a:prstGeom prst="rect">
            <a:avLst/>
          </a:prstGeom>
          <a:noFill/>
          <a:ln>
            <a:noFill/>
          </a:ln>
        </p:spPr>
      </p:pic>
      <p:pic>
        <p:nvPicPr>
          <p:cNvPr id="161" name="Google Shape;161;p27" descr="{&quot;font&quot;:{&quot;color&quot;:&quot;#000000&quot;,&quot;size&quot;:14,&quot;family&quot;:&quot;Arial&quot;},&quot;type&quot;:&quot;gather*&quot;,&quot;id&quot;:&quot;1&quot;,&quot;aid&quot;:null,&quot;backgroundColor&quot;:&quot;#FFFFFF&quot;,&quot;backgroundColorModified&quot;:false,&quot;code&quot;:&quot;\\begin{gather*}\n{\\c{ff0000}{z_{2}}}\t\n\\end{gather*}&quot;,&quot;ts&quot;:1685812744247,&quot;cs&quot;:&quot;j1UE8XlbVnQguH6Uh1e24w==&quot;,&quot;size&quot;:{&quot;width&quot;:16.5,&quot;height&quot;:13}}"/>
          <p:cNvPicPr preferRelativeResize="0"/>
          <p:nvPr/>
        </p:nvPicPr>
        <p:blipFill>
          <a:blip r:embed="rId5">
            <a:alphaModFix/>
          </a:blip>
          <a:stretch>
            <a:fillRect/>
          </a:stretch>
        </p:blipFill>
        <p:spPr>
          <a:xfrm>
            <a:off x="3386425" y="1894327"/>
            <a:ext cx="157163" cy="123825"/>
          </a:xfrm>
          <a:prstGeom prst="rect">
            <a:avLst/>
          </a:prstGeom>
          <a:noFill/>
          <a:ln>
            <a:noFill/>
          </a:ln>
        </p:spPr>
      </p:pic>
      <p:pic>
        <p:nvPicPr>
          <p:cNvPr id="162" name="Google Shape;162;p27" descr="{&quot;backgroundColor&quot;:&quot;#FFFFFF&quot;,&quot;backgroundColorModified&quot;:false,&quot;code&quot;:&quot;\\begin{gather*}\n{\\c{ff0000}{z_{m-1}}}\t\n\\end{gather*}&quot;,&quot;aid&quot;:null,&quot;type&quot;:&quot;gather*&quot;,&quot;id&quot;:&quot;1&quot;,&quot;font&quot;:{&quot;size&quot;:14,&quot;family&quot;:&quot;Arial&quot;,&quot;color&quot;:&quot;#000000&quot;},&quot;ts&quot;:1685812838766,&quot;cs&quot;:&quot;KFqrPaFy3DS0TdT9LNJILA==&quot;,&quot;size&quot;:{&quot;width&quot;:41.833333333333336,&quot;height&quot;:13.166666666666666}}"/>
          <p:cNvPicPr preferRelativeResize="0"/>
          <p:nvPr/>
        </p:nvPicPr>
        <p:blipFill>
          <a:blip r:embed="rId6">
            <a:alphaModFix/>
          </a:blip>
          <a:stretch>
            <a:fillRect/>
          </a:stretch>
        </p:blipFill>
        <p:spPr>
          <a:xfrm>
            <a:off x="4681463" y="1897157"/>
            <a:ext cx="398463" cy="125413"/>
          </a:xfrm>
          <a:prstGeom prst="rect">
            <a:avLst/>
          </a:prstGeom>
          <a:noFill/>
          <a:ln>
            <a:noFill/>
          </a:ln>
        </p:spPr>
      </p:pic>
      <p:cxnSp>
        <p:nvCxnSpPr>
          <p:cNvPr id="163" name="Google Shape;163;p27"/>
          <p:cNvCxnSpPr>
            <a:endCxn id="151" idx="0"/>
          </p:cNvCxnSpPr>
          <p:nvPr/>
        </p:nvCxnSpPr>
        <p:spPr>
          <a:xfrm flipH="1">
            <a:off x="1738525" y="1711225"/>
            <a:ext cx="2400" cy="250500"/>
          </a:xfrm>
          <a:prstGeom prst="straightConnector1">
            <a:avLst/>
          </a:prstGeom>
          <a:noFill/>
          <a:ln w="9525" cap="flat" cmpd="sng">
            <a:solidFill>
              <a:schemeClr val="dk1"/>
            </a:solidFill>
            <a:prstDash val="solid"/>
            <a:round/>
            <a:headEnd type="none" w="sm" len="sm"/>
            <a:tailEnd type="triangle" w="med" len="med"/>
          </a:ln>
        </p:spPr>
      </p:cxnSp>
      <p:pic>
        <p:nvPicPr>
          <p:cNvPr id="164" name="Google Shape;164;p27" descr="{&quot;font&quot;:{&quot;size&quot;:14,&quot;color&quot;:&quot;#000000&quot;,&quot;family&quot;:&quot;Arial&quot;},&quot;aid&quot;:null,&quot;id&quot;:&quot;1&quot;,&quot;code&quot;:&quot;\\begin{gather*}\n{\\c{ff0000}{w_{1}}}\t\n\\end{gather*}&quot;,&quot;type&quot;:&quot;gather*&quot;,&quot;backgroundColor&quot;:&quot;#FFFFFF&quot;,&quot;backgroundColorModified&quot;:false,&quot;ts&quot;:1685812894881,&quot;cs&quot;:&quot;jKyFAeFBrzAEZ8c/X3QSmw==&quot;,&quot;size&quot;:{&quot;width&quot;:22,&quot;height&quot;:13.166666666666666}}"/>
          <p:cNvPicPr preferRelativeResize="0"/>
          <p:nvPr/>
        </p:nvPicPr>
        <p:blipFill>
          <a:blip r:embed="rId7">
            <a:alphaModFix/>
          </a:blip>
          <a:stretch>
            <a:fillRect/>
          </a:stretch>
        </p:blipFill>
        <p:spPr>
          <a:xfrm>
            <a:off x="1661525" y="1535359"/>
            <a:ext cx="209550" cy="125413"/>
          </a:xfrm>
          <a:prstGeom prst="rect">
            <a:avLst/>
          </a:prstGeom>
          <a:noFill/>
          <a:ln>
            <a:noFill/>
          </a:ln>
        </p:spPr>
      </p:pic>
      <p:cxnSp>
        <p:nvCxnSpPr>
          <p:cNvPr id="165" name="Google Shape;165;p27"/>
          <p:cNvCxnSpPr/>
          <p:nvPr/>
        </p:nvCxnSpPr>
        <p:spPr>
          <a:xfrm flipH="1">
            <a:off x="2890250" y="1711275"/>
            <a:ext cx="2400" cy="250500"/>
          </a:xfrm>
          <a:prstGeom prst="straightConnector1">
            <a:avLst/>
          </a:prstGeom>
          <a:noFill/>
          <a:ln w="9525" cap="flat" cmpd="sng">
            <a:solidFill>
              <a:schemeClr val="dk1"/>
            </a:solidFill>
            <a:prstDash val="solid"/>
            <a:round/>
            <a:headEnd type="none" w="sm" len="sm"/>
            <a:tailEnd type="triangle" w="med" len="med"/>
          </a:ln>
        </p:spPr>
      </p:cxnSp>
      <p:pic>
        <p:nvPicPr>
          <p:cNvPr id="166" name="Google Shape;166;p27" descr="{&quot;backgroundColor&quot;:&quot;#FFFFFF&quot;,&quot;backgroundColorModified&quot;:false,&quot;font&quot;:{&quot;family&quot;:&quot;Arial&quot;,&quot;color&quot;:&quot;#000000&quot;,&quot;size&quot;:14},&quot;type&quot;:&quot;gather*&quot;,&quot;code&quot;:&quot;\\begin{gather*}\n{\\c{ff0000}{w_{2}}}\t\n\\end{gather*}&quot;,&quot;aid&quot;:null,&quot;id&quot;:&quot;1&quot;,&quot;ts&quot;:1685812958069,&quot;cs&quot;:&quot;8jnjRod/gdAKkS35YnTxjg==&quot;,&quot;size&quot;:{&quot;width&quot;:22.333333333333332,&quot;height&quot;:13.166666666666666}}"/>
          <p:cNvPicPr preferRelativeResize="0"/>
          <p:nvPr/>
        </p:nvPicPr>
        <p:blipFill>
          <a:blip r:embed="rId8">
            <a:alphaModFix/>
          </a:blip>
          <a:stretch>
            <a:fillRect/>
          </a:stretch>
        </p:blipFill>
        <p:spPr>
          <a:xfrm>
            <a:off x="2813350" y="1536295"/>
            <a:ext cx="212725" cy="125413"/>
          </a:xfrm>
          <a:prstGeom prst="rect">
            <a:avLst/>
          </a:prstGeom>
          <a:noFill/>
          <a:ln>
            <a:noFill/>
          </a:ln>
        </p:spPr>
      </p:pic>
      <p:cxnSp>
        <p:nvCxnSpPr>
          <p:cNvPr id="167" name="Google Shape;167;p27"/>
          <p:cNvCxnSpPr/>
          <p:nvPr/>
        </p:nvCxnSpPr>
        <p:spPr>
          <a:xfrm flipH="1">
            <a:off x="5476463" y="1710325"/>
            <a:ext cx="2400" cy="250500"/>
          </a:xfrm>
          <a:prstGeom prst="straightConnector1">
            <a:avLst/>
          </a:prstGeom>
          <a:noFill/>
          <a:ln w="9525" cap="flat" cmpd="sng">
            <a:solidFill>
              <a:schemeClr val="dk1"/>
            </a:solidFill>
            <a:prstDash val="solid"/>
            <a:round/>
            <a:headEnd type="none" w="sm" len="sm"/>
            <a:tailEnd type="triangle" w="med" len="med"/>
          </a:ln>
        </p:spPr>
      </p:cxnSp>
      <p:pic>
        <p:nvPicPr>
          <p:cNvPr id="168" name="Google Shape;168;p27" descr="{&quot;backgroundColor&quot;:&quot;#FFFFFF&quot;,&quot;code&quot;:&quot;\\begin{gather*}\n{\\c{ff0000}{w_{m}}}\t\n\\end{gather*}&quot;,&quot;backgroundColorModified&quot;:false,&quot;font&quot;:{&quot;color&quot;:&quot;#000000&quot;,&quot;family&quot;:&quot;Arial&quot;,&quot;size&quot;:14},&quot;aid&quot;:null,&quot;id&quot;:&quot;1&quot;,&quot;type&quot;:&quot;gather*&quot;,&quot;ts&quot;:1685812982647,&quot;cs&quot;:&quot;v1dfl1F1qnvjaEyscbDxgw==&quot;,&quot;size&quot;:{&quot;width&quot;:28.666666666666668,&quot;height&quot;:13.333333333333334}}"/>
          <p:cNvPicPr preferRelativeResize="0"/>
          <p:nvPr/>
        </p:nvPicPr>
        <p:blipFill>
          <a:blip r:embed="rId9">
            <a:alphaModFix/>
          </a:blip>
          <a:stretch>
            <a:fillRect/>
          </a:stretch>
        </p:blipFill>
        <p:spPr>
          <a:xfrm>
            <a:off x="5399563" y="1548580"/>
            <a:ext cx="273050" cy="127000"/>
          </a:xfrm>
          <a:prstGeom prst="rect">
            <a:avLst/>
          </a:prstGeom>
          <a:noFill/>
          <a:ln>
            <a:noFill/>
          </a:ln>
        </p:spPr>
      </p:pic>
      <p:sp>
        <p:nvSpPr>
          <p:cNvPr id="169" name="Google Shape;169;p27"/>
          <p:cNvSpPr txBox="1"/>
          <p:nvPr/>
        </p:nvSpPr>
        <p:spPr>
          <a:xfrm>
            <a:off x="4022100" y="1885225"/>
            <a:ext cx="4860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a:t>
            </a: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a:t>
            </a: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pic>
        <p:nvPicPr>
          <p:cNvPr id="170" name="Google Shape;170;p27" descr="{&quot;backgroundColorModified&quot;:false,&quot;font&quot;:{&quot;color&quot;:&quot;#000000&quot;,&quot;family&quot;:&quot;Arial&quot;,&quot;size&quot;:14},&quot;aid&quot;:null,&quot;backgroundColor&quot;:&quot;#FFFFFF&quot;,&quot;type&quot;:&quot;gather*&quot;,&quot;code&quot;:&quot;\\begin{gather*}\n{z_{m}}\t\n\\end{gather*}&quot;,&quot;id&quot;:&quot;1&quot;,&quot;ts&quot;:1685811689981,&quot;cs&quot;:&quot;n/yBKprpK2fb14veLCIiAw==&quot;,&quot;size&quot;:{&quot;width&quot;:22.666666666666668,&quot;height&quot;:13.166666666666666}}"/>
          <p:cNvPicPr preferRelativeResize="0"/>
          <p:nvPr/>
        </p:nvPicPr>
        <p:blipFill rotWithShape="1">
          <a:blip r:embed="rId10">
            <a:alphaModFix/>
          </a:blip>
          <a:srcRect/>
          <a:stretch/>
        </p:blipFill>
        <p:spPr>
          <a:xfrm>
            <a:off x="5987781" y="1897150"/>
            <a:ext cx="215900" cy="125413"/>
          </a:xfrm>
          <a:prstGeom prst="rect">
            <a:avLst/>
          </a:prstGeom>
          <a:noFill/>
          <a:ln>
            <a:noFill/>
          </a:ln>
        </p:spPr>
      </p:pic>
      <p:grpSp>
        <p:nvGrpSpPr>
          <p:cNvPr id="171" name="Google Shape;171;p27"/>
          <p:cNvGrpSpPr/>
          <p:nvPr/>
        </p:nvGrpSpPr>
        <p:grpSpPr>
          <a:xfrm>
            <a:off x="2020825" y="2284774"/>
            <a:ext cx="4382388" cy="210526"/>
            <a:chOff x="2020825" y="2056174"/>
            <a:chExt cx="4382388" cy="210526"/>
          </a:xfrm>
        </p:grpSpPr>
        <p:cxnSp>
          <p:nvCxnSpPr>
            <p:cNvPr id="172" name="Google Shape;172;p27"/>
            <p:cNvCxnSpPr/>
            <p:nvPr/>
          </p:nvCxnSpPr>
          <p:spPr>
            <a:xfrm>
              <a:off x="2020825" y="2261600"/>
              <a:ext cx="615000" cy="5100"/>
            </a:xfrm>
            <a:prstGeom prst="straightConnector1">
              <a:avLst/>
            </a:prstGeom>
            <a:noFill/>
            <a:ln w="9525" cap="flat" cmpd="sng">
              <a:solidFill>
                <a:schemeClr val="dk1"/>
              </a:solidFill>
              <a:prstDash val="solid"/>
              <a:round/>
              <a:headEnd type="none" w="sm" len="sm"/>
              <a:tailEnd type="triangle" w="med" len="med"/>
            </a:ln>
          </p:spPr>
        </p:cxnSp>
        <p:pic>
          <p:nvPicPr>
            <p:cNvPr id="173" name="Google Shape;173;p27" descr="{&quot;backgroundColor&quot;:&quot;#FFFFFF&quot;,&quot;type&quot;:&quot;gather*&quot;,&quot;aid&quot;:null,&quot;code&quot;:&quot;\\begin{gather*}\n{\\c{0000ff}{\\pi_{1}}}\t\n\\end{gather*}&quot;,&quot;backgroundColorModified&quot;:false,&quot;font&quot;:{&quot;size&quot;:14,&quot;color&quot;:&quot;#000000&quot;,&quot;family&quot;:null},&quot;id&quot;:&quot;1&quot;,&quot;ts&quot;:1685814008613,&quot;cs&quot;:&quot;Qy1rGqhQygfdnPz0+Zjz7w==&quot;,&quot;size&quot;:{&quot;width&quot;:18.833333333333332,&quot;height&quot;:12.833333333333334}}"/>
            <p:cNvPicPr preferRelativeResize="0"/>
            <p:nvPr/>
          </p:nvPicPr>
          <p:blipFill>
            <a:blip r:embed="rId11">
              <a:alphaModFix/>
            </a:blip>
            <a:stretch>
              <a:fillRect/>
            </a:stretch>
          </p:blipFill>
          <p:spPr>
            <a:xfrm>
              <a:off x="2246825" y="2056174"/>
              <a:ext cx="179388" cy="122238"/>
            </a:xfrm>
            <a:prstGeom prst="rect">
              <a:avLst/>
            </a:prstGeom>
            <a:noFill/>
            <a:ln>
              <a:noFill/>
            </a:ln>
          </p:spPr>
        </p:pic>
        <p:cxnSp>
          <p:nvCxnSpPr>
            <p:cNvPr id="174" name="Google Shape;174;p27"/>
            <p:cNvCxnSpPr/>
            <p:nvPr/>
          </p:nvCxnSpPr>
          <p:spPr>
            <a:xfrm>
              <a:off x="3233713" y="2261600"/>
              <a:ext cx="615000" cy="5100"/>
            </a:xfrm>
            <a:prstGeom prst="straightConnector1">
              <a:avLst/>
            </a:prstGeom>
            <a:noFill/>
            <a:ln w="9525" cap="flat" cmpd="sng">
              <a:solidFill>
                <a:schemeClr val="dk1"/>
              </a:solidFill>
              <a:prstDash val="solid"/>
              <a:round/>
              <a:headEnd type="none" w="sm" len="sm"/>
              <a:tailEnd type="triangle" w="med" len="med"/>
            </a:ln>
          </p:spPr>
        </p:cxnSp>
        <p:pic>
          <p:nvPicPr>
            <p:cNvPr id="175" name="Google Shape;175;p27" descr="{&quot;type&quot;:&quot;gather*&quot;,&quot;backgroundColorModified&quot;:false,&quot;backgroundColor&quot;:&quot;#FFFFFF&quot;,&quot;font&quot;:{&quot;size&quot;:14,&quot;color&quot;:&quot;#000000&quot;,&quot;family&quot;:&quot;Arial&quot;},&quot;id&quot;:&quot;1&quot;,&quot;aid&quot;:null,&quot;code&quot;:&quot;\\begin{gather*}\n{\\c{0000ff}{\\pi_{2}}}\t\n\\end{gather*}&quot;,&quot;ts&quot;:1685814172321,&quot;cs&quot;:&quot;M5k6uHPfWt9GCvNTXALxZA==&quot;,&quot;size&quot;:{&quot;width&quot;:19.166666666666668,&quot;height&quot;:12.833333333333334}}"/>
            <p:cNvPicPr preferRelativeResize="0"/>
            <p:nvPr/>
          </p:nvPicPr>
          <p:blipFill>
            <a:blip r:embed="rId12">
              <a:alphaModFix/>
            </a:blip>
            <a:stretch>
              <a:fillRect/>
            </a:stretch>
          </p:blipFill>
          <p:spPr>
            <a:xfrm>
              <a:off x="3459713" y="2057237"/>
              <a:ext cx="182563" cy="122238"/>
            </a:xfrm>
            <a:prstGeom prst="rect">
              <a:avLst/>
            </a:prstGeom>
            <a:noFill/>
            <a:ln>
              <a:noFill/>
            </a:ln>
          </p:spPr>
        </p:pic>
        <p:cxnSp>
          <p:nvCxnSpPr>
            <p:cNvPr id="176" name="Google Shape;176;p27"/>
            <p:cNvCxnSpPr/>
            <p:nvPr/>
          </p:nvCxnSpPr>
          <p:spPr>
            <a:xfrm>
              <a:off x="4608613" y="2261600"/>
              <a:ext cx="615000" cy="5100"/>
            </a:xfrm>
            <a:prstGeom prst="straightConnector1">
              <a:avLst/>
            </a:prstGeom>
            <a:noFill/>
            <a:ln w="9525" cap="flat" cmpd="sng">
              <a:solidFill>
                <a:schemeClr val="dk1"/>
              </a:solidFill>
              <a:prstDash val="solid"/>
              <a:round/>
              <a:headEnd type="none" w="sm" len="sm"/>
              <a:tailEnd type="triangle" w="med" len="med"/>
            </a:ln>
          </p:spPr>
        </p:cxnSp>
        <p:pic>
          <p:nvPicPr>
            <p:cNvPr id="177" name="Google Shape;177;p27" descr="{&quot;aid&quot;:null,&quot;font&quot;:{&quot;size&quot;:14,&quot;family&quot;:&quot;Arial&quot;,&quot;color&quot;:&quot;#000000&quot;},&quot;backgroundColor&quot;:&quot;#FFFFFF&quot;,&quot;code&quot;:&quot;\\begin{gather*}\n{\\c{0000ff}{\\pi_{m-1}}}\t\n\\end{gather*}&quot;,&quot;id&quot;:&quot;1&quot;,&quot;backgroundColorModified&quot;:false,&quot;type&quot;:&quot;gather*&quot;,&quot;ts&quot;:1685814192415,&quot;cs&quot;:&quot;0eCmqTsclCsoZR+JsGEPNQ==&quot;,&quot;size&quot;:{&quot;width&quot;:44.5,&quot;height&quot;:13}}"/>
            <p:cNvPicPr preferRelativeResize="0"/>
            <p:nvPr/>
          </p:nvPicPr>
          <p:blipFill>
            <a:blip r:embed="rId13">
              <a:alphaModFix/>
            </a:blip>
            <a:stretch>
              <a:fillRect/>
            </a:stretch>
          </p:blipFill>
          <p:spPr>
            <a:xfrm>
              <a:off x="4682213" y="2091090"/>
              <a:ext cx="423863" cy="123825"/>
            </a:xfrm>
            <a:prstGeom prst="rect">
              <a:avLst/>
            </a:prstGeom>
            <a:noFill/>
            <a:ln>
              <a:noFill/>
            </a:ln>
          </p:spPr>
        </p:pic>
        <p:cxnSp>
          <p:nvCxnSpPr>
            <p:cNvPr id="178" name="Google Shape;178;p27"/>
            <p:cNvCxnSpPr/>
            <p:nvPr/>
          </p:nvCxnSpPr>
          <p:spPr>
            <a:xfrm>
              <a:off x="5788213" y="2261600"/>
              <a:ext cx="615000" cy="5100"/>
            </a:xfrm>
            <a:prstGeom prst="straightConnector1">
              <a:avLst/>
            </a:prstGeom>
            <a:noFill/>
            <a:ln w="9525" cap="flat" cmpd="sng">
              <a:solidFill>
                <a:schemeClr val="dk1"/>
              </a:solidFill>
              <a:prstDash val="solid"/>
              <a:round/>
              <a:headEnd type="none" w="sm" len="sm"/>
              <a:tailEnd type="triangle" w="med" len="med"/>
            </a:ln>
          </p:spPr>
        </p:cxnSp>
        <p:pic>
          <p:nvPicPr>
            <p:cNvPr id="179" name="Google Shape;179;p27" descr="{&quot;backgroundColor&quot;:&quot;#FFFFFF&quot;,&quot;backgroundColorModified&quot;:false,&quot;type&quot;:&quot;gather*&quot;,&quot;font&quot;:{&quot;family&quot;:&quot;Arial&quot;,&quot;color&quot;:&quot;#000000&quot;,&quot;size&quot;:14},&quot;aid&quot;:null,&quot;code&quot;:&quot;\\begin{gather*}\n{\\c{0000ff}{\\pi_{m}}}\t\n\\end{gather*}&quot;,&quot;id&quot;:&quot;1&quot;,&quot;ts&quot;:1685814254429,&quot;cs&quot;:&quot;mM5OhzQgG0baLv5cgzajDg==&quot;,&quot;size&quot;:{&quot;width&quot;:25.333333333333332,&quot;height&quot;:13}}"/>
            <p:cNvPicPr preferRelativeResize="0"/>
            <p:nvPr/>
          </p:nvPicPr>
          <p:blipFill>
            <a:blip r:embed="rId14">
              <a:alphaModFix/>
            </a:blip>
            <a:stretch>
              <a:fillRect/>
            </a:stretch>
          </p:blipFill>
          <p:spPr>
            <a:xfrm>
              <a:off x="5977613" y="2071266"/>
              <a:ext cx="241300" cy="123825"/>
            </a:xfrm>
            <a:prstGeom prst="rect">
              <a:avLst/>
            </a:prstGeom>
            <a:noFill/>
            <a:ln>
              <a:noFill/>
            </a:ln>
          </p:spPr>
        </p:pic>
      </p:grpSp>
      <p:sp>
        <p:nvSpPr>
          <p:cNvPr id="180" name="Google Shape;180;p27"/>
          <p:cNvSpPr/>
          <p:nvPr/>
        </p:nvSpPr>
        <p:spPr>
          <a:xfrm>
            <a:off x="6442825" y="1961725"/>
            <a:ext cx="564600" cy="615000"/>
          </a:xfrm>
          <a:prstGeom prst="roundRect">
            <a:avLst>
              <a:gd name="adj" fmla="val 16667"/>
            </a:avLst>
          </a:prstGeom>
          <a:solidFill>
            <a:schemeClr val="lt1"/>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V</a:t>
            </a:r>
            <a:r>
              <a:rPr kumimoji="0" lang="en" sz="14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F</a:t>
            </a:r>
            <a:endParaRPr kumimoji="0" sz="1400" b="0" i="0" u="none" strike="noStrike" kern="0" cap="none" spc="0" normalizeH="0" baseline="-25000" noProof="0">
              <a:ln>
                <a:noFill/>
              </a:ln>
              <a:solidFill>
                <a:srgbClr val="000000"/>
              </a:solidFill>
              <a:effectLst/>
              <a:uLnTx/>
              <a:uFillTx/>
              <a:latin typeface="Comic Sans MS"/>
              <a:ea typeface="Comic Sans MS"/>
              <a:cs typeface="Comic Sans MS"/>
              <a:sym typeface="Comic Sans MS"/>
            </a:endParaRPr>
          </a:p>
        </p:txBody>
      </p:sp>
      <p:grpSp>
        <p:nvGrpSpPr>
          <p:cNvPr id="181" name="Google Shape;181;p27"/>
          <p:cNvGrpSpPr/>
          <p:nvPr/>
        </p:nvGrpSpPr>
        <p:grpSpPr>
          <a:xfrm>
            <a:off x="7007413" y="2183428"/>
            <a:ext cx="971554" cy="209550"/>
            <a:chOff x="7007413" y="1954828"/>
            <a:chExt cx="971554" cy="209550"/>
          </a:xfrm>
        </p:grpSpPr>
        <p:cxnSp>
          <p:nvCxnSpPr>
            <p:cNvPr id="182" name="Google Shape;182;p27"/>
            <p:cNvCxnSpPr/>
            <p:nvPr/>
          </p:nvCxnSpPr>
          <p:spPr>
            <a:xfrm>
              <a:off x="7007413" y="2057038"/>
              <a:ext cx="615000" cy="5100"/>
            </a:xfrm>
            <a:prstGeom prst="straightConnector1">
              <a:avLst/>
            </a:prstGeom>
            <a:noFill/>
            <a:ln w="9525" cap="flat" cmpd="sng">
              <a:solidFill>
                <a:schemeClr val="dk1"/>
              </a:solidFill>
              <a:prstDash val="solid"/>
              <a:round/>
              <a:headEnd type="none" w="sm" len="sm"/>
              <a:tailEnd type="triangle" w="med" len="med"/>
            </a:ln>
          </p:spPr>
        </p:cxnSp>
        <p:pic>
          <p:nvPicPr>
            <p:cNvPr id="183" name="Google Shape;183;p27" descr="{&quot;backgroundColor&quot;:&quot;#FFFFFF&quot;,&quot;type&quot;:&quot;gather*&quot;,&quot;backgroundColorModified&quot;:false,&quot;id&quot;:&quot;1&quot;,&quot;font&quot;:{&quot;color&quot;:&quot;#000000&quot;,&quot;size&quot;:14,&quot;family&quot;:&quot;Arial&quot;},&quot;aid&quot;:null,&quot;code&quot;:&quot;\\begin{gather*}\n{\\c{0000ff}{0/1}}\t\n\\end{gather*}&quot;,&quot;ts&quot;:1685814481681,&quot;cs&quot;:&quot;bUg2iGgegbUJ2Oi/LyNQDg==&quot;,&quot;size&quot;:{&quot;width&quot;:30.5,&quot;height&quot;:22}}"/>
            <p:cNvPicPr preferRelativeResize="0"/>
            <p:nvPr/>
          </p:nvPicPr>
          <p:blipFill>
            <a:blip r:embed="rId15">
              <a:alphaModFix/>
            </a:blip>
            <a:stretch>
              <a:fillRect/>
            </a:stretch>
          </p:blipFill>
          <p:spPr>
            <a:xfrm>
              <a:off x="7688454" y="1954828"/>
              <a:ext cx="290513" cy="209550"/>
            </a:xfrm>
            <a:prstGeom prst="rect">
              <a:avLst/>
            </a:prstGeom>
            <a:noFill/>
            <a:ln>
              <a:noFill/>
            </a:ln>
          </p:spPr>
        </p:pic>
      </p:grpSp>
      <p:sp>
        <p:nvSpPr>
          <p:cNvPr id="184" name="Google Shape;184;p27"/>
          <p:cNvSpPr txBox="1"/>
          <p:nvPr/>
        </p:nvSpPr>
        <p:spPr>
          <a:xfrm>
            <a:off x="474050" y="3748550"/>
            <a:ext cx="8084700" cy="677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Knowledge soundness: </a:t>
            </a:r>
            <a:endParaRPr kumimoji="0" sz="18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Can extract the witness (i.e. intermediate w and z) from the </a:t>
            </a:r>
            <a:r>
              <a:rPr kumimoji="0" lang="en" sz="1400" b="1" i="0" u="none" strike="noStrike" kern="0" cap="none" spc="0" normalizeH="0" baseline="0" noProof="0">
                <a:ln>
                  <a:noFill/>
                </a:ln>
                <a:solidFill>
                  <a:srgbClr val="000000"/>
                </a:solidFill>
                <a:effectLst/>
                <a:uLnTx/>
                <a:uFillTx/>
                <a:latin typeface="Proxima Nova"/>
                <a:ea typeface="Proxima Nova"/>
                <a:cs typeface="Proxima Nova"/>
                <a:sym typeface="Proxima Nova"/>
              </a:rPr>
              <a:t>final</a:t>
            </a: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 output and the </a:t>
            </a:r>
            <a:r>
              <a:rPr kumimoji="0" lang="en" sz="1400" b="1" i="0" u="none" strike="noStrike" kern="0" cap="none" spc="0" normalizeH="0" baseline="0" noProof="0">
                <a:ln>
                  <a:noFill/>
                </a:ln>
                <a:solidFill>
                  <a:srgbClr val="000000"/>
                </a:solidFill>
                <a:effectLst/>
                <a:uLnTx/>
                <a:uFillTx/>
                <a:latin typeface="Proxima Nova"/>
                <a:ea typeface="Proxima Nova"/>
                <a:cs typeface="Proxima Nova"/>
                <a:sym typeface="Proxima Nova"/>
              </a:rPr>
              <a:t>final</a:t>
            </a: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 IVC proof</a:t>
            </a: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grpSp>
        <p:nvGrpSpPr>
          <p:cNvPr id="185" name="Google Shape;185;p27"/>
          <p:cNvGrpSpPr/>
          <p:nvPr/>
        </p:nvGrpSpPr>
        <p:grpSpPr>
          <a:xfrm>
            <a:off x="474050" y="3054400"/>
            <a:ext cx="8041200" cy="677100"/>
            <a:chOff x="474050" y="2749600"/>
            <a:chExt cx="8041200" cy="677100"/>
          </a:xfrm>
        </p:grpSpPr>
        <p:sp>
          <p:nvSpPr>
            <p:cNvPr id="186" name="Google Shape;186;p27"/>
            <p:cNvSpPr txBox="1"/>
            <p:nvPr/>
          </p:nvSpPr>
          <p:spPr>
            <a:xfrm>
              <a:off x="474050" y="2749600"/>
              <a:ext cx="8041200" cy="677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Completeness:</a:t>
              </a:r>
              <a:endParaRPr kumimoji="0" sz="18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Given accepted proof	      for input         , can generate valid proof      for</a:t>
              </a: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pic>
          <p:nvPicPr>
            <p:cNvPr id="187" name="Google Shape;187;p27" descr="{&quot;code&quot;:&quot;$$z_{i}=F\\left(z_{i-1},w_{i}\\right)$$&quot;,&quot;font&quot;:{&quot;size&quot;:14,&quot;color&quot;:&quot;#000000&quot;,&quot;family&quot;:&quot;Proxima Nova&quot;},&quot;backgroundColor&quot;:&quot;#FFFFFF&quot;,&quot;id&quot;:&quot;2&quot;,&quot;type&quot;:&quot;$$&quot;,&quot;aid&quot;:null,&quot;backgroundColorModified&quot;:false,&quot;ts&quot;:1685815232472,&quot;cs&quot;:&quot;Nd/EXMAwCN3Cgxl6iUz6+Q==&quot;,&quot;size&quot;:{&quot;width&quot;:125.16666666666667,&quot;height&quot;:19}}"/>
            <p:cNvPicPr preferRelativeResize="0"/>
            <p:nvPr/>
          </p:nvPicPr>
          <p:blipFill>
            <a:blip r:embed="rId16">
              <a:alphaModFix/>
            </a:blip>
            <a:stretch>
              <a:fillRect/>
            </a:stretch>
          </p:blipFill>
          <p:spPr>
            <a:xfrm>
              <a:off x="6267560" y="3145536"/>
              <a:ext cx="1192213" cy="180975"/>
            </a:xfrm>
            <a:prstGeom prst="rect">
              <a:avLst/>
            </a:prstGeom>
            <a:noFill/>
            <a:ln>
              <a:noFill/>
            </a:ln>
          </p:spPr>
        </p:pic>
        <p:pic>
          <p:nvPicPr>
            <p:cNvPr id="188" name="Google Shape;188;p27" descr="{&quot;code&quot;:&quot;$$\\pi_{i-1}$$&quot;,&quot;type&quot;:&quot;$$&quot;,&quot;id&quot;:&quot;2&quot;,&quot;backgroundColor&quot;:&quot;#FFFFFF&quot;,&quot;aid&quot;:null,&quot;backgroundColorModified&quot;:false,&quot;font&quot;:{&quot;color&quot;:&quot;#000000&quot;,&quot;family&quot;:&quot;Proxima Nova&quot;,&quot;size&quot;:14},&quot;ts&quot;:1685815261704,&quot;cs&quot;:&quot;R6YcNS5/oYsTX7Wk2ySS5Q==&quot;,&quot;size&quot;:{&quot;width&quot;:31.166666666666668,&quot;height&quot;:11.333333333333334}}"/>
            <p:cNvPicPr preferRelativeResize="0"/>
            <p:nvPr/>
          </p:nvPicPr>
          <p:blipFill>
            <a:blip r:embed="rId17">
              <a:alphaModFix/>
            </a:blip>
            <a:stretch>
              <a:fillRect/>
            </a:stretch>
          </p:blipFill>
          <p:spPr>
            <a:xfrm>
              <a:off x="2322576" y="3198046"/>
              <a:ext cx="296863" cy="107950"/>
            </a:xfrm>
            <a:prstGeom prst="rect">
              <a:avLst/>
            </a:prstGeom>
            <a:noFill/>
            <a:ln>
              <a:noFill/>
            </a:ln>
          </p:spPr>
        </p:pic>
        <p:pic>
          <p:nvPicPr>
            <p:cNvPr id="189" name="Google Shape;189;p27" descr="{&quot;font&quot;:{&quot;size&quot;:14,&quot;family&quot;:&quot;Arial&quot;,&quot;color&quot;:&quot;#000000&quot;},&quot;id&quot;:&quot;2&quot;,&quot;backgroundColorModified&quot;:false,&quot;backgroundColor&quot;:&quot;#FFFFFF&quot;,&quot;type&quot;:&quot;$$&quot;,&quot;code&quot;:&quot;$$z_{i-1}$$&quot;,&quot;aid&quot;:null,&quot;ts&quot;:1685815306361,&quot;cs&quot;:&quot;/8d08rFYd8bDcey3JMd8Mg==&quot;,&quot;size&quot;:{&quot;width&quot;:29,&quot;height&quot;:11.5}}"/>
            <p:cNvPicPr preferRelativeResize="0"/>
            <p:nvPr/>
          </p:nvPicPr>
          <p:blipFill>
            <a:blip r:embed="rId18">
              <a:alphaModFix/>
            </a:blip>
            <a:stretch>
              <a:fillRect/>
            </a:stretch>
          </p:blipFill>
          <p:spPr>
            <a:xfrm>
              <a:off x="3388646" y="3197258"/>
              <a:ext cx="276225" cy="109538"/>
            </a:xfrm>
            <a:prstGeom prst="rect">
              <a:avLst/>
            </a:prstGeom>
            <a:noFill/>
            <a:ln>
              <a:noFill/>
            </a:ln>
          </p:spPr>
        </p:pic>
        <p:pic>
          <p:nvPicPr>
            <p:cNvPr id="190" name="Google Shape;190;p27" descr="{&quot;code&quot;:&quot;$$\\pi_{i}$$&quot;,&quot;backgroundColorModified&quot;:false,&quot;type&quot;:&quot;$$&quot;,&quot;id&quot;:&quot;2&quot;,&quot;backgroundColor&quot;:&quot;#FFFFFF&quot;,&quot;aid&quot;:null,&quot;font&quot;:{&quot;size&quot;:14,&quot;family&quot;:&quot;Proxima Nova&quot;,&quot;color&quot;:&quot;#000000&quot;},&quot;ts&quot;:1685815368070,&quot;cs&quot;:&quot;+H43C4RqFwSfFp+PMIw3TQ==&quot;,&quot;size&quot;:{&quot;width&quot;:14.5,&quot;height&quot;:11.333333333333334}}"/>
            <p:cNvPicPr preferRelativeResize="0"/>
            <p:nvPr/>
          </p:nvPicPr>
          <p:blipFill>
            <a:blip r:embed="rId19">
              <a:alphaModFix/>
            </a:blip>
            <a:stretch>
              <a:fillRect/>
            </a:stretch>
          </p:blipFill>
          <p:spPr>
            <a:xfrm>
              <a:off x="5771426" y="3198046"/>
              <a:ext cx="138113" cy="10795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4"/>
          <p:cNvSpPr txBox="1">
            <a:spLocks noGrp="1"/>
          </p:cNvSpPr>
          <p:nvPr>
            <p:ph type="title"/>
          </p:nvPr>
        </p:nvSpPr>
        <p:spPr>
          <a:xfrm>
            <a:off x="510450" y="2057400"/>
            <a:ext cx="8123100" cy="778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t>Efficient Special-sound Protocols for Expressive Relations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596"/>
        <p:cNvGrpSpPr/>
        <p:nvPr/>
      </p:nvGrpSpPr>
      <p:grpSpPr>
        <a:xfrm>
          <a:off x="0" y="0"/>
          <a:ext cx="0" cy="0"/>
          <a:chOff x="0" y="0"/>
          <a:chExt cx="0" cy="0"/>
        </a:xfrm>
      </p:grpSpPr>
      <p:sp>
        <p:nvSpPr>
          <p:cNvPr id="597" name="Google Shape;597;p45"/>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Special-sound protocols for expressive relations</a:t>
            </a:r>
            <a:endParaRPr/>
          </a:p>
        </p:txBody>
      </p:sp>
      <p:sp>
        <p:nvSpPr>
          <p:cNvPr id="598" name="Google Shape;598;p45"/>
          <p:cNvSpPr txBox="1">
            <a:spLocks noGrp="1"/>
          </p:cNvSpPr>
          <p:nvPr>
            <p:ph type="body" idx="1"/>
          </p:nvPr>
        </p:nvSpPr>
        <p:spPr>
          <a:xfrm>
            <a:off x="311700" y="771475"/>
            <a:ext cx="8520600" cy="11316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 sz="2000"/>
              <a:t>We obtain 1-move special-sound protocols for</a:t>
            </a:r>
            <a:endParaRPr sz="2000"/>
          </a:p>
          <a:p>
            <a:pPr marL="914400" lvl="1" indent="-330200" algn="l" rtl="0">
              <a:lnSpc>
                <a:spcPct val="115000"/>
              </a:lnSpc>
              <a:spcBef>
                <a:spcPts val="0"/>
              </a:spcBef>
              <a:spcAft>
                <a:spcPts val="0"/>
              </a:spcAft>
              <a:buSzPts val="1600"/>
              <a:buChar char="○"/>
            </a:pPr>
            <a:r>
              <a:rPr lang="en" sz="1600"/>
              <a:t>Permutation/High-degree gate-check/Circuit selection relations</a:t>
            </a:r>
            <a:endParaRPr sz="1600"/>
          </a:p>
          <a:p>
            <a:pPr marL="914400" lvl="1" indent="-330200" algn="l" rtl="0">
              <a:lnSpc>
                <a:spcPct val="115000"/>
              </a:lnSpc>
              <a:spcBef>
                <a:spcPts val="0"/>
              </a:spcBef>
              <a:spcAft>
                <a:spcPts val="0"/>
              </a:spcAft>
              <a:buSzPts val="1600"/>
              <a:buChar char="○"/>
            </a:pPr>
            <a:r>
              <a:rPr lang="en" sz="1600"/>
              <a:t>Customizable constraint system (CCS) [STW23]</a:t>
            </a:r>
            <a:endParaRPr sz="2000"/>
          </a:p>
        </p:txBody>
      </p:sp>
      <p:sp>
        <p:nvSpPr>
          <p:cNvPr id="599" name="Google Shape;599;p45"/>
          <p:cNvSpPr txBox="1"/>
          <p:nvPr/>
        </p:nvSpPr>
        <p:spPr>
          <a:xfrm>
            <a:off x="188951" y="2940761"/>
            <a:ext cx="8955049" cy="800189"/>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dirty="0">
                <a:ln>
                  <a:noFill/>
                </a:ln>
                <a:solidFill>
                  <a:srgbClr val="CC0000"/>
                </a:solidFill>
                <a:effectLst/>
                <a:uLnTx/>
                <a:uFillTx/>
                <a:latin typeface="Proxima Nova"/>
                <a:ea typeface="Proxima Nova"/>
                <a:cs typeface="Proxima Nova"/>
                <a:sym typeface="Proxima Nova"/>
              </a:rPr>
              <a:t>Interactive</a:t>
            </a:r>
            <a:r>
              <a:rPr kumimoji="0" lang="en" sz="20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2000" b="1" i="0" u="none" strike="noStrike" kern="0" cap="none" spc="0" normalizeH="0" baseline="0" noProof="0" dirty="0" err="1">
                <a:ln>
                  <a:noFill/>
                </a:ln>
                <a:solidFill>
                  <a:srgbClr val="000000"/>
                </a:solidFill>
                <a:effectLst/>
                <a:uLnTx/>
                <a:uFillTx/>
                <a:latin typeface="Proxima Nova"/>
                <a:ea typeface="Proxima Nova"/>
                <a:cs typeface="Proxima Nova"/>
                <a:sym typeface="Proxima Nova"/>
              </a:rPr>
              <a:t>SpS</a:t>
            </a:r>
            <a:r>
              <a:rPr kumimoji="0" lang="en" sz="20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 protocols also help accumulate </a:t>
            </a:r>
            <a:r>
              <a:rPr kumimoji="0" lang="en" sz="2000" b="1" i="0" u="none" strike="noStrike" kern="0" cap="none" spc="0" normalizeH="0" baseline="0" noProof="0" dirty="0">
                <a:ln>
                  <a:noFill/>
                </a:ln>
                <a:solidFill>
                  <a:srgbClr val="CC0000"/>
                </a:solidFill>
                <a:effectLst/>
                <a:uLnTx/>
                <a:uFillTx/>
                <a:latin typeface="Proxima Nova"/>
                <a:ea typeface="Proxima Nova"/>
                <a:cs typeface="Proxima Nova"/>
                <a:sym typeface="Proxima Nova"/>
              </a:rPr>
              <a:t>non-algebraic</a:t>
            </a:r>
            <a:r>
              <a:rPr kumimoji="0" lang="en" sz="20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 relations!</a:t>
            </a:r>
            <a:endParaRPr kumimoji="0" sz="2000" b="1"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E.g., lookup relation</a:t>
            </a:r>
            <a:endParaRPr kumimoji="0" sz="2000" b="1"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sp>
        <p:nvSpPr>
          <p:cNvPr id="600" name="Google Shape;600;p45"/>
          <p:cNvSpPr txBox="1"/>
          <p:nvPr/>
        </p:nvSpPr>
        <p:spPr>
          <a:xfrm>
            <a:off x="380974" y="2049325"/>
            <a:ext cx="8520599" cy="538579"/>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 sz="2000" b="1" i="0" u="none" strike="noStrike" kern="0" cap="none" spc="0" normalizeH="0" baseline="0" noProof="0" dirty="0" err="1">
                <a:ln>
                  <a:noFill/>
                </a:ln>
                <a:solidFill>
                  <a:srgbClr val="616161"/>
                </a:solidFill>
                <a:effectLst/>
                <a:uLnTx/>
                <a:uFillTx/>
                <a:latin typeface="Proxima Nova"/>
                <a:ea typeface="Proxima Nova"/>
                <a:cs typeface="Proxima Nova"/>
                <a:sym typeface="Proxima Nova"/>
              </a:rPr>
              <a:t>SpS</a:t>
            </a:r>
            <a:r>
              <a:rPr kumimoji="0" lang="en" sz="2000" b="1" i="0" u="none" strike="noStrike" kern="0" cap="none" spc="0" normalizeH="0" baseline="0" noProof="0" dirty="0">
                <a:ln>
                  <a:noFill/>
                </a:ln>
                <a:solidFill>
                  <a:srgbClr val="616161"/>
                </a:solidFill>
                <a:effectLst/>
                <a:uLnTx/>
                <a:uFillTx/>
                <a:latin typeface="Proxima Nova"/>
                <a:ea typeface="Proxima Nova"/>
                <a:cs typeface="Proxima Nova"/>
                <a:sym typeface="Proxima Nova"/>
              </a:rPr>
              <a:t> protocols for </a:t>
            </a:r>
            <a:r>
              <a:rPr kumimoji="0" lang="en" sz="2000" b="1" i="0" u="none" strike="noStrike" kern="0" cap="none" spc="0" normalizeH="0" baseline="0" noProof="0" dirty="0" err="1">
                <a:ln>
                  <a:noFill/>
                </a:ln>
                <a:solidFill>
                  <a:srgbClr val="616161"/>
                </a:solidFill>
                <a:effectLst/>
                <a:uLnTx/>
                <a:uFillTx/>
                <a:latin typeface="Proxima Nova"/>
                <a:ea typeface="Proxima Nova"/>
                <a:cs typeface="Proxima Nova"/>
                <a:sym typeface="Proxima Nova"/>
              </a:rPr>
              <a:t>ProtoStar</a:t>
            </a:r>
            <a:r>
              <a:rPr kumimoji="0" lang="en" sz="2000" b="1" i="0" u="none" strike="noStrike" kern="0" cap="none" spc="0" normalizeH="0" baseline="0" noProof="0" dirty="0">
                <a:ln>
                  <a:noFill/>
                </a:ln>
                <a:solidFill>
                  <a:srgbClr val="616161"/>
                </a:solidFill>
                <a:effectLst/>
                <a:uLnTx/>
                <a:uFillTx/>
                <a:latin typeface="Proxima Nova"/>
                <a:ea typeface="Proxima Nova"/>
                <a:cs typeface="Proxima Nova"/>
                <a:sym typeface="Proxima Nova"/>
              </a:rPr>
              <a:t>: </a:t>
            </a:r>
            <a:r>
              <a:rPr kumimoji="0" lang="en" sz="1800" b="0" i="0" u="none" strike="noStrike" kern="0" cap="none" spc="0" normalizeH="0" baseline="0" noProof="0" dirty="0">
                <a:ln>
                  <a:noFill/>
                </a:ln>
                <a:solidFill>
                  <a:srgbClr val="616161"/>
                </a:solidFill>
                <a:effectLst/>
                <a:uLnTx/>
                <a:uFillTx/>
                <a:latin typeface="Proxima Nova"/>
                <a:ea typeface="Proxima Nova"/>
                <a:cs typeface="Proxima Nova"/>
                <a:sym typeface="Proxima Nova"/>
              </a:rPr>
              <a:t>Compositions of the building block </a:t>
            </a:r>
            <a:r>
              <a:rPr kumimoji="0" lang="en" sz="1800" b="0" i="0" u="none" strike="noStrike" kern="0" cap="none" spc="0" normalizeH="0" baseline="0" noProof="0" dirty="0" err="1">
                <a:ln>
                  <a:noFill/>
                </a:ln>
                <a:solidFill>
                  <a:srgbClr val="616161"/>
                </a:solidFill>
                <a:effectLst/>
                <a:uLnTx/>
                <a:uFillTx/>
                <a:latin typeface="Proxima Nova"/>
                <a:ea typeface="Proxima Nova"/>
                <a:cs typeface="Proxima Nova"/>
                <a:sym typeface="Proxima Nova"/>
              </a:rPr>
              <a:t>SpS</a:t>
            </a:r>
            <a:r>
              <a:rPr kumimoji="0" lang="en" sz="1800" b="0" i="0" u="none" strike="noStrike" kern="0" cap="none" spc="0" normalizeH="0" baseline="0" noProof="0" dirty="0">
                <a:ln>
                  <a:noFill/>
                </a:ln>
                <a:solidFill>
                  <a:srgbClr val="616161"/>
                </a:solidFill>
                <a:effectLst/>
                <a:uLnTx/>
                <a:uFillTx/>
                <a:latin typeface="Proxima Nova"/>
                <a:ea typeface="Proxima Nova"/>
                <a:cs typeface="Proxima Nova"/>
                <a:sym typeface="Proxima Nova"/>
              </a:rPr>
              <a:t> protocols</a:t>
            </a: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65B750-8CBC-898D-D307-25587311E4BB}"/>
              </a:ext>
            </a:extLst>
          </p:cNvPr>
          <p:cNvSpPr>
            <a:spLocks noGrp="1"/>
          </p:cNvSpPr>
          <p:nvPr>
            <p:ph type="title"/>
          </p:nvPr>
        </p:nvSpPr>
        <p:spPr/>
        <p:txBody>
          <a:bodyPr/>
          <a:lstStyle/>
          <a:p>
            <a:r>
              <a:rPr lang="en-US" dirty="0"/>
              <a:t>Arithmetic Circuit</a:t>
            </a:r>
          </a:p>
        </p:txBody>
      </p:sp>
      <p:sp>
        <p:nvSpPr>
          <p:cNvPr id="5" name="Google Shape;544;p41">
            <a:extLst>
              <a:ext uri="{FF2B5EF4-FFF2-40B4-BE49-F238E27FC236}">
                <a16:creationId xmlns:a16="http://schemas.microsoft.com/office/drawing/2014/main" id="{F243A392-5024-80BF-48A6-67E549F3B80C}"/>
              </a:ext>
            </a:extLst>
          </p:cNvPr>
          <p:cNvSpPr txBox="1"/>
          <p:nvPr/>
        </p:nvSpPr>
        <p:spPr>
          <a:xfrm>
            <a:off x="311700" y="1754137"/>
            <a:ext cx="489600" cy="492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P</a:t>
            </a:r>
            <a:endParaRPr kumimoji="0" sz="20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6" name="Google Shape;545;p41">
            <a:extLst>
              <a:ext uri="{FF2B5EF4-FFF2-40B4-BE49-F238E27FC236}">
                <a16:creationId xmlns:a16="http://schemas.microsoft.com/office/drawing/2014/main" id="{39C95DD3-FCD3-5F2F-3470-9607506CC805}"/>
              </a:ext>
            </a:extLst>
          </p:cNvPr>
          <p:cNvSpPr txBox="1"/>
          <p:nvPr/>
        </p:nvSpPr>
        <p:spPr>
          <a:xfrm>
            <a:off x="2680525" y="1754137"/>
            <a:ext cx="489600" cy="492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a:ln>
                  <a:noFill/>
                </a:ln>
                <a:solidFill>
                  <a:srgbClr val="000000"/>
                </a:solidFill>
                <a:effectLst/>
                <a:uLnTx/>
                <a:uFillTx/>
                <a:latin typeface="Comic Sans MS"/>
                <a:ea typeface="Comic Sans MS"/>
                <a:cs typeface="Comic Sans MS"/>
                <a:sym typeface="Comic Sans MS"/>
              </a:rPr>
              <a:t>V</a:t>
            </a:r>
            <a:endParaRPr kumimoji="0" sz="2000" b="1"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6308331-C824-4AD3-D07D-F8DA44FCFCCD}"/>
                  </a:ext>
                </a:extLst>
              </p:cNvPr>
              <p:cNvSpPr txBox="1"/>
              <p:nvPr/>
            </p:nvSpPr>
            <p:spPr>
              <a:xfrm>
                <a:off x="409903" y="837289"/>
                <a:ext cx="8166538" cy="404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p>
                          <m:sSup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𝐹</m:t>
                            </m:r>
                          </m:e>
                          <m:sup>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𝑘</m:t>
                            </m:r>
                          </m:sup>
                        </m:sSup>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𝑤</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p>
                          <m:sSup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𝐹</m:t>
                            </m:r>
                          </m:e>
                          <m:sup>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𝑛</m:t>
                            </m:r>
                          </m:sup>
                        </m:sSup>
                      </m:e>
                    </m:d>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b>
                      <m:sSub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𝑅</m:t>
                        </m:r>
                      </m:e>
                      <m:sub>
                        <m:r>
                          <m:rPr>
                            <m:sty m:val="p"/>
                          </m:r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circuit</m:t>
                        </m:r>
                      </m:sub>
                    </m:s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𝑓</m:t>
                    </m:r>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𝑤</m:t>
                        </m:r>
                      </m:e>
                    </m:d>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=0</m:t>
                    </m:r>
                  </m:oMath>
                </a14:m>
                <a:r>
                  <a:rPr kumimoji="0" lang="en-US" sz="1800" b="0" i="0" u="none" strike="noStrike" kern="0" cap="none" spc="0" normalizeH="0" baseline="0" noProof="0" dirty="0">
                    <a:ln>
                      <a:noFill/>
                    </a:ln>
                    <a:solidFill>
                      <a:srgbClr val="000000"/>
                    </a:solidFill>
                    <a:effectLst/>
                    <a:uLnTx/>
                    <a:uFillTx/>
                    <a:latin typeface="Arial"/>
                    <a:cs typeface="Arial"/>
                    <a:sym typeface="Arial"/>
                  </a:rPr>
                  <a:t> for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sym typeface="Arial"/>
                      </a:rPr>
                      <m:t>𝑓</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p>
                      <m:sSup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𝐹</m:t>
                        </m:r>
                      </m:e>
                      <m:sup>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𝑘</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𝑛</m:t>
                        </m:r>
                      </m:sup>
                    </m:sSup>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p>
                      <m:sSup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𝐹</m:t>
                        </m:r>
                      </m:e>
                      <m:sup>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𝐿</m:t>
                        </m:r>
                      </m:sup>
                    </m:sSup>
                  </m:oMath>
                </a14:m>
                <a:r>
                  <a:rPr kumimoji="0" lang="en-US" sz="1800" b="0" i="0" u="none" strike="noStrike" kern="0" cap="none" spc="0" normalizeH="0" baseline="0" noProof="0" dirty="0">
                    <a:ln>
                      <a:noFill/>
                    </a:ln>
                    <a:solidFill>
                      <a:srgbClr val="000000"/>
                    </a:solidFill>
                    <a:effectLst/>
                    <a:uLnTx/>
                    <a:uFillTx/>
                    <a:latin typeface="Arial"/>
                    <a:cs typeface="Arial"/>
                    <a:sym typeface="Arial"/>
                  </a:rPr>
                  <a:t> with algebraic degree d </a:t>
                </a:r>
              </a:p>
            </p:txBody>
          </p:sp>
        </mc:Choice>
        <mc:Fallback xmlns="">
          <p:sp>
            <p:nvSpPr>
              <p:cNvPr id="7" name="TextBox 6">
                <a:extLst>
                  <a:ext uri="{FF2B5EF4-FFF2-40B4-BE49-F238E27FC236}">
                    <a16:creationId xmlns:a16="http://schemas.microsoft.com/office/drawing/2014/main" id="{36308331-C824-4AD3-D07D-F8DA44FCFCCD}"/>
                  </a:ext>
                </a:extLst>
              </p:cNvPr>
              <p:cNvSpPr txBox="1">
                <a:spLocks noRot="1" noChangeAspect="1" noMove="1" noResize="1" noEditPoints="1" noAdjustHandles="1" noChangeArrowheads="1" noChangeShapeType="1" noTextEdit="1"/>
              </p:cNvSpPr>
              <p:nvPr/>
            </p:nvSpPr>
            <p:spPr>
              <a:xfrm>
                <a:off x="409903" y="837289"/>
                <a:ext cx="8166538" cy="404983"/>
              </a:xfrm>
              <a:prstGeom prst="rect">
                <a:avLst/>
              </a:prstGeom>
              <a:blipFill>
                <a:blip r:embed="rId2"/>
                <a:stretch>
                  <a:fillRect t="-3030" r="-1242" b="-18182"/>
                </a:stretch>
              </a:blipFill>
            </p:spPr>
            <p:txBody>
              <a:bodyPr/>
              <a:lstStyle/>
              <a:p>
                <a:r>
                  <a:rPr lang="en-US">
                    <a:noFill/>
                  </a:rPr>
                  <a:t> </a:t>
                </a:r>
              </a:p>
            </p:txBody>
          </p:sp>
        </mc:Fallback>
      </mc:AlternateContent>
      <p:cxnSp>
        <p:nvCxnSpPr>
          <p:cNvPr id="8" name="Google Shape;546;p41">
            <a:extLst>
              <a:ext uri="{FF2B5EF4-FFF2-40B4-BE49-F238E27FC236}">
                <a16:creationId xmlns:a16="http://schemas.microsoft.com/office/drawing/2014/main" id="{15EB95E9-9915-1B40-9616-6B768BFCB277}"/>
              </a:ext>
            </a:extLst>
          </p:cNvPr>
          <p:cNvCxnSpPr/>
          <p:nvPr/>
        </p:nvCxnSpPr>
        <p:spPr>
          <a:xfrm>
            <a:off x="968537" y="2571750"/>
            <a:ext cx="1188900" cy="1800"/>
          </a:xfrm>
          <a:prstGeom prst="straightConnector1">
            <a:avLst/>
          </a:prstGeom>
          <a:noFill/>
          <a:ln w="19050" cap="flat" cmpd="sng">
            <a:solidFill>
              <a:schemeClr val="dk1"/>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EB88E39-4818-2C5C-82C5-EEC70CB772E6}"/>
                  </a:ext>
                </a:extLst>
              </p:cNvPr>
              <p:cNvSpPr txBox="1"/>
              <p:nvPr/>
            </p:nvSpPr>
            <p:spPr>
              <a:xfrm>
                <a:off x="1468987" y="2254771"/>
                <a:ext cx="240772"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𝑤</m:t>
                      </m:r>
                    </m:oMath>
                  </m:oMathPara>
                </a14:m>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9" name="TextBox 8">
                <a:extLst>
                  <a:ext uri="{FF2B5EF4-FFF2-40B4-BE49-F238E27FC236}">
                    <a16:creationId xmlns:a16="http://schemas.microsoft.com/office/drawing/2014/main" id="{6EB88E39-4818-2C5C-82C5-EEC70CB772E6}"/>
                  </a:ext>
                </a:extLst>
              </p:cNvPr>
              <p:cNvSpPr txBox="1">
                <a:spLocks noRot="1" noChangeAspect="1" noMove="1" noResize="1" noEditPoints="1" noAdjustHandles="1" noChangeArrowheads="1" noChangeShapeType="1" noTextEdit="1"/>
              </p:cNvSpPr>
              <p:nvPr/>
            </p:nvSpPr>
            <p:spPr>
              <a:xfrm>
                <a:off x="1468987" y="2254771"/>
                <a:ext cx="240772" cy="276999"/>
              </a:xfrm>
              <a:prstGeom prst="rect">
                <a:avLst/>
              </a:prstGeom>
              <a:blipFill>
                <a:blip r:embed="rId3"/>
                <a:stretch>
                  <a:fillRect l="-10000" r="-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D28D6D5-0067-64B1-9A9D-61C9A5F58AE0}"/>
                  </a:ext>
                </a:extLst>
              </p:cNvPr>
              <p:cNvSpPr txBox="1"/>
              <p:nvPr/>
            </p:nvSpPr>
            <p:spPr>
              <a:xfrm>
                <a:off x="2427889" y="3184634"/>
                <a:ext cx="194441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Verifier checks: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𝑓</m:t>
                      </m:r>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𝑤</m:t>
                          </m:r>
                        </m:e>
                      </m:d>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=0</m:t>
                      </m:r>
                    </m:oMath>
                  </m:oMathPara>
                </a14:m>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0" name="TextBox 9">
                <a:extLst>
                  <a:ext uri="{FF2B5EF4-FFF2-40B4-BE49-F238E27FC236}">
                    <a16:creationId xmlns:a16="http://schemas.microsoft.com/office/drawing/2014/main" id="{0D28D6D5-0067-64B1-9A9D-61C9A5F58AE0}"/>
                  </a:ext>
                </a:extLst>
              </p:cNvPr>
              <p:cNvSpPr txBox="1">
                <a:spLocks noRot="1" noChangeAspect="1" noMove="1" noResize="1" noEditPoints="1" noAdjustHandles="1" noChangeArrowheads="1" noChangeShapeType="1" noTextEdit="1"/>
              </p:cNvSpPr>
              <p:nvPr/>
            </p:nvSpPr>
            <p:spPr>
              <a:xfrm>
                <a:off x="2427889" y="3184634"/>
                <a:ext cx="1944413" cy="923330"/>
              </a:xfrm>
              <a:prstGeom prst="rect">
                <a:avLst/>
              </a:prstGeom>
              <a:blipFill>
                <a:blip r:embed="rId4"/>
                <a:stretch>
                  <a:fillRect l="-2597" t="-2703"/>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EA409950-E9A8-E744-BB4B-2267377B712A}"/>
              </a:ext>
            </a:extLst>
          </p:cNvPr>
          <p:cNvSpPr txBox="1"/>
          <p:nvPr/>
        </p:nvSpPr>
        <p:spPr>
          <a:xfrm>
            <a:off x="4197238" y="1661140"/>
            <a:ext cx="4635062"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0" cap="none" spc="0" normalizeH="0" baseline="0" noProof="0" dirty="0">
                <a:ln>
                  <a:noFill/>
                </a:ln>
                <a:solidFill>
                  <a:srgbClr val="202729"/>
                </a:solidFill>
                <a:effectLst/>
                <a:uLnTx/>
                <a:uFillTx/>
                <a:latin typeface="Proxima Nova" panose="02000506030000020004" pitchFamily="2" charset="0"/>
                <a:ea typeface="+mn-ea"/>
                <a:cs typeface="+mn-cs"/>
                <a:sym typeface="Arial"/>
              </a:rPr>
              <a:t>Prover only commits to w once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0" cap="none" spc="0" normalizeH="0" baseline="0" noProof="0" dirty="0">
                <a:ln>
                  <a:noFill/>
                </a:ln>
                <a:solidFill>
                  <a:srgbClr val="202729"/>
                </a:solidFill>
                <a:effectLst/>
                <a:uLnTx/>
                <a:uFillTx/>
                <a:latin typeface="Proxima Nova" panose="02000506030000020004" pitchFamily="2" charset="0"/>
                <a:ea typeface="+mn-ea"/>
                <a:cs typeface="+mn-cs"/>
                <a:sym typeface="Arial"/>
              </a:rPr>
              <a:t>If w is sparse then P is linear in sparsity</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0" cap="none" spc="0" normalizeH="0" baseline="0" noProof="0" dirty="0">
                <a:ln>
                  <a:noFill/>
                </a:ln>
                <a:solidFill>
                  <a:srgbClr val="202729"/>
                </a:solidFill>
                <a:effectLst/>
                <a:uLnTx/>
                <a:uFillTx/>
                <a:latin typeface="Proxima Nova" panose="02000506030000020004" pitchFamily="2" charset="0"/>
                <a:ea typeface="+mn-ea"/>
                <a:cs typeface="+mn-cs"/>
                <a:sym typeface="Arial"/>
              </a:rPr>
              <a:t>No need for copying witness</a:t>
            </a:r>
          </a:p>
          <a:p>
            <a:pPr marL="285750" marR="0" lvl="2"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0" cap="none" spc="0" normalizeH="0" baseline="0" noProof="0" dirty="0">
                <a:ln>
                  <a:noFill/>
                </a:ln>
                <a:solidFill>
                  <a:srgbClr val="202729"/>
                </a:solidFill>
                <a:effectLst/>
                <a:uLnTx/>
                <a:uFillTx/>
                <a:latin typeface="Proxima Nova" panose="02000506030000020004" pitchFamily="2" charset="0"/>
                <a:ea typeface="+mn-ea"/>
                <a:cs typeface="+mn-cs"/>
                <a:sym typeface="Arial"/>
              </a:rPr>
              <a:t>Can use same witness in many checks</a:t>
            </a:r>
          </a:p>
          <a:p>
            <a:pPr marL="285750" marR="0" lvl="2"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0" cap="none" spc="0" normalizeH="0" baseline="0" noProof="0" dirty="0">
                <a:ln>
                  <a:noFill/>
                </a:ln>
                <a:solidFill>
                  <a:srgbClr val="202729"/>
                </a:solidFill>
                <a:effectLst/>
                <a:uLnTx/>
                <a:uFillTx/>
                <a:latin typeface="Proxima Nova" panose="02000506030000020004" pitchFamily="2" charset="0"/>
                <a:ea typeface="+mn-ea"/>
                <a:cs typeface="+mn-cs"/>
                <a:sym typeface="Arial"/>
              </a:rPr>
              <a:t>Only DLOG + RO</a:t>
            </a:r>
          </a:p>
          <a:p>
            <a:pPr marL="285750" marR="0" lvl="2"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0" cap="none" spc="0" normalizeH="0" baseline="0" noProof="0" dirty="0">
                <a:ln>
                  <a:noFill/>
                </a:ln>
                <a:solidFill>
                  <a:srgbClr val="202729"/>
                </a:solidFill>
                <a:effectLst/>
                <a:uLnTx/>
                <a:uFillTx/>
                <a:latin typeface="Proxima Nova" panose="02000506030000020004" pitchFamily="2" charset="0"/>
                <a:ea typeface="+mn-ea"/>
                <a:cs typeface="+mn-cs"/>
                <a:sym typeface="Arial"/>
              </a:rPr>
              <a:t>Arbitrary degree d gates</a:t>
            </a:r>
          </a:p>
        </p:txBody>
      </p:sp>
    </p:spTree>
    <p:extLst>
      <p:ext uri="{BB962C8B-B14F-4D97-AF65-F5344CB8AC3E}">
        <p14:creationId xmlns:p14="http://schemas.microsoft.com/office/powerpoint/2010/main" val="79382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5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Non-uniform Circuit Selection</a:t>
            </a:r>
            <a:endParaRPr/>
          </a:p>
        </p:txBody>
      </p:sp>
      <p:pic>
        <p:nvPicPr>
          <p:cNvPr id="770" name="Google Shape;770;p54"/>
          <p:cNvPicPr preferRelativeResize="0"/>
          <p:nvPr/>
        </p:nvPicPr>
        <p:blipFill>
          <a:blip r:embed="rId3">
            <a:alphaModFix/>
          </a:blip>
          <a:stretch>
            <a:fillRect/>
          </a:stretch>
        </p:blipFill>
        <p:spPr>
          <a:xfrm>
            <a:off x="0" y="975568"/>
            <a:ext cx="9144003" cy="3192364"/>
          </a:xfrm>
          <a:prstGeom prst="rect">
            <a:avLst/>
          </a:prstGeom>
          <a:noFill/>
          <a:ln>
            <a:noFill/>
          </a:ln>
        </p:spPr>
      </p:pic>
      <p:pic>
        <p:nvPicPr>
          <p:cNvPr id="771" name="Google Shape;771;p54"/>
          <p:cNvPicPr preferRelativeResize="0"/>
          <p:nvPr/>
        </p:nvPicPr>
        <p:blipFill>
          <a:blip r:embed="rId4">
            <a:alphaModFix/>
          </a:blip>
          <a:stretch>
            <a:fillRect/>
          </a:stretch>
        </p:blipFill>
        <p:spPr>
          <a:xfrm>
            <a:off x="152400" y="4244133"/>
            <a:ext cx="8376417" cy="67076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50"/>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Putting the Pieces Together</a:t>
            </a:r>
            <a:endParaRPr/>
          </a:p>
        </p:txBody>
      </p:sp>
      <p:pic>
        <p:nvPicPr>
          <p:cNvPr id="740" name="Google Shape;740;p50"/>
          <p:cNvPicPr preferRelativeResize="0"/>
          <p:nvPr/>
        </p:nvPicPr>
        <p:blipFill>
          <a:blip r:embed="rId3">
            <a:alphaModFix/>
          </a:blip>
          <a:stretch>
            <a:fillRect/>
          </a:stretch>
        </p:blipFill>
        <p:spPr>
          <a:xfrm>
            <a:off x="152400" y="636725"/>
            <a:ext cx="8839204" cy="3336282"/>
          </a:xfrm>
          <a:prstGeom prst="rect">
            <a:avLst/>
          </a:prstGeom>
          <a:noFill/>
          <a:ln>
            <a:noFill/>
          </a:ln>
        </p:spPr>
      </p:pic>
      <p:sp>
        <p:nvSpPr>
          <p:cNvPr id="741" name="Google Shape;741;p50"/>
          <p:cNvSpPr txBox="1"/>
          <p:nvPr/>
        </p:nvSpPr>
        <p:spPr>
          <a:xfrm>
            <a:off x="311700" y="4029250"/>
            <a:ext cx="8455200" cy="8004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a:ln>
                  <a:noFill/>
                </a:ln>
                <a:solidFill>
                  <a:srgbClr val="000000"/>
                </a:solidFill>
                <a:effectLst/>
                <a:uLnTx/>
                <a:uFillTx/>
                <a:latin typeface="Proxima Nova"/>
                <a:ea typeface="Proxima Nova"/>
                <a:cs typeface="Proxima Nova"/>
                <a:sym typeface="Proxima Nova"/>
              </a:rPr>
              <a:t>Special-sound protocols for ProtoStar/ProtoStar</a:t>
            </a:r>
            <a:r>
              <a:rPr kumimoji="0" lang="en" sz="2000" b="1" i="0" u="none" strike="noStrike" kern="0" cap="none" spc="0" normalizeH="0" baseline="-25000" noProof="0">
                <a:ln>
                  <a:noFill/>
                </a:ln>
                <a:solidFill>
                  <a:srgbClr val="000000"/>
                </a:solidFill>
                <a:effectLst/>
                <a:uLnTx/>
                <a:uFillTx/>
                <a:latin typeface="Proxima Nova"/>
                <a:ea typeface="Proxima Nova"/>
                <a:cs typeface="Proxima Nova"/>
                <a:sym typeface="Proxima Nova"/>
              </a:rPr>
              <a:t>CCS</a:t>
            </a:r>
            <a:r>
              <a:rPr kumimoji="0" lang="en" sz="2000" b="1" i="0" u="none" strike="noStrike" kern="0" cap="none" spc="0" normalizeH="0" baseline="0" noProof="0">
                <a:ln>
                  <a:noFill/>
                </a:ln>
                <a:solidFill>
                  <a:srgbClr val="000000"/>
                </a:solidFill>
                <a:effectLst/>
                <a:uLnTx/>
                <a:uFillTx/>
                <a:latin typeface="Proxima Nova"/>
                <a:ea typeface="Proxima Nova"/>
                <a:cs typeface="Proxima Nova"/>
                <a:sym typeface="Proxima Nova"/>
              </a:rPr>
              <a:t>:</a:t>
            </a:r>
            <a:endParaRPr kumimoji="0" sz="20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a:ln>
                  <a:noFill/>
                </a:ln>
                <a:solidFill>
                  <a:srgbClr val="000000"/>
                </a:solidFill>
                <a:effectLst/>
                <a:uLnTx/>
                <a:uFillTx/>
                <a:latin typeface="Proxima Nova"/>
                <a:ea typeface="Proxima Nova"/>
                <a:cs typeface="Proxima Nova"/>
                <a:sym typeface="Proxima Nova"/>
              </a:rPr>
              <a:t>Compositions of the building block SS protocols</a:t>
            </a:r>
            <a:endParaRPr kumimoji="0" sz="20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46"/>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Key Takeaway</a:t>
            </a:r>
            <a:endParaRPr/>
          </a:p>
        </p:txBody>
      </p:sp>
      <p:sp>
        <p:nvSpPr>
          <p:cNvPr id="607" name="Google Shape;607;p46"/>
          <p:cNvSpPr txBox="1">
            <a:spLocks noGrp="1"/>
          </p:cNvSpPr>
          <p:nvPr>
            <p:ph type="body" idx="1"/>
          </p:nvPr>
        </p:nvSpPr>
        <p:spPr>
          <a:xfrm>
            <a:off x="311700" y="923875"/>
            <a:ext cx="8520600" cy="18162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 sz="2000" b="1" dirty="0"/>
              <a:t>Generic</a:t>
            </a:r>
            <a:r>
              <a:rPr lang="en" sz="2000" dirty="0"/>
              <a:t> and </a:t>
            </a:r>
            <a:r>
              <a:rPr lang="en" sz="2000" b="1" dirty="0"/>
              <a:t>efficient</a:t>
            </a:r>
            <a:r>
              <a:rPr lang="en" sz="2000" dirty="0"/>
              <a:t> folding/acc schemes for </a:t>
            </a:r>
            <a:r>
              <a:rPr lang="en" sz="2000" b="1" dirty="0"/>
              <a:t>expressive</a:t>
            </a:r>
            <a:r>
              <a:rPr lang="en" sz="2000" dirty="0"/>
              <a:t> relations</a:t>
            </a:r>
          </a:p>
          <a:p>
            <a:pPr marL="457200" lvl="0" indent="-355600" algn="l" rtl="0">
              <a:lnSpc>
                <a:spcPct val="115000"/>
              </a:lnSpc>
              <a:spcBef>
                <a:spcPts val="0"/>
              </a:spcBef>
              <a:spcAft>
                <a:spcPts val="0"/>
              </a:spcAft>
              <a:buSzPts val="2000"/>
              <a:buChar char="●"/>
            </a:pPr>
            <a:r>
              <a:rPr lang="en" sz="2000" dirty="0" err="1"/>
              <a:t>ProtoStar</a:t>
            </a:r>
            <a:r>
              <a:rPr lang="en" sz="2000" dirty="0"/>
              <a:t> IVC: highly practical with</a:t>
            </a:r>
            <a:r>
              <a:rPr lang="en" sz="2000" b="1" dirty="0">
                <a:solidFill>
                  <a:srgbClr val="000000"/>
                </a:solidFill>
              </a:rPr>
              <a:t> </a:t>
            </a:r>
            <a:r>
              <a:rPr lang="en" sz="2000" b="1" dirty="0">
                <a:solidFill>
                  <a:srgbClr val="CC0000"/>
                </a:solidFill>
              </a:rPr>
              <a:t>[NBS23, KS23]</a:t>
            </a:r>
            <a:r>
              <a:rPr lang="en" sz="2000" dirty="0"/>
              <a:t> IVC compilers</a:t>
            </a:r>
            <a:endParaRPr sz="2000" dirty="0"/>
          </a:p>
          <a:p>
            <a:pPr marL="914400" lvl="1" indent="-330200" algn="l" rtl="0">
              <a:lnSpc>
                <a:spcPct val="115000"/>
              </a:lnSpc>
              <a:spcBef>
                <a:spcPts val="0"/>
              </a:spcBef>
              <a:spcAft>
                <a:spcPts val="0"/>
              </a:spcAft>
              <a:buSzPts val="1600"/>
              <a:buChar char="○"/>
            </a:pPr>
            <a:r>
              <a:rPr lang="en" sz="1600" dirty="0"/>
              <a:t>high-degree custom gates</a:t>
            </a:r>
            <a:endParaRPr sz="1600" dirty="0"/>
          </a:p>
          <a:p>
            <a:pPr marL="914400" lvl="1" indent="-330200" algn="l" rtl="0">
              <a:lnSpc>
                <a:spcPct val="115000"/>
              </a:lnSpc>
              <a:spcBef>
                <a:spcPts val="0"/>
              </a:spcBef>
              <a:spcAft>
                <a:spcPts val="0"/>
              </a:spcAft>
              <a:buSzPts val="1600"/>
              <a:buChar char="○"/>
            </a:pPr>
            <a:r>
              <a:rPr lang="en" sz="1600" dirty="0"/>
              <a:t>large lookup tables</a:t>
            </a:r>
            <a:endParaRPr sz="1600" dirty="0"/>
          </a:p>
          <a:p>
            <a:pPr marL="914400" lvl="1" indent="-330200" algn="l" rtl="0">
              <a:lnSpc>
                <a:spcPct val="115000"/>
              </a:lnSpc>
              <a:spcBef>
                <a:spcPts val="0"/>
              </a:spcBef>
              <a:spcAft>
                <a:spcPts val="0"/>
              </a:spcAft>
              <a:buSzPts val="1600"/>
              <a:buChar char="○"/>
            </a:pPr>
            <a:r>
              <a:rPr lang="en" sz="1600" dirty="0"/>
              <a:t>efficient circuit branching</a:t>
            </a:r>
          </a:p>
          <a:p>
            <a:pPr marL="914400" lvl="1" indent="-330200" algn="l" rtl="0">
              <a:lnSpc>
                <a:spcPct val="115000"/>
              </a:lnSpc>
              <a:spcBef>
                <a:spcPts val="0"/>
              </a:spcBef>
              <a:spcAft>
                <a:spcPts val="0"/>
              </a:spcAft>
              <a:buSzPts val="1600"/>
              <a:buChar char="○"/>
            </a:pPr>
            <a:r>
              <a:rPr lang="en" sz="1600" dirty="0"/>
              <a:t>Prover cost: Commit to witness only</a:t>
            </a:r>
          </a:p>
          <a:p>
            <a:pPr marL="457200" lvl="0" indent="-355600" algn="l" rtl="0">
              <a:lnSpc>
                <a:spcPct val="115000"/>
              </a:lnSpc>
              <a:spcBef>
                <a:spcPts val="0"/>
              </a:spcBef>
              <a:spcAft>
                <a:spcPts val="0"/>
              </a:spcAft>
              <a:buSzPts val="2000"/>
              <a:buChar char="●"/>
            </a:pPr>
            <a:r>
              <a:rPr lang="en-US" sz="2000" dirty="0"/>
              <a:t>IVC cost depends </a:t>
            </a:r>
            <a:r>
              <a:rPr lang="en-US" sz="2000" b="1" dirty="0"/>
              <a:t>mostly</a:t>
            </a:r>
            <a:r>
              <a:rPr lang="en-US" sz="2000" dirty="0"/>
              <a:t> only on underlying SPS protocol</a:t>
            </a:r>
          </a:p>
          <a:p>
            <a:pPr lvl="1" indent="-355600">
              <a:buSzPts val="2000"/>
              <a:buChar char="●"/>
            </a:pPr>
            <a:r>
              <a:rPr lang="en-US" sz="1600" dirty="0"/>
              <a:t>Verifier time and number of checks can be large</a:t>
            </a:r>
          </a:p>
          <a:p>
            <a:pPr marL="127000" indent="0">
              <a:buSzPts val="1600"/>
              <a:buNone/>
            </a:pPr>
            <a:endParaRPr sz="2000" dirty="0"/>
          </a:p>
        </p:txBody>
      </p:sp>
      <p:sp>
        <p:nvSpPr>
          <p:cNvPr id="609" name="Google Shape;609;p46"/>
          <p:cNvSpPr txBox="1">
            <a:spLocks noGrp="1"/>
          </p:cNvSpPr>
          <p:nvPr>
            <p:ph type="body" idx="1"/>
          </p:nvPr>
        </p:nvSpPr>
        <p:spPr>
          <a:xfrm>
            <a:off x="311700" y="3436875"/>
            <a:ext cx="8520600" cy="36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https://</a:t>
            </a:r>
            <a:r>
              <a:rPr lang="en" dirty="0" err="1"/>
              <a:t>eprint.iacr.org</a:t>
            </a:r>
            <a:r>
              <a:rPr lang="en" dirty="0"/>
              <a:t>/2023/620.pdf</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C295D-2CC4-DD71-82AB-47B8D9817103}"/>
              </a:ext>
            </a:extLst>
          </p:cNvPr>
          <p:cNvSpPr>
            <a:spLocks noGrp="1"/>
          </p:cNvSpPr>
          <p:nvPr>
            <p:ph type="title"/>
          </p:nvPr>
        </p:nvSpPr>
        <p:spPr/>
        <p:txBody>
          <a:bodyPr/>
          <a:lstStyle/>
          <a:p>
            <a:r>
              <a:rPr lang="en-US" dirty="0"/>
              <a:t>Other Cryptography for crypto</a:t>
            </a:r>
          </a:p>
        </p:txBody>
      </p:sp>
    </p:spTree>
    <p:extLst>
      <p:ext uri="{BB962C8B-B14F-4D97-AF65-F5344CB8AC3E}">
        <p14:creationId xmlns:p14="http://schemas.microsoft.com/office/powerpoint/2010/main" val="3337328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ctangle 3"/>
          <p:cNvSpPr txBox="1">
            <a:spLocks noGrp="1"/>
          </p:cNvSpPr>
          <p:nvPr>
            <p:ph type="title"/>
          </p:nvPr>
        </p:nvSpPr>
        <p:spPr>
          <a:xfrm>
            <a:off x="742950" y="33468"/>
            <a:ext cx="7772400" cy="857251"/>
          </a:xfrm>
          <a:prstGeom prst="rect">
            <a:avLst/>
          </a:prstGeom>
        </p:spPr>
        <p:txBody>
          <a:bodyPr/>
          <a:lstStyle/>
          <a:p>
            <a:r>
              <a:t>Secure Computation</a:t>
            </a:r>
          </a:p>
        </p:txBody>
      </p:sp>
      <p:sp>
        <p:nvSpPr>
          <p:cNvPr id="201" name="Rectangle 41"/>
          <p:cNvSpPr txBox="1"/>
          <p:nvPr/>
        </p:nvSpPr>
        <p:spPr>
          <a:xfrm>
            <a:off x="5930358" y="2503285"/>
            <a:ext cx="565223" cy="3278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defTabSz="685800">
              <a:defRPr>
                <a:latin typeface="Arial"/>
                <a:ea typeface="Arial"/>
                <a:cs typeface="Arial"/>
                <a:sym typeface="Arial"/>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Arial"/>
                <a:cs typeface="Arial"/>
                <a:sym typeface="Arial"/>
              </a:rPr>
              <a:t>Bob</a:t>
            </a:r>
          </a:p>
        </p:txBody>
      </p:sp>
      <mc:AlternateContent xmlns:mc="http://schemas.openxmlformats.org/markup-compatibility/2006">
        <mc:Choice xmlns:a14="http://schemas.microsoft.com/office/drawing/2010/main" Requires="a14">
          <p:sp>
            <p:nvSpPr>
              <p:cNvPr id="202" name="Rectangle 58"/>
              <p:cNvSpPr txBox="1"/>
              <p:nvPr/>
            </p:nvSpPr>
            <p:spPr>
              <a:xfrm>
                <a:off x="5707589" y="1156897"/>
                <a:ext cx="918133" cy="35819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marL="0" marR="0" lvl="0" indent="0" algn="l" defTabSz="685800" rtl="0" eaLnBrk="1" fontAlgn="auto" latinLnBrk="0" hangingPunct="0">
                  <a:lnSpc>
                    <a:spcPct val="100000"/>
                  </a:lnSpc>
                  <a:spcBef>
                    <a:spcPts val="0"/>
                  </a:spcBef>
                  <a:spcAft>
                    <a:spcPts val="0"/>
                  </a:spcAft>
                  <a:buClrTx/>
                  <a:buSzTx/>
                  <a:buFontTx/>
                  <a:buNone/>
                  <a:tabLst/>
                  <a:defRPr b="1"/>
                </a:pPr>
                <a:r>
                  <a:rPr kumimoji="0" sz="18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Input: </a:t>
                </a:r>
                <a14:m>
                  <m:oMath xmlns:m="http://schemas.openxmlformats.org/officeDocument/2006/math">
                    <m:r>
                      <a:rPr kumimoji="0" sz="1900" b="1" i="1" u="none" strike="noStrike" kern="0" cap="none" spc="0" normalizeH="0" baseline="0" noProof="0">
                        <a:ln>
                          <a:noFill/>
                        </a:ln>
                        <a:solidFill>
                          <a:srgbClr val="000000"/>
                        </a:solidFill>
                        <a:effectLst/>
                        <a:uLnTx/>
                        <a:uFillTx/>
                        <a:latin typeface="Cambria Math" panose="02040503050406030204" pitchFamily="18" charset="0"/>
                        <a:sym typeface="Helvetica Neue"/>
                      </a:rPr>
                      <m:t>𝒚</m:t>
                    </m:r>
                  </m:oMath>
                </a14:m>
                <a:endParaRPr kumimoji="0" sz="1600"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202" name="Rectangle 58"/>
              <p:cNvSpPr txBox="1">
                <a:spLocks noRot="1" noChangeAspect="1" noMove="1" noResize="1" noEditPoints="1" noAdjustHandles="1" noChangeArrowheads="1" noChangeShapeType="1" noTextEdit="1"/>
              </p:cNvSpPr>
              <p:nvPr/>
            </p:nvSpPr>
            <p:spPr>
              <a:xfrm>
                <a:off x="5707589" y="1156897"/>
                <a:ext cx="918133" cy="358199"/>
              </a:xfrm>
              <a:prstGeom prst="rect">
                <a:avLst/>
              </a:prstGeom>
              <a:blipFill>
                <a:blip r:embed="rId2"/>
                <a:stretch>
                  <a:fillRect l="-12329" t="-6897" r="-4110" b="-31034"/>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03" name="Straight Arrow Connector 26"/>
          <p:cNvSpPr/>
          <p:nvPr/>
        </p:nvSpPr>
        <p:spPr>
          <a:xfrm>
            <a:off x="3639687" y="2170833"/>
            <a:ext cx="1529710" cy="1"/>
          </a:xfrm>
          <a:prstGeom prst="line">
            <a:avLst/>
          </a:prstGeom>
          <a:ln w="88900">
            <a:solidFill>
              <a:srgbClr val="000000"/>
            </a:solidFill>
            <a:headEnd type="triangle"/>
            <a:tailEnd type="triangle"/>
          </a:ln>
        </p:spPr>
        <p:txBody>
          <a:bodyPr lIns="34289" tIns="34289" rIns="34289" bIns="34289"/>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204" name="Rectangle 41"/>
              <p:cNvSpPr txBox="1"/>
              <p:nvPr/>
            </p:nvSpPr>
            <p:spPr>
              <a:xfrm>
                <a:off x="1995528" y="2834494"/>
                <a:ext cx="1669037" cy="61411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lvl1pPr defTabSz="685800">
                  <a:defRPr sz="3600" b="1"/>
                </a:lvl1pPr>
              </a:lstStyle>
              <a:p>
                <a:pPr marL="0" marR="0" lvl="0" indent="0" algn="l" defTabSz="685800" rtl="0" eaLnBrk="1" fontAlgn="auto" latinLnBrk="0" hangingPunct="0">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nor/>
                        </m:rPr>
                        <a:rPr kumimoji="0" sz="1800" b="1" i="1" u="none" strike="noStrike" kern="0" cap="none" spc="0" normalizeH="0" baseline="0" noProof="0">
                          <a:ln>
                            <a:noFill/>
                          </a:ln>
                          <a:solidFill>
                            <a:srgbClr val="000000"/>
                          </a:solidFill>
                          <a:effectLst/>
                          <a:uLnTx/>
                          <a:uFillTx/>
                          <a:latin typeface="Cambria Math" panose="02040503050406030204" pitchFamily="18" charset="0"/>
                          <a:ea typeface="Helvetica Neue"/>
                          <a:cs typeface="Helvetica Neue"/>
                          <a:sym typeface="Helvetica Neue"/>
                        </a:rPr>
                        <m:t>Output</m:t>
                      </m:r>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 </m:t>
                      </m:r>
                      <m:sSub>
                        <m:sSubPr>
                          <m:ctrlP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ctrlPr>
                        </m:sSubPr>
                        <m:e>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𝐹</m:t>
                          </m:r>
                        </m:e>
                        <m:sub>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𝐴</m:t>
                          </m:r>
                        </m:sub>
                      </m:sSub>
                      <m:d>
                        <m:dPr>
                          <m:ctrlP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ctrlPr>
                        </m:dPr>
                        <m:e>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𝑥</m:t>
                          </m:r>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m:t>
                          </m:r>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𝑦</m:t>
                          </m:r>
                        </m:e>
                      </m:d>
                    </m:oMath>
                  </m:oMathPara>
                </a14:m>
                <a:endParaRPr kumimoji="0" sz="3600"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204" name="Rectangle 41"/>
              <p:cNvSpPr txBox="1">
                <a:spLocks noRot="1" noChangeAspect="1" noMove="1" noResize="1" noEditPoints="1" noAdjustHandles="1" noChangeArrowheads="1" noChangeShapeType="1" noTextEdit="1"/>
              </p:cNvSpPr>
              <p:nvPr/>
            </p:nvSpPr>
            <p:spPr>
              <a:xfrm>
                <a:off x="1995528" y="2834494"/>
                <a:ext cx="1669037" cy="614119"/>
              </a:xfrm>
              <a:prstGeom prst="rect">
                <a:avLst/>
              </a:prstGeom>
              <a:blipFill>
                <a:blip r:embed="rId3"/>
                <a:stretch>
                  <a:fillRect l="-3759"/>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pic>
        <p:nvPicPr>
          <p:cNvPr id="205" name="Picture 61" descr="Picture 61"/>
          <p:cNvPicPr>
            <a:picLocks noChangeAspect="1"/>
          </p:cNvPicPr>
          <p:nvPr/>
        </p:nvPicPr>
        <p:blipFill>
          <a:blip r:embed="rId4"/>
          <a:stretch>
            <a:fillRect/>
          </a:stretch>
        </p:blipFill>
        <p:spPr>
          <a:xfrm>
            <a:off x="2488792" y="1788942"/>
            <a:ext cx="682509" cy="682509"/>
          </a:xfrm>
          <a:prstGeom prst="rect">
            <a:avLst/>
          </a:prstGeom>
          <a:ln w="12700">
            <a:miter lim="400000"/>
          </a:ln>
        </p:spPr>
      </p:pic>
      <p:pic>
        <p:nvPicPr>
          <p:cNvPr id="206" name="Picture 4" descr="Picture 4"/>
          <p:cNvPicPr>
            <a:picLocks noChangeAspect="1"/>
          </p:cNvPicPr>
          <p:nvPr/>
        </p:nvPicPr>
        <p:blipFill>
          <a:blip r:embed="rId5"/>
          <a:stretch>
            <a:fillRect/>
          </a:stretch>
        </p:blipFill>
        <p:spPr>
          <a:xfrm>
            <a:off x="5920577" y="1722639"/>
            <a:ext cx="492157" cy="800101"/>
          </a:xfrm>
          <a:prstGeom prst="rect">
            <a:avLst/>
          </a:prstGeom>
          <a:ln w="12700">
            <a:miter lim="400000"/>
          </a:ln>
        </p:spPr>
      </p:pic>
      <p:sp>
        <p:nvSpPr>
          <p:cNvPr id="207" name="Rectangle 41"/>
          <p:cNvSpPr txBox="1"/>
          <p:nvPr/>
        </p:nvSpPr>
        <p:spPr>
          <a:xfrm>
            <a:off x="2547435" y="2503285"/>
            <a:ext cx="565223" cy="3278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defTabSz="685800">
              <a:defRPr>
                <a:latin typeface="Arial"/>
                <a:ea typeface="Arial"/>
                <a:cs typeface="Arial"/>
                <a:sym typeface="Arial"/>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Arial"/>
                <a:cs typeface="Arial"/>
                <a:sym typeface="Arial"/>
              </a:rPr>
              <a:t>Alice</a:t>
            </a:r>
          </a:p>
        </p:txBody>
      </p:sp>
      <mc:AlternateContent xmlns:mc="http://schemas.openxmlformats.org/markup-compatibility/2006">
        <mc:Choice xmlns:a14="http://schemas.microsoft.com/office/drawing/2010/main" Requires="a14">
          <p:sp>
            <p:nvSpPr>
              <p:cNvPr id="208" name="Rectangle 58"/>
              <p:cNvSpPr txBox="1"/>
              <p:nvPr/>
            </p:nvSpPr>
            <p:spPr>
              <a:xfrm>
                <a:off x="2359258" y="1157634"/>
                <a:ext cx="941576" cy="356726"/>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marL="0" marR="0" lvl="0" indent="0" algn="l" defTabSz="685800" rtl="0" eaLnBrk="1" fontAlgn="auto" latinLnBrk="0" hangingPunct="0">
                  <a:lnSpc>
                    <a:spcPct val="100000"/>
                  </a:lnSpc>
                  <a:spcBef>
                    <a:spcPts val="0"/>
                  </a:spcBef>
                  <a:spcAft>
                    <a:spcPts val="0"/>
                  </a:spcAft>
                  <a:buClrTx/>
                  <a:buSzTx/>
                  <a:buFontTx/>
                  <a:buNone/>
                  <a:tabLst/>
                  <a:defRPr b="1"/>
                </a:pPr>
                <a:r>
                  <a:rPr kumimoji="0" sz="18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Input: </a:t>
                </a:r>
                <a14:m>
                  <m:oMath xmlns:m="http://schemas.openxmlformats.org/officeDocument/2006/math">
                    <m:r>
                      <a:rPr kumimoji="0" sz="1900" b="1" i="1" u="none" strike="noStrike" kern="0" cap="none" spc="0" normalizeH="0" baseline="0" noProof="0">
                        <a:ln>
                          <a:noFill/>
                        </a:ln>
                        <a:solidFill>
                          <a:srgbClr val="000000"/>
                        </a:solidFill>
                        <a:effectLst/>
                        <a:uLnTx/>
                        <a:uFillTx/>
                        <a:latin typeface="Cambria Math" panose="02040503050406030204" pitchFamily="18" charset="0"/>
                        <a:sym typeface="Helvetica Neue"/>
                      </a:rPr>
                      <m:t>𝒙</m:t>
                    </m:r>
                  </m:oMath>
                </a14:m>
                <a:endParaRPr kumimoji="0" sz="1600"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208" name="Rectangle 58"/>
              <p:cNvSpPr txBox="1">
                <a:spLocks noRot="1" noChangeAspect="1" noMove="1" noResize="1" noEditPoints="1" noAdjustHandles="1" noChangeArrowheads="1" noChangeShapeType="1" noTextEdit="1"/>
              </p:cNvSpPr>
              <p:nvPr/>
            </p:nvSpPr>
            <p:spPr>
              <a:xfrm>
                <a:off x="2359258" y="1157634"/>
                <a:ext cx="941576" cy="356726"/>
              </a:xfrm>
              <a:prstGeom prst="rect">
                <a:avLst/>
              </a:prstGeom>
              <a:blipFill>
                <a:blip r:embed="rId6"/>
                <a:stretch>
                  <a:fillRect l="-10667" t="-6897" b="-31034"/>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9" name="Rectangle 41"/>
              <p:cNvSpPr txBox="1"/>
              <p:nvPr/>
            </p:nvSpPr>
            <p:spPr>
              <a:xfrm>
                <a:off x="5332137" y="2834494"/>
                <a:ext cx="1669038" cy="61411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lvl1pPr defTabSz="685800">
                  <a:defRPr sz="3600" b="1"/>
                </a:lvl1pPr>
              </a:lstStyle>
              <a:p>
                <a:pPr marL="0" marR="0" lvl="0" indent="0" algn="l" defTabSz="685800" rtl="0" eaLnBrk="1" fontAlgn="auto" latinLnBrk="0" hangingPunct="0">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nor/>
                        </m:rPr>
                        <a:rPr kumimoji="0" sz="1800" b="1" i="1" u="none" strike="noStrike" kern="0" cap="none" spc="0" normalizeH="0" baseline="0" noProof="0">
                          <a:ln>
                            <a:noFill/>
                          </a:ln>
                          <a:solidFill>
                            <a:srgbClr val="000000"/>
                          </a:solidFill>
                          <a:effectLst/>
                          <a:uLnTx/>
                          <a:uFillTx/>
                          <a:latin typeface="Cambria Math" panose="02040503050406030204" pitchFamily="18" charset="0"/>
                          <a:ea typeface="Helvetica Neue"/>
                          <a:cs typeface="Helvetica Neue"/>
                          <a:sym typeface="Helvetica Neue"/>
                        </a:rPr>
                        <m:t>Output</m:t>
                      </m:r>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 </m:t>
                      </m:r>
                      <m:sSub>
                        <m:sSubPr>
                          <m:ctrlP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ctrlPr>
                        </m:sSubPr>
                        <m:e>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𝐹</m:t>
                          </m:r>
                        </m:e>
                        <m:sub>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𝐵</m:t>
                          </m:r>
                        </m:sub>
                      </m:sSub>
                      <m:d>
                        <m:dPr>
                          <m:ctrlP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ctrlPr>
                        </m:dPr>
                        <m:e>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𝑥</m:t>
                          </m:r>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m:t>
                          </m:r>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𝑦</m:t>
                          </m:r>
                        </m:e>
                      </m:d>
                    </m:oMath>
                  </m:oMathPara>
                </a14:m>
                <a:endParaRPr kumimoji="0" sz="3600"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209" name="Rectangle 41"/>
              <p:cNvSpPr txBox="1">
                <a:spLocks noRot="1" noChangeAspect="1" noMove="1" noResize="1" noEditPoints="1" noAdjustHandles="1" noChangeArrowheads="1" noChangeShapeType="1" noTextEdit="1"/>
              </p:cNvSpPr>
              <p:nvPr/>
            </p:nvSpPr>
            <p:spPr>
              <a:xfrm>
                <a:off x="5332137" y="2834494"/>
                <a:ext cx="1669038" cy="614119"/>
              </a:xfrm>
              <a:prstGeom prst="rect">
                <a:avLst/>
              </a:prstGeom>
              <a:blipFill>
                <a:blip r:embed="rId7"/>
                <a:stretch>
                  <a:fillRect l="-5303"/>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10" name="Slide Number"/>
          <p:cNvSpPr txBox="1">
            <a:spLocks noGrp="1"/>
          </p:cNvSpPr>
          <p:nvPr>
            <p:ph type="sldNum" sz="quarter" idx="4294967295"/>
          </p:nvPr>
        </p:nvSpPr>
        <p:spPr>
          <a:xfrm>
            <a:off x="8490178" y="4778761"/>
            <a:ext cx="158523" cy="2254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lstStyle>
            <a:lvl1pPr defTabSz="685800"/>
          </a:lstStyle>
          <a:p>
            <a:pPr marL="0" marR="0" lvl="0" indent="0" algn="r" defTabSz="6858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685800" rtl="0" eaLnBrk="1" fontAlgn="auto" latinLnBrk="0" hangingPunct="0">
                <a:lnSpc>
                  <a:spcPct val="100000"/>
                </a:lnSpc>
                <a:spcBef>
                  <a:spcPts val="0"/>
                </a:spcBef>
                <a:spcAft>
                  <a:spcPts val="0"/>
                </a:spcAft>
                <a:buClrTx/>
                <a:buSzTx/>
                <a:buFontTx/>
                <a:buNone/>
                <a:tabLst/>
                <a:defRPr/>
              </a:pPr>
              <a:t>37</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advAuto="0"/>
      <p:bldP spid="204" grpId="0" animBg="1" advAuto="0"/>
      <p:bldP spid="209" grpId="0"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Rectangle 3"/>
          <p:cNvSpPr txBox="1">
            <a:spLocks noGrp="1"/>
          </p:cNvSpPr>
          <p:nvPr>
            <p:ph type="title"/>
          </p:nvPr>
        </p:nvSpPr>
        <p:spPr>
          <a:xfrm>
            <a:off x="742950" y="33468"/>
            <a:ext cx="7772400" cy="857251"/>
          </a:xfrm>
          <a:prstGeom prst="rect">
            <a:avLst/>
          </a:prstGeom>
        </p:spPr>
        <p:txBody>
          <a:bodyPr>
            <a:normAutofit fontScale="90000"/>
          </a:bodyPr>
          <a:lstStyle>
            <a:lvl1pPr defTabSz="896111">
              <a:defRPr sz="4312"/>
            </a:lvl1pPr>
          </a:lstStyle>
          <a:p>
            <a:r>
              <a:t>Secure Two-Party Computation</a:t>
            </a:r>
          </a:p>
        </p:txBody>
      </p:sp>
      <mc:AlternateContent xmlns:mc="http://schemas.openxmlformats.org/markup-compatibility/2006">
        <mc:Choice xmlns:a14="http://schemas.microsoft.com/office/drawing/2010/main" Requires="a14">
          <p:sp>
            <p:nvSpPr>
              <p:cNvPr id="213" name="Rectangle 41"/>
              <p:cNvSpPr txBox="1"/>
              <p:nvPr/>
            </p:nvSpPr>
            <p:spPr>
              <a:xfrm>
                <a:off x="1635960" y="4118948"/>
                <a:ext cx="6437134" cy="394543"/>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marL="257175" marR="0" lvl="0" indent="-257175" algn="l" defTabSz="685800" rtl="0" eaLnBrk="1" fontAlgn="auto" latinLnBrk="0" hangingPunct="0">
                  <a:lnSpc>
                    <a:spcPct val="100000"/>
                  </a:lnSpc>
                  <a:spcBef>
                    <a:spcPts val="0"/>
                  </a:spcBef>
                  <a:spcAft>
                    <a:spcPts val="0"/>
                  </a:spcAft>
                  <a:buClrTx/>
                  <a:buSzPct val="100000"/>
                  <a:buFont typeface="Arial"/>
                  <a:buChar char="•"/>
                  <a:tabLst/>
                  <a:defRPr/>
                </a:pPr>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Alice should not learn anything more than </a:t>
                </a:r>
                <a14:m>
                  <m:oMath xmlns:m="http://schemas.openxmlformats.org/officeDocument/2006/math">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𝑥</m:t>
                    </m:r>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and </a:t>
                </a:r>
                <a14:m>
                  <m:oMath xmlns:m="http://schemas.openxmlformats.org/officeDocument/2006/math">
                    <m:sSub>
                      <m:sSubPr>
                        <m:ctrlPr>
                          <a:rPr kumimoji="0" sz="1900" b="0" i="0" u="none" strike="noStrike" kern="0" cap="none" spc="0" normalizeH="0" baseline="0" noProof="0">
                            <a:ln>
                              <a:noFill/>
                            </a:ln>
                            <a:solidFill>
                              <a:srgbClr val="000000"/>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𝐹</m:t>
                        </m:r>
                      </m:e>
                      <m:sub>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𝐴</m:t>
                        </m:r>
                      </m:sub>
                    </m:sSub>
                    <m:d>
                      <m:dPr>
                        <m:ctrlP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ctrlPr>
                      </m:dPr>
                      <m:e>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𝑥</m:t>
                        </m:r>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𝑦</m:t>
                        </m:r>
                      </m:e>
                    </m:d>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a:t>
                </a:r>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213" name="Rectangle 41"/>
              <p:cNvSpPr txBox="1">
                <a:spLocks noRot="1" noChangeAspect="1" noMove="1" noResize="1" noEditPoints="1" noAdjustHandles="1" noChangeArrowheads="1" noChangeShapeType="1" noTextEdit="1"/>
              </p:cNvSpPr>
              <p:nvPr/>
            </p:nvSpPr>
            <p:spPr>
              <a:xfrm>
                <a:off x="1635960" y="4118948"/>
                <a:ext cx="6437134" cy="394543"/>
              </a:xfrm>
              <a:prstGeom prst="rect">
                <a:avLst/>
              </a:prstGeom>
              <a:blipFill>
                <a:blip r:embed="rId2"/>
                <a:stretch>
                  <a:fillRect l="-1378" t="-3125" b="-1875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4" name="Rectangle 41"/>
              <p:cNvSpPr txBox="1"/>
              <p:nvPr/>
            </p:nvSpPr>
            <p:spPr>
              <a:xfrm>
                <a:off x="1635960" y="4522142"/>
                <a:ext cx="6347298" cy="394543"/>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marL="257175" marR="0" lvl="0" indent="-257175" algn="l" defTabSz="685800" rtl="0" eaLnBrk="1" fontAlgn="auto" latinLnBrk="0" hangingPunct="0">
                  <a:lnSpc>
                    <a:spcPct val="100000"/>
                  </a:lnSpc>
                  <a:spcBef>
                    <a:spcPts val="0"/>
                  </a:spcBef>
                  <a:spcAft>
                    <a:spcPts val="0"/>
                  </a:spcAft>
                  <a:buClrTx/>
                  <a:buSzPct val="100000"/>
                  <a:buFont typeface="Arial"/>
                  <a:buChar char="•"/>
                  <a:tabLst/>
                  <a:defRPr/>
                </a:pPr>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Bob should not learn anything more than </a:t>
                </a:r>
                <a14:m>
                  <m:oMath xmlns:m="http://schemas.openxmlformats.org/officeDocument/2006/math">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𝑦</m:t>
                    </m:r>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and </a:t>
                </a:r>
                <a14:m>
                  <m:oMath xmlns:m="http://schemas.openxmlformats.org/officeDocument/2006/math">
                    <m:sSub>
                      <m:sSubPr>
                        <m:ctrlPr>
                          <a:rPr kumimoji="0" sz="1900" b="0" i="0" u="none" strike="noStrike" kern="0" cap="none" spc="0" normalizeH="0" baseline="0" noProof="0">
                            <a:ln>
                              <a:noFill/>
                            </a:ln>
                            <a:solidFill>
                              <a:srgbClr val="000000"/>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𝐹</m:t>
                        </m:r>
                      </m:e>
                      <m:sub>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𝐵</m:t>
                        </m:r>
                      </m:sub>
                    </m:sSub>
                    <m:d>
                      <m:dPr>
                        <m:ctrlP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ctrlPr>
                      </m:dPr>
                      <m:e>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𝑥</m:t>
                        </m:r>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𝑦</m:t>
                        </m:r>
                      </m:e>
                    </m:d>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a:t>
                </a:r>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214" name="Rectangle 41"/>
              <p:cNvSpPr txBox="1">
                <a:spLocks noRot="1" noChangeAspect="1" noMove="1" noResize="1" noEditPoints="1" noAdjustHandles="1" noChangeArrowheads="1" noChangeShapeType="1" noTextEdit="1"/>
              </p:cNvSpPr>
              <p:nvPr/>
            </p:nvSpPr>
            <p:spPr>
              <a:xfrm>
                <a:off x="1635960" y="4522142"/>
                <a:ext cx="6347298" cy="394543"/>
              </a:xfrm>
              <a:prstGeom prst="rect">
                <a:avLst/>
              </a:prstGeom>
              <a:blipFill>
                <a:blip r:embed="rId3"/>
                <a:stretch>
                  <a:fillRect l="-1397" t="-6250" b="-1875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15" name="Rectangle 41"/>
          <p:cNvSpPr txBox="1"/>
          <p:nvPr/>
        </p:nvSpPr>
        <p:spPr>
          <a:xfrm>
            <a:off x="1635960" y="3716569"/>
            <a:ext cx="6076863" cy="3278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defTabSz="685800">
              <a:defRPr b="1" u="sng">
                <a:latin typeface="Arial"/>
                <a:ea typeface="Arial"/>
                <a:cs typeface="Arial"/>
                <a:sym typeface="Arial"/>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sz="1800" b="1" i="0" u="sng" strike="noStrike" kern="0" cap="none" spc="0" normalizeH="0" baseline="0" noProof="0">
                <a:ln>
                  <a:noFill/>
                </a:ln>
                <a:solidFill>
                  <a:srgbClr val="000000"/>
                </a:solidFill>
                <a:effectLst/>
                <a:uLnTx/>
                <a:uFillTx/>
                <a:latin typeface="Arial"/>
                <a:cs typeface="Arial"/>
                <a:sym typeface="Arial"/>
              </a:rPr>
              <a:t>Semi-honest Security:</a:t>
            </a:r>
          </a:p>
        </p:txBody>
      </p:sp>
      <p:sp>
        <p:nvSpPr>
          <p:cNvPr id="216" name="Rectangle 41"/>
          <p:cNvSpPr txBox="1"/>
          <p:nvPr/>
        </p:nvSpPr>
        <p:spPr>
          <a:xfrm>
            <a:off x="1643540" y="3695035"/>
            <a:ext cx="6076864" cy="354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defTabSz="685800">
              <a:defRPr b="1" u="sng"/>
            </a:lvl1p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sz="1800" b="1" i="0" u="sng" strike="noStrike" kern="0" cap="none" spc="0" normalizeH="0" baseline="0" noProof="0">
                <a:ln>
                  <a:noFill/>
                </a:ln>
                <a:solidFill>
                  <a:srgbClr val="000000"/>
                </a:solidFill>
                <a:effectLst/>
                <a:uLnTx/>
                <a:uFillTx/>
                <a:latin typeface="Helvetica Neue"/>
                <a:ea typeface="Helvetica Neue"/>
                <a:cs typeface="Helvetica Neue"/>
                <a:sym typeface="Helvetica Neue"/>
              </a:rPr>
              <a:t>Security:</a:t>
            </a:r>
          </a:p>
        </p:txBody>
      </p:sp>
      <p:sp>
        <p:nvSpPr>
          <p:cNvPr id="217" name="Rectangle 41"/>
          <p:cNvSpPr txBox="1"/>
          <p:nvPr/>
        </p:nvSpPr>
        <p:spPr>
          <a:xfrm>
            <a:off x="5930358" y="2503285"/>
            <a:ext cx="565223" cy="3278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defTabSz="685800">
              <a:defRPr>
                <a:latin typeface="Arial"/>
                <a:ea typeface="Arial"/>
                <a:cs typeface="Arial"/>
                <a:sym typeface="Arial"/>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Arial"/>
                <a:cs typeface="Arial"/>
                <a:sym typeface="Arial"/>
              </a:rPr>
              <a:t>Bob</a:t>
            </a:r>
          </a:p>
        </p:txBody>
      </p:sp>
      <mc:AlternateContent xmlns:mc="http://schemas.openxmlformats.org/markup-compatibility/2006">
        <mc:Choice xmlns:a14="http://schemas.microsoft.com/office/drawing/2010/main" Requires="a14">
          <p:sp>
            <p:nvSpPr>
              <p:cNvPr id="218" name="Rectangle 58"/>
              <p:cNvSpPr txBox="1"/>
              <p:nvPr/>
            </p:nvSpPr>
            <p:spPr>
              <a:xfrm>
                <a:off x="5707589" y="1156897"/>
                <a:ext cx="918133" cy="35819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marL="0" marR="0" lvl="0" indent="0" algn="l" defTabSz="685800" rtl="0" eaLnBrk="1" fontAlgn="auto" latinLnBrk="0" hangingPunct="0">
                  <a:lnSpc>
                    <a:spcPct val="100000"/>
                  </a:lnSpc>
                  <a:spcBef>
                    <a:spcPts val="0"/>
                  </a:spcBef>
                  <a:spcAft>
                    <a:spcPts val="0"/>
                  </a:spcAft>
                  <a:buClrTx/>
                  <a:buSzTx/>
                  <a:buFontTx/>
                  <a:buNone/>
                  <a:tabLst/>
                  <a:defRPr b="1"/>
                </a:pPr>
                <a:r>
                  <a:rPr kumimoji="0" sz="18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Input: </a:t>
                </a:r>
                <a14:m>
                  <m:oMath xmlns:m="http://schemas.openxmlformats.org/officeDocument/2006/math">
                    <m:r>
                      <a:rPr kumimoji="0" sz="1900" b="1" i="1" u="none" strike="noStrike" kern="0" cap="none" spc="0" normalizeH="0" baseline="0" noProof="0">
                        <a:ln>
                          <a:noFill/>
                        </a:ln>
                        <a:solidFill>
                          <a:srgbClr val="000000"/>
                        </a:solidFill>
                        <a:effectLst/>
                        <a:uLnTx/>
                        <a:uFillTx/>
                        <a:latin typeface="Cambria Math" panose="02040503050406030204" pitchFamily="18" charset="0"/>
                        <a:sym typeface="Helvetica Neue"/>
                      </a:rPr>
                      <m:t>𝒚</m:t>
                    </m:r>
                  </m:oMath>
                </a14:m>
                <a:endParaRPr kumimoji="0" sz="1600"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218" name="Rectangle 58"/>
              <p:cNvSpPr txBox="1">
                <a:spLocks noRot="1" noChangeAspect="1" noMove="1" noResize="1" noEditPoints="1" noAdjustHandles="1" noChangeArrowheads="1" noChangeShapeType="1" noTextEdit="1"/>
              </p:cNvSpPr>
              <p:nvPr/>
            </p:nvSpPr>
            <p:spPr>
              <a:xfrm>
                <a:off x="5707589" y="1156897"/>
                <a:ext cx="918133" cy="358199"/>
              </a:xfrm>
              <a:prstGeom prst="rect">
                <a:avLst/>
              </a:prstGeom>
              <a:blipFill>
                <a:blip r:embed="rId4"/>
                <a:stretch>
                  <a:fillRect l="-12329" t="-6897" r="-4110" b="-31034"/>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19" name="Straight Arrow Connector 26"/>
          <p:cNvSpPr/>
          <p:nvPr/>
        </p:nvSpPr>
        <p:spPr>
          <a:xfrm>
            <a:off x="3639687" y="2170833"/>
            <a:ext cx="1529710" cy="1"/>
          </a:xfrm>
          <a:prstGeom prst="line">
            <a:avLst/>
          </a:prstGeom>
          <a:ln w="88900">
            <a:solidFill>
              <a:srgbClr val="000000"/>
            </a:solidFill>
            <a:headEnd type="triangle"/>
            <a:tailEnd type="triangle"/>
          </a:ln>
        </p:spPr>
        <p:txBody>
          <a:bodyPr lIns="34289" tIns="34289" rIns="34289" bIns="34289"/>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220" name="Rectangle 41"/>
              <p:cNvSpPr txBox="1"/>
              <p:nvPr/>
            </p:nvSpPr>
            <p:spPr>
              <a:xfrm>
                <a:off x="1995528" y="2834494"/>
                <a:ext cx="1669037" cy="61411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lvl1pPr defTabSz="685800">
                  <a:defRPr sz="3600" b="1"/>
                </a:lvl1pPr>
              </a:lstStyle>
              <a:p>
                <a:pPr marL="0" marR="0" lvl="0" indent="0" algn="l" defTabSz="685800" rtl="0" eaLnBrk="1" fontAlgn="auto" latinLnBrk="0" hangingPunct="0">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nor/>
                        </m:rPr>
                        <a:rPr kumimoji="0" sz="1800" b="1" i="1" u="none" strike="noStrike" kern="0" cap="none" spc="0" normalizeH="0" baseline="0" noProof="0">
                          <a:ln>
                            <a:noFill/>
                          </a:ln>
                          <a:solidFill>
                            <a:srgbClr val="000000"/>
                          </a:solidFill>
                          <a:effectLst/>
                          <a:uLnTx/>
                          <a:uFillTx/>
                          <a:latin typeface="Cambria Math" panose="02040503050406030204" pitchFamily="18" charset="0"/>
                          <a:ea typeface="Helvetica Neue"/>
                          <a:cs typeface="Helvetica Neue"/>
                          <a:sym typeface="Helvetica Neue"/>
                        </a:rPr>
                        <m:t>Output</m:t>
                      </m:r>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 </m:t>
                      </m:r>
                      <m:sSub>
                        <m:sSubPr>
                          <m:ctrlP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ctrlPr>
                        </m:sSubPr>
                        <m:e>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𝐹</m:t>
                          </m:r>
                        </m:e>
                        <m:sub>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𝐴</m:t>
                          </m:r>
                        </m:sub>
                      </m:sSub>
                      <m:d>
                        <m:dPr>
                          <m:ctrlP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ctrlPr>
                        </m:dPr>
                        <m:e>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𝑥</m:t>
                          </m:r>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m:t>
                          </m:r>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𝑦</m:t>
                          </m:r>
                        </m:e>
                      </m:d>
                    </m:oMath>
                  </m:oMathPara>
                </a14:m>
                <a:endParaRPr kumimoji="0" sz="3600"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220" name="Rectangle 41"/>
              <p:cNvSpPr txBox="1">
                <a:spLocks noRot="1" noChangeAspect="1" noMove="1" noResize="1" noEditPoints="1" noAdjustHandles="1" noChangeArrowheads="1" noChangeShapeType="1" noTextEdit="1"/>
              </p:cNvSpPr>
              <p:nvPr/>
            </p:nvSpPr>
            <p:spPr>
              <a:xfrm>
                <a:off x="1995528" y="2834494"/>
                <a:ext cx="1669037" cy="614119"/>
              </a:xfrm>
              <a:prstGeom prst="rect">
                <a:avLst/>
              </a:prstGeom>
              <a:blipFill>
                <a:blip r:embed="rId5"/>
                <a:stretch>
                  <a:fillRect l="-3759"/>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pic>
        <p:nvPicPr>
          <p:cNvPr id="221" name="Picture 61" descr="Picture 61"/>
          <p:cNvPicPr>
            <a:picLocks noChangeAspect="1"/>
          </p:cNvPicPr>
          <p:nvPr/>
        </p:nvPicPr>
        <p:blipFill>
          <a:blip r:embed="rId6"/>
          <a:stretch>
            <a:fillRect/>
          </a:stretch>
        </p:blipFill>
        <p:spPr>
          <a:xfrm>
            <a:off x="2488792" y="1788942"/>
            <a:ext cx="682509" cy="682509"/>
          </a:xfrm>
          <a:prstGeom prst="rect">
            <a:avLst/>
          </a:prstGeom>
          <a:ln w="12700">
            <a:miter lim="400000"/>
          </a:ln>
        </p:spPr>
      </p:pic>
      <p:pic>
        <p:nvPicPr>
          <p:cNvPr id="222" name="Picture 4" descr="Picture 4"/>
          <p:cNvPicPr>
            <a:picLocks noChangeAspect="1"/>
          </p:cNvPicPr>
          <p:nvPr/>
        </p:nvPicPr>
        <p:blipFill>
          <a:blip r:embed="rId7"/>
          <a:stretch>
            <a:fillRect/>
          </a:stretch>
        </p:blipFill>
        <p:spPr>
          <a:xfrm>
            <a:off x="5920577" y="1722639"/>
            <a:ext cx="492157" cy="800101"/>
          </a:xfrm>
          <a:prstGeom prst="rect">
            <a:avLst/>
          </a:prstGeom>
          <a:ln w="12700">
            <a:miter lim="400000"/>
          </a:ln>
        </p:spPr>
      </p:pic>
      <p:sp>
        <p:nvSpPr>
          <p:cNvPr id="223" name="Rectangle 41"/>
          <p:cNvSpPr txBox="1"/>
          <p:nvPr/>
        </p:nvSpPr>
        <p:spPr>
          <a:xfrm>
            <a:off x="2547435" y="2503285"/>
            <a:ext cx="565223" cy="3278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defTabSz="685800">
              <a:defRPr>
                <a:latin typeface="Arial"/>
                <a:ea typeface="Arial"/>
                <a:cs typeface="Arial"/>
                <a:sym typeface="Arial"/>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Arial"/>
                <a:cs typeface="Arial"/>
                <a:sym typeface="Arial"/>
              </a:rPr>
              <a:t>Alice</a:t>
            </a:r>
          </a:p>
        </p:txBody>
      </p:sp>
      <mc:AlternateContent xmlns:mc="http://schemas.openxmlformats.org/markup-compatibility/2006">
        <mc:Choice xmlns:a14="http://schemas.microsoft.com/office/drawing/2010/main" Requires="a14">
          <p:sp>
            <p:nvSpPr>
              <p:cNvPr id="224" name="Rectangle 58"/>
              <p:cNvSpPr txBox="1"/>
              <p:nvPr/>
            </p:nvSpPr>
            <p:spPr>
              <a:xfrm>
                <a:off x="2359258" y="1157634"/>
                <a:ext cx="941576" cy="356726"/>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marL="0" marR="0" lvl="0" indent="0" algn="l" defTabSz="685800" rtl="0" eaLnBrk="1" fontAlgn="auto" latinLnBrk="0" hangingPunct="0">
                  <a:lnSpc>
                    <a:spcPct val="100000"/>
                  </a:lnSpc>
                  <a:spcBef>
                    <a:spcPts val="0"/>
                  </a:spcBef>
                  <a:spcAft>
                    <a:spcPts val="0"/>
                  </a:spcAft>
                  <a:buClrTx/>
                  <a:buSzTx/>
                  <a:buFontTx/>
                  <a:buNone/>
                  <a:tabLst/>
                  <a:defRPr b="1"/>
                </a:pPr>
                <a:r>
                  <a:rPr kumimoji="0" sz="18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Input: </a:t>
                </a:r>
                <a14:m>
                  <m:oMath xmlns:m="http://schemas.openxmlformats.org/officeDocument/2006/math">
                    <m:r>
                      <a:rPr kumimoji="0" sz="1900" b="1" i="1" u="none" strike="noStrike" kern="0" cap="none" spc="0" normalizeH="0" baseline="0" noProof="0">
                        <a:ln>
                          <a:noFill/>
                        </a:ln>
                        <a:solidFill>
                          <a:srgbClr val="000000"/>
                        </a:solidFill>
                        <a:effectLst/>
                        <a:uLnTx/>
                        <a:uFillTx/>
                        <a:latin typeface="Cambria Math" panose="02040503050406030204" pitchFamily="18" charset="0"/>
                        <a:sym typeface="Helvetica Neue"/>
                      </a:rPr>
                      <m:t>𝒙</m:t>
                    </m:r>
                  </m:oMath>
                </a14:m>
                <a:endParaRPr kumimoji="0" sz="1600"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224" name="Rectangle 58"/>
              <p:cNvSpPr txBox="1">
                <a:spLocks noRot="1" noChangeAspect="1" noMove="1" noResize="1" noEditPoints="1" noAdjustHandles="1" noChangeArrowheads="1" noChangeShapeType="1" noTextEdit="1"/>
              </p:cNvSpPr>
              <p:nvPr/>
            </p:nvSpPr>
            <p:spPr>
              <a:xfrm>
                <a:off x="2359258" y="1157634"/>
                <a:ext cx="941576" cy="356726"/>
              </a:xfrm>
              <a:prstGeom prst="rect">
                <a:avLst/>
              </a:prstGeom>
              <a:blipFill>
                <a:blip r:embed="rId8"/>
                <a:stretch>
                  <a:fillRect l="-10667" t="-6897" b="-31034"/>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5" name="Rectangle 41"/>
              <p:cNvSpPr txBox="1"/>
              <p:nvPr/>
            </p:nvSpPr>
            <p:spPr>
              <a:xfrm>
                <a:off x="5332137" y="2834494"/>
                <a:ext cx="1669038" cy="61411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lvl1pPr defTabSz="685800">
                  <a:defRPr sz="3600" b="1"/>
                </a:lvl1pPr>
              </a:lstStyle>
              <a:p>
                <a:pPr marL="0" marR="0" lvl="0" indent="0" algn="l" defTabSz="685800" rtl="0" eaLnBrk="1" fontAlgn="auto" latinLnBrk="0" hangingPunct="0">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nor/>
                        </m:rPr>
                        <a:rPr kumimoji="0" sz="1800" b="1" i="1" u="none" strike="noStrike" kern="0" cap="none" spc="0" normalizeH="0" baseline="0" noProof="0">
                          <a:ln>
                            <a:noFill/>
                          </a:ln>
                          <a:solidFill>
                            <a:srgbClr val="000000"/>
                          </a:solidFill>
                          <a:effectLst/>
                          <a:uLnTx/>
                          <a:uFillTx/>
                          <a:latin typeface="Cambria Math" panose="02040503050406030204" pitchFamily="18" charset="0"/>
                          <a:ea typeface="Helvetica Neue"/>
                          <a:cs typeface="Helvetica Neue"/>
                          <a:sym typeface="Helvetica Neue"/>
                        </a:rPr>
                        <m:t>Output</m:t>
                      </m:r>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 </m:t>
                      </m:r>
                      <m:sSub>
                        <m:sSubPr>
                          <m:ctrlP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ctrlPr>
                        </m:sSubPr>
                        <m:e>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𝐹</m:t>
                          </m:r>
                        </m:e>
                        <m:sub>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𝐵</m:t>
                          </m:r>
                        </m:sub>
                      </m:sSub>
                      <m:d>
                        <m:dPr>
                          <m:ctrlP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ctrlPr>
                        </m:dPr>
                        <m:e>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𝑥</m:t>
                          </m:r>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m:t>
                          </m:r>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𝑦</m:t>
                          </m:r>
                        </m:e>
                      </m:d>
                    </m:oMath>
                  </m:oMathPara>
                </a14:m>
                <a:endParaRPr kumimoji="0" sz="3600"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225" name="Rectangle 41"/>
              <p:cNvSpPr txBox="1">
                <a:spLocks noRot="1" noChangeAspect="1" noMove="1" noResize="1" noEditPoints="1" noAdjustHandles="1" noChangeArrowheads="1" noChangeShapeType="1" noTextEdit="1"/>
              </p:cNvSpPr>
              <p:nvPr/>
            </p:nvSpPr>
            <p:spPr>
              <a:xfrm>
                <a:off x="5332137" y="2834494"/>
                <a:ext cx="1669038" cy="614119"/>
              </a:xfrm>
              <a:prstGeom prst="rect">
                <a:avLst/>
              </a:prstGeom>
              <a:blipFill>
                <a:blip r:embed="rId9"/>
                <a:stretch>
                  <a:fillRect l="-5303"/>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26" name="Slide Number"/>
          <p:cNvSpPr txBox="1">
            <a:spLocks noGrp="1"/>
          </p:cNvSpPr>
          <p:nvPr>
            <p:ph type="sldNum" sz="quarter" idx="4294967295"/>
          </p:nvPr>
        </p:nvSpPr>
        <p:spPr>
          <a:xfrm>
            <a:off x="8451557" y="4799957"/>
            <a:ext cx="197144" cy="1830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lstStyle>
            <a:lvl1pPr defTabSz="685800">
              <a:defRPr sz="900"/>
            </a:lvl1pPr>
          </a:lstStyle>
          <a:p>
            <a:pPr marL="0" marR="0" lvl="0" indent="0" algn="r" defTabSz="685800" rtl="0" eaLnBrk="1" fontAlgn="auto" latinLnBrk="0" hangingPunct="0">
              <a:lnSpc>
                <a:spcPct val="100000"/>
              </a:lnSpc>
              <a:spcBef>
                <a:spcPts val="0"/>
              </a:spcBef>
              <a:spcAft>
                <a:spcPts val="0"/>
              </a:spcAft>
              <a:buClrTx/>
              <a:buSzTx/>
              <a:buFontTx/>
              <a:buNone/>
              <a:tabLst/>
              <a:defRPr/>
            </a:pPr>
            <a:fld id="{86CB4B4D-7CA3-9044-876B-883B54F8677D}" type="slidenum">
              <a:rPr kumimoji="0" sz="900" b="0" i="0" u="none" strike="noStrike" kern="0" cap="none" spc="0" normalizeH="0" baseline="0" noProof="0">
                <a:ln>
                  <a:noFill/>
                </a:ln>
                <a:solidFill>
                  <a:srgbClr val="888888"/>
                </a:solidFill>
                <a:effectLst/>
                <a:uLnTx/>
                <a:uFillTx/>
                <a:latin typeface="Calibri"/>
                <a:cs typeface="Calibri"/>
                <a:sym typeface="Calibri"/>
              </a:rPr>
              <a:pPr marL="0" marR="0" lvl="0" indent="0" algn="r" defTabSz="685800" rtl="0" eaLnBrk="1" fontAlgn="auto" latinLnBrk="0" hangingPunct="0">
                <a:lnSpc>
                  <a:spcPct val="100000"/>
                </a:lnSpc>
                <a:spcBef>
                  <a:spcPts val="0"/>
                </a:spcBef>
                <a:spcAft>
                  <a:spcPts val="0"/>
                </a:spcAft>
                <a:buClrTx/>
                <a:buSzTx/>
                <a:buFontTx/>
                <a:buNone/>
                <a:tabLst/>
                <a:defRPr/>
              </a:pPr>
              <a:t>38</a:t>
            </a:fld>
            <a:endParaRPr kumimoji="0" sz="9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21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2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iterate>
                                    <p:tmAbs val="0"/>
                                  </p:iterate>
                                  <p:childTnLst>
                                    <p:set>
                                      <p:cBhvr>
                                        <p:cTn id="16" fill="hold">
                                          <p:stCondLst>
                                            <p:cond delay="0"/>
                                          </p:stCondLst>
                                        </p:cTn>
                                        <p:tgtEl>
                                          <p:spTgt spid="216"/>
                                        </p:tgtEl>
                                        <p:attrNameLst>
                                          <p:attrName>style.visibility</p:attrName>
                                        </p:attrNameLst>
                                      </p:cBhvr>
                                      <p:to>
                                        <p:strVal val="hidden"/>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2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p:tmAbs val="0"/>
                                  </p:iterate>
                                  <p:childTnLst>
                                    <p:set>
                                      <p:cBhvr>
                                        <p:cTn id="23" fill="hold"/>
                                        <p:tgtEl>
                                          <p:spTgt spid="2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p:tmAbs val="0"/>
                                  </p:iterate>
                                  <p:childTnLst>
                                    <p:set>
                                      <p:cBhvr>
                                        <p:cTn id="27" fill="hold"/>
                                        <p:tgtEl>
                                          <p:spTgt spid="220"/>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iterate>
                                    <p:tmAbs val="0"/>
                                  </p:iterate>
                                  <p:childTnLst>
                                    <p:set>
                                      <p:cBhvr>
                                        <p:cTn id="30" fill="hold"/>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advAuto="0"/>
      <p:bldP spid="214" grpId="0" animBg="1" advAuto="0"/>
      <p:bldP spid="215" grpId="0" animBg="1" advAuto="0"/>
      <p:bldP spid="216" grpId="0" animBg="1" advAuto="0"/>
      <p:bldP spid="216" grpId="1" animBg="1" advAuto="0"/>
      <p:bldP spid="219" grpId="0" animBg="1" advAuto="0"/>
      <p:bldP spid="220" grpId="0" animBg="1" advAuto="0"/>
      <p:bldP spid="225" grpId="0"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Rectangle 3"/>
          <p:cNvSpPr txBox="1">
            <a:spLocks noGrp="1"/>
          </p:cNvSpPr>
          <p:nvPr>
            <p:ph type="title"/>
          </p:nvPr>
        </p:nvSpPr>
        <p:spPr>
          <a:xfrm>
            <a:off x="742950" y="33468"/>
            <a:ext cx="7772400" cy="857251"/>
          </a:xfrm>
          <a:prstGeom prst="rect">
            <a:avLst/>
          </a:prstGeom>
        </p:spPr>
        <p:txBody>
          <a:bodyPr>
            <a:normAutofit fontScale="90000"/>
          </a:bodyPr>
          <a:lstStyle>
            <a:lvl1pPr defTabSz="896111">
              <a:defRPr sz="4312"/>
            </a:lvl1pPr>
          </a:lstStyle>
          <a:p>
            <a:r>
              <a:t>Secure Two-Party Computation</a:t>
            </a:r>
          </a:p>
        </p:txBody>
      </p:sp>
      <mc:AlternateContent xmlns:mc="http://schemas.openxmlformats.org/markup-compatibility/2006">
        <mc:Choice xmlns:a14="http://schemas.microsoft.com/office/drawing/2010/main" Requires="a14">
          <p:sp>
            <p:nvSpPr>
              <p:cNvPr id="229" name="Rectangle 41"/>
              <p:cNvSpPr txBox="1"/>
              <p:nvPr/>
            </p:nvSpPr>
            <p:spPr>
              <a:xfrm>
                <a:off x="1365929" y="4118948"/>
                <a:ext cx="7351995" cy="394543"/>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marL="257175" marR="0" lvl="0" indent="-257175" algn="l" defTabSz="685800" rtl="0" eaLnBrk="1" fontAlgn="auto" latinLnBrk="0" hangingPunct="0">
                  <a:lnSpc>
                    <a:spcPct val="100000"/>
                  </a:lnSpc>
                  <a:spcBef>
                    <a:spcPts val="0"/>
                  </a:spcBef>
                  <a:spcAft>
                    <a:spcPts val="0"/>
                  </a:spcAft>
                  <a:buClrTx/>
                  <a:buSzPct val="100000"/>
                  <a:buFont typeface="Arial"/>
                  <a:buChar char="•"/>
                  <a:tabLst/>
                  <a:defRPr/>
                </a:pPr>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No (PPT) Alice* can learn anything more than </a:t>
                </a:r>
                <a14:m>
                  <m:oMath xmlns:m="http://schemas.openxmlformats.org/officeDocument/2006/math">
                    <m:sSup>
                      <m:sSupPr>
                        <m:ctrlPr>
                          <a:rPr kumimoji="0" sz="1900" b="0" i="0" u="none" strike="noStrike" kern="0" cap="none" spc="0" normalizeH="0" baseline="0" noProof="0">
                            <a:ln>
                              <a:noFill/>
                            </a:ln>
                            <a:solidFill>
                              <a:srgbClr val="000000"/>
                            </a:solidFill>
                            <a:effectLst/>
                            <a:uLnTx/>
                            <a:uFillTx/>
                            <a:latin typeface="Cambria Math" panose="02040503050406030204" pitchFamily="18" charset="0"/>
                            <a:sym typeface="Helvetica Neue"/>
                          </a:rPr>
                        </m:ctrlPr>
                      </m:sSupPr>
                      <m:e>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𝑥</m:t>
                        </m:r>
                      </m:e>
                      <m:sup>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sup>
                    </m:sSup>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and </a:t>
                </a:r>
                <a14:m>
                  <m:oMath xmlns:m="http://schemas.openxmlformats.org/officeDocument/2006/math">
                    <m:sSub>
                      <m:sSubPr>
                        <m:ctrlPr>
                          <a:rPr kumimoji="0" sz="1900" b="0" i="0" u="none" strike="noStrike" kern="0" cap="none" spc="0" normalizeH="0" baseline="0" noProof="0">
                            <a:ln>
                              <a:noFill/>
                            </a:ln>
                            <a:solidFill>
                              <a:srgbClr val="000000"/>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𝐹</m:t>
                        </m:r>
                      </m:e>
                      <m:sub>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𝐴</m:t>
                        </m:r>
                      </m:sub>
                    </m:sSub>
                    <m:d>
                      <m:dPr>
                        <m:ctrlP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ctrlPr>
                      </m:dPr>
                      <m:e>
                        <m:sSup>
                          <m:sSupPr>
                            <m:ctrlP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ctrlPr>
                          </m:sSupPr>
                          <m:e>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𝑥</m:t>
                            </m:r>
                          </m:e>
                          <m:sup>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sup>
                        </m:sSup>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𝑦</m:t>
                        </m:r>
                      </m:e>
                    </m:d>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a:t>
                </a:r>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229" name="Rectangle 41"/>
              <p:cNvSpPr txBox="1">
                <a:spLocks noRot="1" noChangeAspect="1" noMove="1" noResize="1" noEditPoints="1" noAdjustHandles="1" noChangeArrowheads="1" noChangeShapeType="1" noTextEdit="1"/>
              </p:cNvSpPr>
              <p:nvPr/>
            </p:nvSpPr>
            <p:spPr>
              <a:xfrm>
                <a:off x="1365929" y="4118948"/>
                <a:ext cx="7351995" cy="394543"/>
              </a:xfrm>
              <a:prstGeom prst="rect">
                <a:avLst/>
              </a:prstGeom>
              <a:blipFill>
                <a:blip r:embed="rId2"/>
                <a:stretch>
                  <a:fillRect l="-1379" t="-3125" b="-1875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0" name="Rectangle 41"/>
              <p:cNvSpPr txBox="1"/>
              <p:nvPr/>
            </p:nvSpPr>
            <p:spPr>
              <a:xfrm>
                <a:off x="1365929" y="4522142"/>
                <a:ext cx="7223408" cy="394543"/>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marL="257175" marR="0" lvl="0" indent="-257175" algn="l" defTabSz="685800" rtl="0" eaLnBrk="1" fontAlgn="auto" latinLnBrk="0" hangingPunct="0">
                  <a:lnSpc>
                    <a:spcPct val="100000"/>
                  </a:lnSpc>
                  <a:spcBef>
                    <a:spcPts val="0"/>
                  </a:spcBef>
                  <a:spcAft>
                    <a:spcPts val="0"/>
                  </a:spcAft>
                  <a:buClrTx/>
                  <a:buSzPct val="100000"/>
                  <a:buFont typeface="Arial"/>
                  <a:buChar char="•"/>
                  <a:tabLst/>
                  <a:defRPr/>
                </a:pPr>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No (PPT) Bob* can learn anything more than </a:t>
                </a:r>
                <a14:m>
                  <m:oMath xmlns:m="http://schemas.openxmlformats.org/officeDocument/2006/math">
                    <m:sSup>
                      <m:sSupPr>
                        <m:ctrlPr>
                          <a:rPr kumimoji="0" sz="1900" b="0" i="0" u="none" strike="noStrike" kern="0" cap="none" spc="0" normalizeH="0" baseline="0" noProof="0">
                            <a:ln>
                              <a:noFill/>
                            </a:ln>
                            <a:solidFill>
                              <a:srgbClr val="000000"/>
                            </a:solidFill>
                            <a:effectLst/>
                            <a:uLnTx/>
                            <a:uFillTx/>
                            <a:latin typeface="Cambria Math" panose="02040503050406030204" pitchFamily="18" charset="0"/>
                            <a:sym typeface="Helvetica Neue"/>
                          </a:rPr>
                        </m:ctrlPr>
                      </m:sSupPr>
                      <m:e>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𝑦</m:t>
                        </m:r>
                      </m:e>
                      <m:sup>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sup>
                    </m:sSup>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and </a:t>
                </a:r>
                <a14:m>
                  <m:oMath xmlns:m="http://schemas.openxmlformats.org/officeDocument/2006/math">
                    <m:sSub>
                      <m:sSubPr>
                        <m:ctrlPr>
                          <a:rPr kumimoji="0" sz="1900" b="0" i="0" u="none" strike="noStrike" kern="0" cap="none" spc="0" normalizeH="0" baseline="0" noProof="0">
                            <a:ln>
                              <a:noFill/>
                            </a:ln>
                            <a:solidFill>
                              <a:srgbClr val="000000"/>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𝐹</m:t>
                        </m:r>
                      </m:e>
                      <m:sub>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𝐵</m:t>
                        </m:r>
                      </m:sub>
                    </m:sSub>
                    <m:d>
                      <m:dPr>
                        <m:ctrlP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ctrlPr>
                      </m:dPr>
                      <m:e>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𝑥</m:t>
                        </m:r>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sSup>
                          <m:sSupPr>
                            <m:ctrlP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ctrlPr>
                          </m:sSupPr>
                          <m:e>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𝑦</m:t>
                            </m:r>
                          </m:e>
                          <m:sup>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sup>
                        </m:sSup>
                      </m:e>
                    </m:d>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a:t>
                </a:r>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230" name="Rectangle 41"/>
              <p:cNvSpPr txBox="1">
                <a:spLocks noRot="1" noChangeAspect="1" noMove="1" noResize="1" noEditPoints="1" noAdjustHandles="1" noChangeArrowheads="1" noChangeShapeType="1" noTextEdit="1"/>
              </p:cNvSpPr>
              <p:nvPr/>
            </p:nvSpPr>
            <p:spPr>
              <a:xfrm>
                <a:off x="1365929" y="4522142"/>
                <a:ext cx="7223408" cy="394543"/>
              </a:xfrm>
              <a:prstGeom prst="rect">
                <a:avLst/>
              </a:prstGeom>
              <a:blipFill>
                <a:blip r:embed="rId3"/>
                <a:stretch>
                  <a:fillRect l="-1404" t="-6250" b="-1875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31" name="Rectangle 41"/>
          <p:cNvSpPr txBox="1"/>
          <p:nvPr/>
        </p:nvSpPr>
        <p:spPr>
          <a:xfrm>
            <a:off x="1365929" y="3695035"/>
            <a:ext cx="6076864" cy="354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defTabSz="685800">
              <a:defRPr b="1" u="sng"/>
            </a:lvl1p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sz="1800" b="1" i="0" u="sng" strike="noStrike" kern="0" cap="none" spc="0" normalizeH="0" baseline="0" noProof="0">
                <a:ln>
                  <a:noFill/>
                </a:ln>
                <a:solidFill>
                  <a:srgbClr val="000000"/>
                </a:solidFill>
                <a:effectLst/>
                <a:uLnTx/>
                <a:uFillTx/>
                <a:latin typeface="Helvetica Neue"/>
                <a:ea typeface="Helvetica Neue"/>
                <a:cs typeface="Helvetica Neue"/>
                <a:sym typeface="Helvetica Neue"/>
              </a:rPr>
              <a:t>Malicious Security:</a:t>
            </a:r>
          </a:p>
        </p:txBody>
      </p:sp>
      <p:sp>
        <p:nvSpPr>
          <p:cNvPr id="232" name="Rectangle 41"/>
          <p:cNvSpPr txBox="1"/>
          <p:nvPr/>
        </p:nvSpPr>
        <p:spPr>
          <a:xfrm>
            <a:off x="5930358" y="2503285"/>
            <a:ext cx="565223" cy="3278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defTabSz="685800">
              <a:defRPr>
                <a:latin typeface="Arial"/>
                <a:ea typeface="Arial"/>
                <a:cs typeface="Arial"/>
                <a:sym typeface="Arial"/>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Arial"/>
                <a:cs typeface="Arial"/>
                <a:sym typeface="Arial"/>
              </a:rPr>
              <a:t>Bob</a:t>
            </a:r>
          </a:p>
        </p:txBody>
      </p:sp>
      <mc:AlternateContent xmlns:mc="http://schemas.openxmlformats.org/markup-compatibility/2006">
        <mc:Choice xmlns:a14="http://schemas.microsoft.com/office/drawing/2010/main" Requires="a14">
          <p:sp>
            <p:nvSpPr>
              <p:cNvPr id="233" name="Rectangle 58"/>
              <p:cNvSpPr txBox="1"/>
              <p:nvPr/>
            </p:nvSpPr>
            <p:spPr>
              <a:xfrm>
                <a:off x="5707589" y="1156897"/>
                <a:ext cx="918133" cy="35819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marL="0" marR="0" lvl="0" indent="0" algn="l" defTabSz="685800" rtl="0" eaLnBrk="1" fontAlgn="auto" latinLnBrk="0" hangingPunct="0">
                  <a:lnSpc>
                    <a:spcPct val="100000"/>
                  </a:lnSpc>
                  <a:spcBef>
                    <a:spcPts val="0"/>
                  </a:spcBef>
                  <a:spcAft>
                    <a:spcPts val="0"/>
                  </a:spcAft>
                  <a:buClrTx/>
                  <a:buSzTx/>
                  <a:buFontTx/>
                  <a:buNone/>
                  <a:tabLst/>
                  <a:defRPr b="1"/>
                </a:pPr>
                <a:r>
                  <a:rPr kumimoji="0" sz="18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Input: </a:t>
                </a:r>
                <a14:m>
                  <m:oMath xmlns:m="http://schemas.openxmlformats.org/officeDocument/2006/math">
                    <m:r>
                      <a:rPr kumimoji="0" sz="1900" b="1" i="1" u="none" strike="noStrike" kern="0" cap="none" spc="0" normalizeH="0" baseline="0" noProof="0">
                        <a:ln>
                          <a:noFill/>
                        </a:ln>
                        <a:solidFill>
                          <a:srgbClr val="000000"/>
                        </a:solidFill>
                        <a:effectLst/>
                        <a:uLnTx/>
                        <a:uFillTx/>
                        <a:latin typeface="Cambria Math" panose="02040503050406030204" pitchFamily="18" charset="0"/>
                        <a:sym typeface="Helvetica Neue"/>
                      </a:rPr>
                      <m:t>𝒚</m:t>
                    </m:r>
                  </m:oMath>
                </a14:m>
                <a:endParaRPr kumimoji="0" sz="1600"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233" name="Rectangle 58"/>
              <p:cNvSpPr txBox="1">
                <a:spLocks noRot="1" noChangeAspect="1" noMove="1" noResize="1" noEditPoints="1" noAdjustHandles="1" noChangeArrowheads="1" noChangeShapeType="1" noTextEdit="1"/>
              </p:cNvSpPr>
              <p:nvPr/>
            </p:nvSpPr>
            <p:spPr>
              <a:xfrm>
                <a:off x="5707589" y="1156897"/>
                <a:ext cx="918133" cy="358199"/>
              </a:xfrm>
              <a:prstGeom prst="rect">
                <a:avLst/>
              </a:prstGeom>
              <a:blipFill>
                <a:blip r:embed="rId4"/>
                <a:stretch>
                  <a:fillRect l="-12329" t="-6897" r="-4110" b="-31034"/>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34" name="Straight Arrow Connector 26"/>
          <p:cNvSpPr/>
          <p:nvPr/>
        </p:nvSpPr>
        <p:spPr>
          <a:xfrm>
            <a:off x="3639687" y="2170833"/>
            <a:ext cx="1529710" cy="1"/>
          </a:xfrm>
          <a:prstGeom prst="line">
            <a:avLst/>
          </a:prstGeom>
          <a:ln w="88900">
            <a:solidFill>
              <a:srgbClr val="000000"/>
            </a:solidFill>
            <a:headEnd type="triangle"/>
            <a:tailEnd type="triangle"/>
          </a:ln>
        </p:spPr>
        <p:txBody>
          <a:bodyPr lIns="34289" tIns="34289" rIns="34289" bIns="34289"/>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235" name="Rectangle 41"/>
              <p:cNvSpPr txBox="1"/>
              <p:nvPr/>
            </p:nvSpPr>
            <p:spPr>
              <a:xfrm>
                <a:off x="1995528" y="2834494"/>
                <a:ext cx="1669037" cy="61411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lvl1pPr defTabSz="685800">
                  <a:defRPr sz="3600" b="1"/>
                </a:lvl1pPr>
              </a:lstStyle>
              <a:p>
                <a:pPr marL="0" marR="0" lvl="0" indent="0" algn="l" defTabSz="685800" rtl="0" eaLnBrk="1" fontAlgn="auto" latinLnBrk="0" hangingPunct="0">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nor/>
                        </m:rPr>
                        <a:rPr kumimoji="0" sz="1800" b="1" i="1" u="none" strike="noStrike" kern="0" cap="none" spc="0" normalizeH="0" baseline="0" noProof="0">
                          <a:ln>
                            <a:noFill/>
                          </a:ln>
                          <a:solidFill>
                            <a:srgbClr val="000000"/>
                          </a:solidFill>
                          <a:effectLst/>
                          <a:uLnTx/>
                          <a:uFillTx/>
                          <a:latin typeface="Cambria Math" panose="02040503050406030204" pitchFamily="18" charset="0"/>
                          <a:ea typeface="Helvetica Neue"/>
                          <a:cs typeface="Helvetica Neue"/>
                          <a:sym typeface="Helvetica Neue"/>
                        </a:rPr>
                        <m:t>Output</m:t>
                      </m:r>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 </m:t>
                      </m:r>
                      <m:sSub>
                        <m:sSubPr>
                          <m:ctrlP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ctrlPr>
                        </m:sSubPr>
                        <m:e>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𝐹</m:t>
                          </m:r>
                        </m:e>
                        <m:sub>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𝐴</m:t>
                          </m:r>
                        </m:sub>
                      </m:sSub>
                      <m:d>
                        <m:dPr>
                          <m:ctrlP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ctrlPr>
                        </m:dPr>
                        <m:e>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𝑥</m:t>
                          </m:r>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m:t>
                          </m:r>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𝑦</m:t>
                          </m:r>
                        </m:e>
                      </m:d>
                    </m:oMath>
                  </m:oMathPara>
                </a14:m>
                <a:endParaRPr kumimoji="0" sz="3600"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235" name="Rectangle 41"/>
              <p:cNvSpPr txBox="1">
                <a:spLocks noRot="1" noChangeAspect="1" noMove="1" noResize="1" noEditPoints="1" noAdjustHandles="1" noChangeArrowheads="1" noChangeShapeType="1" noTextEdit="1"/>
              </p:cNvSpPr>
              <p:nvPr/>
            </p:nvSpPr>
            <p:spPr>
              <a:xfrm>
                <a:off x="1995528" y="2834494"/>
                <a:ext cx="1669037" cy="614119"/>
              </a:xfrm>
              <a:prstGeom prst="rect">
                <a:avLst/>
              </a:prstGeom>
              <a:blipFill>
                <a:blip r:embed="rId5"/>
                <a:stretch>
                  <a:fillRect l="-3759"/>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pic>
        <p:nvPicPr>
          <p:cNvPr id="236" name="Picture 61" descr="Picture 61"/>
          <p:cNvPicPr>
            <a:picLocks noChangeAspect="1"/>
          </p:cNvPicPr>
          <p:nvPr/>
        </p:nvPicPr>
        <p:blipFill>
          <a:blip r:embed="rId6"/>
          <a:stretch>
            <a:fillRect/>
          </a:stretch>
        </p:blipFill>
        <p:spPr>
          <a:xfrm>
            <a:off x="2488792" y="1788942"/>
            <a:ext cx="682509" cy="682509"/>
          </a:xfrm>
          <a:prstGeom prst="rect">
            <a:avLst/>
          </a:prstGeom>
          <a:ln w="12700">
            <a:miter lim="400000"/>
          </a:ln>
        </p:spPr>
      </p:pic>
      <p:pic>
        <p:nvPicPr>
          <p:cNvPr id="237" name="Picture 4" descr="Picture 4"/>
          <p:cNvPicPr>
            <a:picLocks noChangeAspect="1"/>
          </p:cNvPicPr>
          <p:nvPr/>
        </p:nvPicPr>
        <p:blipFill>
          <a:blip r:embed="rId7"/>
          <a:stretch>
            <a:fillRect/>
          </a:stretch>
        </p:blipFill>
        <p:spPr>
          <a:xfrm>
            <a:off x="5920577" y="1722639"/>
            <a:ext cx="492157" cy="800101"/>
          </a:xfrm>
          <a:prstGeom prst="rect">
            <a:avLst/>
          </a:prstGeom>
          <a:ln w="12700">
            <a:miter lim="400000"/>
          </a:ln>
        </p:spPr>
      </p:pic>
      <p:sp>
        <p:nvSpPr>
          <p:cNvPr id="238" name="Rectangle 41"/>
          <p:cNvSpPr txBox="1"/>
          <p:nvPr/>
        </p:nvSpPr>
        <p:spPr>
          <a:xfrm>
            <a:off x="2547435" y="2503285"/>
            <a:ext cx="565223" cy="3278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defTabSz="685800">
              <a:defRPr>
                <a:latin typeface="Arial"/>
                <a:ea typeface="Arial"/>
                <a:cs typeface="Arial"/>
                <a:sym typeface="Arial"/>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Arial"/>
                <a:cs typeface="Arial"/>
                <a:sym typeface="Arial"/>
              </a:rPr>
              <a:t>Alice</a:t>
            </a:r>
          </a:p>
        </p:txBody>
      </p:sp>
      <mc:AlternateContent xmlns:mc="http://schemas.openxmlformats.org/markup-compatibility/2006">
        <mc:Choice xmlns:a14="http://schemas.microsoft.com/office/drawing/2010/main" Requires="a14">
          <p:sp>
            <p:nvSpPr>
              <p:cNvPr id="239" name="Rectangle 58"/>
              <p:cNvSpPr txBox="1"/>
              <p:nvPr/>
            </p:nvSpPr>
            <p:spPr>
              <a:xfrm>
                <a:off x="2359258" y="1157634"/>
                <a:ext cx="941576" cy="356726"/>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marL="0" marR="0" lvl="0" indent="0" algn="l" defTabSz="685800" rtl="0" eaLnBrk="1" fontAlgn="auto" latinLnBrk="0" hangingPunct="0">
                  <a:lnSpc>
                    <a:spcPct val="100000"/>
                  </a:lnSpc>
                  <a:spcBef>
                    <a:spcPts val="0"/>
                  </a:spcBef>
                  <a:spcAft>
                    <a:spcPts val="0"/>
                  </a:spcAft>
                  <a:buClrTx/>
                  <a:buSzTx/>
                  <a:buFontTx/>
                  <a:buNone/>
                  <a:tabLst/>
                  <a:defRPr b="1"/>
                </a:pPr>
                <a:r>
                  <a:rPr kumimoji="0" sz="18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Input: </a:t>
                </a:r>
                <a14:m>
                  <m:oMath xmlns:m="http://schemas.openxmlformats.org/officeDocument/2006/math">
                    <m:r>
                      <a:rPr kumimoji="0" sz="1900" b="1" i="1" u="none" strike="noStrike" kern="0" cap="none" spc="0" normalizeH="0" baseline="0" noProof="0">
                        <a:ln>
                          <a:noFill/>
                        </a:ln>
                        <a:solidFill>
                          <a:srgbClr val="000000"/>
                        </a:solidFill>
                        <a:effectLst/>
                        <a:uLnTx/>
                        <a:uFillTx/>
                        <a:latin typeface="Cambria Math" panose="02040503050406030204" pitchFamily="18" charset="0"/>
                        <a:sym typeface="Helvetica Neue"/>
                      </a:rPr>
                      <m:t>𝒙</m:t>
                    </m:r>
                  </m:oMath>
                </a14:m>
                <a:endParaRPr kumimoji="0" sz="1600"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239" name="Rectangle 58"/>
              <p:cNvSpPr txBox="1">
                <a:spLocks noRot="1" noChangeAspect="1" noMove="1" noResize="1" noEditPoints="1" noAdjustHandles="1" noChangeArrowheads="1" noChangeShapeType="1" noTextEdit="1"/>
              </p:cNvSpPr>
              <p:nvPr/>
            </p:nvSpPr>
            <p:spPr>
              <a:xfrm>
                <a:off x="2359258" y="1157634"/>
                <a:ext cx="941576" cy="356726"/>
              </a:xfrm>
              <a:prstGeom prst="rect">
                <a:avLst/>
              </a:prstGeom>
              <a:blipFill>
                <a:blip r:embed="rId8"/>
                <a:stretch>
                  <a:fillRect l="-10667" t="-6897" b="-31034"/>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0" name="Rectangle 41"/>
              <p:cNvSpPr txBox="1"/>
              <p:nvPr/>
            </p:nvSpPr>
            <p:spPr>
              <a:xfrm>
                <a:off x="5332137" y="2834494"/>
                <a:ext cx="1669038" cy="61411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lvl1pPr defTabSz="685800">
                  <a:defRPr sz="3600" b="1"/>
                </a:lvl1pPr>
              </a:lstStyle>
              <a:p>
                <a:pPr marL="0" marR="0" lvl="0" indent="0" algn="l" defTabSz="685800" rtl="0" eaLnBrk="1" fontAlgn="auto" latinLnBrk="0" hangingPunct="0">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nor/>
                        </m:rPr>
                        <a:rPr kumimoji="0" sz="1800" b="1" i="1" u="none" strike="noStrike" kern="0" cap="none" spc="0" normalizeH="0" baseline="0" noProof="0">
                          <a:ln>
                            <a:noFill/>
                          </a:ln>
                          <a:solidFill>
                            <a:srgbClr val="000000"/>
                          </a:solidFill>
                          <a:effectLst/>
                          <a:uLnTx/>
                          <a:uFillTx/>
                          <a:latin typeface="Cambria Math" panose="02040503050406030204" pitchFamily="18" charset="0"/>
                          <a:ea typeface="Helvetica Neue"/>
                          <a:cs typeface="Helvetica Neue"/>
                          <a:sym typeface="Helvetica Neue"/>
                        </a:rPr>
                        <m:t>Output</m:t>
                      </m:r>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 </m:t>
                      </m:r>
                      <m:sSub>
                        <m:sSubPr>
                          <m:ctrlP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ctrlPr>
                        </m:sSubPr>
                        <m:e>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𝐹</m:t>
                          </m:r>
                        </m:e>
                        <m:sub>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𝐵</m:t>
                          </m:r>
                        </m:sub>
                      </m:sSub>
                      <m:d>
                        <m:dPr>
                          <m:ctrlP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ctrlPr>
                        </m:dPr>
                        <m:e>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𝑥</m:t>
                          </m:r>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m:t>
                          </m:r>
                          <m:r>
                            <a:rPr kumimoji="0" sz="1800" b="1" i="1" u="none" strike="noStrike" kern="0" cap="none" spc="0" normalizeH="0" baseline="0" noProof="0">
                              <a:ln>
                                <a:noFill/>
                              </a:ln>
                              <a:solidFill>
                                <a:srgbClr val="000000"/>
                              </a:solidFill>
                              <a:effectLst/>
                              <a:uLnTx/>
                              <a:uFillTx/>
                              <a:latin typeface="Cambria Math" panose="02040503050406030204" pitchFamily="18" charset="0"/>
                              <a:sym typeface="Helvetica Neue"/>
                            </a:rPr>
                            <m:t>𝑦</m:t>
                          </m:r>
                        </m:e>
                      </m:d>
                    </m:oMath>
                  </m:oMathPara>
                </a14:m>
                <a:endParaRPr kumimoji="0" sz="3600"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240" name="Rectangle 41"/>
              <p:cNvSpPr txBox="1">
                <a:spLocks noRot="1" noChangeAspect="1" noMove="1" noResize="1" noEditPoints="1" noAdjustHandles="1" noChangeArrowheads="1" noChangeShapeType="1" noTextEdit="1"/>
              </p:cNvSpPr>
              <p:nvPr/>
            </p:nvSpPr>
            <p:spPr>
              <a:xfrm>
                <a:off x="5332137" y="2834494"/>
                <a:ext cx="1669038" cy="614119"/>
              </a:xfrm>
              <a:prstGeom prst="rect">
                <a:avLst/>
              </a:prstGeom>
              <a:blipFill>
                <a:blip r:embed="rId9"/>
                <a:stretch>
                  <a:fillRect l="-5303"/>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41" name="Slide Number"/>
          <p:cNvSpPr txBox="1">
            <a:spLocks noGrp="1"/>
          </p:cNvSpPr>
          <p:nvPr>
            <p:ph type="sldNum" sz="quarter" idx="4294967295"/>
          </p:nvPr>
        </p:nvSpPr>
        <p:spPr>
          <a:xfrm>
            <a:off x="8451557" y="4799957"/>
            <a:ext cx="197144" cy="1830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lstStyle>
            <a:lvl1pPr defTabSz="685800">
              <a:defRPr sz="900"/>
            </a:lvl1pPr>
          </a:lstStyle>
          <a:p>
            <a:pPr marL="0" marR="0" lvl="0" indent="0" algn="r" defTabSz="685800" rtl="0" eaLnBrk="1" fontAlgn="auto" latinLnBrk="0" hangingPunct="0">
              <a:lnSpc>
                <a:spcPct val="100000"/>
              </a:lnSpc>
              <a:spcBef>
                <a:spcPts val="0"/>
              </a:spcBef>
              <a:spcAft>
                <a:spcPts val="0"/>
              </a:spcAft>
              <a:buClrTx/>
              <a:buSzTx/>
              <a:buFontTx/>
              <a:buNone/>
              <a:tabLst/>
              <a:defRPr/>
            </a:pPr>
            <a:fld id="{86CB4B4D-7CA3-9044-876B-883B54F8677D}" type="slidenum">
              <a:rPr kumimoji="0" sz="900" b="0" i="0" u="none" strike="noStrike" kern="0" cap="none" spc="0" normalizeH="0" baseline="0" noProof="0">
                <a:ln>
                  <a:noFill/>
                </a:ln>
                <a:solidFill>
                  <a:srgbClr val="888888"/>
                </a:solidFill>
                <a:effectLst/>
                <a:uLnTx/>
                <a:uFillTx/>
                <a:latin typeface="Calibri"/>
                <a:cs typeface="Calibri"/>
                <a:sym typeface="Calibri"/>
              </a:rPr>
              <a:pPr marL="0" marR="0" lvl="0" indent="0" algn="r" defTabSz="685800" rtl="0" eaLnBrk="1" fontAlgn="auto" latinLnBrk="0" hangingPunct="0">
                <a:lnSpc>
                  <a:spcPct val="100000"/>
                </a:lnSpc>
                <a:spcBef>
                  <a:spcPts val="0"/>
                </a:spcBef>
                <a:spcAft>
                  <a:spcPts val="0"/>
                </a:spcAft>
                <a:buClrTx/>
                <a:buSzTx/>
                <a:buFontTx/>
                <a:buNone/>
                <a:tabLst/>
                <a:defRPr/>
              </a:pPr>
              <a:t>39</a:t>
            </a:fld>
            <a:endParaRPr kumimoji="0" sz="9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3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animBg="1" advAuto="0"/>
      <p:bldP spid="235" grpId="0" animBg="1" advAuto="0"/>
      <p:bldP spid="240"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 Why not directly using SNARKs?</a:t>
            </a:r>
            <a:endParaRPr/>
          </a:p>
        </p:txBody>
      </p:sp>
      <p:sp>
        <p:nvSpPr>
          <p:cNvPr id="192" name="Google Shape;192;p28"/>
          <p:cNvSpPr txBox="1">
            <a:spLocks noGrp="1"/>
          </p:cNvSpPr>
          <p:nvPr>
            <p:ph type="body" idx="1"/>
          </p:nvPr>
        </p:nvSpPr>
        <p:spPr>
          <a:xfrm>
            <a:off x="351925" y="1946225"/>
            <a:ext cx="8520600" cy="220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b="1" dirty="0"/>
              <a:t>IVC’s Advantages over SNARKs</a:t>
            </a:r>
            <a:endParaRPr sz="1900" b="1" dirty="0">
              <a:latin typeface="Comic Sans MS"/>
              <a:ea typeface="Comic Sans MS"/>
              <a:cs typeface="Comic Sans MS"/>
              <a:sym typeface="Comic Sans MS"/>
            </a:endParaRPr>
          </a:p>
          <a:p>
            <a:pPr marL="450850">
              <a:buSzPts val="1900"/>
            </a:pPr>
            <a:r>
              <a:rPr lang="en" sz="1900" dirty="0"/>
              <a:t>Small prover memory and preprocessing overhead (step </a:t>
            </a:r>
            <a:r>
              <a:rPr lang="en" sz="1900" dirty="0" err="1"/>
              <a:t>func</a:t>
            </a:r>
            <a:r>
              <a:rPr lang="en" sz="1900" dirty="0"/>
              <a:t> </a:t>
            </a:r>
            <a:r>
              <a:rPr lang="en" sz="1900" b="1" dirty="0">
                <a:latin typeface="Comic Sans MS"/>
                <a:ea typeface="Comic Sans MS"/>
                <a:cs typeface="Comic Sans MS"/>
                <a:sym typeface="Comic Sans MS"/>
              </a:rPr>
              <a:t>F </a:t>
            </a:r>
            <a:r>
              <a:rPr lang="en" sz="1900" dirty="0"/>
              <a:t>is small)</a:t>
            </a:r>
            <a:endParaRPr sz="1900" dirty="0">
              <a:latin typeface="Comic Sans MS"/>
              <a:ea typeface="Comic Sans MS"/>
              <a:cs typeface="Comic Sans MS"/>
              <a:sym typeface="Comic Sans MS"/>
            </a:endParaRPr>
          </a:p>
          <a:p>
            <a:pPr marL="450850">
              <a:buSzPts val="1900"/>
            </a:pPr>
            <a:r>
              <a:rPr lang="en" sz="1900" dirty="0"/>
              <a:t>Enable proving dynamic number of calls to step function </a:t>
            </a:r>
            <a:r>
              <a:rPr lang="en" sz="1900" b="1" dirty="0">
                <a:latin typeface="Comic Sans MS"/>
                <a:ea typeface="Comic Sans MS"/>
                <a:cs typeface="Comic Sans MS"/>
                <a:sym typeface="Comic Sans MS"/>
              </a:rPr>
              <a:t>F</a:t>
            </a:r>
            <a:endParaRPr sz="1900" b="1" dirty="0">
              <a:latin typeface="Comic Sans MS"/>
              <a:ea typeface="Comic Sans MS"/>
              <a:cs typeface="Comic Sans MS"/>
              <a:sym typeface="Comic Sans MS"/>
            </a:endParaRPr>
          </a:p>
          <a:p>
            <a:pPr marL="450850">
              <a:buSzPts val="1900"/>
            </a:pPr>
            <a:r>
              <a:rPr lang="en" sz="1900" dirty="0"/>
              <a:t>Easier parallel proving (e.g., with PCD)</a:t>
            </a:r>
            <a:endParaRPr sz="1900" dirty="0"/>
          </a:p>
          <a:p>
            <a:pPr marL="450850">
              <a:buSzPts val="1900"/>
            </a:pPr>
            <a:r>
              <a:rPr lang="en" sz="1900" dirty="0"/>
              <a:t>Enables handing off the computation</a:t>
            </a:r>
            <a:endParaRPr sz="1900" dirty="0"/>
          </a:p>
          <a:p>
            <a:pPr marL="450850">
              <a:buSzPts val="1900"/>
            </a:pPr>
            <a:r>
              <a:rPr lang="en" sz="1900" dirty="0"/>
              <a:t>and more……</a:t>
            </a:r>
            <a:endParaRPr sz="1900" dirty="0"/>
          </a:p>
          <a:p>
            <a:pPr marL="0" lvl="0" indent="0" algn="l" rtl="0">
              <a:lnSpc>
                <a:spcPct val="115000"/>
              </a:lnSpc>
              <a:spcBef>
                <a:spcPts val="0"/>
              </a:spcBef>
              <a:spcAft>
                <a:spcPts val="0"/>
              </a:spcAft>
              <a:buSzPts val="1800"/>
              <a:buNone/>
            </a:pPr>
            <a:endParaRPr dirty="0"/>
          </a:p>
        </p:txBody>
      </p:sp>
      <p:sp>
        <p:nvSpPr>
          <p:cNvPr id="193" name="Google Shape;193;p28"/>
          <p:cNvSpPr txBox="1"/>
          <p:nvPr/>
        </p:nvSpPr>
        <p:spPr>
          <a:xfrm>
            <a:off x="415775" y="985800"/>
            <a:ext cx="8352900" cy="8157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2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Why IVC?</a:t>
            </a:r>
            <a:endParaRPr kumimoji="0" sz="2200" b="1"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9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Succinct Non-interactive Arg-of-Knowledge (SNARKs) are also succinct</a:t>
            </a:r>
            <a:endParaRPr kumimoji="0" sz="17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04C3D-570F-8CB2-0B18-1B3822C2C0C2}"/>
              </a:ext>
            </a:extLst>
          </p:cNvPr>
          <p:cNvSpPr>
            <a:spLocks noGrp="1"/>
          </p:cNvSpPr>
          <p:nvPr>
            <p:ph type="title"/>
          </p:nvPr>
        </p:nvSpPr>
        <p:spPr/>
        <p:txBody>
          <a:bodyPr/>
          <a:lstStyle/>
          <a:p>
            <a:r>
              <a:rPr lang="en-US" dirty="0"/>
              <a:t>Applications of 2PC/MPC</a:t>
            </a:r>
          </a:p>
        </p:txBody>
      </p:sp>
      <p:sp>
        <p:nvSpPr>
          <p:cNvPr id="3" name="TextBox 2">
            <a:extLst>
              <a:ext uri="{FF2B5EF4-FFF2-40B4-BE49-F238E27FC236}">
                <a16:creationId xmlns:a16="http://schemas.microsoft.com/office/drawing/2014/main" id="{5BBF615A-80F1-D712-17D9-139A95B5B982}"/>
              </a:ext>
            </a:extLst>
          </p:cNvPr>
          <p:cNvSpPr txBox="1"/>
          <p:nvPr/>
        </p:nvSpPr>
        <p:spPr>
          <a:xfrm>
            <a:off x="851647" y="1156447"/>
            <a:ext cx="7835153" cy="3693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800" dirty="0">
                <a:solidFill>
                  <a:srgbClr val="000000"/>
                </a:solidFill>
                <a:latin typeface="Helvetica Neue"/>
                <a:ea typeface="Helvetica Neue"/>
                <a:cs typeface="Helvetica Neue"/>
                <a:sym typeface="Helvetica Neue"/>
              </a:rPr>
              <a:t>2PC can be extended to multiple parties </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Helvetica Neue"/>
                <a:ea typeface="Helvetica Neue"/>
                <a:cs typeface="Helvetica Neue"/>
                <a:sym typeface="Helvetica Neue"/>
              </a:rPr>
              <a:t>	Multi</a:t>
            </a:r>
            <a:r>
              <a:rPr lang="en-US" sz="1800" dirty="0">
                <a:solidFill>
                  <a:srgbClr val="000000"/>
                </a:solidFill>
                <a:latin typeface="Helvetica Neue"/>
                <a:ea typeface="Helvetica Neue"/>
                <a:cs typeface="Helvetica Neue"/>
                <a:sym typeface="Helvetica Neue"/>
              </a:rPr>
              <a:t>-party computation</a:t>
            </a:r>
            <a:endParaRPr kumimoji="0" lang="en-US" sz="1800" b="0"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800" dirty="0">
                <a:solidFill>
                  <a:srgbClr val="000000"/>
                </a:solidFill>
                <a:latin typeface="Helvetica Neue"/>
                <a:ea typeface="Helvetica Neue"/>
                <a:cs typeface="Helvetica Neue"/>
                <a:sym typeface="Helvetica Neue"/>
              </a:rPr>
              <a:t>We have seen a multi-party protocols:</a:t>
            </a:r>
          </a:p>
          <a:p>
            <a:pPr marL="742950" lvl="1" indent="-285750" defTabSz="914400" fontAlgn="auto" hangingPunct="0">
              <a:spcBef>
                <a:spcPts val="0"/>
              </a:spcBef>
              <a:spcAft>
                <a:spcPts val="0"/>
              </a:spcAft>
              <a:buFont typeface="Arial" panose="020B0604020202020204" pitchFamily="34" charset="0"/>
              <a:buChar char="•"/>
            </a:pPr>
            <a:r>
              <a:rPr kumimoji="0" lang="en-US" sz="1800" b="0" i="0" u="none" strike="noStrike" cap="none" spc="0" normalizeH="0" baseline="0" dirty="0">
                <a:ln>
                  <a:noFill/>
                </a:ln>
                <a:solidFill>
                  <a:srgbClr val="000000"/>
                </a:solidFill>
                <a:effectLst/>
                <a:uFillTx/>
                <a:latin typeface="Helvetica Neue"/>
                <a:ea typeface="Helvetica Neue"/>
                <a:cs typeface="Helvetica Neue"/>
                <a:sym typeface="Helvetica Neue"/>
              </a:rPr>
              <a:t>Threshold signing (private inputs are key shares output is signature)</a:t>
            </a:r>
          </a:p>
          <a:p>
            <a:pPr marL="285750" indent="-285750" defTabSz="914400" fontAlgn="auto" hangingPunct="0">
              <a:spcBef>
                <a:spcPts val="0"/>
              </a:spcBef>
              <a:spcAft>
                <a:spcPts val="0"/>
              </a:spcAft>
              <a:buFont typeface="Arial" panose="020B0604020202020204" pitchFamily="34" charset="0"/>
              <a:buChar char="•"/>
            </a:pPr>
            <a:r>
              <a:rPr lang="en-US" sz="1800" dirty="0">
                <a:solidFill>
                  <a:srgbClr val="000000"/>
                </a:solidFill>
                <a:latin typeface="Helvetica Neue"/>
                <a:ea typeface="Helvetica Neue"/>
                <a:cs typeface="Helvetica Neue"/>
                <a:sym typeface="Helvetica Neue"/>
              </a:rPr>
              <a:t>Applications of 2PC/MPC</a:t>
            </a:r>
          </a:p>
          <a:p>
            <a:pPr marL="742950" lvl="1" indent="-285750" defTabSz="914400" fontAlgn="auto" hangingPunct="0">
              <a:spcBef>
                <a:spcPts val="0"/>
              </a:spcBef>
              <a:spcAft>
                <a:spcPts val="0"/>
              </a:spcAft>
              <a:buFont typeface="Arial" panose="020B0604020202020204" pitchFamily="34" charset="0"/>
              <a:buChar char="•"/>
            </a:pPr>
            <a:r>
              <a:rPr lang="en-US" sz="1800" dirty="0">
                <a:solidFill>
                  <a:srgbClr val="000000"/>
                </a:solidFill>
                <a:latin typeface="Helvetica Neue"/>
                <a:ea typeface="Helvetica Neue"/>
                <a:cs typeface="Helvetica Neue"/>
                <a:sym typeface="Helvetica Neue"/>
              </a:rPr>
              <a:t>Sharing of secret key</a:t>
            </a:r>
          </a:p>
          <a:p>
            <a:pPr marL="742950" lvl="1" indent="-285750" defTabSz="914400" fontAlgn="auto" hangingPunct="0">
              <a:spcBef>
                <a:spcPts val="0"/>
              </a:spcBef>
              <a:spcAft>
                <a:spcPts val="0"/>
              </a:spcAft>
              <a:buFont typeface="Arial" panose="020B0604020202020204" pitchFamily="34" charset="0"/>
              <a:buChar char="•"/>
            </a:pPr>
            <a:r>
              <a:rPr kumimoji="0" lang="en-US" sz="1800" b="0" i="0" u="none" strike="noStrike" cap="none" spc="0" normalizeH="0" baseline="0" dirty="0">
                <a:ln>
                  <a:noFill/>
                </a:ln>
                <a:solidFill>
                  <a:srgbClr val="000000"/>
                </a:solidFill>
                <a:effectLst/>
                <a:uFillTx/>
                <a:latin typeface="Helvetica Neue"/>
                <a:ea typeface="Helvetica Neue"/>
                <a:cs typeface="Helvetica Neue"/>
                <a:sym typeface="Helvetica Neue"/>
              </a:rPr>
              <a:t>Threshold decryption</a:t>
            </a:r>
          </a:p>
          <a:p>
            <a:pPr marL="742950" lvl="1" indent="-285750" defTabSz="914400" fontAlgn="auto" hangingPunct="0">
              <a:spcBef>
                <a:spcPts val="0"/>
              </a:spcBef>
              <a:spcAft>
                <a:spcPts val="0"/>
              </a:spcAft>
              <a:buFont typeface="Arial" panose="020B0604020202020204" pitchFamily="34" charset="0"/>
              <a:buChar char="•"/>
            </a:pPr>
            <a:r>
              <a:rPr lang="en-US" sz="1800" dirty="0">
                <a:solidFill>
                  <a:srgbClr val="000000"/>
                </a:solidFill>
                <a:latin typeface="Helvetica Neue"/>
                <a:ea typeface="Helvetica Neue"/>
                <a:cs typeface="Helvetica Neue"/>
                <a:sym typeface="Helvetica Neue"/>
              </a:rPr>
              <a:t>Private machine learning (one person holds model the other one input)</a:t>
            </a:r>
          </a:p>
          <a:p>
            <a:pPr marL="742950" lvl="1" indent="-285750" defTabSz="914400" fontAlgn="auto" hangingPunct="0">
              <a:spcBef>
                <a:spcPts val="0"/>
              </a:spcBef>
              <a:spcAft>
                <a:spcPts val="0"/>
              </a:spcAft>
              <a:buFont typeface="Arial" panose="020B0604020202020204" pitchFamily="34" charset="0"/>
              <a:buChar char="•"/>
            </a:pPr>
            <a:r>
              <a:rPr kumimoji="0" lang="en-US" sz="1800" b="0" i="0" u="none" strike="noStrike" cap="none" spc="0" normalizeH="0" baseline="0" dirty="0">
                <a:ln>
                  <a:noFill/>
                </a:ln>
                <a:solidFill>
                  <a:srgbClr val="000000"/>
                </a:solidFill>
                <a:effectLst/>
                <a:uFillTx/>
                <a:latin typeface="Helvetica Neue"/>
                <a:ea typeface="Helvetica Neue"/>
                <a:cs typeface="Helvetica Neue"/>
                <a:sym typeface="Helvetica Neue"/>
              </a:rPr>
              <a:t>A private DEX run by a committee. Orderbook is encrypted under threshold key. They run order matching and output matching orders (if exists)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8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98681039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Rectangle 3"/>
          <p:cNvSpPr txBox="1">
            <a:spLocks noGrp="1"/>
          </p:cNvSpPr>
          <p:nvPr>
            <p:ph type="title"/>
          </p:nvPr>
        </p:nvSpPr>
        <p:spPr>
          <a:xfrm>
            <a:off x="737573" y="1761660"/>
            <a:ext cx="7772401" cy="1296145"/>
          </a:xfrm>
          <a:prstGeom prst="rect">
            <a:avLst/>
          </a:prstGeom>
        </p:spPr>
        <p:txBody>
          <a:bodyPr/>
          <a:lstStyle/>
          <a:p>
            <a:r>
              <a:rPr dirty="0"/>
              <a:t>Tool</a:t>
            </a:r>
            <a:r>
              <a:rPr lang="en-US" dirty="0"/>
              <a:t>: Oblivious Transfer</a:t>
            </a:r>
            <a:endParaRPr dirty="0"/>
          </a:p>
        </p:txBody>
      </p:sp>
      <p:sp>
        <p:nvSpPr>
          <p:cNvPr id="458" name="Slide Number"/>
          <p:cNvSpPr txBox="1">
            <a:spLocks noGrp="1"/>
          </p:cNvSpPr>
          <p:nvPr>
            <p:ph type="sldNum" sz="quarter" idx="4294967295"/>
          </p:nvPr>
        </p:nvSpPr>
        <p:spPr>
          <a:xfrm>
            <a:off x="8451557" y="4799957"/>
            <a:ext cx="197144" cy="1830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lstStyle>
            <a:lvl1pPr defTabSz="685800">
              <a:defRPr sz="900"/>
            </a:lvl1pPr>
          </a:lstStyle>
          <a:p>
            <a:pPr marL="0" marR="0" lvl="0" indent="0" algn="r" defTabSz="685800" rtl="0" eaLnBrk="1" fontAlgn="auto" latinLnBrk="0" hangingPunct="0">
              <a:lnSpc>
                <a:spcPct val="100000"/>
              </a:lnSpc>
              <a:spcBef>
                <a:spcPts val="0"/>
              </a:spcBef>
              <a:spcAft>
                <a:spcPts val="0"/>
              </a:spcAft>
              <a:buClrTx/>
              <a:buSzTx/>
              <a:buFontTx/>
              <a:buNone/>
              <a:tabLst/>
              <a:defRPr/>
            </a:pPr>
            <a:fld id="{86CB4B4D-7CA3-9044-876B-883B54F8677D}" type="slidenum">
              <a:rPr kumimoji="0" sz="900" b="0" i="0" u="none" strike="noStrike" kern="0" cap="none" spc="0" normalizeH="0" baseline="0" noProof="0">
                <a:ln>
                  <a:noFill/>
                </a:ln>
                <a:solidFill>
                  <a:srgbClr val="888888"/>
                </a:solidFill>
                <a:effectLst/>
                <a:uLnTx/>
                <a:uFillTx/>
                <a:latin typeface="Calibri"/>
                <a:cs typeface="Calibri"/>
                <a:sym typeface="Calibri"/>
              </a:rPr>
              <a:pPr marL="0" marR="0" lvl="0" indent="0" algn="r" defTabSz="685800" rtl="0" eaLnBrk="1" fontAlgn="auto" latinLnBrk="0" hangingPunct="0">
                <a:lnSpc>
                  <a:spcPct val="100000"/>
                </a:lnSpc>
                <a:spcBef>
                  <a:spcPts val="0"/>
                </a:spcBef>
                <a:spcAft>
                  <a:spcPts val="0"/>
                </a:spcAft>
                <a:buClrTx/>
                <a:buSzTx/>
                <a:buFontTx/>
                <a:buNone/>
                <a:tabLst/>
                <a:defRPr/>
              </a:pPr>
              <a:t>41</a:t>
            </a:fld>
            <a:endParaRPr kumimoji="0" sz="9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Rectangle 3"/>
          <p:cNvSpPr txBox="1">
            <a:spLocks noGrp="1"/>
          </p:cNvSpPr>
          <p:nvPr>
            <p:ph type="title"/>
          </p:nvPr>
        </p:nvSpPr>
        <p:spPr>
          <a:xfrm>
            <a:off x="742950" y="33468"/>
            <a:ext cx="7772400" cy="857251"/>
          </a:xfrm>
          <a:prstGeom prst="rect">
            <a:avLst/>
          </a:prstGeom>
        </p:spPr>
        <p:txBody>
          <a:bodyPr/>
          <a:lstStyle/>
          <a:p>
            <a:r>
              <a:t>Oblivious Transfer (OT)</a:t>
            </a:r>
          </a:p>
        </p:txBody>
      </p:sp>
      <p:sp>
        <p:nvSpPr>
          <p:cNvPr id="461" name="Rectangle 41"/>
          <p:cNvSpPr txBox="1"/>
          <p:nvPr/>
        </p:nvSpPr>
        <p:spPr>
          <a:xfrm>
            <a:off x="6028295" y="2455546"/>
            <a:ext cx="1116410" cy="3278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defTabSz="685800">
              <a:defRPr>
                <a:latin typeface="Arial"/>
                <a:ea typeface="Arial"/>
                <a:cs typeface="Arial"/>
                <a:sym typeface="Arial"/>
              </a:defRPr>
            </a:lvl1pPr>
          </a:lstStyle>
          <a:p>
            <a:r>
              <a:t>Receiver</a:t>
            </a:r>
          </a:p>
        </p:txBody>
      </p:sp>
      <mc:AlternateContent xmlns:mc="http://schemas.openxmlformats.org/markup-compatibility/2006">
        <mc:Choice xmlns:a14="http://schemas.microsoft.com/office/drawing/2010/main" Requires="a14">
          <p:sp>
            <p:nvSpPr>
              <p:cNvPr id="462" name="Rectangle 58"/>
              <p:cNvSpPr txBox="1"/>
              <p:nvPr/>
            </p:nvSpPr>
            <p:spPr>
              <a:xfrm>
                <a:off x="5826978" y="990347"/>
                <a:ext cx="1519045" cy="356726"/>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defTabSz="685800">
                  <a:defRPr b="1"/>
                </a:pPr>
                <a:r>
                  <a:t>Choice bit: </a:t>
                </a:r>
                <a14:m>
                  <m:oMath xmlns:m="http://schemas.openxmlformats.org/officeDocument/2006/math">
                    <m:r>
                      <a:rPr sz="1900" i="1">
                        <a:solidFill>
                          <a:srgbClr val="FF0000"/>
                        </a:solidFill>
                        <a:latin typeface="Cambria Math" panose="02040503050406030204" pitchFamily="18" charset="0"/>
                      </a:rPr>
                      <m:t>𝒃</m:t>
                    </m:r>
                  </m:oMath>
                </a14:m>
                <a:endParaRPr sz="1600"/>
              </a:p>
            </p:txBody>
          </p:sp>
        </mc:Choice>
        <mc:Fallback>
          <p:sp>
            <p:nvSpPr>
              <p:cNvPr id="462" name="Rectangle 58"/>
              <p:cNvSpPr txBox="1">
                <a:spLocks noRot="1" noChangeAspect="1" noMove="1" noResize="1" noEditPoints="1" noAdjustHandles="1" noChangeArrowheads="1" noChangeShapeType="1" noTextEdit="1"/>
              </p:cNvSpPr>
              <p:nvPr/>
            </p:nvSpPr>
            <p:spPr>
              <a:xfrm>
                <a:off x="5826978" y="990347"/>
                <a:ext cx="1519045" cy="356726"/>
              </a:xfrm>
              <a:prstGeom prst="rect">
                <a:avLst/>
              </a:prstGeom>
              <a:blipFill>
                <a:blip r:embed="rId2"/>
                <a:stretch>
                  <a:fillRect l="-9917" t="-73333" b="-93333"/>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463" name="Straight Arrow Connector 26"/>
          <p:cNvSpPr/>
          <p:nvPr/>
        </p:nvSpPr>
        <p:spPr>
          <a:xfrm>
            <a:off x="3960393" y="2020229"/>
            <a:ext cx="1529710" cy="1"/>
          </a:xfrm>
          <a:prstGeom prst="line">
            <a:avLst/>
          </a:prstGeom>
          <a:ln w="88900">
            <a:solidFill>
              <a:srgbClr val="000000"/>
            </a:solidFill>
            <a:headEnd type="triangle"/>
            <a:tailEnd type="triangle"/>
          </a:ln>
        </p:spPr>
        <p:txBody>
          <a:bodyPr lIns="34289" tIns="34289" rIns="34289" bIns="34289"/>
          <a:lstStyle/>
          <a:p>
            <a:pPr defTabSz="685800">
              <a:defRPr sz="1200">
                <a:latin typeface="+mn-lt"/>
                <a:ea typeface="+mn-ea"/>
                <a:cs typeface="+mn-cs"/>
                <a:sym typeface="Calibri"/>
              </a:defRPr>
            </a:pPr>
            <a:endParaRPr/>
          </a:p>
        </p:txBody>
      </p:sp>
      <p:grpSp>
        <p:nvGrpSpPr>
          <p:cNvPr id="468" name="Group 4"/>
          <p:cNvGrpSpPr/>
          <p:nvPr/>
        </p:nvGrpSpPr>
        <p:grpSpPr>
          <a:xfrm>
            <a:off x="2678460" y="781478"/>
            <a:ext cx="906862" cy="706414"/>
            <a:chOff x="0" y="2690"/>
            <a:chExt cx="906861" cy="706413"/>
          </a:xfrm>
        </p:grpSpPr>
        <p:sp>
          <p:nvSpPr>
            <p:cNvPr id="464" name="Rectangle 1"/>
            <p:cNvSpPr/>
            <p:nvPr/>
          </p:nvSpPr>
          <p:spPr>
            <a:xfrm>
              <a:off x="0" y="17572"/>
              <a:ext cx="906862" cy="691532"/>
            </a:xfrm>
            <a:prstGeom prst="rect">
              <a:avLst/>
            </a:prstGeom>
            <a:solidFill>
              <a:srgbClr val="FFFFFF"/>
            </a:solidFill>
            <a:ln w="12700" cap="flat">
              <a:solidFill>
                <a:srgbClr val="3A5E8A"/>
              </a:solidFill>
              <a:prstDash val="solid"/>
              <a:round/>
            </a:ln>
            <a:effectLst/>
          </p:spPr>
          <p:txBody>
            <a:bodyPr wrap="square" lIns="34289" tIns="34289" rIns="34289" bIns="34289" numCol="1" anchor="ctr">
              <a:noAutofit/>
            </a:bodyPr>
            <a:lstStyle/>
            <a:p>
              <a:pPr algn="ctr" defTabSz="685800">
                <a:defRPr sz="1200">
                  <a:solidFill>
                    <a:srgbClr val="FFFFFF"/>
                  </a:solidFill>
                  <a:latin typeface="+mn-lt"/>
                  <a:ea typeface="+mn-ea"/>
                  <a:cs typeface="+mn-cs"/>
                  <a:sym typeface="Calibri"/>
                </a:defRPr>
              </a:pPr>
              <a:endParaRPr/>
            </a:p>
          </p:txBody>
        </p:sp>
        <p:sp>
          <p:nvSpPr>
            <p:cNvPr id="465" name="Straight Connector 30"/>
            <p:cNvSpPr/>
            <p:nvPr/>
          </p:nvSpPr>
          <p:spPr>
            <a:xfrm flipV="1">
              <a:off x="-1" y="354920"/>
              <a:ext cx="906863" cy="8419"/>
            </a:xfrm>
            <a:prstGeom prst="line">
              <a:avLst/>
            </a:prstGeom>
            <a:noFill/>
            <a:ln w="3175" cap="flat">
              <a:solidFill>
                <a:srgbClr val="4A7EBB"/>
              </a:solidFill>
              <a:prstDash val="solid"/>
              <a:round/>
            </a:ln>
            <a:effectLst/>
          </p:spPr>
          <p:txBody>
            <a:bodyPr wrap="square" lIns="34289" tIns="34289" rIns="34289" bIns="34289" numCol="1" anchor="t">
              <a:noAutofit/>
            </a:bodyPr>
            <a:lstStyle/>
            <a:p>
              <a:pPr defTabSz="685800">
                <a:defRPr sz="1200">
                  <a:latin typeface="+mn-lt"/>
                  <a:ea typeface="+mn-ea"/>
                  <a:cs typeface="+mn-cs"/>
                  <a:sym typeface="Calibri"/>
                </a:defRPr>
              </a:pPr>
              <a:endParaRPr/>
            </a:p>
          </p:txBody>
        </p:sp>
        <mc:AlternateContent xmlns:mc="http://schemas.openxmlformats.org/markup-compatibility/2006">
          <mc:Choice xmlns:a14="http://schemas.microsoft.com/office/drawing/2010/main" Requires="a14">
            <p:sp>
              <p:nvSpPr>
                <p:cNvPr id="466" name="Rectangle 41"/>
                <p:cNvSpPr txBox="1"/>
                <p:nvPr/>
              </p:nvSpPr>
              <p:spPr>
                <a:xfrm>
                  <a:off x="350252" y="2690"/>
                  <a:ext cx="298393" cy="335400"/>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spAutoFit/>
                </a:bodyPr>
                <a:lstStyle>
                  <a:lvl1pPr defTabSz="685800">
                    <a:defRPr>
                      <a:latin typeface="Cambria Math"/>
                      <a:ea typeface="Cambria Math"/>
                      <a:cs typeface="Cambria Math"/>
                      <a:sym typeface="Cambria Math"/>
                    </a:defRPr>
                  </a:lvl1pPr>
                </a:lstStyle>
                <a:p>
                  <a:pPr/>
                  <a14:m>
                    <m:oMathPara xmlns:m="http://schemas.openxmlformats.org/officeDocument/2006/math">
                      <m:oMathParaPr>
                        <m:jc m:val="left"/>
                      </m:oMathParaPr>
                      <m:oMath xmlns:m="http://schemas.openxmlformats.org/officeDocument/2006/math">
                        <m:sSub>
                          <m:sSubPr>
                            <m:ctrlPr>
                              <a:rPr sz="2050">
                                <a:solidFill>
                                  <a:srgbClr val="000000"/>
                                </a:solidFill>
                                <a:latin typeface="Cambria Math" panose="02040503050406030204" pitchFamily="18" charset="0"/>
                              </a:rPr>
                            </m:ctrlPr>
                          </m:sSubPr>
                          <m:e>
                            <m:r>
                              <a:rPr sz="2050" i="1">
                                <a:solidFill>
                                  <a:srgbClr val="000000"/>
                                </a:solidFill>
                                <a:latin typeface="Cambria Math" panose="02040503050406030204" pitchFamily="18" charset="0"/>
                              </a:rPr>
                              <m:t>𝑥</m:t>
                            </m:r>
                          </m:e>
                          <m:sub>
                            <m:r>
                              <a:rPr sz="2050" i="1">
                                <a:solidFill>
                                  <a:srgbClr val="000000"/>
                                </a:solidFill>
                                <a:latin typeface="Cambria Math" panose="02040503050406030204" pitchFamily="18" charset="0"/>
                              </a:rPr>
                              <m:t>0</m:t>
                            </m:r>
                          </m:sub>
                        </m:sSub>
                      </m:oMath>
                    </m:oMathPara>
                  </a14:m>
                  <a:endParaRPr sz="2264"/>
                </a:p>
              </p:txBody>
            </p:sp>
          </mc:Choice>
          <mc:Fallback>
            <p:sp>
              <p:nvSpPr>
                <p:cNvPr id="466" name="Rectangle 41"/>
                <p:cNvSpPr txBox="1">
                  <a:spLocks noRot="1" noChangeAspect="1" noMove="1" noResize="1" noEditPoints="1" noAdjustHandles="1" noChangeArrowheads="1" noChangeShapeType="1" noTextEdit="1"/>
                </p:cNvSpPr>
                <p:nvPr/>
              </p:nvSpPr>
              <p:spPr>
                <a:xfrm>
                  <a:off x="350252" y="2690"/>
                  <a:ext cx="298393" cy="335400"/>
                </a:xfrm>
                <a:prstGeom prst="rect">
                  <a:avLst/>
                </a:prstGeom>
                <a:blipFill>
                  <a:blip r:embed="rId3"/>
                  <a:stretch>
                    <a:fillRect l="-8000" r="-12000" b="-11111"/>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7" name="Rectangle 41"/>
                <p:cNvSpPr txBox="1"/>
                <p:nvPr/>
              </p:nvSpPr>
              <p:spPr>
                <a:xfrm>
                  <a:off x="324016" y="343582"/>
                  <a:ext cx="298393" cy="332774"/>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spAutoFit/>
                </a:bodyPr>
                <a:lstStyle>
                  <a:lvl1pPr defTabSz="685800">
                    <a:defRPr>
                      <a:latin typeface="Cambria Math"/>
                      <a:ea typeface="Cambria Math"/>
                      <a:cs typeface="Cambria Math"/>
                      <a:sym typeface="Cambria Math"/>
                    </a:defRPr>
                  </a:lvl1pPr>
                </a:lstStyle>
                <a:p>
                  <a:pPr/>
                  <a14:m>
                    <m:oMathPara xmlns:m="http://schemas.openxmlformats.org/officeDocument/2006/math">
                      <m:oMathParaPr>
                        <m:jc m:val="left"/>
                      </m:oMathParaPr>
                      <m:oMath xmlns:m="http://schemas.openxmlformats.org/officeDocument/2006/math">
                        <m:sSub>
                          <m:sSubPr>
                            <m:ctrlPr>
                              <a:rPr sz="2050">
                                <a:solidFill>
                                  <a:srgbClr val="000000"/>
                                </a:solidFill>
                                <a:latin typeface="Cambria Math" panose="02040503050406030204" pitchFamily="18" charset="0"/>
                              </a:rPr>
                            </m:ctrlPr>
                          </m:sSubPr>
                          <m:e>
                            <m:r>
                              <a:rPr sz="2050" i="1">
                                <a:solidFill>
                                  <a:srgbClr val="000000"/>
                                </a:solidFill>
                                <a:latin typeface="Cambria Math" panose="02040503050406030204" pitchFamily="18" charset="0"/>
                              </a:rPr>
                              <m:t>𝑥</m:t>
                            </m:r>
                          </m:e>
                          <m:sub>
                            <m:r>
                              <a:rPr sz="2050" i="1">
                                <a:solidFill>
                                  <a:srgbClr val="000000"/>
                                </a:solidFill>
                                <a:latin typeface="Cambria Math" panose="02040503050406030204" pitchFamily="18" charset="0"/>
                              </a:rPr>
                              <m:t>1</m:t>
                            </m:r>
                          </m:sub>
                        </m:sSub>
                      </m:oMath>
                    </m:oMathPara>
                  </a14:m>
                  <a:endParaRPr sz="2264"/>
                </a:p>
              </p:txBody>
            </p:sp>
          </mc:Choice>
          <mc:Fallback>
            <p:sp>
              <p:nvSpPr>
                <p:cNvPr id="467" name="Rectangle 41"/>
                <p:cNvSpPr txBox="1">
                  <a:spLocks noRot="1" noChangeAspect="1" noMove="1" noResize="1" noEditPoints="1" noAdjustHandles="1" noChangeArrowheads="1" noChangeShapeType="1" noTextEdit="1"/>
                </p:cNvSpPr>
                <p:nvPr/>
              </p:nvSpPr>
              <p:spPr>
                <a:xfrm>
                  <a:off x="324016" y="343582"/>
                  <a:ext cx="298393" cy="332774"/>
                </a:xfrm>
                <a:prstGeom prst="rect">
                  <a:avLst/>
                </a:prstGeom>
                <a:blipFill>
                  <a:blip r:embed="rId4"/>
                  <a:stretch>
                    <a:fillRect l="-12500" r="-16667" b="-11111"/>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469" name="Rectangle 41"/>
              <p:cNvSpPr txBox="1"/>
              <p:nvPr/>
            </p:nvSpPr>
            <p:spPr>
              <a:xfrm>
                <a:off x="1619817" y="3267378"/>
                <a:ext cx="6076863" cy="369492"/>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marL="257175" indent="-257175" defTabSz="685800">
                  <a:buSzPct val="100000"/>
                  <a:buFont typeface="Arial"/>
                  <a:buChar char="•"/>
                </a:pPr>
                <a:r>
                  <a:t>Sender holds two bits/strings </a:t>
                </a:r>
                <a14:m>
                  <m:oMath xmlns:m="http://schemas.openxmlformats.org/officeDocument/2006/math">
                    <m:sSub>
                      <m:sSubPr>
                        <m:ctrlPr>
                          <a:rPr sz="1900">
                            <a:solidFill>
                              <a:srgbClr val="000000"/>
                            </a:solidFill>
                            <a:latin typeface="Cambria Math" panose="02040503050406030204" pitchFamily="18" charset="0"/>
                          </a:rPr>
                        </m:ctrlPr>
                      </m:sSubPr>
                      <m:e>
                        <m:r>
                          <a:rPr sz="1900" i="1">
                            <a:solidFill>
                              <a:srgbClr val="000000"/>
                            </a:solidFill>
                            <a:latin typeface="Cambria Math" panose="02040503050406030204" pitchFamily="18" charset="0"/>
                          </a:rPr>
                          <m:t>𝑥</m:t>
                        </m:r>
                      </m:e>
                      <m:sub>
                        <m:r>
                          <a:rPr sz="1900" i="1">
                            <a:solidFill>
                              <a:srgbClr val="000000"/>
                            </a:solidFill>
                            <a:latin typeface="Cambria Math" panose="02040503050406030204" pitchFamily="18" charset="0"/>
                          </a:rPr>
                          <m:t>0</m:t>
                        </m:r>
                      </m:sub>
                    </m:sSub>
                  </m:oMath>
                </a14:m>
                <a:r>
                  <a:t> and </a:t>
                </a:r>
                <a14:m>
                  <m:oMath xmlns:m="http://schemas.openxmlformats.org/officeDocument/2006/math">
                    <m:sSub>
                      <m:sSubPr>
                        <m:ctrlPr>
                          <a:rPr sz="1900">
                            <a:solidFill>
                              <a:srgbClr val="000000"/>
                            </a:solidFill>
                            <a:latin typeface="Cambria Math" panose="02040503050406030204" pitchFamily="18" charset="0"/>
                          </a:rPr>
                        </m:ctrlPr>
                      </m:sSubPr>
                      <m:e>
                        <m:r>
                          <a:rPr sz="1900" i="1">
                            <a:solidFill>
                              <a:srgbClr val="000000"/>
                            </a:solidFill>
                            <a:latin typeface="Cambria Math" panose="02040503050406030204" pitchFamily="18" charset="0"/>
                          </a:rPr>
                          <m:t>𝑥</m:t>
                        </m:r>
                      </m:e>
                      <m:sub>
                        <m:r>
                          <a:rPr sz="1900" i="1">
                            <a:solidFill>
                              <a:srgbClr val="000000"/>
                            </a:solidFill>
                            <a:latin typeface="Cambria Math" panose="02040503050406030204" pitchFamily="18" charset="0"/>
                          </a:rPr>
                          <m:t>1</m:t>
                        </m:r>
                      </m:sub>
                    </m:sSub>
                  </m:oMath>
                </a14:m>
                <a:r>
                  <a:t>.</a:t>
                </a:r>
                <a:endParaRPr sz="1600"/>
              </a:p>
            </p:txBody>
          </p:sp>
        </mc:Choice>
        <mc:Fallback>
          <p:sp>
            <p:nvSpPr>
              <p:cNvPr id="469" name="Rectangle 41"/>
              <p:cNvSpPr txBox="1">
                <a:spLocks noRot="1" noChangeAspect="1" noMove="1" noResize="1" noEditPoints="1" noAdjustHandles="1" noChangeArrowheads="1" noChangeShapeType="1" noTextEdit="1"/>
              </p:cNvSpPr>
              <p:nvPr/>
            </p:nvSpPr>
            <p:spPr>
              <a:xfrm>
                <a:off x="1619817" y="3267378"/>
                <a:ext cx="6076863" cy="369492"/>
              </a:xfrm>
              <a:prstGeom prst="rect">
                <a:avLst/>
              </a:prstGeom>
              <a:blipFill>
                <a:blip r:embed="rId5"/>
                <a:stretch>
                  <a:fillRect l="-2292" t="-23333" b="-43333"/>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0" name="Rectangle 41"/>
              <p:cNvSpPr txBox="1"/>
              <p:nvPr/>
            </p:nvSpPr>
            <p:spPr>
              <a:xfrm>
                <a:off x="1621801" y="3678051"/>
                <a:ext cx="6076863" cy="354534"/>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marL="257175" indent="-257175" defTabSz="685800">
                  <a:buSzPct val="100000"/>
                  <a:buFont typeface="Arial"/>
                  <a:buChar char="•"/>
                </a:pPr>
                <a:r>
                  <a:t>Receiver holds a choice bit </a:t>
                </a:r>
                <a14:m>
                  <m:oMath xmlns:m="http://schemas.openxmlformats.org/officeDocument/2006/math">
                    <m:r>
                      <a:rPr sz="1900" i="1">
                        <a:solidFill>
                          <a:srgbClr val="000000"/>
                        </a:solidFill>
                        <a:latin typeface="Cambria Math" panose="02040503050406030204" pitchFamily="18" charset="0"/>
                      </a:rPr>
                      <m:t>𝑏</m:t>
                    </m:r>
                  </m:oMath>
                </a14:m>
                <a:r>
                  <a:t>.</a:t>
                </a:r>
                <a:endParaRPr sz="1600"/>
              </a:p>
            </p:txBody>
          </p:sp>
        </mc:Choice>
        <mc:Fallback>
          <p:sp>
            <p:nvSpPr>
              <p:cNvPr id="470" name="Rectangle 41"/>
              <p:cNvSpPr txBox="1">
                <a:spLocks noRot="1" noChangeAspect="1" noMove="1" noResize="1" noEditPoints="1" noAdjustHandles="1" noChangeArrowheads="1" noChangeShapeType="1" noTextEdit="1"/>
              </p:cNvSpPr>
              <p:nvPr/>
            </p:nvSpPr>
            <p:spPr>
              <a:xfrm>
                <a:off x="1621801" y="3678051"/>
                <a:ext cx="6076863" cy="354534"/>
              </a:xfrm>
              <a:prstGeom prst="rect">
                <a:avLst/>
              </a:prstGeom>
              <a:blipFill>
                <a:blip r:embed="rId6"/>
                <a:stretch>
                  <a:fillRect l="-2292" t="-27586" b="-48276"/>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1" name="Rectangle 41"/>
              <p:cNvSpPr txBox="1"/>
              <p:nvPr/>
            </p:nvSpPr>
            <p:spPr>
              <a:xfrm>
                <a:off x="1628239" y="4131487"/>
                <a:ext cx="6407162" cy="36896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marL="257175" indent="-257175" defTabSz="685800">
                  <a:buSzPct val="100000"/>
                  <a:buFont typeface="Arial"/>
                  <a:buChar char="•"/>
                </a:pPr>
                <a:r>
                  <a:t>Receiver should learn </a:t>
                </a:r>
                <a14:m>
                  <m:oMath xmlns:m="http://schemas.openxmlformats.org/officeDocument/2006/math">
                    <m:sSub>
                      <m:sSubPr>
                        <m:ctrlPr>
                          <a:rPr sz="1900">
                            <a:solidFill>
                              <a:srgbClr val="000000"/>
                            </a:solidFill>
                            <a:latin typeface="Cambria Math" panose="02040503050406030204" pitchFamily="18" charset="0"/>
                          </a:rPr>
                        </m:ctrlPr>
                      </m:sSubPr>
                      <m:e>
                        <m:r>
                          <a:rPr sz="1900" i="1">
                            <a:solidFill>
                              <a:srgbClr val="000000"/>
                            </a:solidFill>
                            <a:latin typeface="Cambria Math" panose="02040503050406030204" pitchFamily="18" charset="0"/>
                          </a:rPr>
                          <m:t>𝑥</m:t>
                        </m:r>
                      </m:e>
                      <m:sub>
                        <m:r>
                          <a:rPr sz="1900" i="1">
                            <a:solidFill>
                              <a:srgbClr val="000000"/>
                            </a:solidFill>
                            <a:latin typeface="Cambria Math" panose="02040503050406030204" pitchFamily="18" charset="0"/>
                          </a:rPr>
                          <m:t>𝑏</m:t>
                        </m:r>
                      </m:sub>
                    </m:sSub>
                  </m:oMath>
                </a14:m>
                <a:r>
                  <a:t>, sender should learn nothing. </a:t>
                </a:r>
                <a:endParaRPr sz="1600"/>
              </a:p>
            </p:txBody>
          </p:sp>
        </mc:Choice>
        <mc:Fallback>
          <p:sp>
            <p:nvSpPr>
              <p:cNvPr id="471" name="Rectangle 41"/>
              <p:cNvSpPr txBox="1">
                <a:spLocks noRot="1" noChangeAspect="1" noMove="1" noResize="1" noEditPoints="1" noAdjustHandles="1" noChangeArrowheads="1" noChangeShapeType="1" noTextEdit="1"/>
              </p:cNvSpPr>
              <p:nvPr/>
            </p:nvSpPr>
            <p:spPr>
              <a:xfrm>
                <a:off x="1628239" y="4131487"/>
                <a:ext cx="6407162" cy="368969"/>
              </a:xfrm>
              <a:prstGeom prst="rect">
                <a:avLst/>
              </a:prstGeom>
              <a:blipFill>
                <a:blip r:embed="rId7"/>
                <a:stretch>
                  <a:fillRect l="-2178" t="-73333" b="-93333"/>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472" name="Rectangle 41"/>
          <p:cNvSpPr txBox="1"/>
          <p:nvPr/>
        </p:nvSpPr>
        <p:spPr>
          <a:xfrm>
            <a:off x="2068008" y="4562298"/>
            <a:ext cx="5299464" cy="482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p>
            <a:pPr defTabSz="685800">
              <a:defRPr sz="1400"/>
            </a:pPr>
            <a:r>
              <a:t>(We will consider </a:t>
            </a:r>
            <a:r>
              <a:rPr b="1">
                <a:solidFill>
                  <a:srgbClr val="FF0000"/>
                </a:solidFill>
              </a:rPr>
              <a:t>honest-but-curious</a:t>
            </a:r>
            <a:r>
              <a:t> adversaries; formal definition in a little bit…)</a:t>
            </a:r>
          </a:p>
        </p:txBody>
      </p:sp>
      <p:pic>
        <p:nvPicPr>
          <p:cNvPr id="473" name="Picture 61" descr="Picture 61"/>
          <p:cNvPicPr>
            <a:picLocks noChangeAspect="1"/>
          </p:cNvPicPr>
          <p:nvPr/>
        </p:nvPicPr>
        <p:blipFill>
          <a:blip r:embed="rId8"/>
          <a:stretch>
            <a:fillRect/>
          </a:stretch>
        </p:blipFill>
        <p:spPr>
          <a:xfrm>
            <a:off x="2809498" y="1638338"/>
            <a:ext cx="682509" cy="682509"/>
          </a:xfrm>
          <a:prstGeom prst="rect">
            <a:avLst/>
          </a:prstGeom>
          <a:ln w="12700">
            <a:miter lim="400000"/>
          </a:ln>
        </p:spPr>
      </p:pic>
      <p:pic>
        <p:nvPicPr>
          <p:cNvPr id="474" name="Picture 4" descr="Picture 4"/>
          <p:cNvPicPr>
            <a:picLocks noChangeAspect="1"/>
          </p:cNvPicPr>
          <p:nvPr/>
        </p:nvPicPr>
        <p:blipFill>
          <a:blip r:embed="rId9"/>
          <a:stretch>
            <a:fillRect/>
          </a:stretch>
        </p:blipFill>
        <p:spPr>
          <a:xfrm>
            <a:off x="6241284" y="1572035"/>
            <a:ext cx="492157" cy="800101"/>
          </a:xfrm>
          <a:prstGeom prst="rect">
            <a:avLst/>
          </a:prstGeom>
          <a:ln w="12700">
            <a:miter lim="400000"/>
          </a:ln>
        </p:spPr>
      </p:pic>
      <p:sp>
        <p:nvSpPr>
          <p:cNvPr id="475" name="Rectangle 41"/>
          <p:cNvSpPr txBox="1"/>
          <p:nvPr/>
        </p:nvSpPr>
        <p:spPr>
          <a:xfrm>
            <a:off x="2712750" y="2455753"/>
            <a:ext cx="1116409" cy="327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defTabSz="685800">
              <a:defRPr>
                <a:latin typeface="Arial"/>
                <a:ea typeface="Arial"/>
                <a:cs typeface="Arial"/>
                <a:sym typeface="Arial"/>
              </a:defRPr>
            </a:lvl1pPr>
          </a:lstStyle>
          <a:p>
            <a:r>
              <a:t>Sender</a:t>
            </a:r>
          </a:p>
        </p:txBody>
      </p:sp>
      <p:sp>
        <p:nvSpPr>
          <p:cNvPr id="476" name="Slide Number"/>
          <p:cNvSpPr txBox="1">
            <a:spLocks noGrp="1"/>
          </p:cNvSpPr>
          <p:nvPr>
            <p:ph type="sldNum" sz="quarter" idx="4294967295"/>
          </p:nvPr>
        </p:nvSpPr>
        <p:spPr>
          <a:xfrm>
            <a:off x="8451557" y="4799957"/>
            <a:ext cx="197144" cy="1830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lstStyle>
            <a:lvl1pPr defTabSz="685800">
              <a:defRPr sz="900"/>
            </a:lvl1pPr>
          </a:lstStyle>
          <a:p>
            <a:fld id="{86CB4B4D-7CA3-9044-876B-883B54F8677D}" type="slidenum">
              <a:t>42</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7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 grpId="0" animBg="1" advAuto="0"/>
      <p:bldP spid="472" grpId="0"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Rectangle 3"/>
          <p:cNvSpPr txBox="1">
            <a:spLocks noGrp="1"/>
          </p:cNvSpPr>
          <p:nvPr>
            <p:ph type="title"/>
          </p:nvPr>
        </p:nvSpPr>
        <p:spPr>
          <a:xfrm>
            <a:off x="780310" y="33468"/>
            <a:ext cx="7772401" cy="857251"/>
          </a:xfrm>
          <a:prstGeom prst="rect">
            <a:avLst/>
          </a:prstGeom>
        </p:spPr>
        <p:txBody>
          <a:bodyPr/>
          <a:lstStyle/>
          <a:p>
            <a:r>
              <a:t>Why OT? Computing ANDs</a:t>
            </a:r>
          </a:p>
        </p:txBody>
      </p:sp>
      <p:pic>
        <p:nvPicPr>
          <p:cNvPr id="479" name="Picture 20" descr="Picture 20"/>
          <p:cNvPicPr>
            <a:picLocks noChangeAspect="1"/>
          </p:cNvPicPr>
          <p:nvPr/>
        </p:nvPicPr>
        <p:blipFill>
          <a:blip r:embed="rId3"/>
          <a:stretch>
            <a:fillRect/>
          </a:stretch>
        </p:blipFill>
        <p:spPr>
          <a:xfrm>
            <a:off x="1985814" y="1609222"/>
            <a:ext cx="682508" cy="682508"/>
          </a:xfrm>
          <a:prstGeom prst="rect">
            <a:avLst/>
          </a:prstGeom>
          <a:ln w="12700">
            <a:miter lim="400000"/>
          </a:ln>
        </p:spPr>
      </p:pic>
      <p:pic>
        <p:nvPicPr>
          <p:cNvPr id="480" name="Picture 4" descr="Picture 4"/>
          <p:cNvPicPr>
            <a:picLocks noChangeAspect="1"/>
          </p:cNvPicPr>
          <p:nvPr/>
        </p:nvPicPr>
        <p:blipFill>
          <a:blip r:embed="rId4"/>
          <a:stretch>
            <a:fillRect/>
          </a:stretch>
        </p:blipFill>
        <p:spPr>
          <a:xfrm>
            <a:off x="6246186" y="1545636"/>
            <a:ext cx="492157" cy="800101"/>
          </a:xfrm>
          <a:prstGeom prst="rect">
            <a:avLst/>
          </a:prstGeom>
          <a:ln w="12700">
            <a:miter lim="400000"/>
          </a:ln>
        </p:spPr>
      </p:pic>
      <p:grpSp>
        <p:nvGrpSpPr>
          <p:cNvPr id="483" name="Oval Callout 22"/>
          <p:cNvGrpSpPr/>
          <p:nvPr/>
        </p:nvGrpSpPr>
        <p:grpSpPr>
          <a:xfrm>
            <a:off x="2105425" y="890718"/>
            <a:ext cx="1170432" cy="583490"/>
            <a:chOff x="0" y="0"/>
            <a:chExt cx="1170430" cy="583489"/>
          </a:xfrm>
        </p:grpSpPr>
        <p:sp>
          <p:nvSpPr>
            <p:cNvPr id="481" name="Quote Bubble"/>
            <p:cNvSpPr/>
            <p:nvPr/>
          </p:nvSpPr>
          <p:spPr>
            <a:xfrm>
              <a:off x="0" y="0"/>
              <a:ext cx="1170431" cy="583490"/>
            </a:xfrm>
            <a:prstGeom prst="wedgeEllipseCallout">
              <a:avLst>
                <a:gd name="adj1" fmla="val -20833"/>
                <a:gd name="adj2" fmla="val 62500"/>
              </a:avLst>
            </a:prstGeom>
            <a:noFill/>
            <a:ln w="12700" cap="flat">
              <a:solidFill>
                <a:srgbClr val="3A5E8A"/>
              </a:solidFill>
              <a:prstDash val="solid"/>
              <a:round/>
            </a:ln>
            <a:effectLst/>
          </p:spPr>
          <p:txBody>
            <a:bodyPr wrap="square" lIns="34289" tIns="34289" rIns="34289" bIns="34289" numCol="1" anchor="ctr">
              <a:noAutofit/>
            </a:bodyPr>
            <a:lstStyle/>
            <a:p>
              <a:pPr marL="0" marR="0" lvl="0" indent="0" algn="ctr"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482" name="Text"/>
                <p:cNvSpPr txBox="1"/>
                <p:nvPr/>
              </p:nvSpPr>
              <p:spPr>
                <a:xfrm>
                  <a:off x="215220" y="166640"/>
                  <a:ext cx="739990" cy="250209"/>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spAutoFit/>
                </a:bodyPr>
                <a:lstStyle>
                  <a:lvl1pPr algn="ctr" defTabSz="685800">
                    <a:defRPr sz="1200">
                      <a:latin typeface="Cambria Math"/>
                      <a:ea typeface="Cambria Math"/>
                      <a:cs typeface="Cambria Math"/>
                      <a:sym typeface="Cambria Math"/>
                    </a:defRPr>
                  </a:lvl1pPr>
                </a:lstStyle>
                <a:p>
                  <a:pPr marL="0" marR="0" lvl="0" indent="0" algn="ctr" defTabSz="685800" rtl="0" eaLnBrk="1" fontAlgn="auto" latinLnBrk="0" hangingPunct="0">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30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𝛼</m:t>
                        </m:r>
                        <m:r>
                          <a:rPr kumimoji="0" sz="130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∈{0,1}</m:t>
                        </m:r>
                      </m:oMath>
                    </m:oMathPara>
                  </a14:m>
                  <a:endParaRPr kumimoji="0" sz="1698"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482" name="Text"/>
                <p:cNvSpPr txBox="1">
                  <a:spLocks noRot="1" noChangeAspect="1" noMove="1" noResize="1" noEditPoints="1" noAdjustHandles="1" noChangeArrowheads="1" noChangeShapeType="1" noTextEdit="1"/>
                </p:cNvSpPr>
                <p:nvPr/>
              </p:nvSpPr>
              <p:spPr>
                <a:xfrm>
                  <a:off x="215220" y="166640"/>
                  <a:ext cx="739990" cy="250209"/>
                </a:xfrm>
                <a:prstGeom prst="rect">
                  <a:avLst/>
                </a:prstGeom>
                <a:blipFill>
                  <a:blip r:embed="rId5"/>
                  <a:stretch>
                    <a:fillRect l="-1695" r="-1695" b="-20000"/>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p:grpSp>
        <p:nvGrpSpPr>
          <p:cNvPr id="486" name="Oval Callout 24"/>
          <p:cNvGrpSpPr/>
          <p:nvPr/>
        </p:nvGrpSpPr>
        <p:grpSpPr>
          <a:xfrm>
            <a:off x="6246186" y="854134"/>
            <a:ext cx="1170431" cy="583490"/>
            <a:chOff x="0" y="0"/>
            <a:chExt cx="1170430" cy="583489"/>
          </a:xfrm>
        </p:grpSpPr>
        <p:sp>
          <p:nvSpPr>
            <p:cNvPr id="484" name="Quote Bubble"/>
            <p:cNvSpPr/>
            <p:nvPr/>
          </p:nvSpPr>
          <p:spPr>
            <a:xfrm>
              <a:off x="0" y="0"/>
              <a:ext cx="1170431" cy="583490"/>
            </a:xfrm>
            <a:prstGeom prst="wedgeEllipseCallout">
              <a:avLst>
                <a:gd name="adj1" fmla="val -20833"/>
                <a:gd name="adj2" fmla="val 62500"/>
              </a:avLst>
            </a:prstGeom>
            <a:noFill/>
            <a:ln w="12700" cap="flat">
              <a:solidFill>
                <a:srgbClr val="3A5E8A"/>
              </a:solidFill>
              <a:prstDash val="solid"/>
              <a:round/>
            </a:ln>
            <a:effectLst/>
          </p:spPr>
          <p:txBody>
            <a:bodyPr wrap="square" lIns="34289" tIns="34289" rIns="34289" bIns="34289" numCol="1" anchor="ctr">
              <a:noAutofit/>
            </a:bodyPr>
            <a:lstStyle/>
            <a:p>
              <a:pPr marL="0" marR="0" lvl="0" indent="0" algn="ctr"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485" name="Text"/>
                <p:cNvSpPr txBox="1"/>
                <p:nvPr/>
              </p:nvSpPr>
              <p:spPr>
                <a:xfrm>
                  <a:off x="215220" y="166493"/>
                  <a:ext cx="739990" cy="250503"/>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spAutoFit/>
                </a:bodyPr>
                <a:lstStyle>
                  <a:lvl1pPr algn="ctr" defTabSz="685800">
                    <a:defRPr sz="1200">
                      <a:latin typeface="Cambria Math"/>
                      <a:ea typeface="Cambria Math"/>
                      <a:cs typeface="Cambria Math"/>
                      <a:sym typeface="Cambria Math"/>
                    </a:defRPr>
                  </a:lvl1pPr>
                </a:lstStyle>
                <a:p>
                  <a:pPr marL="0" marR="0" lvl="0" indent="0" algn="ctr" defTabSz="685800" rtl="0" eaLnBrk="1" fontAlgn="auto" latinLnBrk="0" hangingPunct="0">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30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𝛽</m:t>
                        </m:r>
                        <m:r>
                          <a:rPr kumimoji="0" sz="130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∈{0,1}</m:t>
                        </m:r>
                      </m:oMath>
                    </m:oMathPara>
                  </a14:m>
                  <a:endParaRPr kumimoji="0" sz="1698"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485" name="Text"/>
                <p:cNvSpPr txBox="1">
                  <a:spLocks noRot="1" noChangeAspect="1" noMove="1" noResize="1" noEditPoints="1" noAdjustHandles="1" noChangeArrowheads="1" noChangeShapeType="1" noTextEdit="1"/>
                </p:cNvSpPr>
                <p:nvPr/>
              </p:nvSpPr>
              <p:spPr>
                <a:xfrm>
                  <a:off x="215220" y="166493"/>
                  <a:ext cx="739990" cy="250503"/>
                </a:xfrm>
                <a:prstGeom prst="rect">
                  <a:avLst/>
                </a:prstGeom>
                <a:blipFill>
                  <a:blip r:embed="rId6"/>
                  <a:stretch>
                    <a:fillRect l="-6780" r="-1695" b="-14286"/>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487" name="Rectangle 3"/>
              <p:cNvSpPr txBox="1"/>
              <p:nvPr/>
            </p:nvSpPr>
            <p:spPr>
              <a:xfrm>
                <a:off x="3418158" y="843558"/>
                <a:ext cx="2496705" cy="702078"/>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normAutofit fontScale="92500"/>
              </a:bodyPr>
              <a:lstStyle/>
              <a:p>
                <a:pPr marL="0" marR="0" lvl="0" indent="0" algn="ctr" defTabSz="6858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r>
                  <a:rPr kumimoji="0" sz="1800" b="0" i="0" u="none" strike="noStrike" kern="0" cap="none" spc="0" normalizeH="0" baseline="0" noProof="0">
                    <a:ln>
                      <a:noFill/>
                    </a:ln>
                    <a:solidFill>
                      <a:srgbClr val="000000"/>
                    </a:solidFill>
                    <a:effectLst/>
                    <a:uLnTx/>
                    <a:uFillTx/>
                    <a:latin typeface="Calibri"/>
                    <a:cs typeface="Calibri"/>
                    <a:sym typeface="Calibri"/>
                  </a:rPr>
                  <a:t>Alice and Bob want to compute the AND </a:t>
                </a:r>
                <a14:m>
                  <m:oMath xmlns:m="http://schemas.openxmlformats.org/officeDocument/2006/math">
                    <m:r>
                      <a:rPr kumimoji="0" sz="2400" b="0" i="1" u="none" strike="noStrike" kern="0" cap="none" spc="0" normalizeH="0" baseline="0" noProof="0">
                        <a:ln>
                          <a:noFill/>
                        </a:ln>
                        <a:solidFill>
                          <a:srgbClr val="000000"/>
                        </a:solidFill>
                        <a:effectLst/>
                        <a:uLnTx/>
                        <a:uFillTx/>
                        <a:latin typeface="Cambria Math" panose="02040503050406030204" pitchFamily="18" charset="0"/>
                        <a:sym typeface="Calibri"/>
                      </a:rPr>
                      <m:t>𝛼</m:t>
                    </m:r>
                    <m:r>
                      <a:rPr kumimoji="0" sz="2400" b="0" i="1" u="none" strike="noStrike" kern="0" cap="none" spc="0" normalizeH="0" baseline="0" noProof="0">
                        <a:ln>
                          <a:noFill/>
                        </a:ln>
                        <a:solidFill>
                          <a:srgbClr val="000000"/>
                        </a:solidFill>
                        <a:effectLst/>
                        <a:uLnTx/>
                        <a:uFillTx/>
                        <a:latin typeface="Cambria Math" panose="02040503050406030204" pitchFamily="18" charset="0"/>
                        <a:sym typeface="Calibri"/>
                      </a:rPr>
                      <m:t>∧</m:t>
                    </m:r>
                    <m:r>
                      <a:rPr kumimoji="0" sz="2400" b="0" i="1" u="none" strike="noStrike" kern="0" cap="none" spc="0" normalizeH="0" baseline="0" noProof="0">
                        <a:ln>
                          <a:noFill/>
                        </a:ln>
                        <a:solidFill>
                          <a:srgbClr val="000000"/>
                        </a:solidFill>
                        <a:effectLst/>
                        <a:uLnTx/>
                        <a:uFillTx/>
                        <a:latin typeface="Cambria Math" panose="02040503050406030204" pitchFamily="18" charset="0"/>
                        <a:sym typeface="Calibri"/>
                      </a:rPr>
                      <m:t>𝛽</m:t>
                    </m:r>
                  </m:oMath>
                </a14:m>
                <a:r>
                  <a:rPr kumimoji="0" sz="1800" b="0" i="0" u="none" strike="noStrike" kern="0" cap="none" spc="0" normalizeH="0" baseline="0" noProof="0">
                    <a:ln>
                      <a:noFill/>
                    </a:ln>
                    <a:solidFill>
                      <a:srgbClr val="000000"/>
                    </a:solidFill>
                    <a:effectLst/>
                    <a:uLnTx/>
                    <a:uFillTx/>
                    <a:latin typeface="Calibri"/>
                    <a:cs typeface="Calibri"/>
                    <a:sym typeface="Calibri"/>
                  </a:rPr>
                  <a:t>.</a:t>
                </a:r>
                <a:endParaRPr kumimoji="0" sz="2264" b="0" i="0" u="none" strike="noStrike" kern="0" cap="none" spc="0" normalizeH="0" baseline="0" noProof="0">
                  <a:ln>
                    <a:noFill/>
                  </a:ln>
                  <a:solidFill>
                    <a:srgbClr val="000000"/>
                  </a:solidFill>
                  <a:effectLst/>
                  <a:uLnTx/>
                  <a:uFillTx/>
                  <a:latin typeface="Calibri"/>
                  <a:cs typeface="Calibri"/>
                  <a:sym typeface="Calibri"/>
                </a:endParaRPr>
              </a:p>
            </p:txBody>
          </p:sp>
        </mc:Choice>
        <mc:Fallback>
          <p:sp>
            <p:nvSpPr>
              <p:cNvPr id="487" name="Rectangle 3"/>
              <p:cNvSpPr txBox="1">
                <a:spLocks noRot="1" noChangeAspect="1" noMove="1" noResize="1" noEditPoints="1" noAdjustHandles="1" noChangeArrowheads="1" noChangeShapeType="1" noTextEdit="1"/>
              </p:cNvSpPr>
              <p:nvPr/>
            </p:nvSpPr>
            <p:spPr>
              <a:xfrm>
                <a:off x="3418158" y="843558"/>
                <a:ext cx="2496705" cy="702078"/>
              </a:xfrm>
              <a:prstGeom prst="rect">
                <a:avLst/>
              </a:prstGeom>
              <a:blipFill>
                <a:blip r:embed="rId7"/>
                <a:stretch>
                  <a:fillRect l="-2030" t="-1786" r="-1523" b="-10714"/>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488" name="Slide Number"/>
          <p:cNvSpPr txBox="1">
            <a:spLocks noGrp="1"/>
          </p:cNvSpPr>
          <p:nvPr>
            <p:ph type="sldNum" sz="quarter" idx="4294967295"/>
          </p:nvPr>
        </p:nvSpPr>
        <p:spPr>
          <a:xfrm>
            <a:off x="8451557" y="4799957"/>
            <a:ext cx="197144" cy="1830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lstStyle>
            <a:lvl1pPr defTabSz="685800">
              <a:defRPr sz="900"/>
            </a:lvl1pPr>
          </a:lstStyle>
          <a:p>
            <a:pPr marL="0" marR="0" lvl="0" indent="0" algn="r" defTabSz="685800" rtl="0" eaLnBrk="1" fontAlgn="auto" latinLnBrk="0" hangingPunct="0">
              <a:lnSpc>
                <a:spcPct val="100000"/>
              </a:lnSpc>
              <a:spcBef>
                <a:spcPts val="0"/>
              </a:spcBef>
              <a:spcAft>
                <a:spcPts val="0"/>
              </a:spcAft>
              <a:buClrTx/>
              <a:buSzTx/>
              <a:buFontTx/>
              <a:buNone/>
              <a:tabLst/>
              <a:defRPr/>
            </a:pPr>
            <a:fld id="{86CB4B4D-7CA3-9044-876B-883B54F8677D}" type="slidenum">
              <a:rPr kumimoji="0" sz="900" b="0" i="0" u="none" strike="noStrike" kern="0" cap="none" spc="0" normalizeH="0" baseline="0" noProof="0">
                <a:ln>
                  <a:noFill/>
                </a:ln>
                <a:solidFill>
                  <a:srgbClr val="888888"/>
                </a:solidFill>
                <a:effectLst/>
                <a:uLnTx/>
                <a:uFillTx/>
                <a:latin typeface="Calibri"/>
                <a:cs typeface="Calibri"/>
                <a:sym typeface="Calibri"/>
              </a:rPr>
              <a:pPr marL="0" marR="0" lvl="0" indent="0" algn="r" defTabSz="685800" rtl="0" eaLnBrk="1" fontAlgn="auto" latinLnBrk="0" hangingPunct="0">
                <a:lnSpc>
                  <a:spcPct val="100000"/>
                </a:lnSpc>
                <a:spcBef>
                  <a:spcPts val="0"/>
                </a:spcBef>
                <a:spcAft>
                  <a:spcPts val="0"/>
                </a:spcAft>
                <a:buClrTx/>
                <a:buSzTx/>
                <a:buFontTx/>
                <a:buNone/>
                <a:tabLst/>
                <a:defRPr/>
              </a:pPr>
              <a:t>43</a:t>
            </a:fld>
            <a:endParaRPr kumimoji="0" sz="9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 name="Picture 20" descr="Picture 20"/>
          <p:cNvPicPr>
            <a:picLocks noChangeAspect="1"/>
          </p:cNvPicPr>
          <p:nvPr/>
        </p:nvPicPr>
        <p:blipFill>
          <a:blip r:embed="rId3"/>
          <a:stretch>
            <a:fillRect/>
          </a:stretch>
        </p:blipFill>
        <p:spPr>
          <a:xfrm>
            <a:off x="1985814" y="1609222"/>
            <a:ext cx="682508" cy="682508"/>
          </a:xfrm>
          <a:prstGeom prst="rect">
            <a:avLst/>
          </a:prstGeom>
          <a:ln w="12700">
            <a:miter lim="400000"/>
          </a:ln>
        </p:spPr>
      </p:pic>
      <p:pic>
        <p:nvPicPr>
          <p:cNvPr id="493" name="Picture 4" descr="Picture 4"/>
          <p:cNvPicPr>
            <a:picLocks noChangeAspect="1"/>
          </p:cNvPicPr>
          <p:nvPr/>
        </p:nvPicPr>
        <p:blipFill>
          <a:blip r:embed="rId4"/>
          <a:stretch>
            <a:fillRect/>
          </a:stretch>
        </p:blipFill>
        <p:spPr>
          <a:xfrm>
            <a:off x="6246186" y="1545636"/>
            <a:ext cx="492157" cy="800101"/>
          </a:xfrm>
          <a:prstGeom prst="rect">
            <a:avLst/>
          </a:prstGeom>
          <a:ln w="12700">
            <a:miter lim="400000"/>
          </a:ln>
        </p:spPr>
      </p:pic>
      <p:grpSp>
        <p:nvGrpSpPr>
          <p:cNvPr id="496" name="Oval Callout 22"/>
          <p:cNvGrpSpPr/>
          <p:nvPr/>
        </p:nvGrpSpPr>
        <p:grpSpPr>
          <a:xfrm>
            <a:off x="2105425" y="890718"/>
            <a:ext cx="1170432" cy="583490"/>
            <a:chOff x="0" y="0"/>
            <a:chExt cx="1170430" cy="583489"/>
          </a:xfrm>
        </p:grpSpPr>
        <p:sp>
          <p:nvSpPr>
            <p:cNvPr id="494" name="Quote Bubble"/>
            <p:cNvSpPr/>
            <p:nvPr/>
          </p:nvSpPr>
          <p:spPr>
            <a:xfrm>
              <a:off x="0" y="0"/>
              <a:ext cx="1170431" cy="583490"/>
            </a:xfrm>
            <a:prstGeom prst="wedgeEllipseCallout">
              <a:avLst>
                <a:gd name="adj1" fmla="val -20833"/>
                <a:gd name="adj2" fmla="val 62500"/>
              </a:avLst>
            </a:prstGeom>
            <a:noFill/>
            <a:ln w="12700" cap="flat">
              <a:solidFill>
                <a:srgbClr val="3A5E8A"/>
              </a:solidFill>
              <a:prstDash val="solid"/>
              <a:round/>
            </a:ln>
            <a:effectLst/>
          </p:spPr>
          <p:txBody>
            <a:bodyPr wrap="square" lIns="34289" tIns="34289" rIns="34289" bIns="34289" numCol="1" anchor="ctr">
              <a:noAutofit/>
            </a:bodyPr>
            <a:lstStyle/>
            <a:p>
              <a:pPr marL="0" marR="0" lvl="0" indent="0" algn="ctr"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495" name="Text"/>
                <p:cNvSpPr txBox="1"/>
                <p:nvPr/>
              </p:nvSpPr>
              <p:spPr>
                <a:xfrm>
                  <a:off x="215220" y="166640"/>
                  <a:ext cx="739990" cy="250209"/>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spAutoFit/>
                </a:bodyPr>
                <a:lstStyle>
                  <a:lvl1pPr algn="ctr" defTabSz="685800">
                    <a:defRPr sz="1200">
                      <a:latin typeface="Cambria Math"/>
                      <a:ea typeface="Cambria Math"/>
                      <a:cs typeface="Cambria Math"/>
                      <a:sym typeface="Cambria Math"/>
                    </a:defRPr>
                  </a:lvl1pPr>
                </a:lstStyle>
                <a:p>
                  <a:pPr marL="0" marR="0" lvl="0" indent="0" algn="ctr" defTabSz="685800" rtl="0" eaLnBrk="1" fontAlgn="auto" latinLnBrk="0" hangingPunct="0">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30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𝛼</m:t>
                        </m:r>
                        <m:r>
                          <a:rPr kumimoji="0" sz="130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∈{0,1}</m:t>
                        </m:r>
                      </m:oMath>
                    </m:oMathPara>
                  </a14:m>
                  <a:endParaRPr kumimoji="0" sz="1698"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495" name="Text"/>
                <p:cNvSpPr txBox="1">
                  <a:spLocks noRot="1" noChangeAspect="1" noMove="1" noResize="1" noEditPoints="1" noAdjustHandles="1" noChangeArrowheads="1" noChangeShapeType="1" noTextEdit="1"/>
                </p:cNvSpPr>
                <p:nvPr/>
              </p:nvSpPr>
              <p:spPr>
                <a:xfrm>
                  <a:off x="215220" y="166640"/>
                  <a:ext cx="739990" cy="250209"/>
                </a:xfrm>
                <a:prstGeom prst="rect">
                  <a:avLst/>
                </a:prstGeom>
                <a:blipFill>
                  <a:blip r:embed="rId5"/>
                  <a:stretch>
                    <a:fillRect l="-1695" r="-1695" b="-20000"/>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p:grpSp>
        <p:nvGrpSpPr>
          <p:cNvPr id="499" name="Oval Callout 24"/>
          <p:cNvGrpSpPr/>
          <p:nvPr/>
        </p:nvGrpSpPr>
        <p:grpSpPr>
          <a:xfrm>
            <a:off x="6246186" y="854134"/>
            <a:ext cx="1170431" cy="583490"/>
            <a:chOff x="0" y="0"/>
            <a:chExt cx="1170430" cy="583489"/>
          </a:xfrm>
        </p:grpSpPr>
        <p:sp>
          <p:nvSpPr>
            <p:cNvPr id="497" name="Quote Bubble"/>
            <p:cNvSpPr/>
            <p:nvPr/>
          </p:nvSpPr>
          <p:spPr>
            <a:xfrm>
              <a:off x="0" y="0"/>
              <a:ext cx="1170431" cy="583490"/>
            </a:xfrm>
            <a:prstGeom prst="wedgeEllipseCallout">
              <a:avLst>
                <a:gd name="adj1" fmla="val -20833"/>
                <a:gd name="adj2" fmla="val 62500"/>
              </a:avLst>
            </a:prstGeom>
            <a:noFill/>
            <a:ln w="12700" cap="flat">
              <a:solidFill>
                <a:srgbClr val="3A5E8A"/>
              </a:solidFill>
              <a:prstDash val="solid"/>
              <a:round/>
            </a:ln>
            <a:effectLst/>
          </p:spPr>
          <p:txBody>
            <a:bodyPr wrap="square" lIns="34289" tIns="34289" rIns="34289" bIns="34289" numCol="1" anchor="ctr">
              <a:noAutofit/>
            </a:bodyPr>
            <a:lstStyle/>
            <a:p>
              <a:pPr marL="0" marR="0" lvl="0" indent="0" algn="ctr"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498" name="Text"/>
                <p:cNvSpPr txBox="1"/>
                <p:nvPr/>
              </p:nvSpPr>
              <p:spPr>
                <a:xfrm>
                  <a:off x="215220" y="166493"/>
                  <a:ext cx="739990" cy="250503"/>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spAutoFit/>
                </a:bodyPr>
                <a:lstStyle>
                  <a:lvl1pPr algn="ctr" defTabSz="685800">
                    <a:defRPr sz="1200">
                      <a:latin typeface="Cambria Math"/>
                      <a:ea typeface="Cambria Math"/>
                      <a:cs typeface="Cambria Math"/>
                      <a:sym typeface="Cambria Math"/>
                    </a:defRPr>
                  </a:lvl1pPr>
                </a:lstStyle>
                <a:p>
                  <a:pPr marL="0" marR="0" lvl="0" indent="0" algn="ctr" defTabSz="685800" rtl="0" eaLnBrk="1" fontAlgn="auto" latinLnBrk="0" hangingPunct="0">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30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𝛽</m:t>
                        </m:r>
                        <m:r>
                          <a:rPr kumimoji="0" sz="130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∈{0,1}</m:t>
                        </m:r>
                      </m:oMath>
                    </m:oMathPara>
                  </a14:m>
                  <a:endParaRPr kumimoji="0" sz="1698"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498" name="Text"/>
                <p:cNvSpPr txBox="1">
                  <a:spLocks noRot="1" noChangeAspect="1" noMove="1" noResize="1" noEditPoints="1" noAdjustHandles="1" noChangeArrowheads="1" noChangeShapeType="1" noTextEdit="1"/>
                </p:cNvSpPr>
                <p:nvPr/>
              </p:nvSpPr>
              <p:spPr>
                <a:xfrm>
                  <a:off x="215220" y="166493"/>
                  <a:ext cx="739990" cy="250503"/>
                </a:xfrm>
                <a:prstGeom prst="rect">
                  <a:avLst/>
                </a:prstGeom>
                <a:blipFill>
                  <a:blip r:embed="rId6"/>
                  <a:stretch>
                    <a:fillRect l="-6780" r="-1695" b="-14286"/>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500" name="Rectangle 3"/>
              <p:cNvSpPr txBox="1"/>
              <p:nvPr/>
            </p:nvSpPr>
            <p:spPr>
              <a:xfrm>
                <a:off x="3418158" y="843558"/>
                <a:ext cx="2496705" cy="702078"/>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normAutofit fontScale="92500"/>
              </a:bodyPr>
              <a:lstStyle/>
              <a:p>
                <a:pPr marL="0" marR="0" lvl="0" indent="0" algn="ctr" defTabSz="6858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r>
                  <a:rPr kumimoji="0" sz="1800" b="0" i="0" u="none" strike="noStrike" kern="0" cap="none" spc="0" normalizeH="0" baseline="0" noProof="0">
                    <a:ln>
                      <a:noFill/>
                    </a:ln>
                    <a:solidFill>
                      <a:srgbClr val="000000"/>
                    </a:solidFill>
                    <a:effectLst/>
                    <a:uLnTx/>
                    <a:uFillTx/>
                    <a:latin typeface="Calibri"/>
                    <a:cs typeface="Calibri"/>
                    <a:sym typeface="Calibri"/>
                  </a:rPr>
                  <a:t>Alice and Bob want to compute the AND </a:t>
                </a:r>
                <a14:m>
                  <m:oMath xmlns:m="http://schemas.openxmlformats.org/officeDocument/2006/math">
                    <m:r>
                      <a:rPr kumimoji="0" sz="2400" b="0" i="1" u="none" strike="noStrike" kern="0" cap="none" spc="0" normalizeH="0" baseline="0" noProof="0">
                        <a:ln>
                          <a:noFill/>
                        </a:ln>
                        <a:solidFill>
                          <a:srgbClr val="000000"/>
                        </a:solidFill>
                        <a:effectLst/>
                        <a:uLnTx/>
                        <a:uFillTx/>
                        <a:latin typeface="Cambria Math" panose="02040503050406030204" pitchFamily="18" charset="0"/>
                        <a:sym typeface="Calibri"/>
                      </a:rPr>
                      <m:t>𝛼</m:t>
                    </m:r>
                    <m:r>
                      <a:rPr kumimoji="0" sz="2400" b="0" i="1" u="none" strike="noStrike" kern="0" cap="none" spc="0" normalizeH="0" baseline="0" noProof="0">
                        <a:ln>
                          <a:noFill/>
                        </a:ln>
                        <a:solidFill>
                          <a:srgbClr val="000000"/>
                        </a:solidFill>
                        <a:effectLst/>
                        <a:uLnTx/>
                        <a:uFillTx/>
                        <a:latin typeface="Cambria Math" panose="02040503050406030204" pitchFamily="18" charset="0"/>
                        <a:sym typeface="Calibri"/>
                      </a:rPr>
                      <m:t>∧</m:t>
                    </m:r>
                    <m:r>
                      <a:rPr kumimoji="0" sz="2400" b="0" i="1" u="none" strike="noStrike" kern="0" cap="none" spc="0" normalizeH="0" baseline="0" noProof="0">
                        <a:ln>
                          <a:noFill/>
                        </a:ln>
                        <a:solidFill>
                          <a:srgbClr val="000000"/>
                        </a:solidFill>
                        <a:effectLst/>
                        <a:uLnTx/>
                        <a:uFillTx/>
                        <a:latin typeface="Cambria Math" panose="02040503050406030204" pitchFamily="18" charset="0"/>
                        <a:sym typeface="Calibri"/>
                      </a:rPr>
                      <m:t>𝛽</m:t>
                    </m:r>
                  </m:oMath>
                </a14:m>
                <a:r>
                  <a:rPr kumimoji="0" sz="1800" b="0" i="0" u="none" strike="noStrike" kern="0" cap="none" spc="0" normalizeH="0" baseline="0" noProof="0">
                    <a:ln>
                      <a:noFill/>
                    </a:ln>
                    <a:solidFill>
                      <a:srgbClr val="000000"/>
                    </a:solidFill>
                    <a:effectLst/>
                    <a:uLnTx/>
                    <a:uFillTx/>
                    <a:latin typeface="Calibri"/>
                    <a:cs typeface="Calibri"/>
                    <a:sym typeface="Calibri"/>
                  </a:rPr>
                  <a:t>.</a:t>
                </a:r>
                <a:endParaRPr kumimoji="0" sz="2264" b="0" i="0" u="none" strike="noStrike" kern="0" cap="none" spc="0" normalizeH="0" baseline="0" noProof="0">
                  <a:ln>
                    <a:noFill/>
                  </a:ln>
                  <a:solidFill>
                    <a:srgbClr val="000000"/>
                  </a:solidFill>
                  <a:effectLst/>
                  <a:uLnTx/>
                  <a:uFillTx/>
                  <a:latin typeface="Calibri"/>
                  <a:cs typeface="Calibri"/>
                  <a:sym typeface="Calibri"/>
                </a:endParaRPr>
              </a:p>
            </p:txBody>
          </p:sp>
        </mc:Choice>
        <mc:Fallback>
          <p:sp>
            <p:nvSpPr>
              <p:cNvPr id="500" name="Rectangle 3"/>
              <p:cNvSpPr txBox="1">
                <a:spLocks noRot="1" noChangeAspect="1" noMove="1" noResize="1" noEditPoints="1" noAdjustHandles="1" noChangeArrowheads="1" noChangeShapeType="1" noTextEdit="1"/>
              </p:cNvSpPr>
              <p:nvPr/>
            </p:nvSpPr>
            <p:spPr>
              <a:xfrm>
                <a:off x="3418158" y="843558"/>
                <a:ext cx="2496705" cy="702078"/>
              </a:xfrm>
              <a:prstGeom prst="rect">
                <a:avLst/>
              </a:prstGeom>
              <a:blipFill>
                <a:blip r:embed="rId7"/>
                <a:stretch>
                  <a:fillRect l="-2030" t="-1786" r="-1523" b="-10714"/>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p:nvGrpSpPr>
          <p:cNvPr id="505" name="Group 31"/>
          <p:cNvGrpSpPr/>
          <p:nvPr/>
        </p:nvGrpSpPr>
        <p:grpSpPr>
          <a:xfrm>
            <a:off x="1873637" y="2788881"/>
            <a:ext cx="906861" cy="712201"/>
            <a:chOff x="0" y="-3096"/>
            <a:chExt cx="906860" cy="712200"/>
          </a:xfrm>
        </p:grpSpPr>
        <p:sp>
          <p:nvSpPr>
            <p:cNvPr id="501" name="Rectangle 32"/>
            <p:cNvSpPr/>
            <p:nvPr/>
          </p:nvSpPr>
          <p:spPr>
            <a:xfrm>
              <a:off x="0" y="17572"/>
              <a:ext cx="906861" cy="691532"/>
            </a:xfrm>
            <a:prstGeom prst="rect">
              <a:avLst/>
            </a:prstGeom>
            <a:solidFill>
              <a:srgbClr val="FFFFFF"/>
            </a:solidFill>
            <a:ln w="12700" cap="flat">
              <a:solidFill>
                <a:srgbClr val="3A5E8A"/>
              </a:solidFill>
              <a:prstDash val="solid"/>
              <a:round/>
            </a:ln>
            <a:effectLst/>
          </p:spPr>
          <p:txBody>
            <a:bodyPr wrap="square" lIns="34289" tIns="34289" rIns="34289" bIns="34289" numCol="1" anchor="ctr">
              <a:noAutofit/>
            </a:bodyPr>
            <a:lstStyle/>
            <a:p>
              <a:pPr marL="0" marR="0" lvl="0" indent="0" algn="ctr" defTabSz="685800" rtl="0" eaLnBrk="1" fontAlgn="auto" latinLnBrk="0" hangingPunct="0">
                <a:lnSpc>
                  <a:spcPct val="100000"/>
                </a:lnSpc>
                <a:spcBef>
                  <a:spcPts val="0"/>
                </a:spcBef>
                <a:spcAft>
                  <a:spcPts val="0"/>
                </a:spcAft>
                <a:buClrTx/>
                <a:buSzTx/>
                <a:buFontTx/>
                <a:buNone/>
                <a:tabLst/>
                <a:defRPr sz="1200">
                  <a:solidFill>
                    <a:srgbClr val="FFFFFF"/>
                  </a:solidFill>
                  <a:latin typeface="+mn-lt"/>
                  <a:ea typeface="+mn-ea"/>
                  <a:cs typeface="+mn-cs"/>
                  <a:sym typeface="Calibri"/>
                </a:defRPr>
              </a:pPr>
              <a:endParaRPr kumimoji="0" sz="1200" b="0" i="0" u="none" strike="noStrike" kern="0" cap="none" spc="0" normalizeH="0" baseline="0" noProof="0">
                <a:ln>
                  <a:noFill/>
                </a:ln>
                <a:solidFill>
                  <a:srgbClr val="FFFFFF"/>
                </a:solidFill>
                <a:effectLst/>
                <a:uLnTx/>
                <a:uFillTx/>
                <a:latin typeface="Calibri"/>
                <a:cs typeface="Calibri"/>
                <a:sym typeface="Calibri"/>
              </a:endParaRPr>
            </a:p>
          </p:txBody>
        </p:sp>
        <p:sp>
          <p:nvSpPr>
            <p:cNvPr id="502" name="Straight Connector 33"/>
            <p:cNvSpPr/>
            <p:nvPr/>
          </p:nvSpPr>
          <p:spPr>
            <a:xfrm flipV="1">
              <a:off x="0" y="354920"/>
              <a:ext cx="906861" cy="8419"/>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503" name="Rectangle 41"/>
                <p:cNvSpPr txBox="1"/>
                <p:nvPr/>
              </p:nvSpPr>
              <p:spPr>
                <a:xfrm>
                  <a:off x="86358" y="-3097"/>
                  <a:ext cx="788151" cy="346973"/>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spAutoFit/>
                </a:bodyPr>
                <a:lstStyle>
                  <a:lvl1pPr defTabSz="685800">
                    <a:defRPr>
                      <a:latin typeface="Cambria Math"/>
                      <a:ea typeface="Cambria Math"/>
                      <a:cs typeface="Cambria Math"/>
                      <a:sym typeface="Cambria Math"/>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sz="2150" b="0" i="0"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ctrlPr>
                          </m:sSubPr>
                          <m:e>
                            <m:r>
                              <a:rPr kumimoji="0" sz="21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𝑥</m:t>
                            </m:r>
                          </m:e>
                          <m:sub>
                            <m:r>
                              <a:rPr kumimoji="0" sz="21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0</m:t>
                            </m:r>
                          </m:sub>
                        </m:sSub>
                        <m:r>
                          <a:rPr kumimoji="0" sz="21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=0</m:t>
                        </m:r>
                      </m:oMath>
                    </m:oMathPara>
                  </a14:m>
                  <a:endParaRPr kumimoji="0" sz="2264"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503" name="Rectangle 41"/>
                <p:cNvSpPr txBox="1">
                  <a:spLocks noRot="1" noChangeAspect="1" noMove="1" noResize="1" noEditPoints="1" noAdjustHandles="1" noChangeArrowheads="1" noChangeShapeType="1" noTextEdit="1"/>
                </p:cNvSpPr>
                <p:nvPr/>
              </p:nvSpPr>
              <p:spPr>
                <a:xfrm>
                  <a:off x="86358" y="-3097"/>
                  <a:ext cx="788151" cy="346973"/>
                </a:xfrm>
                <a:prstGeom prst="rect">
                  <a:avLst/>
                </a:prstGeom>
                <a:blipFill>
                  <a:blip r:embed="rId8"/>
                  <a:stretch>
                    <a:fillRect l="-4762" t="-14286" b="-50000"/>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4" name="Rectangle 41"/>
                <p:cNvSpPr txBox="1"/>
                <p:nvPr/>
              </p:nvSpPr>
              <p:spPr>
                <a:xfrm>
                  <a:off x="32352" y="330016"/>
                  <a:ext cx="836054" cy="359906"/>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spAutoFit/>
                </a:bodyPr>
                <a:lstStyle>
                  <a:lvl1pPr defTabSz="685800">
                    <a:defRPr>
                      <a:latin typeface="Cambria Math"/>
                      <a:ea typeface="Cambria Math"/>
                      <a:cs typeface="Cambria Math"/>
                      <a:sym typeface="Cambria Math"/>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sz="2250" b="0" i="0"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ctrlPr>
                          </m:sSubPr>
                          <m:e>
                            <m:r>
                              <a:rPr kumimoji="0" sz="22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𝑥</m:t>
                            </m:r>
                          </m:e>
                          <m:sub>
                            <m:r>
                              <a:rPr kumimoji="0" sz="22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1</m:t>
                            </m:r>
                          </m:sub>
                        </m:sSub>
                        <m:r>
                          <a:rPr kumimoji="0" sz="22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m:t>
                        </m:r>
                        <m:r>
                          <a:rPr kumimoji="0" sz="22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𝛼</m:t>
                        </m:r>
                      </m:oMath>
                    </m:oMathPara>
                  </a14:m>
                  <a:endParaRPr kumimoji="0" sz="2264"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504" name="Rectangle 41"/>
                <p:cNvSpPr txBox="1">
                  <a:spLocks noRot="1" noChangeAspect="1" noMove="1" noResize="1" noEditPoints="1" noAdjustHandles="1" noChangeArrowheads="1" noChangeShapeType="1" noTextEdit="1"/>
                </p:cNvSpPr>
                <p:nvPr/>
              </p:nvSpPr>
              <p:spPr>
                <a:xfrm>
                  <a:off x="32352" y="330016"/>
                  <a:ext cx="836054" cy="359906"/>
                </a:xfrm>
                <a:prstGeom prst="rect">
                  <a:avLst/>
                </a:prstGeom>
                <a:blipFill>
                  <a:blip r:embed="rId9"/>
                  <a:stretch>
                    <a:fillRect l="-5970" t="-16667" b="-40000"/>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506" name="Rectangle 41"/>
              <p:cNvSpPr txBox="1"/>
              <p:nvPr/>
            </p:nvSpPr>
            <p:spPr>
              <a:xfrm>
                <a:off x="5902434" y="2886656"/>
                <a:ext cx="1868522" cy="373381"/>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marL="0" marR="0" lvl="0" indent="0" algn="l" defTabSz="685800" rtl="0" eaLnBrk="1" fontAlgn="auto" latinLnBrk="0" hangingPunct="0">
                  <a:lnSpc>
                    <a:spcPct val="100000"/>
                  </a:lnSpc>
                  <a:spcBef>
                    <a:spcPts val="0"/>
                  </a:spcBef>
                  <a:spcAft>
                    <a:spcPts val="0"/>
                  </a:spcAft>
                  <a:buClrTx/>
                  <a:buSzTx/>
                  <a:buFontTx/>
                  <a:buNone/>
                  <a:tabLst/>
                  <a:defRPr>
                    <a:latin typeface="Arial"/>
                    <a:ea typeface="Arial"/>
                    <a:cs typeface="Arial"/>
                    <a:sym typeface="Arial"/>
                  </a:defRPr>
                </a:pPr>
                <a:r>
                  <a:rPr kumimoji="0" sz="1800" b="0" i="0" u="none" strike="noStrike" kern="0" cap="none" spc="0" normalizeH="0" baseline="0" noProof="0">
                    <a:ln>
                      <a:noFill/>
                    </a:ln>
                    <a:solidFill>
                      <a:srgbClr val="000000"/>
                    </a:solidFill>
                    <a:effectLst/>
                    <a:uLnTx/>
                    <a:uFillTx/>
                    <a:latin typeface="Arial"/>
                    <a:cs typeface="Arial"/>
                    <a:sym typeface="Arial"/>
                  </a:rPr>
                  <a:t>Choice bit </a:t>
                </a:r>
                <a14:m>
                  <m:oMath xmlns:m="http://schemas.openxmlformats.org/officeDocument/2006/math">
                    <m:r>
                      <a:rPr kumimoji="0" sz="2400" b="0" i="1" u="none" strike="noStrike" kern="0" cap="none" spc="0" normalizeH="0" baseline="0" noProof="0">
                        <a:ln>
                          <a:noFill/>
                        </a:ln>
                        <a:solidFill>
                          <a:srgbClr val="000000"/>
                        </a:solidFill>
                        <a:effectLst/>
                        <a:uLnTx/>
                        <a:uFillTx/>
                        <a:latin typeface="Cambria Math" panose="02040503050406030204" pitchFamily="18" charset="0"/>
                        <a:sym typeface="Arial"/>
                      </a:rPr>
                      <m:t>𝑏</m:t>
                    </m:r>
                    <m:r>
                      <a:rPr kumimoji="0" sz="2400" b="0"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sz="2400" b="0" i="1" u="none" strike="noStrike" kern="0" cap="none" spc="0" normalizeH="0" baseline="0" noProof="0">
                        <a:ln>
                          <a:noFill/>
                        </a:ln>
                        <a:solidFill>
                          <a:srgbClr val="000000"/>
                        </a:solidFill>
                        <a:effectLst/>
                        <a:uLnTx/>
                        <a:uFillTx/>
                        <a:latin typeface="Cambria Math" panose="02040503050406030204" pitchFamily="18" charset="0"/>
                        <a:sym typeface="Arial"/>
                      </a:rPr>
                      <m:t>𝛽</m:t>
                    </m:r>
                  </m:oMath>
                </a14:m>
                <a:endParaRPr kumimoji="0" sz="2264" b="0" i="0" u="none" strike="noStrike" kern="0" cap="none" spc="0" normalizeH="0" baseline="0" noProof="0">
                  <a:ln>
                    <a:noFill/>
                  </a:ln>
                  <a:solidFill>
                    <a:srgbClr val="000000"/>
                  </a:solidFill>
                  <a:effectLst/>
                  <a:uLnTx/>
                  <a:uFillTx/>
                  <a:latin typeface="Arial"/>
                  <a:cs typeface="Arial"/>
                  <a:sym typeface="Arial"/>
                </a:endParaRPr>
              </a:p>
            </p:txBody>
          </p:sp>
        </mc:Choice>
        <mc:Fallback>
          <p:sp>
            <p:nvSpPr>
              <p:cNvPr id="506" name="Rectangle 41"/>
              <p:cNvSpPr txBox="1">
                <a:spLocks noRot="1" noChangeAspect="1" noMove="1" noResize="1" noEditPoints="1" noAdjustHandles="1" noChangeArrowheads="1" noChangeShapeType="1" noTextEdit="1"/>
              </p:cNvSpPr>
              <p:nvPr/>
            </p:nvSpPr>
            <p:spPr>
              <a:xfrm>
                <a:off x="5902434" y="2886656"/>
                <a:ext cx="1868522" cy="373381"/>
              </a:xfrm>
              <a:prstGeom prst="rect">
                <a:avLst/>
              </a:prstGeom>
              <a:blipFill>
                <a:blip r:embed="rId10"/>
                <a:stretch>
                  <a:fillRect l="-5405" t="-50000" b="-8000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507" name="Straight Arrow Connector 39"/>
          <p:cNvSpPr/>
          <p:nvPr/>
        </p:nvSpPr>
        <p:spPr>
          <a:xfrm>
            <a:off x="3383867" y="3073346"/>
            <a:ext cx="2322259" cy="1"/>
          </a:xfrm>
          <a:prstGeom prst="line">
            <a:avLst/>
          </a:prstGeom>
          <a:ln w="38100">
            <a:solidFill>
              <a:srgbClr val="000000"/>
            </a:solidFill>
            <a:headEnd type="triangle"/>
            <a:tailEnd type="triangle"/>
          </a:ln>
        </p:spPr>
        <p:txBody>
          <a:bodyPr lIns="34289" tIns="34289" rIns="34289" bIns="34289"/>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508" name="Rectangle 3"/>
          <p:cNvSpPr txBox="1"/>
          <p:nvPr/>
        </p:nvSpPr>
        <p:spPr>
          <a:xfrm>
            <a:off x="3549741" y="2679762"/>
            <a:ext cx="1983648" cy="3183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normAutofit/>
          </a:bodyPr>
          <a:lstStyle>
            <a:lvl1pPr algn="ctr" defTabSz="685800">
              <a:lnSpc>
                <a:spcPct val="90000"/>
              </a:lnSpc>
              <a:defRPr>
                <a:latin typeface="+mn-lt"/>
                <a:ea typeface="+mn-ea"/>
                <a:cs typeface="+mn-cs"/>
                <a:sym typeface="Calibri"/>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Calibri"/>
                <a:cs typeface="Calibri"/>
                <a:sym typeface="Calibri"/>
              </a:rPr>
              <a:t>Run an OT protocol</a:t>
            </a:r>
          </a:p>
        </p:txBody>
      </p:sp>
      <mc:AlternateContent xmlns:mc="http://schemas.openxmlformats.org/markup-compatibility/2006">
        <mc:Choice xmlns:a14="http://schemas.microsoft.com/office/drawing/2010/main" Requires="a14">
          <p:sp>
            <p:nvSpPr>
              <p:cNvPr id="509" name="Rectangle 41"/>
              <p:cNvSpPr txBox="1"/>
              <p:nvPr/>
            </p:nvSpPr>
            <p:spPr>
              <a:xfrm>
                <a:off x="4474451" y="3594455"/>
                <a:ext cx="3563598" cy="356007"/>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Bob gets </a:t>
                </a:r>
                <a14:m>
                  <m:oMath xmlns:m="http://schemas.openxmlformats.org/officeDocument/2006/math">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𝛼</m:t>
                    </m:r>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if </a:t>
                </a:r>
                <a14:m>
                  <m:oMath xmlns:m="http://schemas.openxmlformats.org/officeDocument/2006/math">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𝛽</m:t>
                    </m:r>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=1</m:t>
                    </m:r>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and 0 if </a:t>
                </a:r>
                <a14:m>
                  <m:oMath xmlns:m="http://schemas.openxmlformats.org/officeDocument/2006/math">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𝛽</m:t>
                    </m:r>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=0</m:t>
                    </m:r>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a:t>
                </a:r>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509" name="Rectangle 41"/>
              <p:cNvSpPr txBox="1">
                <a:spLocks noRot="1" noChangeAspect="1" noMove="1" noResize="1" noEditPoints="1" noAdjustHandles="1" noChangeArrowheads="1" noChangeShapeType="1" noTextEdit="1"/>
              </p:cNvSpPr>
              <p:nvPr/>
            </p:nvSpPr>
            <p:spPr>
              <a:xfrm>
                <a:off x="4474451" y="3594455"/>
                <a:ext cx="3563598" cy="356007"/>
              </a:xfrm>
              <a:prstGeom prst="rect">
                <a:avLst/>
              </a:prstGeom>
              <a:blipFill>
                <a:blip r:embed="rId11"/>
                <a:stretch>
                  <a:fillRect l="-3191" t="-51724" b="-34483"/>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510" name="Rectangle 43"/>
          <p:cNvSpPr txBox="1"/>
          <p:nvPr/>
        </p:nvSpPr>
        <p:spPr>
          <a:xfrm>
            <a:off x="1311924" y="4198701"/>
            <a:ext cx="5852600" cy="341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defTabSz="685800"/>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Here is a way to write the OT selection function: </a:t>
            </a:r>
          </a:p>
        </p:txBody>
      </p:sp>
      <mc:AlternateContent xmlns:mc="http://schemas.openxmlformats.org/markup-compatibility/2006">
        <mc:Choice xmlns:a14="http://schemas.microsoft.com/office/drawing/2010/main" Requires="a14">
          <p:sp>
            <p:nvSpPr>
              <p:cNvPr id="511" name="Rectangle 44"/>
              <p:cNvSpPr txBox="1"/>
              <p:nvPr/>
            </p:nvSpPr>
            <p:spPr>
              <a:xfrm>
                <a:off x="6398913" y="4172219"/>
                <a:ext cx="1868522" cy="394544"/>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lvl1pPr defTabSz="685800">
                  <a:defRPr>
                    <a:solidFill>
                      <a:srgbClr val="0000FF"/>
                    </a:solidFill>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sz="1900" b="0" i="0"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𝒙</m:t>
                          </m:r>
                        </m:e>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𝟏</m:t>
                          </m:r>
                        </m:sub>
                      </m:s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𝒃</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 </m:t>
                      </m:r>
                      <m:sSub>
                        <m:sSubP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𝒙</m:t>
                          </m:r>
                        </m:e>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𝟎</m:t>
                          </m:r>
                        </m:sub>
                      </m:sSub>
                      <m:d>
                        <m:dP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d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𝟏</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𝒃</m:t>
                          </m:r>
                        </m:e>
                      </m:d>
                    </m:oMath>
                  </m:oMathPara>
                </a14:m>
                <a:endParaRPr kumimoji="0" sz="1600" b="0" i="0" u="none" strike="noStrike" kern="0" cap="none" spc="0" normalizeH="0" baseline="0" noProof="0">
                  <a:ln>
                    <a:noFill/>
                  </a:ln>
                  <a:solidFill>
                    <a:srgbClr val="0000FF"/>
                  </a:solidFill>
                  <a:effectLst/>
                  <a:uLnTx/>
                  <a:uFillTx/>
                  <a:latin typeface="Helvetica Neue"/>
                  <a:ea typeface="Helvetica Neue"/>
                  <a:cs typeface="Helvetica Neue"/>
                  <a:sym typeface="Helvetica Neue"/>
                </a:endParaRPr>
              </a:p>
            </p:txBody>
          </p:sp>
        </mc:Choice>
        <mc:Fallback>
          <p:sp>
            <p:nvSpPr>
              <p:cNvPr id="511" name="Rectangle 44"/>
              <p:cNvSpPr txBox="1">
                <a:spLocks noRot="1" noChangeAspect="1" noMove="1" noResize="1" noEditPoints="1" noAdjustHandles="1" noChangeArrowheads="1" noChangeShapeType="1" noTextEdit="1"/>
              </p:cNvSpPr>
              <p:nvPr/>
            </p:nvSpPr>
            <p:spPr>
              <a:xfrm>
                <a:off x="6398913" y="4172219"/>
                <a:ext cx="1868522" cy="394544"/>
              </a:xfrm>
              <a:prstGeom prst="rect">
                <a:avLst/>
              </a:prstGeom>
              <a:blipFill>
                <a:blip r:embed="rId12"/>
                <a:stretch>
                  <a:fillRect l="-2041" b="-1875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2" name="Rectangle 45"/>
              <p:cNvSpPr txBox="1"/>
              <p:nvPr/>
            </p:nvSpPr>
            <p:spPr>
              <a:xfrm>
                <a:off x="2975748" y="4568226"/>
                <a:ext cx="3309737" cy="354534"/>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which, in this case is </a:t>
                </a:r>
                <a14:m>
                  <m:oMath xmlns:m="http://schemas.openxmlformats.org/officeDocument/2006/math">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𝛼𝛽</m:t>
                    </m:r>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a:t>
                </a:r>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512" name="Rectangle 45"/>
              <p:cNvSpPr txBox="1">
                <a:spLocks noRot="1" noChangeAspect="1" noMove="1" noResize="1" noEditPoints="1" noAdjustHandles="1" noChangeArrowheads="1" noChangeShapeType="1" noTextEdit="1"/>
              </p:cNvSpPr>
              <p:nvPr/>
            </p:nvSpPr>
            <p:spPr>
              <a:xfrm>
                <a:off x="2975748" y="4568226"/>
                <a:ext cx="3309737" cy="354534"/>
              </a:xfrm>
              <a:prstGeom prst="rect">
                <a:avLst/>
              </a:prstGeom>
              <a:blipFill>
                <a:blip r:embed="rId13"/>
                <a:stretch>
                  <a:fillRect l="-3448" t="-10345" b="-27586"/>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513" name="Rectangle 3"/>
          <p:cNvSpPr txBox="1">
            <a:spLocks noGrp="1"/>
          </p:cNvSpPr>
          <p:nvPr>
            <p:ph type="title"/>
          </p:nvPr>
        </p:nvSpPr>
        <p:spPr>
          <a:xfrm>
            <a:off x="742950" y="33468"/>
            <a:ext cx="7772400" cy="857251"/>
          </a:xfrm>
          <a:prstGeom prst="rect">
            <a:avLst/>
          </a:prstGeom>
        </p:spPr>
        <p:txBody>
          <a:bodyPr/>
          <a:lstStyle/>
          <a:p>
            <a:r>
              <a:t>Why OT? Computing ANDs</a:t>
            </a:r>
          </a:p>
        </p:txBody>
      </p:sp>
      <p:sp>
        <p:nvSpPr>
          <p:cNvPr id="514" name="Slide Number"/>
          <p:cNvSpPr txBox="1">
            <a:spLocks noGrp="1"/>
          </p:cNvSpPr>
          <p:nvPr>
            <p:ph type="sldNum" sz="quarter" idx="4294967295"/>
          </p:nvPr>
        </p:nvSpPr>
        <p:spPr>
          <a:xfrm>
            <a:off x="8451557" y="4799957"/>
            <a:ext cx="197144" cy="1830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lstStyle>
            <a:lvl1pPr defTabSz="685800">
              <a:defRPr sz="900"/>
            </a:lvl1pPr>
          </a:lstStyle>
          <a:p>
            <a:pPr marL="0" marR="0" lvl="0" indent="0" algn="r" defTabSz="685800" rtl="0" eaLnBrk="1" fontAlgn="auto" latinLnBrk="0" hangingPunct="0">
              <a:lnSpc>
                <a:spcPct val="100000"/>
              </a:lnSpc>
              <a:spcBef>
                <a:spcPts val="0"/>
              </a:spcBef>
              <a:spcAft>
                <a:spcPts val="0"/>
              </a:spcAft>
              <a:buClrTx/>
              <a:buSzTx/>
              <a:buFontTx/>
              <a:buNone/>
              <a:tabLst/>
              <a:defRPr/>
            </a:pPr>
            <a:fld id="{86CB4B4D-7CA3-9044-876B-883B54F8677D}" type="slidenum">
              <a:rPr kumimoji="0" sz="900" b="0" i="0" u="none" strike="noStrike" kern="0" cap="none" spc="0" normalizeH="0" baseline="0" noProof="0">
                <a:ln>
                  <a:noFill/>
                </a:ln>
                <a:solidFill>
                  <a:srgbClr val="888888"/>
                </a:solidFill>
                <a:effectLst/>
                <a:uLnTx/>
                <a:uFillTx/>
                <a:latin typeface="Calibri"/>
                <a:cs typeface="Calibri"/>
                <a:sym typeface="Calibri"/>
              </a:rPr>
              <a:pPr marL="0" marR="0" lvl="0" indent="0" algn="r" defTabSz="685800" rtl="0" eaLnBrk="1" fontAlgn="auto" latinLnBrk="0" hangingPunct="0">
                <a:lnSpc>
                  <a:spcPct val="100000"/>
                </a:lnSpc>
                <a:spcBef>
                  <a:spcPts val="0"/>
                </a:spcBef>
                <a:spcAft>
                  <a:spcPts val="0"/>
                </a:spcAft>
                <a:buClrTx/>
                <a:buSzTx/>
                <a:buFontTx/>
                <a:buNone/>
                <a:tabLst/>
                <a:defRPr/>
              </a:pPr>
              <a:t>44</a:t>
            </a:fld>
            <a:endParaRPr kumimoji="0" sz="9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0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50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p:tmAbs val="0"/>
                                  </p:iterate>
                                  <p:childTnLst>
                                    <p:set>
                                      <p:cBhvr>
                                        <p:cTn id="13" fill="hold"/>
                                        <p:tgtEl>
                                          <p:spTgt spid="50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510"/>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511"/>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grpId="1" nodeType="afterEffect">
                                  <p:stCondLst>
                                    <p:cond delay="0"/>
                                  </p:stCondLst>
                                  <p:iterate>
                                    <p:tmAbs val="0"/>
                                  </p:iterate>
                                  <p:childTnLst>
                                    <p:set>
                                      <p:cBhvr>
                                        <p:cTn id="23" fill="hold">
                                          <p:stCondLst>
                                            <p:cond delay="0"/>
                                          </p:stCondLst>
                                        </p:cTn>
                                        <p:tgtEl>
                                          <p:spTgt spid="50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p:tmAbs val="0"/>
                                  </p:iterate>
                                  <p:childTnLst>
                                    <p:set>
                                      <p:cBhvr>
                                        <p:cTn id="27" fill="hold"/>
                                        <p:tgtEl>
                                          <p:spTgt spid="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 grpId="0" animBg="1" advAuto="0"/>
      <p:bldP spid="508" grpId="0" animBg="1" advAuto="0"/>
      <p:bldP spid="509" grpId="0" animBg="1" advAuto="0"/>
      <p:bldP spid="509" grpId="1" animBg="1" advAuto="0"/>
      <p:bldP spid="510" grpId="0" animBg="1" advAuto="0"/>
      <p:bldP spid="511" grpId="0" animBg="1" advAuto="0"/>
      <p:bldP spid="512" grpId="0"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Rectangle 3"/>
          <p:cNvSpPr txBox="1">
            <a:spLocks noGrp="1"/>
          </p:cNvSpPr>
          <p:nvPr>
            <p:ph type="title"/>
          </p:nvPr>
        </p:nvSpPr>
        <p:spPr>
          <a:xfrm>
            <a:off x="742950" y="33468"/>
            <a:ext cx="7772400" cy="857251"/>
          </a:xfrm>
          <a:prstGeom prst="rect">
            <a:avLst/>
          </a:prstGeom>
        </p:spPr>
        <p:txBody>
          <a:bodyPr/>
          <a:lstStyle/>
          <a:p>
            <a:r>
              <a:t>The Billionaires’ Problem</a:t>
            </a:r>
          </a:p>
        </p:txBody>
      </p:sp>
      <p:grpSp>
        <p:nvGrpSpPr>
          <p:cNvPr id="521" name="Rounded Rectangular Callout 1"/>
          <p:cNvGrpSpPr/>
          <p:nvPr/>
        </p:nvGrpSpPr>
        <p:grpSpPr>
          <a:xfrm>
            <a:off x="1817694" y="845009"/>
            <a:ext cx="1080121" cy="681511"/>
            <a:chOff x="0" y="4702"/>
            <a:chExt cx="1080120" cy="681510"/>
          </a:xfrm>
        </p:grpSpPr>
        <p:sp>
          <p:nvSpPr>
            <p:cNvPr id="519" name="Shape"/>
            <p:cNvSpPr/>
            <p:nvPr/>
          </p:nvSpPr>
          <p:spPr>
            <a:xfrm>
              <a:off x="0" y="4702"/>
              <a:ext cx="1080121" cy="681511"/>
            </a:xfrm>
            <a:custGeom>
              <a:avLst/>
              <a:gdLst/>
              <a:ahLst/>
              <a:cxnLst>
                <a:cxn ang="0">
                  <a:pos x="wd2" y="hd2"/>
                </a:cxn>
                <a:cxn ang="5400000">
                  <a:pos x="wd2" y="hd2"/>
                </a:cxn>
                <a:cxn ang="10800000">
                  <a:pos x="wd2" y="hd2"/>
                </a:cxn>
                <a:cxn ang="16200000">
                  <a:pos x="wd2" y="hd2"/>
                </a:cxn>
              </a:cxnLst>
              <a:rect l="0" t="0" r="r" b="b"/>
              <a:pathLst>
                <a:path w="21600" h="21600" extrusionOk="0">
                  <a:moveTo>
                    <a:pt x="0" y="2427"/>
                  </a:moveTo>
                  <a:cubicBezTo>
                    <a:pt x="0" y="1087"/>
                    <a:pt x="686" y="0"/>
                    <a:pt x="1531" y="0"/>
                  </a:cubicBezTo>
                  <a:lnTo>
                    <a:pt x="12600" y="0"/>
                  </a:lnTo>
                  <a:lnTo>
                    <a:pt x="20069" y="0"/>
                  </a:lnTo>
                  <a:cubicBezTo>
                    <a:pt x="20914" y="0"/>
                    <a:pt x="21600" y="1087"/>
                    <a:pt x="21600" y="2427"/>
                  </a:cubicBezTo>
                  <a:lnTo>
                    <a:pt x="21600" y="12136"/>
                  </a:lnTo>
                  <a:cubicBezTo>
                    <a:pt x="21600" y="13476"/>
                    <a:pt x="20914" y="14563"/>
                    <a:pt x="20069" y="14563"/>
                  </a:cubicBezTo>
                  <a:lnTo>
                    <a:pt x="18000" y="14563"/>
                  </a:lnTo>
                  <a:lnTo>
                    <a:pt x="17731" y="21600"/>
                  </a:lnTo>
                  <a:lnTo>
                    <a:pt x="12600" y="14563"/>
                  </a:lnTo>
                  <a:lnTo>
                    <a:pt x="1531" y="14563"/>
                  </a:lnTo>
                  <a:cubicBezTo>
                    <a:pt x="686" y="14563"/>
                    <a:pt x="0" y="13476"/>
                    <a:pt x="0" y="12136"/>
                  </a:cubicBezTo>
                  <a:lnTo>
                    <a:pt x="0" y="12136"/>
                  </a:lnTo>
                  <a:lnTo>
                    <a:pt x="0" y="8495"/>
                  </a:lnTo>
                  <a:close/>
                </a:path>
              </a:pathLst>
            </a:custGeom>
            <a:solidFill>
              <a:srgbClr val="000000"/>
            </a:solidFill>
            <a:ln w="12700" cap="flat">
              <a:solidFill>
                <a:srgbClr val="3A5E8A"/>
              </a:solidFill>
              <a:prstDash val="solid"/>
              <a:round/>
            </a:ln>
            <a:effectLst/>
          </p:spPr>
          <p:txBody>
            <a:bodyPr wrap="square" lIns="34289" tIns="34289" rIns="34289" bIns="34289" numCol="1" anchor="ctr">
              <a:noAutofit/>
            </a:bodyPr>
            <a:lstStyle/>
            <a:p>
              <a:pPr marL="0" marR="0" lvl="0" indent="0" algn="ctr" defTabSz="685800" rtl="0" eaLnBrk="1" fontAlgn="auto" latinLnBrk="0" hangingPunct="0">
                <a:lnSpc>
                  <a:spcPct val="100000"/>
                </a:lnSpc>
                <a:spcBef>
                  <a:spcPts val="0"/>
                </a:spcBef>
                <a:spcAft>
                  <a:spcPts val="0"/>
                </a:spcAft>
                <a:buClrTx/>
                <a:buSzTx/>
                <a:buFontTx/>
                <a:buNone/>
                <a:tabLst/>
                <a:defRPr sz="1200">
                  <a:solidFill>
                    <a:srgbClr val="FFFFFF"/>
                  </a:solidFill>
                  <a:latin typeface="+mn-lt"/>
                  <a:ea typeface="+mn-ea"/>
                  <a:cs typeface="+mn-cs"/>
                  <a:sym typeface="Calibri"/>
                </a:defRPr>
              </a:pPr>
              <a:endParaRPr kumimoji="0" sz="1200" b="0" i="0" u="none" strike="noStrike" kern="0" cap="none" spc="0" normalizeH="0" baseline="0" noProof="0">
                <a:ln>
                  <a:noFill/>
                </a:ln>
                <a:solidFill>
                  <a:srgbClr val="FFFFFF"/>
                </a:solidFill>
                <a:effectLst/>
                <a:uLnTx/>
                <a:uFillTx/>
                <a:latin typeface="Calibri"/>
                <a:cs typeface="Calibri"/>
                <a:sym typeface="Calibri"/>
              </a:endParaRPr>
            </a:p>
          </p:txBody>
        </p:sp>
        <p:sp>
          <p:nvSpPr>
            <p:cNvPr id="520" name="Net worth: $X"/>
            <p:cNvSpPr txBox="1"/>
            <p:nvPr/>
          </p:nvSpPr>
          <p:spPr>
            <a:xfrm>
              <a:off x="66245" y="121722"/>
              <a:ext cx="947630" cy="2254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defTabSz="685800">
                <a:defRPr sz="1200">
                  <a:solidFill>
                    <a:srgbClr val="FFFFFF"/>
                  </a:solidFill>
                  <a:latin typeface="+mn-lt"/>
                  <a:ea typeface="+mn-ea"/>
                  <a:cs typeface="+mn-cs"/>
                  <a:sym typeface="Calibri"/>
                </a:defRPr>
              </a:lvl1pPr>
            </a:lstStyle>
            <a:p>
              <a:pPr marL="0" marR="0" lvl="0" indent="0" algn="ctr" defTabSz="6858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Calibri"/>
                  <a:cs typeface="Calibri"/>
                  <a:sym typeface="Calibri"/>
                </a:rPr>
                <a:t>Net worth: $X</a:t>
              </a:r>
            </a:p>
          </p:txBody>
        </p:sp>
      </p:grpSp>
      <p:grpSp>
        <p:nvGrpSpPr>
          <p:cNvPr id="524" name="Rounded Rectangular Callout 6"/>
          <p:cNvGrpSpPr/>
          <p:nvPr/>
        </p:nvGrpSpPr>
        <p:grpSpPr>
          <a:xfrm>
            <a:off x="5976155" y="781587"/>
            <a:ext cx="1080121" cy="681511"/>
            <a:chOff x="0" y="4702"/>
            <a:chExt cx="1080120" cy="681510"/>
          </a:xfrm>
        </p:grpSpPr>
        <p:sp>
          <p:nvSpPr>
            <p:cNvPr id="522" name="Shape"/>
            <p:cNvSpPr/>
            <p:nvPr/>
          </p:nvSpPr>
          <p:spPr>
            <a:xfrm>
              <a:off x="0" y="4702"/>
              <a:ext cx="1080121" cy="681511"/>
            </a:xfrm>
            <a:custGeom>
              <a:avLst/>
              <a:gdLst/>
              <a:ahLst/>
              <a:cxnLst>
                <a:cxn ang="0">
                  <a:pos x="wd2" y="hd2"/>
                </a:cxn>
                <a:cxn ang="5400000">
                  <a:pos x="wd2" y="hd2"/>
                </a:cxn>
                <a:cxn ang="10800000">
                  <a:pos x="wd2" y="hd2"/>
                </a:cxn>
                <a:cxn ang="16200000">
                  <a:pos x="wd2" y="hd2"/>
                </a:cxn>
              </a:cxnLst>
              <a:rect l="0" t="0" r="r" b="b"/>
              <a:pathLst>
                <a:path w="21600" h="21600" extrusionOk="0">
                  <a:moveTo>
                    <a:pt x="0" y="2427"/>
                  </a:moveTo>
                  <a:cubicBezTo>
                    <a:pt x="0" y="1087"/>
                    <a:pt x="686" y="0"/>
                    <a:pt x="1531" y="0"/>
                  </a:cubicBezTo>
                  <a:lnTo>
                    <a:pt x="12600" y="0"/>
                  </a:lnTo>
                  <a:lnTo>
                    <a:pt x="20069" y="0"/>
                  </a:lnTo>
                  <a:cubicBezTo>
                    <a:pt x="20914" y="0"/>
                    <a:pt x="21600" y="1087"/>
                    <a:pt x="21600" y="2427"/>
                  </a:cubicBezTo>
                  <a:lnTo>
                    <a:pt x="21600" y="12136"/>
                  </a:lnTo>
                  <a:cubicBezTo>
                    <a:pt x="21600" y="13476"/>
                    <a:pt x="20914" y="14563"/>
                    <a:pt x="20069" y="14563"/>
                  </a:cubicBezTo>
                  <a:lnTo>
                    <a:pt x="18000" y="14563"/>
                  </a:lnTo>
                  <a:lnTo>
                    <a:pt x="17731" y="21600"/>
                  </a:lnTo>
                  <a:lnTo>
                    <a:pt x="12600" y="14563"/>
                  </a:lnTo>
                  <a:lnTo>
                    <a:pt x="1531" y="14563"/>
                  </a:lnTo>
                  <a:cubicBezTo>
                    <a:pt x="686" y="14563"/>
                    <a:pt x="0" y="13476"/>
                    <a:pt x="0" y="12136"/>
                  </a:cubicBezTo>
                  <a:lnTo>
                    <a:pt x="0" y="12136"/>
                  </a:lnTo>
                  <a:lnTo>
                    <a:pt x="0" y="8495"/>
                  </a:lnTo>
                  <a:close/>
                </a:path>
              </a:pathLst>
            </a:custGeom>
            <a:solidFill>
              <a:srgbClr val="000000"/>
            </a:solidFill>
            <a:ln w="12700" cap="flat">
              <a:solidFill>
                <a:srgbClr val="3A5E8A"/>
              </a:solidFill>
              <a:prstDash val="solid"/>
              <a:round/>
            </a:ln>
            <a:effectLst/>
          </p:spPr>
          <p:txBody>
            <a:bodyPr wrap="square" lIns="34289" tIns="34289" rIns="34289" bIns="34289" numCol="1" anchor="ctr">
              <a:noAutofit/>
            </a:bodyPr>
            <a:lstStyle/>
            <a:p>
              <a:pPr marL="0" marR="0" lvl="0" indent="0" algn="ctr" defTabSz="685800" rtl="0" eaLnBrk="1" fontAlgn="auto" latinLnBrk="0" hangingPunct="0">
                <a:lnSpc>
                  <a:spcPct val="100000"/>
                </a:lnSpc>
                <a:spcBef>
                  <a:spcPts val="0"/>
                </a:spcBef>
                <a:spcAft>
                  <a:spcPts val="0"/>
                </a:spcAft>
                <a:buClrTx/>
                <a:buSzTx/>
                <a:buFontTx/>
                <a:buNone/>
                <a:tabLst/>
                <a:defRPr sz="1200">
                  <a:solidFill>
                    <a:srgbClr val="FFFFFF"/>
                  </a:solidFill>
                  <a:latin typeface="+mn-lt"/>
                  <a:ea typeface="+mn-ea"/>
                  <a:cs typeface="+mn-cs"/>
                  <a:sym typeface="Calibri"/>
                </a:defRPr>
              </a:pPr>
              <a:endParaRPr kumimoji="0" sz="1200" b="0" i="0" u="none" strike="noStrike" kern="0" cap="none" spc="0" normalizeH="0" baseline="0" noProof="0">
                <a:ln>
                  <a:noFill/>
                </a:ln>
                <a:solidFill>
                  <a:srgbClr val="FFFFFF"/>
                </a:solidFill>
                <a:effectLst/>
                <a:uLnTx/>
                <a:uFillTx/>
                <a:latin typeface="Calibri"/>
                <a:cs typeface="Calibri"/>
                <a:sym typeface="Calibri"/>
              </a:endParaRPr>
            </a:p>
          </p:txBody>
        </p:sp>
        <p:sp>
          <p:nvSpPr>
            <p:cNvPr id="523" name="Net worth: $Y"/>
            <p:cNvSpPr txBox="1"/>
            <p:nvPr/>
          </p:nvSpPr>
          <p:spPr>
            <a:xfrm>
              <a:off x="66245" y="121722"/>
              <a:ext cx="947630" cy="2254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defTabSz="685800">
                <a:defRPr sz="1200">
                  <a:solidFill>
                    <a:srgbClr val="FFFFFF"/>
                  </a:solidFill>
                  <a:latin typeface="+mn-lt"/>
                  <a:ea typeface="+mn-ea"/>
                  <a:cs typeface="+mn-cs"/>
                  <a:sym typeface="Calibri"/>
                </a:defRPr>
              </a:lvl1pPr>
            </a:lstStyle>
            <a:p>
              <a:pPr marL="0" marR="0" lvl="0" indent="0" algn="ctr" defTabSz="6858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Calibri"/>
                  <a:cs typeface="Calibri"/>
                  <a:sym typeface="Calibri"/>
                </a:rPr>
                <a:t>Net worth: $Y</a:t>
              </a:r>
            </a:p>
          </p:txBody>
        </p:sp>
      </p:grpSp>
      <p:sp>
        <p:nvSpPr>
          <p:cNvPr id="525" name="Rectangle 3"/>
          <p:cNvSpPr txBox="1"/>
          <p:nvPr/>
        </p:nvSpPr>
        <p:spPr>
          <a:xfrm>
            <a:off x="609846" y="2847308"/>
            <a:ext cx="7703820" cy="576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normAutofit/>
          </a:bodyPr>
          <a:lstStyle>
            <a:lvl1pPr algn="ctr" defTabSz="685800">
              <a:defRPr sz="2400" b="1">
                <a:latin typeface="+mn-lt"/>
                <a:ea typeface="+mn-ea"/>
                <a:cs typeface="+mn-cs"/>
                <a:sym typeface="Calibri"/>
              </a:defRPr>
            </a:lvl1pPr>
          </a:lstStyle>
          <a:p>
            <a:pPr marL="0" marR="0" lvl="0" indent="0" algn="ctr" defTabSz="685800" rtl="0"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000000"/>
                </a:solidFill>
                <a:effectLst/>
                <a:uLnTx/>
                <a:uFillTx/>
                <a:latin typeface="Calibri"/>
                <a:cs typeface="Calibri"/>
                <a:sym typeface="Calibri"/>
              </a:rPr>
              <a:t>Who is richer?</a:t>
            </a:r>
          </a:p>
        </p:txBody>
      </p:sp>
      <p:pic>
        <p:nvPicPr>
          <p:cNvPr id="526" name="Picture 8" descr="Picture 8"/>
          <p:cNvPicPr>
            <a:picLocks noChangeAspect="1"/>
          </p:cNvPicPr>
          <p:nvPr/>
        </p:nvPicPr>
        <p:blipFill>
          <a:blip r:embed="rId2"/>
          <a:stretch>
            <a:fillRect/>
          </a:stretch>
        </p:blipFill>
        <p:spPr>
          <a:xfrm>
            <a:off x="2215306" y="1536287"/>
            <a:ext cx="682508" cy="682508"/>
          </a:xfrm>
          <a:prstGeom prst="rect">
            <a:avLst/>
          </a:prstGeom>
          <a:ln w="12700">
            <a:miter lim="400000"/>
          </a:ln>
        </p:spPr>
      </p:pic>
      <p:pic>
        <p:nvPicPr>
          <p:cNvPr id="527" name="Picture 4" descr="Picture 4"/>
          <p:cNvPicPr>
            <a:picLocks noChangeAspect="1"/>
          </p:cNvPicPr>
          <p:nvPr/>
        </p:nvPicPr>
        <p:blipFill>
          <a:blip r:embed="rId3"/>
          <a:stretch>
            <a:fillRect/>
          </a:stretch>
        </p:blipFill>
        <p:spPr>
          <a:xfrm>
            <a:off x="6571865" y="1447613"/>
            <a:ext cx="492157" cy="800101"/>
          </a:xfrm>
          <a:prstGeom prst="rect">
            <a:avLst/>
          </a:prstGeom>
          <a:ln w="12700">
            <a:miter lim="400000"/>
          </a:ln>
        </p:spPr>
      </p:pic>
      <p:sp>
        <p:nvSpPr>
          <p:cNvPr id="528" name="Slide Number"/>
          <p:cNvSpPr txBox="1">
            <a:spLocks noGrp="1"/>
          </p:cNvSpPr>
          <p:nvPr>
            <p:ph type="sldNum" sz="quarter" idx="4294967295"/>
          </p:nvPr>
        </p:nvSpPr>
        <p:spPr>
          <a:xfrm>
            <a:off x="8451557" y="4799957"/>
            <a:ext cx="197144" cy="1830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lstStyle>
            <a:lvl1pPr defTabSz="685800">
              <a:defRPr sz="900"/>
            </a:lvl1pPr>
          </a:lstStyle>
          <a:p>
            <a:pPr marL="0" marR="0" lvl="0" indent="0" algn="r" defTabSz="685800" rtl="0" eaLnBrk="1" fontAlgn="auto" latinLnBrk="0" hangingPunct="0">
              <a:lnSpc>
                <a:spcPct val="100000"/>
              </a:lnSpc>
              <a:spcBef>
                <a:spcPts val="0"/>
              </a:spcBef>
              <a:spcAft>
                <a:spcPts val="0"/>
              </a:spcAft>
              <a:buClrTx/>
              <a:buSzTx/>
              <a:buFontTx/>
              <a:buNone/>
              <a:tabLst/>
              <a:defRPr/>
            </a:pPr>
            <a:fld id="{86CB4B4D-7CA3-9044-876B-883B54F8677D}" type="slidenum">
              <a:rPr kumimoji="0" sz="900" b="0" i="0" u="none" strike="noStrike" kern="0" cap="none" spc="0" normalizeH="0" baseline="0" noProof="0">
                <a:ln>
                  <a:noFill/>
                </a:ln>
                <a:solidFill>
                  <a:srgbClr val="888888"/>
                </a:solidFill>
                <a:effectLst/>
                <a:uLnTx/>
                <a:uFillTx/>
                <a:latin typeface="Calibri"/>
                <a:cs typeface="Calibri"/>
                <a:sym typeface="Calibri"/>
              </a:rPr>
              <a:pPr marL="0" marR="0" lvl="0" indent="0" algn="r" defTabSz="685800" rtl="0" eaLnBrk="1" fontAlgn="auto" latinLnBrk="0" hangingPunct="0">
                <a:lnSpc>
                  <a:spcPct val="100000"/>
                </a:lnSpc>
                <a:spcBef>
                  <a:spcPts val="0"/>
                </a:spcBef>
                <a:spcAft>
                  <a:spcPts val="0"/>
                </a:spcAft>
                <a:buClrTx/>
                <a:buSzTx/>
                <a:buFontTx/>
                <a:buNone/>
                <a:tabLst/>
                <a:defRPr/>
              </a:pPr>
              <a:t>45</a:t>
            </a:fld>
            <a:endParaRPr kumimoji="0" sz="9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Rectangle 3"/>
          <p:cNvSpPr txBox="1">
            <a:spLocks noGrp="1"/>
          </p:cNvSpPr>
          <p:nvPr>
            <p:ph type="title"/>
          </p:nvPr>
        </p:nvSpPr>
        <p:spPr>
          <a:xfrm>
            <a:off x="742950" y="33468"/>
            <a:ext cx="7772400" cy="857251"/>
          </a:xfrm>
          <a:prstGeom prst="rect">
            <a:avLst/>
          </a:prstGeom>
        </p:spPr>
        <p:txBody>
          <a:bodyPr/>
          <a:lstStyle/>
          <a:p>
            <a:r>
              <a:t>The Billionaires’ Problem</a:t>
            </a:r>
          </a:p>
        </p:txBody>
      </p:sp>
      <mc:AlternateContent xmlns:mc="http://schemas.openxmlformats.org/markup-compatibility/2006">
        <mc:Choice xmlns:a14="http://schemas.microsoft.com/office/drawing/2010/main" Requires="a14">
          <p:sp>
            <p:nvSpPr>
              <p:cNvPr id="531" name="Rectangle 3"/>
              <p:cNvSpPr txBox="1"/>
              <p:nvPr/>
            </p:nvSpPr>
            <p:spPr>
              <a:xfrm>
                <a:off x="1675436" y="1688919"/>
                <a:ext cx="1762249" cy="30684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normAutofit fontScale="925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𝑋</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531" name="Rectangle 3"/>
              <p:cNvSpPr txBox="1">
                <a:spLocks noRot="1" noChangeAspect="1" noMove="1" noResize="1" noEditPoints="1" noAdjustHandles="1" noChangeArrowheads="1" noChangeShapeType="1" noTextEdit="1"/>
              </p:cNvSpPr>
              <p:nvPr/>
            </p:nvSpPr>
            <p:spPr>
              <a:xfrm>
                <a:off x="1675436" y="1688919"/>
                <a:ext cx="1762249" cy="306849"/>
              </a:xfrm>
              <a:prstGeom prst="rect">
                <a:avLst/>
              </a:prstGeom>
              <a:blipFill>
                <a:blip r:embed="rId2"/>
                <a:stretch>
                  <a:fillRect/>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2" name="Rectangle 3"/>
              <p:cNvSpPr txBox="1"/>
              <p:nvPr/>
            </p:nvSpPr>
            <p:spPr>
              <a:xfrm>
                <a:off x="6010445" y="1676549"/>
                <a:ext cx="1762249" cy="306850"/>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normAutofit fontScale="925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𝑌</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532" name="Rectangle 3"/>
              <p:cNvSpPr txBox="1">
                <a:spLocks noRot="1" noChangeAspect="1" noMove="1" noResize="1" noEditPoints="1" noAdjustHandles="1" noChangeArrowheads="1" noChangeShapeType="1" noTextEdit="1"/>
              </p:cNvSpPr>
              <p:nvPr/>
            </p:nvSpPr>
            <p:spPr>
              <a:xfrm>
                <a:off x="6010445" y="1676549"/>
                <a:ext cx="1762249" cy="306850"/>
              </a:xfrm>
              <a:prstGeom prst="rect">
                <a:avLst/>
              </a:prstGeom>
              <a:blipFill>
                <a:blip r:embed="rId3"/>
                <a:stretch>
                  <a:fillRect/>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3" name="Rectangle 3"/>
              <p:cNvSpPr txBox="1"/>
              <p:nvPr/>
            </p:nvSpPr>
            <p:spPr>
              <a:xfrm>
                <a:off x="3634182" y="762935"/>
                <a:ext cx="1983648" cy="502144"/>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normAutofit/>
              </a:bodyPr>
              <a:lstStyle/>
              <a:p>
                <a:pPr marL="0" marR="0" lvl="0" indent="0" algn="ctr" defTabSz="555498" rtl="0" eaLnBrk="1" fontAlgn="auto" latinLnBrk="0" hangingPunct="0">
                  <a:lnSpc>
                    <a:spcPct val="80000"/>
                  </a:lnSpc>
                  <a:spcBef>
                    <a:spcPts val="0"/>
                  </a:spcBef>
                  <a:spcAft>
                    <a:spcPts val="0"/>
                  </a:spcAft>
                  <a:buClrTx/>
                  <a:buSzTx/>
                  <a:buFontTx/>
                  <a:buNone/>
                  <a:tabLst/>
                  <a:defRPr sz="1296">
                    <a:latin typeface="Cambria Math"/>
                    <a:ea typeface="Cambria Math"/>
                    <a:cs typeface="Cambria Math"/>
                    <a:sym typeface="Cambria Math"/>
                  </a:defRPr>
                </a:pPr>
                <a14:m>
                  <m:oMath xmlns:m="http://schemas.openxmlformats.org/officeDocument/2006/math">
                    <m:r>
                      <a:rPr kumimoji="0" sz="17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𝑓</m:t>
                    </m:r>
                    <m:r>
                      <a:rPr kumimoji="0" sz="17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m:t>
                    </m:r>
                    <m:r>
                      <a:rPr kumimoji="0" sz="17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𝑋</m:t>
                    </m:r>
                    <m:r>
                      <a:rPr kumimoji="0" sz="17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m:t>
                    </m:r>
                    <m:r>
                      <a:rPr kumimoji="0" sz="17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𝑌</m:t>
                    </m:r>
                    <m:r>
                      <a:rPr kumimoji="0" sz="17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)=1</m:t>
                    </m:r>
                  </m:oMath>
                </a14:m>
                <a:r>
                  <a:rPr kumimoji="0" sz="1296" b="0" i="0" u="none" strike="noStrike" kern="0" cap="none" spc="0" normalizeH="0" baseline="0" noProof="0">
                    <a:ln>
                      <a:noFill/>
                    </a:ln>
                    <a:solidFill>
                      <a:srgbClr val="000000"/>
                    </a:solidFill>
                    <a:effectLst/>
                    <a:uLnTx/>
                    <a:uFillTx/>
                    <a:latin typeface="Calibri"/>
                    <a:ea typeface="+mn-ea"/>
                    <a:cs typeface="Calibri"/>
                    <a:sym typeface="Calibri"/>
                  </a:rPr>
                  <a:t> </a:t>
                </a:r>
                <a:br>
                  <a:rPr kumimoji="0" sz="1296" b="0" i="0" u="none" strike="noStrike" kern="0" cap="none" spc="0" normalizeH="0" baseline="0" noProof="0">
                    <a:ln>
                      <a:noFill/>
                    </a:ln>
                    <a:solidFill>
                      <a:srgbClr val="000000"/>
                    </a:solidFill>
                    <a:effectLst/>
                    <a:uLnTx/>
                    <a:uFillTx/>
                    <a:latin typeface="Calibri"/>
                    <a:ea typeface="+mn-ea"/>
                    <a:cs typeface="Calibri"/>
                    <a:sym typeface="Calibri"/>
                  </a:rPr>
                </a:br>
                <a:r>
                  <a:rPr kumimoji="0" sz="1296" b="0" i="0" u="none" strike="noStrike" kern="0" cap="none" spc="0" normalizeH="0" baseline="0" noProof="0">
                    <a:ln>
                      <a:noFill/>
                    </a:ln>
                    <a:solidFill>
                      <a:srgbClr val="000000"/>
                    </a:solidFill>
                    <a:effectLst/>
                    <a:uLnTx/>
                    <a:uFillTx/>
                    <a:latin typeface="Calibri"/>
                    <a:ea typeface="+mn-ea"/>
                    <a:cs typeface="Calibri"/>
                    <a:sym typeface="Calibri"/>
                  </a:rPr>
                  <a:t>if and only if </a:t>
                </a:r>
                <a14:m>
                  <m:oMath xmlns:m="http://schemas.openxmlformats.org/officeDocument/2006/math">
                    <m:r>
                      <a:rPr kumimoji="0" sz="17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𝑋</m:t>
                    </m:r>
                    <m:r>
                      <a:rPr kumimoji="0" sz="17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&gt;</m:t>
                    </m:r>
                    <m:r>
                      <a:rPr kumimoji="0" sz="17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𝑌</m:t>
                    </m:r>
                  </m:oMath>
                </a14:m>
                <a:endParaRPr kumimoji="0" sz="2075"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533" name="Rectangle 3"/>
              <p:cNvSpPr txBox="1">
                <a:spLocks noRot="1" noChangeAspect="1" noMove="1" noResize="1" noEditPoints="1" noAdjustHandles="1" noChangeArrowheads="1" noChangeShapeType="1" noTextEdit="1"/>
              </p:cNvSpPr>
              <p:nvPr/>
            </p:nvSpPr>
            <p:spPr>
              <a:xfrm>
                <a:off x="3634182" y="762935"/>
                <a:ext cx="1983648" cy="502144"/>
              </a:xfrm>
              <a:prstGeom prst="rect">
                <a:avLst/>
              </a:prstGeom>
              <a:blipFill>
                <a:blip r:embed="rId4"/>
                <a:stretch>
                  <a:fillRect b="-1000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pic>
        <p:nvPicPr>
          <p:cNvPr id="534" name="Picture 15" descr="Picture 15"/>
          <p:cNvPicPr>
            <a:picLocks noChangeAspect="1"/>
          </p:cNvPicPr>
          <p:nvPr/>
        </p:nvPicPr>
        <p:blipFill>
          <a:blip r:embed="rId5"/>
          <a:stretch>
            <a:fillRect/>
          </a:stretch>
        </p:blipFill>
        <p:spPr>
          <a:xfrm>
            <a:off x="2215306" y="932231"/>
            <a:ext cx="682508" cy="682508"/>
          </a:xfrm>
          <a:prstGeom prst="rect">
            <a:avLst/>
          </a:prstGeom>
          <a:ln w="12700">
            <a:miter lim="400000"/>
          </a:ln>
        </p:spPr>
      </p:pic>
      <p:pic>
        <p:nvPicPr>
          <p:cNvPr id="535" name="Picture 4" descr="Picture 4"/>
          <p:cNvPicPr>
            <a:picLocks noChangeAspect="1"/>
          </p:cNvPicPr>
          <p:nvPr/>
        </p:nvPicPr>
        <p:blipFill>
          <a:blip r:embed="rId6"/>
          <a:stretch>
            <a:fillRect/>
          </a:stretch>
        </p:blipFill>
        <p:spPr>
          <a:xfrm>
            <a:off x="6571865" y="843558"/>
            <a:ext cx="492157" cy="800101"/>
          </a:xfrm>
          <a:prstGeom prst="rect">
            <a:avLst/>
          </a:prstGeom>
          <a:ln w="12700">
            <a:miter lim="400000"/>
          </a:ln>
        </p:spPr>
      </p:pic>
      <p:sp>
        <p:nvSpPr>
          <p:cNvPr id="536" name="Straight Arrow Connector 17"/>
          <p:cNvSpPr/>
          <p:nvPr/>
        </p:nvSpPr>
        <p:spPr>
          <a:xfrm flipH="1">
            <a:off x="2355065" y="1995767"/>
            <a:ext cx="164708" cy="555973"/>
          </a:xfrm>
          <a:prstGeom prst="line">
            <a:avLst/>
          </a:prstGeom>
          <a:ln w="3175">
            <a:solidFill>
              <a:srgbClr val="4A7EBB"/>
            </a:solidFill>
            <a:tailEnd type="triangle"/>
          </a:ln>
        </p:spPr>
        <p:txBody>
          <a:bodyPr lIns="34289" tIns="34289" rIns="34289" bIns="34289"/>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537" name="Straight Arrow Connector 19"/>
          <p:cNvSpPr/>
          <p:nvPr/>
        </p:nvSpPr>
        <p:spPr>
          <a:xfrm flipH="1">
            <a:off x="6140424" y="1977683"/>
            <a:ext cx="699829" cy="535316"/>
          </a:xfrm>
          <a:prstGeom prst="line">
            <a:avLst/>
          </a:prstGeom>
          <a:ln w="3175">
            <a:solidFill>
              <a:srgbClr val="4A7EBB"/>
            </a:solidFill>
            <a:tailEnd type="triangle"/>
          </a:ln>
        </p:spPr>
        <p:txBody>
          <a:bodyPr lIns="34289" tIns="34289" rIns="34289" bIns="34289"/>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538" name="Rectangle 3"/>
              <p:cNvSpPr txBox="1"/>
              <p:nvPr/>
            </p:nvSpPr>
            <p:spPr>
              <a:xfrm>
                <a:off x="1041893" y="3049596"/>
                <a:ext cx="3182672" cy="681210"/>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normAutofit/>
              </a:bodyPr>
              <a:lstStyle/>
              <a:p>
                <a:pPr marL="0" marR="0" lvl="0" indent="0" algn="ctr" defTabSz="6858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Unit Vector </a:t>
                </a:r>
                <a14:m>
                  <m:oMath xmlns:m="http://schemas.openxmlformats.org/officeDocument/2006/math">
                    <m:sSub>
                      <m:sSubPr>
                        <m:ctrlPr>
                          <a:rPr kumimoji="0" sz="1900" b="0" i="0" u="none" strike="noStrike" kern="0" cap="none" spc="0" normalizeH="0" baseline="0" noProof="0">
                            <a:ln>
                              <a:noFill/>
                            </a:ln>
                            <a:solidFill>
                              <a:srgbClr val="000000"/>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𝑢</m:t>
                        </m:r>
                      </m:e>
                      <m:sub>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𝑋</m:t>
                        </m:r>
                      </m:sub>
                    </m:sSub>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 1 in the </a:t>
                </a:r>
                <a14:m>
                  <m:oMath xmlns:m="http://schemas.openxmlformats.org/officeDocument/2006/math">
                    <m:sSup>
                      <m:sSupPr>
                        <m:ctrlPr>
                          <a:rPr kumimoji="0" sz="1900" b="0" i="0" u="none" strike="noStrike" kern="0" cap="none" spc="0" normalizeH="0" baseline="0" noProof="0">
                            <a:ln>
                              <a:noFill/>
                            </a:ln>
                            <a:solidFill>
                              <a:srgbClr val="000000"/>
                            </a:solidFill>
                            <a:effectLst/>
                            <a:uLnTx/>
                            <a:uFillTx/>
                            <a:latin typeface="Cambria Math" panose="02040503050406030204" pitchFamily="18" charset="0"/>
                            <a:sym typeface="Helvetica Neue"/>
                          </a:rPr>
                        </m:ctrlPr>
                      </m:sSupPr>
                      <m:e>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𝑋</m:t>
                        </m:r>
                      </m:e>
                      <m:sup>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𝑡h</m:t>
                        </m:r>
                      </m:sup>
                    </m:sSup>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location and 0 elsewhere</a:t>
                </a:r>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538" name="Rectangle 3"/>
              <p:cNvSpPr txBox="1">
                <a:spLocks noRot="1" noChangeAspect="1" noMove="1" noResize="1" noEditPoints="1" noAdjustHandles="1" noChangeArrowheads="1" noChangeShapeType="1" noTextEdit="1"/>
              </p:cNvSpPr>
              <p:nvPr/>
            </p:nvSpPr>
            <p:spPr>
              <a:xfrm>
                <a:off x="1041893" y="3049596"/>
                <a:ext cx="3182672" cy="681210"/>
              </a:xfrm>
              <a:prstGeom prst="rect">
                <a:avLst/>
              </a:prstGeom>
              <a:blipFill>
                <a:blip r:embed="rId7"/>
                <a:stretch>
                  <a:fillRect l="-398" b="-12963"/>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p:nvGrpSpPr>
          <p:cNvPr id="551" name="Group 55"/>
          <p:cNvGrpSpPr/>
          <p:nvPr/>
        </p:nvGrpSpPr>
        <p:grpSpPr>
          <a:xfrm>
            <a:off x="1439652" y="2571750"/>
            <a:ext cx="2376264" cy="360855"/>
            <a:chOff x="0" y="0"/>
            <a:chExt cx="2376263" cy="360854"/>
          </a:xfrm>
        </p:grpSpPr>
        <p:sp>
          <p:nvSpPr>
            <p:cNvPr id="539" name="Rectangle 18"/>
            <p:cNvSpPr/>
            <p:nvPr/>
          </p:nvSpPr>
          <p:spPr>
            <a:xfrm>
              <a:off x="0" y="54005"/>
              <a:ext cx="2376264" cy="270031"/>
            </a:xfrm>
            <a:prstGeom prst="rect">
              <a:avLst/>
            </a:prstGeom>
            <a:solidFill>
              <a:srgbClr val="FFFFFF"/>
            </a:solidFill>
            <a:ln w="12700" cap="flat">
              <a:solidFill>
                <a:srgbClr val="3A5E8A"/>
              </a:solidFill>
              <a:prstDash val="solid"/>
              <a:round/>
            </a:ln>
            <a:effectLst/>
          </p:spPr>
          <p:txBody>
            <a:bodyPr wrap="square" lIns="34289" tIns="34289" rIns="34289" bIns="34289" numCol="1" anchor="ctr">
              <a:noAutofit/>
            </a:bodyPr>
            <a:lstStyle/>
            <a:p>
              <a:pPr marL="0" marR="0" lvl="0" indent="0" algn="ctr" defTabSz="685800" rtl="0" eaLnBrk="1" fontAlgn="auto" latinLnBrk="0" hangingPunct="0">
                <a:lnSpc>
                  <a:spcPct val="100000"/>
                </a:lnSpc>
                <a:spcBef>
                  <a:spcPts val="0"/>
                </a:spcBef>
                <a:spcAft>
                  <a:spcPts val="0"/>
                </a:spcAft>
                <a:buClrTx/>
                <a:buSzTx/>
                <a:buFontTx/>
                <a:buNone/>
                <a:tabLst/>
                <a:defRPr sz="1200">
                  <a:solidFill>
                    <a:srgbClr val="FFFFFF"/>
                  </a:solidFill>
                  <a:latin typeface="+mn-lt"/>
                  <a:ea typeface="+mn-ea"/>
                  <a:cs typeface="+mn-cs"/>
                  <a:sym typeface="Calibri"/>
                </a:defRPr>
              </a:pPr>
              <a:endParaRPr kumimoji="0" sz="1200" b="0" i="0" u="none" strike="noStrike" kern="0" cap="none" spc="0" normalizeH="0" baseline="0" noProof="0">
                <a:ln>
                  <a:noFill/>
                </a:ln>
                <a:solidFill>
                  <a:srgbClr val="FFFFFF"/>
                </a:solidFill>
                <a:effectLst/>
                <a:uLnTx/>
                <a:uFillTx/>
                <a:latin typeface="Calibri"/>
                <a:cs typeface="Calibri"/>
                <a:sym typeface="Calibri"/>
              </a:endParaRPr>
            </a:p>
          </p:txBody>
        </p:sp>
        <p:sp>
          <p:nvSpPr>
            <p:cNvPr id="540" name="Straight Connector 21"/>
            <p:cNvSpPr/>
            <p:nvPr/>
          </p:nvSpPr>
          <p:spPr>
            <a:xfrm flipH="1">
              <a:off x="775654"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541" name="Straight Connector 23"/>
            <p:cNvSpPr/>
            <p:nvPr/>
          </p:nvSpPr>
          <p:spPr>
            <a:xfrm>
              <a:off x="1026113"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542" name="Rectangle 3"/>
                <p:cNvSpPr txBox="1"/>
                <p:nvPr/>
              </p:nvSpPr>
              <p:spPr>
                <a:xfrm>
                  <a:off x="34289" y="54006"/>
                  <a:ext cx="1762249" cy="306849"/>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925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1</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542" name="Rectangle 3"/>
                <p:cNvSpPr txBox="1">
                  <a:spLocks noRot="1" noChangeAspect="1" noMove="1" noResize="1" noEditPoints="1" noAdjustHandles="1" noChangeArrowheads="1" noChangeShapeType="1" noTextEdit="1"/>
                </p:cNvSpPr>
                <p:nvPr/>
              </p:nvSpPr>
              <p:spPr>
                <a:xfrm>
                  <a:off x="34289" y="54006"/>
                  <a:ext cx="1762249" cy="306849"/>
                </a:xfrm>
                <a:prstGeom prst="rect">
                  <a:avLst/>
                </a:prstGeom>
                <a:blipFill>
                  <a:blip r:embed="rId8"/>
                  <a:stretch>
                    <a:fillRect/>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543" name="Straight Connector 26"/>
            <p:cNvSpPr/>
            <p:nvPr/>
          </p:nvSpPr>
          <p:spPr>
            <a:xfrm>
              <a:off x="1242137"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544" name="Straight Connector 28"/>
            <p:cNvSpPr/>
            <p:nvPr/>
          </p:nvSpPr>
          <p:spPr>
            <a:xfrm>
              <a:off x="1512167"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545" name="Straight Connector 29"/>
            <p:cNvSpPr/>
            <p:nvPr/>
          </p:nvSpPr>
          <p:spPr>
            <a:xfrm flipH="1">
              <a:off x="540059"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546" name="Rectangle 3"/>
                <p:cNvSpPr txBox="1"/>
                <p:nvPr/>
              </p:nvSpPr>
              <p:spPr>
                <a:xfrm>
                  <a:off x="514967" y="38740"/>
                  <a:ext cx="274117" cy="300561"/>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0</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546" name="Rectangle 3"/>
                <p:cNvSpPr txBox="1">
                  <a:spLocks noRot="1" noChangeAspect="1" noMove="1" noResize="1" noEditPoints="1" noAdjustHandles="1" noChangeArrowheads="1" noChangeShapeType="1" noTextEdit="1"/>
                </p:cNvSpPr>
                <p:nvPr/>
              </p:nvSpPr>
              <p:spPr>
                <a:xfrm>
                  <a:off x="514967" y="38740"/>
                  <a:ext cx="274117" cy="300561"/>
                </a:xfrm>
                <a:prstGeom prst="rect">
                  <a:avLst/>
                </a:prstGeom>
                <a:blipFill>
                  <a:blip r:embed="rId9"/>
                  <a:stretch>
                    <a:fillRect l="-9091"/>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7" name="Rectangle 3"/>
                <p:cNvSpPr txBox="1"/>
                <p:nvPr/>
              </p:nvSpPr>
              <p:spPr>
                <a:xfrm>
                  <a:off x="1006397" y="54005"/>
                  <a:ext cx="274117" cy="30056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0</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547" name="Rectangle 3"/>
                <p:cNvSpPr txBox="1">
                  <a:spLocks noRot="1" noChangeAspect="1" noMove="1" noResize="1" noEditPoints="1" noAdjustHandles="1" noChangeArrowheads="1" noChangeShapeType="1" noTextEdit="1"/>
                </p:cNvSpPr>
                <p:nvPr/>
              </p:nvSpPr>
              <p:spPr>
                <a:xfrm>
                  <a:off x="1006397" y="54005"/>
                  <a:ext cx="274117" cy="300562"/>
                </a:xfrm>
                <a:prstGeom prst="rect">
                  <a:avLst/>
                </a:prstGeom>
                <a:blipFill>
                  <a:blip r:embed="rId10"/>
                  <a:stretch>
                    <a:fillRect l="-4348"/>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8" name="Rectangle 3"/>
                <p:cNvSpPr txBox="1"/>
                <p:nvPr/>
              </p:nvSpPr>
              <p:spPr>
                <a:xfrm>
                  <a:off x="1257768" y="54005"/>
                  <a:ext cx="274117" cy="30056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0</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548" name="Rectangle 3"/>
                <p:cNvSpPr txBox="1">
                  <a:spLocks noRot="1" noChangeAspect="1" noMove="1" noResize="1" noEditPoints="1" noAdjustHandles="1" noChangeArrowheads="1" noChangeShapeType="1" noTextEdit="1"/>
                </p:cNvSpPr>
                <p:nvPr/>
              </p:nvSpPr>
              <p:spPr>
                <a:xfrm>
                  <a:off x="1257768" y="54005"/>
                  <a:ext cx="274117" cy="300562"/>
                </a:xfrm>
                <a:prstGeom prst="rect">
                  <a:avLst/>
                </a:prstGeom>
                <a:blipFill>
                  <a:blip r:embed="rId11"/>
                  <a:stretch>
                    <a:fillRect l="-4545"/>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9" name="Rectangle 3"/>
                <p:cNvSpPr txBox="1"/>
                <p:nvPr/>
              </p:nvSpPr>
              <p:spPr>
                <a:xfrm>
                  <a:off x="1635810" y="-1"/>
                  <a:ext cx="274117" cy="30056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0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549" name="Rectangle 3"/>
                <p:cNvSpPr txBox="1">
                  <a:spLocks noRot="1" noChangeAspect="1" noMove="1" noResize="1" noEditPoints="1" noAdjustHandles="1" noChangeArrowheads="1" noChangeShapeType="1" noTextEdit="1"/>
                </p:cNvSpPr>
                <p:nvPr/>
              </p:nvSpPr>
              <p:spPr>
                <a:xfrm>
                  <a:off x="1635810" y="-1"/>
                  <a:ext cx="274117" cy="300562"/>
                </a:xfrm>
                <a:prstGeom prst="rect">
                  <a:avLst/>
                </a:prstGeom>
                <a:blipFill>
                  <a:blip r:embed="rId12"/>
                  <a:stretch>
                    <a:fillRect/>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0" name="Rectangle 3"/>
                <p:cNvSpPr txBox="1"/>
                <p:nvPr/>
              </p:nvSpPr>
              <p:spPr>
                <a:xfrm>
                  <a:off x="196307" y="-1"/>
                  <a:ext cx="274117" cy="30056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0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550" name="Rectangle 3"/>
                <p:cNvSpPr txBox="1">
                  <a:spLocks noRot="1" noChangeAspect="1" noMove="1" noResize="1" noEditPoints="1" noAdjustHandles="1" noChangeArrowheads="1" noChangeShapeType="1" noTextEdit="1"/>
                </p:cNvSpPr>
                <p:nvPr/>
              </p:nvSpPr>
              <p:spPr>
                <a:xfrm>
                  <a:off x="196307" y="-1"/>
                  <a:ext cx="274117" cy="300562"/>
                </a:xfrm>
                <a:prstGeom prst="rect">
                  <a:avLst/>
                </a:prstGeom>
                <a:blipFill>
                  <a:blip r:embed="rId13"/>
                  <a:stretch>
                    <a:fillRect/>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552" name="Rectangle 3"/>
              <p:cNvSpPr txBox="1"/>
              <p:nvPr/>
            </p:nvSpPr>
            <p:spPr>
              <a:xfrm>
                <a:off x="4782084" y="3046421"/>
                <a:ext cx="3182671" cy="68120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normAutofit/>
              </a:bodyPr>
              <a:lstStyle/>
              <a:p>
                <a:pPr marL="0" marR="0" lvl="0" indent="0" algn="ctr" defTabSz="6858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Vector </a:t>
                </a:r>
                <a14:m>
                  <m:oMath xmlns:m="http://schemas.openxmlformats.org/officeDocument/2006/math">
                    <m:sSub>
                      <m:sSubPr>
                        <m:ctrlPr>
                          <a:rPr kumimoji="0" sz="1900" b="0" i="0" u="none" strike="noStrike" kern="0" cap="none" spc="0" normalizeH="0" baseline="0" noProof="0">
                            <a:ln>
                              <a:noFill/>
                            </a:ln>
                            <a:solidFill>
                              <a:srgbClr val="000000"/>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𝑣</m:t>
                        </m:r>
                      </m:e>
                      <m:sub>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𝑌</m:t>
                        </m:r>
                      </m:sub>
                    </m:sSub>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 1 from the </a:t>
                </a:r>
                <a14:m>
                  <m:oMath xmlns:m="http://schemas.openxmlformats.org/officeDocument/2006/math">
                    <m:sSup>
                      <m:sSupPr>
                        <m:ctrlPr>
                          <a:rPr kumimoji="0" sz="1900" b="0" i="0" u="none" strike="noStrike" kern="0" cap="none" spc="0" normalizeH="0" baseline="0" noProof="0">
                            <a:ln>
                              <a:noFill/>
                            </a:ln>
                            <a:solidFill>
                              <a:srgbClr val="000000"/>
                            </a:solidFill>
                            <a:effectLst/>
                            <a:uLnTx/>
                            <a:uFillTx/>
                            <a:latin typeface="Cambria Math" panose="02040503050406030204" pitchFamily="18" charset="0"/>
                            <a:sym typeface="Helvetica Neue"/>
                          </a:rPr>
                        </m:ctrlPr>
                      </m:sSupPr>
                      <m:e>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𝑌</m:t>
                        </m:r>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+1)</m:t>
                        </m:r>
                      </m:e>
                      <m:sup>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𝑡h</m:t>
                        </m:r>
                      </m:sup>
                    </m:sSup>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location onwards</a:t>
                </a:r>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552" name="Rectangle 3"/>
              <p:cNvSpPr txBox="1">
                <a:spLocks noRot="1" noChangeAspect="1" noMove="1" noResize="1" noEditPoints="1" noAdjustHandles="1" noChangeArrowheads="1" noChangeShapeType="1" noTextEdit="1"/>
              </p:cNvSpPr>
              <p:nvPr/>
            </p:nvSpPr>
            <p:spPr>
              <a:xfrm>
                <a:off x="4782084" y="3046421"/>
                <a:ext cx="3182671" cy="681209"/>
              </a:xfrm>
              <a:prstGeom prst="rect">
                <a:avLst/>
              </a:prstGeom>
              <a:blipFill>
                <a:blip r:embed="rId14"/>
                <a:stretch>
                  <a:fillRect t="-3704" b="-11111"/>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p:nvGrpSpPr>
          <p:cNvPr id="569" name="Group 56"/>
          <p:cNvGrpSpPr/>
          <p:nvPr/>
        </p:nvGrpSpPr>
        <p:grpSpPr>
          <a:xfrm>
            <a:off x="5484941" y="2550196"/>
            <a:ext cx="2376265" cy="360855"/>
            <a:chOff x="0" y="0"/>
            <a:chExt cx="2376263" cy="360854"/>
          </a:xfrm>
        </p:grpSpPr>
        <p:sp>
          <p:nvSpPr>
            <p:cNvPr id="553" name="Rectangle 35"/>
            <p:cNvSpPr/>
            <p:nvPr/>
          </p:nvSpPr>
          <p:spPr>
            <a:xfrm>
              <a:off x="0" y="54005"/>
              <a:ext cx="2376264" cy="270031"/>
            </a:xfrm>
            <a:prstGeom prst="rect">
              <a:avLst/>
            </a:prstGeom>
            <a:solidFill>
              <a:srgbClr val="FFFFFF"/>
            </a:solidFill>
            <a:ln w="12700" cap="flat">
              <a:solidFill>
                <a:srgbClr val="3A5E8A"/>
              </a:solidFill>
              <a:prstDash val="solid"/>
              <a:round/>
            </a:ln>
            <a:effectLst/>
          </p:spPr>
          <p:txBody>
            <a:bodyPr wrap="square" lIns="34289" tIns="34289" rIns="34289" bIns="34289" numCol="1" anchor="ctr">
              <a:noAutofit/>
            </a:bodyPr>
            <a:lstStyle/>
            <a:p>
              <a:pPr marL="0" marR="0" lvl="0" indent="0" algn="ctr" defTabSz="685800" rtl="0" eaLnBrk="1" fontAlgn="auto" latinLnBrk="0" hangingPunct="0">
                <a:lnSpc>
                  <a:spcPct val="100000"/>
                </a:lnSpc>
                <a:spcBef>
                  <a:spcPts val="0"/>
                </a:spcBef>
                <a:spcAft>
                  <a:spcPts val="0"/>
                </a:spcAft>
                <a:buClrTx/>
                <a:buSzTx/>
                <a:buFontTx/>
                <a:buNone/>
                <a:tabLst/>
                <a:defRPr sz="1200">
                  <a:solidFill>
                    <a:srgbClr val="FFFFFF"/>
                  </a:solidFill>
                  <a:latin typeface="+mn-lt"/>
                  <a:ea typeface="+mn-ea"/>
                  <a:cs typeface="+mn-cs"/>
                  <a:sym typeface="Calibri"/>
                </a:defRPr>
              </a:pPr>
              <a:endParaRPr kumimoji="0" sz="1200" b="0" i="0" u="none" strike="noStrike" kern="0" cap="none" spc="0" normalizeH="0" baseline="0" noProof="0">
                <a:ln>
                  <a:noFill/>
                </a:ln>
                <a:solidFill>
                  <a:srgbClr val="FFFFFF"/>
                </a:solidFill>
                <a:effectLst/>
                <a:uLnTx/>
                <a:uFillTx/>
                <a:latin typeface="Calibri"/>
                <a:cs typeface="Calibri"/>
                <a:sym typeface="Calibri"/>
              </a:endParaRPr>
            </a:p>
          </p:txBody>
        </p:sp>
        <p:sp>
          <p:nvSpPr>
            <p:cNvPr id="554" name="Straight Connector 36"/>
            <p:cNvSpPr/>
            <p:nvPr/>
          </p:nvSpPr>
          <p:spPr>
            <a:xfrm flipH="1">
              <a:off x="775654"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555" name="Straight Connector 37"/>
            <p:cNvSpPr/>
            <p:nvPr/>
          </p:nvSpPr>
          <p:spPr>
            <a:xfrm>
              <a:off x="1026113"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556" name="Rectangle 3"/>
                <p:cNvSpPr txBox="1"/>
                <p:nvPr/>
              </p:nvSpPr>
              <p:spPr>
                <a:xfrm>
                  <a:off x="34289" y="54006"/>
                  <a:ext cx="1762249" cy="306849"/>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925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1</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556" name="Rectangle 3"/>
                <p:cNvSpPr txBox="1">
                  <a:spLocks noRot="1" noChangeAspect="1" noMove="1" noResize="1" noEditPoints="1" noAdjustHandles="1" noChangeArrowheads="1" noChangeShapeType="1" noTextEdit="1"/>
                </p:cNvSpPr>
                <p:nvPr/>
              </p:nvSpPr>
              <p:spPr>
                <a:xfrm>
                  <a:off x="34289" y="54006"/>
                  <a:ext cx="1762249" cy="306849"/>
                </a:xfrm>
                <a:prstGeom prst="rect">
                  <a:avLst/>
                </a:prstGeom>
                <a:blipFill>
                  <a:blip r:embed="rId15"/>
                  <a:stretch>
                    <a:fillRect/>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557" name="Straight Connector 39"/>
            <p:cNvSpPr/>
            <p:nvPr/>
          </p:nvSpPr>
          <p:spPr>
            <a:xfrm>
              <a:off x="1242137"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558" name="Straight Connector 40"/>
            <p:cNvSpPr/>
            <p:nvPr/>
          </p:nvSpPr>
          <p:spPr>
            <a:xfrm>
              <a:off x="1512167"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559" name="Straight Connector 41"/>
            <p:cNvSpPr/>
            <p:nvPr/>
          </p:nvSpPr>
          <p:spPr>
            <a:xfrm flipH="1">
              <a:off x="540059"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560" name="Rectangle 3"/>
                <p:cNvSpPr txBox="1"/>
                <p:nvPr/>
              </p:nvSpPr>
              <p:spPr>
                <a:xfrm>
                  <a:off x="514967" y="38740"/>
                  <a:ext cx="274117" cy="300561"/>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0</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560" name="Rectangle 3"/>
                <p:cNvSpPr txBox="1">
                  <a:spLocks noRot="1" noChangeAspect="1" noMove="1" noResize="1" noEditPoints="1" noAdjustHandles="1" noChangeArrowheads="1" noChangeShapeType="1" noTextEdit="1"/>
                </p:cNvSpPr>
                <p:nvPr/>
              </p:nvSpPr>
              <p:spPr>
                <a:xfrm>
                  <a:off x="514967" y="38740"/>
                  <a:ext cx="274117" cy="300561"/>
                </a:xfrm>
                <a:prstGeom prst="rect">
                  <a:avLst/>
                </a:prstGeom>
                <a:blipFill>
                  <a:blip r:embed="rId16"/>
                  <a:stretch>
                    <a:fillRect l="-4545"/>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1" name="Rectangle 3"/>
                <p:cNvSpPr txBox="1"/>
                <p:nvPr/>
              </p:nvSpPr>
              <p:spPr>
                <a:xfrm>
                  <a:off x="1006397" y="54005"/>
                  <a:ext cx="274117" cy="30056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1</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561" name="Rectangle 3"/>
                <p:cNvSpPr txBox="1">
                  <a:spLocks noRot="1" noChangeAspect="1" noMove="1" noResize="1" noEditPoints="1" noAdjustHandles="1" noChangeArrowheads="1" noChangeShapeType="1" noTextEdit="1"/>
                </p:cNvSpPr>
                <p:nvPr/>
              </p:nvSpPr>
              <p:spPr>
                <a:xfrm>
                  <a:off x="1006397" y="54005"/>
                  <a:ext cx="274117" cy="300562"/>
                </a:xfrm>
                <a:prstGeom prst="rect">
                  <a:avLst/>
                </a:prstGeom>
                <a:blipFill>
                  <a:blip r:embed="rId17"/>
                  <a:stretch>
                    <a:fillRect l="-9091"/>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2" name="Rectangle 3"/>
                <p:cNvSpPr txBox="1"/>
                <p:nvPr/>
              </p:nvSpPr>
              <p:spPr>
                <a:xfrm>
                  <a:off x="1257768" y="54005"/>
                  <a:ext cx="274117" cy="30056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1</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562" name="Rectangle 3"/>
                <p:cNvSpPr txBox="1">
                  <a:spLocks noRot="1" noChangeAspect="1" noMove="1" noResize="1" noEditPoints="1" noAdjustHandles="1" noChangeArrowheads="1" noChangeShapeType="1" noTextEdit="1"/>
                </p:cNvSpPr>
                <p:nvPr/>
              </p:nvSpPr>
              <p:spPr>
                <a:xfrm>
                  <a:off x="1257768" y="54005"/>
                  <a:ext cx="274117" cy="300562"/>
                </a:xfrm>
                <a:prstGeom prst="rect">
                  <a:avLst/>
                </a:prstGeom>
                <a:blipFill>
                  <a:blip r:embed="rId18"/>
                  <a:stretch>
                    <a:fillRect l="-4348"/>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3" name="Rectangle 3"/>
                <p:cNvSpPr txBox="1"/>
                <p:nvPr/>
              </p:nvSpPr>
              <p:spPr>
                <a:xfrm>
                  <a:off x="196307" y="0"/>
                  <a:ext cx="274117" cy="300561"/>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0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563" name="Rectangle 3"/>
                <p:cNvSpPr txBox="1">
                  <a:spLocks noRot="1" noChangeAspect="1" noMove="1" noResize="1" noEditPoints="1" noAdjustHandles="1" noChangeArrowheads="1" noChangeShapeType="1" noTextEdit="1"/>
                </p:cNvSpPr>
                <p:nvPr/>
              </p:nvSpPr>
              <p:spPr>
                <a:xfrm>
                  <a:off x="196307" y="0"/>
                  <a:ext cx="274117" cy="300561"/>
                </a:xfrm>
                <a:prstGeom prst="rect">
                  <a:avLst/>
                </a:prstGeom>
                <a:blipFill>
                  <a:blip r:embed="rId19"/>
                  <a:stretch>
                    <a:fillRect/>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564" name="Straight Connector 49"/>
            <p:cNvSpPr/>
            <p:nvPr/>
          </p:nvSpPr>
          <p:spPr>
            <a:xfrm>
              <a:off x="1783901" y="58751"/>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565" name="Rectangle 3"/>
                <p:cNvSpPr txBox="1"/>
                <p:nvPr/>
              </p:nvSpPr>
              <p:spPr>
                <a:xfrm>
                  <a:off x="1529502" y="58751"/>
                  <a:ext cx="274117" cy="300561"/>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1</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565" name="Rectangle 3"/>
                <p:cNvSpPr txBox="1">
                  <a:spLocks noRot="1" noChangeAspect="1" noMove="1" noResize="1" noEditPoints="1" noAdjustHandles="1" noChangeArrowheads="1" noChangeShapeType="1" noTextEdit="1"/>
                </p:cNvSpPr>
                <p:nvPr/>
              </p:nvSpPr>
              <p:spPr>
                <a:xfrm>
                  <a:off x="1529502" y="58751"/>
                  <a:ext cx="274117" cy="300561"/>
                </a:xfrm>
                <a:prstGeom prst="rect">
                  <a:avLst/>
                </a:prstGeom>
                <a:blipFill>
                  <a:blip r:embed="rId20"/>
                  <a:stretch>
                    <a:fillRect l="-4348"/>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566" name="Straight Connector 51"/>
            <p:cNvSpPr/>
            <p:nvPr/>
          </p:nvSpPr>
          <p:spPr>
            <a:xfrm>
              <a:off x="2072591" y="58751"/>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567" name="Rectangle 3"/>
                <p:cNvSpPr txBox="1"/>
                <p:nvPr/>
              </p:nvSpPr>
              <p:spPr>
                <a:xfrm>
                  <a:off x="1818191" y="58751"/>
                  <a:ext cx="274117" cy="300561"/>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1</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567" name="Rectangle 3"/>
                <p:cNvSpPr txBox="1">
                  <a:spLocks noRot="1" noChangeAspect="1" noMove="1" noResize="1" noEditPoints="1" noAdjustHandles="1" noChangeArrowheads="1" noChangeShapeType="1" noTextEdit="1"/>
                </p:cNvSpPr>
                <p:nvPr/>
              </p:nvSpPr>
              <p:spPr>
                <a:xfrm>
                  <a:off x="1818191" y="58751"/>
                  <a:ext cx="274117" cy="300561"/>
                </a:xfrm>
                <a:prstGeom prst="rect">
                  <a:avLst/>
                </a:prstGeom>
                <a:blipFill>
                  <a:blip r:embed="rId21"/>
                  <a:stretch>
                    <a:fillRect l="-4545"/>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8" name="Rectangle 3"/>
                <p:cNvSpPr txBox="1"/>
                <p:nvPr/>
              </p:nvSpPr>
              <p:spPr>
                <a:xfrm>
                  <a:off x="2088221" y="58751"/>
                  <a:ext cx="274117" cy="300561"/>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1</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568" name="Rectangle 3"/>
                <p:cNvSpPr txBox="1">
                  <a:spLocks noRot="1" noChangeAspect="1" noMove="1" noResize="1" noEditPoints="1" noAdjustHandles="1" noChangeArrowheads="1" noChangeShapeType="1" noTextEdit="1"/>
                </p:cNvSpPr>
                <p:nvPr/>
              </p:nvSpPr>
              <p:spPr>
                <a:xfrm>
                  <a:off x="2088221" y="58751"/>
                  <a:ext cx="274117" cy="300561"/>
                </a:xfrm>
                <a:prstGeom prst="rect">
                  <a:avLst/>
                </a:prstGeom>
                <a:blipFill>
                  <a:blip r:embed="rId22"/>
                  <a:stretch>
                    <a:fillRect l="-4545"/>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570" name="Rectangle 3"/>
              <p:cNvSpPr txBox="1"/>
              <p:nvPr/>
            </p:nvSpPr>
            <p:spPr>
              <a:xfrm>
                <a:off x="1537277" y="3449502"/>
                <a:ext cx="5868625" cy="1228482"/>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normAutofit/>
              </a:bodyPr>
              <a:lstStyle>
                <a:lvl1pPr algn="ctr" defTabSz="685800">
                  <a:defRPr>
                    <a:solidFill>
                      <a:srgbClr val="0000FF"/>
                    </a:solidFill>
                  </a:defRPr>
                </a:lvl1pPr>
              </a:lstStyle>
              <a:p>
                <a:pPr marL="0" marR="0" lvl="0" indent="0" algn="ctr" defTabSz="685800" rtl="0" eaLnBrk="1" fontAlgn="auto" latinLnBrk="0" hangingPunct="0">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𝒇</m:t>
                      </m:r>
                      <m:d>
                        <m:dP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d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𝑿</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𝒀</m:t>
                          </m:r>
                        </m:e>
                      </m:d>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d>
                        <m:dPr>
                          <m:begChr m:val="⟨"/>
                          <m:endChr m:val="⟩"/>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dPr>
                        <m:e>
                          <m:sSub>
                            <m:sSubP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𝒖</m:t>
                              </m:r>
                            </m:e>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𝑿</m:t>
                              </m:r>
                            </m:sub>
                          </m:s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sSub>
                            <m:sSubP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𝒗</m:t>
                              </m:r>
                            </m:e>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𝒀</m:t>
                              </m:r>
                            </m:sub>
                          </m:sSub>
                        </m:e>
                      </m:d>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nary>
                        <m:naryPr>
                          <m:chr m:val="∑"/>
                          <m:limLoc m:val="undOv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naryPr>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𝒊</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𝟏</m:t>
                          </m:r>
                        </m:sub>
                        <m:sup>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𝑼</m:t>
                          </m:r>
                        </m:sup>
                        <m:e>
                          <m:sSub>
                            <m:sSubP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𝒖</m:t>
                              </m:r>
                            </m:e>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𝑿</m:t>
                              </m:r>
                            </m:sub>
                          </m:sSub>
                          <m:d>
                            <m:dPr>
                              <m:begChr m:val="["/>
                              <m:endChr m:val="]"/>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d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𝒊</m:t>
                              </m:r>
                            </m:e>
                          </m:d>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sSub>
                            <m:sSubP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𝒗</m:t>
                              </m:r>
                            </m:e>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𝒀</m:t>
                              </m:r>
                            </m:sub>
                          </m:s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𝒊</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e>
                      </m:nary>
                    </m:oMath>
                  </m:oMathPara>
                </a14:m>
                <a:endParaRPr kumimoji="0" sz="1600" b="0" i="0" u="none" strike="noStrike" kern="0" cap="none" spc="0" normalizeH="0" baseline="0" noProof="0" dirty="0">
                  <a:ln>
                    <a:noFill/>
                  </a:ln>
                  <a:solidFill>
                    <a:srgbClr val="0000FF"/>
                  </a:solidFill>
                  <a:effectLst/>
                  <a:uLnTx/>
                  <a:uFillTx/>
                  <a:latin typeface="Helvetica Neue"/>
                  <a:ea typeface="Helvetica Neue"/>
                  <a:cs typeface="Helvetica Neue"/>
                  <a:sym typeface="Helvetica Neue"/>
                </a:endParaRPr>
              </a:p>
            </p:txBody>
          </p:sp>
        </mc:Choice>
        <mc:Fallback>
          <p:sp>
            <p:nvSpPr>
              <p:cNvPr id="570" name="Rectangle 3"/>
              <p:cNvSpPr txBox="1">
                <a:spLocks noRot="1" noChangeAspect="1" noMove="1" noResize="1" noEditPoints="1" noAdjustHandles="1" noChangeArrowheads="1" noChangeShapeType="1" noTextEdit="1"/>
              </p:cNvSpPr>
              <p:nvPr/>
            </p:nvSpPr>
            <p:spPr>
              <a:xfrm>
                <a:off x="1537277" y="3449502"/>
                <a:ext cx="5868625" cy="1228482"/>
              </a:xfrm>
              <a:prstGeom prst="rect">
                <a:avLst/>
              </a:prstGeom>
              <a:blipFill>
                <a:blip r:embed="rId23"/>
                <a:stretch>
                  <a:fillRect t="-59184" b="-10000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571" name="Rectangle 3"/>
          <p:cNvSpPr txBox="1"/>
          <p:nvPr/>
        </p:nvSpPr>
        <p:spPr>
          <a:xfrm>
            <a:off x="1850063" y="4395559"/>
            <a:ext cx="5279936" cy="681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normAutofit/>
          </a:bodyPr>
          <a:lstStyle>
            <a:lvl1pPr algn="ctr" defTabSz="685800">
              <a:defRPr b="1"/>
            </a:lvl1pPr>
          </a:lstStyle>
          <a:p>
            <a:pPr marL="0" marR="0" lvl="0" indent="0" algn="ctr" defTabSz="685800" rtl="0" eaLnBrk="1" fontAlgn="auto" latinLnBrk="0" hangingPunct="0">
              <a:lnSpc>
                <a:spcPct val="100000"/>
              </a:lnSpc>
              <a:spcBef>
                <a:spcPts val="0"/>
              </a:spcBef>
              <a:spcAft>
                <a:spcPts val="0"/>
              </a:spcAft>
              <a:buClrTx/>
              <a:buSzTx/>
              <a:buFontTx/>
              <a:buNone/>
              <a:tabLst/>
              <a:defRPr/>
            </a:pPr>
            <a:r>
              <a:rPr kumimoji="0" sz="18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t>Compute each AND individually and sum it up? </a:t>
            </a:r>
          </a:p>
        </p:txBody>
      </p:sp>
      <p:sp>
        <p:nvSpPr>
          <p:cNvPr id="572" name="Straight Connector 59"/>
          <p:cNvSpPr/>
          <p:nvPr/>
        </p:nvSpPr>
        <p:spPr>
          <a:xfrm>
            <a:off x="1979712" y="4731989"/>
            <a:ext cx="4860540" cy="1"/>
          </a:xfrm>
          <a:prstGeom prst="line">
            <a:avLst/>
          </a:prstGeom>
          <a:ln w="38100">
            <a:solidFill>
              <a:srgbClr val="FF0000"/>
            </a:solidFill>
          </a:ln>
        </p:spPr>
        <p:txBody>
          <a:bodyPr lIns="34289" tIns="34289" rIns="34289" bIns="34289"/>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573" name="Slide Number"/>
          <p:cNvSpPr txBox="1">
            <a:spLocks noGrp="1"/>
          </p:cNvSpPr>
          <p:nvPr>
            <p:ph type="sldNum" sz="quarter" idx="4294967295"/>
          </p:nvPr>
        </p:nvSpPr>
        <p:spPr>
          <a:xfrm>
            <a:off x="8451557" y="4799957"/>
            <a:ext cx="197144" cy="1830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lstStyle>
            <a:lvl1pPr defTabSz="685800">
              <a:defRPr sz="900"/>
            </a:lvl1pPr>
          </a:lstStyle>
          <a:p>
            <a:pPr marL="0" marR="0" lvl="0" indent="0" algn="r" defTabSz="685800" rtl="0" eaLnBrk="1" fontAlgn="auto" latinLnBrk="0" hangingPunct="0">
              <a:lnSpc>
                <a:spcPct val="100000"/>
              </a:lnSpc>
              <a:spcBef>
                <a:spcPts val="0"/>
              </a:spcBef>
              <a:spcAft>
                <a:spcPts val="0"/>
              </a:spcAft>
              <a:buClrTx/>
              <a:buSzTx/>
              <a:buFontTx/>
              <a:buNone/>
              <a:tabLst/>
              <a:defRPr/>
            </a:pPr>
            <a:fld id="{86CB4B4D-7CA3-9044-876B-883B54F8677D}" type="slidenum">
              <a:rPr kumimoji="0" sz="900" b="0" i="0" u="none" strike="noStrike" kern="0" cap="none" spc="0" normalizeH="0" baseline="0" noProof="0">
                <a:ln>
                  <a:noFill/>
                </a:ln>
                <a:solidFill>
                  <a:srgbClr val="888888"/>
                </a:solidFill>
                <a:effectLst/>
                <a:uLnTx/>
                <a:uFillTx/>
                <a:latin typeface="Calibri"/>
                <a:cs typeface="Calibri"/>
                <a:sym typeface="Calibri"/>
              </a:rPr>
              <a:pPr marL="0" marR="0" lvl="0" indent="0" algn="r" defTabSz="685800" rtl="0" eaLnBrk="1" fontAlgn="auto" latinLnBrk="0" hangingPunct="0">
                <a:lnSpc>
                  <a:spcPct val="100000"/>
                </a:lnSpc>
                <a:spcBef>
                  <a:spcPts val="0"/>
                </a:spcBef>
                <a:spcAft>
                  <a:spcPts val="0"/>
                </a:spcAft>
                <a:buClrTx/>
                <a:buSzTx/>
                <a:buFontTx/>
                <a:buNone/>
                <a:tabLst/>
                <a:defRPr/>
              </a:pPr>
              <a:t>46</a:t>
            </a:fld>
            <a:endParaRPr kumimoji="0" sz="9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5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53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5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56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537"/>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5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5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5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iterate>
                                    <p:tmAbs val="0"/>
                                  </p:iterate>
                                  <p:childTnLst>
                                    <p:set>
                                      <p:cBhvr>
                                        <p:cTn id="34" fill="hold"/>
                                        <p:tgtEl>
                                          <p:spTgt spid="572"/>
                                        </p:tgtEl>
                                        <p:attrNameLst>
                                          <p:attrName>style.visibility</p:attrName>
                                        </p:attrNameLst>
                                      </p:cBhvr>
                                      <p:to>
                                        <p:strVal val="visible"/>
                                      </p:to>
                                    </p:set>
                                    <p:anim calcmode="lin" valueType="num">
                                      <p:cBhvr>
                                        <p:cTn id="35" dur="500" fill="hold"/>
                                        <p:tgtEl>
                                          <p:spTgt spid="572"/>
                                        </p:tgtEl>
                                        <p:attrNameLst>
                                          <p:attrName>ppt_x</p:attrName>
                                        </p:attrNameLst>
                                      </p:cBhvr>
                                      <p:tavLst>
                                        <p:tav tm="0">
                                          <p:val>
                                            <p:strVal val="0-#ppt_w/2"/>
                                          </p:val>
                                        </p:tav>
                                        <p:tav tm="100000">
                                          <p:val>
                                            <p:strVal val="#ppt_x"/>
                                          </p:val>
                                        </p:tav>
                                      </p:tavLst>
                                    </p:anim>
                                    <p:anim calcmode="lin" valueType="num">
                                      <p:cBhvr>
                                        <p:cTn id="36" dur="500" fill="hold"/>
                                        <p:tgtEl>
                                          <p:spTgt spid="5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animBg="1" advAuto="0"/>
      <p:bldP spid="537" grpId="0" animBg="1" advAuto="0"/>
      <p:bldP spid="538" grpId="0" animBg="1" advAuto="0"/>
      <p:bldP spid="551" grpId="0" animBg="1" advAuto="0"/>
      <p:bldP spid="552" grpId="0" animBg="1" advAuto="0"/>
      <p:bldP spid="569" grpId="0" animBg="1" advAuto="0"/>
      <p:bldP spid="570" grpId="0" animBg="1" advAuto="0"/>
      <p:bldP spid="571" grpId="0" animBg="1" advAuto="0"/>
      <p:bldP spid="572" grpId="0"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75" name="Rectangle 3"/>
              <p:cNvSpPr txBox="1">
                <a:spLocks noGrp="1"/>
              </p:cNvSpPr>
              <p:nvPr>
                <p:ph type="title"/>
              </p:nvPr>
            </p:nvSpPr>
            <p:spPr>
              <a:xfrm>
                <a:off x="742950" y="33468"/>
                <a:ext cx="7772400" cy="857251"/>
              </a:xfrm>
              <a:prstGeom prst="rect">
                <a:avLst/>
              </a:prstGeom>
            </p:spPr>
            <p:txBody>
              <a:bodyPr/>
              <a:lstStyle/>
              <a:p>
                <a:pPr defTabSz="795527">
                  <a:defRPr sz="3828"/>
                </a:pPr>
                <a:r>
                  <a:t>Detour: OT </a:t>
                </a:r>
                <a14:m>
                  <m:oMath xmlns:m="http://schemas.openxmlformats.org/officeDocument/2006/math">
                    <m:r>
                      <a:rPr sz="3150" i="1">
                        <a:solidFill>
                          <a:srgbClr val="000000"/>
                        </a:solidFill>
                        <a:latin typeface="Cambria Math" panose="02040503050406030204" pitchFamily="18" charset="0"/>
                      </a:rPr>
                      <m:t>⟹</m:t>
                    </m:r>
                  </m:oMath>
                </a14:m>
                <a:r>
                  <a:t> Secret-Shared-AND</a:t>
                </a:r>
                <a:endParaRPr sz="3000"/>
              </a:p>
            </p:txBody>
          </p:sp>
        </mc:Choice>
        <mc:Fallback>
          <p:sp>
            <p:nvSpPr>
              <p:cNvPr id="575" name="Rectangle 3"/>
              <p:cNvSpPr txBox="1">
                <a:spLocks noGrp="1" noRot="1" noChangeAspect="1" noMove="1" noResize="1" noEditPoints="1" noAdjustHandles="1" noChangeArrowheads="1" noChangeShapeType="1" noTextEdit="1"/>
              </p:cNvSpPr>
              <p:nvPr>
                <p:ph type="title"/>
              </p:nvPr>
            </p:nvSpPr>
            <p:spPr>
              <a:xfrm>
                <a:off x="742950" y="33468"/>
                <a:ext cx="7772400" cy="857251"/>
              </a:xfrm>
              <a:prstGeom prst="rect">
                <a:avLst/>
              </a:prstGeom>
              <a:blipFill>
                <a:blip r:embed="rId2"/>
                <a:stretch>
                  <a:fillRect l="-1794" t="-1449" r="-1958" b="-17391"/>
                </a:stretch>
              </a:blipFill>
            </p:spPr>
            <p:txBody>
              <a:bodyPr/>
              <a:lstStyle/>
              <a:p>
                <a:r>
                  <a:rPr lang="en-US">
                    <a:noFill/>
                  </a:rPr>
                  <a:t> </a:t>
                </a:r>
              </a:p>
            </p:txBody>
          </p:sp>
        </mc:Fallback>
      </mc:AlternateContent>
      <p:pic>
        <p:nvPicPr>
          <p:cNvPr id="576" name="Picture 45" descr="Picture 45"/>
          <p:cNvPicPr>
            <a:picLocks noChangeAspect="1"/>
          </p:cNvPicPr>
          <p:nvPr/>
        </p:nvPicPr>
        <p:blipFill>
          <a:blip r:embed="rId3"/>
          <a:stretch>
            <a:fillRect/>
          </a:stretch>
        </p:blipFill>
        <p:spPr>
          <a:xfrm>
            <a:off x="1547663" y="1609222"/>
            <a:ext cx="682509" cy="682508"/>
          </a:xfrm>
          <a:prstGeom prst="rect">
            <a:avLst/>
          </a:prstGeom>
          <a:ln w="12700">
            <a:miter lim="400000"/>
          </a:ln>
        </p:spPr>
      </p:pic>
      <p:pic>
        <p:nvPicPr>
          <p:cNvPr id="577" name="Picture 4" descr="Picture 4"/>
          <p:cNvPicPr>
            <a:picLocks noChangeAspect="1"/>
          </p:cNvPicPr>
          <p:nvPr/>
        </p:nvPicPr>
        <p:blipFill>
          <a:blip r:embed="rId4"/>
          <a:stretch>
            <a:fillRect/>
          </a:stretch>
        </p:blipFill>
        <p:spPr>
          <a:xfrm>
            <a:off x="6587923" y="1545636"/>
            <a:ext cx="492157" cy="800101"/>
          </a:xfrm>
          <a:prstGeom prst="rect">
            <a:avLst/>
          </a:prstGeom>
          <a:ln w="12700">
            <a:miter lim="400000"/>
          </a:ln>
        </p:spPr>
      </p:pic>
      <p:grpSp>
        <p:nvGrpSpPr>
          <p:cNvPr id="580" name="Oval Callout 58"/>
          <p:cNvGrpSpPr/>
          <p:nvPr/>
        </p:nvGrpSpPr>
        <p:grpSpPr>
          <a:xfrm>
            <a:off x="1667275" y="890718"/>
            <a:ext cx="1170432" cy="583490"/>
            <a:chOff x="0" y="0"/>
            <a:chExt cx="1170430" cy="583489"/>
          </a:xfrm>
        </p:grpSpPr>
        <p:sp>
          <p:nvSpPr>
            <p:cNvPr id="578" name="Quote Bubble"/>
            <p:cNvSpPr/>
            <p:nvPr/>
          </p:nvSpPr>
          <p:spPr>
            <a:xfrm>
              <a:off x="0" y="0"/>
              <a:ext cx="1170431" cy="583490"/>
            </a:xfrm>
            <a:prstGeom prst="wedgeEllipseCallout">
              <a:avLst>
                <a:gd name="adj1" fmla="val -20833"/>
                <a:gd name="adj2" fmla="val 62500"/>
              </a:avLst>
            </a:prstGeom>
            <a:noFill/>
            <a:ln w="12700" cap="flat">
              <a:solidFill>
                <a:srgbClr val="3A5E8A"/>
              </a:solidFill>
              <a:prstDash val="solid"/>
              <a:round/>
            </a:ln>
            <a:effectLst/>
          </p:spPr>
          <p:txBody>
            <a:bodyPr wrap="square" lIns="34289" tIns="34289" rIns="34289" bIns="34289" numCol="1" anchor="ctr">
              <a:noAutofit/>
            </a:bodyPr>
            <a:lstStyle/>
            <a:p>
              <a:pPr marL="0" marR="0" lvl="0" indent="0" algn="ctr"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579" name="Text"/>
                <p:cNvSpPr txBox="1"/>
                <p:nvPr/>
              </p:nvSpPr>
              <p:spPr>
                <a:xfrm>
                  <a:off x="215220" y="166640"/>
                  <a:ext cx="739990" cy="250209"/>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spAutoFit/>
                </a:bodyPr>
                <a:lstStyle>
                  <a:lvl1pPr algn="ctr" defTabSz="685800">
                    <a:defRPr sz="1200">
                      <a:latin typeface="Cambria Math"/>
                      <a:ea typeface="Cambria Math"/>
                      <a:cs typeface="Cambria Math"/>
                      <a:sym typeface="Cambria Math"/>
                    </a:defRPr>
                  </a:lvl1pPr>
                </a:lstStyle>
                <a:p>
                  <a:pPr marL="0" marR="0" lvl="0" indent="0" algn="ctr" defTabSz="685800" rtl="0" eaLnBrk="1" fontAlgn="auto" latinLnBrk="0" hangingPunct="0">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30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𝛼</m:t>
                        </m:r>
                        <m:r>
                          <a:rPr kumimoji="0" sz="130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∈{0,1}</m:t>
                        </m:r>
                      </m:oMath>
                    </m:oMathPara>
                  </a14:m>
                  <a:endParaRPr kumimoji="0" sz="1698"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579" name="Text"/>
                <p:cNvSpPr txBox="1">
                  <a:spLocks noRot="1" noChangeAspect="1" noMove="1" noResize="1" noEditPoints="1" noAdjustHandles="1" noChangeArrowheads="1" noChangeShapeType="1" noTextEdit="1"/>
                </p:cNvSpPr>
                <p:nvPr/>
              </p:nvSpPr>
              <p:spPr>
                <a:xfrm>
                  <a:off x="215220" y="166640"/>
                  <a:ext cx="739990" cy="250209"/>
                </a:xfrm>
                <a:prstGeom prst="rect">
                  <a:avLst/>
                </a:prstGeom>
                <a:blipFill>
                  <a:blip r:embed="rId5"/>
                  <a:stretch>
                    <a:fillRect l="-1695" r="-1695" b="-20000"/>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p:grpSp>
        <p:nvGrpSpPr>
          <p:cNvPr id="583" name="Oval Callout 60"/>
          <p:cNvGrpSpPr/>
          <p:nvPr/>
        </p:nvGrpSpPr>
        <p:grpSpPr>
          <a:xfrm>
            <a:off x="6587923" y="854134"/>
            <a:ext cx="1170431" cy="583490"/>
            <a:chOff x="0" y="0"/>
            <a:chExt cx="1170430" cy="583489"/>
          </a:xfrm>
        </p:grpSpPr>
        <p:sp>
          <p:nvSpPr>
            <p:cNvPr id="581" name="Quote Bubble"/>
            <p:cNvSpPr/>
            <p:nvPr/>
          </p:nvSpPr>
          <p:spPr>
            <a:xfrm>
              <a:off x="0" y="0"/>
              <a:ext cx="1170431" cy="583490"/>
            </a:xfrm>
            <a:prstGeom prst="wedgeEllipseCallout">
              <a:avLst>
                <a:gd name="adj1" fmla="val -20833"/>
                <a:gd name="adj2" fmla="val 62500"/>
              </a:avLst>
            </a:prstGeom>
            <a:noFill/>
            <a:ln w="12700" cap="flat">
              <a:solidFill>
                <a:srgbClr val="3A5E8A"/>
              </a:solidFill>
              <a:prstDash val="solid"/>
              <a:round/>
            </a:ln>
            <a:effectLst/>
          </p:spPr>
          <p:txBody>
            <a:bodyPr wrap="square" lIns="34289" tIns="34289" rIns="34289" bIns="34289" numCol="1" anchor="ctr">
              <a:noAutofit/>
            </a:bodyPr>
            <a:lstStyle/>
            <a:p>
              <a:pPr marL="0" marR="0" lvl="0" indent="0" algn="ctr"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582" name="Text"/>
                <p:cNvSpPr txBox="1"/>
                <p:nvPr/>
              </p:nvSpPr>
              <p:spPr>
                <a:xfrm>
                  <a:off x="215220" y="166493"/>
                  <a:ext cx="739990" cy="250503"/>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spAutoFit/>
                </a:bodyPr>
                <a:lstStyle>
                  <a:lvl1pPr algn="ctr" defTabSz="685800">
                    <a:defRPr sz="1200">
                      <a:latin typeface="Cambria Math"/>
                      <a:ea typeface="Cambria Math"/>
                      <a:cs typeface="Cambria Math"/>
                      <a:sym typeface="Cambria Math"/>
                    </a:defRPr>
                  </a:lvl1pPr>
                </a:lstStyle>
                <a:p>
                  <a:pPr marL="0" marR="0" lvl="0" indent="0" algn="ctr" defTabSz="685800" rtl="0" eaLnBrk="1" fontAlgn="auto" latinLnBrk="0" hangingPunct="0">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30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𝛽</m:t>
                        </m:r>
                        <m:r>
                          <a:rPr kumimoji="0" sz="130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∈{0,1}</m:t>
                        </m:r>
                      </m:oMath>
                    </m:oMathPara>
                  </a14:m>
                  <a:endParaRPr kumimoji="0" sz="1698"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582" name="Text"/>
                <p:cNvSpPr txBox="1">
                  <a:spLocks noRot="1" noChangeAspect="1" noMove="1" noResize="1" noEditPoints="1" noAdjustHandles="1" noChangeArrowheads="1" noChangeShapeType="1" noTextEdit="1"/>
                </p:cNvSpPr>
                <p:nvPr/>
              </p:nvSpPr>
              <p:spPr>
                <a:xfrm>
                  <a:off x="215220" y="166493"/>
                  <a:ext cx="739990" cy="250503"/>
                </a:xfrm>
                <a:prstGeom prst="rect">
                  <a:avLst/>
                </a:prstGeom>
                <a:blipFill>
                  <a:blip r:embed="rId6"/>
                  <a:stretch>
                    <a:fillRect l="-6780" r="-3390" b="-14286"/>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584" name="Rectangle 3"/>
              <p:cNvSpPr txBox="1"/>
              <p:nvPr/>
            </p:nvSpPr>
            <p:spPr>
              <a:xfrm>
                <a:off x="2914454" y="803633"/>
                <a:ext cx="3285895" cy="70207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normAutofit/>
              </a:bodyPr>
              <a:lstStyle/>
              <a:p>
                <a:pPr marL="0" marR="0" lvl="0" indent="0" algn="ctr" defTabSz="6858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Alice gets random </a:t>
                </a:r>
                <a14:m>
                  <m:oMath xmlns:m="http://schemas.openxmlformats.org/officeDocument/2006/math">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𝛾</m:t>
                    </m:r>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Bob gets random </a:t>
                </a:r>
                <a14:m>
                  <m:oMath xmlns:m="http://schemas.openxmlformats.org/officeDocument/2006/math">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𝛿</m:t>
                    </m:r>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s.t. </a:t>
                </a:r>
                <a14:m>
                  <m:oMath xmlns:m="http://schemas.openxmlformats.org/officeDocument/2006/math">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𝛾</m:t>
                    </m:r>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𝛿</m:t>
                    </m:r>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𝛼𝛽</m:t>
                    </m:r>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a:t>
                </a:r>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584" name="Rectangle 3"/>
              <p:cNvSpPr txBox="1">
                <a:spLocks noRot="1" noChangeAspect="1" noMove="1" noResize="1" noEditPoints="1" noAdjustHandles="1" noChangeArrowheads="1" noChangeShapeType="1" noTextEdit="1"/>
              </p:cNvSpPr>
              <p:nvPr/>
            </p:nvSpPr>
            <p:spPr>
              <a:xfrm>
                <a:off x="2914454" y="803633"/>
                <a:ext cx="3285895" cy="702079"/>
              </a:xfrm>
              <a:prstGeom prst="rect">
                <a:avLst/>
              </a:prstGeom>
              <a:blipFill>
                <a:blip r:embed="rId7"/>
                <a:stretch>
                  <a:fillRect l="-1538" t="-1786" r="-3462" b="-8929"/>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p:nvGrpSpPr>
          <p:cNvPr id="589" name="Group 62"/>
          <p:cNvGrpSpPr/>
          <p:nvPr/>
        </p:nvGrpSpPr>
        <p:grpSpPr>
          <a:xfrm>
            <a:off x="1493053" y="2809551"/>
            <a:ext cx="1687643" cy="816043"/>
            <a:chOff x="0" y="31928"/>
            <a:chExt cx="1212307" cy="816042"/>
          </a:xfrm>
        </p:grpSpPr>
        <p:sp>
          <p:nvSpPr>
            <p:cNvPr id="585" name="Rectangle 63"/>
            <p:cNvSpPr/>
            <p:nvPr/>
          </p:nvSpPr>
          <p:spPr>
            <a:xfrm>
              <a:off x="2540" y="31928"/>
              <a:ext cx="1209767" cy="691532"/>
            </a:xfrm>
            <a:prstGeom prst="rect">
              <a:avLst/>
            </a:prstGeom>
            <a:solidFill>
              <a:srgbClr val="FFFFFF"/>
            </a:solidFill>
            <a:ln w="12700" cap="flat">
              <a:solidFill>
                <a:srgbClr val="3A5E8A"/>
              </a:solidFill>
              <a:prstDash val="solid"/>
              <a:round/>
            </a:ln>
            <a:effectLst/>
          </p:spPr>
          <p:txBody>
            <a:bodyPr wrap="square" lIns="34289" tIns="34289" rIns="34289" bIns="34289" numCol="1" anchor="ctr">
              <a:noAutofit/>
            </a:bodyPr>
            <a:lstStyle/>
            <a:p>
              <a:pPr marL="0" marR="0" lvl="0" indent="0" algn="ctr" defTabSz="685800" rtl="0" eaLnBrk="1" fontAlgn="auto" latinLnBrk="0" hangingPunct="0">
                <a:lnSpc>
                  <a:spcPct val="100000"/>
                </a:lnSpc>
                <a:spcBef>
                  <a:spcPts val="0"/>
                </a:spcBef>
                <a:spcAft>
                  <a:spcPts val="0"/>
                </a:spcAft>
                <a:buClrTx/>
                <a:buSzTx/>
                <a:buFontTx/>
                <a:buNone/>
                <a:tabLst/>
                <a:defRPr sz="1200">
                  <a:solidFill>
                    <a:srgbClr val="FFFFFF"/>
                  </a:solidFill>
                  <a:latin typeface="+mn-lt"/>
                  <a:ea typeface="+mn-ea"/>
                  <a:cs typeface="+mn-cs"/>
                  <a:sym typeface="Calibri"/>
                </a:defRPr>
              </a:pPr>
              <a:endParaRPr kumimoji="0" sz="1200" b="0" i="0" u="none" strike="noStrike" kern="0" cap="none" spc="0" normalizeH="0" baseline="0" noProof="0">
                <a:ln>
                  <a:noFill/>
                </a:ln>
                <a:solidFill>
                  <a:srgbClr val="FFFFFF"/>
                </a:solidFill>
                <a:effectLst/>
                <a:uLnTx/>
                <a:uFillTx/>
                <a:latin typeface="Calibri"/>
                <a:cs typeface="Calibri"/>
                <a:sym typeface="Calibri"/>
              </a:endParaRPr>
            </a:p>
          </p:txBody>
        </p:sp>
        <p:sp>
          <p:nvSpPr>
            <p:cNvPr id="586" name="Straight Connector 64"/>
            <p:cNvSpPr/>
            <p:nvPr/>
          </p:nvSpPr>
          <p:spPr>
            <a:xfrm>
              <a:off x="2540" y="377694"/>
              <a:ext cx="1209767" cy="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587" name="Rectangle 41"/>
                <p:cNvSpPr/>
                <p:nvPr/>
              </p:nvSpPr>
              <p:spPr>
                <a:xfrm>
                  <a:off x="0" y="184745"/>
                  <a:ext cx="78815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spAutoFit/>
                </a:bodyPr>
                <a:lstStyle>
                  <a:lvl1pPr defTabSz="685800"/>
                </a:lstStyle>
                <a:p>
                  <a:pPr marL="0" marR="0" lvl="0" indent="0" algn="l" defTabSz="685800" rtl="0" eaLnBrk="1" fontAlgn="auto" latinLnBrk="0" hangingPunct="0">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sz="1900" b="0" i="0" u="none" strike="noStrike" kern="0" cap="none" spc="0" normalizeH="0" baseline="0" noProof="0">
                                <a:ln>
                                  <a:noFill/>
                                </a:ln>
                                <a:solidFill>
                                  <a:srgbClr val="000000"/>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𝑥</m:t>
                            </m:r>
                          </m:e>
                          <m:sub>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0</m:t>
                            </m:r>
                          </m:sub>
                        </m:sSub>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𝛾</m:t>
                        </m:r>
                      </m:oMath>
                    </m:oMathPara>
                  </a14:m>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587" name="Rectangle 41"/>
                <p:cNvSpPr>
                  <a:spLocks noRot="1" noChangeAspect="1" noMove="1" noResize="1" noEditPoints="1" noAdjustHandles="1" noChangeArrowheads="1" noChangeShapeType="1" noTextEdit="1"/>
                </p:cNvSpPr>
                <p:nvPr/>
              </p:nvSpPr>
              <p:spPr>
                <a:xfrm>
                  <a:off x="0" y="184745"/>
                  <a:ext cx="78815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blipFill>
                  <a:blip r:embed="rId8"/>
                  <a:stretch>
                    <a:fillRect/>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8" name="Rectangle 41"/>
                <p:cNvSpPr/>
                <p:nvPr/>
              </p:nvSpPr>
              <p:spPr>
                <a:xfrm>
                  <a:off x="34894" y="200680"/>
                  <a:ext cx="1158787" cy="64729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spAutoFit/>
                </a:bodyPr>
                <a:lstStyle>
                  <a:lvl1pPr defTabSz="685800"/>
                </a:lstStyle>
                <a:p>
                  <a:pPr marL="0" marR="0" lvl="0" indent="0" algn="l" defTabSz="685800" rtl="0" eaLnBrk="1" fontAlgn="auto" latinLnBrk="0" hangingPunct="0">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sz="1900" b="0" i="0" u="none" strike="noStrike" kern="0" cap="none" spc="0" normalizeH="0" baseline="0" noProof="0">
                                <a:ln>
                                  <a:noFill/>
                                </a:ln>
                                <a:solidFill>
                                  <a:srgbClr val="000000"/>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𝑥</m:t>
                            </m:r>
                          </m:e>
                          <m:sub>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1</m:t>
                            </m:r>
                          </m:sub>
                        </m:sSub>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𝑎</m:t>
                        </m:r>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𝛾</m:t>
                        </m:r>
                      </m:oMath>
                    </m:oMathPara>
                  </a14:m>
                  <a:endParaRPr kumimoji="0" sz="1600" b="0" i="0" u="none" strike="noStrike" kern="0" cap="none" spc="0" normalizeH="0" baseline="0" noProof="0" dirty="0">
                    <a:ln>
                      <a:noFill/>
                    </a:ln>
                    <a:solidFill>
                      <a:srgbClr val="000000"/>
                    </a:solidFill>
                    <a:effectLst/>
                    <a:uLnTx/>
                    <a:uFillTx/>
                    <a:latin typeface="Helvetica Neue"/>
                    <a:ea typeface="Helvetica Neue"/>
                    <a:cs typeface="Helvetica Neue"/>
                    <a:sym typeface="Helvetica Neue"/>
                  </a:endParaRPr>
                </a:p>
              </p:txBody>
            </p:sp>
          </mc:Choice>
          <mc:Fallback>
            <p:sp>
              <p:nvSpPr>
                <p:cNvPr id="588" name="Rectangle 41"/>
                <p:cNvSpPr>
                  <a:spLocks noRot="1" noChangeAspect="1" noMove="1" noResize="1" noEditPoints="1" noAdjustHandles="1" noChangeArrowheads="1" noChangeShapeType="1" noTextEdit="1"/>
                </p:cNvSpPr>
                <p:nvPr/>
              </p:nvSpPr>
              <p:spPr>
                <a:xfrm>
                  <a:off x="34894" y="200680"/>
                  <a:ext cx="1158787" cy="64729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blipFill>
                  <a:blip r:embed="rId9"/>
                  <a:stretch>
                    <a:fillRect/>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590" name="Rectangle 41"/>
              <p:cNvSpPr txBox="1"/>
              <p:nvPr/>
            </p:nvSpPr>
            <p:spPr>
              <a:xfrm>
                <a:off x="5902434" y="2896080"/>
                <a:ext cx="1868522" cy="354534"/>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Choice bit </a:t>
                </a:r>
                <a14:m>
                  <m:oMath xmlns:m="http://schemas.openxmlformats.org/officeDocument/2006/math">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𝑏</m:t>
                    </m:r>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𝛽</m:t>
                    </m:r>
                  </m:oMath>
                </a14:m>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590" name="Rectangle 41"/>
              <p:cNvSpPr txBox="1">
                <a:spLocks noRot="1" noChangeAspect="1" noMove="1" noResize="1" noEditPoints="1" noAdjustHandles="1" noChangeArrowheads="1" noChangeShapeType="1" noTextEdit="1"/>
              </p:cNvSpPr>
              <p:nvPr/>
            </p:nvSpPr>
            <p:spPr>
              <a:xfrm>
                <a:off x="5902434" y="2896080"/>
                <a:ext cx="1868522" cy="354534"/>
              </a:xfrm>
              <a:prstGeom prst="rect">
                <a:avLst/>
              </a:prstGeom>
              <a:blipFill>
                <a:blip r:embed="rId10"/>
                <a:stretch>
                  <a:fillRect l="-5405" t="-7143" b="-32143"/>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591" name="Straight Arrow Connector 68"/>
          <p:cNvSpPr/>
          <p:nvPr/>
        </p:nvSpPr>
        <p:spPr>
          <a:xfrm>
            <a:off x="3383867" y="3073346"/>
            <a:ext cx="2322259" cy="1"/>
          </a:xfrm>
          <a:prstGeom prst="line">
            <a:avLst/>
          </a:prstGeom>
          <a:ln w="38100">
            <a:solidFill>
              <a:srgbClr val="000000"/>
            </a:solidFill>
            <a:headEnd type="triangle"/>
            <a:tailEnd type="triangle"/>
          </a:ln>
        </p:spPr>
        <p:txBody>
          <a:bodyPr lIns="34289" tIns="34289" rIns="34289" bIns="34289"/>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592" name="Rectangle 3"/>
          <p:cNvSpPr txBox="1"/>
          <p:nvPr/>
        </p:nvSpPr>
        <p:spPr>
          <a:xfrm>
            <a:off x="3549741" y="2679762"/>
            <a:ext cx="1983648" cy="3183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normAutofit/>
          </a:bodyPr>
          <a:lstStyle>
            <a:lvl1pPr algn="ctr" defTabSz="685800">
              <a:lnSpc>
                <a:spcPct val="90000"/>
              </a:lnSpc>
              <a:defRPr>
                <a:latin typeface="+mn-lt"/>
                <a:ea typeface="+mn-ea"/>
                <a:cs typeface="+mn-cs"/>
                <a:sym typeface="Calibri"/>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Calibri"/>
                <a:cs typeface="Calibri"/>
                <a:sym typeface="Calibri"/>
              </a:rPr>
              <a:t>Run an OT protocol</a:t>
            </a:r>
          </a:p>
        </p:txBody>
      </p:sp>
      <p:sp>
        <p:nvSpPr>
          <p:cNvPr id="593" name="Rectangle 71"/>
          <p:cNvSpPr txBox="1"/>
          <p:nvPr/>
        </p:nvSpPr>
        <p:spPr>
          <a:xfrm>
            <a:off x="1689966" y="4512217"/>
            <a:ext cx="5852600" cy="327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defTabSz="685800">
              <a:defRPr>
                <a:latin typeface="Arial"/>
                <a:ea typeface="Arial"/>
                <a:cs typeface="Arial"/>
                <a:sym typeface="Arial"/>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Arial"/>
                <a:cs typeface="Arial"/>
                <a:sym typeface="Arial"/>
              </a:rPr>
              <a:t>Bob gets </a:t>
            </a:r>
          </a:p>
        </p:txBody>
      </p:sp>
      <mc:AlternateContent xmlns:mc="http://schemas.openxmlformats.org/markup-compatibility/2006">
        <mc:Choice xmlns:a14="http://schemas.microsoft.com/office/drawing/2010/main" Requires="a14">
          <p:sp>
            <p:nvSpPr>
              <p:cNvPr id="594" name="Rectangle 72"/>
              <p:cNvSpPr txBox="1"/>
              <p:nvPr/>
            </p:nvSpPr>
            <p:spPr>
              <a:xfrm>
                <a:off x="2785288" y="4491372"/>
                <a:ext cx="1800017" cy="369493"/>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lvl1pPr defTabSz="685800">
                  <a:defRPr>
                    <a:solidFill>
                      <a:srgbClr val="0000FF"/>
                    </a:solidFill>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sz="1900" b="0" i="0"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𝑥</m:t>
                          </m:r>
                        </m:e>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1</m:t>
                          </m:r>
                        </m:sub>
                      </m:s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𝑏</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sSub>
                        <m:sSubP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𝑥</m:t>
                          </m:r>
                        </m:e>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0</m:t>
                          </m:r>
                        </m:sub>
                      </m:s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(1⊕</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𝑏</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oMath>
                  </m:oMathPara>
                </a14:m>
                <a:endParaRPr kumimoji="0" sz="1600" b="0" i="0" u="none" strike="noStrike" kern="0" cap="none" spc="0" normalizeH="0" baseline="0" noProof="0">
                  <a:ln>
                    <a:noFill/>
                  </a:ln>
                  <a:solidFill>
                    <a:srgbClr val="0000FF"/>
                  </a:solidFill>
                  <a:effectLst/>
                  <a:uLnTx/>
                  <a:uFillTx/>
                  <a:latin typeface="Helvetica Neue"/>
                  <a:ea typeface="Helvetica Neue"/>
                  <a:cs typeface="Helvetica Neue"/>
                  <a:sym typeface="Helvetica Neue"/>
                </a:endParaRPr>
              </a:p>
            </p:txBody>
          </p:sp>
        </mc:Choice>
        <mc:Fallback>
          <p:sp>
            <p:nvSpPr>
              <p:cNvPr id="594" name="Rectangle 72"/>
              <p:cNvSpPr txBox="1">
                <a:spLocks noRot="1" noChangeAspect="1" noMove="1" noResize="1" noEditPoints="1" noAdjustHandles="1" noChangeArrowheads="1" noChangeShapeType="1" noTextEdit="1"/>
              </p:cNvSpPr>
              <p:nvPr/>
            </p:nvSpPr>
            <p:spPr>
              <a:xfrm>
                <a:off x="2785288" y="4491372"/>
                <a:ext cx="1800017" cy="369493"/>
              </a:xfrm>
              <a:prstGeom prst="rect">
                <a:avLst/>
              </a:prstGeom>
              <a:blipFill>
                <a:blip r:embed="rId11"/>
                <a:stretch>
                  <a:fillRect l="-1408" r="-3521" b="-2000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95" name="Rectangle 3"/>
              <p:cNvSpPr txBox="1"/>
              <p:nvPr/>
            </p:nvSpPr>
            <p:spPr>
              <a:xfrm>
                <a:off x="1296144" y="2240119"/>
                <a:ext cx="1259125" cy="413993"/>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normAutofit lnSpcReduction="10000"/>
              </a:bodyPr>
              <a:lstStyle/>
              <a:p>
                <a:pPr marL="0" marR="0" lvl="0" indent="0" algn="ctr" defTabSz="6858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r>
                  <a:rPr kumimoji="0" sz="1800" b="0" i="0" u="none" strike="noStrike" kern="0" cap="none" spc="0" normalizeH="0" baseline="0" noProof="0">
                    <a:ln>
                      <a:noFill/>
                    </a:ln>
                    <a:solidFill>
                      <a:srgbClr val="000000"/>
                    </a:solidFill>
                    <a:effectLst/>
                    <a:uLnTx/>
                    <a:uFillTx/>
                    <a:latin typeface="Calibri"/>
                    <a:cs typeface="Calibri"/>
                    <a:sym typeface="Calibri"/>
                  </a:rPr>
                  <a:t>Output: </a:t>
                </a:r>
                <a14:m>
                  <m:oMath xmlns:m="http://schemas.openxmlformats.org/officeDocument/2006/math">
                    <m:r>
                      <a:rPr kumimoji="0" sz="2400" b="0" i="1" u="none" strike="noStrike" kern="0" cap="none" spc="0" normalizeH="0" baseline="0" noProof="0">
                        <a:ln>
                          <a:noFill/>
                        </a:ln>
                        <a:solidFill>
                          <a:srgbClr val="000000"/>
                        </a:solidFill>
                        <a:effectLst/>
                        <a:uLnTx/>
                        <a:uFillTx/>
                        <a:latin typeface="Cambria Math" panose="02040503050406030204" pitchFamily="18" charset="0"/>
                        <a:sym typeface="Calibri"/>
                      </a:rPr>
                      <m:t>𝛾</m:t>
                    </m:r>
                  </m:oMath>
                </a14:m>
                <a:endParaRPr kumimoji="0" sz="2264" b="0" i="0" u="none" strike="noStrike" kern="0" cap="none" spc="0" normalizeH="0" baseline="0" noProof="0">
                  <a:ln>
                    <a:noFill/>
                  </a:ln>
                  <a:solidFill>
                    <a:srgbClr val="000000"/>
                  </a:solidFill>
                  <a:effectLst/>
                  <a:uLnTx/>
                  <a:uFillTx/>
                  <a:latin typeface="Calibri"/>
                  <a:cs typeface="Calibri"/>
                  <a:sym typeface="Calibri"/>
                </a:endParaRPr>
              </a:p>
            </p:txBody>
          </p:sp>
        </mc:Choice>
        <mc:Fallback>
          <p:sp>
            <p:nvSpPr>
              <p:cNvPr id="595" name="Rectangle 3"/>
              <p:cNvSpPr txBox="1">
                <a:spLocks noRot="1" noChangeAspect="1" noMove="1" noResize="1" noEditPoints="1" noAdjustHandles="1" noChangeArrowheads="1" noChangeShapeType="1" noTextEdit="1"/>
              </p:cNvSpPr>
              <p:nvPr/>
            </p:nvSpPr>
            <p:spPr>
              <a:xfrm>
                <a:off x="1296144" y="2240119"/>
                <a:ext cx="1259125" cy="413993"/>
              </a:xfrm>
              <a:prstGeom prst="rect">
                <a:avLst/>
              </a:prstGeom>
              <a:blipFill>
                <a:blip r:embed="rId12"/>
                <a:stretch>
                  <a:fillRect b="-24242"/>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96" name="Rectangle 3"/>
              <p:cNvSpPr txBox="1"/>
              <p:nvPr/>
            </p:nvSpPr>
            <p:spPr>
              <a:xfrm>
                <a:off x="6204439" y="2301719"/>
                <a:ext cx="1259125" cy="413993"/>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normAutofit lnSpcReduction="10000"/>
              </a:bodyPr>
              <a:lstStyle/>
              <a:p>
                <a:pPr marL="0" marR="0" lvl="0" indent="0" algn="ctr" defTabSz="6858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r>
                  <a:rPr kumimoji="0" sz="1800" b="0" i="0" u="none" strike="noStrike" kern="0" cap="none" spc="0" normalizeH="0" baseline="0" noProof="0">
                    <a:ln>
                      <a:noFill/>
                    </a:ln>
                    <a:solidFill>
                      <a:srgbClr val="000000"/>
                    </a:solidFill>
                    <a:effectLst/>
                    <a:uLnTx/>
                    <a:uFillTx/>
                    <a:latin typeface="Calibri"/>
                    <a:cs typeface="Calibri"/>
                    <a:sym typeface="Calibri"/>
                  </a:rPr>
                  <a:t>Output: </a:t>
                </a:r>
                <a14:m>
                  <m:oMath xmlns:m="http://schemas.openxmlformats.org/officeDocument/2006/math">
                    <m:r>
                      <a:rPr kumimoji="0" sz="2400" b="0" i="1" u="none" strike="noStrike" kern="0" cap="none" spc="0" normalizeH="0" baseline="0" noProof="0">
                        <a:ln>
                          <a:noFill/>
                        </a:ln>
                        <a:solidFill>
                          <a:srgbClr val="000000"/>
                        </a:solidFill>
                        <a:effectLst/>
                        <a:uLnTx/>
                        <a:uFillTx/>
                        <a:latin typeface="Cambria Math" panose="02040503050406030204" pitchFamily="18" charset="0"/>
                        <a:sym typeface="Calibri"/>
                      </a:rPr>
                      <m:t>𝛿</m:t>
                    </m:r>
                  </m:oMath>
                </a14:m>
                <a:endParaRPr kumimoji="0" sz="2264" b="0" i="0" u="none" strike="noStrike" kern="0" cap="none" spc="0" normalizeH="0" baseline="0" noProof="0">
                  <a:ln>
                    <a:noFill/>
                  </a:ln>
                  <a:solidFill>
                    <a:srgbClr val="000000"/>
                  </a:solidFill>
                  <a:effectLst/>
                  <a:uLnTx/>
                  <a:uFillTx/>
                  <a:latin typeface="Calibri"/>
                  <a:cs typeface="Calibri"/>
                  <a:sym typeface="Calibri"/>
                </a:endParaRPr>
              </a:p>
            </p:txBody>
          </p:sp>
        </mc:Choice>
        <mc:Fallback>
          <p:sp>
            <p:nvSpPr>
              <p:cNvPr id="596" name="Rectangle 3"/>
              <p:cNvSpPr txBox="1">
                <a:spLocks noRot="1" noChangeAspect="1" noMove="1" noResize="1" noEditPoints="1" noAdjustHandles="1" noChangeArrowheads="1" noChangeShapeType="1" noTextEdit="1"/>
              </p:cNvSpPr>
              <p:nvPr/>
            </p:nvSpPr>
            <p:spPr>
              <a:xfrm>
                <a:off x="6204439" y="2301719"/>
                <a:ext cx="1259125" cy="413993"/>
              </a:xfrm>
              <a:prstGeom prst="rect">
                <a:avLst/>
              </a:prstGeom>
              <a:blipFill>
                <a:blip r:embed="rId13"/>
                <a:stretch>
                  <a:fillRect b="-21212"/>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97" name="Rectangle 3"/>
              <p:cNvSpPr txBox="1"/>
              <p:nvPr/>
            </p:nvSpPr>
            <p:spPr>
              <a:xfrm>
                <a:off x="4567854" y="4491373"/>
                <a:ext cx="1851507" cy="369492"/>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none" lIns="34289" tIns="34289" rIns="34289" bIns="34289">
                <a:spAutoFit/>
              </a:bodyPr>
              <a:lstStyle>
                <a:lvl1pPr defTabSz="685800">
                  <a:defRPr>
                    <a:solidFill>
                      <a:srgbClr val="0000FF"/>
                    </a:solidFill>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sSub>
                        <m:sSubP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𝑥</m:t>
                          </m:r>
                        </m:e>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1</m:t>
                          </m:r>
                        </m:sub>
                      </m:s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sSub>
                        <m:sSubP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𝑥</m:t>
                          </m:r>
                        </m:e>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0</m:t>
                          </m:r>
                        </m:sub>
                      </m:s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𝑏</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sSub>
                        <m:sSubP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𝑥</m:t>
                          </m:r>
                        </m:e>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0</m:t>
                          </m:r>
                        </m:sub>
                      </m:sSub>
                    </m:oMath>
                  </m:oMathPara>
                </a14:m>
                <a:endParaRPr kumimoji="0" sz="1600" b="0" i="0" u="none" strike="noStrike" kern="0" cap="none" spc="0" normalizeH="0" baseline="0" noProof="0" dirty="0">
                  <a:ln>
                    <a:noFill/>
                  </a:ln>
                  <a:solidFill>
                    <a:srgbClr val="0000FF"/>
                  </a:solidFill>
                  <a:effectLst/>
                  <a:uLnTx/>
                  <a:uFillTx/>
                  <a:latin typeface="Helvetica Neue"/>
                  <a:ea typeface="Helvetica Neue"/>
                  <a:cs typeface="Helvetica Neue"/>
                  <a:sym typeface="Helvetica Neue"/>
                </a:endParaRPr>
              </a:p>
            </p:txBody>
          </p:sp>
        </mc:Choice>
        <mc:Fallback>
          <p:sp>
            <p:nvSpPr>
              <p:cNvPr id="597" name="Rectangle 3"/>
              <p:cNvSpPr txBox="1">
                <a:spLocks noRot="1" noChangeAspect="1" noMove="1" noResize="1" noEditPoints="1" noAdjustHandles="1" noChangeArrowheads="1" noChangeShapeType="1" noTextEdit="1"/>
              </p:cNvSpPr>
              <p:nvPr/>
            </p:nvSpPr>
            <p:spPr>
              <a:xfrm>
                <a:off x="4567854" y="4491373"/>
                <a:ext cx="1851507" cy="369492"/>
              </a:xfrm>
              <a:prstGeom prst="rect">
                <a:avLst/>
              </a:prstGeom>
              <a:blipFill>
                <a:blip r:embed="rId14"/>
                <a:stretch>
                  <a:fillRect l="-680" r="-8163" b="-2000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98" name="Rectangle 4"/>
              <p:cNvSpPr txBox="1"/>
              <p:nvPr/>
            </p:nvSpPr>
            <p:spPr>
              <a:xfrm>
                <a:off x="6545196" y="4528713"/>
                <a:ext cx="1451865" cy="224537"/>
              </a:xfrm>
              <a:prstGeom prst="rect">
                <a:avLst/>
              </a:prstGeom>
              <a:ln w="12700">
                <a:miter lim="400000"/>
              </a:ln>
            </p:spPr>
            <p:txBody>
              <a:bodyPr wrap="none" lIns="0" tIns="0" rIns="0" bIns="0">
                <a:spAutoFit/>
              </a:bodyPr>
              <a:lstStyle/>
              <a:p>
                <a:pPr marL="0" marR="0" lvl="0" indent="0" algn="l" defTabSz="914400" rtl="0" eaLnBrk="1" fontAlgn="auto" latinLnBrk="1" hangingPunct="0">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sz="20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r>
                        <a:rPr kumimoji="0" sz="2000" b="0" i="1" u="none" strike="noStrike" kern="0" cap="none" spc="0" normalizeH="0" baseline="0" noProof="0">
                          <a:ln>
                            <a:noFill/>
                          </a:ln>
                          <a:solidFill>
                            <a:srgbClr val="0000FF"/>
                          </a:solidFill>
                          <a:effectLst/>
                          <a:uLnTx/>
                          <a:uFillTx/>
                          <a:latin typeface="Cambria Math" panose="02040503050406030204" pitchFamily="18" charset="0"/>
                          <a:sym typeface="Helvetica Neue"/>
                        </a:rPr>
                        <m:t>𝛼𝛽</m:t>
                      </m:r>
                      <m:r>
                        <a:rPr kumimoji="0" sz="20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r>
                        <a:rPr kumimoji="0" sz="2000" b="0" i="1" u="none" strike="noStrike" kern="0" cap="none" spc="0" normalizeH="0" baseline="0" noProof="0">
                          <a:ln>
                            <a:noFill/>
                          </a:ln>
                          <a:solidFill>
                            <a:srgbClr val="0000FF"/>
                          </a:solidFill>
                          <a:effectLst/>
                          <a:uLnTx/>
                          <a:uFillTx/>
                          <a:latin typeface="Cambria Math" panose="02040503050406030204" pitchFamily="18" charset="0"/>
                          <a:sym typeface="Helvetica Neue"/>
                        </a:rPr>
                        <m:t>𝛾</m:t>
                      </m:r>
                      <m:r>
                        <a:rPr kumimoji="0" sz="20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r>
                        <a:rPr kumimoji="0" sz="2000" b="0" i="1" u="none" strike="noStrike" kern="0" cap="none" spc="0" normalizeH="0" baseline="0" noProof="0">
                          <a:ln>
                            <a:noFill/>
                          </a:ln>
                          <a:solidFill>
                            <a:srgbClr val="0000FF"/>
                          </a:solidFill>
                          <a:effectLst/>
                          <a:uLnTx/>
                          <a:uFillTx/>
                          <a:latin typeface="Cambria Math" panose="02040503050406030204" pitchFamily="18" charset="0"/>
                          <a:sym typeface="Helvetica Neue"/>
                        </a:rPr>
                        <m:t>𝛿</m:t>
                      </m:r>
                    </m:oMath>
                  </m:oMathPara>
                </a14:m>
                <a:endParaRPr kumimoji="0" sz="2000" b="0" i="0" u="none" strike="noStrike" kern="0" cap="none" spc="0" normalizeH="0" baseline="0" noProof="0" dirty="0">
                  <a:ln>
                    <a:noFill/>
                  </a:ln>
                  <a:solidFill>
                    <a:srgbClr val="0000FF"/>
                  </a:solidFill>
                  <a:effectLst/>
                  <a:uLnTx/>
                  <a:uFillTx/>
                  <a:latin typeface="Helvetica Neue"/>
                  <a:ea typeface="Helvetica Neue"/>
                  <a:cs typeface="Helvetica Neue"/>
                  <a:sym typeface="Helvetica Neue"/>
                </a:endParaRPr>
              </a:p>
            </p:txBody>
          </p:sp>
        </mc:Choice>
        <mc:Fallback>
          <p:sp>
            <p:nvSpPr>
              <p:cNvPr id="598" name="Rectangle 4"/>
              <p:cNvSpPr txBox="1">
                <a:spLocks noRot="1" noChangeAspect="1" noMove="1" noResize="1" noEditPoints="1" noAdjustHandles="1" noChangeArrowheads="1" noChangeShapeType="1" noTextEdit="1"/>
              </p:cNvSpPr>
              <p:nvPr/>
            </p:nvSpPr>
            <p:spPr>
              <a:xfrm>
                <a:off x="6545196" y="4528713"/>
                <a:ext cx="1451865" cy="224537"/>
              </a:xfrm>
              <a:prstGeom prst="rect">
                <a:avLst/>
              </a:prstGeom>
              <a:blipFill>
                <a:blip r:embed="rId15"/>
                <a:stretch>
                  <a:fillRect l="-3478" r="-15652" b="-78947"/>
                </a:stretch>
              </a:blipFill>
              <a:ln w="12700">
                <a:miter lim="400000"/>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99" name="Rectangle 77"/>
              <p:cNvSpPr txBox="1"/>
              <p:nvPr/>
            </p:nvSpPr>
            <p:spPr>
              <a:xfrm>
                <a:off x="1702849" y="4027239"/>
                <a:ext cx="5852601" cy="354534"/>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Alice outputs </a:t>
                </a:r>
                <a14:m>
                  <m:oMath xmlns:m="http://schemas.openxmlformats.org/officeDocument/2006/math">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𝛾</m:t>
                    </m:r>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a:t>
                </a:r>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599" name="Rectangle 77"/>
              <p:cNvSpPr txBox="1">
                <a:spLocks noRot="1" noChangeAspect="1" noMove="1" noResize="1" noEditPoints="1" noAdjustHandles="1" noChangeArrowheads="1" noChangeShapeType="1" noTextEdit="1"/>
              </p:cNvSpPr>
              <p:nvPr/>
            </p:nvSpPr>
            <p:spPr>
              <a:xfrm>
                <a:off x="1702849" y="4027239"/>
                <a:ext cx="5852601" cy="354534"/>
              </a:xfrm>
              <a:prstGeom prst="rect">
                <a:avLst/>
              </a:prstGeom>
              <a:blipFill>
                <a:blip r:embed="rId16"/>
                <a:stretch>
                  <a:fillRect l="-1732" t="-10345" b="-27586"/>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00" name="Slide Number"/>
          <p:cNvSpPr txBox="1">
            <a:spLocks noGrp="1"/>
          </p:cNvSpPr>
          <p:nvPr>
            <p:ph type="sldNum" sz="quarter" idx="4294967295"/>
          </p:nvPr>
        </p:nvSpPr>
        <p:spPr>
          <a:xfrm>
            <a:off x="8451557" y="4799957"/>
            <a:ext cx="197144" cy="1830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lstStyle>
            <a:lvl1pPr defTabSz="685800">
              <a:defRPr sz="900"/>
            </a:lvl1pPr>
          </a:lstStyle>
          <a:p>
            <a:pPr marL="0" marR="0" lvl="0" indent="0" algn="r" defTabSz="685800" rtl="0" eaLnBrk="1" fontAlgn="auto" latinLnBrk="0" hangingPunct="0">
              <a:lnSpc>
                <a:spcPct val="100000"/>
              </a:lnSpc>
              <a:spcBef>
                <a:spcPts val="0"/>
              </a:spcBef>
              <a:spcAft>
                <a:spcPts val="0"/>
              </a:spcAft>
              <a:buClrTx/>
              <a:buSzTx/>
              <a:buFontTx/>
              <a:buNone/>
              <a:tabLst/>
              <a:defRPr/>
            </a:pPr>
            <a:fld id="{86CB4B4D-7CA3-9044-876B-883B54F8677D}" type="slidenum">
              <a:rPr kumimoji="0" sz="900" b="0" i="0" u="none" strike="noStrike" kern="0" cap="none" spc="0" normalizeH="0" baseline="0" noProof="0">
                <a:ln>
                  <a:noFill/>
                </a:ln>
                <a:solidFill>
                  <a:srgbClr val="888888"/>
                </a:solidFill>
                <a:effectLst/>
                <a:uLnTx/>
                <a:uFillTx/>
                <a:latin typeface="Calibri"/>
                <a:cs typeface="Calibri"/>
                <a:sym typeface="Calibri"/>
              </a:rPr>
              <a:pPr marL="0" marR="0" lvl="0" indent="0" algn="r" defTabSz="685800" rtl="0" eaLnBrk="1" fontAlgn="auto" latinLnBrk="0" hangingPunct="0">
                <a:lnSpc>
                  <a:spcPct val="100000"/>
                </a:lnSpc>
                <a:spcBef>
                  <a:spcPts val="0"/>
                </a:spcBef>
                <a:spcAft>
                  <a:spcPts val="0"/>
                </a:spcAft>
                <a:buClrTx/>
                <a:buSzTx/>
                <a:buFontTx/>
                <a:buNone/>
                <a:tabLst/>
                <a:defRPr/>
              </a:pPr>
              <a:t>47</a:t>
            </a:fld>
            <a:endParaRPr kumimoji="0" sz="9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9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59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p:tmAbs val="0"/>
                                  </p:iterate>
                                  <p:childTnLst>
                                    <p:set>
                                      <p:cBhvr>
                                        <p:cTn id="13" fill="hold"/>
                                        <p:tgtEl>
                                          <p:spTgt spid="59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59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p:tmAbs val="0"/>
                                  </p:iterate>
                                  <p:childTnLst>
                                    <p:set>
                                      <p:cBhvr>
                                        <p:cTn id="21" fill="hold"/>
                                        <p:tgtEl>
                                          <p:spTgt spid="59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p:tmAbs val="0"/>
                                  </p:iterate>
                                  <p:childTnLst>
                                    <p:set>
                                      <p:cBhvr>
                                        <p:cTn id="25" fill="hold"/>
                                        <p:tgtEl>
                                          <p:spTgt spid="59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p:tmAbs val="0"/>
                                  </p:iterate>
                                  <p:childTnLst>
                                    <p:set>
                                      <p:cBhvr>
                                        <p:cTn id="29" fill="hold"/>
                                        <p:tgtEl>
                                          <p:spTgt spid="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 grpId="0" animBg="1" advAuto="0"/>
      <p:bldP spid="592" grpId="0" animBg="1" advAuto="0"/>
      <p:bldP spid="593" grpId="0" animBg="1" advAuto="0"/>
      <p:bldP spid="594" grpId="0" animBg="1" advAuto="0"/>
      <p:bldP spid="597" grpId="0" animBg="1" advAuto="0"/>
      <p:bldP spid="598" grpId="0" animBg="1" advAuto="0"/>
      <p:bldP spid="599" grpId="0"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Rectangle 3"/>
          <p:cNvSpPr txBox="1">
            <a:spLocks noGrp="1"/>
          </p:cNvSpPr>
          <p:nvPr>
            <p:ph type="title"/>
          </p:nvPr>
        </p:nvSpPr>
        <p:spPr>
          <a:xfrm>
            <a:off x="742950" y="33468"/>
            <a:ext cx="7772400" cy="857251"/>
          </a:xfrm>
          <a:prstGeom prst="rect">
            <a:avLst/>
          </a:prstGeom>
        </p:spPr>
        <p:txBody>
          <a:bodyPr/>
          <a:lstStyle/>
          <a:p>
            <a:r>
              <a:t>The Billionaires’ Problem</a:t>
            </a:r>
          </a:p>
        </p:txBody>
      </p:sp>
      <mc:AlternateContent xmlns:mc="http://schemas.openxmlformats.org/markup-compatibility/2006">
        <mc:Choice xmlns:a14="http://schemas.microsoft.com/office/drawing/2010/main" Requires="a14">
          <p:sp>
            <p:nvSpPr>
              <p:cNvPr id="603" name="Rectangle 3"/>
              <p:cNvSpPr txBox="1"/>
              <p:nvPr/>
            </p:nvSpPr>
            <p:spPr>
              <a:xfrm>
                <a:off x="3634182" y="762935"/>
                <a:ext cx="1983648" cy="502144"/>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normAutofit/>
              </a:bodyPr>
              <a:lstStyle/>
              <a:p>
                <a:pPr marL="0" marR="0" lvl="0" indent="0" algn="ctr" defTabSz="665226" rtl="0" eaLnBrk="1" fontAlgn="auto" latinLnBrk="0" hangingPunct="0">
                  <a:lnSpc>
                    <a:spcPct val="80000"/>
                  </a:lnSpc>
                  <a:spcBef>
                    <a:spcPts val="0"/>
                  </a:spcBef>
                  <a:spcAft>
                    <a:spcPts val="0"/>
                  </a:spcAft>
                  <a:buClrTx/>
                  <a:buSzTx/>
                  <a:buFontTx/>
                  <a:buNone/>
                  <a:tabLst/>
                  <a:defRPr sz="1552"/>
                </a:pPr>
                <a14:m>
                  <m:oMath xmlns:m="http://schemas.openxmlformats.org/officeDocument/2006/math">
                    <m:r>
                      <a:rPr kumimoji="0" sz="16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𝑓</m:t>
                    </m:r>
                    <m:r>
                      <a:rPr kumimoji="0" sz="16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r>
                      <a:rPr kumimoji="0" sz="16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𝑋</m:t>
                    </m:r>
                    <m:r>
                      <a:rPr kumimoji="0" sz="16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r>
                      <a:rPr kumimoji="0" sz="16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𝑌</m:t>
                    </m:r>
                    <m:r>
                      <a:rPr kumimoji="0" sz="1600" b="0" i="1" u="none" strike="noStrike" kern="0" cap="none" spc="0" normalizeH="0" baseline="0" noProof="0">
                        <a:ln>
                          <a:noFill/>
                        </a:ln>
                        <a:solidFill>
                          <a:srgbClr val="000000"/>
                        </a:solidFill>
                        <a:effectLst/>
                        <a:uLnTx/>
                        <a:uFillTx/>
                        <a:latin typeface="Cambria Math" panose="02040503050406030204" pitchFamily="18" charset="0"/>
                        <a:sym typeface="Helvetica Neue"/>
                      </a:rPr>
                      <m:t>)=1</m:t>
                    </m:r>
                  </m:oMath>
                </a14:m>
                <a:r>
                  <a:rPr kumimoji="0" sz="1552"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a:t>
                </a:r>
                <a:br>
                  <a:rPr kumimoji="0" sz="1552"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br>
                <a:r>
                  <a:rPr kumimoji="0" sz="1552"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if and only if </a:t>
                </a:r>
                <a14:m>
                  <m:oMath xmlns:m="http://schemas.openxmlformats.org/officeDocument/2006/math">
                    <m:r>
                      <a:rPr kumimoji="0" sz="16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𝑋</m:t>
                    </m:r>
                    <m:r>
                      <a:rPr kumimoji="0" sz="1600" b="0" i="1" u="none" strike="noStrike" kern="0" cap="none" spc="0" normalizeH="0" baseline="0" noProof="0">
                        <a:ln>
                          <a:noFill/>
                        </a:ln>
                        <a:solidFill>
                          <a:srgbClr val="000000"/>
                        </a:solidFill>
                        <a:effectLst/>
                        <a:uLnTx/>
                        <a:uFillTx/>
                        <a:latin typeface="Cambria Math" panose="02040503050406030204" pitchFamily="18" charset="0"/>
                        <a:sym typeface="Helvetica Neue"/>
                      </a:rPr>
                      <m:t>&gt;</m:t>
                    </m:r>
                    <m:r>
                      <a:rPr kumimoji="0" sz="16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𝑌</m:t>
                    </m:r>
                  </m:oMath>
                </a14:m>
                <a:endParaRPr kumimoji="0" sz="14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603" name="Rectangle 3"/>
              <p:cNvSpPr txBox="1">
                <a:spLocks noRot="1" noChangeAspect="1" noMove="1" noResize="1" noEditPoints="1" noAdjustHandles="1" noChangeArrowheads="1" noChangeShapeType="1" noTextEdit="1"/>
              </p:cNvSpPr>
              <p:nvPr/>
            </p:nvSpPr>
            <p:spPr>
              <a:xfrm>
                <a:off x="3634182" y="762935"/>
                <a:ext cx="1983648" cy="502144"/>
              </a:xfrm>
              <a:prstGeom prst="rect">
                <a:avLst/>
              </a:prstGeom>
              <a:blipFill>
                <a:blip r:embed="rId2"/>
                <a:stretch>
                  <a:fillRect b="-1250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pic>
        <p:nvPicPr>
          <p:cNvPr id="604" name="Picture 15" descr="Picture 15"/>
          <p:cNvPicPr>
            <a:picLocks noChangeAspect="1"/>
          </p:cNvPicPr>
          <p:nvPr/>
        </p:nvPicPr>
        <p:blipFill>
          <a:blip r:embed="rId3"/>
          <a:stretch>
            <a:fillRect/>
          </a:stretch>
        </p:blipFill>
        <p:spPr>
          <a:xfrm>
            <a:off x="2215306" y="932231"/>
            <a:ext cx="682508" cy="682508"/>
          </a:xfrm>
          <a:prstGeom prst="rect">
            <a:avLst/>
          </a:prstGeom>
          <a:ln w="12700">
            <a:miter lim="400000"/>
          </a:ln>
        </p:spPr>
      </p:pic>
      <p:pic>
        <p:nvPicPr>
          <p:cNvPr id="605" name="Picture 4" descr="Picture 4"/>
          <p:cNvPicPr>
            <a:picLocks noChangeAspect="1"/>
          </p:cNvPicPr>
          <p:nvPr/>
        </p:nvPicPr>
        <p:blipFill>
          <a:blip r:embed="rId4"/>
          <a:stretch>
            <a:fillRect/>
          </a:stretch>
        </p:blipFill>
        <p:spPr>
          <a:xfrm>
            <a:off x="6571865" y="843558"/>
            <a:ext cx="492157" cy="800101"/>
          </a:xfrm>
          <a:prstGeom prst="rect">
            <a:avLst/>
          </a:prstGeom>
          <a:ln w="12700">
            <a:miter lim="400000"/>
          </a:ln>
        </p:spPr>
      </p:pic>
      <mc:AlternateContent xmlns:mc="http://schemas.openxmlformats.org/markup-compatibility/2006">
        <mc:Choice xmlns:a14="http://schemas.microsoft.com/office/drawing/2010/main" Requires="a14">
          <p:sp>
            <p:nvSpPr>
              <p:cNvPr id="606" name="Rectangle 3"/>
              <p:cNvSpPr txBox="1"/>
              <p:nvPr/>
            </p:nvSpPr>
            <p:spPr>
              <a:xfrm>
                <a:off x="1014170" y="1842261"/>
                <a:ext cx="3182672" cy="681210"/>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normAutofit/>
              </a:bodyPr>
              <a:lstStyle/>
              <a:p>
                <a:pPr marL="0" marR="0" lvl="0" indent="0" algn="ctr" defTabSz="6858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r>
                  <a:rPr kumimoji="0" sz="1800" b="0" i="0" u="none" strike="noStrike" kern="0" cap="none" spc="0" normalizeH="0" baseline="0" noProof="0">
                    <a:ln>
                      <a:noFill/>
                    </a:ln>
                    <a:solidFill>
                      <a:srgbClr val="000000"/>
                    </a:solidFill>
                    <a:effectLst/>
                    <a:uLnTx/>
                    <a:uFillTx/>
                    <a:latin typeface="Calibri"/>
                    <a:cs typeface="Calibri"/>
                    <a:sym typeface="Calibri"/>
                  </a:rPr>
                  <a:t>Unit Vector </a:t>
                </a:r>
                <a14:m>
                  <m:oMath xmlns:m="http://schemas.openxmlformats.org/officeDocument/2006/math">
                    <m:sSub>
                      <m:sSubPr>
                        <m:ctrlPr>
                          <a:rPr kumimoji="0" sz="2400" b="0" i="0" u="none" strike="noStrike" kern="0" cap="none" spc="0" normalizeH="0" baseline="0" noProof="0">
                            <a:ln>
                              <a:noFill/>
                            </a:ln>
                            <a:solidFill>
                              <a:srgbClr val="000000"/>
                            </a:solidFill>
                            <a:effectLst/>
                            <a:uLnTx/>
                            <a:uFillTx/>
                            <a:latin typeface="Cambria Math" panose="02040503050406030204" pitchFamily="18" charset="0"/>
                            <a:sym typeface="Calibri"/>
                          </a:rPr>
                        </m:ctrlPr>
                      </m:sSubPr>
                      <m:e>
                        <m:r>
                          <a:rPr kumimoji="0" sz="2400" b="0" i="1" u="none" strike="noStrike" kern="0" cap="none" spc="0" normalizeH="0" baseline="0" noProof="0">
                            <a:ln>
                              <a:noFill/>
                            </a:ln>
                            <a:solidFill>
                              <a:srgbClr val="000000"/>
                            </a:solidFill>
                            <a:effectLst/>
                            <a:uLnTx/>
                            <a:uFillTx/>
                            <a:latin typeface="Cambria Math" panose="02040503050406030204" pitchFamily="18" charset="0"/>
                            <a:sym typeface="Calibri"/>
                          </a:rPr>
                          <m:t>𝑢</m:t>
                        </m:r>
                      </m:e>
                      <m:sub>
                        <m:r>
                          <a:rPr kumimoji="0" sz="2400" b="0" i="1" u="none" strike="noStrike" kern="0" cap="none" spc="0" normalizeH="0" baseline="0" noProof="0">
                            <a:ln>
                              <a:noFill/>
                            </a:ln>
                            <a:solidFill>
                              <a:srgbClr val="000000"/>
                            </a:solidFill>
                            <a:effectLst/>
                            <a:uLnTx/>
                            <a:uFillTx/>
                            <a:latin typeface="Cambria Math" panose="02040503050406030204" pitchFamily="18" charset="0"/>
                            <a:sym typeface="Calibri"/>
                          </a:rPr>
                          <m:t>𝑋</m:t>
                        </m:r>
                      </m:sub>
                    </m:sSub>
                  </m:oMath>
                </a14:m>
                <a:endParaRPr kumimoji="0" sz="2264" b="0" i="0" u="none" strike="noStrike" kern="0" cap="none" spc="0" normalizeH="0" baseline="0" noProof="0">
                  <a:ln>
                    <a:noFill/>
                  </a:ln>
                  <a:solidFill>
                    <a:srgbClr val="000000"/>
                  </a:solidFill>
                  <a:effectLst/>
                  <a:uLnTx/>
                  <a:uFillTx/>
                  <a:latin typeface="Calibri"/>
                  <a:cs typeface="Calibri"/>
                  <a:sym typeface="Calibri"/>
                </a:endParaRPr>
              </a:p>
            </p:txBody>
          </p:sp>
        </mc:Choice>
        <mc:Fallback>
          <p:sp>
            <p:nvSpPr>
              <p:cNvPr id="606" name="Rectangle 3"/>
              <p:cNvSpPr txBox="1">
                <a:spLocks noRot="1" noChangeAspect="1" noMove="1" noResize="1" noEditPoints="1" noAdjustHandles="1" noChangeArrowheads="1" noChangeShapeType="1" noTextEdit="1"/>
              </p:cNvSpPr>
              <p:nvPr/>
            </p:nvSpPr>
            <p:spPr>
              <a:xfrm>
                <a:off x="1014170" y="1842261"/>
                <a:ext cx="3182672" cy="681210"/>
              </a:xfrm>
              <a:prstGeom prst="rect">
                <a:avLst/>
              </a:prstGeom>
              <a:blipFill>
                <a:blip r:embed="rId5"/>
                <a:stretch>
                  <a:fillRect/>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p:nvGrpSpPr>
          <p:cNvPr id="619" name="Group 55"/>
          <p:cNvGrpSpPr/>
          <p:nvPr/>
        </p:nvGrpSpPr>
        <p:grpSpPr>
          <a:xfrm>
            <a:off x="1439652" y="1621195"/>
            <a:ext cx="2376264" cy="360855"/>
            <a:chOff x="0" y="0"/>
            <a:chExt cx="2376263" cy="360854"/>
          </a:xfrm>
        </p:grpSpPr>
        <p:sp>
          <p:nvSpPr>
            <p:cNvPr id="607" name="Rectangle 18"/>
            <p:cNvSpPr/>
            <p:nvPr/>
          </p:nvSpPr>
          <p:spPr>
            <a:xfrm>
              <a:off x="0" y="54005"/>
              <a:ext cx="2376264" cy="270031"/>
            </a:xfrm>
            <a:prstGeom prst="rect">
              <a:avLst/>
            </a:prstGeom>
            <a:solidFill>
              <a:srgbClr val="FFFFFF"/>
            </a:solidFill>
            <a:ln w="12700" cap="flat">
              <a:solidFill>
                <a:srgbClr val="3A5E8A"/>
              </a:solidFill>
              <a:prstDash val="solid"/>
              <a:round/>
            </a:ln>
            <a:effectLst/>
          </p:spPr>
          <p:txBody>
            <a:bodyPr wrap="square" lIns="34289" tIns="34289" rIns="34289" bIns="34289" numCol="1" anchor="ctr">
              <a:noAutofit/>
            </a:bodyPr>
            <a:lstStyle/>
            <a:p>
              <a:pPr marL="0" marR="0" lvl="0" indent="0" algn="ctr" defTabSz="685800" rtl="0" eaLnBrk="1" fontAlgn="auto" latinLnBrk="0" hangingPunct="0">
                <a:lnSpc>
                  <a:spcPct val="100000"/>
                </a:lnSpc>
                <a:spcBef>
                  <a:spcPts val="0"/>
                </a:spcBef>
                <a:spcAft>
                  <a:spcPts val="0"/>
                </a:spcAft>
                <a:buClrTx/>
                <a:buSzTx/>
                <a:buFontTx/>
                <a:buNone/>
                <a:tabLst/>
                <a:defRPr sz="1200">
                  <a:solidFill>
                    <a:srgbClr val="FFFFFF"/>
                  </a:solidFill>
                  <a:latin typeface="+mn-lt"/>
                  <a:ea typeface="+mn-ea"/>
                  <a:cs typeface="+mn-cs"/>
                  <a:sym typeface="Calibri"/>
                </a:defRPr>
              </a:pPr>
              <a:endParaRPr kumimoji="0" sz="1200" b="0" i="0" u="none" strike="noStrike" kern="0" cap="none" spc="0" normalizeH="0" baseline="0" noProof="0">
                <a:ln>
                  <a:noFill/>
                </a:ln>
                <a:solidFill>
                  <a:srgbClr val="FFFFFF"/>
                </a:solidFill>
                <a:effectLst/>
                <a:uLnTx/>
                <a:uFillTx/>
                <a:latin typeface="Calibri"/>
                <a:cs typeface="Calibri"/>
                <a:sym typeface="Calibri"/>
              </a:endParaRPr>
            </a:p>
          </p:txBody>
        </p:sp>
        <p:sp>
          <p:nvSpPr>
            <p:cNvPr id="608" name="Straight Connector 21"/>
            <p:cNvSpPr/>
            <p:nvPr/>
          </p:nvSpPr>
          <p:spPr>
            <a:xfrm flipH="1">
              <a:off x="775654"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609" name="Straight Connector 23"/>
            <p:cNvSpPr/>
            <p:nvPr/>
          </p:nvSpPr>
          <p:spPr>
            <a:xfrm>
              <a:off x="1026113"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610" name="Rectangle 3"/>
                <p:cNvSpPr txBox="1"/>
                <p:nvPr/>
              </p:nvSpPr>
              <p:spPr>
                <a:xfrm>
                  <a:off x="34289" y="54006"/>
                  <a:ext cx="1762249" cy="306849"/>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925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1</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10" name="Rectangle 3"/>
                <p:cNvSpPr txBox="1">
                  <a:spLocks noRot="1" noChangeAspect="1" noMove="1" noResize="1" noEditPoints="1" noAdjustHandles="1" noChangeArrowheads="1" noChangeShapeType="1" noTextEdit="1"/>
                </p:cNvSpPr>
                <p:nvPr/>
              </p:nvSpPr>
              <p:spPr>
                <a:xfrm>
                  <a:off x="34289" y="54006"/>
                  <a:ext cx="1762249" cy="306849"/>
                </a:xfrm>
                <a:prstGeom prst="rect">
                  <a:avLst/>
                </a:prstGeom>
                <a:blipFill>
                  <a:blip r:embed="rId6"/>
                  <a:stretch>
                    <a:fillRect/>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11" name="Straight Connector 26"/>
            <p:cNvSpPr/>
            <p:nvPr/>
          </p:nvSpPr>
          <p:spPr>
            <a:xfrm>
              <a:off x="1242137"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612" name="Straight Connector 28"/>
            <p:cNvSpPr/>
            <p:nvPr/>
          </p:nvSpPr>
          <p:spPr>
            <a:xfrm>
              <a:off x="1512167"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613" name="Straight Connector 29"/>
            <p:cNvSpPr/>
            <p:nvPr/>
          </p:nvSpPr>
          <p:spPr>
            <a:xfrm flipH="1">
              <a:off x="540059"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614" name="Rectangle 3"/>
                <p:cNvSpPr txBox="1"/>
                <p:nvPr/>
              </p:nvSpPr>
              <p:spPr>
                <a:xfrm>
                  <a:off x="514967" y="38740"/>
                  <a:ext cx="274117" cy="300561"/>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0</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14" name="Rectangle 3"/>
                <p:cNvSpPr txBox="1">
                  <a:spLocks noRot="1" noChangeAspect="1" noMove="1" noResize="1" noEditPoints="1" noAdjustHandles="1" noChangeArrowheads="1" noChangeShapeType="1" noTextEdit="1"/>
                </p:cNvSpPr>
                <p:nvPr/>
              </p:nvSpPr>
              <p:spPr>
                <a:xfrm>
                  <a:off x="514967" y="38740"/>
                  <a:ext cx="274117" cy="300561"/>
                </a:xfrm>
                <a:prstGeom prst="rect">
                  <a:avLst/>
                </a:prstGeom>
                <a:blipFill>
                  <a:blip r:embed="rId7"/>
                  <a:stretch>
                    <a:fillRect l="-9091"/>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5" name="Rectangle 3"/>
                <p:cNvSpPr txBox="1"/>
                <p:nvPr/>
              </p:nvSpPr>
              <p:spPr>
                <a:xfrm>
                  <a:off x="1006397" y="54005"/>
                  <a:ext cx="274117" cy="30056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0</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15" name="Rectangle 3"/>
                <p:cNvSpPr txBox="1">
                  <a:spLocks noRot="1" noChangeAspect="1" noMove="1" noResize="1" noEditPoints="1" noAdjustHandles="1" noChangeArrowheads="1" noChangeShapeType="1" noTextEdit="1"/>
                </p:cNvSpPr>
                <p:nvPr/>
              </p:nvSpPr>
              <p:spPr>
                <a:xfrm>
                  <a:off x="1006397" y="54005"/>
                  <a:ext cx="274117" cy="300562"/>
                </a:xfrm>
                <a:prstGeom prst="rect">
                  <a:avLst/>
                </a:prstGeom>
                <a:blipFill>
                  <a:blip r:embed="rId8"/>
                  <a:stretch>
                    <a:fillRect l="-4348"/>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6" name="Rectangle 3"/>
                <p:cNvSpPr txBox="1"/>
                <p:nvPr/>
              </p:nvSpPr>
              <p:spPr>
                <a:xfrm>
                  <a:off x="1257768" y="54005"/>
                  <a:ext cx="274117" cy="30056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0</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16" name="Rectangle 3"/>
                <p:cNvSpPr txBox="1">
                  <a:spLocks noRot="1" noChangeAspect="1" noMove="1" noResize="1" noEditPoints="1" noAdjustHandles="1" noChangeArrowheads="1" noChangeShapeType="1" noTextEdit="1"/>
                </p:cNvSpPr>
                <p:nvPr/>
              </p:nvSpPr>
              <p:spPr>
                <a:xfrm>
                  <a:off x="1257768" y="54005"/>
                  <a:ext cx="274117" cy="300562"/>
                </a:xfrm>
                <a:prstGeom prst="rect">
                  <a:avLst/>
                </a:prstGeom>
                <a:blipFill>
                  <a:blip r:embed="rId9"/>
                  <a:stretch>
                    <a:fillRect l="-4545"/>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7" name="Rectangle 3"/>
                <p:cNvSpPr txBox="1"/>
                <p:nvPr/>
              </p:nvSpPr>
              <p:spPr>
                <a:xfrm>
                  <a:off x="1635810" y="-1"/>
                  <a:ext cx="274117" cy="30056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0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17" name="Rectangle 3"/>
                <p:cNvSpPr txBox="1">
                  <a:spLocks noRot="1" noChangeAspect="1" noMove="1" noResize="1" noEditPoints="1" noAdjustHandles="1" noChangeArrowheads="1" noChangeShapeType="1" noTextEdit="1"/>
                </p:cNvSpPr>
                <p:nvPr/>
              </p:nvSpPr>
              <p:spPr>
                <a:xfrm>
                  <a:off x="1635810" y="-1"/>
                  <a:ext cx="274117" cy="300562"/>
                </a:xfrm>
                <a:prstGeom prst="rect">
                  <a:avLst/>
                </a:prstGeom>
                <a:blipFill>
                  <a:blip r:embed="rId10"/>
                  <a:stretch>
                    <a:fillRect/>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8" name="Rectangle 3"/>
                <p:cNvSpPr txBox="1"/>
                <p:nvPr/>
              </p:nvSpPr>
              <p:spPr>
                <a:xfrm>
                  <a:off x="196307" y="-1"/>
                  <a:ext cx="274117" cy="30056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0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18" name="Rectangle 3"/>
                <p:cNvSpPr txBox="1">
                  <a:spLocks noRot="1" noChangeAspect="1" noMove="1" noResize="1" noEditPoints="1" noAdjustHandles="1" noChangeArrowheads="1" noChangeShapeType="1" noTextEdit="1"/>
                </p:cNvSpPr>
                <p:nvPr/>
              </p:nvSpPr>
              <p:spPr>
                <a:xfrm>
                  <a:off x="196307" y="-1"/>
                  <a:ext cx="274117" cy="300562"/>
                </a:xfrm>
                <a:prstGeom prst="rect">
                  <a:avLst/>
                </a:prstGeom>
                <a:blipFill>
                  <a:blip r:embed="rId11"/>
                  <a:stretch>
                    <a:fillRect/>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620" name="Rectangle 3"/>
              <p:cNvSpPr txBox="1"/>
              <p:nvPr/>
            </p:nvSpPr>
            <p:spPr>
              <a:xfrm>
                <a:off x="5114135" y="1825481"/>
                <a:ext cx="3182671" cy="68120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normAutofit/>
              </a:bodyPr>
              <a:lstStyle/>
              <a:p>
                <a:pPr marL="0" marR="0" lvl="0" indent="0" algn="ctr" defTabSz="6858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r>
                  <a:rPr kumimoji="0" sz="1800" b="0" i="0" u="none" strike="noStrike" kern="0" cap="none" spc="0" normalizeH="0" baseline="0" noProof="0">
                    <a:ln>
                      <a:noFill/>
                    </a:ln>
                    <a:solidFill>
                      <a:srgbClr val="000000"/>
                    </a:solidFill>
                    <a:effectLst/>
                    <a:uLnTx/>
                    <a:uFillTx/>
                    <a:latin typeface="Calibri"/>
                    <a:cs typeface="Calibri"/>
                    <a:sym typeface="Calibri"/>
                  </a:rPr>
                  <a:t>Vector </a:t>
                </a:r>
                <a14:m>
                  <m:oMath xmlns:m="http://schemas.openxmlformats.org/officeDocument/2006/math">
                    <m:sSub>
                      <m:sSubPr>
                        <m:ctrlPr>
                          <a:rPr kumimoji="0" sz="2400" b="0" i="0" u="none" strike="noStrike" kern="0" cap="none" spc="0" normalizeH="0" baseline="0" noProof="0">
                            <a:ln>
                              <a:noFill/>
                            </a:ln>
                            <a:solidFill>
                              <a:srgbClr val="000000"/>
                            </a:solidFill>
                            <a:effectLst/>
                            <a:uLnTx/>
                            <a:uFillTx/>
                            <a:latin typeface="Cambria Math" panose="02040503050406030204" pitchFamily="18" charset="0"/>
                            <a:sym typeface="Calibri"/>
                          </a:rPr>
                        </m:ctrlPr>
                      </m:sSubPr>
                      <m:e>
                        <m:r>
                          <a:rPr kumimoji="0" sz="2400" b="0" i="1" u="none" strike="noStrike" kern="0" cap="none" spc="0" normalizeH="0" baseline="0" noProof="0">
                            <a:ln>
                              <a:noFill/>
                            </a:ln>
                            <a:solidFill>
                              <a:srgbClr val="000000"/>
                            </a:solidFill>
                            <a:effectLst/>
                            <a:uLnTx/>
                            <a:uFillTx/>
                            <a:latin typeface="Cambria Math" panose="02040503050406030204" pitchFamily="18" charset="0"/>
                            <a:sym typeface="Calibri"/>
                          </a:rPr>
                          <m:t>𝑣</m:t>
                        </m:r>
                      </m:e>
                      <m:sub>
                        <m:r>
                          <a:rPr kumimoji="0" sz="2400" b="0" i="1" u="none" strike="noStrike" kern="0" cap="none" spc="0" normalizeH="0" baseline="0" noProof="0">
                            <a:ln>
                              <a:noFill/>
                            </a:ln>
                            <a:solidFill>
                              <a:srgbClr val="000000"/>
                            </a:solidFill>
                            <a:effectLst/>
                            <a:uLnTx/>
                            <a:uFillTx/>
                            <a:latin typeface="Cambria Math" panose="02040503050406030204" pitchFamily="18" charset="0"/>
                            <a:sym typeface="Calibri"/>
                          </a:rPr>
                          <m:t>𝑌</m:t>
                        </m:r>
                      </m:sub>
                    </m:sSub>
                  </m:oMath>
                </a14:m>
                <a:endParaRPr kumimoji="0" sz="2264" b="0" i="0" u="none" strike="noStrike" kern="0" cap="none" spc="0" normalizeH="0" baseline="0" noProof="0">
                  <a:ln>
                    <a:noFill/>
                  </a:ln>
                  <a:solidFill>
                    <a:srgbClr val="000000"/>
                  </a:solidFill>
                  <a:effectLst/>
                  <a:uLnTx/>
                  <a:uFillTx/>
                  <a:latin typeface="Calibri"/>
                  <a:cs typeface="Calibri"/>
                  <a:sym typeface="Calibri"/>
                </a:endParaRPr>
              </a:p>
            </p:txBody>
          </p:sp>
        </mc:Choice>
        <mc:Fallback>
          <p:sp>
            <p:nvSpPr>
              <p:cNvPr id="620" name="Rectangle 3"/>
              <p:cNvSpPr txBox="1">
                <a:spLocks noRot="1" noChangeAspect="1" noMove="1" noResize="1" noEditPoints="1" noAdjustHandles="1" noChangeArrowheads="1" noChangeShapeType="1" noTextEdit="1"/>
              </p:cNvSpPr>
              <p:nvPr/>
            </p:nvSpPr>
            <p:spPr>
              <a:xfrm>
                <a:off x="5114135" y="1825481"/>
                <a:ext cx="3182671" cy="681209"/>
              </a:xfrm>
              <a:prstGeom prst="rect">
                <a:avLst/>
              </a:prstGeom>
              <a:blipFill>
                <a:blip r:embed="rId12"/>
                <a:stretch>
                  <a:fillRect/>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p:nvGrpSpPr>
          <p:cNvPr id="637" name="Group 56"/>
          <p:cNvGrpSpPr/>
          <p:nvPr/>
        </p:nvGrpSpPr>
        <p:grpSpPr>
          <a:xfrm>
            <a:off x="5484941" y="1599642"/>
            <a:ext cx="2376265" cy="360855"/>
            <a:chOff x="0" y="0"/>
            <a:chExt cx="2376263" cy="360854"/>
          </a:xfrm>
        </p:grpSpPr>
        <p:sp>
          <p:nvSpPr>
            <p:cNvPr id="621" name="Rectangle 35"/>
            <p:cNvSpPr/>
            <p:nvPr/>
          </p:nvSpPr>
          <p:spPr>
            <a:xfrm>
              <a:off x="0" y="54005"/>
              <a:ext cx="2376264" cy="270031"/>
            </a:xfrm>
            <a:prstGeom prst="rect">
              <a:avLst/>
            </a:prstGeom>
            <a:solidFill>
              <a:srgbClr val="FFFFFF"/>
            </a:solidFill>
            <a:ln w="12700" cap="flat">
              <a:solidFill>
                <a:srgbClr val="3A5E8A"/>
              </a:solidFill>
              <a:prstDash val="solid"/>
              <a:round/>
            </a:ln>
            <a:effectLst/>
          </p:spPr>
          <p:txBody>
            <a:bodyPr wrap="square" lIns="34289" tIns="34289" rIns="34289" bIns="34289" numCol="1" anchor="ctr">
              <a:noAutofit/>
            </a:bodyPr>
            <a:lstStyle/>
            <a:p>
              <a:pPr marL="0" marR="0" lvl="0" indent="0" algn="ctr" defTabSz="685800" rtl="0" eaLnBrk="1" fontAlgn="auto" latinLnBrk="0" hangingPunct="0">
                <a:lnSpc>
                  <a:spcPct val="100000"/>
                </a:lnSpc>
                <a:spcBef>
                  <a:spcPts val="0"/>
                </a:spcBef>
                <a:spcAft>
                  <a:spcPts val="0"/>
                </a:spcAft>
                <a:buClrTx/>
                <a:buSzTx/>
                <a:buFontTx/>
                <a:buNone/>
                <a:tabLst/>
                <a:defRPr sz="1200">
                  <a:solidFill>
                    <a:srgbClr val="FFFFFF"/>
                  </a:solidFill>
                  <a:latin typeface="+mn-lt"/>
                  <a:ea typeface="+mn-ea"/>
                  <a:cs typeface="+mn-cs"/>
                  <a:sym typeface="Calibri"/>
                </a:defRPr>
              </a:pPr>
              <a:endParaRPr kumimoji="0" sz="1200" b="0" i="0" u="none" strike="noStrike" kern="0" cap="none" spc="0" normalizeH="0" baseline="0" noProof="0">
                <a:ln>
                  <a:noFill/>
                </a:ln>
                <a:solidFill>
                  <a:srgbClr val="FFFFFF"/>
                </a:solidFill>
                <a:effectLst/>
                <a:uLnTx/>
                <a:uFillTx/>
                <a:latin typeface="Calibri"/>
                <a:cs typeface="Calibri"/>
                <a:sym typeface="Calibri"/>
              </a:endParaRPr>
            </a:p>
          </p:txBody>
        </p:sp>
        <p:sp>
          <p:nvSpPr>
            <p:cNvPr id="622" name="Straight Connector 36"/>
            <p:cNvSpPr/>
            <p:nvPr/>
          </p:nvSpPr>
          <p:spPr>
            <a:xfrm flipH="1">
              <a:off x="775654"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623" name="Straight Connector 37"/>
            <p:cNvSpPr/>
            <p:nvPr/>
          </p:nvSpPr>
          <p:spPr>
            <a:xfrm>
              <a:off x="1026113"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624" name="Rectangle 3"/>
                <p:cNvSpPr txBox="1"/>
                <p:nvPr/>
              </p:nvSpPr>
              <p:spPr>
                <a:xfrm>
                  <a:off x="34289" y="54006"/>
                  <a:ext cx="1762249" cy="306849"/>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925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1</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24" name="Rectangle 3"/>
                <p:cNvSpPr txBox="1">
                  <a:spLocks noRot="1" noChangeAspect="1" noMove="1" noResize="1" noEditPoints="1" noAdjustHandles="1" noChangeArrowheads="1" noChangeShapeType="1" noTextEdit="1"/>
                </p:cNvSpPr>
                <p:nvPr/>
              </p:nvSpPr>
              <p:spPr>
                <a:xfrm>
                  <a:off x="34289" y="54006"/>
                  <a:ext cx="1762249" cy="306849"/>
                </a:xfrm>
                <a:prstGeom prst="rect">
                  <a:avLst/>
                </a:prstGeom>
                <a:blipFill>
                  <a:blip r:embed="rId13"/>
                  <a:stretch>
                    <a:fillRect/>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25" name="Straight Connector 39"/>
            <p:cNvSpPr/>
            <p:nvPr/>
          </p:nvSpPr>
          <p:spPr>
            <a:xfrm>
              <a:off x="1242137"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626" name="Straight Connector 40"/>
            <p:cNvSpPr/>
            <p:nvPr/>
          </p:nvSpPr>
          <p:spPr>
            <a:xfrm>
              <a:off x="1512167"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627" name="Straight Connector 41"/>
            <p:cNvSpPr/>
            <p:nvPr/>
          </p:nvSpPr>
          <p:spPr>
            <a:xfrm flipH="1">
              <a:off x="540059"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628" name="Rectangle 3"/>
                <p:cNvSpPr txBox="1"/>
                <p:nvPr/>
              </p:nvSpPr>
              <p:spPr>
                <a:xfrm>
                  <a:off x="514967" y="38740"/>
                  <a:ext cx="274117" cy="300561"/>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0</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28" name="Rectangle 3"/>
                <p:cNvSpPr txBox="1">
                  <a:spLocks noRot="1" noChangeAspect="1" noMove="1" noResize="1" noEditPoints="1" noAdjustHandles="1" noChangeArrowheads="1" noChangeShapeType="1" noTextEdit="1"/>
                </p:cNvSpPr>
                <p:nvPr/>
              </p:nvSpPr>
              <p:spPr>
                <a:xfrm>
                  <a:off x="514967" y="38740"/>
                  <a:ext cx="274117" cy="300561"/>
                </a:xfrm>
                <a:prstGeom prst="rect">
                  <a:avLst/>
                </a:prstGeom>
                <a:blipFill>
                  <a:blip r:embed="rId9"/>
                  <a:stretch>
                    <a:fillRect l="-4545"/>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9" name="Rectangle 3"/>
                <p:cNvSpPr txBox="1"/>
                <p:nvPr/>
              </p:nvSpPr>
              <p:spPr>
                <a:xfrm>
                  <a:off x="1006397" y="54005"/>
                  <a:ext cx="274117" cy="30056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1</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29" name="Rectangle 3"/>
                <p:cNvSpPr txBox="1">
                  <a:spLocks noRot="1" noChangeAspect="1" noMove="1" noResize="1" noEditPoints="1" noAdjustHandles="1" noChangeArrowheads="1" noChangeShapeType="1" noTextEdit="1"/>
                </p:cNvSpPr>
                <p:nvPr/>
              </p:nvSpPr>
              <p:spPr>
                <a:xfrm>
                  <a:off x="1006397" y="54005"/>
                  <a:ext cx="274117" cy="300562"/>
                </a:xfrm>
                <a:prstGeom prst="rect">
                  <a:avLst/>
                </a:prstGeom>
                <a:blipFill>
                  <a:blip r:embed="rId14"/>
                  <a:stretch>
                    <a:fillRect l="-9091"/>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0" name="Rectangle 3"/>
                <p:cNvSpPr txBox="1"/>
                <p:nvPr/>
              </p:nvSpPr>
              <p:spPr>
                <a:xfrm>
                  <a:off x="1257768" y="54005"/>
                  <a:ext cx="274117" cy="30056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1</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30" name="Rectangle 3"/>
                <p:cNvSpPr txBox="1">
                  <a:spLocks noRot="1" noChangeAspect="1" noMove="1" noResize="1" noEditPoints="1" noAdjustHandles="1" noChangeArrowheads="1" noChangeShapeType="1" noTextEdit="1"/>
                </p:cNvSpPr>
                <p:nvPr/>
              </p:nvSpPr>
              <p:spPr>
                <a:xfrm>
                  <a:off x="1257768" y="54005"/>
                  <a:ext cx="274117" cy="300562"/>
                </a:xfrm>
                <a:prstGeom prst="rect">
                  <a:avLst/>
                </a:prstGeom>
                <a:blipFill>
                  <a:blip r:embed="rId15"/>
                  <a:stretch>
                    <a:fillRect l="-4348"/>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1" name="Rectangle 3"/>
                <p:cNvSpPr txBox="1"/>
                <p:nvPr/>
              </p:nvSpPr>
              <p:spPr>
                <a:xfrm>
                  <a:off x="196307" y="0"/>
                  <a:ext cx="274117" cy="300561"/>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0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31" name="Rectangle 3"/>
                <p:cNvSpPr txBox="1">
                  <a:spLocks noRot="1" noChangeAspect="1" noMove="1" noResize="1" noEditPoints="1" noAdjustHandles="1" noChangeArrowheads="1" noChangeShapeType="1" noTextEdit="1"/>
                </p:cNvSpPr>
                <p:nvPr/>
              </p:nvSpPr>
              <p:spPr>
                <a:xfrm>
                  <a:off x="196307" y="0"/>
                  <a:ext cx="274117" cy="300561"/>
                </a:xfrm>
                <a:prstGeom prst="rect">
                  <a:avLst/>
                </a:prstGeom>
                <a:blipFill>
                  <a:blip r:embed="rId16"/>
                  <a:stretch>
                    <a:fillRect/>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32" name="Straight Connector 49"/>
            <p:cNvSpPr/>
            <p:nvPr/>
          </p:nvSpPr>
          <p:spPr>
            <a:xfrm>
              <a:off x="1783901" y="58751"/>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633" name="Rectangle 3"/>
                <p:cNvSpPr txBox="1"/>
                <p:nvPr/>
              </p:nvSpPr>
              <p:spPr>
                <a:xfrm>
                  <a:off x="1529502" y="58751"/>
                  <a:ext cx="274117" cy="300561"/>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1</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33" name="Rectangle 3"/>
                <p:cNvSpPr txBox="1">
                  <a:spLocks noRot="1" noChangeAspect="1" noMove="1" noResize="1" noEditPoints="1" noAdjustHandles="1" noChangeArrowheads="1" noChangeShapeType="1" noTextEdit="1"/>
                </p:cNvSpPr>
                <p:nvPr/>
              </p:nvSpPr>
              <p:spPr>
                <a:xfrm>
                  <a:off x="1529502" y="58751"/>
                  <a:ext cx="274117" cy="300561"/>
                </a:xfrm>
                <a:prstGeom prst="rect">
                  <a:avLst/>
                </a:prstGeom>
                <a:blipFill>
                  <a:blip r:embed="rId17"/>
                  <a:stretch>
                    <a:fillRect l="-4348"/>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34" name="Straight Connector 51"/>
            <p:cNvSpPr/>
            <p:nvPr/>
          </p:nvSpPr>
          <p:spPr>
            <a:xfrm>
              <a:off x="2072591" y="58751"/>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635" name="Rectangle 3"/>
                <p:cNvSpPr txBox="1"/>
                <p:nvPr/>
              </p:nvSpPr>
              <p:spPr>
                <a:xfrm>
                  <a:off x="1818191" y="58751"/>
                  <a:ext cx="274117" cy="300561"/>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1</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35" name="Rectangle 3"/>
                <p:cNvSpPr txBox="1">
                  <a:spLocks noRot="1" noChangeAspect="1" noMove="1" noResize="1" noEditPoints="1" noAdjustHandles="1" noChangeArrowheads="1" noChangeShapeType="1" noTextEdit="1"/>
                </p:cNvSpPr>
                <p:nvPr/>
              </p:nvSpPr>
              <p:spPr>
                <a:xfrm>
                  <a:off x="1818191" y="58751"/>
                  <a:ext cx="274117" cy="300561"/>
                </a:xfrm>
                <a:prstGeom prst="rect">
                  <a:avLst/>
                </a:prstGeom>
                <a:blipFill>
                  <a:blip r:embed="rId18"/>
                  <a:stretch>
                    <a:fillRect l="-4545"/>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6" name="Rectangle 3"/>
                <p:cNvSpPr txBox="1"/>
                <p:nvPr/>
              </p:nvSpPr>
              <p:spPr>
                <a:xfrm>
                  <a:off x="2088221" y="58751"/>
                  <a:ext cx="274117" cy="300561"/>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1</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36" name="Rectangle 3"/>
                <p:cNvSpPr txBox="1">
                  <a:spLocks noRot="1" noChangeAspect="1" noMove="1" noResize="1" noEditPoints="1" noAdjustHandles="1" noChangeArrowheads="1" noChangeShapeType="1" noTextEdit="1"/>
                </p:cNvSpPr>
                <p:nvPr/>
              </p:nvSpPr>
              <p:spPr>
                <a:xfrm>
                  <a:off x="2088221" y="58751"/>
                  <a:ext cx="274117" cy="300561"/>
                </a:xfrm>
                <a:prstGeom prst="rect">
                  <a:avLst/>
                </a:prstGeom>
                <a:blipFill>
                  <a:blip r:embed="rId19"/>
                  <a:stretch>
                    <a:fillRect l="-4545"/>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638" name="Rectangle 3"/>
              <p:cNvSpPr txBox="1"/>
              <p:nvPr/>
            </p:nvSpPr>
            <p:spPr>
              <a:xfrm>
                <a:off x="1635960" y="2006106"/>
                <a:ext cx="5868624" cy="1228483"/>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normAutofit/>
              </a:bodyPr>
              <a:lstStyle>
                <a:lvl1pPr algn="ctr" defTabSz="685800">
                  <a:defRPr>
                    <a:solidFill>
                      <a:srgbClr val="0000FF"/>
                    </a:solidFill>
                  </a:defRPr>
                </a:lvl1pPr>
              </a:lstStyle>
              <a:p>
                <a:pPr marL="0" marR="0" lvl="0" indent="0" algn="ctr" defTabSz="685800" rtl="0" eaLnBrk="1" fontAlgn="auto" latinLnBrk="0" hangingPunct="0">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𝒇</m:t>
                      </m:r>
                      <m:d>
                        <m:dP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d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𝑿</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𝒀</m:t>
                          </m:r>
                        </m:e>
                      </m:d>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d>
                        <m:dPr>
                          <m:begChr m:val="⟨"/>
                          <m:endChr m:val="⟩"/>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dPr>
                        <m:e>
                          <m:sSub>
                            <m:sSubP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𝒖</m:t>
                              </m:r>
                            </m:e>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𝑿</m:t>
                              </m:r>
                            </m:sub>
                          </m:s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sSub>
                            <m:sSubP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𝒗</m:t>
                              </m:r>
                            </m:e>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𝒀</m:t>
                              </m:r>
                            </m:sub>
                          </m:sSub>
                        </m:e>
                      </m:d>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nary>
                        <m:naryPr>
                          <m:chr m:val="∑"/>
                          <m:limLoc m:val="undOv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naryPr>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𝒊</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𝟏</m:t>
                          </m:r>
                        </m:sub>
                        <m:sup>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𝑼</m:t>
                          </m:r>
                        </m:sup>
                        <m:e>
                          <m:sSub>
                            <m:sSubP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𝒖</m:t>
                              </m:r>
                            </m:e>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𝑿</m:t>
                              </m:r>
                            </m:sub>
                          </m:sSub>
                          <m:d>
                            <m:dPr>
                              <m:begChr m:val="["/>
                              <m:endChr m:val="]"/>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d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𝒊</m:t>
                              </m:r>
                            </m:e>
                          </m:d>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sSub>
                            <m:sSubP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𝒗</m:t>
                              </m:r>
                            </m:e>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𝒀</m:t>
                              </m:r>
                            </m:sub>
                          </m:s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𝒊</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e>
                      </m:nary>
                    </m:oMath>
                  </m:oMathPara>
                </a14:m>
                <a:endParaRPr kumimoji="0" sz="1600" b="0" i="0" u="none" strike="noStrike" kern="0" cap="none" spc="0" normalizeH="0" baseline="0" noProof="0">
                  <a:ln>
                    <a:noFill/>
                  </a:ln>
                  <a:solidFill>
                    <a:srgbClr val="0000FF"/>
                  </a:solidFill>
                  <a:effectLst/>
                  <a:uLnTx/>
                  <a:uFillTx/>
                  <a:latin typeface="Helvetica Neue"/>
                  <a:ea typeface="Helvetica Neue"/>
                  <a:cs typeface="Helvetica Neue"/>
                  <a:sym typeface="Helvetica Neue"/>
                </a:endParaRPr>
              </a:p>
            </p:txBody>
          </p:sp>
        </mc:Choice>
        <mc:Fallback>
          <p:sp>
            <p:nvSpPr>
              <p:cNvPr id="638" name="Rectangle 3"/>
              <p:cNvSpPr txBox="1">
                <a:spLocks noRot="1" noChangeAspect="1" noMove="1" noResize="1" noEditPoints="1" noAdjustHandles="1" noChangeArrowheads="1" noChangeShapeType="1" noTextEdit="1"/>
              </p:cNvSpPr>
              <p:nvPr/>
            </p:nvSpPr>
            <p:spPr>
              <a:xfrm>
                <a:off x="1635960" y="2006106"/>
                <a:ext cx="5868624" cy="1228483"/>
              </a:xfrm>
              <a:prstGeom prst="rect">
                <a:avLst/>
              </a:prstGeom>
              <a:blipFill>
                <a:blip r:embed="rId20"/>
                <a:stretch>
                  <a:fillRect t="-59184" b="-10000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9" name="Rectangle 45"/>
              <p:cNvSpPr txBox="1"/>
              <p:nvPr/>
            </p:nvSpPr>
            <p:spPr>
              <a:xfrm>
                <a:off x="1601433" y="3263937"/>
                <a:ext cx="5852601" cy="368970"/>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1. Alice and Bob run many OTs to get </a:t>
                </a:r>
                <a14:m>
                  <m:oMath xmlns:m="http://schemas.openxmlformats.org/officeDocument/2006/math">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sSub>
                      <m:sSubP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𝛾</m:t>
                        </m:r>
                      </m:e>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𝑖</m:t>
                        </m:r>
                      </m:sub>
                    </m:s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sSub>
                      <m:sSubP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𝛿</m:t>
                        </m:r>
                      </m:e>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𝑖</m:t>
                        </m:r>
                      </m:sub>
                    </m:s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s.t.</a:t>
                </a:r>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639" name="Rectangle 45"/>
              <p:cNvSpPr txBox="1">
                <a:spLocks noRot="1" noChangeAspect="1" noMove="1" noResize="1" noEditPoints="1" noAdjustHandles="1" noChangeArrowheads="1" noChangeShapeType="1" noTextEdit="1"/>
              </p:cNvSpPr>
              <p:nvPr/>
            </p:nvSpPr>
            <p:spPr>
              <a:xfrm>
                <a:off x="1601433" y="3263937"/>
                <a:ext cx="5852601" cy="368970"/>
              </a:xfrm>
              <a:prstGeom prst="rect">
                <a:avLst/>
              </a:prstGeom>
              <a:blipFill>
                <a:blip r:embed="rId21"/>
                <a:stretch>
                  <a:fillRect l="-1948" t="-6452" b="-22581"/>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0" name="Rectangle 1"/>
              <p:cNvSpPr txBox="1"/>
              <p:nvPr/>
            </p:nvSpPr>
            <p:spPr>
              <a:xfrm>
                <a:off x="6594347" y="3281426"/>
                <a:ext cx="2192706" cy="368218"/>
              </a:xfrm>
              <a:prstGeom prst="rect">
                <a:avLst/>
              </a:prstGeom>
              <a:ln w="12700">
                <a:miter lim="400000"/>
              </a:ln>
            </p:spPr>
            <p:txBody>
              <a:bodyPr wrap="none" lIns="0" tIns="0" rIns="0" bIns="0">
                <a:spAutoFit/>
              </a:bodyPr>
              <a:lstStyle/>
              <a:p>
                <a:pPr marL="0" marR="0" lvl="0" indent="0" algn="l" defTabSz="914400" rtl="0" eaLnBrk="1" fontAlgn="auto" latinLnBrk="1" hangingPunct="0">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sz="1800" b="0" i="0"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sSub>
                            <m:sSubPr>
                              <m:ctrlPr>
                                <a:rPr kumimoji="0" sz="1800" b="0" i="0"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𝛾</m:t>
                              </m:r>
                            </m:e>
                            <m:sub>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𝑖</m:t>
                              </m:r>
                            </m:sub>
                          </m:sSub>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sSub>
                            <m:sSubPr>
                              <m:ctrlP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𝛿</m:t>
                              </m:r>
                            </m:e>
                            <m:sub>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𝑖</m:t>
                              </m:r>
                            </m:sub>
                          </m:sSub>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 </m:t>
                          </m:r>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𝒖</m:t>
                          </m:r>
                        </m:e>
                        <m:sub>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𝑿</m:t>
                          </m:r>
                        </m:sub>
                      </m:sSub>
                      <m:d>
                        <m:dPr>
                          <m:begChr m:val="["/>
                          <m:endChr m:val="]"/>
                          <m:ctrlP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dPr>
                        <m:e>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𝒊</m:t>
                          </m:r>
                        </m:e>
                      </m:d>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sSub>
                        <m:sSubPr>
                          <m:ctrlP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𝒗</m:t>
                          </m:r>
                        </m:e>
                        <m:sub>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𝒀</m:t>
                          </m:r>
                        </m:sub>
                      </m:sSub>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𝒊</m:t>
                      </m:r>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oMath>
                  </m:oMathPara>
                </a14:m>
                <a:endParaRPr kumimoji="0" sz="1800" b="0" i="0" u="none" strike="noStrike" kern="0" cap="none" spc="0" normalizeH="0" baseline="0" noProof="0">
                  <a:ln>
                    <a:noFill/>
                  </a:ln>
                  <a:solidFill>
                    <a:srgbClr val="0000FF"/>
                  </a:solidFill>
                  <a:effectLst/>
                  <a:uLnTx/>
                  <a:uFillTx/>
                  <a:latin typeface="Helvetica Neue"/>
                  <a:ea typeface="Helvetica Neue"/>
                  <a:cs typeface="Helvetica Neue"/>
                  <a:sym typeface="Helvetica Neue"/>
                </a:endParaRPr>
              </a:p>
            </p:txBody>
          </p:sp>
        </mc:Choice>
        <mc:Fallback>
          <p:sp>
            <p:nvSpPr>
              <p:cNvPr id="640" name="Rectangle 1"/>
              <p:cNvSpPr txBox="1">
                <a:spLocks noRot="1" noChangeAspect="1" noMove="1" noResize="1" noEditPoints="1" noAdjustHandles="1" noChangeArrowheads="1" noChangeShapeType="1" noTextEdit="1"/>
              </p:cNvSpPr>
              <p:nvPr/>
            </p:nvSpPr>
            <p:spPr>
              <a:xfrm>
                <a:off x="6594347" y="3281426"/>
                <a:ext cx="2192706" cy="368218"/>
              </a:xfrm>
              <a:prstGeom prst="rect">
                <a:avLst/>
              </a:prstGeom>
              <a:blipFill>
                <a:blip r:embed="rId22"/>
                <a:stretch>
                  <a:fillRect l="-3468" t="-3333" r="-4624" b="-6667"/>
                </a:stretch>
              </a:blipFill>
              <a:ln w="12700">
                <a:miter lim="400000"/>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1" name="Rectangle 48"/>
              <p:cNvSpPr txBox="1"/>
              <p:nvPr/>
            </p:nvSpPr>
            <p:spPr>
              <a:xfrm>
                <a:off x="1594837" y="3819630"/>
                <a:ext cx="6892389" cy="36896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2. Alice computes </a:t>
                </a:r>
                <a14:m>
                  <m:oMath xmlns:m="http://schemas.openxmlformats.org/officeDocument/2006/math">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𝛾</m:t>
                    </m:r>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sSub>
                      <m:sSubPr>
                        <m:ctrlP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e>
                      <m:sub>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𝑖</m:t>
                        </m:r>
                      </m:sub>
                    </m:sSub>
                    <m:sSub>
                      <m:sSubPr>
                        <m:ctrlP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𝛾</m:t>
                        </m:r>
                      </m:e>
                      <m:sub>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𝑖</m:t>
                        </m:r>
                      </m:sub>
                    </m:sSub>
                  </m:oMath>
                </a14:m>
                <a:r>
                  <a:rPr kumimoji="0" sz="1800" b="0" i="0" u="none" strike="noStrike" kern="0" cap="none" spc="0" normalizeH="0" baseline="0" noProof="0">
                    <a:ln>
                      <a:noFill/>
                    </a:ln>
                    <a:solidFill>
                      <a:srgbClr val="0000FF"/>
                    </a:solidFill>
                    <a:effectLst/>
                    <a:uLnTx/>
                    <a:uFillTx/>
                    <a:latin typeface="Helvetica Neue"/>
                    <a:ea typeface="Helvetica Neue"/>
                    <a:cs typeface="Helvetica Neue"/>
                    <a:sym typeface="Helvetica Neue"/>
                  </a:rPr>
                  <a:t> </a:t>
                </a:r>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and Bob computes </a:t>
                </a:r>
                <a14:m>
                  <m:oMath xmlns:m="http://schemas.openxmlformats.org/officeDocument/2006/math">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𝛿</m:t>
                    </m:r>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sSub>
                      <m:sSubPr>
                        <m:ctrlP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e>
                      <m:sub>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𝑖</m:t>
                        </m:r>
                      </m:sub>
                    </m:sSub>
                    <m:sSub>
                      <m:sSubPr>
                        <m:ctrlP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𝛿</m:t>
                        </m:r>
                      </m:e>
                      <m:sub>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𝑖</m:t>
                        </m:r>
                      </m:sub>
                    </m:sSub>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a:t>
                </a:r>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641" name="Rectangle 48"/>
              <p:cNvSpPr txBox="1">
                <a:spLocks noRot="1" noChangeAspect="1" noMove="1" noResize="1" noEditPoints="1" noAdjustHandles="1" noChangeArrowheads="1" noChangeShapeType="1" noTextEdit="1"/>
              </p:cNvSpPr>
              <p:nvPr/>
            </p:nvSpPr>
            <p:spPr>
              <a:xfrm>
                <a:off x="1594837" y="3819630"/>
                <a:ext cx="6892389" cy="368969"/>
              </a:xfrm>
              <a:prstGeom prst="rect">
                <a:avLst/>
              </a:prstGeom>
              <a:blipFill>
                <a:blip r:embed="rId23"/>
                <a:stretch>
                  <a:fillRect l="-1471" t="-6667" b="-26667"/>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2" name="Rectangle 58"/>
              <p:cNvSpPr txBox="1"/>
              <p:nvPr/>
            </p:nvSpPr>
            <p:spPr>
              <a:xfrm>
                <a:off x="1599708" y="4706862"/>
                <a:ext cx="6058884" cy="369245"/>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marL="0" marR="0" lvl="0" indent="0" algn="l" defTabSz="685800" rtl="0" eaLnBrk="1" fontAlgn="auto" latinLnBrk="0" hangingPunct="0">
                  <a:lnSpc>
                    <a:spcPct val="100000"/>
                  </a:lnSpc>
                  <a:spcBef>
                    <a:spcPts val="0"/>
                  </a:spcBef>
                  <a:spcAft>
                    <a:spcPts val="0"/>
                  </a:spcAft>
                  <a:buClrTx/>
                  <a:buSzTx/>
                  <a:buFontTx/>
                  <a:buNone/>
                  <a:tabLst/>
                  <a:defRPr b="1" i="1"/>
                </a:pPr>
                <a:r>
                  <a:rPr kumimoji="0" sz="1800" b="1" i="1" u="none" strike="noStrike" kern="0" cap="none" spc="0" normalizeH="0" baseline="0" noProof="0">
                    <a:ln>
                      <a:noFill/>
                    </a:ln>
                    <a:solidFill>
                      <a:srgbClr val="000000"/>
                    </a:solidFill>
                    <a:effectLst/>
                    <a:uLnTx/>
                    <a:uFillTx/>
                    <a:latin typeface="Helvetica Neue"/>
                    <a:ea typeface="Helvetica Neue"/>
                    <a:cs typeface="Helvetica Neue"/>
                    <a:sym typeface="Helvetica Neue"/>
                  </a:rPr>
                  <a:t>Check (correctness):</a:t>
                </a:r>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a:t>
                </a:r>
                <a14:m>
                  <m:oMath xmlns:m="http://schemas.openxmlformats.org/officeDocument/2006/math">
                    <m:r>
                      <a:rPr kumimoji="0" sz="1900" b="1" i="1" u="none" strike="noStrike" kern="0" cap="none" spc="0" normalizeH="0" baseline="0" noProof="0">
                        <a:ln>
                          <a:noFill/>
                        </a:ln>
                        <a:solidFill>
                          <a:srgbClr val="000000"/>
                        </a:solidFill>
                        <a:effectLst/>
                        <a:uLnTx/>
                        <a:uFillTx/>
                        <a:latin typeface="Cambria Math" panose="02040503050406030204" pitchFamily="18" charset="0"/>
                        <a:sym typeface="Helvetica Neue"/>
                      </a:rPr>
                      <m:t>𝛾</m:t>
                    </m:r>
                    <m:r>
                      <a:rPr kumimoji="0" sz="1900" b="1" i="1" u="none" strike="noStrike" kern="0" cap="none" spc="0" normalizeH="0" baseline="0" noProof="0">
                        <a:ln>
                          <a:noFill/>
                        </a:ln>
                        <a:solidFill>
                          <a:srgbClr val="000000"/>
                        </a:solidFill>
                        <a:effectLst/>
                        <a:uLnTx/>
                        <a:uFillTx/>
                        <a:latin typeface="Cambria Math" panose="02040503050406030204" pitchFamily="18" charset="0"/>
                        <a:sym typeface="Helvetica Neue"/>
                      </a:rPr>
                      <m:t>⊕</m:t>
                    </m:r>
                    <m:r>
                      <a:rPr kumimoji="0" sz="1900" b="1" i="1" u="none" strike="noStrike" kern="0" cap="none" spc="0" normalizeH="0" baseline="0" noProof="0">
                        <a:ln>
                          <a:noFill/>
                        </a:ln>
                        <a:solidFill>
                          <a:srgbClr val="000000"/>
                        </a:solidFill>
                        <a:effectLst/>
                        <a:uLnTx/>
                        <a:uFillTx/>
                        <a:latin typeface="Cambria Math" panose="02040503050406030204" pitchFamily="18" charset="0"/>
                        <a:sym typeface="Helvetica Neue"/>
                      </a:rPr>
                      <m:t>𝛿</m:t>
                    </m:r>
                    <m:r>
                      <a:rPr kumimoji="0" sz="1900" b="1" i="1" u="none" strike="noStrike" kern="0" cap="none" spc="0" normalizeH="0" baseline="0" noProof="0">
                        <a:ln>
                          <a:noFill/>
                        </a:ln>
                        <a:solidFill>
                          <a:srgbClr val="000000"/>
                        </a:solidFill>
                        <a:effectLst/>
                        <a:uLnTx/>
                        <a:uFillTx/>
                        <a:latin typeface="Cambria Math" panose="02040503050406030204" pitchFamily="18" charset="0"/>
                        <a:sym typeface="Helvetica Neue"/>
                      </a:rPr>
                      <m:t>=⟨</m:t>
                    </m:r>
                    <m:sSub>
                      <m:sSubPr>
                        <m:ctrlPr>
                          <a:rPr kumimoji="0" sz="1900" b="1" i="1" u="none" strike="noStrike" kern="0" cap="none" spc="0" normalizeH="0" baseline="0" noProof="0">
                            <a:ln>
                              <a:noFill/>
                            </a:ln>
                            <a:solidFill>
                              <a:srgbClr val="000000"/>
                            </a:solidFill>
                            <a:effectLst/>
                            <a:uLnTx/>
                            <a:uFillTx/>
                            <a:latin typeface="Cambria Math" panose="02040503050406030204" pitchFamily="18" charset="0"/>
                            <a:sym typeface="Helvetica Neue"/>
                          </a:rPr>
                        </m:ctrlPr>
                      </m:sSubPr>
                      <m:e>
                        <m:r>
                          <a:rPr kumimoji="0" sz="1900" b="1" i="1" u="none" strike="noStrike" kern="0" cap="none" spc="0" normalizeH="0" baseline="0" noProof="0">
                            <a:ln>
                              <a:noFill/>
                            </a:ln>
                            <a:solidFill>
                              <a:srgbClr val="000000"/>
                            </a:solidFill>
                            <a:effectLst/>
                            <a:uLnTx/>
                            <a:uFillTx/>
                            <a:latin typeface="Cambria Math" panose="02040503050406030204" pitchFamily="18" charset="0"/>
                            <a:sym typeface="Helvetica Neue"/>
                          </a:rPr>
                          <m:t>𝑢</m:t>
                        </m:r>
                      </m:e>
                      <m:sub>
                        <m:r>
                          <a:rPr kumimoji="0" sz="1900" b="1" i="1" u="none" strike="noStrike" kern="0" cap="none" spc="0" normalizeH="0" baseline="0" noProof="0">
                            <a:ln>
                              <a:noFill/>
                            </a:ln>
                            <a:solidFill>
                              <a:srgbClr val="000000"/>
                            </a:solidFill>
                            <a:effectLst/>
                            <a:uLnTx/>
                            <a:uFillTx/>
                            <a:latin typeface="Cambria Math" panose="02040503050406030204" pitchFamily="18" charset="0"/>
                            <a:sym typeface="Helvetica Neue"/>
                          </a:rPr>
                          <m:t>𝑋</m:t>
                        </m:r>
                      </m:sub>
                    </m:sSub>
                    <m:r>
                      <a:rPr kumimoji="0" sz="1900" b="1" i="1" u="none" strike="noStrike" kern="0" cap="none" spc="0" normalizeH="0" baseline="0" noProof="0">
                        <a:ln>
                          <a:noFill/>
                        </a:ln>
                        <a:solidFill>
                          <a:srgbClr val="000000"/>
                        </a:solidFill>
                        <a:effectLst/>
                        <a:uLnTx/>
                        <a:uFillTx/>
                        <a:latin typeface="Cambria Math" panose="02040503050406030204" pitchFamily="18" charset="0"/>
                        <a:sym typeface="Helvetica Neue"/>
                      </a:rPr>
                      <m:t>,</m:t>
                    </m:r>
                    <m:sSub>
                      <m:sSubPr>
                        <m:ctrlPr>
                          <a:rPr kumimoji="0" sz="1900" b="1" i="1" u="none" strike="noStrike" kern="0" cap="none" spc="0" normalizeH="0" baseline="0" noProof="0">
                            <a:ln>
                              <a:noFill/>
                            </a:ln>
                            <a:solidFill>
                              <a:srgbClr val="000000"/>
                            </a:solidFill>
                            <a:effectLst/>
                            <a:uLnTx/>
                            <a:uFillTx/>
                            <a:latin typeface="Cambria Math" panose="02040503050406030204" pitchFamily="18" charset="0"/>
                            <a:sym typeface="Helvetica Neue"/>
                          </a:rPr>
                        </m:ctrlPr>
                      </m:sSubPr>
                      <m:e>
                        <m:r>
                          <a:rPr kumimoji="0" sz="1900" b="1" i="1" u="none" strike="noStrike" kern="0" cap="none" spc="0" normalizeH="0" baseline="0" noProof="0">
                            <a:ln>
                              <a:noFill/>
                            </a:ln>
                            <a:solidFill>
                              <a:srgbClr val="000000"/>
                            </a:solidFill>
                            <a:effectLst/>
                            <a:uLnTx/>
                            <a:uFillTx/>
                            <a:latin typeface="Cambria Math" panose="02040503050406030204" pitchFamily="18" charset="0"/>
                            <a:sym typeface="Helvetica Neue"/>
                          </a:rPr>
                          <m:t>𝑣</m:t>
                        </m:r>
                      </m:e>
                      <m:sub>
                        <m:r>
                          <a:rPr kumimoji="0" sz="1900" b="1" i="1" u="none" strike="noStrike" kern="0" cap="none" spc="0" normalizeH="0" baseline="0" noProof="0">
                            <a:ln>
                              <a:noFill/>
                            </a:ln>
                            <a:solidFill>
                              <a:srgbClr val="000000"/>
                            </a:solidFill>
                            <a:effectLst/>
                            <a:uLnTx/>
                            <a:uFillTx/>
                            <a:latin typeface="Cambria Math" panose="02040503050406030204" pitchFamily="18" charset="0"/>
                            <a:sym typeface="Helvetica Neue"/>
                          </a:rPr>
                          <m:t>𝑌</m:t>
                        </m:r>
                      </m:sub>
                    </m:sSub>
                    <m:r>
                      <a:rPr kumimoji="0" sz="1900" b="1" i="1" u="none" strike="noStrike" kern="0" cap="none" spc="0" normalizeH="0" baseline="0" noProof="0">
                        <a:ln>
                          <a:noFill/>
                        </a:ln>
                        <a:solidFill>
                          <a:srgbClr val="000000"/>
                        </a:solidFill>
                        <a:effectLst/>
                        <a:uLnTx/>
                        <a:uFillTx/>
                        <a:latin typeface="Cambria Math" panose="02040503050406030204" pitchFamily="18" charset="0"/>
                        <a:sym typeface="Helvetica Neue"/>
                      </a:rPr>
                      <m:t>⟩=</m:t>
                    </m:r>
                    <m:r>
                      <a:rPr kumimoji="0" sz="1900" b="1" i="1" u="none" strike="noStrike" kern="0" cap="none" spc="0" normalizeH="0" baseline="0" noProof="0">
                        <a:ln>
                          <a:noFill/>
                        </a:ln>
                        <a:solidFill>
                          <a:srgbClr val="000000"/>
                        </a:solidFill>
                        <a:effectLst/>
                        <a:uLnTx/>
                        <a:uFillTx/>
                        <a:latin typeface="Cambria Math" panose="02040503050406030204" pitchFamily="18" charset="0"/>
                        <a:sym typeface="Helvetica Neue"/>
                      </a:rPr>
                      <m:t>𝑓</m:t>
                    </m:r>
                    <m:r>
                      <a:rPr kumimoji="0" sz="1900" b="1" i="1" u="none" strike="noStrike" kern="0" cap="none" spc="0" normalizeH="0" baseline="0" noProof="0">
                        <a:ln>
                          <a:noFill/>
                        </a:ln>
                        <a:solidFill>
                          <a:srgbClr val="000000"/>
                        </a:solidFill>
                        <a:effectLst/>
                        <a:uLnTx/>
                        <a:uFillTx/>
                        <a:latin typeface="Cambria Math" panose="02040503050406030204" pitchFamily="18" charset="0"/>
                        <a:sym typeface="Helvetica Neue"/>
                      </a:rPr>
                      <m:t>(</m:t>
                    </m:r>
                    <m:r>
                      <a:rPr kumimoji="0" sz="1900" b="1" i="1" u="none" strike="noStrike" kern="0" cap="none" spc="0" normalizeH="0" baseline="0" noProof="0">
                        <a:ln>
                          <a:noFill/>
                        </a:ln>
                        <a:solidFill>
                          <a:srgbClr val="000000"/>
                        </a:solidFill>
                        <a:effectLst/>
                        <a:uLnTx/>
                        <a:uFillTx/>
                        <a:latin typeface="Cambria Math" panose="02040503050406030204" pitchFamily="18" charset="0"/>
                        <a:sym typeface="Helvetica Neue"/>
                      </a:rPr>
                      <m:t>𝑋</m:t>
                    </m:r>
                    <m:r>
                      <a:rPr kumimoji="0" sz="1900" b="1" i="1" u="none" strike="noStrike" kern="0" cap="none" spc="0" normalizeH="0" baseline="0" noProof="0">
                        <a:ln>
                          <a:noFill/>
                        </a:ln>
                        <a:solidFill>
                          <a:srgbClr val="000000"/>
                        </a:solidFill>
                        <a:effectLst/>
                        <a:uLnTx/>
                        <a:uFillTx/>
                        <a:latin typeface="Cambria Math" panose="02040503050406030204" pitchFamily="18" charset="0"/>
                        <a:sym typeface="Helvetica Neue"/>
                      </a:rPr>
                      <m:t>,</m:t>
                    </m:r>
                    <m:r>
                      <a:rPr kumimoji="0" sz="1900" b="1" i="1" u="none" strike="noStrike" kern="0" cap="none" spc="0" normalizeH="0" baseline="0" noProof="0">
                        <a:ln>
                          <a:noFill/>
                        </a:ln>
                        <a:solidFill>
                          <a:srgbClr val="000000"/>
                        </a:solidFill>
                        <a:effectLst/>
                        <a:uLnTx/>
                        <a:uFillTx/>
                        <a:latin typeface="Cambria Math" panose="02040503050406030204" pitchFamily="18" charset="0"/>
                        <a:sym typeface="Helvetica Neue"/>
                      </a:rPr>
                      <m:t>𝑌</m:t>
                    </m:r>
                    <m:r>
                      <a:rPr kumimoji="0" sz="1900" b="1" i="1" u="none" strike="noStrike" kern="0" cap="none" spc="0" normalizeH="0" baseline="0" noProof="0">
                        <a:ln>
                          <a:noFill/>
                        </a:ln>
                        <a:solidFill>
                          <a:srgbClr val="000000"/>
                        </a:solidFill>
                        <a:effectLst/>
                        <a:uLnTx/>
                        <a:uFillTx/>
                        <a:latin typeface="Cambria Math" panose="02040503050406030204" pitchFamily="18" charset="0"/>
                        <a:sym typeface="Helvetica Neue"/>
                      </a:rPr>
                      <m:t>)</m:t>
                    </m:r>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a:t>
                </a:r>
                <a:endParaRPr kumimoji="0" sz="1600" b="1" i="1"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642" name="Rectangle 58"/>
              <p:cNvSpPr txBox="1">
                <a:spLocks noRot="1" noChangeAspect="1" noMove="1" noResize="1" noEditPoints="1" noAdjustHandles="1" noChangeArrowheads="1" noChangeShapeType="1" noTextEdit="1"/>
              </p:cNvSpPr>
              <p:nvPr/>
            </p:nvSpPr>
            <p:spPr>
              <a:xfrm>
                <a:off x="1599708" y="4706862"/>
                <a:ext cx="6058884" cy="369245"/>
              </a:xfrm>
              <a:prstGeom prst="rect">
                <a:avLst/>
              </a:prstGeom>
              <a:blipFill>
                <a:blip r:embed="rId24"/>
                <a:stretch>
                  <a:fillRect l="-1674" t="-6667" b="-26667"/>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3" name="Rectangle 57"/>
              <p:cNvSpPr txBox="1"/>
              <p:nvPr/>
            </p:nvSpPr>
            <p:spPr>
              <a:xfrm>
                <a:off x="1591693" y="4303853"/>
                <a:ext cx="6068625" cy="354534"/>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3. Alice reveals </a:t>
                </a:r>
                <a14:m>
                  <m:oMath xmlns:m="http://schemas.openxmlformats.org/officeDocument/2006/math">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𝛾</m:t>
                    </m:r>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and Bob reveals </a:t>
                </a:r>
                <a14:m>
                  <m:oMath xmlns:m="http://schemas.openxmlformats.org/officeDocument/2006/math">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𝛿</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oMath>
                </a14:m>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643" name="Rectangle 57"/>
              <p:cNvSpPr txBox="1">
                <a:spLocks noRot="1" noChangeAspect="1" noMove="1" noResize="1" noEditPoints="1" noAdjustHandles="1" noChangeArrowheads="1" noChangeShapeType="1" noTextEdit="1"/>
              </p:cNvSpPr>
              <p:nvPr/>
            </p:nvSpPr>
            <p:spPr>
              <a:xfrm>
                <a:off x="1591693" y="4303853"/>
                <a:ext cx="6068625" cy="354534"/>
              </a:xfrm>
              <a:prstGeom prst="rect">
                <a:avLst/>
              </a:prstGeom>
              <a:blipFill>
                <a:blip r:embed="rId25"/>
                <a:stretch>
                  <a:fillRect l="-1879" t="-6897" b="-31034"/>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44" name="Slide Number"/>
          <p:cNvSpPr txBox="1">
            <a:spLocks noGrp="1"/>
          </p:cNvSpPr>
          <p:nvPr>
            <p:ph type="sldNum" sz="quarter" idx="4294967295"/>
          </p:nvPr>
        </p:nvSpPr>
        <p:spPr>
          <a:xfrm>
            <a:off x="8451557" y="4799957"/>
            <a:ext cx="197144" cy="1830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lstStyle>
            <a:lvl1pPr defTabSz="685800">
              <a:defRPr sz="900"/>
            </a:lvl1pPr>
          </a:lstStyle>
          <a:p>
            <a:pPr marL="0" marR="0" lvl="0" indent="0" algn="r" defTabSz="685800" rtl="0" eaLnBrk="1" fontAlgn="auto" latinLnBrk="0" hangingPunct="0">
              <a:lnSpc>
                <a:spcPct val="100000"/>
              </a:lnSpc>
              <a:spcBef>
                <a:spcPts val="0"/>
              </a:spcBef>
              <a:spcAft>
                <a:spcPts val="0"/>
              </a:spcAft>
              <a:buClrTx/>
              <a:buSzTx/>
              <a:buFontTx/>
              <a:buNone/>
              <a:tabLst/>
              <a:defRPr/>
            </a:pPr>
            <a:fld id="{86CB4B4D-7CA3-9044-876B-883B54F8677D}" type="slidenum">
              <a:rPr kumimoji="0" sz="900" b="0" i="0" u="none" strike="noStrike" kern="0" cap="none" spc="0" normalizeH="0" baseline="0" noProof="0">
                <a:ln>
                  <a:noFill/>
                </a:ln>
                <a:solidFill>
                  <a:srgbClr val="888888"/>
                </a:solidFill>
                <a:effectLst/>
                <a:uLnTx/>
                <a:uFillTx/>
                <a:latin typeface="Calibri"/>
                <a:cs typeface="Calibri"/>
                <a:sym typeface="Calibri"/>
              </a:rPr>
              <a:pPr marL="0" marR="0" lvl="0" indent="0" algn="r" defTabSz="685800" rtl="0" eaLnBrk="1" fontAlgn="auto" latinLnBrk="0" hangingPunct="0">
                <a:lnSpc>
                  <a:spcPct val="100000"/>
                </a:lnSpc>
                <a:spcBef>
                  <a:spcPts val="0"/>
                </a:spcBef>
                <a:spcAft>
                  <a:spcPts val="0"/>
                </a:spcAft>
                <a:buClrTx/>
                <a:buSzTx/>
                <a:buFontTx/>
                <a:buNone/>
                <a:tabLst/>
                <a:defRPr/>
              </a:pPr>
              <a:t>48</a:t>
            </a:fld>
            <a:endParaRPr kumimoji="0" sz="9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6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 grpId="0" animBg="1" advAuto="0"/>
      <p:bldP spid="642" grpId="0" animBg="1" advAuto="0"/>
      <p:bldP spid="643" grpId="0"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Rectangle 3"/>
          <p:cNvSpPr txBox="1">
            <a:spLocks noGrp="1"/>
          </p:cNvSpPr>
          <p:nvPr>
            <p:ph type="title"/>
          </p:nvPr>
        </p:nvSpPr>
        <p:spPr>
          <a:xfrm>
            <a:off x="742950" y="33468"/>
            <a:ext cx="7772400" cy="857251"/>
          </a:xfrm>
          <a:prstGeom prst="rect">
            <a:avLst/>
          </a:prstGeom>
        </p:spPr>
        <p:txBody>
          <a:bodyPr/>
          <a:lstStyle/>
          <a:p>
            <a:r>
              <a:t>The Billionaires’ Problem</a:t>
            </a:r>
          </a:p>
        </p:txBody>
      </p:sp>
      <mc:AlternateContent xmlns:mc="http://schemas.openxmlformats.org/markup-compatibility/2006">
        <mc:Choice xmlns:a14="http://schemas.microsoft.com/office/drawing/2010/main" Requires="a14">
          <p:sp>
            <p:nvSpPr>
              <p:cNvPr id="647" name="Rectangle 3"/>
              <p:cNvSpPr txBox="1"/>
              <p:nvPr/>
            </p:nvSpPr>
            <p:spPr>
              <a:xfrm>
                <a:off x="3634182" y="762935"/>
                <a:ext cx="1983648" cy="502144"/>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normAutofit/>
              </a:bodyPr>
              <a:lstStyle/>
              <a:p>
                <a:pPr marL="0" marR="0" lvl="0" indent="0" algn="ctr" defTabSz="665226" rtl="0" eaLnBrk="1" fontAlgn="auto" latinLnBrk="0" hangingPunct="0">
                  <a:lnSpc>
                    <a:spcPct val="80000"/>
                  </a:lnSpc>
                  <a:spcBef>
                    <a:spcPts val="0"/>
                  </a:spcBef>
                  <a:spcAft>
                    <a:spcPts val="0"/>
                  </a:spcAft>
                  <a:buClrTx/>
                  <a:buSzTx/>
                  <a:buFontTx/>
                  <a:buNone/>
                  <a:tabLst/>
                  <a:defRPr sz="1552"/>
                </a:pPr>
                <a14:m>
                  <m:oMath xmlns:m="http://schemas.openxmlformats.org/officeDocument/2006/math">
                    <m:r>
                      <a:rPr kumimoji="0" sz="16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𝑓</m:t>
                    </m:r>
                    <m:r>
                      <a:rPr kumimoji="0" sz="16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r>
                      <a:rPr kumimoji="0" sz="16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𝑋</m:t>
                    </m:r>
                    <m:r>
                      <a:rPr kumimoji="0" sz="16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r>
                      <a:rPr kumimoji="0" sz="16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𝑌</m:t>
                    </m:r>
                    <m:r>
                      <a:rPr kumimoji="0" sz="1600" b="0" i="1" u="none" strike="noStrike" kern="0" cap="none" spc="0" normalizeH="0" baseline="0" noProof="0">
                        <a:ln>
                          <a:noFill/>
                        </a:ln>
                        <a:solidFill>
                          <a:srgbClr val="000000"/>
                        </a:solidFill>
                        <a:effectLst/>
                        <a:uLnTx/>
                        <a:uFillTx/>
                        <a:latin typeface="Cambria Math" panose="02040503050406030204" pitchFamily="18" charset="0"/>
                        <a:sym typeface="Helvetica Neue"/>
                      </a:rPr>
                      <m:t>)=1</m:t>
                    </m:r>
                  </m:oMath>
                </a14:m>
                <a:r>
                  <a:rPr kumimoji="0" sz="1552"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a:t>
                </a:r>
                <a:br>
                  <a:rPr kumimoji="0" sz="1552"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br>
                <a:r>
                  <a:rPr kumimoji="0" sz="1552"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if and only if </a:t>
                </a:r>
                <a14:m>
                  <m:oMath xmlns:m="http://schemas.openxmlformats.org/officeDocument/2006/math">
                    <m:r>
                      <a:rPr kumimoji="0" sz="16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𝑋</m:t>
                    </m:r>
                    <m:r>
                      <a:rPr kumimoji="0" sz="1600" b="0" i="1" u="none" strike="noStrike" kern="0" cap="none" spc="0" normalizeH="0" baseline="0" noProof="0">
                        <a:ln>
                          <a:noFill/>
                        </a:ln>
                        <a:solidFill>
                          <a:srgbClr val="000000"/>
                        </a:solidFill>
                        <a:effectLst/>
                        <a:uLnTx/>
                        <a:uFillTx/>
                        <a:latin typeface="Cambria Math" panose="02040503050406030204" pitchFamily="18" charset="0"/>
                        <a:sym typeface="Helvetica Neue"/>
                      </a:rPr>
                      <m:t>&gt;</m:t>
                    </m:r>
                    <m:r>
                      <a:rPr kumimoji="0" sz="16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𝑌</m:t>
                    </m:r>
                  </m:oMath>
                </a14:m>
                <a:endParaRPr kumimoji="0" sz="14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647" name="Rectangle 3"/>
              <p:cNvSpPr txBox="1">
                <a:spLocks noRot="1" noChangeAspect="1" noMove="1" noResize="1" noEditPoints="1" noAdjustHandles="1" noChangeArrowheads="1" noChangeShapeType="1" noTextEdit="1"/>
              </p:cNvSpPr>
              <p:nvPr/>
            </p:nvSpPr>
            <p:spPr>
              <a:xfrm>
                <a:off x="3634182" y="762935"/>
                <a:ext cx="1983648" cy="502144"/>
              </a:xfrm>
              <a:prstGeom prst="rect">
                <a:avLst/>
              </a:prstGeom>
              <a:blipFill>
                <a:blip r:embed="rId2"/>
                <a:stretch>
                  <a:fillRect b="-1250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pic>
        <p:nvPicPr>
          <p:cNvPr id="648" name="Picture 15" descr="Picture 15"/>
          <p:cNvPicPr>
            <a:picLocks noChangeAspect="1"/>
          </p:cNvPicPr>
          <p:nvPr/>
        </p:nvPicPr>
        <p:blipFill>
          <a:blip r:embed="rId3"/>
          <a:stretch>
            <a:fillRect/>
          </a:stretch>
        </p:blipFill>
        <p:spPr>
          <a:xfrm>
            <a:off x="2215306" y="932231"/>
            <a:ext cx="682508" cy="682508"/>
          </a:xfrm>
          <a:prstGeom prst="rect">
            <a:avLst/>
          </a:prstGeom>
          <a:ln w="12700">
            <a:miter lim="400000"/>
          </a:ln>
        </p:spPr>
      </p:pic>
      <p:pic>
        <p:nvPicPr>
          <p:cNvPr id="649" name="Picture 4" descr="Picture 4"/>
          <p:cNvPicPr>
            <a:picLocks noChangeAspect="1"/>
          </p:cNvPicPr>
          <p:nvPr/>
        </p:nvPicPr>
        <p:blipFill>
          <a:blip r:embed="rId4"/>
          <a:stretch>
            <a:fillRect/>
          </a:stretch>
        </p:blipFill>
        <p:spPr>
          <a:xfrm>
            <a:off x="6571865" y="843558"/>
            <a:ext cx="492157" cy="800101"/>
          </a:xfrm>
          <a:prstGeom prst="rect">
            <a:avLst/>
          </a:prstGeom>
          <a:ln w="12700">
            <a:miter lim="400000"/>
          </a:ln>
        </p:spPr>
      </p:pic>
      <mc:AlternateContent xmlns:mc="http://schemas.openxmlformats.org/markup-compatibility/2006">
        <mc:Choice xmlns:a14="http://schemas.microsoft.com/office/drawing/2010/main" Requires="a14">
          <p:sp>
            <p:nvSpPr>
              <p:cNvPr id="650" name="Rectangle 3"/>
              <p:cNvSpPr txBox="1"/>
              <p:nvPr/>
            </p:nvSpPr>
            <p:spPr>
              <a:xfrm>
                <a:off x="1014170" y="1842261"/>
                <a:ext cx="3182672" cy="681210"/>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normAutofit/>
              </a:bodyPr>
              <a:lstStyle/>
              <a:p>
                <a:pPr marL="0" marR="0" lvl="0" indent="0" algn="ctr" defTabSz="6858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r>
                  <a:rPr kumimoji="0" sz="1800" b="0" i="0" u="none" strike="noStrike" kern="0" cap="none" spc="0" normalizeH="0" baseline="0" noProof="0">
                    <a:ln>
                      <a:noFill/>
                    </a:ln>
                    <a:solidFill>
                      <a:srgbClr val="000000"/>
                    </a:solidFill>
                    <a:effectLst/>
                    <a:uLnTx/>
                    <a:uFillTx/>
                    <a:latin typeface="Calibri"/>
                    <a:cs typeface="Calibri"/>
                    <a:sym typeface="Calibri"/>
                  </a:rPr>
                  <a:t>Unit Vector </a:t>
                </a:r>
                <a14:m>
                  <m:oMath xmlns:m="http://schemas.openxmlformats.org/officeDocument/2006/math">
                    <m:sSub>
                      <m:sSubPr>
                        <m:ctrlPr>
                          <a:rPr kumimoji="0" sz="2400" b="0" i="0" u="none" strike="noStrike" kern="0" cap="none" spc="0" normalizeH="0" baseline="0" noProof="0">
                            <a:ln>
                              <a:noFill/>
                            </a:ln>
                            <a:solidFill>
                              <a:srgbClr val="000000"/>
                            </a:solidFill>
                            <a:effectLst/>
                            <a:uLnTx/>
                            <a:uFillTx/>
                            <a:latin typeface="Cambria Math" panose="02040503050406030204" pitchFamily="18" charset="0"/>
                            <a:sym typeface="Calibri"/>
                          </a:rPr>
                        </m:ctrlPr>
                      </m:sSubPr>
                      <m:e>
                        <m:r>
                          <a:rPr kumimoji="0" sz="2400" b="0" i="1" u="none" strike="noStrike" kern="0" cap="none" spc="0" normalizeH="0" baseline="0" noProof="0">
                            <a:ln>
                              <a:noFill/>
                            </a:ln>
                            <a:solidFill>
                              <a:srgbClr val="000000"/>
                            </a:solidFill>
                            <a:effectLst/>
                            <a:uLnTx/>
                            <a:uFillTx/>
                            <a:latin typeface="Cambria Math" panose="02040503050406030204" pitchFamily="18" charset="0"/>
                            <a:sym typeface="Calibri"/>
                          </a:rPr>
                          <m:t>𝑢</m:t>
                        </m:r>
                      </m:e>
                      <m:sub>
                        <m:r>
                          <a:rPr kumimoji="0" sz="2400" b="0" i="1" u="none" strike="noStrike" kern="0" cap="none" spc="0" normalizeH="0" baseline="0" noProof="0">
                            <a:ln>
                              <a:noFill/>
                            </a:ln>
                            <a:solidFill>
                              <a:srgbClr val="000000"/>
                            </a:solidFill>
                            <a:effectLst/>
                            <a:uLnTx/>
                            <a:uFillTx/>
                            <a:latin typeface="Cambria Math" panose="02040503050406030204" pitchFamily="18" charset="0"/>
                            <a:sym typeface="Calibri"/>
                          </a:rPr>
                          <m:t>𝑋</m:t>
                        </m:r>
                      </m:sub>
                    </m:sSub>
                  </m:oMath>
                </a14:m>
                <a:endParaRPr kumimoji="0" sz="2264" b="0" i="0" u="none" strike="noStrike" kern="0" cap="none" spc="0" normalizeH="0" baseline="0" noProof="0">
                  <a:ln>
                    <a:noFill/>
                  </a:ln>
                  <a:solidFill>
                    <a:srgbClr val="000000"/>
                  </a:solidFill>
                  <a:effectLst/>
                  <a:uLnTx/>
                  <a:uFillTx/>
                  <a:latin typeface="Calibri"/>
                  <a:cs typeface="Calibri"/>
                  <a:sym typeface="Calibri"/>
                </a:endParaRPr>
              </a:p>
            </p:txBody>
          </p:sp>
        </mc:Choice>
        <mc:Fallback>
          <p:sp>
            <p:nvSpPr>
              <p:cNvPr id="650" name="Rectangle 3"/>
              <p:cNvSpPr txBox="1">
                <a:spLocks noRot="1" noChangeAspect="1" noMove="1" noResize="1" noEditPoints="1" noAdjustHandles="1" noChangeArrowheads="1" noChangeShapeType="1" noTextEdit="1"/>
              </p:cNvSpPr>
              <p:nvPr/>
            </p:nvSpPr>
            <p:spPr>
              <a:xfrm>
                <a:off x="1014170" y="1842261"/>
                <a:ext cx="3182672" cy="681210"/>
              </a:xfrm>
              <a:prstGeom prst="rect">
                <a:avLst/>
              </a:prstGeom>
              <a:blipFill>
                <a:blip r:embed="rId5"/>
                <a:stretch>
                  <a:fillRect/>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p:nvGrpSpPr>
          <p:cNvPr id="663" name="Group 55"/>
          <p:cNvGrpSpPr/>
          <p:nvPr/>
        </p:nvGrpSpPr>
        <p:grpSpPr>
          <a:xfrm>
            <a:off x="1439652" y="1621195"/>
            <a:ext cx="2376264" cy="360855"/>
            <a:chOff x="0" y="0"/>
            <a:chExt cx="2376263" cy="360854"/>
          </a:xfrm>
        </p:grpSpPr>
        <p:sp>
          <p:nvSpPr>
            <p:cNvPr id="651" name="Rectangle 18"/>
            <p:cNvSpPr/>
            <p:nvPr/>
          </p:nvSpPr>
          <p:spPr>
            <a:xfrm>
              <a:off x="0" y="54005"/>
              <a:ext cx="2376264" cy="270031"/>
            </a:xfrm>
            <a:prstGeom prst="rect">
              <a:avLst/>
            </a:prstGeom>
            <a:solidFill>
              <a:srgbClr val="FFFFFF"/>
            </a:solidFill>
            <a:ln w="12700" cap="flat">
              <a:solidFill>
                <a:srgbClr val="3A5E8A"/>
              </a:solidFill>
              <a:prstDash val="solid"/>
              <a:round/>
            </a:ln>
            <a:effectLst/>
          </p:spPr>
          <p:txBody>
            <a:bodyPr wrap="square" lIns="34289" tIns="34289" rIns="34289" bIns="34289" numCol="1" anchor="ctr">
              <a:noAutofit/>
            </a:bodyPr>
            <a:lstStyle/>
            <a:p>
              <a:pPr marL="0" marR="0" lvl="0" indent="0" algn="ctr" defTabSz="685800" rtl="0" eaLnBrk="1" fontAlgn="auto" latinLnBrk="0" hangingPunct="0">
                <a:lnSpc>
                  <a:spcPct val="100000"/>
                </a:lnSpc>
                <a:spcBef>
                  <a:spcPts val="0"/>
                </a:spcBef>
                <a:spcAft>
                  <a:spcPts val="0"/>
                </a:spcAft>
                <a:buClrTx/>
                <a:buSzTx/>
                <a:buFontTx/>
                <a:buNone/>
                <a:tabLst/>
                <a:defRPr sz="1200">
                  <a:solidFill>
                    <a:srgbClr val="FFFFFF"/>
                  </a:solidFill>
                  <a:latin typeface="+mn-lt"/>
                  <a:ea typeface="+mn-ea"/>
                  <a:cs typeface="+mn-cs"/>
                  <a:sym typeface="Calibri"/>
                </a:defRPr>
              </a:pPr>
              <a:endParaRPr kumimoji="0" sz="1200" b="0" i="0" u="none" strike="noStrike" kern="0" cap="none" spc="0" normalizeH="0" baseline="0" noProof="0">
                <a:ln>
                  <a:noFill/>
                </a:ln>
                <a:solidFill>
                  <a:srgbClr val="FFFFFF"/>
                </a:solidFill>
                <a:effectLst/>
                <a:uLnTx/>
                <a:uFillTx/>
                <a:latin typeface="Calibri"/>
                <a:cs typeface="Calibri"/>
                <a:sym typeface="Calibri"/>
              </a:endParaRPr>
            </a:p>
          </p:txBody>
        </p:sp>
        <p:sp>
          <p:nvSpPr>
            <p:cNvPr id="652" name="Straight Connector 21"/>
            <p:cNvSpPr/>
            <p:nvPr/>
          </p:nvSpPr>
          <p:spPr>
            <a:xfrm flipH="1">
              <a:off x="775654"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653" name="Straight Connector 23"/>
            <p:cNvSpPr/>
            <p:nvPr/>
          </p:nvSpPr>
          <p:spPr>
            <a:xfrm>
              <a:off x="1026113"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654" name="Rectangle 3"/>
                <p:cNvSpPr txBox="1"/>
                <p:nvPr/>
              </p:nvSpPr>
              <p:spPr>
                <a:xfrm>
                  <a:off x="34289" y="54006"/>
                  <a:ext cx="1762249" cy="306849"/>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925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1</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54" name="Rectangle 3"/>
                <p:cNvSpPr txBox="1">
                  <a:spLocks noRot="1" noChangeAspect="1" noMove="1" noResize="1" noEditPoints="1" noAdjustHandles="1" noChangeArrowheads="1" noChangeShapeType="1" noTextEdit="1"/>
                </p:cNvSpPr>
                <p:nvPr/>
              </p:nvSpPr>
              <p:spPr>
                <a:xfrm>
                  <a:off x="34289" y="54006"/>
                  <a:ext cx="1762249" cy="306849"/>
                </a:xfrm>
                <a:prstGeom prst="rect">
                  <a:avLst/>
                </a:prstGeom>
                <a:blipFill>
                  <a:blip r:embed="rId6"/>
                  <a:stretch>
                    <a:fillRect/>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55" name="Straight Connector 26"/>
            <p:cNvSpPr/>
            <p:nvPr/>
          </p:nvSpPr>
          <p:spPr>
            <a:xfrm>
              <a:off x="1242137"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656" name="Straight Connector 28"/>
            <p:cNvSpPr/>
            <p:nvPr/>
          </p:nvSpPr>
          <p:spPr>
            <a:xfrm>
              <a:off x="1512167"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657" name="Straight Connector 29"/>
            <p:cNvSpPr/>
            <p:nvPr/>
          </p:nvSpPr>
          <p:spPr>
            <a:xfrm flipH="1">
              <a:off x="540059"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658" name="Rectangle 3"/>
                <p:cNvSpPr txBox="1"/>
                <p:nvPr/>
              </p:nvSpPr>
              <p:spPr>
                <a:xfrm>
                  <a:off x="514967" y="38740"/>
                  <a:ext cx="274117" cy="300561"/>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0</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58" name="Rectangle 3"/>
                <p:cNvSpPr txBox="1">
                  <a:spLocks noRot="1" noChangeAspect="1" noMove="1" noResize="1" noEditPoints="1" noAdjustHandles="1" noChangeArrowheads="1" noChangeShapeType="1" noTextEdit="1"/>
                </p:cNvSpPr>
                <p:nvPr/>
              </p:nvSpPr>
              <p:spPr>
                <a:xfrm>
                  <a:off x="514967" y="38740"/>
                  <a:ext cx="274117" cy="300561"/>
                </a:xfrm>
                <a:prstGeom prst="rect">
                  <a:avLst/>
                </a:prstGeom>
                <a:blipFill>
                  <a:blip r:embed="rId7"/>
                  <a:stretch>
                    <a:fillRect l="-9091"/>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59" name="Rectangle 3"/>
                <p:cNvSpPr txBox="1"/>
                <p:nvPr/>
              </p:nvSpPr>
              <p:spPr>
                <a:xfrm>
                  <a:off x="1006397" y="54005"/>
                  <a:ext cx="274117" cy="30056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0</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59" name="Rectangle 3"/>
                <p:cNvSpPr txBox="1">
                  <a:spLocks noRot="1" noChangeAspect="1" noMove="1" noResize="1" noEditPoints="1" noAdjustHandles="1" noChangeArrowheads="1" noChangeShapeType="1" noTextEdit="1"/>
                </p:cNvSpPr>
                <p:nvPr/>
              </p:nvSpPr>
              <p:spPr>
                <a:xfrm>
                  <a:off x="1006397" y="54005"/>
                  <a:ext cx="274117" cy="300562"/>
                </a:xfrm>
                <a:prstGeom prst="rect">
                  <a:avLst/>
                </a:prstGeom>
                <a:blipFill>
                  <a:blip r:embed="rId8"/>
                  <a:stretch>
                    <a:fillRect l="-4348"/>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0" name="Rectangle 3"/>
                <p:cNvSpPr txBox="1"/>
                <p:nvPr/>
              </p:nvSpPr>
              <p:spPr>
                <a:xfrm>
                  <a:off x="1257768" y="54005"/>
                  <a:ext cx="274117" cy="30056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0</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60" name="Rectangle 3"/>
                <p:cNvSpPr txBox="1">
                  <a:spLocks noRot="1" noChangeAspect="1" noMove="1" noResize="1" noEditPoints="1" noAdjustHandles="1" noChangeArrowheads="1" noChangeShapeType="1" noTextEdit="1"/>
                </p:cNvSpPr>
                <p:nvPr/>
              </p:nvSpPr>
              <p:spPr>
                <a:xfrm>
                  <a:off x="1257768" y="54005"/>
                  <a:ext cx="274117" cy="300562"/>
                </a:xfrm>
                <a:prstGeom prst="rect">
                  <a:avLst/>
                </a:prstGeom>
                <a:blipFill>
                  <a:blip r:embed="rId9"/>
                  <a:stretch>
                    <a:fillRect l="-4545"/>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1" name="Rectangle 3"/>
                <p:cNvSpPr txBox="1"/>
                <p:nvPr/>
              </p:nvSpPr>
              <p:spPr>
                <a:xfrm>
                  <a:off x="1635810" y="-1"/>
                  <a:ext cx="274117" cy="30056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0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61" name="Rectangle 3"/>
                <p:cNvSpPr txBox="1">
                  <a:spLocks noRot="1" noChangeAspect="1" noMove="1" noResize="1" noEditPoints="1" noAdjustHandles="1" noChangeArrowheads="1" noChangeShapeType="1" noTextEdit="1"/>
                </p:cNvSpPr>
                <p:nvPr/>
              </p:nvSpPr>
              <p:spPr>
                <a:xfrm>
                  <a:off x="1635810" y="-1"/>
                  <a:ext cx="274117" cy="300562"/>
                </a:xfrm>
                <a:prstGeom prst="rect">
                  <a:avLst/>
                </a:prstGeom>
                <a:blipFill>
                  <a:blip r:embed="rId10"/>
                  <a:stretch>
                    <a:fillRect/>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2" name="Rectangle 3"/>
                <p:cNvSpPr txBox="1"/>
                <p:nvPr/>
              </p:nvSpPr>
              <p:spPr>
                <a:xfrm>
                  <a:off x="196307" y="-1"/>
                  <a:ext cx="274117" cy="30056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0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62" name="Rectangle 3"/>
                <p:cNvSpPr txBox="1">
                  <a:spLocks noRot="1" noChangeAspect="1" noMove="1" noResize="1" noEditPoints="1" noAdjustHandles="1" noChangeArrowheads="1" noChangeShapeType="1" noTextEdit="1"/>
                </p:cNvSpPr>
                <p:nvPr/>
              </p:nvSpPr>
              <p:spPr>
                <a:xfrm>
                  <a:off x="196307" y="-1"/>
                  <a:ext cx="274117" cy="300562"/>
                </a:xfrm>
                <a:prstGeom prst="rect">
                  <a:avLst/>
                </a:prstGeom>
                <a:blipFill>
                  <a:blip r:embed="rId11"/>
                  <a:stretch>
                    <a:fillRect/>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664" name="Rectangle 3"/>
              <p:cNvSpPr txBox="1"/>
              <p:nvPr/>
            </p:nvSpPr>
            <p:spPr>
              <a:xfrm>
                <a:off x="5114135" y="1825481"/>
                <a:ext cx="3182671" cy="68120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normAutofit/>
              </a:bodyPr>
              <a:lstStyle/>
              <a:p>
                <a:pPr marL="0" marR="0" lvl="0" indent="0" algn="ctr" defTabSz="6858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r>
                  <a:rPr kumimoji="0" sz="1800" b="0" i="0" u="none" strike="noStrike" kern="0" cap="none" spc="0" normalizeH="0" baseline="0" noProof="0">
                    <a:ln>
                      <a:noFill/>
                    </a:ln>
                    <a:solidFill>
                      <a:srgbClr val="000000"/>
                    </a:solidFill>
                    <a:effectLst/>
                    <a:uLnTx/>
                    <a:uFillTx/>
                    <a:latin typeface="Calibri"/>
                    <a:cs typeface="Calibri"/>
                    <a:sym typeface="Calibri"/>
                  </a:rPr>
                  <a:t>Vector </a:t>
                </a:r>
                <a14:m>
                  <m:oMath xmlns:m="http://schemas.openxmlformats.org/officeDocument/2006/math">
                    <m:sSub>
                      <m:sSubPr>
                        <m:ctrlPr>
                          <a:rPr kumimoji="0" sz="2400" b="0" i="0" u="none" strike="noStrike" kern="0" cap="none" spc="0" normalizeH="0" baseline="0" noProof="0">
                            <a:ln>
                              <a:noFill/>
                            </a:ln>
                            <a:solidFill>
                              <a:srgbClr val="000000"/>
                            </a:solidFill>
                            <a:effectLst/>
                            <a:uLnTx/>
                            <a:uFillTx/>
                            <a:latin typeface="Cambria Math" panose="02040503050406030204" pitchFamily="18" charset="0"/>
                            <a:sym typeface="Calibri"/>
                          </a:rPr>
                        </m:ctrlPr>
                      </m:sSubPr>
                      <m:e>
                        <m:r>
                          <a:rPr kumimoji="0" sz="2400" b="0" i="1" u="none" strike="noStrike" kern="0" cap="none" spc="0" normalizeH="0" baseline="0" noProof="0">
                            <a:ln>
                              <a:noFill/>
                            </a:ln>
                            <a:solidFill>
                              <a:srgbClr val="000000"/>
                            </a:solidFill>
                            <a:effectLst/>
                            <a:uLnTx/>
                            <a:uFillTx/>
                            <a:latin typeface="Cambria Math" panose="02040503050406030204" pitchFamily="18" charset="0"/>
                            <a:sym typeface="Calibri"/>
                          </a:rPr>
                          <m:t>𝑣</m:t>
                        </m:r>
                      </m:e>
                      <m:sub>
                        <m:r>
                          <a:rPr kumimoji="0" sz="2400" b="0" i="1" u="none" strike="noStrike" kern="0" cap="none" spc="0" normalizeH="0" baseline="0" noProof="0">
                            <a:ln>
                              <a:noFill/>
                            </a:ln>
                            <a:solidFill>
                              <a:srgbClr val="000000"/>
                            </a:solidFill>
                            <a:effectLst/>
                            <a:uLnTx/>
                            <a:uFillTx/>
                            <a:latin typeface="Cambria Math" panose="02040503050406030204" pitchFamily="18" charset="0"/>
                            <a:sym typeface="Calibri"/>
                          </a:rPr>
                          <m:t>𝑌</m:t>
                        </m:r>
                      </m:sub>
                    </m:sSub>
                  </m:oMath>
                </a14:m>
                <a:endParaRPr kumimoji="0" sz="2264" b="0" i="0" u="none" strike="noStrike" kern="0" cap="none" spc="0" normalizeH="0" baseline="0" noProof="0">
                  <a:ln>
                    <a:noFill/>
                  </a:ln>
                  <a:solidFill>
                    <a:srgbClr val="000000"/>
                  </a:solidFill>
                  <a:effectLst/>
                  <a:uLnTx/>
                  <a:uFillTx/>
                  <a:latin typeface="Calibri"/>
                  <a:cs typeface="Calibri"/>
                  <a:sym typeface="Calibri"/>
                </a:endParaRPr>
              </a:p>
            </p:txBody>
          </p:sp>
        </mc:Choice>
        <mc:Fallback>
          <p:sp>
            <p:nvSpPr>
              <p:cNvPr id="664" name="Rectangle 3"/>
              <p:cNvSpPr txBox="1">
                <a:spLocks noRot="1" noChangeAspect="1" noMove="1" noResize="1" noEditPoints="1" noAdjustHandles="1" noChangeArrowheads="1" noChangeShapeType="1" noTextEdit="1"/>
              </p:cNvSpPr>
              <p:nvPr/>
            </p:nvSpPr>
            <p:spPr>
              <a:xfrm>
                <a:off x="5114135" y="1825481"/>
                <a:ext cx="3182671" cy="681209"/>
              </a:xfrm>
              <a:prstGeom prst="rect">
                <a:avLst/>
              </a:prstGeom>
              <a:blipFill>
                <a:blip r:embed="rId12"/>
                <a:stretch>
                  <a:fillRect/>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p:nvGrpSpPr>
          <p:cNvPr id="681" name="Group 56"/>
          <p:cNvGrpSpPr/>
          <p:nvPr/>
        </p:nvGrpSpPr>
        <p:grpSpPr>
          <a:xfrm>
            <a:off x="5484941" y="1599642"/>
            <a:ext cx="2376265" cy="360855"/>
            <a:chOff x="0" y="0"/>
            <a:chExt cx="2376263" cy="360854"/>
          </a:xfrm>
        </p:grpSpPr>
        <p:sp>
          <p:nvSpPr>
            <p:cNvPr id="665" name="Rectangle 35"/>
            <p:cNvSpPr/>
            <p:nvPr/>
          </p:nvSpPr>
          <p:spPr>
            <a:xfrm>
              <a:off x="0" y="54005"/>
              <a:ext cx="2376264" cy="270031"/>
            </a:xfrm>
            <a:prstGeom prst="rect">
              <a:avLst/>
            </a:prstGeom>
            <a:solidFill>
              <a:srgbClr val="FFFFFF"/>
            </a:solidFill>
            <a:ln w="12700" cap="flat">
              <a:solidFill>
                <a:srgbClr val="3A5E8A"/>
              </a:solidFill>
              <a:prstDash val="solid"/>
              <a:round/>
            </a:ln>
            <a:effectLst/>
          </p:spPr>
          <p:txBody>
            <a:bodyPr wrap="square" lIns="34289" tIns="34289" rIns="34289" bIns="34289" numCol="1" anchor="ctr">
              <a:noAutofit/>
            </a:bodyPr>
            <a:lstStyle/>
            <a:p>
              <a:pPr marL="0" marR="0" lvl="0" indent="0" algn="ctr" defTabSz="685800" rtl="0" eaLnBrk="1" fontAlgn="auto" latinLnBrk="0" hangingPunct="0">
                <a:lnSpc>
                  <a:spcPct val="100000"/>
                </a:lnSpc>
                <a:spcBef>
                  <a:spcPts val="0"/>
                </a:spcBef>
                <a:spcAft>
                  <a:spcPts val="0"/>
                </a:spcAft>
                <a:buClrTx/>
                <a:buSzTx/>
                <a:buFontTx/>
                <a:buNone/>
                <a:tabLst/>
                <a:defRPr sz="1200">
                  <a:solidFill>
                    <a:srgbClr val="FFFFFF"/>
                  </a:solidFill>
                  <a:latin typeface="+mn-lt"/>
                  <a:ea typeface="+mn-ea"/>
                  <a:cs typeface="+mn-cs"/>
                  <a:sym typeface="Calibri"/>
                </a:defRPr>
              </a:pPr>
              <a:endParaRPr kumimoji="0" sz="1200" b="0" i="0" u="none" strike="noStrike" kern="0" cap="none" spc="0" normalizeH="0" baseline="0" noProof="0">
                <a:ln>
                  <a:noFill/>
                </a:ln>
                <a:solidFill>
                  <a:srgbClr val="FFFFFF"/>
                </a:solidFill>
                <a:effectLst/>
                <a:uLnTx/>
                <a:uFillTx/>
                <a:latin typeface="Calibri"/>
                <a:cs typeface="Calibri"/>
                <a:sym typeface="Calibri"/>
              </a:endParaRPr>
            </a:p>
          </p:txBody>
        </p:sp>
        <p:sp>
          <p:nvSpPr>
            <p:cNvPr id="666" name="Straight Connector 36"/>
            <p:cNvSpPr/>
            <p:nvPr/>
          </p:nvSpPr>
          <p:spPr>
            <a:xfrm flipH="1">
              <a:off x="775654"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667" name="Straight Connector 37"/>
            <p:cNvSpPr/>
            <p:nvPr/>
          </p:nvSpPr>
          <p:spPr>
            <a:xfrm>
              <a:off x="1026113"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668" name="Rectangle 3"/>
                <p:cNvSpPr txBox="1"/>
                <p:nvPr/>
              </p:nvSpPr>
              <p:spPr>
                <a:xfrm>
                  <a:off x="34289" y="54006"/>
                  <a:ext cx="1762249" cy="306849"/>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925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1</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68" name="Rectangle 3"/>
                <p:cNvSpPr txBox="1">
                  <a:spLocks noRot="1" noChangeAspect="1" noMove="1" noResize="1" noEditPoints="1" noAdjustHandles="1" noChangeArrowheads="1" noChangeShapeType="1" noTextEdit="1"/>
                </p:cNvSpPr>
                <p:nvPr/>
              </p:nvSpPr>
              <p:spPr>
                <a:xfrm>
                  <a:off x="34289" y="54006"/>
                  <a:ext cx="1762249" cy="306849"/>
                </a:xfrm>
                <a:prstGeom prst="rect">
                  <a:avLst/>
                </a:prstGeom>
                <a:blipFill>
                  <a:blip r:embed="rId13"/>
                  <a:stretch>
                    <a:fillRect/>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69" name="Straight Connector 39"/>
            <p:cNvSpPr/>
            <p:nvPr/>
          </p:nvSpPr>
          <p:spPr>
            <a:xfrm>
              <a:off x="1242137"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670" name="Straight Connector 40"/>
            <p:cNvSpPr/>
            <p:nvPr/>
          </p:nvSpPr>
          <p:spPr>
            <a:xfrm>
              <a:off x="1512167"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671" name="Straight Connector 41"/>
            <p:cNvSpPr/>
            <p:nvPr/>
          </p:nvSpPr>
          <p:spPr>
            <a:xfrm flipH="1">
              <a:off x="540059" y="54005"/>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672" name="Rectangle 3"/>
                <p:cNvSpPr txBox="1"/>
                <p:nvPr/>
              </p:nvSpPr>
              <p:spPr>
                <a:xfrm>
                  <a:off x="514967" y="38740"/>
                  <a:ext cx="274117" cy="300561"/>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0</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72" name="Rectangle 3"/>
                <p:cNvSpPr txBox="1">
                  <a:spLocks noRot="1" noChangeAspect="1" noMove="1" noResize="1" noEditPoints="1" noAdjustHandles="1" noChangeArrowheads="1" noChangeShapeType="1" noTextEdit="1"/>
                </p:cNvSpPr>
                <p:nvPr/>
              </p:nvSpPr>
              <p:spPr>
                <a:xfrm>
                  <a:off x="514967" y="38740"/>
                  <a:ext cx="274117" cy="300561"/>
                </a:xfrm>
                <a:prstGeom prst="rect">
                  <a:avLst/>
                </a:prstGeom>
                <a:blipFill>
                  <a:blip r:embed="rId9"/>
                  <a:stretch>
                    <a:fillRect l="-4545"/>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73" name="Rectangle 3"/>
                <p:cNvSpPr txBox="1"/>
                <p:nvPr/>
              </p:nvSpPr>
              <p:spPr>
                <a:xfrm>
                  <a:off x="1006397" y="54005"/>
                  <a:ext cx="274117" cy="30056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1</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73" name="Rectangle 3"/>
                <p:cNvSpPr txBox="1">
                  <a:spLocks noRot="1" noChangeAspect="1" noMove="1" noResize="1" noEditPoints="1" noAdjustHandles="1" noChangeArrowheads="1" noChangeShapeType="1" noTextEdit="1"/>
                </p:cNvSpPr>
                <p:nvPr/>
              </p:nvSpPr>
              <p:spPr>
                <a:xfrm>
                  <a:off x="1006397" y="54005"/>
                  <a:ext cx="274117" cy="300562"/>
                </a:xfrm>
                <a:prstGeom prst="rect">
                  <a:avLst/>
                </a:prstGeom>
                <a:blipFill>
                  <a:blip r:embed="rId14"/>
                  <a:stretch>
                    <a:fillRect l="-9091"/>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74" name="Rectangle 3"/>
                <p:cNvSpPr txBox="1"/>
                <p:nvPr/>
              </p:nvSpPr>
              <p:spPr>
                <a:xfrm>
                  <a:off x="1257768" y="54005"/>
                  <a:ext cx="274117" cy="30056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1</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74" name="Rectangle 3"/>
                <p:cNvSpPr txBox="1">
                  <a:spLocks noRot="1" noChangeAspect="1" noMove="1" noResize="1" noEditPoints="1" noAdjustHandles="1" noChangeArrowheads="1" noChangeShapeType="1" noTextEdit="1"/>
                </p:cNvSpPr>
                <p:nvPr/>
              </p:nvSpPr>
              <p:spPr>
                <a:xfrm>
                  <a:off x="1257768" y="54005"/>
                  <a:ext cx="274117" cy="300562"/>
                </a:xfrm>
                <a:prstGeom prst="rect">
                  <a:avLst/>
                </a:prstGeom>
                <a:blipFill>
                  <a:blip r:embed="rId15"/>
                  <a:stretch>
                    <a:fillRect l="-4348"/>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75" name="Rectangle 3"/>
                <p:cNvSpPr txBox="1"/>
                <p:nvPr/>
              </p:nvSpPr>
              <p:spPr>
                <a:xfrm>
                  <a:off x="196307" y="0"/>
                  <a:ext cx="274117" cy="300561"/>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0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75" name="Rectangle 3"/>
                <p:cNvSpPr txBox="1">
                  <a:spLocks noRot="1" noChangeAspect="1" noMove="1" noResize="1" noEditPoints="1" noAdjustHandles="1" noChangeArrowheads="1" noChangeShapeType="1" noTextEdit="1"/>
                </p:cNvSpPr>
                <p:nvPr/>
              </p:nvSpPr>
              <p:spPr>
                <a:xfrm>
                  <a:off x="196307" y="0"/>
                  <a:ext cx="274117" cy="300561"/>
                </a:xfrm>
                <a:prstGeom prst="rect">
                  <a:avLst/>
                </a:prstGeom>
                <a:blipFill>
                  <a:blip r:embed="rId16"/>
                  <a:stretch>
                    <a:fillRect/>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76" name="Straight Connector 49"/>
            <p:cNvSpPr/>
            <p:nvPr/>
          </p:nvSpPr>
          <p:spPr>
            <a:xfrm>
              <a:off x="1783901" y="58751"/>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677" name="Rectangle 3"/>
                <p:cNvSpPr txBox="1"/>
                <p:nvPr/>
              </p:nvSpPr>
              <p:spPr>
                <a:xfrm>
                  <a:off x="1529502" y="58751"/>
                  <a:ext cx="274117" cy="300561"/>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1</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77" name="Rectangle 3"/>
                <p:cNvSpPr txBox="1">
                  <a:spLocks noRot="1" noChangeAspect="1" noMove="1" noResize="1" noEditPoints="1" noAdjustHandles="1" noChangeArrowheads="1" noChangeShapeType="1" noTextEdit="1"/>
                </p:cNvSpPr>
                <p:nvPr/>
              </p:nvSpPr>
              <p:spPr>
                <a:xfrm>
                  <a:off x="1529502" y="58751"/>
                  <a:ext cx="274117" cy="300561"/>
                </a:xfrm>
                <a:prstGeom prst="rect">
                  <a:avLst/>
                </a:prstGeom>
                <a:blipFill>
                  <a:blip r:embed="rId17"/>
                  <a:stretch>
                    <a:fillRect l="-4348"/>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78" name="Straight Connector 51"/>
            <p:cNvSpPr/>
            <p:nvPr/>
          </p:nvSpPr>
          <p:spPr>
            <a:xfrm>
              <a:off x="2072591" y="58751"/>
              <a:ext cx="1" cy="270031"/>
            </a:xfrm>
            <a:prstGeom prst="line">
              <a:avLst/>
            </a:prstGeom>
            <a:noFill/>
            <a:ln w="3175" cap="flat">
              <a:solidFill>
                <a:srgbClr val="4A7EBB"/>
              </a:solidFill>
              <a:prstDash val="solid"/>
              <a:round/>
            </a:ln>
            <a:effectLst/>
          </p:spPr>
          <p:txBody>
            <a:bodyPr wrap="square" lIns="34289" tIns="34289" rIns="34289" bIns="34289" numCol="1" anchor="t">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latin typeface="+mn-lt"/>
                  <a:ea typeface="+mn-ea"/>
                  <a:cs typeface="+mn-cs"/>
                  <a:sym typeface="Calibri"/>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mc:AlternateContent xmlns:mc="http://schemas.openxmlformats.org/markup-compatibility/2006">
          <mc:Choice xmlns:a14="http://schemas.microsoft.com/office/drawing/2010/main" Requires="a14">
            <p:sp>
              <p:nvSpPr>
                <p:cNvPr id="679" name="Rectangle 3"/>
                <p:cNvSpPr txBox="1"/>
                <p:nvPr/>
              </p:nvSpPr>
              <p:spPr>
                <a:xfrm>
                  <a:off x="1818191" y="58751"/>
                  <a:ext cx="274117" cy="300561"/>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1</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79" name="Rectangle 3"/>
                <p:cNvSpPr txBox="1">
                  <a:spLocks noRot="1" noChangeAspect="1" noMove="1" noResize="1" noEditPoints="1" noAdjustHandles="1" noChangeArrowheads="1" noChangeShapeType="1" noTextEdit="1"/>
                </p:cNvSpPr>
                <p:nvPr/>
              </p:nvSpPr>
              <p:spPr>
                <a:xfrm>
                  <a:off x="1818191" y="58751"/>
                  <a:ext cx="274117" cy="300561"/>
                </a:xfrm>
                <a:prstGeom prst="rect">
                  <a:avLst/>
                </a:prstGeom>
                <a:blipFill>
                  <a:blip r:embed="rId18"/>
                  <a:stretch>
                    <a:fillRect l="-4545"/>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80" name="Rectangle 3"/>
                <p:cNvSpPr txBox="1"/>
                <p:nvPr/>
              </p:nvSpPr>
              <p:spPr>
                <a:xfrm>
                  <a:off x="2088221" y="58751"/>
                  <a:ext cx="274117" cy="300561"/>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34289" tIns="34289" rIns="34289" bIns="34289" numCol="1" anchor="ctr">
                  <a:normAutofit fontScale="85000" lnSpcReduction="10000"/>
                </a:bodyPr>
                <a:lstStyle>
                  <a:lvl1pPr algn="ctr" defTabSz="685800">
                    <a:lnSpc>
                      <a:spcPct val="90000"/>
                    </a:lnSpc>
                    <a:defRPr sz="1400">
                      <a:latin typeface="Cambria Math"/>
                      <a:ea typeface="Cambria Math"/>
                      <a:cs typeface="Cambria Math"/>
                      <a:sym typeface="Cambria Math"/>
                    </a:defRPr>
                  </a:lvl1pPr>
                </a:lstStyle>
                <a:p>
                  <a:pPr marL="0" marR="0" lvl="0" indent="0" algn="ctr" defTabSz="685800" rtl="0" eaLnBrk="1" fontAlgn="auto" latinLnBrk="0" hangingPunct="0">
                    <a:lnSpc>
                      <a:spcPct val="9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850" b="0" i="1" u="none" strike="noStrike" kern="0" cap="none" spc="0" normalizeH="0" baseline="0" noProof="0">
                            <a:ln>
                              <a:noFill/>
                            </a:ln>
                            <a:solidFill>
                              <a:srgbClr val="000000"/>
                            </a:solidFill>
                            <a:effectLst/>
                            <a:uLnTx/>
                            <a:uFillTx/>
                            <a:latin typeface="Cambria Math" panose="02040503050406030204" pitchFamily="18" charset="0"/>
                            <a:ea typeface="Cambria Math"/>
                            <a:sym typeface="Cambria Math"/>
                          </a:rPr>
                          <m:t>1</m:t>
                        </m:r>
                      </m:oMath>
                    </m:oMathPara>
                  </a14:m>
                  <a:endParaRPr kumimoji="0" sz="1887" b="0" i="0" u="none" strike="noStrike" kern="0" cap="none" spc="0" normalizeH="0" baseline="0" noProof="0">
                    <a:ln>
                      <a:noFill/>
                    </a:ln>
                    <a:solidFill>
                      <a:srgbClr val="000000"/>
                    </a:solidFill>
                    <a:effectLst/>
                    <a:uLnTx/>
                    <a:uFillTx/>
                    <a:latin typeface="Cambria Math"/>
                    <a:ea typeface="Cambria Math"/>
                    <a:sym typeface="Cambria Math"/>
                  </a:endParaRPr>
                </a:p>
              </p:txBody>
            </p:sp>
          </mc:Choice>
          <mc:Fallback>
            <p:sp>
              <p:nvSpPr>
                <p:cNvPr id="680" name="Rectangle 3"/>
                <p:cNvSpPr txBox="1">
                  <a:spLocks noRot="1" noChangeAspect="1" noMove="1" noResize="1" noEditPoints="1" noAdjustHandles="1" noChangeArrowheads="1" noChangeShapeType="1" noTextEdit="1"/>
                </p:cNvSpPr>
                <p:nvPr/>
              </p:nvSpPr>
              <p:spPr>
                <a:xfrm>
                  <a:off x="2088221" y="58751"/>
                  <a:ext cx="274117" cy="300561"/>
                </a:xfrm>
                <a:prstGeom prst="rect">
                  <a:avLst/>
                </a:prstGeom>
                <a:blipFill>
                  <a:blip r:embed="rId19"/>
                  <a:stretch>
                    <a:fillRect l="-4545"/>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682" name="Rectangle 3"/>
              <p:cNvSpPr txBox="1"/>
              <p:nvPr/>
            </p:nvSpPr>
            <p:spPr>
              <a:xfrm>
                <a:off x="1635960" y="2006106"/>
                <a:ext cx="5868624" cy="1228483"/>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normAutofit/>
              </a:bodyPr>
              <a:lstStyle>
                <a:lvl1pPr algn="ctr" defTabSz="685800">
                  <a:defRPr>
                    <a:solidFill>
                      <a:srgbClr val="0000FF"/>
                    </a:solidFill>
                  </a:defRPr>
                </a:lvl1pPr>
              </a:lstStyle>
              <a:p>
                <a:pPr marL="0" marR="0" lvl="0" indent="0" algn="ctr" defTabSz="685800" rtl="0" eaLnBrk="1" fontAlgn="auto" latinLnBrk="0" hangingPunct="0">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𝒇</m:t>
                      </m:r>
                      <m:d>
                        <m:dP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d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𝑿</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𝒀</m:t>
                          </m:r>
                        </m:e>
                      </m:d>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d>
                        <m:dPr>
                          <m:begChr m:val="⟨"/>
                          <m:endChr m:val="⟩"/>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dPr>
                        <m:e>
                          <m:sSub>
                            <m:sSubP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𝒖</m:t>
                              </m:r>
                            </m:e>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𝑿</m:t>
                              </m:r>
                            </m:sub>
                          </m:s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sSub>
                            <m:sSubP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𝒗</m:t>
                              </m:r>
                            </m:e>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𝒀</m:t>
                              </m:r>
                            </m:sub>
                          </m:sSub>
                        </m:e>
                      </m:d>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nary>
                        <m:naryPr>
                          <m:chr m:val="∑"/>
                          <m:limLoc m:val="undOv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naryPr>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𝒊</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𝟏</m:t>
                          </m:r>
                        </m:sub>
                        <m:sup>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𝑼</m:t>
                          </m:r>
                        </m:sup>
                        <m:e>
                          <m:sSub>
                            <m:sSubP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𝒖</m:t>
                              </m:r>
                            </m:e>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𝑿</m:t>
                              </m:r>
                            </m:sub>
                          </m:sSub>
                          <m:d>
                            <m:dPr>
                              <m:begChr m:val="["/>
                              <m:endChr m:val="]"/>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d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𝒊</m:t>
                              </m:r>
                            </m:e>
                          </m:d>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sSub>
                            <m:sSubP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𝒗</m:t>
                              </m:r>
                            </m:e>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𝒀</m:t>
                              </m:r>
                            </m:sub>
                          </m:s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𝒊</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e>
                      </m:nary>
                    </m:oMath>
                  </m:oMathPara>
                </a14:m>
                <a:endParaRPr kumimoji="0" sz="1600" b="0" i="0" u="none" strike="noStrike" kern="0" cap="none" spc="0" normalizeH="0" baseline="0" noProof="0">
                  <a:ln>
                    <a:noFill/>
                  </a:ln>
                  <a:solidFill>
                    <a:srgbClr val="0000FF"/>
                  </a:solidFill>
                  <a:effectLst/>
                  <a:uLnTx/>
                  <a:uFillTx/>
                  <a:latin typeface="Helvetica Neue"/>
                  <a:ea typeface="Helvetica Neue"/>
                  <a:cs typeface="Helvetica Neue"/>
                  <a:sym typeface="Helvetica Neue"/>
                </a:endParaRPr>
              </a:p>
            </p:txBody>
          </p:sp>
        </mc:Choice>
        <mc:Fallback>
          <p:sp>
            <p:nvSpPr>
              <p:cNvPr id="682" name="Rectangle 3"/>
              <p:cNvSpPr txBox="1">
                <a:spLocks noRot="1" noChangeAspect="1" noMove="1" noResize="1" noEditPoints="1" noAdjustHandles="1" noChangeArrowheads="1" noChangeShapeType="1" noTextEdit="1"/>
              </p:cNvSpPr>
              <p:nvPr/>
            </p:nvSpPr>
            <p:spPr>
              <a:xfrm>
                <a:off x="1635960" y="2006106"/>
                <a:ext cx="5868624" cy="1228483"/>
              </a:xfrm>
              <a:prstGeom prst="rect">
                <a:avLst/>
              </a:prstGeom>
              <a:blipFill>
                <a:blip r:embed="rId20"/>
                <a:stretch>
                  <a:fillRect t="-59184" b="-10000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83" name="Rectangle 45"/>
              <p:cNvSpPr txBox="1"/>
              <p:nvPr/>
            </p:nvSpPr>
            <p:spPr>
              <a:xfrm>
                <a:off x="1601433" y="3263937"/>
                <a:ext cx="5852601" cy="368970"/>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1. Alice and Bob run many OTs to get </a:t>
                </a:r>
                <a14:m>
                  <m:oMath xmlns:m="http://schemas.openxmlformats.org/officeDocument/2006/math">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sSub>
                      <m:sSubP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𝛾</m:t>
                        </m:r>
                      </m:e>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𝑖</m:t>
                        </m:r>
                      </m:sub>
                    </m:s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sSub>
                      <m:sSubPr>
                        <m:ctrlP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𝛿</m:t>
                        </m:r>
                      </m:e>
                      <m: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𝑖</m:t>
                        </m:r>
                      </m:sub>
                    </m:sSub>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s.t.</a:t>
                </a:r>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683" name="Rectangle 45"/>
              <p:cNvSpPr txBox="1">
                <a:spLocks noRot="1" noChangeAspect="1" noMove="1" noResize="1" noEditPoints="1" noAdjustHandles="1" noChangeArrowheads="1" noChangeShapeType="1" noTextEdit="1"/>
              </p:cNvSpPr>
              <p:nvPr/>
            </p:nvSpPr>
            <p:spPr>
              <a:xfrm>
                <a:off x="1601433" y="3263937"/>
                <a:ext cx="5852601" cy="368970"/>
              </a:xfrm>
              <a:prstGeom prst="rect">
                <a:avLst/>
              </a:prstGeom>
              <a:blipFill>
                <a:blip r:embed="rId21"/>
                <a:stretch>
                  <a:fillRect l="-1948" t="-6452" b="-22581"/>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84" name="Rectangle 1"/>
              <p:cNvSpPr txBox="1"/>
              <p:nvPr/>
            </p:nvSpPr>
            <p:spPr>
              <a:xfrm>
                <a:off x="6594347" y="3281426"/>
                <a:ext cx="2192706" cy="368218"/>
              </a:xfrm>
              <a:prstGeom prst="rect">
                <a:avLst/>
              </a:prstGeom>
              <a:ln w="12700">
                <a:miter lim="400000"/>
              </a:ln>
            </p:spPr>
            <p:txBody>
              <a:bodyPr wrap="none" lIns="0" tIns="0" rIns="0" bIns="0">
                <a:spAutoFit/>
              </a:bodyPr>
              <a:lstStyle/>
              <a:p>
                <a:pPr marL="0" marR="0" lvl="0" indent="0" algn="l" defTabSz="914400" rtl="0" eaLnBrk="1" fontAlgn="auto" latinLnBrk="1" hangingPunct="0">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sz="1800" b="0" i="0"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sSub>
                            <m:sSubPr>
                              <m:ctrlPr>
                                <a:rPr kumimoji="0" sz="1800" b="0" i="0"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𝛾</m:t>
                              </m:r>
                            </m:e>
                            <m:sub>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𝑖</m:t>
                              </m:r>
                            </m:sub>
                          </m:sSub>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sSub>
                            <m:sSubPr>
                              <m:ctrlP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𝛿</m:t>
                              </m:r>
                            </m:e>
                            <m:sub>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𝑖</m:t>
                              </m:r>
                            </m:sub>
                          </m:sSub>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 </m:t>
                          </m:r>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𝒖</m:t>
                          </m:r>
                        </m:e>
                        <m:sub>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𝑿</m:t>
                          </m:r>
                        </m:sub>
                      </m:sSub>
                      <m:d>
                        <m:dPr>
                          <m:begChr m:val="["/>
                          <m:endChr m:val="]"/>
                          <m:ctrlP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dPr>
                        <m:e>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𝒊</m:t>
                          </m:r>
                        </m:e>
                      </m:d>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sSub>
                        <m:sSubPr>
                          <m:ctrlP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ctrlPr>
                        </m:sSubPr>
                        <m:e>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𝒗</m:t>
                          </m:r>
                        </m:e>
                        <m:sub>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𝒀</m:t>
                          </m:r>
                        </m:sub>
                      </m:sSub>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𝒊</m:t>
                      </m:r>
                      <m:r>
                        <a:rPr kumimoji="0" sz="18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oMath>
                  </m:oMathPara>
                </a14:m>
                <a:endParaRPr kumimoji="0" sz="1800" b="0" i="0" u="none" strike="noStrike" kern="0" cap="none" spc="0" normalizeH="0" baseline="0" noProof="0">
                  <a:ln>
                    <a:noFill/>
                  </a:ln>
                  <a:solidFill>
                    <a:srgbClr val="0000FF"/>
                  </a:solidFill>
                  <a:effectLst/>
                  <a:uLnTx/>
                  <a:uFillTx/>
                  <a:latin typeface="Helvetica Neue"/>
                  <a:ea typeface="Helvetica Neue"/>
                  <a:cs typeface="Helvetica Neue"/>
                  <a:sym typeface="Helvetica Neue"/>
                </a:endParaRPr>
              </a:p>
            </p:txBody>
          </p:sp>
        </mc:Choice>
        <mc:Fallback>
          <p:sp>
            <p:nvSpPr>
              <p:cNvPr id="684" name="Rectangle 1"/>
              <p:cNvSpPr txBox="1">
                <a:spLocks noRot="1" noChangeAspect="1" noMove="1" noResize="1" noEditPoints="1" noAdjustHandles="1" noChangeArrowheads="1" noChangeShapeType="1" noTextEdit="1"/>
              </p:cNvSpPr>
              <p:nvPr/>
            </p:nvSpPr>
            <p:spPr>
              <a:xfrm>
                <a:off x="6594347" y="3281426"/>
                <a:ext cx="2192706" cy="368218"/>
              </a:xfrm>
              <a:prstGeom prst="rect">
                <a:avLst/>
              </a:prstGeom>
              <a:blipFill>
                <a:blip r:embed="rId22"/>
                <a:stretch>
                  <a:fillRect l="-3468" t="-3333" r="-4624" b="-6667"/>
                </a:stretch>
              </a:blipFill>
              <a:ln w="12700">
                <a:miter lim="400000"/>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85" name="Rectangle 48"/>
              <p:cNvSpPr txBox="1"/>
              <p:nvPr/>
            </p:nvSpPr>
            <p:spPr>
              <a:xfrm>
                <a:off x="1594837" y="3819630"/>
                <a:ext cx="6892389" cy="36896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2. Alice computes </a:t>
                </a:r>
                <a14:m>
                  <m:oMath xmlns:m="http://schemas.openxmlformats.org/officeDocument/2006/math">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𝛾</m:t>
                    </m:r>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sSub>
                      <m:sSubPr>
                        <m:ctrlP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e>
                      <m:sub>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𝑖</m:t>
                        </m:r>
                      </m:sub>
                    </m:sSub>
                    <m:sSub>
                      <m:sSubPr>
                        <m:ctrlP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𝛾</m:t>
                        </m:r>
                      </m:e>
                      <m:sub>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𝑖</m:t>
                        </m:r>
                      </m:sub>
                    </m:sSub>
                  </m:oMath>
                </a14:m>
                <a:r>
                  <a:rPr kumimoji="0" sz="1800" b="0" i="0" u="none" strike="noStrike" kern="0" cap="none" spc="0" normalizeH="0" baseline="0" noProof="0">
                    <a:ln>
                      <a:noFill/>
                    </a:ln>
                    <a:solidFill>
                      <a:srgbClr val="0000FF"/>
                    </a:solidFill>
                    <a:effectLst/>
                    <a:uLnTx/>
                    <a:uFillTx/>
                    <a:latin typeface="Helvetica Neue"/>
                    <a:ea typeface="Helvetica Neue"/>
                    <a:cs typeface="Helvetica Neue"/>
                    <a:sym typeface="Helvetica Neue"/>
                  </a:rPr>
                  <a:t> </a:t>
                </a:r>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and Bob computes </a:t>
                </a:r>
                <a14:m>
                  <m:oMath xmlns:m="http://schemas.openxmlformats.org/officeDocument/2006/math">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𝛿</m:t>
                    </m:r>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sSub>
                      <m:sSubPr>
                        <m:ctrlP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m:t>
                        </m:r>
                      </m:e>
                      <m:sub>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𝑖</m:t>
                        </m:r>
                      </m:sub>
                    </m:sSub>
                    <m:sSub>
                      <m:sSubPr>
                        <m:ctrlP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ctrlPr>
                      </m:sSubPr>
                      <m:e>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𝛿</m:t>
                        </m:r>
                      </m:e>
                      <m:sub>
                        <m:r>
                          <a:rPr kumimoji="0" sz="1900" b="0" i="1" u="none" strike="noStrike" kern="0" cap="none" spc="0" normalizeH="0" baseline="0" noProof="0">
                            <a:ln>
                              <a:noFill/>
                            </a:ln>
                            <a:solidFill>
                              <a:srgbClr val="000000"/>
                            </a:solidFill>
                            <a:effectLst/>
                            <a:uLnTx/>
                            <a:uFillTx/>
                            <a:latin typeface="Cambria Math" panose="02040503050406030204" pitchFamily="18" charset="0"/>
                            <a:sym typeface="Helvetica Neue"/>
                          </a:rPr>
                          <m:t>𝑖</m:t>
                        </m:r>
                      </m:sub>
                    </m:sSub>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a:t>
                </a:r>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685" name="Rectangle 48"/>
              <p:cNvSpPr txBox="1">
                <a:spLocks noRot="1" noChangeAspect="1" noMove="1" noResize="1" noEditPoints="1" noAdjustHandles="1" noChangeArrowheads="1" noChangeShapeType="1" noTextEdit="1"/>
              </p:cNvSpPr>
              <p:nvPr/>
            </p:nvSpPr>
            <p:spPr>
              <a:xfrm>
                <a:off x="1594837" y="3819630"/>
                <a:ext cx="6892389" cy="368969"/>
              </a:xfrm>
              <a:prstGeom prst="rect">
                <a:avLst/>
              </a:prstGeom>
              <a:blipFill>
                <a:blip r:embed="rId23"/>
                <a:stretch>
                  <a:fillRect l="-1471" t="-6667" b="-26667"/>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86" name="Rectangle 57"/>
              <p:cNvSpPr txBox="1"/>
              <p:nvPr/>
            </p:nvSpPr>
            <p:spPr>
              <a:xfrm>
                <a:off x="1591693" y="4303853"/>
                <a:ext cx="6068625" cy="354534"/>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34289" tIns="34289" rIns="34289" bIns="34289" anchor="ctr">
                <a:spAutoFit/>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3. Alice reveals </a:t>
                </a:r>
                <a14:m>
                  <m:oMath xmlns:m="http://schemas.openxmlformats.org/officeDocument/2006/math">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𝛾</m:t>
                    </m:r>
                  </m:oMath>
                </a14:m>
                <a:r>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 and Bob reveals </a:t>
                </a:r>
                <a14:m>
                  <m:oMath xmlns:m="http://schemas.openxmlformats.org/officeDocument/2006/math">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𝛿</m:t>
                    </m:r>
                    <m:r>
                      <a:rPr kumimoji="0" sz="1900" b="0" i="1" u="none" strike="noStrike" kern="0" cap="none" spc="0" normalizeH="0" baseline="0" noProof="0">
                        <a:ln>
                          <a:noFill/>
                        </a:ln>
                        <a:solidFill>
                          <a:srgbClr val="0000FF"/>
                        </a:solidFill>
                        <a:effectLst/>
                        <a:uLnTx/>
                        <a:uFillTx/>
                        <a:latin typeface="Cambria Math" panose="02040503050406030204" pitchFamily="18" charset="0"/>
                        <a:sym typeface="Helvetica Neue"/>
                      </a:rPr>
                      <m:t>.</m:t>
                    </m:r>
                  </m:oMath>
                </a14:m>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mc:Choice>
        <mc:Fallback>
          <p:sp>
            <p:nvSpPr>
              <p:cNvPr id="686" name="Rectangle 57"/>
              <p:cNvSpPr txBox="1">
                <a:spLocks noRot="1" noChangeAspect="1" noMove="1" noResize="1" noEditPoints="1" noAdjustHandles="1" noChangeArrowheads="1" noChangeShapeType="1" noTextEdit="1"/>
              </p:cNvSpPr>
              <p:nvPr/>
            </p:nvSpPr>
            <p:spPr>
              <a:xfrm>
                <a:off x="1591693" y="4303853"/>
                <a:ext cx="6068625" cy="354534"/>
              </a:xfrm>
              <a:prstGeom prst="rect">
                <a:avLst/>
              </a:prstGeom>
              <a:blipFill>
                <a:blip r:embed="rId24"/>
                <a:stretch>
                  <a:fillRect l="-1879" t="-6897" b="-31034"/>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87" name="Slide Number"/>
          <p:cNvSpPr txBox="1">
            <a:spLocks noGrp="1"/>
          </p:cNvSpPr>
          <p:nvPr>
            <p:ph type="sldNum" sz="quarter" idx="4294967295"/>
          </p:nvPr>
        </p:nvSpPr>
        <p:spPr>
          <a:xfrm>
            <a:off x="8451557" y="4799957"/>
            <a:ext cx="197144" cy="1830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lstStyle>
            <a:lvl1pPr defTabSz="685800">
              <a:defRPr sz="900"/>
            </a:lvl1pPr>
          </a:lstStyle>
          <a:p>
            <a:pPr marL="0" marR="0" lvl="0" indent="0" algn="r" defTabSz="685800" rtl="0" eaLnBrk="1" fontAlgn="auto" latinLnBrk="0" hangingPunct="0">
              <a:lnSpc>
                <a:spcPct val="100000"/>
              </a:lnSpc>
              <a:spcBef>
                <a:spcPts val="0"/>
              </a:spcBef>
              <a:spcAft>
                <a:spcPts val="0"/>
              </a:spcAft>
              <a:buClrTx/>
              <a:buSzTx/>
              <a:buFontTx/>
              <a:buNone/>
              <a:tabLst/>
              <a:defRPr/>
            </a:pPr>
            <a:fld id="{86CB4B4D-7CA3-9044-876B-883B54F8677D}" type="slidenum">
              <a:rPr kumimoji="0" sz="900" b="0" i="0" u="none" strike="noStrike" kern="0" cap="none" spc="0" normalizeH="0" baseline="0" noProof="0">
                <a:ln>
                  <a:noFill/>
                </a:ln>
                <a:solidFill>
                  <a:srgbClr val="888888"/>
                </a:solidFill>
                <a:effectLst/>
                <a:uLnTx/>
                <a:uFillTx/>
                <a:latin typeface="Calibri"/>
                <a:cs typeface="Calibri"/>
                <a:sym typeface="Calibri"/>
              </a:rPr>
              <a:pPr marL="0" marR="0" lvl="0" indent="0" algn="r" defTabSz="685800" rtl="0" eaLnBrk="1" fontAlgn="auto" latinLnBrk="0" hangingPunct="0">
                <a:lnSpc>
                  <a:spcPct val="100000"/>
                </a:lnSpc>
                <a:spcBef>
                  <a:spcPts val="0"/>
                </a:spcBef>
                <a:spcAft>
                  <a:spcPts val="0"/>
                </a:spcAft>
                <a:buClrTx/>
                <a:buSzTx/>
                <a:buFontTx/>
                <a:buNone/>
                <a:tabLst/>
                <a:defRPr/>
              </a:pPr>
              <a:t>49</a:t>
            </a:fld>
            <a:endParaRPr kumimoji="0"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688" name="Rectangle 58"/>
          <p:cNvSpPr txBox="1"/>
          <p:nvPr/>
        </p:nvSpPr>
        <p:spPr>
          <a:xfrm>
            <a:off x="1601432" y="4727583"/>
            <a:ext cx="6500674" cy="327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spAutoFit/>
          </a:bodyPr>
          <a:lstStyle>
            <a:lvl1pPr defTabSz="685800">
              <a:defRPr b="1" i="1">
                <a:latin typeface="Arial"/>
                <a:ea typeface="Arial"/>
                <a:cs typeface="Arial"/>
                <a:sym typeface="Arial"/>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sz="1800" b="1" i="1" u="none" strike="noStrike" kern="0" cap="none" spc="0" normalizeH="0" baseline="0" noProof="0">
                <a:ln>
                  <a:noFill/>
                </a:ln>
                <a:solidFill>
                  <a:srgbClr val="000000"/>
                </a:solidFill>
                <a:effectLst/>
                <a:uLnTx/>
                <a:uFillTx/>
                <a:latin typeface="Arial"/>
                <a:cs typeface="Arial"/>
                <a:sym typeface="Arial"/>
              </a:rPr>
              <a:t>Check (privacy): Alice &amp; Bob get a bunch of random bits.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 grpId="0" animBg="1" advAuto="0"/>
      <p:bldP spid="686"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 IVC from SNARKs </a:t>
            </a:r>
            <a:r>
              <a:rPr lang="en" sz="2400"/>
              <a:t>[Val08, BCCT13, BCTV14, COS20]</a:t>
            </a:r>
            <a:endParaRPr sz="2400"/>
          </a:p>
        </p:txBody>
      </p:sp>
      <p:sp>
        <p:nvSpPr>
          <p:cNvPr id="196" name="Google Shape;196;p28"/>
          <p:cNvSpPr/>
          <p:nvPr/>
        </p:nvSpPr>
        <p:spPr>
          <a:xfrm>
            <a:off x="962925" y="1132450"/>
            <a:ext cx="2274900" cy="2518200"/>
          </a:xfrm>
          <a:prstGeom prst="roundRect">
            <a:avLst>
              <a:gd name="adj" fmla="val 16667"/>
            </a:avLst>
          </a:prstGeom>
          <a:solidFill>
            <a:schemeClr val="lt1"/>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28"/>
          <p:cNvSpPr txBox="1"/>
          <p:nvPr/>
        </p:nvSpPr>
        <p:spPr>
          <a:xfrm>
            <a:off x="970450" y="781625"/>
            <a:ext cx="891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IVC.P</a:t>
            </a:r>
            <a:r>
              <a:rPr kumimoji="0" lang="en" sz="14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F</a:t>
            </a:r>
            <a:endParaRPr kumimoji="0" sz="1400" b="0" i="0" u="none" strike="noStrike" kern="0" cap="none" spc="0" normalizeH="0" baseline="-25000" noProof="0">
              <a:ln>
                <a:noFill/>
              </a:ln>
              <a:solidFill>
                <a:srgbClr val="000000"/>
              </a:solidFill>
              <a:effectLst/>
              <a:uLnTx/>
              <a:uFillTx/>
              <a:latin typeface="Comic Sans MS"/>
              <a:ea typeface="Comic Sans MS"/>
              <a:cs typeface="Comic Sans MS"/>
              <a:sym typeface="Comic Sans MS"/>
            </a:endParaRPr>
          </a:p>
        </p:txBody>
      </p:sp>
      <p:sp>
        <p:nvSpPr>
          <p:cNvPr id="198" name="Google Shape;198;p28"/>
          <p:cNvSpPr/>
          <p:nvPr/>
        </p:nvSpPr>
        <p:spPr>
          <a:xfrm>
            <a:off x="1182350" y="1328700"/>
            <a:ext cx="1805100" cy="2169000"/>
          </a:xfrm>
          <a:prstGeom prst="roundRect">
            <a:avLst>
              <a:gd name="adj" fmla="val 16667"/>
            </a:avLst>
          </a:prstGeom>
          <a:solidFill>
            <a:schemeClr val="lt1"/>
          </a:solidFill>
          <a:ln w="19050"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28"/>
          <p:cNvSpPr txBox="1"/>
          <p:nvPr/>
        </p:nvSpPr>
        <p:spPr>
          <a:xfrm>
            <a:off x="1240500" y="1328700"/>
            <a:ext cx="10113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SNARK.P</a:t>
            </a:r>
            <a:endParaRPr kumimoji="0" sz="1400" b="0" i="0" u="none" strike="noStrike" kern="0" cap="none" spc="0" normalizeH="0" baseline="-25000" noProof="0">
              <a:ln>
                <a:noFill/>
              </a:ln>
              <a:solidFill>
                <a:srgbClr val="000000"/>
              </a:solidFill>
              <a:effectLst/>
              <a:uLnTx/>
              <a:uFillTx/>
              <a:latin typeface="Comic Sans MS"/>
              <a:ea typeface="Comic Sans MS"/>
              <a:cs typeface="Comic Sans MS"/>
              <a:sym typeface="Comic Sans MS"/>
            </a:endParaRPr>
          </a:p>
        </p:txBody>
      </p:sp>
      <p:sp>
        <p:nvSpPr>
          <p:cNvPr id="200" name="Google Shape;200;p28"/>
          <p:cNvSpPr/>
          <p:nvPr/>
        </p:nvSpPr>
        <p:spPr>
          <a:xfrm>
            <a:off x="1382650" y="1794075"/>
            <a:ext cx="1280700" cy="1501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28"/>
          <p:cNvSpPr/>
          <p:nvPr/>
        </p:nvSpPr>
        <p:spPr>
          <a:xfrm>
            <a:off x="1938250" y="2039875"/>
            <a:ext cx="491100" cy="4923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F</a:t>
            </a: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02" name="Google Shape;202;p28"/>
          <p:cNvSpPr/>
          <p:nvPr/>
        </p:nvSpPr>
        <p:spPr>
          <a:xfrm>
            <a:off x="1633450" y="2603775"/>
            <a:ext cx="846000" cy="4923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 sz="1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SNARK.V</a:t>
            </a:r>
            <a:endParaRPr kumimoji="0" sz="10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03" name="Google Shape;203;p28"/>
          <p:cNvSpPr txBox="1"/>
          <p:nvPr/>
        </p:nvSpPr>
        <p:spPr>
          <a:xfrm>
            <a:off x="1369350" y="1761550"/>
            <a:ext cx="753600" cy="338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Circuit</a:t>
            </a:r>
            <a:endParaRPr kumimoji="0" sz="1000" b="0" i="0" u="none" strike="noStrike" kern="0" cap="none" spc="0" normalizeH="0" baseline="-25000" noProof="0">
              <a:ln>
                <a:noFill/>
              </a:ln>
              <a:solidFill>
                <a:srgbClr val="000000"/>
              </a:solidFill>
              <a:effectLst/>
              <a:uLnTx/>
              <a:uFillTx/>
              <a:latin typeface="Comic Sans MS"/>
              <a:ea typeface="Comic Sans MS"/>
              <a:cs typeface="Comic Sans MS"/>
              <a:sym typeface="Comic Sans MS"/>
            </a:endParaRPr>
          </a:p>
        </p:txBody>
      </p:sp>
      <p:cxnSp>
        <p:nvCxnSpPr>
          <p:cNvPr id="204" name="Google Shape;204;p28"/>
          <p:cNvCxnSpPr>
            <a:endCxn id="201" idx="1"/>
          </p:cNvCxnSpPr>
          <p:nvPr/>
        </p:nvCxnSpPr>
        <p:spPr>
          <a:xfrm>
            <a:off x="891850" y="2283325"/>
            <a:ext cx="1046400" cy="2700"/>
          </a:xfrm>
          <a:prstGeom prst="straightConnector1">
            <a:avLst/>
          </a:prstGeom>
          <a:noFill/>
          <a:ln w="9525" cap="flat" cmpd="sng">
            <a:solidFill>
              <a:schemeClr val="dk1"/>
            </a:solidFill>
            <a:prstDash val="solid"/>
            <a:round/>
            <a:headEnd type="none" w="sm" len="sm"/>
            <a:tailEnd type="triangle" w="med" len="med"/>
          </a:ln>
        </p:spPr>
      </p:cxnSp>
      <p:pic>
        <p:nvPicPr>
          <p:cNvPr id="205" name="Google Shape;205;p28" descr="{&quot;id&quot;:&quot;1&quot;,&quot;backgroundColor&quot;:&quot;#FFFFFF&quot;,&quot;code&quot;:&quot;\\begin{gather*}\n{z_{i-1}}\t\n\\end{gather*}&quot;,&quot;font&quot;:{&quot;family&quot;:&quot;Arial&quot;,&quot;size&quot;:14,&quot;color&quot;:&quot;#000000&quot;},&quot;type&quot;:&quot;gather*&quot;,&quot;aid&quot;:null,&quot;backgroundColorModified&quot;:false,&quot;ts&quot;:1685818701136,&quot;cs&quot;:&quot;e9dVKOc/k2YrSMPG5bL9dg==&quot;,&quot;size&quot;:{&quot;width&quot;:33.5,&quot;height&quot;:13.166666666666666}}"/>
          <p:cNvPicPr preferRelativeResize="0"/>
          <p:nvPr/>
        </p:nvPicPr>
        <p:blipFill>
          <a:blip r:embed="rId3">
            <a:alphaModFix/>
          </a:blip>
          <a:stretch>
            <a:fillRect/>
          </a:stretch>
        </p:blipFill>
        <p:spPr>
          <a:xfrm>
            <a:off x="488550" y="2208090"/>
            <a:ext cx="319088" cy="125413"/>
          </a:xfrm>
          <a:prstGeom prst="rect">
            <a:avLst/>
          </a:prstGeom>
          <a:noFill/>
          <a:ln>
            <a:noFill/>
          </a:ln>
        </p:spPr>
      </p:pic>
      <p:cxnSp>
        <p:nvCxnSpPr>
          <p:cNvPr id="206" name="Google Shape;206;p28"/>
          <p:cNvCxnSpPr>
            <a:endCxn id="202" idx="1"/>
          </p:cNvCxnSpPr>
          <p:nvPr/>
        </p:nvCxnSpPr>
        <p:spPr>
          <a:xfrm rot="-5400000" flipH="1">
            <a:off x="1301500" y="2517975"/>
            <a:ext cx="551400" cy="112500"/>
          </a:xfrm>
          <a:prstGeom prst="bentConnector2">
            <a:avLst/>
          </a:prstGeom>
          <a:noFill/>
          <a:ln w="9525" cap="flat" cmpd="sng">
            <a:solidFill>
              <a:schemeClr val="dk1"/>
            </a:solidFill>
            <a:prstDash val="solid"/>
            <a:round/>
            <a:headEnd type="none" w="med" len="med"/>
            <a:tailEnd type="stealth" w="med" len="med"/>
          </a:ln>
        </p:spPr>
      </p:cxnSp>
      <p:cxnSp>
        <p:nvCxnSpPr>
          <p:cNvPr id="207" name="Google Shape;207;p28"/>
          <p:cNvCxnSpPr/>
          <p:nvPr/>
        </p:nvCxnSpPr>
        <p:spPr>
          <a:xfrm>
            <a:off x="869950" y="3028175"/>
            <a:ext cx="765300" cy="7200"/>
          </a:xfrm>
          <a:prstGeom prst="straightConnector1">
            <a:avLst/>
          </a:prstGeom>
          <a:noFill/>
          <a:ln w="9525" cap="flat" cmpd="sng">
            <a:solidFill>
              <a:schemeClr val="dk1"/>
            </a:solidFill>
            <a:prstDash val="solid"/>
            <a:round/>
            <a:headEnd type="none" w="sm" len="sm"/>
            <a:tailEnd type="triangle" w="med" len="med"/>
          </a:ln>
        </p:spPr>
      </p:cxnSp>
      <p:pic>
        <p:nvPicPr>
          <p:cNvPr id="208" name="Google Shape;208;p28" descr="{&quot;aid&quot;:null,&quot;font&quot;:{&quot;family&quot;:&quot;Arial&quot;,&quot;size&quot;:14,&quot;color&quot;:&quot;#000000&quot;},&quot;backgroundColorModified&quot;:false,&quot;code&quot;:&quot;\\begin{gather*}\n{\\pi_{i-1}}\t\n\\end{gather*}&quot;,&quot;type&quot;:&quot;gather*&quot;,&quot;backgroundColor&quot;:&quot;#FFFFFF&quot;,&quot;id&quot;:&quot;1&quot;,&quot;ts&quot;:1685818826964,&quot;cs&quot;:&quot;xpVe3R1NvgoMQNekgfaYAw==&quot;,&quot;size&quot;:{&quot;width&quot;:36.166666666666664,&quot;height&quot;:13}}"/>
          <p:cNvPicPr preferRelativeResize="0"/>
          <p:nvPr/>
        </p:nvPicPr>
        <p:blipFill>
          <a:blip r:embed="rId4">
            <a:alphaModFix/>
          </a:blip>
          <a:stretch>
            <a:fillRect/>
          </a:stretch>
        </p:blipFill>
        <p:spPr>
          <a:xfrm>
            <a:off x="475850" y="2969869"/>
            <a:ext cx="344488" cy="123825"/>
          </a:xfrm>
          <a:prstGeom prst="rect">
            <a:avLst/>
          </a:prstGeom>
          <a:noFill/>
          <a:ln>
            <a:noFill/>
          </a:ln>
        </p:spPr>
      </p:pic>
      <p:cxnSp>
        <p:nvCxnSpPr>
          <p:cNvPr id="209" name="Google Shape;209;p28"/>
          <p:cNvCxnSpPr>
            <a:stCxn id="201" idx="3"/>
          </p:cNvCxnSpPr>
          <p:nvPr/>
        </p:nvCxnSpPr>
        <p:spPr>
          <a:xfrm>
            <a:off x="2429350" y="2286025"/>
            <a:ext cx="1025400" cy="1500"/>
          </a:xfrm>
          <a:prstGeom prst="straightConnector1">
            <a:avLst/>
          </a:prstGeom>
          <a:noFill/>
          <a:ln w="9525" cap="flat" cmpd="sng">
            <a:solidFill>
              <a:schemeClr val="dk1"/>
            </a:solidFill>
            <a:prstDash val="solid"/>
            <a:round/>
            <a:headEnd type="none" w="sm" len="sm"/>
            <a:tailEnd type="triangle" w="med" len="med"/>
          </a:ln>
        </p:spPr>
      </p:cxnSp>
      <p:cxnSp>
        <p:nvCxnSpPr>
          <p:cNvPr id="210" name="Google Shape;210;p28"/>
          <p:cNvCxnSpPr/>
          <p:nvPr/>
        </p:nvCxnSpPr>
        <p:spPr>
          <a:xfrm rot="10800000" flipH="1">
            <a:off x="2682625" y="3035225"/>
            <a:ext cx="798300" cy="5100"/>
          </a:xfrm>
          <a:prstGeom prst="straightConnector1">
            <a:avLst/>
          </a:prstGeom>
          <a:noFill/>
          <a:ln w="9525" cap="flat" cmpd="sng">
            <a:solidFill>
              <a:schemeClr val="dk1"/>
            </a:solidFill>
            <a:prstDash val="solid"/>
            <a:round/>
            <a:headEnd type="none" w="sm" len="sm"/>
            <a:tailEnd type="triangle" w="med" len="med"/>
          </a:ln>
        </p:spPr>
      </p:cxnSp>
      <p:pic>
        <p:nvPicPr>
          <p:cNvPr id="211" name="Google Shape;211;p28" descr="{&quot;type&quot;:&quot;gather*&quot;,&quot;backgroundColorModified&quot;:false,&quot;aid&quot;:null,&quot;backgroundColor&quot;:&quot;#FFFFFF&quot;,&quot;id&quot;:&quot;1&quot;,&quot;code&quot;:&quot;\\begin{gather*}\n{z_{i}}\t\n\\end{gather*}&quot;,&quot;font&quot;:{&quot;color&quot;:&quot;#000000&quot;,&quot;size&quot;:14,&quot;family&quot;:&quot;Arial&quot;},&quot;ts&quot;:1685818953935,&quot;cs&quot;:&quot;I/JdFgi6Z0AregYcbcderA==&quot;,&quot;size&quot;:{&quot;width&quot;:14.333333333333334,&quot;height&quot;:13.166666666666666}}"/>
          <p:cNvPicPr preferRelativeResize="0"/>
          <p:nvPr/>
        </p:nvPicPr>
        <p:blipFill>
          <a:blip r:embed="rId5">
            <a:alphaModFix/>
          </a:blip>
          <a:stretch>
            <a:fillRect/>
          </a:stretch>
        </p:blipFill>
        <p:spPr>
          <a:xfrm>
            <a:off x="3660581" y="2210465"/>
            <a:ext cx="136525" cy="125413"/>
          </a:xfrm>
          <a:prstGeom prst="rect">
            <a:avLst/>
          </a:prstGeom>
          <a:noFill/>
          <a:ln>
            <a:noFill/>
          </a:ln>
        </p:spPr>
      </p:pic>
      <p:pic>
        <p:nvPicPr>
          <p:cNvPr id="212" name="Google Shape;212;p28" descr="{&quot;id&quot;:&quot;1&quot;,&quot;font&quot;:{&quot;color&quot;:&quot;#000000&quot;,&quot;size&quot;:14,&quot;family&quot;:&quot;Arial&quot;},&quot;backgroundColor&quot;:&quot;#FFFFFF&quot;,&quot;backgroundColorModified&quot;:false,&quot;type&quot;:&quot;gather*&quot;,&quot;code&quot;:&quot;\\begin{gather*}\n{\\pi_{i}}\t\n\\end{gather*}&quot;,&quot;aid&quot;:null,&quot;ts&quot;:1685818969029,&quot;cs&quot;:&quot;9OID8AAyhAJC1LkjBvHaPw==&quot;,&quot;size&quot;:{&quot;width&quot;:17,&quot;height&quot;:13}}"/>
          <p:cNvPicPr preferRelativeResize="0"/>
          <p:nvPr/>
        </p:nvPicPr>
        <p:blipFill>
          <a:blip r:embed="rId6">
            <a:alphaModFix/>
          </a:blip>
          <a:stretch>
            <a:fillRect/>
          </a:stretch>
        </p:blipFill>
        <p:spPr>
          <a:xfrm>
            <a:off x="3647881" y="2972244"/>
            <a:ext cx="161925" cy="123825"/>
          </a:xfrm>
          <a:prstGeom prst="rect">
            <a:avLst/>
          </a:prstGeom>
          <a:noFill/>
          <a:ln>
            <a:noFill/>
          </a:ln>
        </p:spPr>
      </p:pic>
      <p:sp>
        <p:nvSpPr>
          <p:cNvPr id="213" name="Google Shape;213;p28"/>
          <p:cNvSpPr/>
          <p:nvPr/>
        </p:nvSpPr>
        <p:spPr>
          <a:xfrm>
            <a:off x="4442150" y="1876450"/>
            <a:ext cx="2274900" cy="1545300"/>
          </a:xfrm>
          <a:prstGeom prst="roundRect">
            <a:avLst>
              <a:gd name="adj" fmla="val 16667"/>
            </a:avLst>
          </a:prstGeom>
          <a:solidFill>
            <a:schemeClr val="lt1"/>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28"/>
          <p:cNvSpPr txBox="1"/>
          <p:nvPr/>
        </p:nvSpPr>
        <p:spPr>
          <a:xfrm>
            <a:off x="4431000" y="1437625"/>
            <a:ext cx="891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IVC.V</a:t>
            </a:r>
            <a:r>
              <a:rPr kumimoji="0" lang="en" sz="14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F</a:t>
            </a:r>
            <a:endParaRPr kumimoji="0" sz="1400" b="0" i="0" u="none" strike="noStrike" kern="0" cap="none" spc="0" normalizeH="0" baseline="-25000" noProof="0">
              <a:ln>
                <a:noFill/>
              </a:ln>
              <a:solidFill>
                <a:srgbClr val="000000"/>
              </a:solidFill>
              <a:effectLst/>
              <a:uLnTx/>
              <a:uFillTx/>
              <a:latin typeface="Comic Sans MS"/>
              <a:ea typeface="Comic Sans MS"/>
              <a:cs typeface="Comic Sans MS"/>
              <a:sym typeface="Comic Sans MS"/>
            </a:endParaRPr>
          </a:p>
        </p:txBody>
      </p:sp>
      <p:sp>
        <p:nvSpPr>
          <p:cNvPr id="215" name="Google Shape;215;p28"/>
          <p:cNvSpPr/>
          <p:nvPr/>
        </p:nvSpPr>
        <p:spPr>
          <a:xfrm>
            <a:off x="4876800" y="2172875"/>
            <a:ext cx="1358400" cy="9231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 sz="1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SNARK.V</a:t>
            </a:r>
            <a:endParaRPr kumimoji="0" sz="10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cxnSp>
        <p:nvCxnSpPr>
          <p:cNvPr id="216" name="Google Shape;216;p28"/>
          <p:cNvCxnSpPr/>
          <p:nvPr/>
        </p:nvCxnSpPr>
        <p:spPr>
          <a:xfrm>
            <a:off x="3926650" y="2298525"/>
            <a:ext cx="899400" cy="0"/>
          </a:xfrm>
          <a:prstGeom prst="straightConnector1">
            <a:avLst/>
          </a:prstGeom>
          <a:noFill/>
          <a:ln w="9525" cap="flat" cmpd="sng">
            <a:solidFill>
              <a:schemeClr val="dk1"/>
            </a:solidFill>
            <a:prstDash val="solid"/>
            <a:round/>
            <a:headEnd type="none" w="sm" len="sm"/>
            <a:tailEnd type="triangle" w="med" len="med"/>
          </a:ln>
        </p:spPr>
      </p:cxnSp>
      <p:cxnSp>
        <p:nvCxnSpPr>
          <p:cNvPr id="217" name="Google Shape;217;p28"/>
          <p:cNvCxnSpPr/>
          <p:nvPr/>
        </p:nvCxnSpPr>
        <p:spPr>
          <a:xfrm rot="10800000" flipH="1">
            <a:off x="3927375" y="3035225"/>
            <a:ext cx="886800" cy="5100"/>
          </a:xfrm>
          <a:prstGeom prst="straightConnector1">
            <a:avLst/>
          </a:prstGeom>
          <a:noFill/>
          <a:ln w="9525" cap="flat" cmpd="sng">
            <a:solidFill>
              <a:schemeClr val="dk1"/>
            </a:solidFill>
            <a:prstDash val="solid"/>
            <a:round/>
            <a:headEnd type="none" w="sm" len="sm"/>
            <a:tailEnd type="triangle" w="med" len="med"/>
          </a:ln>
        </p:spPr>
      </p:cxnSp>
      <p:sp>
        <p:nvSpPr>
          <p:cNvPr id="218" name="Google Shape;218;p28"/>
          <p:cNvSpPr txBox="1"/>
          <p:nvPr/>
        </p:nvSpPr>
        <p:spPr>
          <a:xfrm>
            <a:off x="475850" y="3742350"/>
            <a:ext cx="6481800" cy="1108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a:ln>
                  <a:noFill/>
                </a:ln>
                <a:solidFill>
                  <a:srgbClr val="000000"/>
                </a:solidFill>
                <a:effectLst/>
                <a:uLnTx/>
                <a:uFillTx/>
                <a:latin typeface="Proxima Nova"/>
                <a:ea typeface="Proxima Nova"/>
                <a:cs typeface="Proxima Nova"/>
                <a:sym typeface="Proxima Nova"/>
              </a:rPr>
              <a:t>Caveats:</a:t>
            </a:r>
            <a:r>
              <a:rPr kumimoji="0" lang="en" sz="2000" b="0" i="0" u="none" strike="noStrike" kern="0" cap="none" spc="0" normalizeH="0" baseline="0" noProof="0">
                <a:ln>
                  <a:noFill/>
                </a:ln>
                <a:solidFill>
                  <a:srgbClr val="000000"/>
                </a:solidFill>
                <a:effectLst/>
                <a:uLnTx/>
                <a:uFillTx/>
                <a:latin typeface="Proxima Nova"/>
                <a:ea typeface="Proxima Nova"/>
                <a:cs typeface="Proxima Nova"/>
                <a:sym typeface="Proxima Nova"/>
              </a:rPr>
              <a:t> </a:t>
            </a:r>
            <a:endParaRPr kumimoji="0" sz="20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457200" marR="0" lvl="0" indent="-355600" algn="l" defTabSz="914400" rtl="0" eaLnBrk="1" fontAlgn="auto" latinLnBrk="0" hangingPunct="1">
              <a:lnSpc>
                <a:spcPct val="100000"/>
              </a:lnSpc>
              <a:spcBef>
                <a:spcPts val="0"/>
              </a:spcBef>
              <a:spcAft>
                <a:spcPts val="0"/>
              </a:spcAft>
              <a:buClr>
                <a:srgbClr val="000000"/>
              </a:buClr>
              <a:buSzPts val="2000"/>
              <a:buFont typeface="Proxima Nova"/>
              <a:buChar char="●"/>
              <a:tabLst/>
              <a:defRPr/>
            </a:pPr>
            <a:r>
              <a:rPr kumimoji="0" lang="en" sz="2000" b="0" i="0" u="none" strike="noStrike" kern="0" cap="none" spc="0" normalizeH="0" baseline="0" noProof="0">
                <a:ln>
                  <a:noFill/>
                </a:ln>
                <a:solidFill>
                  <a:srgbClr val="000000"/>
                </a:solidFill>
                <a:effectLst/>
                <a:uLnTx/>
                <a:uFillTx/>
                <a:latin typeface="Proxima Nova"/>
                <a:ea typeface="Proxima Nova"/>
                <a:cs typeface="Proxima Nova"/>
                <a:sym typeface="Proxima Nova"/>
              </a:rPr>
              <a:t>expensive recursive verifier circuit</a:t>
            </a:r>
            <a:endParaRPr kumimoji="0" sz="20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457200" marR="0" lvl="0" indent="-355600" algn="l" defTabSz="914400" rtl="0" eaLnBrk="1" fontAlgn="auto" latinLnBrk="0" hangingPunct="1">
              <a:lnSpc>
                <a:spcPct val="100000"/>
              </a:lnSpc>
              <a:spcBef>
                <a:spcPts val="0"/>
              </a:spcBef>
              <a:spcAft>
                <a:spcPts val="0"/>
              </a:spcAft>
              <a:buClr>
                <a:srgbClr val="000000"/>
              </a:buClr>
              <a:buSzPts val="2000"/>
              <a:buFont typeface="Proxima Nova"/>
              <a:buChar char="●"/>
              <a:tabLst/>
              <a:defRPr/>
            </a:pPr>
            <a:r>
              <a:rPr kumimoji="0" lang="en" sz="2000" b="0" i="0" u="none" strike="noStrike" kern="0" cap="none" spc="0" normalizeH="0" baseline="0" noProof="0">
                <a:ln>
                  <a:noFill/>
                </a:ln>
                <a:solidFill>
                  <a:srgbClr val="000000"/>
                </a:solidFill>
                <a:effectLst/>
                <a:uLnTx/>
                <a:uFillTx/>
                <a:latin typeface="Proxima Nova"/>
                <a:ea typeface="Proxima Nova"/>
                <a:cs typeface="Proxima Nova"/>
                <a:sym typeface="Proxima Nova"/>
              </a:rPr>
              <a:t>expensive pairing-friendly cycles/trusted setup</a:t>
            </a:r>
            <a:endParaRPr kumimoji="0" sz="20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cxnSp>
        <p:nvCxnSpPr>
          <p:cNvPr id="219" name="Google Shape;219;p28"/>
          <p:cNvCxnSpPr>
            <a:stCxn id="215" idx="3"/>
          </p:cNvCxnSpPr>
          <p:nvPr/>
        </p:nvCxnSpPr>
        <p:spPr>
          <a:xfrm>
            <a:off x="6235200" y="2634425"/>
            <a:ext cx="1018200" cy="0"/>
          </a:xfrm>
          <a:prstGeom prst="straightConnector1">
            <a:avLst/>
          </a:prstGeom>
          <a:noFill/>
          <a:ln w="9525" cap="flat" cmpd="sng">
            <a:solidFill>
              <a:schemeClr val="dk1"/>
            </a:solidFill>
            <a:prstDash val="solid"/>
            <a:round/>
            <a:headEnd type="none" w="sm" len="sm"/>
            <a:tailEnd type="triangle" w="med" len="med"/>
          </a:ln>
        </p:spPr>
      </p:cxnSp>
      <p:pic>
        <p:nvPicPr>
          <p:cNvPr id="220" name="Google Shape;220;p28" descr="{&quot;backgroundColor&quot;:&quot;#FFFFFF&quot;,&quot;type&quot;:&quot;gather*&quot;,&quot;backgroundColorModified&quot;:false,&quot;id&quot;:&quot;1&quot;,&quot;font&quot;:{&quot;color&quot;:&quot;#000000&quot;,&quot;size&quot;:14,&quot;family&quot;:&quot;Arial&quot;},&quot;aid&quot;:null,&quot;code&quot;:&quot;\\begin{gather*}\n{\\c{0000ff}{0/1}}\t\n\\end{gather*}&quot;,&quot;ts&quot;:1685814481681,&quot;cs&quot;:&quot;bUg2iGgegbUJ2Oi/LyNQDg==&quot;,&quot;size&quot;:{&quot;width&quot;:30.5,&quot;height&quot;:22}}"/>
          <p:cNvPicPr preferRelativeResize="0"/>
          <p:nvPr/>
        </p:nvPicPr>
        <p:blipFill>
          <a:blip r:embed="rId7">
            <a:alphaModFix/>
          </a:blip>
          <a:stretch>
            <a:fillRect/>
          </a:stretch>
        </p:blipFill>
        <p:spPr>
          <a:xfrm>
            <a:off x="7359379" y="2529653"/>
            <a:ext cx="290513" cy="209550"/>
          </a:xfrm>
          <a:prstGeom prst="rect">
            <a:avLst/>
          </a:prstGeom>
          <a:noFill/>
          <a:ln>
            <a:noFill/>
          </a:ln>
        </p:spPr>
      </p:pic>
      <p:sp>
        <p:nvSpPr>
          <p:cNvPr id="221" name="Google Shape;221;p28"/>
          <p:cNvSpPr txBox="1"/>
          <p:nvPr/>
        </p:nvSpPr>
        <p:spPr>
          <a:xfrm>
            <a:off x="5322588" y="925225"/>
            <a:ext cx="2604300" cy="738900"/>
          </a:xfrm>
          <a:prstGeom prst="rect">
            <a:avLst/>
          </a:prstGeom>
          <a:noFill/>
          <a:ln w="2857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Can we construct IVCs w/o SNARKs?</a:t>
            </a:r>
            <a:endParaRPr kumimoji="0" sz="18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Rectangle 3"/>
          <p:cNvSpPr txBox="1">
            <a:spLocks noGrp="1"/>
          </p:cNvSpPr>
          <p:nvPr>
            <p:ph type="title"/>
          </p:nvPr>
        </p:nvSpPr>
        <p:spPr>
          <a:xfrm>
            <a:off x="742950" y="33468"/>
            <a:ext cx="7772400" cy="857251"/>
          </a:xfrm>
          <a:prstGeom prst="rect">
            <a:avLst/>
          </a:prstGeom>
        </p:spPr>
        <p:txBody>
          <a:bodyPr/>
          <a:lstStyle/>
          <a:p>
            <a:r>
              <a:t>“OT is Complete”</a:t>
            </a:r>
          </a:p>
        </p:txBody>
      </p:sp>
      <p:sp>
        <p:nvSpPr>
          <p:cNvPr id="691" name="Rectangle 3"/>
          <p:cNvSpPr txBox="1"/>
          <p:nvPr/>
        </p:nvSpPr>
        <p:spPr>
          <a:xfrm>
            <a:off x="1257791" y="1329612"/>
            <a:ext cx="6706030" cy="1242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ctr">
            <a:normAutofit/>
          </a:bodyPr>
          <a:lstStyle/>
          <a:p>
            <a:pPr marL="0" marR="0" lvl="0" indent="0" algn="l" defTabSz="685800" rtl="0" eaLnBrk="1" fontAlgn="auto" latinLnBrk="0" hangingPunct="0">
              <a:lnSpc>
                <a:spcPct val="100000"/>
              </a:lnSpc>
              <a:spcBef>
                <a:spcPts val="0"/>
              </a:spcBef>
              <a:spcAft>
                <a:spcPts val="0"/>
              </a:spcAft>
              <a:buClrTx/>
              <a:buSzTx/>
              <a:buFontTx/>
              <a:buNone/>
              <a:tabLst/>
              <a:defRPr sz="2400" b="1" i="1">
                <a:latin typeface="+mn-lt"/>
                <a:ea typeface="+mn-ea"/>
                <a:cs typeface="+mn-cs"/>
                <a:sym typeface="Calibri"/>
              </a:defRPr>
            </a:pPr>
            <a:r>
              <a:rPr kumimoji="0" sz="2400" b="1" i="1" u="none" strike="noStrike" kern="0" cap="none" spc="0" normalizeH="0" baseline="0" noProof="0">
                <a:ln>
                  <a:noFill/>
                </a:ln>
                <a:solidFill>
                  <a:srgbClr val="000000"/>
                </a:solidFill>
                <a:effectLst/>
                <a:uLnTx/>
                <a:uFillTx/>
                <a:latin typeface="Calibri"/>
                <a:cs typeface="Calibri"/>
                <a:sym typeface="Calibri"/>
              </a:rPr>
              <a:t>Theorem</a:t>
            </a:r>
            <a:r>
              <a:rPr kumimoji="0" sz="2400" b="0" i="1" u="none" strike="noStrike" kern="0" cap="none" spc="0" normalizeH="0" baseline="0" noProof="0">
                <a:ln>
                  <a:noFill/>
                </a:ln>
                <a:solidFill>
                  <a:srgbClr val="000000"/>
                </a:solidFill>
                <a:effectLst/>
                <a:uLnTx/>
                <a:uFillTx/>
                <a:latin typeface="Calibri"/>
                <a:cs typeface="Calibri"/>
                <a:sym typeface="Calibri"/>
              </a:rPr>
              <a:t>:</a:t>
            </a:r>
            <a:r>
              <a:rPr kumimoji="0" sz="2400" b="0" i="0" u="none" strike="noStrike" kern="0" cap="none" spc="0" normalizeH="0" baseline="0" noProof="0">
                <a:ln>
                  <a:noFill/>
                </a:ln>
                <a:solidFill>
                  <a:srgbClr val="000000"/>
                </a:solidFill>
                <a:effectLst/>
                <a:uLnTx/>
                <a:uFillTx/>
                <a:latin typeface="Calibri"/>
                <a:cs typeface="Calibri"/>
                <a:sym typeface="Calibri"/>
              </a:rPr>
              <a:t> OT can solve not just ANDs and money, but </a:t>
            </a:r>
            <a:r>
              <a:rPr kumimoji="0" sz="2400" b="1" i="1" u="none" strike="noStrike" kern="0" cap="none" spc="0" normalizeH="0" baseline="0" noProof="0">
                <a:ln>
                  <a:noFill/>
                </a:ln>
                <a:solidFill>
                  <a:srgbClr val="0000FF"/>
                </a:solidFill>
                <a:effectLst/>
                <a:uLnTx/>
                <a:uFillTx/>
                <a:latin typeface="Calibri"/>
                <a:cs typeface="Calibri"/>
                <a:sym typeface="Calibri"/>
              </a:rPr>
              <a:t>any</a:t>
            </a:r>
            <a:r>
              <a:rPr kumimoji="0" sz="2400" b="0" i="0" u="none" strike="noStrike" kern="0" cap="none" spc="0" normalizeH="0" baseline="0" noProof="0">
                <a:ln>
                  <a:noFill/>
                </a:ln>
                <a:solidFill>
                  <a:srgbClr val="000000"/>
                </a:solidFill>
                <a:effectLst/>
                <a:uLnTx/>
                <a:uFillTx/>
                <a:latin typeface="Calibri"/>
                <a:cs typeface="Calibri"/>
                <a:sym typeface="Calibri"/>
              </a:rPr>
              <a:t> two-party (and multi-party) problem efficiently. </a:t>
            </a:r>
          </a:p>
        </p:txBody>
      </p:sp>
      <p:pic>
        <p:nvPicPr>
          <p:cNvPr id="692" name="Picture 3" descr="Picture 3"/>
          <p:cNvPicPr>
            <a:picLocks noChangeAspect="1"/>
          </p:cNvPicPr>
          <p:nvPr/>
        </p:nvPicPr>
        <p:blipFill>
          <a:blip r:embed="rId2"/>
          <a:stretch>
            <a:fillRect/>
          </a:stretch>
        </p:blipFill>
        <p:spPr>
          <a:xfrm>
            <a:off x="3653897" y="2895786"/>
            <a:ext cx="1787652" cy="1882993"/>
          </a:xfrm>
          <a:prstGeom prst="rect">
            <a:avLst/>
          </a:prstGeom>
          <a:ln w="12700">
            <a:miter lim="400000"/>
          </a:ln>
        </p:spPr>
      </p:pic>
      <p:sp>
        <p:nvSpPr>
          <p:cNvPr id="693" name="Slide Number"/>
          <p:cNvSpPr txBox="1">
            <a:spLocks noGrp="1"/>
          </p:cNvSpPr>
          <p:nvPr>
            <p:ph type="sldNum" sz="quarter" idx="4294967295"/>
          </p:nvPr>
        </p:nvSpPr>
        <p:spPr>
          <a:xfrm>
            <a:off x="8451557" y="4799957"/>
            <a:ext cx="197144" cy="1830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lstStyle>
            <a:lvl1pPr defTabSz="685800">
              <a:defRPr sz="900"/>
            </a:lvl1pPr>
          </a:lstStyle>
          <a:p>
            <a:pPr marL="0" marR="0" lvl="0" indent="0" algn="r" defTabSz="685800" rtl="0" eaLnBrk="1" fontAlgn="auto" latinLnBrk="0" hangingPunct="0">
              <a:lnSpc>
                <a:spcPct val="100000"/>
              </a:lnSpc>
              <a:spcBef>
                <a:spcPts val="0"/>
              </a:spcBef>
              <a:spcAft>
                <a:spcPts val="0"/>
              </a:spcAft>
              <a:buClrTx/>
              <a:buSzTx/>
              <a:buFontTx/>
              <a:buNone/>
              <a:tabLst/>
              <a:defRPr/>
            </a:pPr>
            <a:fld id="{86CB4B4D-7CA3-9044-876B-883B54F8677D}" type="slidenum">
              <a:rPr kumimoji="0" sz="900" b="0" i="0" u="none" strike="noStrike" kern="0" cap="none" spc="0" normalizeH="0" baseline="0" noProof="0">
                <a:ln>
                  <a:noFill/>
                </a:ln>
                <a:solidFill>
                  <a:srgbClr val="888888"/>
                </a:solidFill>
                <a:effectLst/>
                <a:uLnTx/>
                <a:uFillTx/>
                <a:latin typeface="Calibri"/>
                <a:cs typeface="Calibri"/>
                <a:sym typeface="Calibri"/>
              </a:rPr>
              <a:pPr marL="0" marR="0" lvl="0" indent="0" algn="r" defTabSz="685800" rtl="0" eaLnBrk="1" fontAlgn="auto" latinLnBrk="0" hangingPunct="0">
                <a:lnSpc>
                  <a:spcPct val="100000"/>
                </a:lnSpc>
                <a:spcBef>
                  <a:spcPts val="0"/>
                </a:spcBef>
                <a:spcAft>
                  <a:spcPts val="0"/>
                </a:spcAft>
                <a:buClrTx/>
                <a:buSzTx/>
                <a:buFontTx/>
                <a:buNone/>
                <a:tabLst/>
                <a:defRPr/>
              </a:pPr>
              <a:t>50</a:t>
            </a:fld>
            <a:endParaRPr kumimoji="0" sz="9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2PC for Any Circuit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r>
                  <a:rPr lang="en-US" dirty="0"/>
                  <a:t>Alice and Bob want to compute a function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𝑚</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𝑛</m:t>
                            </m:r>
                          </m:sub>
                        </m:sSub>
                      </m:e>
                    </m:d>
                  </m:oMath>
                </a14:m>
                <a:endParaRPr lang="en-US" dirty="0"/>
              </a:p>
              <a:p>
                <a:r>
                  <a:rPr lang="en-US" dirty="0"/>
                  <a:t>Alice does not want to reveal her secret inputs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𝑚</m:t>
                        </m:r>
                      </m:sub>
                    </m:sSub>
                  </m:oMath>
                </a14:m>
                <a:endParaRPr lang="en-US" dirty="0"/>
              </a:p>
              <a:p>
                <a:r>
                  <a:rPr lang="en-US" dirty="0"/>
                  <a:t>Bob does not want to reveal his secret inputs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𝑛</m:t>
                        </m:r>
                      </m:sub>
                    </m:sSub>
                  </m:oMath>
                </a14:m>
                <a:r>
                  <a:rPr lang="en-US" dirty="0"/>
                  <a:t> </a:t>
                </a:r>
              </a:p>
              <a:p>
                <a:r>
                  <a:rPr lang="en-US" dirty="0"/>
                  <a:t>Assume that Alice/Bob are semi-honest (honest, but curious)</a:t>
                </a:r>
              </a:p>
              <a:p>
                <a:pPr lvl="1"/>
                <a:r>
                  <a:rPr lang="en-US" dirty="0"/>
                  <a:t>They will faithfully follow the Garbled Circuit Protocol, but afterwards they are curious to learn about the other’s secret inputs</a:t>
                </a:r>
              </a:p>
              <a:p>
                <a:pPr lvl="1"/>
                <a:r>
                  <a:rPr lang="en-US" dirty="0"/>
                  <a:t>Alice/Bob should learn nothing additional except for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𝑚</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𝑛</m:t>
                            </m:r>
                          </m:sub>
                        </m:sSub>
                      </m:e>
                    </m:d>
                  </m:oMath>
                </a14:m>
                <a:endParaRPr lang="en-US" dirty="0"/>
              </a:p>
              <a:p>
                <a:r>
                  <a:rPr lang="en-US" dirty="0"/>
                  <a:t>Can be extended to malicious security (adversarial Alice/Bob)</a:t>
                </a:r>
              </a:p>
              <a:p>
                <a:pPr lvl="1"/>
                <a:r>
                  <a:rPr lang="en-US" dirty="0"/>
                  <a:t>E.g. using zero-knowledge proofs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43" t="-27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04D3F7-B83F-4105-B753-146AD0E5364B}" type="slidenum">
              <a:rPr lang="en-US" smtClean="0"/>
              <a:pPr/>
              <a:t>51</a:t>
            </a:fld>
            <a:endParaRPr lang="en-US"/>
          </a:p>
        </p:txBody>
      </p:sp>
    </p:spTree>
    <p:extLst>
      <p:ext uri="{BB962C8B-B14F-4D97-AF65-F5344CB8AC3E}">
        <p14:creationId xmlns:p14="http://schemas.microsoft.com/office/powerpoint/2010/main" val="16032062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bg2"/>
                </a:solidFill>
                <a:latin typeface="Tahoma" panose="020B0604030504040204" pitchFamily="34" charset="0"/>
              </a:defRPr>
            </a:lvl1pPr>
            <a:lvl2pPr marL="557213" indent="-214313">
              <a:defRPr sz="1800">
                <a:solidFill>
                  <a:schemeClr val="bg2"/>
                </a:solidFill>
                <a:latin typeface="Tahoma" panose="020B0604030504040204" pitchFamily="34" charset="0"/>
              </a:defRPr>
            </a:lvl2pPr>
            <a:lvl3pPr marL="857250" indent="-171450">
              <a:defRPr sz="1800">
                <a:solidFill>
                  <a:schemeClr val="bg2"/>
                </a:solidFill>
                <a:latin typeface="Tahoma" panose="020B0604030504040204" pitchFamily="34" charset="0"/>
              </a:defRPr>
            </a:lvl3pPr>
            <a:lvl4pPr marL="1200150" indent="-171450">
              <a:defRPr sz="1800">
                <a:solidFill>
                  <a:schemeClr val="bg2"/>
                </a:solidFill>
                <a:latin typeface="Tahoma" panose="020B0604030504040204" pitchFamily="34" charset="0"/>
              </a:defRPr>
            </a:lvl4pPr>
            <a:lvl5pPr marL="1543050" indent="-171450">
              <a:defRPr sz="1800">
                <a:solidFill>
                  <a:schemeClr val="bg2"/>
                </a:solidFill>
                <a:latin typeface="Tahoma" panose="020B0604030504040204" pitchFamily="34" charset="0"/>
              </a:defRPr>
            </a:lvl5pPr>
            <a:lvl6pPr marL="18859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6pPr>
            <a:lvl7pPr marL="22288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7pPr>
            <a:lvl8pPr marL="25717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8pPr>
            <a:lvl9pPr marL="29146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srgbClr val="5E574E"/>
                </a:solidFill>
                <a:latin typeface="Arial" panose="020B0604020202020204" pitchFamily="34" charset="0"/>
                <a:ea typeface="+mn-ea"/>
                <a:cs typeface="+mn-cs"/>
              </a:rPr>
              <a:t>slide </a:t>
            </a:r>
            <a:fld id="{52643DB2-13A9-495D-A876-623985107FA7}" type="slidenum">
              <a:rPr lang="en-US" altLang="en-US" sz="900">
                <a:solidFill>
                  <a:srgbClr val="5E574E"/>
                </a:solidFill>
                <a:latin typeface="Arial" panose="020B0604020202020204" pitchFamily="34" charset="0"/>
                <a:ea typeface="+mn-ea"/>
                <a:cs typeface="+mn-cs"/>
              </a:rPr>
              <a:pPr defTabSz="685800" fontAlgn="auto">
                <a:spcBef>
                  <a:spcPts val="0"/>
                </a:spcBef>
                <a:spcAft>
                  <a:spcPts val="0"/>
                </a:spcAft>
              </a:pPr>
              <a:t>52</a:t>
            </a:fld>
            <a:endParaRPr lang="en-US" altLang="en-US" sz="900">
              <a:solidFill>
                <a:srgbClr val="5E574E"/>
              </a:solidFill>
              <a:latin typeface="Arial" panose="020B0604020202020204" pitchFamily="34" charset="0"/>
              <a:ea typeface="+mn-ea"/>
              <a:cs typeface="+mn-cs"/>
            </a:endParaRPr>
          </a:p>
        </p:txBody>
      </p:sp>
      <p:sp>
        <p:nvSpPr>
          <p:cNvPr id="3075" name="Rectangle 2"/>
          <p:cNvSpPr>
            <a:spLocks noGrp="1" noChangeArrowheads="1"/>
          </p:cNvSpPr>
          <p:nvPr>
            <p:ph type="subTitle" idx="1"/>
          </p:nvPr>
        </p:nvSpPr>
        <p:spPr>
          <a:xfrm>
            <a:off x="3200400" y="2614613"/>
            <a:ext cx="2628900" cy="571500"/>
          </a:xfrm>
        </p:spPr>
        <p:txBody>
          <a:bodyPr/>
          <a:lstStyle/>
          <a:p>
            <a:pPr algn="ctr"/>
            <a:r>
              <a:rPr lang="en-US" altLang="en-US" sz="2400" dirty="0" err="1">
                <a:latin typeface="Arial" panose="020B0604020202020204" pitchFamily="34" charset="0"/>
              </a:rPr>
              <a:t>Vitaly</a:t>
            </a:r>
            <a:r>
              <a:rPr lang="en-US" altLang="en-US" sz="2400" dirty="0">
                <a:latin typeface="Arial" panose="020B0604020202020204" pitchFamily="34" charset="0"/>
              </a:rPr>
              <a:t> </a:t>
            </a:r>
            <a:r>
              <a:rPr lang="en-US" altLang="en-US" sz="2400" dirty="0" err="1">
                <a:latin typeface="Arial" panose="020B0604020202020204" pitchFamily="34" charset="0"/>
              </a:rPr>
              <a:t>Shmatikov</a:t>
            </a:r>
            <a:endParaRPr lang="en-US" altLang="en-US" sz="2400" dirty="0">
              <a:latin typeface="Arial" panose="020B0604020202020204" pitchFamily="34" charset="0"/>
            </a:endParaRPr>
          </a:p>
        </p:txBody>
      </p:sp>
      <p:sp>
        <p:nvSpPr>
          <p:cNvPr id="3076" name="Text Box 3"/>
          <p:cNvSpPr txBox="1">
            <a:spLocks noChangeArrowheads="1"/>
          </p:cNvSpPr>
          <p:nvPr/>
        </p:nvSpPr>
        <p:spPr bwMode="auto">
          <a:xfrm>
            <a:off x="1314450" y="171450"/>
            <a:ext cx="120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ct val="50000"/>
              </a:spcBef>
              <a:spcAft>
                <a:spcPts val="0"/>
              </a:spcAft>
            </a:pPr>
            <a:r>
              <a:rPr lang="en-US" altLang="en-US" sz="1800">
                <a:solidFill>
                  <a:prstClr val="black"/>
                </a:solidFill>
                <a:latin typeface="Arial" panose="020B0604020202020204" pitchFamily="34" charset="0"/>
                <a:ea typeface="+mn-ea"/>
                <a:cs typeface="+mn-cs"/>
              </a:rPr>
              <a:t>CS 380S</a:t>
            </a:r>
            <a:endParaRPr lang="en-US" altLang="en-US" sz="1800">
              <a:solidFill>
                <a:prstClr val="black"/>
              </a:solidFill>
              <a:latin typeface="Times New Roman" panose="02020603050405020304" pitchFamily="18" charset="0"/>
              <a:ea typeface="+mn-ea"/>
              <a:cs typeface="+mn-cs"/>
            </a:endParaRPr>
          </a:p>
        </p:txBody>
      </p:sp>
      <p:sp>
        <p:nvSpPr>
          <p:cNvPr id="3077" name="Rectangle 4"/>
          <p:cNvSpPr>
            <a:spLocks noGrp="1" noChangeArrowheads="1"/>
          </p:cNvSpPr>
          <p:nvPr>
            <p:ph type="ctrTitle"/>
          </p:nvPr>
        </p:nvSpPr>
        <p:spPr>
          <a:xfrm>
            <a:off x="1600200" y="800100"/>
            <a:ext cx="5943600" cy="1200150"/>
          </a:xfrm>
        </p:spPr>
        <p:txBody>
          <a:bodyPr/>
          <a:lstStyle/>
          <a:p>
            <a:pPr algn="ctr"/>
            <a:r>
              <a:rPr lang="en-US" altLang="en-US">
                <a:latin typeface="Arial" panose="020B0604020202020204" pitchFamily="34" charset="0"/>
              </a:rPr>
              <a:t>Yao’s Protocol</a:t>
            </a:r>
          </a:p>
        </p:txBody>
      </p:sp>
    </p:spTree>
    <p:extLst>
      <p:ext uri="{BB962C8B-B14F-4D97-AF65-F5344CB8AC3E}">
        <p14:creationId xmlns:p14="http://schemas.microsoft.com/office/powerpoint/2010/main" val="10130898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bg2"/>
                </a:solidFill>
                <a:latin typeface="Tahoma" panose="020B0604030504040204" pitchFamily="34" charset="0"/>
              </a:defRPr>
            </a:lvl1pPr>
            <a:lvl2pPr marL="557213" indent="-214313">
              <a:defRPr sz="1800">
                <a:solidFill>
                  <a:schemeClr val="bg2"/>
                </a:solidFill>
                <a:latin typeface="Tahoma" panose="020B0604030504040204" pitchFamily="34" charset="0"/>
              </a:defRPr>
            </a:lvl2pPr>
            <a:lvl3pPr marL="857250" indent="-171450">
              <a:defRPr sz="1800">
                <a:solidFill>
                  <a:schemeClr val="bg2"/>
                </a:solidFill>
                <a:latin typeface="Tahoma" panose="020B0604030504040204" pitchFamily="34" charset="0"/>
              </a:defRPr>
            </a:lvl3pPr>
            <a:lvl4pPr marL="1200150" indent="-171450">
              <a:defRPr sz="1800">
                <a:solidFill>
                  <a:schemeClr val="bg2"/>
                </a:solidFill>
                <a:latin typeface="Tahoma" panose="020B0604030504040204" pitchFamily="34" charset="0"/>
              </a:defRPr>
            </a:lvl4pPr>
            <a:lvl5pPr marL="1543050" indent="-171450">
              <a:defRPr sz="1800">
                <a:solidFill>
                  <a:schemeClr val="bg2"/>
                </a:solidFill>
                <a:latin typeface="Tahoma" panose="020B0604030504040204" pitchFamily="34" charset="0"/>
              </a:defRPr>
            </a:lvl5pPr>
            <a:lvl6pPr marL="18859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6pPr>
            <a:lvl7pPr marL="22288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7pPr>
            <a:lvl8pPr marL="25717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8pPr>
            <a:lvl9pPr marL="29146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srgbClr val="E7E6E6"/>
                </a:solidFill>
                <a:latin typeface="Arial" panose="020B0604020202020204" pitchFamily="34" charset="0"/>
                <a:ea typeface="+mn-ea"/>
                <a:cs typeface="+mn-cs"/>
              </a:rPr>
              <a:t>slide </a:t>
            </a:r>
            <a:fld id="{7DDD236A-2C06-4C51-AF63-291C155D37D1}" type="slidenum">
              <a:rPr lang="en-US" altLang="en-US" sz="900">
                <a:solidFill>
                  <a:srgbClr val="E7E6E6"/>
                </a:solidFill>
                <a:latin typeface="Arial" panose="020B0604020202020204" pitchFamily="34" charset="0"/>
                <a:ea typeface="+mn-ea"/>
                <a:cs typeface="+mn-cs"/>
              </a:rPr>
              <a:pPr defTabSz="685800" fontAlgn="auto">
                <a:spcBef>
                  <a:spcPts val="0"/>
                </a:spcBef>
                <a:spcAft>
                  <a:spcPts val="0"/>
                </a:spcAft>
              </a:pPr>
              <a:t>53</a:t>
            </a:fld>
            <a:endParaRPr lang="en-US" altLang="en-US" sz="900">
              <a:solidFill>
                <a:srgbClr val="E7E6E6"/>
              </a:solidFill>
              <a:latin typeface="Arial" panose="020B0604020202020204" pitchFamily="34" charset="0"/>
              <a:ea typeface="+mn-ea"/>
              <a:cs typeface="+mn-cs"/>
            </a:endParaRPr>
          </a:p>
        </p:txBody>
      </p:sp>
      <p:sp>
        <p:nvSpPr>
          <p:cNvPr id="4099" name="Text Box 2"/>
          <p:cNvSpPr txBox="1">
            <a:spLocks noChangeArrowheads="1"/>
          </p:cNvSpPr>
          <p:nvPr/>
        </p:nvSpPr>
        <p:spPr bwMode="auto">
          <a:xfrm>
            <a:off x="3486150" y="4648200"/>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1</a:t>
            </a:r>
          </a:p>
        </p:txBody>
      </p:sp>
      <p:sp>
        <p:nvSpPr>
          <p:cNvPr id="4100" name="Text Box 3"/>
          <p:cNvSpPr txBox="1">
            <a:spLocks noChangeArrowheads="1"/>
          </p:cNvSpPr>
          <p:nvPr/>
        </p:nvSpPr>
        <p:spPr bwMode="auto">
          <a:xfrm>
            <a:off x="3943350" y="4213623"/>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0</a:t>
            </a:r>
          </a:p>
        </p:txBody>
      </p:sp>
      <p:sp>
        <p:nvSpPr>
          <p:cNvPr id="4101" name="Text Box 4"/>
          <p:cNvSpPr txBox="1">
            <a:spLocks noChangeArrowheads="1"/>
          </p:cNvSpPr>
          <p:nvPr/>
        </p:nvSpPr>
        <p:spPr bwMode="auto">
          <a:xfrm>
            <a:off x="3714750" y="4213623"/>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0</a:t>
            </a:r>
          </a:p>
        </p:txBody>
      </p:sp>
      <p:sp>
        <p:nvSpPr>
          <p:cNvPr id="4102" name="Text Box 5"/>
          <p:cNvSpPr txBox="1">
            <a:spLocks noChangeArrowheads="1"/>
          </p:cNvSpPr>
          <p:nvPr/>
        </p:nvSpPr>
        <p:spPr bwMode="auto">
          <a:xfrm>
            <a:off x="3486150" y="4210050"/>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0</a:t>
            </a:r>
          </a:p>
        </p:txBody>
      </p:sp>
      <p:sp>
        <p:nvSpPr>
          <p:cNvPr id="4103" name="Rectangle 6"/>
          <p:cNvSpPr>
            <a:spLocks noGrp="1" noChangeArrowheads="1"/>
          </p:cNvSpPr>
          <p:nvPr>
            <p:ph type="title"/>
          </p:nvPr>
        </p:nvSpPr>
        <p:spPr/>
        <p:txBody>
          <a:bodyPr/>
          <a:lstStyle/>
          <a:p>
            <a:r>
              <a:rPr lang="en-US" altLang="en-US"/>
              <a:t>Yao’s Protocol</a:t>
            </a:r>
          </a:p>
        </p:txBody>
      </p:sp>
      <p:sp>
        <p:nvSpPr>
          <p:cNvPr id="4104" name="Rectangle 7"/>
          <p:cNvSpPr>
            <a:spLocks noGrp="1" noChangeArrowheads="1"/>
          </p:cNvSpPr>
          <p:nvPr>
            <p:ph type="body" idx="1"/>
          </p:nvPr>
        </p:nvSpPr>
        <p:spPr>
          <a:xfrm>
            <a:off x="1485900" y="1200150"/>
            <a:ext cx="6400800" cy="3771900"/>
          </a:xfrm>
        </p:spPr>
        <p:txBody>
          <a:bodyPr/>
          <a:lstStyle/>
          <a:p>
            <a:r>
              <a:rPr lang="en-US" altLang="en-US"/>
              <a:t>Compute </a:t>
            </a:r>
            <a:r>
              <a:rPr lang="en-US" altLang="en-US">
                <a:solidFill>
                  <a:schemeClr val="hlink"/>
                </a:solidFill>
              </a:rPr>
              <a:t>any</a:t>
            </a:r>
            <a:r>
              <a:rPr lang="en-US" altLang="en-US"/>
              <a:t> function securely </a:t>
            </a:r>
          </a:p>
          <a:p>
            <a:pPr lvl="1"/>
            <a:r>
              <a:rPr lang="en-US" altLang="en-US"/>
              <a:t>… in the semi-honest model</a:t>
            </a:r>
          </a:p>
          <a:p>
            <a:r>
              <a:rPr lang="en-US" altLang="en-US"/>
              <a:t>First, convert the function into a </a:t>
            </a:r>
            <a:r>
              <a:rPr lang="en-US" altLang="en-US">
                <a:solidFill>
                  <a:schemeClr val="hlink"/>
                </a:solidFill>
              </a:rPr>
              <a:t>boolean circuit</a:t>
            </a:r>
            <a:endParaRPr lang="en-US" altLang="en-US"/>
          </a:p>
        </p:txBody>
      </p:sp>
      <p:sp>
        <p:nvSpPr>
          <p:cNvPr id="4105" name="AutoShape 8"/>
          <p:cNvSpPr>
            <a:spLocks noChangeArrowheads="1"/>
          </p:cNvSpPr>
          <p:nvPr/>
        </p:nvSpPr>
        <p:spPr bwMode="auto">
          <a:xfrm>
            <a:off x="1714500" y="4182666"/>
            <a:ext cx="628650" cy="400050"/>
          </a:xfrm>
          <a:prstGeom prst="triangle">
            <a:avLst>
              <a:gd name="adj" fmla="val 50000"/>
            </a:avLst>
          </a:prstGeom>
          <a:solidFill>
            <a:schemeClr val="accent1"/>
          </a:solidFill>
          <a:ln w="28575">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defTabSz="685800" fontAlgn="auto">
              <a:spcBef>
                <a:spcPts val="0"/>
              </a:spcBef>
              <a:spcAft>
                <a:spcPts val="0"/>
              </a:spcAft>
            </a:pPr>
            <a:r>
              <a:rPr lang="en-US" altLang="en-US" sz="1050">
                <a:solidFill>
                  <a:prstClr val="black"/>
                </a:solidFill>
                <a:ea typeface="+mn-ea"/>
                <a:cs typeface="+mn-cs"/>
              </a:rPr>
              <a:t>AND</a:t>
            </a:r>
          </a:p>
        </p:txBody>
      </p:sp>
      <p:sp>
        <p:nvSpPr>
          <p:cNvPr id="4106" name="Line 9"/>
          <p:cNvSpPr>
            <a:spLocks noChangeShapeType="1"/>
          </p:cNvSpPr>
          <p:nvPr/>
        </p:nvSpPr>
        <p:spPr bwMode="auto">
          <a:xfrm>
            <a:off x="1828800" y="4582716"/>
            <a:ext cx="0" cy="171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07" name="Line 10"/>
          <p:cNvSpPr>
            <a:spLocks noChangeShapeType="1"/>
          </p:cNvSpPr>
          <p:nvPr/>
        </p:nvSpPr>
        <p:spPr bwMode="auto">
          <a:xfrm>
            <a:off x="2228850" y="4582716"/>
            <a:ext cx="0" cy="171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08" name="Line 11"/>
          <p:cNvSpPr>
            <a:spLocks noChangeShapeType="1"/>
          </p:cNvSpPr>
          <p:nvPr/>
        </p:nvSpPr>
        <p:spPr bwMode="auto">
          <a:xfrm>
            <a:off x="2028825" y="4039791"/>
            <a:ext cx="0" cy="171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09" name="Text Box 12"/>
          <p:cNvSpPr txBox="1">
            <a:spLocks noChangeArrowheads="1"/>
          </p:cNvSpPr>
          <p:nvPr/>
        </p:nvSpPr>
        <p:spPr bwMode="auto">
          <a:xfrm>
            <a:off x="1600201" y="4525566"/>
            <a:ext cx="2696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x</a:t>
            </a:r>
          </a:p>
        </p:txBody>
      </p:sp>
      <p:sp>
        <p:nvSpPr>
          <p:cNvPr id="4110" name="Text Box 13"/>
          <p:cNvSpPr txBox="1">
            <a:spLocks noChangeArrowheads="1"/>
          </p:cNvSpPr>
          <p:nvPr/>
        </p:nvSpPr>
        <p:spPr bwMode="auto">
          <a:xfrm>
            <a:off x="2228850" y="4525566"/>
            <a:ext cx="27122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y</a:t>
            </a:r>
          </a:p>
        </p:txBody>
      </p:sp>
      <p:sp>
        <p:nvSpPr>
          <p:cNvPr id="4111" name="Text Box 14"/>
          <p:cNvSpPr txBox="1">
            <a:spLocks noChangeArrowheads="1"/>
          </p:cNvSpPr>
          <p:nvPr/>
        </p:nvSpPr>
        <p:spPr bwMode="auto">
          <a:xfrm>
            <a:off x="1943100" y="3782616"/>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z</a:t>
            </a:r>
          </a:p>
        </p:txBody>
      </p:sp>
      <p:sp>
        <p:nvSpPr>
          <p:cNvPr id="4112" name="Text Box 15"/>
          <p:cNvSpPr txBox="1">
            <a:spLocks noChangeArrowheads="1"/>
          </p:cNvSpPr>
          <p:nvPr/>
        </p:nvSpPr>
        <p:spPr bwMode="auto">
          <a:xfrm>
            <a:off x="2451498" y="4354116"/>
            <a:ext cx="107433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Truth table:</a:t>
            </a:r>
          </a:p>
        </p:txBody>
      </p:sp>
      <p:sp>
        <p:nvSpPr>
          <p:cNvPr id="4113" name="Rectangle 16"/>
          <p:cNvSpPr>
            <a:spLocks noChangeArrowheads="1"/>
          </p:cNvSpPr>
          <p:nvPr/>
        </p:nvSpPr>
        <p:spPr bwMode="auto">
          <a:xfrm>
            <a:off x="3486150" y="4248150"/>
            <a:ext cx="228600" cy="571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endParaRPr lang="en-US" altLang="en-US" sz="1800">
              <a:solidFill>
                <a:srgbClr val="E7E6E6"/>
              </a:solidFill>
              <a:ea typeface="+mn-ea"/>
              <a:cs typeface="+mn-cs"/>
            </a:endParaRPr>
          </a:p>
        </p:txBody>
      </p:sp>
      <p:sp>
        <p:nvSpPr>
          <p:cNvPr id="4114" name="Rectangle 17"/>
          <p:cNvSpPr>
            <a:spLocks noChangeArrowheads="1"/>
          </p:cNvSpPr>
          <p:nvPr/>
        </p:nvSpPr>
        <p:spPr bwMode="auto">
          <a:xfrm>
            <a:off x="3714750" y="4248150"/>
            <a:ext cx="228600" cy="571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endParaRPr lang="en-US" altLang="en-US" sz="1800">
              <a:solidFill>
                <a:srgbClr val="E7E6E6"/>
              </a:solidFill>
              <a:ea typeface="+mn-ea"/>
              <a:cs typeface="+mn-cs"/>
            </a:endParaRPr>
          </a:p>
        </p:txBody>
      </p:sp>
      <p:sp>
        <p:nvSpPr>
          <p:cNvPr id="4115" name="Rectangle 18"/>
          <p:cNvSpPr>
            <a:spLocks noChangeArrowheads="1"/>
          </p:cNvSpPr>
          <p:nvPr/>
        </p:nvSpPr>
        <p:spPr bwMode="auto">
          <a:xfrm>
            <a:off x="3943350" y="4248150"/>
            <a:ext cx="228600" cy="571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endParaRPr lang="en-US" altLang="en-US" sz="1800">
              <a:solidFill>
                <a:srgbClr val="E7E6E6"/>
              </a:solidFill>
              <a:ea typeface="+mn-ea"/>
              <a:cs typeface="+mn-cs"/>
            </a:endParaRPr>
          </a:p>
        </p:txBody>
      </p:sp>
      <p:sp>
        <p:nvSpPr>
          <p:cNvPr id="4116" name="Line 19"/>
          <p:cNvSpPr>
            <a:spLocks noChangeShapeType="1"/>
          </p:cNvSpPr>
          <p:nvPr/>
        </p:nvSpPr>
        <p:spPr bwMode="auto">
          <a:xfrm>
            <a:off x="3486150" y="4391025"/>
            <a:ext cx="68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17" name="Line 20"/>
          <p:cNvSpPr>
            <a:spLocks noChangeShapeType="1"/>
          </p:cNvSpPr>
          <p:nvPr/>
        </p:nvSpPr>
        <p:spPr bwMode="auto">
          <a:xfrm>
            <a:off x="3486150" y="4533900"/>
            <a:ext cx="68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18" name="Line 21"/>
          <p:cNvSpPr>
            <a:spLocks noChangeShapeType="1"/>
          </p:cNvSpPr>
          <p:nvPr/>
        </p:nvSpPr>
        <p:spPr bwMode="auto">
          <a:xfrm>
            <a:off x="3486150" y="4679156"/>
            <a:ext cx="68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19" name="Text Box 22"/>
          <p:cNvSpPr txBox="1">
            <a:spLocks noChangeArrowheads="1"/>
          </p:cNvSpPr>
          <p:nvPr/>
        </p:nvSpPr>
        <p:spPr bwMode="auto">
          <a:xfrm>
            <a:off x="3509963" y="3992166"/>
            <a:ext cx="2696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x</a:t>
            </a:r>
          </a:p>
        </p:txBody>
      </p:sp>
      <p:sp>
        <p:nvSpPr>
          <p:cNvPr id="4120" name="Text Box 23"/>
          <p:cNvSpPr txBox="1">
            <a:spLocks noChangeArrowheads="1"/>
          </p:cNvSpPr>
          <p:nvPr/>
        </p:nvSpPr>
        <p:spPr bwMode="auto">
          <a:xfrm>
            <a:off x="3738563" y="3992166"/>
            <a:ext cx="27122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y</a:t>
            </a:r>
          </a:p>
        </p:txBody>
      </p:sp>
      <p:sp>
        <p:nvSpPr>
          <p:cNvPr id="4121" name="Text Box 24"/>
          <p:cNvSpPr txBox="1">
            <a:spLocks noChangeArrowheads="1"/>
          </p:cNvSpPr>
          <p:nvPr/>
        </p:nvSpPr>
        <p:spPr bwMode="auto">
          <a:xfrm>
            <a:off x="3961210" y="3992166"/>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z</a:t>
            </a:r>
          </a:p>
        </p:txBody>
      </p:sp>
      <p:sp>
        <p:nvSpPr>
          <p:cNvPr id="4122" name="Text Box 25"/>
          <p:cNvSpPr txBox="1">
            <a:spLocks noChangeArrowheads="1"/>
          </p:cNvSpPr>
          <p:nvPr/>
        </p:nvSpPr>
        <p:spPr bwMode="auto">
          <a:xfrm>
            <a:off x="3486150" y="4362450"/>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0</a:t>
            </a:r>
          </a:p>
        </p:txBody>
      </p:sp>
      <p:sp>
        <p:nvSpPr>
          <p:cNvPr id="4123" name="Text Box 26"/>
          <p:cNvSpPr txBox="1">
            <a:spLocks noChangeArrowheads="1"/>
          </p:cNvSpPr>
          <p:nvPr/>
        </p:nvSpPr>
        <p:spPr bwMode="auto">
          <a:xfrm>
            <a:off x="3714750" y="4366023"/>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1</a:t>
            </a:r>
          </a:p>
        </p:txBody>
      </p:sp>
      <p:sp>
        <p:nvSpPr>
          <p:cNvPr id="4124" name="Text Box 27"/>
          <p:cNvSpPr txBox="1">
            <a:spLocks noChangeArrowheads="1"/>
          </p:cNvSpPr>
          <p:nvPr/>
        </p:nvSpPr>
        <p:spPr bwMode="auto">
          <a:xfrm>
            <a:off x="3943350" y="4366023"/>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0</a:t>
            </a:r>
          </a:p>
        </p:txBody>
      </p:sp>
      <p:sp>
        <p:nvSpPr>
          <p:cNvPr id="4125" name="Text Box 28"/>
          <p:cNvSpPr txBox="1">
            <a:spLocks noChangeArrowheads="1"/>
          </p:cNvSpPr>
          <p:nvPr/>
        </p:nvSpPr>
        <p:spPr bwMode="auto">
          <a:xfrm>
            <a:off x="3486150" y="4495800"/>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1</a:t>
            </a:r>
          </a:p>
        </p:txBody>
      </p:sp>
      <p:sp>
        <p:nvSpPr>
          <p:cNvPr id="4126" name="Text Box 29"/>
          <p:cNvSpPr txBox="1">
            <a:spLocks noChangeArrowheads="1"/>
          </p:cNvSpPr>
          <p:nvPr/>
        </p:nvSpPr>
        <p:spPr bwMode="auto">
          <a:xfrm>
            <a:off x="3714750" y="4499373"/>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0</a:t>
            </a:r>
          </a:p>
        </p:txBody>
      </p:sp>
      <p:sp>
        <p:nvSpPr>
          <p:cNvPr id="4127" name="Text Box 30"/>
          <p:cNvSpPr txBox="1">
            <a:spLocks noChangeArrowheads="1"/>
          </p:cNvSpPr>
          <p:nvPr/>
        </p:nvSpPr>
        <p:spPr bwMode="auto">
          <a:xfrm>
            <a:off x="3943350" y="4499373"/>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0</a:t>
            </a:r>
          </a:p>
        </p:txBody>
      </p:sp>
      <p:sp>
        <p:nvSpPr>
          <p:cNvPr id="4128" name="Text Box 31"/>
          <p:cNvSpPr txBox="1">
            <a:spLocks noChangeArrowheads="1"/>
          </p:cNvSpPr>
          <p:nvPr/>
        </p:nvSpPr>
        <p:spPr bwMode="auto">
          <a:xfrm>
            <a:off x="3714750" y="4651773"/>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1</a:t>
            </a:r>
          </a:p>
        </p:txBody>
      </p:sp>
      <p:sp>
        <p:nvSpPr>
          <p:cNvPr id="4129" name="Text Box 32"/>
          <p:cNvSpPr txBox="1">
            <a:spLocks noChangeArrowheads="1"/>
          </p:cNvSpPr>
          <p:nvPr/>
        </p:nvSpPr>
        <p:spPr bwMode="auto">
          <a:xfrm>
            <a:off x="3943350" y="4651773"/>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1</a:t>
            </a:r>
          </a:p>
        </p:txBody>
      </p:sp>
      <p:sp>
        <p:nvSpPr>
          <p:cNvPr id="4130" name="Text Box 33"/>
          <p:cNvSpPr txBox="1">
            <a:spLocks noChangeArrowheads="1"/>
          </p:cNvSpPr>
          <p:nvPr/>
        </p:nvSpPr>
        <p:spPr bwMode="auto">
          <a:xfrm>
            <a:off x="6572250" y="4648200"/>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1</a:t>
            </a:r>
          </a:p>
        </p:txBody>
      </p:sp>
      <p:sp>
        <p:nvSpPr>
          <p:cNvPr id="4131" name="Text Box 34"/>
          <p:cNvSpPr txBox="1">
            <a:spLocks noChangeArrowheads="1"/>
          </p:cNvSpPr>
          <p:nvPr/>
        </p:nvSpPr>
        <p:spPr bwMode="auto">
          <a:xfrm>
            <a:off x="7029450" y="4213623"/>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0</a:t>
            </a:r>
          </a:p>
        </p:txBody>
      </p:sp>
      <p:sp>
        <p:nvSpPr>
          <p:cNvPr id="4132" name="Text Box 35"/>
          <p:cNvSpPr txBox="1">
            <a:spLocks noChangeArrowheads="1"/>
          </p:cNvSpPr>
          <p:nvPr/>
        </p:nvSpPr>
        <p:spPr bwMode="auto">
          <a:xfrm>
            <a:off x="6800850" y="4213623"/>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0</a:t>
            </a:r>
          </a:p>
        </p:txBody>
      </p:sp>
      <p:sp>
        <p:nvSpPr>
          <p:cNvPr id="4133" name="Text Box 36"/>
          <p:cNvSpPr txBox="1">
            <a:spLocks noChangeArrowheads="1"/>
          </p:cNvSpPr>
          <p:nvPr/>
        </p:nvSpPr>
        <p:spPr bwMode="auto">
          <a:xfrm>
            <a:off x="6572250" y="4210050"/>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0</a:t>
            </a:r>
          </a:p>
        </p:txBody>
      </p:sp>
      <p:sp>
        <p:nvSpPr>
          <p:cNvPr id="4134" name="AutoShape 37"/>
          <p:cNvSpPr>
            <a:spLocks noChangeArrowheads="1"/>
          </p:cNvSpPr>
          <p:nvPr/>
        </p:nvSpPr>
        <p:spPr bwMode="auto">
          <a:xfrm>
            <a:off x="4839891" y="4182666"/>
            <a:ext cx="628650" cy="400050"/>
          </a:xfrm>
          <a:prstGeom prst="triangle">
            <a:avLst>
              <a:gd name="adj" fmla="val 50000"/>
            </a:avLst>
          </a:prstGeom>
          <a:solidFill>
            <a:schemeClr val="accent1"/>
          </a:solidFill>
          <a:ln w="28575">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defTabSz="685800" fontAlgn="auto">
              <a:spcBef>
                <a:spcPts val="0"/>
              </a:spcBef>
              <a:spcAft>
                <a:spcPts val="0"/>
              </a:spcAft>
            </a:pPr>
            <a:r>
              <a:rPr lang="en-US" altLang="en-US" sz="1050">
                <a:solidFill>
                  <a:prstClr val="black"/>
                </a:solidFill>
                <a:ea typeface="+mn-ea"/>
                <a:cs typeface="+mn-cs"/>
              </a:rPr>
              <a:t>OR</a:t>
            </a:r>
          </a:p>
        </p:txBody>
      </p:sp>
      <p:sp>
        <p:nvSpPr>
          <p:cNvPr id="4135" name="Line 38"/>
          <p:cNvSpPr>
            <a:spLocks noChangeShapeType="1"/>
          </p:cNvSpPr>
          <p:nvPr/>
        </p:nvSpPr>
        <p:spPr bwMode="auto">
          <a:xfrm>
            <a:off x="4954191" y="4582716"/>
            <a:ext cx="0" cy="171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36" name="Line 39"/>
          <p:cNvSpPr>
            <a:spLocks noChangeShapeType="1"/>
          </p:cNvSpPr>
          <p:nvPr/>
        </p:nvSpPr>
        <p:spPr bwMode="auto">
          <a:xfrm>
            <a:off x="5354241" y="4582716"/>
            <a:ext cx="0" cy="171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37" name="Line 40"/>
          <p:cNvSpPr>
            <a:spLocks noChangeShapeType="1"/>
          </p:cNvSpPr>
          <p:nvPr/>
        </p:nvSpPr>
        <p:spPr bwMode="auto">
          <a:xfrm>
            <a:off x="5154216" y="4039791"/>
            <a:ext cx="0" cy="171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38" name="Text Box 41"/>
          <p:cNvSpPr txBox="1">
            <a:spLocks noChangeArrowheads="1"/>
          </p:cNvSpPr>
          <p:nvPr/>
        </p:nvSpPr>
        <p:spPr bwMode="auto">
          <a:xfrm>
            <a:off x="4725591" y="4525566"/>
            <a:ext cx="2696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x</a:t>
            </a:r>
          </a:p>
        </p:txBody>
      </p:sp>
      <p:sp>
        <p:nvSpPr>
          <p:cNvPr id="4139" name="Text Box 42"/>
          <p:cNvSpPr txBox="1">
            <a:spLocks noChangeArrowheads="1"/>
          </p:cNvSpPr>
          <p:nvPr/>
        </p:nvSpPr>
        <p:spPr bwMode="auto">
          <a:xfrm>
            <a:off x="5354241" y="4525566"/>
            <a:ext cx="27122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y</a:t>
            </a:r>
          </a:p>
        </p:txBody>
      </p:sp>
      <p:sp>
        <p:nvSpPr>
          <p:cNvPr id="4140" name="Text Box 43"/>
          <p:cNvSpPr txBox="1">
            <a:spLocks noChangeArrowheads="1"/>
          </p:cNvSpPr>
          <p:nvPr/>
        </p:nvSpPr>
        <p:spPr bwMode="auto">
          <a:xfrm>
            <a:off x="5068491" y="3782616"/>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z</a:t>
            </a:r>
          </a:p>
        </p:txBody>
      </p:sp>
      <p:sp>
        <p:nvSpPr>
          <p:cNvPr id="4141" name="Text Box 44"/>
          <p:cNvSpPr txBox="1">
            <a:spLocks noChangeArrowheads="1"/>
          </p:cNvSpPr>
          <p:nvPr/>
        </p:nvSpPr>
        <p:spPr bwMode="auto">
          <a:xfrm>
            <a:off x="5543550" y="4354116"/>
            <a:ext cx="107433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Truth table:</a:t>
            </a:r>
          </a:p>
        </p:txBody>
      </p:sp>
      <p:sp>
        <p:nvSpPr>
          <p:cNvPr id="4142" name="Rectangle 45"/>
          <p:cNvSpPr>
            <a:spLocks noChangeArrowheads="1"/>
          </p:cNvSpPr>
          <p:nvPr/>
        </p:nvSpPr>
        <p:spPr bwMode="auto">
          <a:xfrm>
            <a:off x="6572250" y="4248150"/>
            <a:ext cx="228600" cy="571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endParaRPr lang="en-US" altLang="en-US" sz="1800">
              <a:solidFill>
                <a:srgbClr val="E7E6E6"/>
              </a:solidFill>
              <a:ea typeface="+mn-ea"/>
              <a:cs typeface="+mn-cs"/>
            </a:endParaRPr>
          </a:p>
        </p:txBody>
      </p:sp>
      <p:sp>
        <p:nvSpPr>
          <p:cNvPr id="4143" name="Rectangle 46"/>
          <p:cNvSpPr>
            <a:spLocks noChangeArrowheads="1"/>
          </p:cNvSpPr>
          <p:nvPr/>
        </p:nvSpPr>
        <p:spPr bwMode="auto">
          <a:xfrm>
            <a:off x="6800850" y="4248150"/>
            <a:ext cx="228600" cy="571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endParaRPr lang="en-US" altLang="en-US" sz="1800">
              <a:solidFill>
                <a:srgbClr val="E7E6E6"/>
              </a:solidFill>
              <a:ea typeface="+mn-ea"/>
              <a:cs typeface="+mn-cs"/>
            </a:endParaRPr>
          </a:p>
        </p:txBody>
      </p:sp>
      <p:sp>
        <p:nvSpPr>
          <p:cNvPr id="4144" name="Rectangle 47"/>
          <p:cNvSpPr>
            <a:spLocks noChangeArrowheads="1"/>
          </p:cNvSpPr>
          <p:nvPr/>
        </p:nvSpPr>
        <p:spPr bwMode="auto">
          <a:xfrm>
            <a:off x="7029450" y="4248150"/>
            <a:ext cx="228600" cy="571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endParaRPr lang="en-US" altLang="en-US" sz="1800">
              <a:solidFill>
                <a:srgbClr val="E7E6E6"/>
              </a:solidFill>
              <a:ea typeface="+mn-ea"/>
              <a:cs typeface="+mn-cs"/>
            </a:endParaRPr>
          </a:p>
        </p:txBody>
      </p:sp>
      <p:sp>
        <p:nvSpPr>
          <p:cNvPr id="4145" name="Line 48"/>
          <p:cNvSpPr>
            <a:spLocks noChangeShapeType="1"/>
          </p:cNvSpPr>
          <p:nvPr/>
        </p:nvSpPr>
        <p:spPr bwMode="auto">
          <a:xfrm>
            <a:off x="6572250" y="4391025"/>
            <a:ext cx="68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46" name="Line 49"/>
          <p:cNvSpPr>
            <a:spLocks noChangeShapeType="1"/>
          </p:cNvSpPr>
          <p:nvPr/>
        </p:nvSpPr>
        <p:spPr bwMode="auto">
          <a:xfrm>
            <a:off x="6572250" y="4533900"/>
            <a:ext cx="68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47" name="Line 50"/>
          <p:cNvSpPr>
            <a:spLocks noChangeShapeType="1"/>
          </p:cNvSpPr>
          <p:nvPr/>
        </p:nvSpPr>
        <p:spPr bwMode="auto">
          <a:xfrm>
            <a:off x="6572250" y="4679156"/>
            <a:ext cx="68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48" name="Text Box 51"/>
          <p:cNvSpPr txBox="1">
            <a:spLocks noChangeArrowheads="1"/>
          </p:cNvSpPr>
          <p:nvPr/>
        </p:nvSpPr>
        <p:spPr bwMode="auto">
          <a:xfrm>
            <a:off x="6578203" y="3973116"/>
            <a:ext cx="2696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x</a:t>
            </a:r>
          </a:p>
        </p:txBody>
      </p:sp>
      <p:sp>
        <p:nvSpPr>
          <p:cNvPr id="4149" name="Text Box 52"/>
          <p:cNvSpPr txBox="1">
            <a:spLocks noChangeArrowheads="1"/>
          </p:cNvSpPr>
          <p:nvPr/>
        </p:nvSpPr>
        <p:spPr bwMode="auto">
          <a:xfrm>
            <a:off x="6806804" y="3973116"/>
            <a:ext cx="27122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y</a:t>
            </a:r>
          </a:p>
        </p:txBody>
      </p:sp>
      <p:sp>
        <p:nvSpPr>
          <p:cNvPr id="4150" name="Text Box 53"/>
          <p:cNvSpPr txBox="1">
            <a:spLocks noChangeArrowheads="1"/>
          </p:cNvSpPr>
          <p:nvPr/>
        </p:nvSpPr>
        <p:spPr bwMode="auto">
          <a:xfrm>
            <a:off x="7029450" y="3973116"/>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z</a:t>
            </a:r>
          </a:p>
        </p:txBody>
      </p:sp>
      <p:sp>
        <p:nvSpPr>
          <p:cNvPr id="4151" name="Text Box 54"/>
          <p:cNvSpPr txBox="1">
            <a:spLocks noChangeArrowheads="1"/>
          </p:cNvSpPr>
          <p:nvPr/>
        </p:nvSpPr>
        <p:spPr bwMode="auto">
          <a:xfrm>
            <a:off x="6572250" y="4362450"/>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0</a:t>
            </a:r>
          </a:p>
        </p:txBody>
      </p:sp>
      <p:sp>
        <p:nvSpPr>
          <p:cNvPr id="4152" name="Text Box 55"/>
          <p:cNvSpPr txBox="1">
            <a:spLocks noChangeArrowheads="1"/>
          </p:cNvSpPr>
          <p:nvPr/>
        </p:nvSpPr>
        <p:spPr bwMode="auto">
          <a:xfrm>
            <a:off x="6800850" y="4366023"/>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1</a:t>
            </a:r>
          </a:p>
        </p:txBody>
      </p:sp>
      <p:sp>
        <p:nvSpPr>
          <p:cNvPr id="4153" name="Text Box 56"/>
          <p:cNvSpPr txBox="1">
            <a:spLocks noChangeArrowheads="1"/>
          </p:cNvSpPr>
          <p:nvPr/>
        </p:nvSpPr>
        <p:spPr bwMode="auto">
          <a:xfrm>
            <a:off x="7029450" y="4366023"/>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1</a:t>
            </a:r>
          </a:p>
        </p:txBody>
      </p:sp>
      <p:sp>
        <p:nvSpPr>
          <p:cNvPr id="4154" name="Text Box 57"/>
          <p:cNvSpPr txBox="1">
            <a:spLocks noChangeArrowheads="1"/>
          </p:cNvSpPr>
          <p:nvPr/>
        </p:nvSpPr>
        <p:spPr bwMode="auto">
          <a:xfrm>
            <a:off x="6572250" y="4495800"/>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1</a:t>
            </a:r>
          </a:p>
        </p:txBody>
      </p:sp>
      <p:sp>
        <p:nvSpPr>
          <p:cNvPr id="4155" name="Text Box 58"/>
          <p:cNvSpPr txBox="1">
            <a:spLocks noChangeArrowheads="1"/>
          </p:cNvSpPr>
          <p:nvPr/>
        </p:nvSpPr>
        <p:spPr bwMode="auto">
          <a:xfrm>
            <a:off x="6800850" y="4499373"/>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0</a:t>
            </a:r>
          </a:p>
        </p:txBody>
      </p:sp>
      <p:sp>
        <p:nvSpPr>
          <p:cNvPr id="4156" name="Text Box 59"/>
          <p:cNvSpPr txBox="1">
            <a:spLocks noChangeArrowheads="1"/>
          </p:cNvSpPr>
          <p:nvPr/>
        </p:nvSpPr>
        <p:spPr bwMode="auto">
          <a:xfrm>
            <a:off x="7029450" y="4499373"/>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1</a:t>
            </a:r>
          </a:p>
        </p:txBody>
      </p:sp>
      <p:sp>
        <p:nvSpPr>
          <p:cNvPr id="4157" name="Text Box 60"/>
          <p:cNvSpPr txBox="1">
            <a:spLocks noChangeArrowheads="1"/>
          </p:cNvSpPr>
          <p:nvPr/>
        </p:nvSpPr>
        <p:spPr bwMode="auto">
          <a:xfrm>
            <a:off x="6800850" y="4651773"/>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1</a:t>
            </a:r>
          </a:p>
        </p:txBody>
      </p:sp>
      <p:sp>
        <p:nvSpPr>
          <p:cNvPr id="4158" name="Text Box 61"/>
          <p:cNvSpPr txBox="1">
            <a:spLocks noChangeArrowheads="1"/>
          </p:cNvSpPr>
          <p:nvPr/>
        </p:nvSpPr>
        <p:spPr bwMode="auto">
          <a:xfrm>
            <a:off x="7029450" y="4651773"/>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1</a:t>
            </a:r>
          </a:p>
        </p:txBody>
      </p:sp>
      <p:grpSp>
        <p:nvGrpSpPr>
          <p:cNvPr id="4159" name="Group 62"/>
          <p:cNvGrpSpPr>
            <a:grpSpLocks/>
          </p:cNvGrpSpPr>
          <p:nvPr/>
        </p:nvGrpSpPr>
        <p:grpSpPr bwMode="auto">
          <a:xfrm>
            <a:off x="3606404" y="3086100"/>
            <a:ext cx="314325" cy="400050"/>
            <a:chOff x="1349" y="2232"/>
            <a:chExt cx="528" cy="600"/>
          </a:xfrm>
        </p:grpSpPr>
        <p:sp>
          <p:nvSpPr>
            <p:cNvPr id="4204" name="AutoShape 63"/>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defTabSz="685800" fontAlgn="auto">
                <a:spcBef>
                  <a:spcPts val="0"/>
                </a:spcBef>
                <a:spcAft>
                  <a:spcPts val="0"/>
                </a:spcAft>
              </a:pPr>
              <a:r>
                <a:rPr lang="en-US" altLang="en-US" sz="525">
                  <a:solidFill>
                    <a:prstClr val="black"/>
                  </a:solidFill>
                  <a:ea typeface="+mn-ea"/>
                  <a:cs typeface="+mn-cs"/>
                </a:rPr>
                <a:t>AND</a:t>
              </a:r>
            </a:p>
          </p:txBody>
        </p:sp>
        <p:sp>
          <p:nvSpPr>
            <p:cNvPr id="4205" name="Line 64"/>
            <p:cNvSpPr>
              <a:spLocks noChangeShapeType="1"/>
            </p:cNvSpPr>
            <p:nvPr/>
          </p:nvSpPr>
          <p:spPr bwMode="auto">
            <a:xfrm>
              <a:off x="1445"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206" name="Line 65"/>
            <p:cNvSpPr>
              <a:spLocks noChangeShapeType="1"/>
            </p:cNvSpPr>
            <p:nvPr/>
          </p:nvSpPr>
          <p:spPr bwMode="auto">
            <a:xfrm>
              <a:off x="1781"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207" name="Line 66"/>
            <p:cNvSpPr>
              <a:spLocks noChangeShapeType="1"/>
            </p:cNvSpPr>
            <p:nvPr/>
          </p:nvSpPr>
          <p:spPr bwMode="auto">
            <a:xfrm>
              <a:off x="1613" y="223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grpSp>
        <p:nvGrpSpPr>
          <p:cNvPr id="4160" name="Group 67"/>
          <p:cNvGrpSpPr>
            <a:grpSpLocks/>
          </p:cNvGrpSpPr>
          <p:nvPr/>
        </p:nvGrpSpPr>
        <p:grpSpPr bwMode="auto">
          <a:xfrm>
            <a:off x="4057650" y="3086100"/>
            <a:ext cx="314325" cy="400050"/>
            <a:chOff x="1349" y="2232"/>
            <a:chExt cx="528" cy="600"/>
          </a:xfrm>
        </p:grpSpPr>
        <p:sp>
          <p:nvSpPr>
            <p:cNvPr id="4200" name="AutoShape 68"/>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defTabSz="685800" fontAlgn="auto">
                <a:spcBef>
                  <a:spcPts val="0"/>
                </a:spcBef>
                <a:spcAft>
                  <a:spcPts val="0"/>
                </a:spcAft>
              </a:pPr>
              <a:r>
                <a:rPr lang="en-US" altLang="en-US" sz="525">
                  <a:solidFill>
                    <a:prstClr val="black"/>
                  </a:solidFill>
                  <a:ea typeface="+mn-ea"/>
                  <a:cs typeface="+mn-cs"/>
                </a:rPr>
                <a:t>OR</a:t>
              </a:r>
            </a:p>
          </p:txBody>
        </p:sp>
        <p:sp>
          <p:nvSpPr>
            <p:cNvPr id="4201" name="Line 69"/>
            <p:cNvSpPr>
              <a:spLocks noChangeShapeType="1"/>
            </p:cNvSpPr>
            <p:nvPr/>
          </p:nvSpPr>
          <p:spPr bwMode="auto">
            <a:xfrm>
              <a:off x="1445"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202" name="Line 70"/>
            <p:cNvSpPr>
              <a:spLocks noChangeShapeType="1"/>
            </p:cNvSpPr>
            <p:nvPr/>
          </p:nvSpPr>
          <p:spPr bwMode="auto">
            <a:xfrm>
              <a:off x="1781"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203" name="Line 71"/>
            <p:cNvSpPr>
              <a:spLocks noChangeShapeType="1"/>
            </p:cNvSpPr>
            <p:nvPr/>
          </p:nvSpPr>
          <p:spPr bwMode="auto">
            <a:xfrm>
              <a:off x="1613" y="223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grpSp>
        <p:nvGrpSpPr>
          <p:cNvPr id="4161" name="Group 72"/>
          <p:cNvGrpSpPr>
            <a:grpSpLocks/>
          </p:cNvGrpSpPr>
          <p:nvPr/>
        </p:nvGrpSpPr>
        <p:grpSpPr bwMode="auto">
          <a:xfrm>
            <a:off x="4267200" y="2286000"/>
            <a:ext cx="314325" cy="400050"/>
            <a:chOff x="1349" y="2232"/>
            <a:chExt cx="528" cy="600"/>
          </a:xfrm>
        </p:grpSpPr>
        <p:sp>
          <p:nvSpPr>
            <p:cNvPr id="4196" name="AutoShape 73"/>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defTabSz="685800" fontAlgn="auto">
                <a:spcBef>
                  <a:spcPts val="0"/>
                </a:spcBef>
                <a:spcAft>
                  <a:spcPts val="0"/>
                </a:spcAft>
              </a:pPr>
              <a:r>
                <a:rPr lang="en-US" altLang="en-US" sz="525">
                  <a:solidFill>
                    <a:prstClr val="black"/>
                  </a:solidFill>
                  <a:ea typeface="+mn-ea"/>
                  <a:cs typeface="+mn-cs"/>
                </a:rPr>
                <a:t>AND</a:t>
              </a:r>
            </a:p>
          </p:txBody>
        </p:sp>
        <p:sp>
          <p:nvSpPr>
            <p:cNvPr id="4197" name="Line 74"/>
            <p:cNvSpPr>
              <a:spLocks noChangeShapeType="1"/>
            </p:cNvSpPr>
            <p:nvPr/>
          </p:nvSpPr>
          <p:spPr bwMode="auto">
            <a:xfrm>
              <a:off x="1445"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98" name="Line 75"/>
            <p:cNvSpPr>
              <a:spLocks noChangeShapeType="1"/>
            </p:cNvSpPr>
            <p:nvPr/>
          </p:nvSpPr>
          <p:spPr bwMode="auto">
            <a:xfrm>
              <a:off x="1781"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99" name="Line 76"/>
            <p:cNvSpPr>
              <a:spLocks noChangeShapeType="1"/>
            </p:cNvSpPr>
            <p:nvPr/>
          </p:nvSpPr>
          <p:spPr bwMode="auto">
            <a:xfrm>
              <a:off x="1613" y="223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sp>
        <p:nvSpPr>
          <p:cNvPr id="4162" name="AutoShape 77"/>
          <p:cNvSpPr>
            <a:spLocks noChangeArrowheads="1"/>
          </p:cNvSpPr>
          <p:nvPr/>
        </p:nvSpPr>
        <p:spPr bwMode="auto">
          <a:xfrm>
            <a:off x="4600575" y="2862262"/>
            <a:ext cx="314325" cy="223838"/>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defTabSz="685800" fontAlgn="auto">
              <a:spcBef>
                <a:spcPts val="0"/>
              </a:spcBef>
              <a:spcAft>
                <a:spcPts val="0"/>
              </a:spcAft>
            </a:pPr>
            <a:r>
              <a:rPr lang="en-US" altLang="en-US" sz="525">
                <a:solidFill>
                  <a:prstClr val="black"/>
                </a:solidFill>
                <a:ea typeface="+mn-ea"/>
                <a:cs typeface="+mn-cs"/>
              </a:rPr>
              <a:t>NOT</a:t>
            </a:r>
          </a:p>
        </p:txBody>
      </p:sp>
      <p:sp>
        <p:nvSpPr>
          <p:cNvPr id="4163" name="Line 78"/>
          <p:cNvSpPr>
            <a:spLocks noChangeShapeType="1"/>
          </p:cNvSpPr>
          <p:nvPr/>
        </p:nvSpPr>
        <p:spPr bwMode="auto">
          <a:xfrm>
            <a:off x="4757738" y="2782492"/>
            <a:ext cx="0" cy="964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nvGrpSpPr>
          <p:cNvPr id="4164" name="Group 79"/>
          <p:cNvGrpSpPr>
            <a:grpSpLocks/>
          </p:cNvGrpSpPr>
          <p:nvPr/>
        </p:nvGrpSpPr>
        <p:grpSpPr bwMode="auto">
          <a:xfrm>
            <a:off x="4600575" y="3086100"/>
            <a:ext cx="314325" cy="400050"/>
            <a:chOff x="1349" y="2232"/>
            <a:chExt cx="528" cy="600"/>
          </a:xfrm>
        </p:grpSpPr>
        <p:sp>
          <p:nvSpPr>
            <p:cNvPr id="4192" name="AutoShape 80"/>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defTabSz="685800" fontAlgn="auto">
                <a:spcBef>
                  <a:spcPts val="0"/>
                </a:spcBef>
                <a:spcAft>
                  <a:spcPts val="0"/>
                </a:spcAft>
              </a:pPr>
              <a:r>
                <a:rPr lang="en-US" altLang="en-US" sz="525">
                  <a:solidFill>
                    <a:prstClr val="black"/>
                  </a:solidFill>
                  <a:ea typeface="+mn-ea"/>
                  <a:cs typeface="+mn-cs"/>
                </a:rPr>
                <a:t>OR</a:t>
              </a:r>
            </a:p>
          </p:txBody>
        </p:sp>
        <p:sp>
          <p:nvSpPr>
            <p:cNvPr id="4193" name="Line 81"/>
            <p:cNvSpPr>
              <a:spLocks noChangeShapeType="1"/>
            </p:cNvSpPr>
            <p:nvPr/>
          </p:nvSpPr>
          <p:spPr bwMode="auto">
            <a:xfrm>
              <a:off x="1445"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94" name="Line 82"/>
            <p:cNvSpPr>
              <a:spLocks noChangeShapeType="1"/>
            </p:cNvSpPr>
            <p:nvPr/>
          </p:nvSpPr>
          <p:spPr bwMode="auto">
            <a:xfrm>
              <a:off x="1781"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95" name="Line 83"/>
            <p:cNvSpPr>
              <a:spLocks noChangeShapeType="1"/>
            </p:cNvSpPr>
            <p:nvPr/>
          </p:nvSpPr>
          <p:spPr bwMode="auto">
            <a:xfrm>
              <a:off x="1613" y="223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grpSp>
        <p:nvGrpSpPr>
          <p:cNvPr id="4165" name="Group 84"/>
          <p:cNvGrpSpPr>
            <a:grpSpLocks/>
          </p:cNvGrpSpPr>
          <p:nvPr/>
        </p:nvGrpSpPr>
        <p:grpSpPr bwMode="auto">
          <a:xfrm>
            <a:off x="3857625" y="2686050"/>
            <a:ext cx="314325" cy="400050"/>
            <a:chOff x="1349" y="2232"/>
            <a:chExt cx="528" cy="600"/>
          </a:xfrm>
        </p:grpSpPr>
        <p:sp>
          <p:nvSpPr>
            <p:cNvPr id="4188" name="AutoShape 85"/>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defTabSz="685800" fontAlgn="auto">
                <a:spcBef>
                  <a:spcPts val="0"/>
                </a:spcBef>
                <a:spcAft>
                  <a:spcPts val="0"/>
                </a:spcAft>
              </a:pPr>
              <a:r>
                <a:rPr lang="en-US" altLang="en-US" sz="525">
                  <a:solidFill>
                    <a:prstClr val="black"/>
                  </a:solidFill>
                  <a:ea typeface="+mn-ea"/>
                  <a:cs typeface="+mn-cs"/>
                </a:rPr>
                <a:t>AND</a:t>
              </a:r>
            </a:p>
          </p:txBody>
        </p:sp>
        <p:sp>
          <p:nvSpPr>
            <p:cNvPr id="4189" name="Line 86"/>
            <p:cNvSpPr>
              <a:spLocks noChangeShapeType="1"/>
            </p:cNvSpPr>
            <p:nvPr/>
          </p:nvSpPr>
          <p:spPr bwMode="auto">
            <a:xfrm>
              <a:off x="1445"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90" name="Line 87"/>
            <p:cNvSpPr>
              <a:spLocks noChangeShapeType="1"/>
            </p:cNvSpPr>
            <p:nvPr/>
          </p:nvSpPr>
          <p:spPr bwMode="auto">
            <a:xfrm>
              <a:off x="1781"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91" name="Line 88"/>
            <p:cNvSpPr>
              <a:spLocks noChangeShapeType="1"/>
            </p:cNvSpPr>
            <p:nvPr/>
          </p:nvSpPr>
          <p:spPr bwMode="auto">
            <a:xfrm>
              <a:off x="1613" y="223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sp>
        <p:nvSpPr>
          <p:cNvPr id="4166" name="Line 89"/>
          <p:cNvSpPr>
            <a:spLocks noChangeShapeType="1"/>
          </p:cNvSpPr>
          <p:nvPr/>
        </p:nvSpPr>
        <p:spPr bwMode="auto">
          <a:xfrm>
            <a:off x="4524375" y="2690814"/>
            <a:ext cx="233363" cy="9286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67" name="Line 90"/>
          <p:cNvSpPr>
            <a:spLocks noChangeShapeType="1"/>
          </p:cNvSpPr>
          <p:nvPr/>
        </p:nvSpPr>
        <p:spPr bwMode="auto">
          <a:xfrm>
            <a:off x="4014787" y="2690813"/>
            <a:ext cx="3095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68" name="Line 91"/>
          <p:cNvSpPr>
            <a:spLocks noChangeShapeType="1"/>
          </p:cNvSpPr>
          <p:nvPr/>
        </p:nvSpPr>
        <p:spPr bwMode="auto">
          <a:xfrm>
            <a:off x="3758803" y="3086100"/>
            <a:ext cx="15597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69" name="Line 92"/>
          <p:cNvSpPr>
            <a:spLocks noChangeShapeType="1"/>
          </p:cNvSpPr>
          <p:nvPr/>
        </p:nvSpPr>
        <p:spPr bwMode="auto">
          <a:xfrm>
            <a:off x="4114801" y="3086100"/>
            <a:ext cx="11311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70" name="Text Box 93"/>
          <p:cNvSpPr txBox="1">
            <a:spLocks noChangeArrowheads="1"/>
          </p:cNvSpPr>
          <p:nvPr/>
        </p:nvSpPr>
        <p:spPr bwMode="auto">
          <a:xfrm>
            <a:off x="2320529" y="2894411"/>
            <a:ext cx="127169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500">
                <a:solidFill>
                  <a:prstClr val="black"/>
                </a:solidFill>
                <a:ea typeface="+mn-ea"/>
                <a:cs typeface="+mn-cs"/>
              </a:rPr>
              <a:t>Alice’s inputs</a:t>
            </a:r>
          </a:p>
        </p:txBody>
      </p:sp>
      <p:sp>
        <p:nvSpPr>
          <p:cNvPr id="4171" name="Line 94"/>
          <p:cNvSpPr>
            <a:spLocks noChangeShapeType="1"/>
          </p:cNvSpPr>
          <p:nvPr/>
        </p:nvSpPr>
        <p:spPr bwMode="auto">
          <a:xfrm>
            <a:off x="2971800" y="3200400"/>
            <a:ext cx="0" cy="2857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72" name="Line 95"/>
          <p:cNvSpPr>
            <a:spLocks noChangeShapeType="1"/>
          </p:cNvSpPr>
          <p:nvPr/>
        </p:nvSpPr>
        <p:spPr bwMode="auto">
          <a:xfrm>
            <a:off x="2971800" y="3486150"/>
            <a:ext cx="69175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73" name="Line 96"/>
          <p:cNvSpPr>
            <a:spLocks noChangeShapeType="1"/>
          </p:cNvSpPr>
          <p:nvPr/>
        </p:nvSpPr>
        <p:spPr bwMode="auto">
          <a:xfrm>
            <a:off x="2914650" y="3200400"/>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74" name="Line 97"/>
          <p:cNvSpPr>
            <a:spLocks noChangeShapeType="1"/>
          </p:cNvSpPr>
          <p:nvPr/>
        </p:nvSpPr>
        <p:spPr bwMode="auto">
          <a:xfrm>
            <a:off x="2914650" y="3543300"/>
            <a:ext cx="12001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75" name="Line 98"/>
          <p:cNvSpPr>
            <a:spLocks noChangeShapeType="1"/>
          </p:cNvSpPr>
          <p:nvPr/>
        </p:nvSpPr>
        <p:spPr bwMode="auto">
          <a:xfrm>
            <a:off x="4114800" y="34861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76" name="Line 99"/>
          <p:cNvSpPr>
            <a:spLocks noChangeShapeType="1"/>
          </p:cNvSpPr>
          <p:nvPr/>
        </p:nvSpPr>
        <p:spPr bwMode="auto">
          <a:xfrm>
            <a:off x="2857500" y="3200400"/>
            <a:ext cx="0" cy="400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77" name="Line 100"/>
          <p:cNvSpPr>
            <a:spLocks noChangeShapeType="1"/>
          </p:cNvSpPr>
          <p:nvPr/>
        </p:nvSpPr>
        <p:spPr bwMode="auto">
          <a:xfrm>
            <a:off x="2857500" y="3600450"/>
            <a:ext cx="18002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78" name="Line 101"/>
          <p:cNvSpPr>
            <a:spLocks noChangeShapeType="1"/>
          </p:cNvSpPr>
          <p:nvPr/>
        </p:nvSpPr>
        <p:spPr bwMode="auto">
          <a:xfrm flipH="1">
            <a:off x="4657725" y="3486150"/>
            <a:ext cx="0"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79" name="Line 102"/>
          <p:cNvSpPr>
            <a:spLocks noChangeShapeType="1"/>
          </p:cNvSpPr>
          <p:nvPr/>
        </p:nvSpPr>
        <p:spPr bwMode="auto">
          <a:xfrm>
            <a:off x="5549504" y="3200400"/>
            <a:ext cx="0" cy="2857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80" name="Line 103"/>
          <p:cNvSpPr>
            <a:spLocks noChangeShapeType="1"/>
          </p:cNvSpPr>
          <p:nvPr/>
        </p:nvSpPr>
        <p:spPr bwMode="auto">
          <a:xfrm>
            <a:off x="4857750" y="3486150"/>
            <a:ext cx="69175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81" name="Line 104"/>
          <p:cNvSpPr>
            <a:spLocks noChangeShapeType="1"/>
          </p:cNvSpPr>
          <p:nvPr/>
        </p:nvSpPr>
        <p:spPr bwMode="auto">
          <a:xfrm>
            <a:off x="5657850" y="3200400"/>
            <a:ext cx="0"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82" name="Line 105"/>
          <p:cNvSpPr>
            <a:spLocks noChangeShapeType="1"/>
          </p:cNvSpPr>
          <p:nvPr/>
        </p:nvSpPr>
        <p:spPr bwMode="auto">
          <a:xfrm>
            <a:off x="3857625" y="3657600"/>
            <a:ext cx="18002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83" name="Line 106"/>
          <p:cNvSpPr>
            <a:spLocks noChangeShapeType="1"/>
          </p:cNvSpPr>
          <p:nvPr/>
        </p:nvSpPr>
        <p:spPr bwMode="auto">
          <a:xfrm>
            <a:off x="4314825" y="3486150"/>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84" name="Line 107"/>
          <p:cNvSpPr>
            <a:spLocks noChangeShapeType="1"/>
          </p:cNvSpPr>
          <p:nvPr/>
        </p:nvSpPr>
        <p:spPr bwMode="auto">
          <a:xfrm>
            <a:off x="5600700" y="3200400"/>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85" name="Line 108"/>
          <p:cNvSpPr>
            <a:spLocks noChangeShapeType="1"/>
          </p:cNvSpPr>
          <p:nvPr/>
        </p:nvSpPr>
        <p:spPr bwMode="auto">
          <a:xfrm>
            <a:off x="4314825" y="3543300"/>
            <a:ext cx="12858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86" name="Line 109"/>
          <p:cNvSpPr>
            <a:spLocks noChangeShapeType="1"/>
          </p:cNvSpPr>
          <p:nvPr/>
        </p:nvSpPr>
        <p:spPr bwMode="auto">
          <a:xfrm>
            <a:off x="3863579" y="3486150"/>
            <a:ext cx="0" cy="171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4187" name="Text Box 110"/>
          <p:cNvSpPr txBox="1">
            <a:spLocks noChangeArrowheads="1"/>
          </p:cNvSpPr>
          <p:nvPr/>
        </p:nvSpPr>
        <p:spPr bwMode="auto">
          <a:xfrm>
            <a:off x="5076825" y="2902745"/>
            <a:ext cx="1205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500">
                <a:solidFill>
                  <a:prstClr val="black"/>
                </a:solidFill>
                <a:ea typeface="+mn-ea"/>
                <a:cs typeface="+mn-cs"/>
              </a:rPr>
              <a:t>Bob’s inputs</a:t>
            </a:r>
          </a:p>
        </p:txBody>
      </p:sp>
    </p:spTree>
    <p:extLst>
      <p:ext uri="{BB962C8B-B14F-4D97-AF65-F5344CB8AC3E}">
        <p14:creationId xmlns:p14="http://schemas.microsoft.com/office/powerpoint/2010/main" val="2510330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3" name="Rectangle 7"/>
          <p:cNvSpPr>
            <a:spLocks noGrp="1" noChangeArrowheads="1"/>
          </p:cNvSpPr>
          <p:nvPr>
            <p:ph type="body" idx="1"/>
          </p:nvPr>
        </p:nvSpPr>
        <p:spPr>
          <a:xfrm>
            <a:off x="1314450" y="1257300"/>
            <a:ext cx="6972300" cy="2114550"/>
          </a:xfrm>
        </p:spPr>
        <p:txBody>
          <a:bodyPr/>
          <a:lstStyle/>
          <a:p>
            <a:pPr marL="457200" indent="-457200">
              <a:buNone/>
            </a:pPr>
            <a:r>
              <a:rPr lang="en-US" altLang="en-US" sz="1800" b="1" dirty="0">
                <a:solidFill>
                  <a:schemeClr val="accent2"/>
                </a:solidFill>
              </a:rPr>
              <a:t>Overview</a:t>
            </a:r>
            <a:r>
              <a:rPr lang="en-US" altLang="en-US" sz="1800" dirty="0">
                <a:solidFill>
                  <a:schemeClr val="accent2"/>
                </a:solidFill>
              </a:rPr>
              <a:t>:</a:t>
            </a:r>
          </a:p>
          <a:p>
            <a:pPr marL="457200" indent="-457200">
              <a:buFontTx/>
              <a:buAutoNum type="arabicPeriod"/>
            </a:pPr>
            <a:r>
              <a:rPr lang="en-US" altLang="en-US" sz="1800" dirty="0"/>
              <a:t>Alice prepares “garbled” version </a:t>
            </a:r>
            <a:r>
              <a:rPr lang="en-US" altLang="en-US" sz="1800" b="1" dirty="0">
                <a:solidFill>
                  <a:srgbClr val="FF0000"/>
                </a:solidFill>
              </a:rPr>
              <a:t>C’</a:t>
            </a:r>
            <a:r>
              <a:rPr lang="en-US" altLang="en-US" sz="1800" dirty="0"/>
              <a:t> of </a:t>
            </a:r>
            <a:r>
              <a:rPr lang="en-US" altLang="en-US" sz="1800" dirty="0">
                <a:solidFill>
                  <a:srgbClr val="0066FF"/>
                </a:solidFill>
              </a:rPr>
              <a:t>C</a:t>
            </a:r>
          </a:p>
          <a:p>
            <a:pPr marL="457200" indent="-457200">
              <a:buFontTx/>
              <a:buAutoNum type="arabicPeriod"/>
            </a:pPr>
            <a:r>
              <a:rPr lang="en-US" altLang="en-US" sz="1800" dirty="0"/>
              <a:t>Sends “encrypted” form </a:t>
            </a:r>
            <a:r>
              <a:rPr lang="en-US" altLang="en-US" sz="1800" b="1" dirty="0">
                <a:solidFill>
                  <a:srgbClr val="FF0000"/>
                </a:solidFill>
              </a:rPr>
              <a:t>x’</a:t>
            </a:r>
            <a:r>
              <a:rPr lang="en-US" altLang="en-US" sz="1800" dirty="0"/>
              <a:t> of her input </a:t>
            </a:r>
            <a:r>
              <a:rPr lang="en-US" altLang="en-US" sz="1800" dirty="0">
                <a:solidFill>
                  <a:srgbClr val="0066FF"/>
                </a:solidFill>
              </a:rPr>
              <a:t>x</a:t>
            </a:r>
          </a:p>
          <a:p>
            <a:pPr marL="457200" indent="-457200">
              <a:buFontTx/>
              <a:buAutoNum type="arabicPeriod"/>
            </a:pPr>
            <a:r>
              <a:rPr lang="en-US" altLang="en-US" sz="1800" dirty="0"/>
              <a:t>Allows Bob to obtain “encrypted” form </a:t>
            </a:r>
            <a:r>
              <a:rPr lang="en-US" altLang="en-US" sz="1800" b="1" dirty="0">
                <a:solidFill>
                  <a:srgbClr val="FF0000"/>
                </a:solidFill>
              </a:rPr>
              <a:t>y’</a:t>
            </a:r>
            <a:r>
              <a:rPr lang="en-US" altLang="en-US" sz="1800" dirty="0"/>
              <a:t> of his input </a:t>
            </a:r>
            <a:r>
              <a:rPr lang="en-US" altLang="en-US" sz="1800" dirty="0">
                <a:solidFill>
                  <a:srgbClr val="0066FF"/>
                </a:solidFill>
              </a:rPr>
              <a:t>y </a:t>
            </a:r>
            <a:r>
              <a:rPr lang="en-US" altLang="en-US" sz="1800" dirty="0"/>
              <a:t>via OT</a:t>
            </a:r>
          </a:p>
          <a:p>
            <a:pPr marL="457200" indent="-457200">
              <a:buFontTx/>
              <a:buAutoNum type="arabicPeriod"/>
            </a:pPr>
            <a:r>
              <a:rPr lang="en-US" altLang="en-US" sz="1800" dirty="0"/>
              <a:t>Bob can compute from </a:t>
            </a:r>
            <a:r>
              <a:rPr lang="en-US" altLang="en-US" sz="1800" b="1" dirty="0" err="1">
                <a:solidFill>
                  <a:srgbClr val="FF0000"/>
                </a:solidFill>
              </a:rPr>
              <a:t>C’</a:t>
            </a:r>
            <a:r>
              <a:rPr lang="en-US" altLang="en-US" sz="1800" dirty="0" err="1"/>
              <a:t>,</a:t>
            </a:r>
            <a:r>
              <a:rPr lang="en-US" altLang="en-US" sz="1800" b="1" dirty="0" err="1">
                <a:solidFill>
                  <a:srgbClr val="FF0000"/>
                </a:solidFill>
              </a:rPr>
              <a:t>x’</a:t>
            </a:r>
            <a:r>
              <a:rPr lang="en-US" altLang="en-US" sz="1800" dirty="0" err="1"/>
              <a:t>,</a:t>
            </a:r>
            <a:r>
              <a:rPr lang="en-US" altLang="en-US" sz="1800" b="1" dirty="0" err="1">
                <a:solidFill>
                  <a:srgbClr val="FF0000"/>
                </a:solidFill>
              </a:rPr>
              <a:t>y</a:t>
            </a:r>
            <a:r>
              <a:rPr lang="en-US" altLang="en-US" sz="1800" b="1" dirty="0">
                <a:solidFill>
                  <a:srgbClr val="FF0000"/>
                </a:solidFill>
              </a:rPr>
              <a:t>’</a:t>
            </a:r>
            <a:r>
              <a:rPr lang="en-US" altLang="en-US" sz="1800" dirty="0"/>
              <a:t> the “encryption” </a:t>
            </a:r>
            <a:r>
              <a:rPr lang="en-US" altLang="en-US" sz="1800" b="1" dirty="0">
                <a:solidFill>
                  <a:srgbClr val="FF0000"/>
                </a:solidFill>
              </a:rPr>
              <a:t>z’</a:t>
            </a:r>
            <a:r>
              <a:rPr lang="en-US" altLang="en-US" sz="1800" dirty="0"/>
              <a:t> of </a:t>
            </a:r>
            <a:r>
              <a:rPr lang="en-US" altLang="en-US" sz="1800" dirty="0">
                <a:solidFill>
                  <a:srgbClr val="0066FF"/>
                </a:solidFill>
              </a:rPr>
              <a:t>z=C(</a:t>
            </a:r>
            <a:r>
              <a:rPr lang="en-US" altLang="en-US" sz="1800" dirty="0" err="1">
                <a:solidFill>
                  <a:srgbClr val="0066FF"/>
                </a:solidFill>
              </a:rPr>
              <a:t>x,y</a:t>
            </a:r>
            <a:r>
              <a:rPr lang="en-US" altLang="en-US" sz="1800" dirty="0">
                <a:solidFill>
                  <a:srgbClr val="0066FF"/>
                </a:solidFill>
              </a:rPr>
              <a:t>)</a:t>
            </a:r>
          </a:p>
          <a:p>
            <a:pPr marL="457200" indent="-457200">
              <a:buFontTx/>
              <a:buAutoNum type="arabicPeriod"/>
            </a:pPr>
            <a:r>
              <a:rPr lang="en-US" altLang="en-US" sz="1800" dirty="0"/>
              <a:t>Bob sends </a:t>
            </a:r>
            <a:r>
              <a:rPr lang="en-US" altLang="en-US" sz="1800" b="1" dirty="0">
                <a:solidFill>
                  <a:srgbClr val="FF0000"/>
                </a:solidFill>
              </a:rPr>
              <a:t>z’</a:t>
            </a:r>
            <a:r>
              <a:rPr lang="en-US" altLang="en-US" sz="1800" dirty="0"/>
              <a:t> to Alice and she decrypts and reveals to him </a:t>
            </a:r>
            <a:r>
              <a:rPr lang="en-US" altLang="en-US" sz="1800" dirty="0">
                <a:solidFill>
                  <a:srgbClr val="0066FF"/>
                </a:solidFill>
              </a:rPr>
              <a:t>z</a:t>
            </a:r>
          </a:p>
        </p:txBody>
      </p:sp>
      <p:grpSp>
        <p:nvGrpSpPr>
          <p:cNvPr id="60478" name="Group 62"/>
          <p:cNvGrpSpPr>
            <a:grpSpLocks/>
          </p:cNvGrpSpPr>
          <p:nvPr/>
        </p:nvGrpSpPr>
        <p:grpSpPr bwMode="auto">
          <a:xfrm>
            <a:off x="5092304" y="914400"/>
            <a:ext cx="314325" cy="400050"/>
            <a:chOff x="1349" y="2232"/>
            <a:chExt cx="528" cy="600"/>
          </a:xfrm>
        </p:grpSpPr>
        <p:sp>
          <p:nvSpPr>
            <p:cNvPr id="60479" name="AutoShape 63"/>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r>
                <a:rPr lang="en-US" altLang="en-US" sz="525">
                  <a:solidFill>
                    <a:prstClr val="black"/>
                  </a:solidFill>
                  <a:latin typeface="Calibri" panose="020F0502020204030204"/>
                  <a:ea typeface="+mn-ea"/>
                  <a:cs typeface="Arial" panose="020B0604020202020204" pitchFamily="34" charset="0"/>
                </a:rPr>
                <a:t>AND</a:t>
              </a:r>
            </a:p>
          </p:txBody>
        </p:sp>
        <p:sp>
          <p:nvSpPr>
            <p:cNvPr id="60480" name="Line 64"/>
            <p:cNvSpPr>
              <a:spLocks noChangeShapeType="1"/>
            </p:cNvSpPr>
            <p:nvPr/>
          </p:nvSpPr>
          <p:spPr bwMode="auto">
            <a:xfrm>
              <a:off x="1445" y="268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481" name="Line 65"/>
            <p:cNvSpPr>
              <a:spLocks noChangeShapeType="1"/>
            </p:cNvSpPr>
            <p:nvPr/>
          </p:nvSpPr>
          <p:spPr bwMode="auto">
            <a:xfrm>
              <a:off x="1781" y="268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482" name="Line 66"/>
            <p:cNvSpPr>
              <a:spLocks noChangeShapeType="1"/>
            </p:cNvSpPr>
            <p:nvPr/>
          </p:nvSpPr>
          <p:spPr bwMode="auto">
            <a:xfrm>
              <a:off x="1613" y="2232"/>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grpSp>
        <p:nvGrpSpPr>
          <p:cNvPr id="60483" name="Group 67"/>
          <p:cNvGrpSpPr>
            <a:grpSpLocks/>
          </p:cNvGrpSpPr>
          <p:nvPr/>
        </p:nvGrpSpPr>
        <p:grpSpPr bwMode="auto">
          <a:xfrm>
            <a:off x="5543550" y="914400"/>
            <a:ext cx="314325" cy="400050"/>
            <a:chOff x="1349" y="2232"/>
            <a:chExt cx="528" cy="600"/>
          </a:xfrm>
        </p:grpSpPr>
        <p:sp>
          <p:nvSpPr>
            <p:cNvPr id="60484" name="AutoShape 68"/>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r>
                <a:rPr lang="en-US" altLang="en-US" sz="525">
                  <a:solidFill>
                    <a:prstClr val="black"/>
                  </a:solidFill>
                  <a:latin typeface="Calibri" panose="020F0502020204030204"/>
                  <a:ea typeface="+mn-ea"/>
                  <a:cs typeface="Arial" panose="020B0604020202020204" pitchFamily="34" charset="0"/>
                </a:rPr>
                <a:t>OR</a:t>
              </a:r>
            </a:p>
          </p:txBody>
        </p:sp>
        <p:sp>
          <p:nvSpPr>
            <p:cNvPr id="60485" name="Line 69"/>
            <p:cNvSpPr>
              <a:spLocks noChangeShapeType="1"/>
            </p:cNvSpPr>
            <p:nvPr/>
          </p:nvSpPr>
          <p:spPr bwMode="auto">
            <a:xfrm>
              <a:off x="1445" y="268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486" name="Line 70"/>
            <p:cNvSpPr>
              <a:spLocks noChangeShapeType="1"/>
            </p:cNvSpPr>
            <p:nvPr/>
          </p:nvSpPr>
          <p:spPr bwMode="auto">
            <a:xfrm>
              <a:off x="1781" y="268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487" name="Line 71"/>
            <p:cNvSpPr>
              <a:spLocks noChangeShapeType="1"/>
            </p:cNvSpPr>
            <p:nvPr/>
          </p:nvSpPr>
          <p:spPr bwMode="auto">
            <a:xfrm>
              <a:off x="1613" y="2232"/>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grpSp>
        <p:nvGrpSpPr>
          <p:cNvPr id="60488" name="Group 72"/>
          <p:cNvGrpSpPr>
            <a:grpSpLocks/>
          </p:cNvGrpSpPr>
          <p:nvPr/>
        </p:nvGrpSpPr>
        <p:grpSpPr bwMode="auto">
          <a:xfrm>
            <a:off x="5753100" y="114300"/>
            <a:ext cx="314325" cy="400050"/>
            <a:chOff x="1349" y="2232"/>
            <a:chExt cx="528" cy="600"/>
          </a:xfrm>
        </p:grpSpPr>
        <p:sp>
          <p:nvSpPr>
            <p:cNvPr id="60489" name="AutoShape 73"/>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r>
                <a:rPr lang="en-US" altLang="en-US" sz="525">
                  <a:solidFill>
                    <a:prstClr val="black"/>
                  </a:solidFill>
                  <a:latin typeface="Calibri" panose="020F0502020204030204"/>
                  <a:ea typeface="+mn-ea"/>
                  <a:cs typeface="Arial" panose="020B0604020202020204" pitchFamily="34" charset="0"/>
                </a:rPr>
                <a:t>AND</a:t>
              </a:r>
            </a:p>
          </p:txBody>
        </p:sp>
        <p:sp>
          <p:nvSpPr>
            <p:cNvPr id="60490" name="Line 74"/>
            <p:cNvSpPr>
              <a:spLocks noChangeShapeType="1"/>
            </p:cNvSpPr>
            <p:nvPr/>
          </p:nvSpPr>
          <p:spPr bwMode="auto">
            <a:xfrm>
              <a:off x="1445" y="268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491" name="Line 75"/>
            <p:cNvSpPr>
              <a:spLocks noChangeShapeType="1"/>
            </p:cNvSpPr>
            <p:nvPr/>
          </p:nvSpPr>
          <p:spPr bwMode="auto">
            <a:xfrm>
              <a:off x="1781" y="268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492" name="Line 76"/>
            <p:cNvSpPr>
              <a:spLocks noChangeShapeType="1"/>
            </p:cNvSpPr>
            <p:nvPr/>
          </p:nvSpPr>
          <p:spPr bwMode="auto">
            <a:xfrm>
              <a:off x="1613" y="2232"/>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sp>
        <p:nvSpPr>
          <p:cNvPr id="60493" name="AutoShape 77"/>
          <p:cNvSpPr>
            <a:spLocks noChangeArrowheads="1"/>
          </p:cNvSpPr>
          <p:nvPr/>
        </p:nvSpPr>
        <p:spPr bwMode="auto">
          <a:xfrm>
            <a:off x="6086475" y="690562"/>
            <a:ext cx="314325" cy="223838"/>
          </a:xfrm>
          <a:prstGeom prst="triangle">
            <a:avLst>
              <a:gd name="adj" fmla="val 500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r>
              <a:rPr lang="en-US" altLang="en-US" sz="525">
                <a:solidFill>
                  <a:prstClr val="black"/>
                </a:solidFill>
                <a:latin typeface="Calibri" panose="020F0502020204030204"/>
                <a:ea typeface="+mn-ea"/>
                <a:cs typeface="Arial" panose="020B0604020202020204" pitchFamily="34" charset="0"/>
              </a:rPr>
              <a:t>NOT</a:t>
            </a:r>
          </a:p>
        </p:txBody>
      </p:sp>
      <p:sp>
        <p:nvSpPr>
          <p:cNvPr id="60494" name="Line 78"/>
          <p:cNvSpPr>
            <a:spLocks noChangeShapeType="1"/>
          </p:cNvSpPr>
          <p:nvPr/>
        </p:nvSpPr>
        <p:spPr bwMode="auto">
          <a:xfrm>
            <a:off x="6243638" y="610792"/>
            <a:ext cx="0" cy="96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nvGrpSpPr>
          <p:cNvPr id="60495" name="Group 79"/>
          <p:cNvGrpSpPr>
            <a:grpSpLocks/>
          </p:cNvGrpSpPr>
          <p:nvPr/>
        </p:nvGrpSpPr>
        <p:grpSpPr bwMode="auto">
          <a:xfrm>
            <a:off x="6086475" y="914400"/>
            <a:ext cx="314325" cy="400050"/>
            <a:chOff x="1349" y="2232"/>
            <a:chExt cx="528" cy="600"/>
          </a:xfrm>
        </p:grpSpPr>
        <p:sp>
          <p:nvSpPr>
            <p:cNvPr id="60496" name="AutoShape 80"/>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r>
                <a:rPr lang="en-US" altLang="en-US" sz="525">
                  <a:solidFill>
                    <a:prstClr val="black"/>
                  </a:solidFill>
                  <a:latin typeface="Calibri" panose="020F0502020204030204"/>
                  <a:ea typeface="+mn-ea"/>
                  <a:cs typeface="Arial" panose="020B0604020202020204" pitchFamily="34" charset="0"/>
                </a:rPr>
                <a:t>OR</a:t>
              </a:r>
            </a:p>
          </p:txBody>
        </p:sp>
        <p:sp>
          <p:nvSpPr>
            <p:cNvPr id="60497" name="Line 81"/>
            <p:cNvSpPr>
              <a:spLocks noChangeShapeType="1"/>
            </p:cNvSpPr>
            <p:nvPr/>
          </p:nvSpPr>
          <p:spPr bwMode="auto">
            <a:xfrm>
              <a:off x="1445" y="268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498" name="Line 82"/>
            <p:cNvSpPr>
              <a:spLocks noChangeShapeType="1"/>
            </p:cNvSpPr>
            <p:nvPr/>
          </p:nvSpPr>
          <p:spPr bwMode="auto">
            <a:xfrm>
              <a:off x="1781" y="268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499" name="Line 83"/>
            <p:cNvSpPr>
              <a:spLocks noChangeShapeType="1"/>
            </p:cNvSpPr>
            <p:nvPr/>
          </p:nvSpPr>
          <p:spPr bwMode="auto">
            <a:xfrm>
              <a:off x="1613" y="2232"/>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grpSp>
        <p:nvGrpSpPr>
          <p:cNvPr id="60500" name="Group 84"/>
          <p:cNvGrpSpPr>
            <a:grpSpLocks/>
          </p:cNvGrpSpPr>
          <p:nvPr/>
        </p:nvGrpSpPr>
        <p:grpSpPr bwMode="auto">
          <a:xfrm>
            <a:off x="5343525" y="514350"/>
            <a:ext cx="314325" cy="400050"/>
            <a:chOff x="1349" y="2232"/>
            <a:chExt cx="528" cy="600"/>
          </a:xfrm>
        </p:grpSpPr>
        <p:sp>
          <p:nvSpPr>
            <p:cNvPr id="60501" name="AutoShape 85"/>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r>
                <a:rPr lang="en-US" altLang="en-US" sz="525">
                  <a:solidFill>
                    <a:prstClr val="black"/>
                  </a:solidFill>
                  <a:latin typeface="Calibri" panose="020F0502020204030204"/>
                  <a:ea typeface="+mn-ea"/>
                  <a:cs typeface="Arial" panose="020B0604020202020204" pitchFamily="34" charset="0"/>
                </a:rPr>
                <a:t>AND</a:t>
              </a:r>
            </a:p>
          </p:txBody>
        </p:sp>
        <p:sp>
          <p:nvSpPr>
            <p:cNvPr id="60502" name="Line 86"/>
            <p:cNvSpPr>
              <a:spLocks noChangeShapeType="1"/>
            </p:cNvSpPr>
            <p:nvPr/>
          </p:nvSpPr>
          <p:spPr bwMode="auto">
            <a:xfrm>
              <a:off x="1445" y="268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503" name="Line 87"/>
            <p:cNvSpPr>
              <a:spLocks noChangeShapeType="1"/>
            </p:cNvSpPr>
            <p:nvPr/>
          </p:nvSpPr>
          <p:spPr bwMode="auto">
            <a:xfrm>
              <a:off x="1781" y="268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504" name="Line 88"/>
            <p:cNvSpPr>
              <a:spLocks noChangeShapeType="1"/>
            </p:cNvSpPr>
            <p:nvPr/>
          </p:nvSpPr>
          <p:spPr bwMode="auto">
            <a:xfrm>
              <a:off x="1613" y="2232"/>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sp>
        <p:nvSpPr>
          <p:cNvPr id="60505" name="Line 89"/>
          <p:cNvSpPr>
            <a:spLocks noChangeShapeType="1"/>
          </p:cNvSpPr>
          <p:nvPr/>
        </p:nvSpPr>
        <p:spPr bwMode="auto">
          <a:xfrm>
            <a:off x="6010275" y="519114"/>
            <a:ext cx="233363" cy="9286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506" name="Line 90"/>
          <p:cNvSpPr>
            <a:spLocks noChangeShapeType="1"/>
          </p:cNvSpPr>
          <p:nvPr/>
        </p:nvSpPr>
        <p:spPr bwMode="auto">
          <a:xfrm>
            <a:off x="5500687" y="519113"/>
            <a:ext cx="3095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507" name="Line 91"/>
          <p:cNvSpPr>
            <a:spLocks noChangeShapeType="1"/>
          </p:cNvSpPr>
          <p:nvPr/>
        </p:nvSpPr>
        <p:spPr bwMode="auto">
          <a:xfrm>
            <a:off x="5244703" y="914400"/>
            <a:ext cx="1559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508" name="Line 92"/>
          <p:cNvSpPr>
            <a:spLocks noChangeShapeType="1"/>
          </p:cNvSpPr>
          <p:nvPr/>
        </p:nvSpPr>
        <p:spPr bwMode="auto">
          <a:xfrm>
            <a:off x="5600701" y="914400"/>
            <a:ext cx="11311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509" name="Text Box 93"/>
          <p:cNvSpPr txBox="1">
            <a:spLocks noChangeArrowheads="1"/>
          </p:cNvSpPr>
          <p:nvPr/>
        </p:nvSpPr>
        <p:spPr bwMode="auto">
          <a:xfrm>
            <a:off x="3806429" y="722710"/>
            <a:ext cx="120526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defTabSz="685800" eaLnBrk="0" fontAlgn="auto" hangingPunct="0">
              <a:spcBef>
                <a:spcPct val="20000"/>
              </a:spcBef>
              <a:spcAft>
                <a:spcPts val="0"/>
              </a:spcAft>
              <a:buClr>
                <a:srgbClr val="ED7D31"/>
              </a:buClr>
            </a:pPr>
            <a:r>
              <a:rPr lang="en-US" altLang="en-US" sz="1500">
                <a:solidFill>
                  <a:prstClr val="black"/>
                </a:solidFill>
                <a:latin typeface="Calibri" panose="020F0502020204030204"/>
                <a:ea typeface="+mn-ea"/>
                <a:cs typeface="Arial" panose="020B0604020202020204" pitchFamily="34" charset="0"/>
              </a:rPr>
              <a:t>Alice’s inputs</a:t>
            </a:r>
          </a:p>
        </p:txBody>
      </p:sp>
      <p:sp>
        <p:nvSpPr>
          <p:cNvPr id="60510" name="Line 94"/>
          <p:cNvSpPr>
            <a:spLocks noChangeShapeType="1"/>
          </p:cNvSpPr>
          <p:nvPr/>
        </p:nvSpPr>
        <p:spPr bwMode="auto">
          <a:xfrm>
            <a:off x="4457700" y="1028700"/>
            <a:ext cx="0" cy="2857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511" name="Line 95"/>
          <p:cNvSpPr>
            <a:spLocks noChangeShapeType="1"/>
          </p:cNvSpPr>
          <p:nvPr/>
        </p:nvSpPr>
        <p:spPr bwMode="auto">
          <a:xfrm>
            <a:off x="4457700" y="1314450"/>
            <a:ext cx="6917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512" name="Line 96"/>
          <p:cNvSpPr>
            <a:spLocks noChangeShapeType="1"/>
          </p:cNvSpPr>
          <p:nvPr/>
        </p:nvSpPr>
        <p:spPr bwMode="auto">
          <a:xfrm>
            <a:off x="4400550" y="1028700"/>
            <a:ext cx="0" cy="342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513" name="Line 97"/>
          <p:cNvSpPr>
            <a:spLocks noChangeShapeType="1"/>
          </p:cNvSpPr>
          <p:nvPr/>
        </p:nvSpPr>
        <p:spPr bwMode="auto">
          <a:xfrm>
            <a:off x="4400550" y="1371600"/>
            <a:ext cx="12001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514" name="Line 98"/>
          <p:cNvSpPr>
            <a:spLocks noChangeShapeType="1"/>
          </p:cNvSpPr>
          <p:nvPr/>
        </p:nvSpPr>
        <p:spPr bwMode="auto">
          <a:xfrm>
            <a:off x="5600700" y="1314450"/>
            <a:ext cx="0" cy="571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515" name="Line 99"/>
          <p:cNvSpPr>
            <a:spLocks noChangeShapeType="1"/>
          </p:cNvSpPr>
          <p:nvPr/>
        </p:nvSpPr>
        <p:spPr bwMode="auto">
          <a:xfrm>
            <a:off x="4343400" y="1028700"/>
            <a:ext cx="0" cy="400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516" name="Line 100"/>
          <p:cNvSpPr>
            <a:spLocks noChangeShapeType="1"/>
          </p:cNvSpPr>
          <p:nvPr/>
        </p:nvSpPr>
        <p:spPr bwMode="auto">
          <a:xfrm>
            <a:off x="4343400" y="1428750"/>
            <a:ext cx="1800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517" name="Line 101"/>
          <p:cNvSpPr>
            <a:spLocks noChangeShapeType="1"/>
          </p:cNvSpPr>
          <p:nvPr/>
        </p:nvSpPr>
        <p:spPr bwMode="auto">
          <a:xfrm flipH="1">
            <a:off x="6143625" y="1314450"/>
            <a:ext cx="0" cy="114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518" name="Line 102"/>
          <p:cNvSpPr>
            <a:spLocks noChangeShapeType="1"/>
          </p:cNvSpPr>
          <p:nvPr/>
        </p:nvSpPr>
        <p:spPr bwMode="auto">
          <a:xfrm>
            <a:off x="7035404" y="1028700"/>
            <a:ext cx="0" cy="2857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519" name="Line 103"/>
          <p:cNvSpPr>
            <a:spLocks noChangeShapeType="1"/>
          </p:cNvSpPr>
          <p:nvPr/>
        </p:nvSpPr>
        <p:spPr bwMode="auto">
          <a:xfrm>
            <a:off x="6343650" y="1314450"/>
            <a:ext cx="6917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520" name="Line 104"/>
          <p:cNvSpPr>
            <a:spLocks noChangeShapeType="1"/>
          </p:cNvSpPr>
          <p:nvPr/>
        </p:nvSpPr>
        <p:spPr bwMode="auto">
          <a:xfrm>
            <a:off x="7143750" y="10287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522" name="Line 106"/>
          <p:cNvSpPr>
            <a:spLocks noChangeShapeType="1"/>
          </p:cNvSpPr>
          <p:nvPr/>
        </p:nvSpPr>
        <p:spPr bwMode="auto">
          <a:xfrm>
            <a:off x="5800725" y="1314450"/>
            <a:ext cx="0" cy="571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523" name="Line 107"/>
          <p:cNvSpPr>
            <a:spLocks noChangeShapeType="1"/>
          </p:cNvSpPr>
          <p:nvPr/>
        </p:nvSpPr>
        <p:spPr bwMode="auto">
          <a:xfrm>
            <a:off x="7086600" y="1028700"/>
            <a:ext cx="0" cy="342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524" name="Line 108"/>
          <p:cNvSpPr>
            <a:spLocks noChangeShapeType="1"/>
          </p:cNvSpPr>
          <p:nvPr/>
        </p:nvSpPr>
        <p:spPr bwMode="auto">
          <a:xfrm>
            <a:off x="5800725" y="1371600"/>
            <a:ext cx="12858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525" name="Line 109"/>
          <p:cNvSpPr>
            <a:spLocks noChangeShapeType="1"/>
          </p:cNvSpPr>
          <p:nvPr/>
        </p:nvSpPr>
        <p:spPr bwMode="auto">
          <a:xfrm>
            <a:off x="5349479" y="1314450"/>
            <a:ext cx="0" cy="1714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0526" name="Text Box 110"/>
          <p:cNvSpPr txBox="1">
            <a:spLocks noChangeArrowheads="1"/>
          </p:cNvSpPr>
          <p:nvPr/>
        </p:nvSpPr>
        <p:spPr bwMode="auto">
          <a:xfrm>
            <a:off x="6562726" y="731044"/>
            <a:ext cx="113313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defTabSz="685800" eaLnBrk="0" fontAlgn="auto" hangingPunct="0">
              <a:spcBef>
                <a:spcPct val="20000"/>
              </a:spcBef>
              <a:spcAft>
                <a:spcPts val="0"/>
              </a:spcAft>
              <a:buClr>
                <a:srgbClr val="ED7D31"/>
              </a:buClr>
            </a:pPr>
            <a:r>
              <a:rPr lang="en-US" altLang="en-US" sz="1500">
                <a:solidFill>
                  <a:prstClr val="black"/>
                </a:solidFill>
                <a:latin typeface="Calibri" panose="020F0502020204030204"/>
                <a:ea typeface="+mn-ea"/>
                <a:cs typeface="Arial" panose="020B0604020202020204" pitchFamily="34" charset="0"/>
              </a:rPr>
              <a:t>Bob’s inputs</a:t>
            </a:r>
          </a:p>
        </p:txBody>
      </p:sp>
      <p:sp>
        <p:nvSpPr>
          <p:cNvPr id="60528" name="Rectangle 112"/>
          <p:cNvSpPr>
            <a:spLocks noChangeArrowheads="1"/>
          </p:cNvSpPr>
          <p:nvPr/>
        </p:nvSpPr>
        <p:spPr bwMode="auto">
          <a:xfrm>
            <a:off x="1257300" y="3486150"/>
            <a:ext cx="69723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Tahoma" panose="020B0604030504040204" pitchFamily="34" charset="0"/>
                <a:cs typeface="Tahoma" panose="020B0604030504040204" pitchFamily="34" charset="0"/>
              </a:defRPr>
            </a:lvl1pPr>
            <a:lvl2pPr marL="990600" indent="-533400">
              <a:spcBef>
                <a:spcPct val="20000"/>
              </a:spcBef>
              <a:buChar char="–"/>
              <a:defRPr sz="2800">
                <a:solidFill>
                  <a:schemeClr val="tx1"/>
                </a:solidFill>
                <a:latin typeface="Tahoma" panose="020B0604030504040204" pitchFamily="34" charset="0"/>
                <a:cs typeface="Tahoma" panose="020B0604030504040204" pitchFamily="34" charset="0"/>
              </a:defRPr>
            </a:lvl2pPr>
            <a:lvl3pPr marL="1371600" indent="-457200">
              <a:spcBef>
                <a:spcPct val="20000"/>
              </a:spcBef>
              <a:buChar char="•"/>
              <a:defRPr sz="2400">
                <a:solidFill>
                  <a:schemeClr val="tx1"/>
                </a:solidFill>
                <a:latin typeface="Tahoma" panose="020B0604030504040204" pitchFamily="34" charset="0"/>
                <a:cs typeface="Tahoma" panose="020B0604030504040204" pitchFamily="34" charset="0"/>
              </a:defRPr>
            </a:lvl3pPr>
            <a:lvl4pPr marL="1752600" indent="-381000">
              <a:spcBef>
                <a:spcPct val="20000"/>
              </a:spcBef>
              <a:buChar char="–"/>
              <a:defRPr sz="2000">
                <a:solidFill>
                  <a:schemeClr val="tx1"/>
                </a:solidFill>
                <a:latin typeface="Tahoma" panose="020B0604030504040204" pitchFamily="34" charset="0"/>
                <a:cs typeface="Tahoma" panose="020B0604030504040204" pitchFamily="34" charset="0"/>
              </a:defRPr>
            </a:lvl4pPr>
            <a:lvl5pPr marL="2209800" indent="-381000">
              <a:spcBef>
                <a:spcPct val="20000"/>
              </a:spcBef>
              <a:buChar char="»"/>
              <a:defRPr sz="2000">
                <a:solidFill>
                  <a:schemeClr val="tx1"/>
                </a:solidFill>
                <a:latin typeface="Tahoma" panose="020B0604030504040204" pitchFamily="34" charset="0"/>
                <a:cs typeface="Tahoma" panose="020B0604030504040204" pitchFamily="34" charset="0"/>
              </a:defRPr>
            </a:lvl5pPr>
            <a:lvl6pPr marL="2667000" indent="-381000" fontAlgn="base">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3124200" indent="-381000" fontAlgn="base">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581400" indent="-381000" fontAlgn="base">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4038600" indent="-381000" fontAlgn="base">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marL="457200" indent="-457200" defTabSz="685800" fontAlgn="auto">
              <a:spcAft>
                <a:spcPts val="0"/>
              </a:spcAft>
              <a:buNone/>
            </a:pPr>
            <a:r>
              <a:rPr lang="en-US" altLang="en-US" sz="1800" b="1" dirty="0">
                <a:solidFill>
                  <a:srgbClr val="ED7D31"/>
                </a:solidFill>
                <a:ea typeface="+mn-ea"/>
              </a:rPr>
              <a:t>Crucial properties</a:t>
            </a:r>
            <a:r>
              <a:rPr lang="en-US" altLang="en-US" sz="1800" dirty="0">
                <a:solidFill>
                  <a:prstClr val="black"/>
                </a:solidFill>
                <a:ea typeface="+mn-ea"/>
              </a:rPr>
              <a:t>:</a:t>
            </a:r>
          </a:p>
          <a:p>
            <a:pPr marL="457200" indent="-457200" defTabSz="685800" fontAlgn="auto">
              <a:spcAft>
                <a:spcPts val="0"/>
              </a:spcAft>
              <a:buFontTx/>
              <a:buAutoNum type="arabicPeriod"/>
            </a:pPr>
            <a:r>
              <a:rPr lang="en-US" altLang="en-US" sz="1800" dirty="0">
                <a:solidFill>
                  <a:prstClr val="black"/>
                </a:solidFill>
                <a:ea typeface="+mn-ea"/>
              </a:rPr>
              <a:t>Bob never sees Alice’s input x in unencrypted form.</a:t>
            </a:r>
          </a:p>
          <a:p>
            <a:pPr marL="457200" indent="-457200" defTabSz="685800" fontAlgn="auto">
              <a:spcAft>
                <a:spcPts val="0"/>
              </a:spcAft>
              <a:buFontTx/>
              <a:buAutoNum type="arabicPeriod"/>
            </a:pPr>
            <a:r>
              <a:rPr lang="en-US" altLang="en-US" sz="1800" dirty="0">
                <a:solidFill>
                  <a:prstClr val="black"/>
                </a:solidFill>
                <a:ea typeface="+mn-ea"/>
              </a:rPr>
              <a:t>Bob can obtain encryption of y without Alice learning y.</a:t>
            </a:r>
          </a:p>
          <a:p>
            <a:pPr marL="457200" indent="-457200" defTabSz="685800" fontAlgn="auto">
              <a:spcAft>
                <a:spcPts val="0"/>
              </a:spcAft>
              <a:buFontTx/>
              <a:buAutoNum type="arabicPeriod"/>
            </a:pPr>
            <a:r>
              <a:rPr lang="en-US" altLang="en-US" sz="1800" dirty="0">
                <a:solidFill>
                  <a:prstClr val="black"/>
                </a:solidFill>
                <a:ea typeface="+mn-ea"/>
              </a:rPr>
              <a:t>Neither party learns intermediate values.</a:t>
            </a:r>
          </a:p>
          <a:p>
            <a:pPr marL="457200" indent="-457200" defTabSz="685800" fontAlgn="auto">
              <a:spcAft>
                <a:spcPts val="0"/>
              </a:spcAft>
              <a:buFontTx/>
              <a:buAutoNum type="arabicPeriod"/>
            </a:pPr>
            <a:r>
              <a:rPr lang="en-US" altLang="en-US" sz="1800" dirty="0">
                <a:solidFill>
                  <a:prstClr val="black"/>
                </a:solidFill>
                <a:ea typeface="+mn-ea"/>
              </a:rPr>
              <a:t>Remains secure even if parties try to cheat. </a:t>
            </a:r>
          </a:p>
        </p:txBody>
      </p:sp>
    </p:spTree>
    <p:extLst>
      <p:ext uri="{BB962C8B-B14F-4D97-AF65-F5344CB8AC3E}">
        <p14:creationId xmlns:p14="http://schemas.microsoft.com/office/powerpoint/2010/main" val="295208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42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60528"/>
                                        </p:tgtEl>
                                        <p:attrNameLst>
                                          <p:attrName>style.visibility</p:attrName>
                                        </p:attrNameLst>
                                      </p:cBhvr>
                                      <p:to>
                                        <p:strVal val="visible"/>
                                      </p:to>
                                    </p:set>
                                    <p:anim calcmode="lin" valueType="num">
                                      <p:cBhvr>
                                        <p:cTn id="31" dur="1000" fill="hold"/>
                                        <p:tgtEl>
                                          <p:spTgt spid="60528"/>
                                        </p:tgtEl>
                                        <p:attrNameLst>
                                          <p:attrName>ppt_w</p:attrName>
                                        </p:attrNameLst>
                                      </p:cBhvr>
                                      <p:tavLst>
                                        <p:tav tm="0">
                                          <p:val>
                                            <p:strVal val="#ppt_w*0.70"/>
                                          </p:val>
                                        </p:tav>
                                        <p:tav tm="100000">
                                          <p:val>
                                            <p:strVal val="#ppt_w"/>
                                          </p:val>
                                        </p:tav>
                                      </p:tavLst>
                                    </p:anim>
                                    <p:anim calcmode="lin" valueType="num">
                                      <p:cBhvr>
                                        <p:cTn id="32" dur="1000" fill="hold"/>
                                        <p:tgtEl>
                                          <p:spTgt spid="60528"/>
                                        </p:tgtEl>
                                        <p:attrNameLst>
                                          <p:attrName>ppt_h</p:attrName>
                                        </p:attrNameLst>
                                      </p:cBhvr>
                                      <p:tavLst>
                                        <p:tav tm="0">
                                          <p:val>
                                            <p:strVal val="#ppt_h"/>
                                          </p:val>
                                        </p:tav>
                                        <p:tav tm="100000">
                                          <p:val>
                                            <p:strVal val="#ppt_h"/>
                                          </p:val>
                                        </p:tav>
                                      </p:tavLst>
                                    </p:anim>
                                    <p:animEffect transition="in" filter="fade">
                                      <p:cBhvr>
                                        <p:cTn id="33" dur="1000"/>
                                        <p:tgtEl>
                                          <p:spTgt spid="60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uiExpand="1" build="p"/>
      <p:bldP spid="6052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38" name="Group 26"/>
          <p:cNvGrpSpPr>
            <a:grpSpLocks/>
          </p:cNvGrpSpPr>
          <p:nvPr/>
        </p:nvGrpSpPr>
        <p:grpSpPr bwMode="auto">
          <a:xfrm>
            <a:off x="4286250" y="4068365"/>
            <a:ext cx="857250" cy="985837"/>
            <a:chOff x="1344" y="2448"/>
            <a:chExt cx="720" cy="828"/>
          </a:xfrm>
        </p:grpSpPr>
        <p:pic>
          <p:nvPicPr>
            <p:cNvPr id="64531" name="Picture 19"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4536" name="Group 24"/>
            <p:cNvGrpSpPr>
              <a:grpSpLocks/>
            </p:cNvGrpSpPr>
            <p:nvPr/>
          </p:nvGrpSpPr>
          <p:grpSpPr bwMode="auto">
            <a:xfrm>
              <a:off x="1344" y="2736"/>
              <a:ext cx="528" cy="540"/>
              <a:chOff x="1584" y="2784"/>
              <a:chExt cx="528" cy="540"/>
            </a:xfrm>
          </p:grpSpPr>
          <p:pic>
            <p:nvPicPr>
              <p:cNvPr id="64532" name="Picture 2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4533" name="Text Box 2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64537" name="Text Box 25"/>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64575" name="Group 63"/>
          <p:cNvGrpSpPr>
            <a:grpSpLocks/>
          </p:cNvGrpSpPr>
          <p:nvPr/>
        </p:nvGrpSpPr>
        <p:grpSpPr bwMode="auto">
          <a:xfrm>
            <a:off x="5086350" y="4068365"/>
            <a:ext cx="857250" cy="985837"/>
            <a:chOff x="1344" y="2448"/>
            <a:chExt cx="720" cy="828"/>
          </a:xfrm>
        </p:grpSpPr>
        <p:pic>
          <p:nvPicPr>
            <p:cNvPr id="64576" name="Picture 6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4577" name="Group 65"/>
            <p:cNvGrpSpPr>
              <a:grpSpLocks/>
            </p:cNvGrpSpPr>
            <p:nvPr/>
          </p:nvGrpSpPr>
          <p:grpSpPr bwMode="auto">
            <a:xfrm>
              <a:off x="1344" y="2736"/>
              <a:ext cx="528" cy="540"/>
              <a:chOff x="1584" y="2784"/>
              <a:chExt cx="528" cy="540"/>
            </a:xfrm>
          </p:grpSpPr>
          <p:pic>
            <p:nvPicPr>
              <p:cNvPr id="64578" name="Picture 6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4579" name="Text Box 6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64580" name="Text Box 6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64581" name="Group 69"/>
          <p:cNvGrpSpPr>
            <a:grpSpLocks/>
          </p:cNvGrpSpPr>
          <p:nvPr/>
        </p:nvGrpSpPr>
        <p:grpSpPr bwMode="auto">
          <a:xfrm>
            <a:off x="6400800" y="4011215"/>
            <a:ext cx="857250" cy="985837"/>
            <a:chOff x="1344" y="2448"/>
            <a:chExt cx="720" cy="828"/>
          </a:xfrm>
        </p:grpSpPr>
        <p:pic>
          <p:nvPicPr>
            <p:cNvPr id="64582" name="Picture 70"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4583" name="Group 71"/>
            <p:cNvGrpSpPr>
              <a:grpSpLocks/>
            </p:cNvGrpSpPr>
            <p:nvPr/>
          </p:nvGrpSpPr>
          <p:grpSpPr bwMode="auto">
            <a:xfrm>
              <a:off x="1344" y="2736"/>
              <a:ext cx="528" cy="540"/>
              <a:chOff x="1584" y="2784"/>
              <a:chExt cx="528" cy="540"/>
            </a:xfrm>
          </p:grpSpPr>
          <p:pic>
            <p:nvPicPr>
              <p:cNvPr id="64584" name="Picture 72"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4585" name="Text Box 73"/>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64586" name="Text Box 74"/>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64587" name="Group 75"/>
          <p:cNvGrpSpPr>
            <a:grpSpLocks/>
          </p:cNvGrpSpPr>
          <p:nvPr/>
        </p:nvGrpSpPr>
        <p:grpSpPr bwMode="auto">
          <a:xfrm>
            <a:off x="7200900" y="4011215"/>
            <a:ext cx="857250" cy="985837"/>
            <a:chOff x="1344" y="2448"/>
            <a:chExt cx="720" cy="828"/>
          </a:xfrm>
        </p:grpSpPr>
        <p:pic>
          <p:nvPicPr>
            <p:cNvPr id="64588" name="Picture 76"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4589" name="Group 77"/>
            <p:cNvGrpSpPr>
              <a:grpSpLocks/>
            </p:cNvGrpSpPr>
            <p:nvPr/>
          </p:nvGrpSpPr>
          <p:grpSpPr bwMode="auto">
            <a:xfrm>
              <a:off x="1344" y="2736"/>
              <a:ext cx="528" cy="540"/>
              <a:chOff x="1584" y="2784"/>
              <a:chExt cx="528" cy="540"/>
            </a:xfrm>
          </p:grpSpPr>
          <p:pic>
            <p:nvPicPr>
              <p:cNvPr id="64590" name="Picture 78"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4591" name="Text Box 79"/>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64592" name="Text Box 80"/>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64593" name="Group 81"/>
          <p:cNvGrpSpPr>
            <a:grpSpLocks/>
          </p:cNvGrpSpPr>
          <p:nvPr/>
        </p:nvGrpSpPr>
        <p:grpSpPr bwMode="auto">
          <a:xfrm>
            <a:off x="6400800" y="2707481"/>
            <a:ext cx="857250" cy="985838"/>
            <a:chOff x="1344" y="2448"/>
            <a:chExt cx="720" cy="828"/>
          </a:xfrm>
        </p:grpSpPr>
        <p:pic>
          <p:nvPicPr>
            <p:cNvPr id="64594" name="Picture 82"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4595" name="Group 83"/>
            <p:cNvGrpSpPr>
              <a:grpSpLocks/>
            </p:cNvGrpSpPr>
            <p:nvPr/>
          </p:nvGrpSpPr>
          <p:grpSpPr bwMode="auto">
            <a:xfrm>
              <a:off x="1344" y="2736"/>
              <a:ext cx="528" cy="540"/>
              <a:chOff x="1584" y="2784"/>
              <a:chExt cx="528" cy="540"/>
            </a:xfrm>
          </p:grpSpPr>
          <p:pic>
            <p:nvPicPr>
              <p:cNvPr id="64596" name="Picture 84"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4597" name="Text Box 85"/>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64598" name="Text Box 86"/>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64599" name="Group 87"/>
          <p:cNvGrpSpPr>
            <a:grpSpLocks/>
          </p:cNvGrpSpPr>
          <p:nvPr/>
        </p:nvGrpSpPr>
        <p:grpSpPr bwMode="auto">
          <a:xfrm>
            <a:off x="5029200" y="2639615"/>
            <a:ext cx="857250" cy="985837"/>
            <a:chOff x="1344" y="2448"/>
            <a:chExt cx="720" cy="828"/>
          </a:xfrm>
        </p:grpSpPr>
        <p:pic>
          <p:nvPicPr>
            <p:cNvPr id="64600" name="Picture 88"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4601" name="Group 89"/>
            <p:cNvGrpSpPr>
              <a:grpSpLocks/>
            </p:cNvGrpSpPr>
            <p:nvPr/>
          </p:nvGrpSpPr>
          <p:grpSpPr bwMode="auto">
            <a:xfrm>
              <a:off x="1344" y="2736"/>
              <a:ext cx="528" cy="540"/>
              <a:chOff x="1584" y="2784"/>
              <a:chExt cx="528" cy="540"/>
            </a:xfrm>
          </p:grpSpPr>
          <p:pic>
            <p:nvPicPr>
              <p:cNvPr id="64602" name="Picture 9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4603" name="Text Box 9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64604" name="Text Box 92"/>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64605" name="Group 93"/>
          <p:cNvGrpSpPr>
            <a:grpSpLocks/>
          </p:cNvGrpSpPr>
          <p:nvPr/>
        </p:nvGrpSpPr>
        <p:grpSpPr bwMode="auto">
          <a:xfrm>
            <a:off x="5772150" y="1221581"/>
            <a:ext cx="857250" cy="985838"/>
            <a:chOff x="1344" y="2448"/>
            <a:chExt cx="720" cy="828"/>
          </a:xfrm>
        </p:grpSpPr>
        <p:pic>
          <p:nvPicPr>
            <p:cNvPr id="64606" name="Picture 9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4607" name="Group 95"/>
            <p:cNvGrpSpPr>
              <a:grpSpLocks/>
            </p:cNvGrpSpPr>
            <p:nvPr/>
          </p:nvGrpSpPr>
          <p:grpSpPr bwMode="auto">
            <a:xfrm>
              <a:off x="1344" y="2736"/>
              <a:ext cx="528" cy="540"/>
              <a:chOff x="1584" y="2784"/>
              <a:chExt cx="528" cy="540"/>
            </a:xfrm>
          </p:grpSpPr>
          <p:pic>
            <p:nvPicPr>
              <p:cNvPr id="64608" name="Picture 9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4609" name="Text Box 9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64610" name="Text Box 9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64530" name="Group 18"/>
          <p:cNvGrpSpPr>
            <a:grpSpLocks/>
          </p:cNvGrpSpPr>
          <p:nvPr/>
        </p:nvGrpSpPr>
        <p:grpSpPr bwMode="auto">
          <a:xfrm>
            <a:off x="4457700" y="1668066"/>
            <a:ext cx="3371850" cy="3086100"/>
            <a:chOff x="1968" y="672"/>
            <a:chExt cx="1344" cy="1728"/>
          </a:xfrm>
        </p:grpSpPr>
        <p:sp>
          <p:nvSpPr>
            <p:cNvPr id="64516" name="AutoShape 4"/>
            <p:cNvSpPr>
              <a:spLocks noChangeArrowheads="1"/>
            </p:cNvSpPr>
            <p:nvPr/>
          </p:nvSpPr>
          <p:spPr bwMode="auto">
            <a:xfrm>
              <a:off x="2352" y="91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64517" name="Line 5"/>
            <p:cNvSpPr>
              <a:spLocks noChangeShapeType="1"/>
            </p:cNvSpPr>
            <p:nvPr/>
          </p:nvSpPr>
          <p:spPr bwMode="auto">
            <a:xfrm flipH="1">
              <a:off x="2256" y="1248"/>
              <a:ext cx="192"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4518" name="Line 6"/>
            <p:cNvSpPr>
              <a:spLocks noChangeShapeType="1"/>
            </p:cNvSpPr>
            <p:nvPr/>
          </p:nvSpPr>
          <p:spPr bwMode="auto">
            <a:xfrm>
              <a:off x="2784" y="1248"/>
              <a:ext cx="24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4519" name="Line 7"/>
            <p:cNvSpPr>
              <a:spLocks noChangeShapeType="1"/>
            </p:cNvSpPr>
            <p:nvPr/>
          </p:nvSpPr>
          <p:spPr bwMode="auto">
            <a:xfrm>
              <a:off x="2616" y="672"/>
              <a:ext cx="0" cy="2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4522" name="AutoShape 10"/>
            <p:cNvSpPr>
              <a:spLocks noChangeArrowheads="1"/>
            </p:cNvSpPr>
            <p:nvPr/>
          </p:nvSpPr>
          <p:spPr bwMode="auto">
            <a:xfrm>
              <a:off x="1968"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64523" name="AutoShape 11"/>
            <p:cNvSpPr>
              <a:spLocks noChangeArrowheads="1"/>
            </p:cNvSpPr>
            <p:nvPr/>
          </p:nvSpPr>
          <p:spPr bwMode="auto">
            <a:xfrm>
              <a:off x="2784"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64524" name="Line 12"/>
            <p:cNvSpPr>
              <a:spLocks noChangeShapeType="1"/>
            </p:cNvSpPr>
            <p:nvPr/>
          </p:nvSpPr>
          <p:spPr bwMode="auto">
            <a:xfrm>
              <a:off x="2074"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4525" name="Line 13"/>
            <p:cNvSpPr>
              <a:spLocks noChangeShapeType="1"/>
            </p:cNvSpPr>
            <p:nvPr/>
          </p:nvSpPr>
          <p:spPr bwMode="auto">
            <a:xfrm>
              <a:off x="2362"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4526" name="Line 14"/>
            <p:cNvSpPr>
              <a:spLocks noChangeShapeType="1"/>
            </p:cNvSpPr>
            <p:nvPr/>
          </p:nvSpPr>
          <p:spPr bwMode="auto">
            <a:xfrm>
              <a:off x="2880"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4527" name="Line 15"/>
            <p:cNvSpPr>
              <a:spLocks noChangeShapeType="1"/>
            </p:cNvSpPr>
            <p:nvPr/>
          </p:nvSpPr>
          <p:spPr bwMode="auto">
            <a:xfrm>
              <a:off x="3216"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sp>
        <p:nvSpPr>
          <p:cNvPr id="64514" name="Rectangle 2"/>
          <p:cNvSpPr>
            <a:spLocks noGrp="1" noChangeArrowheads="1"/>
          </p:cNvSpPr>
          <p:nvPr>
            <p:ph type="title"/>
          </p:nvPr>
        </p:nvSpPr>
        <p:spPr>
          <a:xfrm>
            <a:off x="1714500" y="0"/>
            <a:ext cx="5657850" cy="571500"/>
          </a:xfrm>
        </p:spPr>
        <p:txBody>
          <a:bodyPr/>
          <a:lstStyle/>
          <a:p>
            <a:r>
              <a:rPr lang="en-US" altLang="en-US"/>
              <a:t>Intuition</a:t>
            </a:r>
          </a:p>
        </p:txBody>
      </p:sp>
      <p:sp>
        <p:nvSpPr>
          <p:cNvPr id="64612" name="Text Box 100"/>
          <p:cNvSpPr txBox="1">
            <a:spLocks noChangeArrowheads="1"/>
          </p:cNvSpPr>
          <p:nvPr/>
        </p:nvSpPr>
        <p:spPr bwMode="auto">
          <a:xfrm>
            <a:off x="4686300" y="44577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a</a:t>
            </a:r>
          </a:p>
        </p:txBody>
      </p:sp>
      <p:sp>
        <p:nvSpPr>
          <p:cNvPr id="64613" name="Text Box 101"/>
          <p:cNvSpPr txBox="1">
            <a:spLocks noChangeArrowheads="1"/>
          </p:cNvSpPr>
          <p:nvPr/>
        </p:nvSpPr>
        <p:spPr bwMode="auto">
          <a:xfrm>
            <a:off x="5429250" y="44577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b</a:t>
            </a:r>
          </a:p>
        </p:txBody>
      </p:sp>
      <p:sp>
        <p:nvSpPr>
          <p:cNvPr id="64614" name="Text Box 102"/>
          <p:cNvSpPr txBox="1">
            <a:spLocks noChangeArrowheads="1"/>
          </p:cNvSpPr>
          <p:nvPr/>
        </p:nvSpPr>
        <p:spPr bwMode="auto">
          <a:xfrm>
            <a:off x="4800600" y="291465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c</a:t>
            </a:r>
          </a:p>
        </p:txBody>
      </p:sp>
      <p:sp>
        <p:nvSpPr>
          <p:cNvPr id="64615" name="Text Box 103"/>
          <p:cNvSpPr txBox="1">
            <a:spLocks noChangeArrowheads="1"/>
          </p:cNvSpPr>
          <p:nvPr/>
        </p:nvSpPr>
        <p:spPr bwMode="auto">
          <a:xfrm>
            <a:off x="4857750" y="3600451"/>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AND</a:t>
            </a:r>
          </a:p>
        </p:txBody>
      </p:sp>
      <p:sp>
        <p:nvSpPr>
          <p:cNvPr id="64617" name="Rectangle 105"/>
          <p:cNvSpPr>
            <a:spLocks noChangeArrowheads="1"/>
          </p:cNvSpPr>
          <p:nvPr/>
        </p:nvSpPr>
        <p:spPr bwMode="auto">
          <a:xfrm>
            <a:off x="3829050" y="2343150"/>
            <a:ext cx="2114550" cy="2686050"/>
          </a:xfrm>
          <a:prstGeom prst="rect">
            <a:avLst/>
          </a:prstGeom>
          <a:noFill/>
          <a:ln w="254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06972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4605"/>
                                        </p:tgtEl>
                                        <p:attrNameLst>
                                          <p:attrName>style.visibility</p:attrName>
                                        </p:attrNameLst>
                                      </p:cBhvr>
                                      <p:to>
                                        <p:strVal val="visible"/>
                                      </p:to>
                                    </p:set>
                                    <p:animEffect transition="in" filter="fade">
                                      <p:cBhvr>
                                        <p:cTn id="7" dur="1000"/>
                                        <p:tgtEl>
                                          <p:spTgt spid="64605"/>
                                        </p:tgtEl>
                                      </p:cBhvr>
                                    </p:animEffect>
                                  </p:childTnLst>
                                </p:cTn>
                              </p:par>
                              <p:par>
                                <p:cTn id="8" presetID="10" presetClass="entr" presetSubtype="0" fill="hold" nodeType="withEffect">
                                  <p:stCondLst>
                                    <p:cond delay="0"/>
                                  </p:stCondLst>
                                  <p:childTnLst>
                                    <p:set>
                                      <p:cBhvr>
                                        <p:cTn id="9" dur="1" fill="hold">
                                          <p:stCondLst>
                                            <p:cond delay="0"/>
                                          </p:stCondLst>
                                        </p:cTn>
                                        <p:tgtEl>
                                          <p:spTgt spid="64599"/>
                                        </p:tgtEl>
                                        <p:attrNameLst>
                                          <p:attrName>style.visibility</p:attrName>
                                        </p:attrNameLst>
                                      </p:cBhvr>
                                      <p:to>
                                        <p:strVal val="visible"/>
                                      </p:to>
                                    </p:set>
                                    <p:animEffect transition="in" filter="fade">
                                      <p:cBhvr>
                                        <p:cTn id="10" dur="1000"/>
                                        <p:tgtEl>
                                          <p:spTgt spid="64599"/>
                                        </p:tgtEl>
                                      </p:cBhvr>
                                    </p:animEffect>
                                  </p:childTnLst>
                                </p:cTn>
                              </p:par>
                              <p:par>
                                <p:cTn id="11" presetID="10" presetClass="entr" presetSubtype="0" fill="hold" nodeType="withEffect">
                                  <p:stCondLst>
                                    <p:cond delay="0"/>
                                  </p:stCondLst>
                                  <p:childTnLst>
                                    <p:set>
                                      <p:cBhvr>
                                        <p:cTn id="12" dur="1" fill="hold">
                                          <p:stCondLst>
                                            <p:cond delay="0"/>
                                          </p:stCondLst>
                                        </p:cTn>
                                        <p:tgtEl>
                                          <p:spTgt spid="64538"/>
                                        </p:tgtEl>
                                        <p:attrNameLst>
                                          <p:attrName>style.visibility</p:attrName>
                                        </p:attrNameLst>
                                      </p:cBhvr>
                                      <p:to>
                                        <p:strVal val="visible"/>
                                      </p:to>
                                    </p:set>
                                    <p:animEffect transition="in" filter="fade">
                                      <p:cBhvr>
                                        <p:cTn id="13" dur="1000"/>
                                        <p:tgtEl>
                                          <p:spTgt spid="64538"/>
                                        </p:tgtEl>
                                      </p:cBhvr>
                                    </p:animEffect>
                                  </p:childTnLst>
                                </p:cTn>
                              </p:par>
                              <p:par>
                                <p:cTn id="14" presetID="10" presetClass="entr" presetSubtype="0" fill="hold" nodeType="withEffect">
                                  <p:stCondLst>
                                    <p:cond delay="0"/>
                                  </p:stCondLst>
                                  <p:childTnLst>
                                    <p:set>
                                      <p:cBhvr>
                                        <p:cTn id="15" dur="1" fill="hold">
                                          <p:stCondLst>
                                            <p:cond delay="0"/>
                                          </p:stCondLst>
                                        </p:cTn>
                                        <p:tgtEl>
                                          <p:spTgt spid="64575"/>
                                        </p:tgtEl>
                                        <p:attrNameLst>
                                          <p:attrName>style.visibility</p:attrName>
                                        </p:attrNameLst>
                                      </p:cBhvr>
                                      <p:to>
                                        <p:strVal val="visible"/>
                                      </p:to>
                                    </p:set>
                                    <p:animEffect transition="in" filter="fade">
                                      <p:cBhvr>
                                        <p:cTn id="16" dur="1000"/>
                                        <p:tgtEl>
                                          <p:spTgt spid="64575"/>
                                        </p:tgtEl>
                                      </p:cBhvr>
                                    </p:animEffect>
                                  </p:childTnLst>
                                </p:cTn>
                              </p:par>
                              <p:par>
                                <p:cTn id="17" presetID="10" presetClass="entr" presetSubtype="0" fill="hold" nodeType="withEffect">
                                  <p:stCondLst>
                                    <p:cond delay="0"/>
                                  </p:stCondLst>
                                  <p:childTnLst>
                                    <p:set>
                                      <p:cBhvr>
                                        <p:cTn id="18" dur="1" fill="hold">
                                          <p:stCondLst>
                                            <p:cond delay="0"/>
                                          </p:stCondLst>
                                        </p:cTn>
                                        <p:tgtEl>
                                          <p:spTgt spid="64587"/>
                                        </p:tgtEl>
                                        <p:attrNameLst>
                                          <p:attrName>style.visibility</p:attrName>
                                        </p:attrNameLst>
                                      </p:cBhvr>
                                      <p:to>
                                        <p:strVal val="visible"/>
                                      </p:to>
                                    </p:set>
                                    <p:animEffect transition="in" filter="fade">
                                      <p:cBhvr>
                                        <p:cTn id="19" dur="1000"/>
                                        <p:tgtEl>
                                          <p:spTgt spid="64587"/>
                                        </p:tgtEl>
                                      </p:cBhvr>
                                    </p:animEffect>
                                  </p:childTnLst>
                                </p:cTn>
                              </p:par>
                              <p:par>
                                <p:cTn id="20" presetID="10" presetClass="entr" presetSubtype="0" fill="hold" nodeType="withEffect">
                                  <p:stCondLst>
                                    <p:cond delay="0"/>
                                  </p:stCondLst>
                                  <p:childTnLst>
                                    <p:set>
                                      <p:cBhvr>
                                        <p:cTn id="21" dur="1" fill="hold">
                                          <p:stCondLst>
                                            <p:cond delay="0"/>
                                          </p:stCondLst>
                                        </p:cTn>
                                        <p:tgtEl>
                                          <p:spTgt spid="64593"/>
                                        </p:tgtEl>
                                        <p:attrNameLst>
                                          <p:attrName>style.visibility</p:attrName>
                                        </p:attrNameLst>
                                      </p:cBhvr>
                                      <p:to>
                                        <p:strVal val="visible"/>
                                      </p:to>
                                    </p:set>
                                    <p:animEffect transition="in" filter="fade">
                                      <p:cBhvr>
                                        <p:cTn id="22" dur="1000"/>
                                        <p:tgtEl>
                                          <p:spTgt spid="64593"/>
                                        </p:tgtEl>
                                      </p:cBhvr>
                                    </p:animEffect>
                                  </p:childTnLst>
                                </p:cTn>
                              </p:par>
                              <p:par>
                                <p:cTn id="23" presetID="10" presetClass="entr" presetSubtype="0" fill="hold" nodeType="withEffect">
                                  <p:stCondLst>
                                    <p:cond delay="0"/>
                                  </p:stCondLst>
                                  <p:childTnLst>
                                    <p:set>
                                      <p:cBhvr>
                                        <p:cTn id="24" dur="1" fill="hold">
                                          <p:stCondLst>
                                            <p:cond delay="0"/>
                                          </p:stCondLst>
                                        </p:cTn>
                                        <p:tgtEl>
                                          <p:spTgt spid="64581"/>
                                        </p:tgtEl>
                                        <p:attrNameLst>
                                          <p:attrName>style.visibility</p:attrName>
                                        </p:attrNameLst>
                                      </p:cBhvr>
                                      <p:to>
                                        <p:strVal val="visible"/>
                                      </p:to>
                                    </p:set>
                                    <p:animEffect transition="in" filter="fade">
                                      <p:cBhvr>
                                        <p:cTn id="25" dur="1000"/>
                                        <p:tgtEl>
                                          <p:spTgt spid="6458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4614"/>
                                        </p:tgtEl>
                                        <p:attrNameLst>
                                          <p:attrName>style.visibility</p:attrName>
                                        </p:attrNameLst>
                                      </p:cBhvr>
                                      <p:to>
                                        <p:strVal val="visible"/>
                                      </p:to>
                                    </p:set>
                                    <p:animEffect transition="in" filter="fade">
                                      <p:cBhvr>
                                        <p:cTn id="30" dur="1000"/>
                                        <p:tgtEl>
                                          <p:spTgt spid="646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4615"/>
                                        </p:tgtEl>
                                        <p:attrNameLst>
                                          <p:attrName>style.visibility</p:attrName>
                                        </p:attrNameLst>
                                      </p:cBhvr>
                                      <p:to>
                                        <p:strVal val="visible"/>
                                      </p:to>
                                    </p:set>
                                    <p:animEffect transition="in" filter="fade">
                                      <p:cBhvr>
                                        <p:cTn id="33" dur="1000"/>
                                        <p:tgtEl>
                                          <p:spTgt spid="646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4612"/>
                                        </p:tgtEl>
                                        <p:attrNameLst>
                                          <p:attrName>style.visibility</p:attrName>
                                        </p:attrNameLst>
                                      </p:cBhvr>
                                      <p:to>
                                        <p:strVal val="visible"/>
                                      </p:to>
                                    </p:set>
                                    <p:animEffect transition="in" filter="fade">
                                      <p:cBhvr>
                                        <p:cTn id="36" dur="1000"/>
                                        <p:tgtEl>
                                          <p:spTgt spid="646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4613"/>
                                        </p:tgtEl>
                                        <p:attrNameLst>
                                          <p:attrName>style.visibility</p:attrName>
                                        </p:attrNameLst>
                                      </p:cBhvr>
                                      <p:to>
                                        <p:strVal val="visible"/>
                                      </p:to>
                                    </p:set>
                                    <p:animEffect transition="in" filter="fade">
                                      <p:cBhvr>
                                        <p:cTn id="39" dur="1000"/>
                                        <p:tgtEl>
                                          <p:spTgt spid="64613"/>
                                        </p:tgtEl>
                                      </p:cBhvr>
                                    </p:animEffect>
                                  </p:childTnLst>
                                </p:cTn>
                              </p:par>
                              <p:par>
                                <p:cTn id="40" presetID="55" presetClass="entr" presetSubtype="0" fill="hold" nodeType="withEffect">
                                  <p:stCondLst>
                                    <p:cond delay="0"/>
                                  </p:stCondLst>
                                  <p:childTnLst>
                                    <p:set>
                                      <p:cBhvr>
                                        <p:cTn id="41" dur="1" fill="hold">
                                          <p:stCondLst>
                                            <p:cond delay="0"/>
                                          </p:stCondLst>
                                        </p:cTn>
                                        <p:tgtEl>
                                          <p:spTgt spid="64617"/>
                                        </p:tgtEl>
                                        <p:attrNameLst>
                                          <p:attrName>style.visibility</p:attrName>
                                        </p:attrNameLst>
                                      </p:cBhvr>
                                      <p:to>
                                        <p:strVal val="visible"/>
                                      </p:to>
                                    </p:set>
                                    <p:anim calcmode="lin" valueType="num">
                                      <p:cBhvr>
                                        <p:cTn id="42" dur="1000" fill="hold"/>
                                        <p:tgtEl>
                                          <p:spTgt spid="64617"/>
                                        </p:tgtEl>
                                        <p:attrNameLst>
                                          <p:attrName>ppt_w</p:attrName>
                                        </p:attrNameLst>
                                      </p:cBhvr>
                                      <p:tavLst>
                                        <p:tav tm="0">
                                          <p:val>
                                            <p:strVal val="#ppt_w*0.70"/>
                                          </p:val>
                                        </p:tav>
                                        <p:tav tm="100000">
                                          <p:val>
                                            <p:strVal val="#ppt_w"/>
                                          </p:val>
                                        </p:tav>
                                      </p:tavLst>
                                    </p:anim>
                                    <p:anim calcmode="lin" valueType="num">
                                      <p:cBhvr>
                                        <p:cTn id="43" dur="1000" fill="hold"/>
                                        <p:tgtEl>
                                          <p:spTgt spid="64617"/>
                                        </p:tgtEl>
                                        <p:attrNameLst>
                                          <p:attrName>ppt_h</p:attrName>
                                        </p:attrNameLst>
                                      </p:cBhvr>
                                      <p:tavLst>
                                        <p:tav tm="0">
                                          <p:val>
                                            <p:strVal val="#ppt_h"/>
                                          </p:val>
                                        </p:tav>
                                        <p:tav tm="100000">
                                          <p:val>
                                            <p:strVal val="#ppt_h"/>
                                          </p:val>
                                        </p:tav>
                                      </p:tavLst>
                                    </p:anim>
                                    <p:animEffect transition="in" filter="fade">
                                      <p:cBhvr>
                                        <p:cTn id="44" dur="1000"/>
                                        <p:tgtEl>
                                          <p:spTgt spid="64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2" grpId="0"/>
      <p:bldP spid="64613" grpId="0"/>
      <p:bldP spid="64614" grpId="0"/>
      <p:bldP spid="646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2"/>
          <p:cNvGrpSpPr>
            <a:grpSpLocks/>
          </p:cNvGrpSpPr>
          <p:nvPr/>
        </p:nvGrpSpPr>
        <p:grpSpPr bwMode="auto">
          <a:xfrm>
            <a:off x="4343400" y="4125515"/>
            <a:ext cx="857250" cy="985837"/>
            <a:chOff x="1344" y="2448"/>
            <a:chExt cx="720" cy="828"/>
          </a:xfrm>
        </p:grpSpPr>
        <p:pic>
          <p:nvPicPr>
            <p:cNvPr id="68611" name="Picture 3"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8612" name="Group 4"/>
            <p:cNvGrpSpPr>
              <a:grpSpLocks/>
            </p:cNvGrpSpPr>
            <p:nvPr/>
          </p:nvGrpSpPr>
          <p:grpSpPr bwMode="auto">
            <a:xfrm>
              <a:off x="1344" y="2736"/>
              <a:ext cx="528" cy="540"/>
              <a:chOff x="1584" y="2784"/>
              <a:chExt cx="528" cy="540"/>
            </a:xfrm>
          </p:grpSpPr>
          <p:pic>
            <p:nvPicPr>
              <p:cNvPr id="68613" name="Picture 5"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8614" name="Text Box 6"/>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68615" name="Text Box 7"/>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68616" name="Group 8"/>
          <p:cNvGrpSpPr>
            <a:grpSpLocks/>
          </p:cNvGrpSpPr>
          <p:nvPr/>
        </p:nvGrpSpPr>
        <p:grpSpPr bwMode="auto">
          <a:xfrm>
            <a:off x="5143500" y="4125515"/>
            <a:ext cx="857250" cy="985837"/>
            <a:chOff x="1344" y="2448"/>
            <a:chExt cx="720" cy="828"/>
          </a:xfrm>
        </p:grpSpPr>
        <p:pic>
          <p:nvPicPr>
            <p:cNvPr id="68617" name="Picture 9"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8618" name="Group 10"/>
            <p:cNvGrpSpPr>
              <a:grpSpLocks/>
            </p:cNvGrpSpPr>
            <p:nvPr/>
          </p:nvGrpSpPr>
          <p:grpSpPr bwMode="auto">
            <a:xfrm>
              <a:off x="1344" y="2736"/>
              <a:ext cx="528" cy="540"/>
              <a:chOff x="1584" y="2784"/>
              <a:chExt cx="528" cy="540"/>
            </a:xfrm>
          </p:grpSpPr>
          <p:pic>
            <p:nvPicPr>
              <p:cNvPr id="68619" name="Picture 11"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8620" name="Text Box 12"/>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68621" name="Text Box 13"/>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68622" name="Group 14"/>
          <p:cNvGrpSpPr>
            <a:grpSpLocks/>
          </p:cNvGrpSpPr>
          <p:nvPr/>
        </p:nvGrpSpPr>
        <p:grpSpPr bwMode="auto">
          <a:xfrm>
            <a:off x="6457950" y="4068365"/>
            <a:ext cx="857250" cy="985837"/>
            <a:chOff x="1344" y="2448"/>
            <a:chExt cx="720" cy="828"/>
          </a:xfrm>
        </p:grpSpPr>
        <p:pic>
          <p:nvPicPr>
            <p:cNvPr id="68623" name="Picture 15"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8624" name="Group 16"/>
            <p:cNvGrpSpPr>
              <a:grpSpLocks/>
            </p:cNvGrpSpPr>
            <p:nvPr/>
          </p:nvGrpSpPr>
          <p:grpSpPr bwMode="auto">
            <a:xfrm>
              <a:off x="1344" y="2736"/>
              <a:ext cx="528" cy="540"/>
              <a:chOff x="1584" y="2784"/>
              <a:chExt cx="528" cy="540"/>
            </a:xfrm>
          </p:grpSpPr>
          <p:pic>
            <p:nvPicPr>
              <p:cNvPr id="68625" name="Picture 17"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8626" name="Text Box 18"/>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68627" name="Text Box 19"/>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68628" name="Group 20"/>
          <p:cNvGrpSpPr>
            <a:grpSpLocks/>
          </p:cNvGrpSpPr>
          <p:nvPr/>
        </p:nvGrpSpPr>
        <p:grpSpPr bwMode="auto">
          <a:xfrm>
            <a:off x="7258050" y="4068365"/>
            <a:ext cx="857250" cy="985837"/>
            <a:chOff x="1344" y="2448"/>
            <a:chExt cx="720" cy="828"/>
          </a:xfrm>
        </p:grpSpPr>
        <p:pic>
          <p:nvPicPr>
            <p:cNvPr id="68629" name="Picture 21"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8630" name="Group 22"/>
            <p:cNvGrpSpPr>
              <a:grpSpLocks/>
            </p:cNvGrpSpPr>
            <p:nvPr/>
          </p:nvGrpSpPr>
          <p:grpSpPr bwMode="auto">
            <a:xfrm>
              <a:off x="1344" y="2736"/>
              <a:ext cx="528" cy="540"/>
              <a:chOff x="1584" y="2784"/>
              <a:chExt cx="528" cy="540"/>
            </a:xfrm>
          </p:grpSpPr>
          <p:pic>
            <p:nvPicPr>
              <p:cNvPr id="68631" name="Picture 23"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8632" name="Text Box 24"/>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68633" name="Text Box 25"/>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68634" name="Group 26"/>
          <p:cNvGrpSpPr>
            <a:grpSpLocks/>
          </p:cNvGrpSpPr>
          <p:nvPr/>
        </p:nvGrpSpPr>
        <p:grpSpPr bwMode="auto">
          <a:xfrm>
            <a:off x="6457950" y="2764631"/>
            <a:ext cx="857250" cy="985838"/>
            <a:chOff x="1344" y="2448"/>
            <a:chExt cx="720" cy="828"/>
          </a:xfrm>
        </p:grpSpPr>
        <p:pic>
          <p:nvPicPr>
            <p:cNvPr id="68635" name="Picture 27"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8636" name="Group 28"/>
            <p:cNvGrpSpPr>
              <a:grpSpLocks/>
            </p:cNvGrpSpPr>
            <p:nvPr/>
          </p:nvGrpSpPr>
          <p:grpSpPr bwMode="auto">
            <a:xfrm>
              <a:off x="1344" y="2736"/>
              <a:ext cx="528" cy="540"/>
              <a:chOff x="1584" y="2784"/>
              <a:chExt cx="528" cy="540"/>
            </a:xfrm>
          </p:grpSpPr>
          <p:pic>
            <p:nvPicPr>
              <p:cNvPr id="68637" name="Picture 29"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8638" name="Text Box 30"/>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68639" name="Text Box 31"/>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68640" name="Group 32"/>
          <p:cNvGrpSpPr>
            <a:grpSpLocks/>
          </p:cNvGrpSpPr>
          <p:nvPr/>
        </p:nvGrpSpPr>
        <p:grpSpPr bwMode="auto">
          <a:xfrm>
            <a:off x="5086350" y="2696765"/>
            <a:ext cx="857250" cy="985837"/>
            <a:chOff x="1344" y="2448"/>
            <a:chExt cx="720" cy="828"/>
          </a:xfrm>
        </p:grpSpPr>
        <p:pic>
          <p:nvPicPr>
            <p:cNvPr id="68641" name="Picture 33"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8642" name="Group 34"/>
            <p:cNvGrpSpPr>
              <a:grpSpLocks/>
            </p:cNvGrpSpPr>
            <p:nvPr/>
          </p:nvGrpSpPr>
          <p:grpSpPr bwMode="auto">
            <a:xfrm>
              <a:off x="1344" y="2736"/>
              <a:ext cx="528" cy="540"/>
              <a:chOff x="1584" y="2784"/>
              <a:chExt cx="528" cy="540"/>
            </a:xfrm>
          </p:grpSpPr>
          <p:pic>
            <p:nvPicPr>
              <p:cNvPr id="68643" name="Picture 35"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8644" name="Text Box 36"/>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68645" name="Text Box 37"/>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68646" name="Group 38"/>
          <p:cNvGrpSpPr>
            <a:grpSpLocks/>
          </p:cNvGrpSpPr>
          <p:nvPr/>
        </p:nvGrpSpPr>
        <p:grpSpPr bwMode="auto">
          <a:xfrm>
            <a:off x="5829300" y="1278731"/>
            <a:ext cx="857250" cy="985838"/>
            <a:chOff x="1344" y="2448"/>
            <a:chExt cx="720" cy="828"/>
          </a:xfrm>
        </p:grpSpPr>
        <p:pic>
          <p:nvPicPr>
            <p:cNvPr id="68647" name="Picture 39"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8648" name="Group 40"/>
            <p:cNvGrpSpPr>
              <a:grpSpLocks/>
            </p:cNvGrpSpPr>
            <p:nvPr/>
          </p:nvGrpSpPr>
          <p:grpSpPr bwMode="auto">
            <a:xfrm>
              <a:off x="1344" y="2736"/>
              <a:ext cx="528" cy="540"/>
              <a:chOff x="1584" y="2784"/>
              <a:chExt cx="528" cy="540"/>
            </a:xfrm>
          </p:grpSpPr>
          <p:pic>
            <p:nvPicPr>
              <p:cNvPr id="68649" name="Picture 41"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8650" name="Text Box 42"/>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68651" name="Text Box 43"/>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68653" name="AutoShape 45"/>
          <p:cNvSpPr>
            <a:spLocks noChangeArrowheads="1"/>
          </p:cNvSpPr>
          <p:nvPr/>
        </p:nvSpPr>
        <p:spPr bwMode="auto">
          <a:xfrm>
            <a:off x="5478067" y="2153841"/>
            <a:ext cx="1325165" cy="600075"/>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68654" name="Line 46"/>
          <p:cNvSpPr>
            <a:spLocks noChangeShapeType="1"/>
          </p:cNvSpPr>
          <p:nvPr/>
        </p:nvSpPr>
        <p:spPr bwMode="auto">
          <a:xfrm flipH="1">
            <a:off x="5237560" y="2753916"/>
            <a:ext cx="481013"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8655" name="Line 47"/>
          <p:cNvSpPr>
            <a:spLocks noChangeShapeType="1"/>
          </p:cNvSpPr>
          <p:nvPr/>
        </p:nvSpPr>
        <p:spPr bwMode="auto">
          <a:xfrm>
            <a:off x="6561536" y="2753916"/>
            <a:ext cx="602456"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8656" name="Line 48"/>
          <p:cNvSpPr>
            <a:spLocks noChangeShapeType="1"/>
          </p:cNvSpPr>
          <p:nvPr/>
        </p:nvSpPr>
        <p:spPr bwMode="auto">
          <a:xfrm>
            <a:off x="6140054" y="1725216"/>
            <a:ext cx="0" cy="4714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8657" name="AutoShape 49"/>
          <p:cNvSpPr>
            <a:spLocks noChangeArrowheads="1"/>
          </p:cNvSpPr>
          <p:nvPr/>
        </p:nvSpPr>
        <p:spPr bwMode="auto">
          <a:xfrm>
            <a:off x="4514850" y="3439716"/>
            <a:ext cx="1325166" cy="600075"/>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68658" name="AutoShape 50"/>
          <p:cNvSpPr>
            <a:spLocks noChangeArrowheads="1"/>
          </p:cNvSpPr>
          <p:nvPr/>
        </p:nvSpPr>
        <p:spPr bwMode="auto">
          <a:xfrm>
            <a:off x="6561536" y="3439716"/>
            <a:ext cx="1325165" cy="600075"/>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68659" name="Line 51"/>
          <p:cNvSpPr>
            <a:spLocks noChangeShapeType="1"/>
          </p:cNvSpPr>
          <p:nvPr/>
        </p:nvSpPr>
        <p:spPr bwMode="auto">
          <a:xfrm>
            <a:off x="4780360" y="4039791"/>
            <a:ext cx="0" cy="771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8660" name="Line 52"/>
          <p:cNvSpPr>
            <a:spLocks noChangeShapeType="1"/>
          </p:cNvSpPr>
          <p:nvPr/>
        </p:nvSpPr>
        <p:spPr bwMode="auto">
          <a:xfrm>
            <a:off x="5503069" y="4039791"/>
            <a:ext cx="0" cy="771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8661" name="Line 53"/>
          <p:cNvSpPr>
            <a:spLocks noChangeShapeType="1"/>
          </p:cNvSpPr>
          <p:nvPr/>
        </p:nvSpPr>
        <p:spPr bwMode="auto">
          <a:xfrm>
            <a:off x="6803231" y="4039791"/>
            <a:ext cx="0" cy="771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8662" name="Line 54"/>
          <p:cNvSpPr>
            <a:spLocks noChangeShapeType="1"/>
          </p:cNvSpPr>
          <p:nvPr/>
        </p:nvSpPr>
        <p:spPr bwMode="auto">
          <a:xfrm>
            <a:off x="7646194" y="4039791"/>
            <a:ext cx="0" cy="771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8663" name="Rectangle 55"/>
          <p:cNvSpPr>
            <a:spLocks noGrp="1" noChangeArrowheads="1"/>
          </p:cNvSpPr>
          <p:nvPr>
            <p:ph type="title"/>
          </p:nvPr>
        </p:nvSpPr>
        <p:spPr>
          <a:xfrm>
            <a:off x="1714500" y="0"/>
            <a:ext cx="5657850" cy="571500"/>
          </a:xfrm>
        </p:spPr>
        <p:txBody>
          <a:bodyPr/>
          <a:lstStyle/>
          <a:p>
            <a:r>
              <a:rPr lang="en-US" altLang="en-US"/>
              <a:t>Intuition</a:t>
            </a:r>
          </a:p>
        </p:txBody>
      </p:sp>
      <p:sp>
        <p:nvSpPr>
          <p:cNvPr id="68664" name="Text Box 56"/>
          <p:cNvSpPr txBox="1">
            <a:spLocks noChangeArrowheads="1"/>
          </p:cNvSpPr>
          <p:nvPr/>
        </p:nvSpPr>
        <p:spPr bwMode="auto">
          <a:xfrm>
            <a:off x="4743450" y="451485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a</a:t>
            </a:r>
          </a:p>
        </p:txBody>
      </p:sp>
      <p:sp>
        <p:nvSpPr>
          <p:cNvPr id="68665" name="Text Box 57"/>
          <p:cNvSpPr txBox="1">
            <a:spLocks noChangeArrowheads="1"/>
          </p:cNvSpPr>
          <p:nvPr/>
        </p:nvSpPr>
        <p:spPr bwMode="auto">
          <a:xfrm>
            <a:off x="5486400" y="451485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b</a:t>
            </a:r>
          </a:p>
        </p:txBody>
      </p:sp>
      <p:sp>
        <p:nvSpPr>
          <p:cNvPr id="68666" name="Text Box 58"/>
          <p:cNvSpPr txBox="1">
            <a:spLocks noChangeArrowheads="1"/>
          </p:cNvSpPr>
          <p:nvPr/>
        </p:nvSpPr>
        <p:spPr bwMode="auto">
          <a:xfrm>
            <a:off x="4857750" y="29718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c</a:t>
            </a:r>
          </a:p>
        </p:txBody>
      </p:sp>
      <p:sp>
        <p:nvSpPr>
          <p:cNvPr id="68667" name="Text Box 59"/>
          <p:cNvSpPr txBox="1">
            <a:spLocks noChangeArrowheads="1"/>
          </p:cNvSpPr>
          <p:nvPr/>
        </p:nvSpPr>
        <p:spPr bwMode="auto">
          <a:xfrm>
            <a:off x="4914900" y="3657601"/>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AND</a:t>
            </a:r>
          </a:p>
        </p:txBody>
      </p:sp>
      <p:grpSp>
        <p:nvGrpSpPr>
          <p:cNvPr id="68755" name="Group 147"/>
          <p:cNvGrpSpPr>
            <a:grpSpLocks/>
          </p:cNvGrpSpPr>
          <p:nvPr/>
        </p:nvGrpSpPr>
        <p:grpSpPr bwMode="auto">
          <a:xfrm>
            <a:off x="2597945" y="1771650"/>
            <a:ext cx="1231106" cy="3143250"/>
            <a:chOff x="1222" y="1488"/>
            <a:chExt cx="1034" cy="2640"/>
          </a:xfrm>
        </p:grpSpPr>
        <p:pic>
          <p:nvPicPr>
            <p:cNvPr id="68695" name="Picture 87" descr="ch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 y="1488"/>
              <a:ext cx="986" cy="768"/>
            </a:xfrm>
            <a:prstGeom prst="rect">
              <a:avLst/>
            </a:prstGeom>
            <a:noFill/>
            <a:extLst>
              <a:ext uri="{909E8E84-426E-40DD-AFC4-6F175D3DCCD1}">
                <a14:hiddenFill xmlns:a14="http://schemas.microsoft.com/office/drawing/2010/main">
                  <a:solidFill>
                    <a:srgbClr val="FFFFFF"/>
                  </a:solidFill>
                </a14:hiddenFill>
              </a:ext>
            </a:extLst>
          </p:spPr>
        </p:pic>
        <p:pic>
          <p:nvPicPr>
            <p:cNvPr id="68668" name="Picture 60" descr="ch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2" y="3360"/>
              <a:ext cx="986" cy="768"/>
            </a:xfrm>
            <a:prstGeom prst="rect">
              <a:avLst/>
            </a:prstGeom>
            <a:noFill/>
            <a:extLst>
              <a:ext uri="{909E8E84-426E-40DD-AFC4-6F175D3DCCD1}">
                <a14:hiddenFill xmlns:a14="http://schemas.microsoft.com/office/drawing/2010/main">
                  <a:solidFill>
                    <a:srgbClr val="FFFFFF"/>
                  </a:solidFill>
                </a14:hiddenFill>
              </a:ext>
            </a:extLst>
          </p:spPr>
        </p:pic>
        <p:pic>
          <p:nvPicPr>
            <p:cNvPr id="68696" name="Picture 88" descr="ch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 y="2736"/>
              <a:ext cx="986" cy="768"/>
            </a:xfrm>
            <a:prstGeom prst="rect">
              <a:avLst/>
            </a:prstGeom>
            <a:noFill/>
            <a:extLst>
              <a:ext uri="{909E8E84-426E-40DD-AFC4-6F175D3DCCD1}">
                <a14:hiddenFill xmlns:a14="http://schemas.microsoft.com/office/drawing/2010/main">
                  <a:solidFill>
                    <a:srgbClr val="FFFFFF"/>
                  </a:solidFill>
                </a14:hiddenFill>
              </a:ext>
            </a:extLst>
          </p:spPr>
        </p:pic>
        <p:pic>
          <p:nvPicPr>
            <p:cNvPr id="68697" name="Picture 89" descr="ch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 y="2112"/>
              <a:ext cx="986" cy="768"/>
            </a:xfrm>
            <a:prstGeom prst="rect">
              <a:avLst/>
            </a:prstGeom>
            <a:noFill/>
            <a:extLst>
              <a:ext uri="{909E8E84-426E-40DD-AFC4-6F175D3DCCD1}">
                <a14:hiddenFill xmlns:a14="http://schemas.microsoft.com/office/drawing/2010/main">
                  <a:solidFill>
                    <a:srgbClr val="FFFFFF"/>
                  </a:solidFill>
                </a14:hiddenFill>
              </a:ext>
            </a:extLst>
          </p:spPr>
        </p:pic>
        <p:pic>
          <p:nvPicPr>
            <p:cNvPr id="68701" name="Picture 93" descr="blue_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6" y="1776"/>
              <a:ext cx="288" cy="213"/>
            </a:xfrm>
            <a:prstGeom prst="rect">
              <a:avLst/>
            </a:prstGeom>
            <a:noFill/>
            <a:extLst>
              <a:ext uri="{909E8E84-426E-40DD-AFC4-6F175D3DCCD1}">
                <a14:hiddenFill xmlns:a14="http://schemas.microsoft.com/office/drawing/2010/main">
                  <a:solidFill>
                    <a:srgbClr val="FFFFFF"/>
                  </a:solidFill>
                </a14:hiddenFill>
              </a:ext>
            </a:extLst>
          </p:spPr>
        </p:pic>
        <p:pic>
          <p:nvPicPr>
            <p:cNvPr id="68703" name="Picture 95" descr="red_ke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58" y="3618"/>
              <a:ext cx="288" cy="240"/>
            </a:xfrm>
            <a:prstGeom prst="rect">
              <a:avLst/>
            </a:prstGeom>
            <a:noFill/>
            <a:extLst>
              <a:ext uri="{909E8E84-426E-40DD-AFC4-6F175D3DCCD1}">
                <a14:hiddenFill xmlns:a14="http://schemas.microsoft.com/office/drawing/2010/main">
                  <a:solidFill>
                    <a:srgbClr val="FFFFFF"/>
                  </a:solidFill>
                </a14:hiddenFill>
              </a:ext>
            </a:extLst>
          </p:spPr>
        </p:pic>
        <p:pic>
          <p:nvPicPr>
            <p:cNvPr id="68712" name="Picture 104" descr="blue_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6" y="2400"/>
              <a:ext cx="288" cy="213"/>
            </a:xfrm>
            <a:prstGeom prst="rect">
              <a:avLst/>
            </a:prstGeom>
            <a:noFill/>
            <a:extLst>
              <a:ext uri="{909E8E84-426E-40DD-AFC4-6F175D3DCCD1}">
                <a14:hiddenFill xmlns:a14="http://schemas.microsoft.com/office/drawing/2010/main">
                  <a:solidFill>
                    <a:srgbClr val="FFFFFF"/>
                  </a:solidFill>
                </a14:hiddenFill>
              </a:ext>
            </a:extLst>
          </p:spPr>
        </p:pic>
      </p:grpSp>
      <p:pic>
        <p:nvPicPr>
          <p:cNvPr id="68713" name="Picture 105" descr="blue_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5144" y="3600450"/>
            <a:ext cx="342900" cy="253604"/>
          </a:xfrm>
          <a:prstGeom prst="rect">
            <a:avLst/>
          </a:prstGeom>
          <a:noFill/>
          <a:extLst>
            <a:ext uri="{909E8E84-426E-40DD-AFC4-6F175D3DCCD1}">
              <a14:hiddenFill xmlns:a14="http://schemas.microsoft.com/office/drawing/2010/main">
                <a:solidFill>
                  <a:srgbClr val="FFFFFF"/>
                </a:solidFill>
              </a14:hiddenFill>
            </a:ext>
          </a:extLst>
        </p:spPr>
      </p:pic>
      <p:grpSp>
        <p:nvGrpSpPr>
          <p:cNvPr id="68752" name="Group 144"/>
          <p:cNvGrpSpPr>
            <a:grpSpLocks/>
          </p:cNvGrpSpPr>
          <p:nvPr/>
        </p:nvGrpSpPr>
        <p:grpSpPr bwMode="auto">
          <a:xfrm>
            <a:off x="1885950" y="1543050"/>
            <a:ext cx="909638" cy="2914650"/>
            <a:chOff x="624" y="1296"/>
            <a:chExt cx="764" cy="2448"/>
          </a:xfrm>
        </p:grpSpPr>
        <p:grpSp>
          <p:nvGrpSpPr>
            <p:cNvPr id="68720" name="Group 112"/>
            <p:cNvGrpSpPr>
              <a:grpSpLocks/>
            </p:cNvGrpSpPr>
            <p:nvPr/>
          </p:nvGrpSpPr>
          <p:grpSpPr bwMode="auto">
            <a:xfrm>
              <a:off x="816" y="1296"/>
              <a:ext cx="284" cy="432"/>
              <a:chOff x="688" y="3744"/>
              <a:chExt cx="284" cy="432"/>
            </a:xfrm>
          </p:grpSpPr>
          <p:pic>
            <p:nvPicPr>
              <p:cNvPr id="68715" name="Picture 107" descr="blue_lo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 y="3744"/>
                <a:ext cx="276" cy="432"/>
              </a:xfrm>
              <a:prstGeom prst="rect">
                <a:avLst/>
              </a:prstGeom>
              <a:noFill/>
              <a:extLst>
                <a:ext uri="{909E8E84-426E-40DD-AFC4-6F175D3DCCD1}">
                  <a14:hiddenFill xmlns:a14="http://schemas.microsoft.com/office/drawing/2010/main">
                    <a:solidFill>
                      <a:srgbClr val="FFFFFF"/>
                    </a:solidFill>
                  </a14:hiddenFill>
                </a:ext>
              </a:extLst>
            </p:spPr>
          </p:pic>
          <p:sp>
            <p:nvSpPr>
              <p:cNvPr id="68716" name="Text Box 108"/>
              <p:cNvSpPr txBox="1">
                <a:spLocks noChangeArrowheads="1"/>
              </p:cNvSpPr>
              <p:nvPr/>
            </p:nvSpPr>
            <p:spPr bwMode="auto">
              <a:xfrm>
                <a:off x="732" y="3876"/>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white"/>
                    </a:solidFill>
                    <a:latin typeface="Calibri" panose="020F0502020204030204"/>
                    <a:ea typeface="+mn-ea"/>
                    <a:cs typeface="+mn-cs"/>
                  </a:rPr>
                  <a:t>a</a:t>
                </a:r>
              </a:p>
            </p:txBody>
          </p:sp>
        </p:grpSp>
        <p:grpSp>
          <p:nvGrpSpPr>
            <p:cNvPr id="68721" name="Group 113"/>
            <p:cNvGrpSpPr>
              <a:grpSpLocks/>
            </p:cNvGrpSpPr>
            <p:nvPr/>
          </p:nvGrpSpPr>
          <p:grpSpPr bwMode="auto">
            <a:xfrm>
              <a:off x="624" y="3312"/>
              <a:ext cx="352" cy="432"/>
              <a:chOff x="1056" y="3696"/>
              <a:chExt cx="352" cy="432"/>
            </a:xfrm>
          </p:grpSpPr>
          <p:pic>
            <p:nvPicPr>
              <p:cNvPr id="68714" name="Picture 106" descr="red_lo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6" y="3696"/>
                <a:ext cx="352" cy="432"/>
              </a:xfrm>
              <a:prstGeom prst="rect">
                <a:avLst/>
              </a:prstGeom>
              <a:noFill/>
              <a:extLst>
                <a:ext uri="{909E8E84-426E-40DD-AFC4-6F175D3DCCD1}">
                  <a14:hiddenFill xmlns:a14="http://schemas.microsoft.com/office/drawing/2010/main">
                    <a:solidFill>
                      <a:srgbClr val="FFFFFF"/>
                    </a:solidFill>
                  </a14:hiddenFill>
                </a:ext>
              </a:extLst>
            </p:spPr>
          </p:pic>
          <p:sp>
            <p:nvSpPr>
              <p:cNvPr id="68718" name="Text Box 110"/>
              <p:cNvSpPr txBox="1">
                <a:spLocks noChangeArrowheads="1"/>
              </p:cNvSpPr>
              <p:nvPr/>
            </p:nvSpPr>
            <p:spPr bwMode="auto">
              <a:xfrm>
                <a:off x="1128" y="3870"/>
                <a:ext cx="24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white"/>
                    </a:solidFill>
                    <a:latin typeface="Calibri" panose="020F0502020204030204"/>
                    <a:ea typeface="+mn-ea"/>
                    <a:cs typeface="+mn-cs"/>
                  </a:rPr>
                  <a:t>a</a:t>
                </a:r>
              </a:p>
            </p:txBody>
          </p:sp>
        </p:grpSp>
        <p:grpSp>
          <p:nvGrpSpPr>
            <p:cNvPr id="68722" name="Group 114"/>
            <p:cNvGrpSpPr>
              <a:grpSpLocks/>
            </p:cNvGrpSpPr>
            <p:nvPr/>
          </p:nvGrpSpPr>
          <p:grpSpPr bwMode="auto">
            <a:xfrm>
              <a:off x="1104" y="1296"/>
              <a:ext cx="284" cy="432"/>
              <a:chOff x="688" y="3744"/>
              <a:chExt cx="284" cy="432"/>
            </a:xfrm>
          </p:grpSpPr>
          <p:pic>
            <p:nvPicPr>
              <p:cNvPr id="68723" name="Picture 115" descr="blue_lo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 y="3744"/>
                <a:ext cx="276" cy="432"/>
              </a:xfrm>
              <a:prstGeom prst="rect">
                <a:avLst/>
              </a:prstGeom>
              <a:noFill/>
              <a:extLst>
                <a:ext uri="{909E8E84-426E-40DD-AFC4-6F175D3DCCD1}">
                  <a14:hiddenFill xmlns:a14="http://schemas.microsoft.com/office/drawing/2010/main">
                    <a:solidFill>
                      <a:srgbClr val="FFFFFF"/>
                    </a:solidFill>
                  </a14:hiddenFill>
                </a:ext>
              </a:extLst>
            </p:spPr>
          </p:pic>
          <p:sp>
            <p:nvSpPr>
              <p:cNvPr id="68724" name="Text Box 116"/>
              <p:cNvSpPr txBox="1">
                <a:spLocks noChangeArrowheads="1"/>
              </p:cNvSpPr>
              <p:nvPr/>
            </p:nvSpPr>
            <p:spPr bwMode="auto">
              <a:xfrm>
                <a:off x="732" y="3876"/>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white"/>
                    </a:solidFill>
                    <a:latin typeface="Calibri" panose="020F0502020204030204"/>
                    <a:ea typeface="+mn-ea"/>
                    <a:cs typeface="+mn-cs"/>
                  </a:rPr>
                  <a:t>b</a:t>
                </a:r>
              </a:p>
            </p:txBody>
          </p:sp>
        </p:grpSp>
        <p:grpSp>
          <p:nvGrpSpPr>
            <p:cNvPr id="68725" name="Group 117"/>
            <p:cNvGrpSpPr>
              <a:grpSpLocks/>
            </p:cNvGrpSpPr>
            <p:nvPr/>
          </p:nvGrpSpPr>
          <p:grpSpPr bwMode="auto">
            <a:xfrm>
              <a:off x="912" y="3312"/>
              <a:ext cx="352" cy="432"/>
              <a:chOff x="1056" y="3696"/>
              <a:chExt cx="352" cy="432"/>
            </a:xfrm>
          </p:grpSpPr>
          <p:pic>
            <p:nvPicPr>
              <p:cNvPr id="68726" name="Picture 118" descr="red_lo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6" y="3696"/>
                <a:ext cx="352" cy="432"/>
              </a:xfrm>
              <a:prstGeom prst="rect">
                <a:avLst/>
              </a:prstGeom>
              <a:noFill/>
              <a:extLst>
                <a:ext uri="{909E8E84-426E-40DD-AFC4-6F175D3DCCD1}">
                  <a14:hiddenFill xmlns:a14="http://schemas.microsoft.com/office/drawing/2010/main">
                    <a:solidFill>
                      <a:srgbClr val="FFFFFF"/>
                    </a:solidFill>
                  </a14:hiddenFill>
                </a:ext>
              </a:extLst>
            </p:spPr>
          </p:pic>
          <p:sp>
            <p:nvSpPr>
              <p:cNvPr id="68727" name="Text Box 119"/>
              <p:cNvSpPr txBox="1">
                <a:spLocks noChangeArrowheads="1"/>
              </p:cNvSpPr>
              <p:nvPr/>
            </p:nvSpPr>
            <p:spPr bwMode="auto">
              <a:xfrm>
                <a:off x="1128" y="3870"/>
                <a:ext cx="24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white"/>
                    </a:solidFill>
                    <a:latin typeface="Calibri" panose="020F0502020204030204"/>
                    <a:ea typeface="+mn-ea"/>
                    <a:cs typeface="+mn-cs"/>
                  </a:rPr>
                  <a:t>b</a:t>
                </a:r>
              </a:p>
            </p:txBody>
          </p:sp>
        </p:grpSp>
        <p:grpSp>
          <p:nvGrpSpPr>
            <p:cNvPr id="68728" name="Group 120"/>
            <p:cNvGrpSpPr>
              <a:grpSpLocks/>
            </p:cNvGrpSpPr>
            <p:nvPr/>
          </p:nvGrpSpPr>
          <p:grpSpPr bwMode="auto">
            <a:xfrm>
              <a:off x="720" y="2112"/>
              <a:ext cx="284" cy="432"/>
              <a:chOff x="688" y="3744"/>
              <a:chExt cx="284" cy="432"/>
            </a:xfrm>
          </p:grpSpPr>
          <p:pic>
            <p:nvPicPr>
              <p:cNvPr id="68729" name="Picture 121" descr="blue_lo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 y="3744"/>
                <a:ext cx="276" cy="432"/>
              </a:xfrm>
              <a:prstGeom prst="rect">
                <a:avLst/>
              </a:prstGeom>
              <a:noFill/>
              <a:extLst>
                <a:ext uri="{909E8E84-426E-40DD-AFC4-6F175D3DCCD1}">
                  <a14:hiddenFill xmlns:a14="http://schemas.microsoft.com/office/drawing/2010/main">
                    <a:solidFill>
                      <a:srgbClr val="FFFFFF"/>
                    </a:solidFill>
                  </a14:hiddenFill>
                </a:ext>
              </a:extLst>
            </p:spPr>
          </p:pic>
          <p:sp>
            <p:nvSpPr>
              <p:cNvPr id="68730" name="Text Box 122"/>
              <p:cNvSpPr txBox="1">
                <a:spLocks noChangeArrowheads="1"/>
              </p:cNvSpPr>
              <p:nvPr/>
            </p:nvSpPr>
            <p:spPr bwMode="auto">
              <a:xfrm>
                <a:off x="732" y="3876"/>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white"/>
                    </a:solidFill>
                    <a:latin typeface="Calibri" panose="020F0502020204030204"/>
                    <a:ea typeface="+mn-ea"/>
                    <a:cs typeface="+mn-cs"/>
                  </a:rPr>
                  <a:t>a</a:t>
                </a:r>
              </a:p>
            </p:txBody>
          </p:sp>
        </p:grpSp>
        <p:grpSp>
          <p:nvGrpSpPr>
            <p:cNvPr id="68731" name="Group 123"/>
            <p:cNvGrpSpPr>
              <a:grpSpLocks/>
            </p:cNvGrpSpPr>
            <p:nvPr/>
          </p:nvGrpSpPr>
          <p:grpSpPr bwMode="auto">
            <a:xfrm>
              <a:off x="992" y="2073"/>
              <a:ext cx="352" cy="432"/>
              <a:chOff x="1056" y="3696"/>
              <a:chExt cx="352" cy="432"/>
            </a:xfrm>
          </p:grpSpPr>
          <p:pic>
            <p:nvPicPr>
              <p:cNvPr id="68732" name="Picture 124" descr="red_lo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6" y="3696"/>
                <a:ext cx="352" cy="432"/>
              </a:xfrm>
              <a:prstGeom prst="rect">
                <a:avLst/>
              </a:prstGeom>
              <a:noFill/>
              <a:extLst>
                <a:ext uri="{909E8E84-426E-40DD-AFC4-6F175D3DCCD1}">
                  <a14:hiddenFill xmlns:a14="http://schemas.microsoft.com/office/drawing/2010/main">
                    <a:solidFill>
                      <a:srgbClr val="FFFFFF"/>
                    </a:solidFill>
                  </a14:hiddenFill>
                </a:ext>
              </a:extLst>
            </p:spPr>
          </p:pic>
          <p:sp>
            <p:nvSpPr>
              <p:cNvPr id="68733" name="Text Box 125"/>
              <p:cNvSpPr txBox="1">
                <a:spLocks noChangeArrowheads="1"/>
              </p:cNvSpPr>
              <p:nvPr/>
            </p:nvSpPr>
            <p:spPr bwMode="auto">
              <a:xfrm>
                <a:off x="1128" y="3870"/>
                <a:ext cx="24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white"/>
                    </a:solidFill>
                    <a:latin typeface="Calibri" panose="020F0502020204030204"/>
                    <a:ea typeface="+mn-ea"/>
                    <a:cs typeface="+mn-cs"/>
                  </a:rPr>
                  <a:t>b</a:t>
                </a:r>
              </a:p>
            </p:txBody>
          </p:sp>
        </p:grpSp>
        <p:grpSp>
          <p:nvGrpSpPr>
            <p:cNvPr id="68734" name="Group 126"/>
            <p:cNvGrpSpPr>
              <a:grpSpLocks/>
            </p:cNvGrpSpPr>
            <p:nvPr/>
          </p:nvGrpSpPr>
          <p:grpSpPr bwMode="auto">
            <a:xfrm>
              <a:off x="1104" y="2736"/>
              <a:ext cx="284" cy="432"/>
              <a:chOff x="688" y="3744"/>
              <a:chExt cx="284" cy="432"/>
            </a:xfrm>
          </p:grpSpPr>
          <p:pic>
            <p:nvPicPr>
              <p:cNvPr id="68735" name="Picture 127" descr="blue_lo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 y="3744"/>
                <a:ext cx="276" cy="432"/>
              </a:xfrm>
              <a:prstGeom prst="rect">
                <a:avLst/>
              </a:prstGeom>
              <a:noFill/>
              <a:extLst>
                <a:ext uri="{909E8E84-426E-40DD-AFC4-6F175D3DCCD1}">
                  <a14:hiddenFill xmlns:a14="http://schemas.microsoft.com/office/drawing/2010/main">
                    <a:solidFill>
                      <a:srgbClr val="FFFFFF"/>
                    </a:solidFill>
                  </a14:hiddenFill>
                </a:ext>
              </a:extLst>
            </p:spPr>
          </p:pic>
          <p:sp>
            <p:nvSpPr>
              <p:cNvPr id="68736" name="Text Box 128"/>
              <p:cNvSpPr txBox="1">
                <a:spLocks noChangeArrowheads="1"/>
              </p:cNvSpPr>
              <p:nvPr/>
            </p:nvSpPr>
            <p:spPr bwMode="auto">
              <a:xfrm>
                <a:off x="732" y="3876"/>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white"/>
                    </a:solidFill>
                    <a:latin typeface="Calibri" panose="020F0502020204030204"/>
                    <a:ea typeface="+mn-ea"/>
                    <a:cs typeface="+mn-cs"/>
                  </a:rPr>
                  <a:t>b</a:t>
                </a:r>
              </a:p>
            </p:txBody>
          </p:sp>
        </p:grpSp>
        <p:grpSp>
          <p:nvGrpSpPr>
            <p:cNvPr id="68737" name="Group 129"/>
            <p:cNvGrpSpPr>
              <a:grpSpLocks/>
            </p:cNvGrpSpPr>
            <p:nvPr/>
          </p:nvGrpSpPr>
          <p:grpSpPr bwMode="auto">
            <a:xfrm>
              <a:off x="720" y="2688"/>
              <a:ext cx="352" cy="432"/>
              <a:chOff x="1056" y="3696"/>
              <a:chExt cx="352" cy="432"/>
            </a:xfrm>
          </p:grpSpPr>
          <p:pic>
            <p:nvPicPr>
              <p:cNvPr id="68738" name="Picture 130" descr="red_lo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6" y="3696"/>
                <a:ext cx="352" cy="432"/>
              </a:xfrm>
              <a:prstGeom prst="rect">
                <a:avLst/>
              </a:prstGeom>
              <a:noFill/>
              <a:extLst>
                <a:ext uri="{909E8E84-426E-40DD-AFC4-6F175D3DCCD1}">
                  <a14:hiddenFill xmlns:a14="http://schemas.microsoft.com/office/drawing/2010/main">
                    <a:solidFill>
                      <a:srgbClr val="FFFFFF"/>
                    </a:solidFill>
                  </a14:hiddenFill>
                </a:ext>
              </a:extLst>
            </p:spPr>
          </p:pic>
          <p:sp>
            <p:nvSpPr>
              <p:cNvPr id="68739" name="Text Box 131"/>
              <p:cNvSpPr txBox="1">
                <a:spLocks noChangeArrowheads="1"/>
              </p:cNvSpPr>
              <p:nvPr/>
            </p:nvSpPr>
            <p:spPr bwMode="auto">
              <a:xfrm>
                <a:off x="1128" y="3870"/>
                <a:ext cx="24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white"/>
                    </a:solidFill>
                    <a:latin typeface="Calibri" panose="020F0502020204030204"/>
                    <a:ea typeface="+mn-ea"/>
                    <a:cs typeface="+mn-cs"/>
                  </a:rPr>
                  <a:t>a</a:t>
                </a:r>
              </a:p>
            </p:txBody>
          </p:sp>
        </p:grpSp>
      </p:grpSp>
      <p:grpSp>
        <p:nvGrpSpPr>
          <p:cNvPr id="68754" name="Group 146"/>
          <p:cNvGrpSpPr>
            <a:grpSpLocks/>
          </p:cNvGrpSpPr>
          <p:nvPr/>
        </p:nvGrpSpPr>
        <p:grpSpPr bwMode="auto">
          <a:xfrm>
            <a:off x="4343400" y="4457701"/>
            <a:ext cx="628650" cy="585788"/>
            <a:chOff x="96" y="144"/>
            <a:chExt cx="528" cy="492"/>
          </a:xfrm>
        </p:grpSpPr>
        <p:pic>
          <p:nvPicPr>
            <p:cNvPr id="68743" name="Picture 135"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 y="14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8746" name="Text Box 138"/>
            <p:cNvSpPr txBox="1">
              <a:spLocks noChangeArrowheads="1"/>
            </p:cNvSpPr>
            <p:nvPr/>
          </p:nvSpPr>
          <p:spPr bwMode="auto">
            <a:xfrm>
              <a:off x="96" y="384"/>
              <a:ext cx="38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a</a:t>
              </a:r>
            </a:p>
          </p:txBody>
        </p:sp>
      </p:grpSp>
      <p:grpSp>
        <p:nvGrpSpPr>
          <p:cNvPr id="68753" name="Group 145"/>
          <p:cNvGrpSpPr>
            <a:grpSpLocks/>
          </p:cNvGrpSpPr>
          <p:nvPr/>
        </p:nvGrpSpPr>
        <p:grpSpPr bwMode="auto">
          <a:xfrm>
            <a:off x="5143500" y="4057650"/>
            <a:ext cx="857250" cy="634604"/>
            <a:chOff x="672" y="96"/>
            <a:chExt cx="720" cy="533"/>
          </a:xfrm>
        </p:grpSpPr>
        <p:pic>
          <p:nvPicPr>
            <p:cNvPr id="68741" name="Picture 133"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 y="96"/>
              <a:ext cx="720" cy="533"/>
            </a:xfrm>
            <a:prstGeom prst="rect">
              <a:avLst/>
            </a:prstGeom>
            <a:noFill/>
            <a:extLst>
              <a:ext uri="{909E8E84-426E-40DD-AFC4-6F175D3DCCD1}">
                <a14:hiddenFill xmlns:a14="http://schemas.microsoft.com/office/drawing/2010/main">
                  <a:solidFill>
                    <a:srgbClr val="FFFFFF"/>
                  </a:solidFill>
                </a14:hiddenFill>
              </a:ext>
            </a:extLst>
          </p:spPr>
        </p:pic>
        <p:sp>
          <p:nvSpPr>
            <p:cNvPr id="68747" name="Text Box 139"/>
            <p:cNvSpPr txBox="1">
              <a:spLocks noChangeArrowheads="1"/>
            </p:cNvSpPr>
            <p:nvPr/>
          </p:nvSpPr>
          <p:spPr bwMode="auto">
            <a:xfrm>
              <a:off x="864" y="336"/>
              <a:ext cx="38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b</a:t>
              </a:r>
            </a:p>
          </p:txBody>
        </p:sp>
      </p:grpSp>
      <p:sp>
        <p:nvSpPr>
          <p:cNvPr id="68748" name="Oval 140"/>
          <p:cNvSpPr>
            <a:spLocks noChangeArrowheads="1"/>
          </p:cNvSpPr>
          <p:nvPr/>
        </p:nvSpPr>
        <p:spPr bwMode="auto">
          <a:xfrm>
            <a:off x="4114800" y="4400550"/>
            <a:ext cx="971550" cy="685800"/>
          </a:xfrm>
          <a:prstGeom prst="ellipse">
            <a:avLst/>
          </a:prstGeom>
          <a:noFill/>
          <a:ln w="3492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8749" name="Oval 141"/>
          <p:cNvSpPr>
            <a:spLocks noChangeArrowheads="1"/>
          </p:cNvSpPr>
          <p:nvPr/>
        </p:nvSpPr>
        <p:spPr bwMode="auto">
          <a:xfrm>
            <a:off x="5086350" y="3943350"/>
            <a:ext cx="971550" cy="685800"/>
          </a:xfrm>
          <a:prstGeom prst="ellipse">
            <a:avLst/>
          </a:prstGeom>
          <a:noFill/>
          <a:ln w="3492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8750" name="Oval 142"/>
          <p:cNvSpPr>
            <a:spLocks noChangeArrowheads="1"/>
          </p:cNvSpPr>
          <p:nvPr/>
        </p:nvSpPr>
        <p:spPr bwMode="auto">
          <a:xfrm>
            <a:off x="5029200" y="2514600"/>
            <a:ext cx="971550" cy="685800"/>
          </a:xfrm>
          <a:prstGeom prst="ellipse">
            <a:avLst/>
          </a:prstGeom>
          <a:noFill/>
          <a:ln w="3492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520744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8713"/>
                                        </p:tgtEl>
                                        <p:attrNameLst>
                                          <p:attrName>style.visibility</p:attrName>
                                        </p:attrNameLst>
                                      </p:cBhvr>
                                      <p:to>
                                        <p:strVal val="visible"/>
                                      </p:to>
                                    </p:set>
                                    <p:animEffect transition="in" filter="fade">
                                      <p:cBhvr>
                                        <p:cTn id="7" dur="1000"/>
                                        <p:tgtEl>
                                          <p:spTgt spid="68713"/>
                                        </p:tgtEl>
                                      </p:cBhvr>
                                    </p:animEffect>
                                  </p:childTnLst>
                                </p:cTn>
                              </p:par>
                              <p:par>
                                <p:cTn id="8" presetID="10" presetClass="entr" presetSubtype="0" fill="hold" nodeType="withEffect">
                                  <p:stCondLst>
                                    <p:cond delay="0"/>
                                  </p:stCondLst>
                                  <p:childTnLst>
                                    <p:set>
                                      <p:cBhvr>
                                        <p:cTn id="9" dur="1" fill="hold">
                                          <p:stCondLst>
                                            <p:cond delay="0"/>
                                          </p:stCondLst>
                                        </p:cTn>
                                        <p:tgtEl>
                                          <p:spTgt spid="68755"/>
                                        </p:tgtEl>
                                        <p:attrNameLst>
                                          <p:attrName>style.visibility</p:attrName>
                                        </p:attrNameLst>
                                      </p:cBhvr>
                                      <p:to>
                                        <p:strVal val="visible"/>
                                      </p:to>
                                    </p:set>
                                    <p:animEffect transition="in" filter="fade">
                                      <p:cBhvr>
                                        <p:cTn id="10" dur="1000"/>
                                        <p:tgtEl>
                                          <p:spTgt spid="687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8752"/>
                                        </p:tgtEl>
                                        <p:attrNameLst>
                                          <p:attrName>style.visibility</p:attrName>
                                        </p:attrNameLst>
                                      </p:cBhvr>
                                      <p:to>
                                        <p:strVal val="visible"/>
                                      </p:to>
                                    </p:set>
                                    <p:animEffect transition="in" filter="fade">
                                      <p:cBhvr>
                                        <p:cTn id="15" dur="1000"/>
                                        <p:tgtEl>
                                          <p:spTgt spid="6875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nodeType="clickEffect">
                                  <p:stCondLst>
                                    <p:cond delay="0"/>
                                  </p:stCondLst>
                                  <p:childTnLst>
                                    <p:set>
                                      <p:cBhvr>
                                        <p:cTn id="19" dur="1" fill="hold">
                                          <p:stCondLst>
                                            <p:cond delay="0"/>
                                          </p:stCondLst>
                                        </p:cTn>
                                        <p:tgtEl>
                                          <p:spTgt spid="68748"/>
                                        </p:tgtEl>
                                        <p:attrNameLst>
                                          <p:attrName>style.visibility</p:attrName>
                                        </p:attrNameLst>
                                      </p:cBhvr>
                                      <p:to>
                                        <p:strVal val="visible"/>
                                      </p:to>
                                    </p:set>
                                    <p:anim calcmode="lin" valueType="num">
                                      <p:cBhvr>
                                        <p:cTn id="20" dur="1000" fill="hold"/>
                                        <p:tgtEl>
                                          <p:spTgt spid="68748"/>
                                        </p:tgtEl>
                                        <p:attrNameLst>
                                          <p:attrName>ppt_w</p:attrName>
                                        </p:attrNameLst>
                                      </p:cBhvr>
                                      <p:tavLst>
                                        <p:tav tm="0">
                                          <p:val>
                                            <p:strVal val="#ppt_w*0.70"/>
                                          </p:val>
                                        </p:tav>
                                        <p:tav tm="100000">
                                          <p:val>
                                            <p:strVal val="#ppt_w"/>
                                          </p:val>
                                        </p:tav>
                                      </p:tavLst>
                                    </p:anim>
                                    <p:anim calcmode="lin" valueType="num">
                                      <p:cBhvr>
                                        <p:cTn id="21" dur="1000" fill="hold"/>
                                        <p:tgtEl>
                                          <p:spTgt spid="68748"/>
                                        </p:tgtEl>
                                        <p:attrNameLst>
                                          <p:attrName>ppt_h</p:attrName>
                                        </p:attrNameLst>
                                      </p:cBhvr>
                                      <p:tavLst>
                                        <p:tav tm="0">
                                          <p:val>
                                            <p:strVal val="#ppt_h"/>
                                          </p:val>
                                        </p:tav>
                                        <p:tav tm="100000">
                                          <p:val>
                                            <p:strVal val="#ppt_h"/>
                                          </p:val>
                                        </p:tav>
                                      </p:tavLst>
                                    </p:anim>
                                    <p:animEffect transition="in" filter="fade">
                                      <p:cBhvr>
                                        <p:cTn id="22" dur="1000"/>
                                        <p:tgtEl>
                                          <p:spTgt spid="68748"/>
                                        </p:tgtEl>
                                      </p:cBhvr>
                                    </p:animEffect>
                                  </p:childTnLst>
                                </p:cTn>
                              </p:par>
                              <p:par>
                                <p:cTn id="23" presetID="55" presetClass="entr" presetSubtype="0" fill="hold" nodeType="withEffect">
                                  <p:stCondLst>
                                    <p:cond delay="0"/>
                                  </p:stCondLst>
                                  <p:childTnLst>
                                    <p:set>
                                      <p:cBhvr>
                                        <p:cTn id="24" dur="1" fill="hold">
                                          <p:stCondLst>
                                            <p:cond delay="0"/>
                                          </p:stCondLst>
                                        </p:cTn>
                                        <p:tgtEl>
                                          <p:spTgt spid="68749"/>
                                        </p:tgtEl>
                                        <p:attrNameLst>
                                          <p:attrName>style.visibility</p:attrName>
                                        </p:attrNameLst>
                                      </p:cBhvr>
                                      <p:to>
                                        <p:strVal val="visible"/>
                                      </p:to>
                                    </p:set>
                                    <p:anim calcmode="lin" valueType="num">
                                      <p:cBhvr>
                                        <p:cTn id="25" dur="1000" fill="hold"/>
                                        <p:tgtEl>
                                          <p:spTgt spid="68749"/>
                                        </p:tgtEl>
                                        <p:attrNameLst>
                                          <p:attrName>ppt_w</p:attrName>
                                        </p:attrNameLst>
                                      </p:cBhvr>
                                      <p:tavLst>
                                        <p:tav tm="0">
                                          <p:val>
                                            <p:strVal val="#ppt_w*0.70"/>
                                          </p:val>
                                        </p:tav>
                                        <p:tav tm="100000">
                                          <p:val>
                                            <p:strVal val="#ppt_w"/>
                                          </p:val>
                                        </p:tav>
                                      </p:tavLst>
                                    </p:anim>
                                    <p:anim calcmode="lin" valueType="num">
                                      <p:cBhvr>
                                        <p:cTn id="26" dur="1000" fill="hold"/>
                                        <p:tgtEl>
                                          <p:spTgt spid="68749"/>
                                        </p:tgtEl>
                                        <p:attrNameLst>
                                          <p:attrName>ppt_h</p:attrName>
                                        </p:attrNameLst>
                                      </p:cBhvr>
                                      <p:tavLst>
                                        <p:tav tm="0">
                                          <p:val>
                                            <p:strVal val="#ppt_h"/>
                                          </p:val>
                                        </p:tav>
                                        <p:tav tm="100000">
                                          <p:val>
                                            <p:strVal val="#ppt_h"/>
                                          </p:val>
                                        </p:tav>
                                      </p:tavLst>
                                    </p:anim>
                                    <p:animEffect transition="in" filter="fade">
                                      <p:cBhvr>
                                        <p:cTn id="27" dur="1000"/>
                                        <p:tgtEl>
                                          <p:spTgt spid="687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6875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8754"/>
                                        </p:tgtEl>
                                        <p:attrNameLst>
                                          <p:attrName>style.visibility</p:attrName>
                                        </p:attrNameLst>
                                      </p:cBhvr>
                                      <p:to>
                                        <p:strVal val="visible"/>
                                      </p:to>
                                    </p:set>
                                  </p:childTnLst>
                                </p:cTn>
                              </p:par>
                              <p:par>
                                <p:cTn id="34" presetID="0" presetClass="path" presetSubtype="0" accel="50000" decel="50000" fill="hold" nodeType="withEffect">
                                  <p:stCondLst>
                                    <p:cond delay="0"/>
                                  </p:stCondLst>
                                  <p:childTnLst>
                                    <p:animMotion origin="layout" path="M 1.38889E-6 0.00024 C -0.01771 -0.22222 -0.03524 -0.4449 -0.1033 -0.55717 C -0.17135 -0.66944 -0.33472 -0.66574 -0.40833 -0.67268 C -0.48194 -0.67962 -0.52326 -0.66134 -0.54496 -0.59953 C -0.56666 -0.53773 -0.55868 -0.37199 -0.53837 -0.30161 C -0.51805 -0.23124 -0.47066 -0.20439 -0.42326 -0.17731 " pathEditMode="relative" ptsTypes="aaaaaA">
                                      <p:cBhvr>
                                        <p:cTn id="35" dur="2000" fill="hold"/>
                                        <p:tgtEl>
                                          <p:spTgt spid="68753"/>
                                        </p:tgtEl>
                                        <p:attrNameLst>
                                          <p:attrName>ppt_x</p:attrName>
                                          <p:attrName>ppt_y</p:attrName>
                                        </p:attrNameLst>
                                      </p:cBhvr>
                                    </p:animMotion>
                                  </p:childTnLst>
                                </p:cTn>
                              </p:par>
                              <p:par>
                                <p:cTn id="36" presetID="0" presetClass="path" presetSubtype="0" accel="50000" decel="50000" fill="hold" nodeType="withEffect">
                                  <p:stCondLst>
                                    <p:cond delay="0"/>
                                  </p:stCondLst>
                                  <p:childTnLst>
                                    <p:animMotion origin="layout" path="M 2.77778E-6 5.55556E-6 C 0.00521 -0.18286 0.01059 -0.3655 -0.00157 -0.47545 C -0.01372 -0.58541 -0.02604 -0.60624 -0.07327 -0.65994 C -0.12049 -0.71365 -0.21979 -0.79143 -0.2849 -0.79768 C -0.35018 -0.80393 -0.43594 -0.77406 -0.46493 -0.69768 C -0.49393 -0.62129 -0.47466 -0.41735 -0.45834 -0.34004 C -0.44202 -0.26272 -0.38334 -0.25231 -0.36684 -0.23332 " pathEditMode="relative" ptsTypes="aaaaaaA">
                                      <p:cBhvr>
                                        <p:cTn id="37" dur="2000" fill="hold"/>
                                        <p:tgtEl>
                                          <p:spTgt spid="68754"/>
                                        </p:tgtEl>
                                        <p:attrNameLst>
                                          <p:attrName>ppt_x</p:attrName>
                                          <p:attrName>ppt_y</p:attrName>
                                        </p:attrNameLst>
                                      </p:cBhvr>
                                    </p:animMotion>
                                  </p:childTnLst>
                                </p:cTn>
                              </p:par>
                            </p:childTnLst>
                          </p:cTn>
                        </p:par>
                      </p:childTnLst>
                    </p:cTn>
                  </p:par>
                  <p:par>
                    <p:cTn id="38" fill="hold" nodeType="clickPar">
                      <p:stCondLst>
                        <p:cond delay="indefinite"/>
                      </p:stCondLst>
                      <p:childTnLst>
                        <p:par>
                          <p:cTn id="39" fill="hold" nodeType="withGroup">
                            <p:stCondLst>
                              <p:cond delay="0"/>
                            </p:stCondLst>
                            <p:childTnLst>
                              <p:par>
                                <p:cTn id="40" presetID="0" presetClass="path" presetSubtype="0" accel="50000" decel="50000" fill="hold" nodeType="clickEffect">
                                  <p:stCondLst>
                                    <p:cond delay="0"/>
                                  </p:stCondLst>
                                  <p:childTnLst>
                                    <p:animMotion origin="layout" path="M -4.44444E-6 -5.18519E-6 C 0.03768 -0.07871 0.07552 -0.15742 0.11337 -0.20672 C 0.15122 -0.25603 0.19011 -0.30163 0.22674 -0.29561 C 0.26337 -0.28959 0.29827 -0.23033 0.33334 -0.17107 " pathEditMode="relative" ptsTypes="aaaA">
                                      <p:cBhvr>
                                        <p:cTn id="41" dur="1000" fill="hold"/>
                                        <p:tgtEl>
                                          <p:spTgt spid="68713"/>
                                        </p:tgtEl>
                                        <p:attrNameLst>
                                          <p:attrName>ppt_x</p:attrName>
                                          <p:attrName>ppt_y</p:attrName>
                                        </p:attrNameLst>
                                      </p:cBhvr>
                                    </p:animMotion>
                                  </p:childTnLst>
                                </p:cTn>
                              </p:par>
                            </p:childTnLst>
                          </p:cTn>
                        </p:par>
                        <p:par>
                          <p:cTn id="42" fill="hold" nodeType="afterGroup">
                            <p:stCondLst>
                              <p:cond delay="1000"/>
                            </p:stCondLst>
                            <p:childTnLst>
                              <p:par>
                                <p:cTn id="43" presetID="55" presetClass="entr" presetSubtype="0" fill="hold" nodeType="afterEffect">
                                  <p:stCondLst>
                                    <p:cond delay="0"/>
                                  </p:stCondLst>
                                  <p:childTnLst>
                                    <p:set>
                                      <p:cBhvr>
                                        <p:cTn id="44" dur="1" fill="hold">
                                          <p:stCondLst>
                                            <p:cond delay="0"/>
                                          </p:stCondLst>
                                        </p:cTn>
                                        <p:tgtEl>
                                          <p:spTgt spid="68750"/>
                                        </p:tgtEl>
                                        <p:attrNameLst>
                                          <p:attrName>style.visibility</p:attrName>
                                        </p:attrNameLst>
                                      </p:cBhvr>
                                      <p:to>
                                        <p:strVal val="visible"/>
                                      </p:to>
                                    </p:set>
                                    <p:anim calcmode="lin" valueType="num">
                                      <p:cBhvr>
                                        <p:cTn id="45" dur="1000" fill="hold"/>
                                        <p:tgtEl>
                                          <p:spTgt spid="68750"/>
                                        </p:tgtEl>
                                        <p:attrNameLst>
                                          <p:attrName>ppt_w</p:attrName>
                                        </p:attrNameLst>
                                      </p:cBhvr>
                                      <p:tavLst>
                                        <p:tav tm="0">
                                          <p:val>
                                            <p:strVal val="#ppt_w*0.70"/>
                                          </p:val>
                                        </p:tav>
                                        <p:tav tm="100000">
                                          <p:val>
                                            <p:strVal val="#ppt_w"/>
                                          </p:val>
                                        </p:tav>
                                      </p:tavLst>
                                    </p:anim>
                                    <p:anim calcmode="lin" valueType="num">
                                      <p:cBhvr>
                                        <p:cTn id="46" dur="1000" fill="hold"/>
                                        <p:tgtEl>
                                          <p:spTgt spid="68750"/>
                                        </p:tgtEl>
                                        <p:attrNameLst>
                                          <p:attrName>ppt_h</p:attrName>
                                        </p:attrNameLst>
                                      </p:cBhvr>
                                      <p:tavLst>
                                        <p:tav tm="0">
                                          <p:val>
                                            <p:strVal val="#ppt_h"/>
                                          </p:val>
                                        </p:tav>
                                        <p:tav tm="100000">
                                          <p:val>
                                            <p:strVal val="#ppt_h"/>
                                          </p:val>
                                        </p:tav>
                                      </p:tavLst>
                                    </p:anim>
                                    <p:animEffect transition="in" filter="fade">
                                      <p:cBhvr>
                                        <p:cTn id="47" dur="1000"/>
                                        <p:tgtEl>
                                          <p:spTgt spid="68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bg2"/>
                </a:solidFill>
                <a:latin typeface="Tahoma" panose="020B0604030504040204" pitchFamily="34" charset="0"/>
              </a:defRPr>
            </a:lvl1pPr>
            <a:lvl2pPr marL="557213" indent="-214313">
              <a:defRPr sz="1800">
                <a:solidFill>
                  <a:schemeClr val="bg2"/>
                </a:solidFill>
                <a:latin typeface="Tahoma" panose="020B0604030504040204" pitchFamily="34" charset="0"/>
              </a:defRPr>
            </a:lvl2pPr>
            <a:lvl3pPr marL="857250" indent="-171450">
              <a:defRPr sz="1800">
                <a:solidFill>
                  <a:schemeClr val="bg2"/>
                </a:solidFill>
                <a:latin typeface="Tahoma" panose="020B0604030504040204" pitchFamily="34" charset="0"/>
              </a:defRPr>
            </a:lvl3pPr>
            <a:lvl4pPr marL="1200150" indent="-171450">
              <a:defRPr sz="1800">
                <a:solidFill>
                  <a:schemeClr val="bg2"/>
                </a:solidFill>
                <a:latin typeface="Tahoma" panose="020B0604030504040204" pitchFamily="34" charset="0"/>
              </a:defRPr>
            </a:lvl4pPr>
            <a:lvl5pPr marL="1543050" indent="-171450">
              <a:defRPr sz="1800">
                <a:solidFill>
                  <a:schemeClr val="bg2"/>
                </a:solidFill>
                <a:latin typeface="Tahoma" panose="020B0604030504040204" pitchFamily="34" charset="0"/>
              </a:defRPr>
            </a:lvl5pPr>
            <a:lvl6pPr marL="18859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6pPr>
            <a:lvl7pPr marL="22288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7pPr>
            <a:lvl8pPr marL="25717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8pPr>
            <a:lvl9pPr marL="29146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srgbClr val="E7E6E6"/>
                </a:solidFill>
                <a:latin typeface="Arial" panose="020B0604020202020204" pitchFamily="34" charset="0"/>
                <a:ea typeface="+mn-ea"/>
                <a:cs typeface="+mn-cs"/>
              </a:rPr>
              <a:t>slide </a:t>
            </a:r>
            <a:fld id="{83A29C89-9DD4-42C6-8052-BA9858271C1B}" type="slidenum">
              <a:rPr lang="en-US" altLang="en-US" sz="900">
                <a:solidFill>
                  <a:srgbClr val="E7E6E6"/>
                </a:solidFill>
                <a:latin typeface="Arial" panose="020B0604020202020204" pitchFamily="34" charset="0"/>
                <a:ea typeface="+mn-ea"/>
                <a:cs typeface="+mn-cs"/>
              </a:rPr>
              <a:pPr defTabSz="685800" fontAlgn="auto">
                <a:spcBef>
                  <a:spcPts val="0"/>
                </a:spcBef>
                <a:spcAft>
                  <a:spcPts val="0"/>
                </a:spcAft>
              </a:pPr>
              <a:t>57</a:t>
            </a:fld>
            <a:endParaRPr lang="en-US" altLang="en-US" sz="900">
              <a:solidFill>
                <a:srgbClr val="E7E6E6"/>
              </a:solidFill>
              <a:latin typeface="Arial" panose="020B0604020202020204" pitchFamily="34" charset="0"/>
              <a:ea typeface="+mn-ea"/>
              <a:cs typeface="+mn-cs"/>
            </a:endParaRPr>
          </a:p>
        </p:txBody>
      </p:sp>
      <p:sp>
        <p:nvSpPr>
          <p:cNvPr id="5123" name="Rectangle 2"/>
          <p:cNvSpPr>
            <a:spLocks noGrp="1" noChangeArrowheads="1"/>
          </p:cNvSpPr>
          <p:nvPr>
            <p:ph type="title"/>
          </p:nvPr>
        </p:nvSpPr>
        <p:spPr>
          <a:xfrm>
            <a:off x="1447800" y="171450"/>
            <a:ext cx="6324600" cy="685800"/>
          </a:xfrm>
        </p:spPr>
        <p:txBody>
          <a:bodyPr/>
          <a:lstStyle/>
          <a:p>
            <a:r>
              <a:rPr lang="en-US" altLang="en-US"/>
              <a:t>1: Pick Random Keys For Each Wire</a:t>
            </a:r>
          </a:p>
        </p:txBody>
      </p:sp>
      <p:sp>
        <p:nvSpPr>
          <p:cNvPr id="5124" name="Rectangle 3"/>
          <p:cNvSpPr>
            <a:spLocks noGrp="1" noChangeArrowheads="1"/>
          </p:cNvSpPr>
          <p:nvPr>
            <p:ph type="body" idx="1"/>
          </p:nvPr>
        </p:nvSpPr>
        <p:spPr>
          <a:xfrm>
            <a:off x="1485900" y="1200150"/>
            <a:ext cx="6286500" cy="3771900"/>
          </a:xfrm>
        </p:spPr>
        <p:txBody>
          <a:bodyPr/>
          <a:lstStyle/>
          <a:p>
            <a:r>
              <a:rPr lang="en-US" altLang="en-US"/>
              <a:t>Next, evaluate </a:t>
            </a:r>
            <a:r>
              <a:rPr lang="en-US" altLang="en-US" u="sng"/>
              <a:t>one gate</a:t>
            </a:r>
            <a:r>
              <a:rPr lang="en-US" altLang="en-US"/>
              <a:t> securely</a:t>
            </a:r>
          </a:p>
          <a:p>
            <a:pPr lvl="1"/>
            <a:r>
              <a:rPr lang="en-US" altLang="en-US"/>
              <a:t>Later, generalize to the entire circuit </a:t>
            </a:r>
          </a:p>
          <a:p>
            <a:r>
              <a:rPr lang="en-US" altLang="en-US"/>
              <a:t>Alice picks two </a:t>
            </a:r>
            <a:r>
              <a:rPr lang="en-US" altLang="en-US">
                <a:solidFill>
                  <a:schemeClr val="hlink"/>
                </a:solidFill>
              </a:rPr>
              <a:t>random keys</a:t>
            </a:r>
            <a:r>
              <a:rPr lang="en-US" altLang="en-US"/>
              <a:t> for each wire</a:t>
            </a:r>
          </a:p>
          <a:p>
            <a:pPr lvl="1"/>
            <a:r>
              <a:rPr lang="en-US" altLang="en-US"/>
              <a:t>One key corresponds to “0”, the other to “1”</a:t>
            </a:r>
          </a:p>
          <a:p>
            <a:pPr lvl="1"/>
            <a:r>
              <a:rPr lang="en-US" altLang="en-US"/>
              <a:t>6 keys in total for a gate with 2 input wires</a:t>
            </a:r>
          </a:p>
        </p:txBody>
      </p:sp>
      <p:sp>
        <p:nvSpPr>
          <p:cNvPr id="5125" name="AutoShape 4"/>
          <p:cNvSpPr>
            <a:spLocks noChangeArrowheads="1"/>
          </p:cNvSpPr>
          <p:nvPr/>
        </p:nvSpPr>
        <p:spPr bwMode="auto">
          <a:xfrm>
            <a:off x="3720704" y="3604022"/>
            <a:ext cx="628650" cy="400050"/>
          </a:xfrm>
          <a:prstGeom prst="triangle">
            <a:avLst>
              <a:gd name="adj" fmla="val 50000"/>
            </a:avLst>
          </a:prstGeom>
          <a:solidFill>
            <a:schemeClr val="accent1"/>
          </a:solidFill>
          <a:ln w="28575">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defTabSz="685800" fontAlgn="auto">
              <a:spcBef>
                <a:spcPts val="0"/>
              </a:spcBef>
              <a:spcAft>
                <a:spcPts val="0"/>
              </a:spcAft>
            </a:pPr>
            <a:r>
              <a:rPr lang="en-US" altLang="en-US" sz="1050">
                <a:solidFill>
                  <a:prstClr val="black"/>
                </a:solidFill>
                <a:ea typeface="+mn-ea"/>
                <a:cs typeface="+mn-cs"/>
              </a:rPr>
              <a:t>AND</a:t>
            </a:r>
          </a:p>
        </p:txBody>
      </p:sp>
      <p:sp>
        <p:nvSpPr>
          <p:cNvPr id="5126" name="Line 5"/>
          <p:cNvSpPr>
            <a:spLocks noChangeShapeType="1"/>
          </p:cNvSpPr>
          <p:nvPr/>
        </p:nvSpPr>
        <p:spPr bwMode="auto">
          <a:xfrm>
            <a:off x="3835004" y="4004072"/>
            <a:ext cx="0" cy="171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127" name="Line 6"/>
          <p:cNvSpPr>
            <a:spLocks noChangeShapeType="1"/>
          </p:cNvSpPr>
          <p:nvPr/>
        </p:nvSpPr>
        <p:spPr bwMode="auto">
          <a:xfrm>
            <a:off x="4235054" y="4004072"/>
            <a:ext cx="0" cy="171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128" name="Line 7"/>
          <p:cNvSpPr>
            <a:spLocks noChangeShapeType="1"/>
          </p:cNvSpPr>
          <p:nvPr/>
        </p:nvSpPr>
        <p:spPr bwMode="auto">
          <a:xfrm>
            <a:off x="4035029" y="3461147"/>
            <a:ext cx="0" cy="171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129" name="Text Box 8"/>
          <p:cNvSpPr txBox="1">
            <a:spLocks noChangeArrowheads="1"/>
          </p:cNvSpPr>
          <p:nvPr/>
        </p:nvSpPr>
        <p:spPr bwMode="auto">
          <a:xfrm>
            <a:off x="3606403" y="3946922"/>
            <a:ext cx="2696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x</a:t>
            </a:r>
          </a:p>
        </p:txBody>
      </p:sp>
      <p:sp>
        <p:nvSpPr>
          <p:cNvPr id="5130" name="Text Box 9"/>
          <p:cNvSpPr txBox="1">
            <a:spLocks noChangeArrowheads="1"/>
          </p:cNvSpPr>
          <p:nvPr/>
        </p:nvSpPr>
        <p:spPr bwMode="auto">
          <a:xfrm>
            <a:off x="4006454" y="3936206"/>
            <a:ext cx="27122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y</a:t>
            </a:r>
          </a:p>
        </p:txBody>
      </p:sp>
      <p:sp>
        <p:nvSpPr>
          <p:cNvPr id="5131" name="Text Box 10"/>
          <p:cNvSpPr txBox="1">
            <a:spLocks noChangeArrowheads="1"/>
          </p:cNvSpPr>
          <p:nvPr/>
        </p:nvSpPr>
        <p:spPr bwMode="auto">
          <a:xfrm>
            <a:off x="3949303" y="3203972"/>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z</a:t>
            </a:r>
          </a:p>
        </p:txBody>
      </p:sp>
      <p:sp>
        <p:nvSpPr>
          <p:cNvPr id="5132" name="Text Box 11"/>
          <p:cNvSpPr txBox="1">
            <a:spLocks noChangeArrowheads="1"/>
          </p:cNvSpPr>
          <p:nvPr/>
        </p:nvSpPr>
        <p:spPr bwMode="auto">
          <a:xfrm>
            <a:off x="2674144" y="3200400"/>
            <a:ext cx="862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srgbClr val="954F72"/>
                </a:solidFill>
                <a:ea typeface="+mn-ea"/>
                <a:cs typeface="+mn-cs"/>
              </a:rPr>
              <a:t>k</a:t>
            </a:r>
            <a:r>
              <a:rPr lang="en-US" altLang="en-US" sz="1800" baseline="-25000">
                <a:solidFill>
                  <a:srgbClr val="954F72"/>
                </a:solidFill>
                <a:ea typeface="+mn-ea"/>
                <a:cs typeface="+mn-cs"/>
              </a:rPr>
              <a:t>0z</a:t>
            </a:r>
            <a:r>
              <a:rPr lang="en-US" altLang="en-US" sz="1800">
                <a:solidFill>
                  <a:srgbClr val="954F72"/>
                </a:solidFill>
                <a:ea typeface="+mn-ea"/>
                <a:cs typeface="+mn-cs"/>
              </a:rPr>
              <a:t>, k</a:t>
            </a:r>
            <a:r>
              <a:rPr lang="en-US" altLang="en-US" sz="1800" baseline="-25000">
                <a:solidFill>
                  <a:srgbClr val="954F72"/>
                </a:solidFill>
                <a:ea typeface="+mn-ea"/>
                <a:cs typeface="+mn-cs"/>
              </a:rPr>
              <a:t>1z</a:t>
            </a:r>
          </a:p>
        </p:txBody>
      </p:sp>
      <p:sp>
        <p:nvSpPr>
          <p:cNvPr id="5133" name="Line 12"/>
          <p:cNvSpPr>
            <a:spLocks noChangeShapeType="1"/>
          </p:cNvSpPr>
          <p:nvPr/>
        </p:nvSpPr>
        <p:spPr bwMode="auto">
          <a:xfrm flipH="1">
            <a:off x="2674145" y="4175522"/>
            <a:ext cx="115490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134" name="Text Box 13"/>
          <p:cNvSpPr txBox="1">
            <a:spLocks noChangeArrowheads="1"/>
          </p:cNvSpPr>
          <p:nvPr/>
        </p:nvSpPr>
        <p:spPr bwMode="auto">
          <a:xfrm>
            <a:off x="2022873" y="3961210"/>
            <a:ext cx="656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prstClr val="black"/>
                </a:solidFill>
                <a:ea typeface="+mn-ea"/>
                <a:cs typeface="+mn-cs"/>
              </a:rPr>
              <a:t>Alice</a:t>
            </a:r>
          </a:p>
        </p:txBody>
      </p:sp>
      <p:sp>
        <p:nvSpPr>
          <p:cNvPr id="5135" name="Text Box 14"/>
          <p:cNvSpPr txBox="1">
            <a:spLocks noChangeArrowheads="1"/>
          </p:cNvSpPr>
          <p:nvPr/>
        </p:nvSpPr>
        <p:spPr bwMode="auto">
          <a:xfrm>
            <a:off x="5420917" y="3993357"/>
            <a:ext cx="575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prstClr val="black"/>
                </a:solidFill>
                <a:ea typeface="+mn-ea"/>
                <a:cs typeface="+mn-cs"/>
              </a:rPr>
              <a:t>Bob</a:t>
            </a:r>
          </a:p>
        </p:txBody>
      </p:sp>
      <p:sp>
        <p:nvSpPr>
          <p:cNvPr id="5136" name="Line 15"/>
          <p:cNvSpPr>
            <a:spLocks noChangeShapeType="1"/>
          </p:cNvSpPr>
          <p:nvPr/>
        </p:nvSpPr>
        <p:spPr bwMode="auto">
          <a:xfrm flipH="1">
            <a:off x="4229101" y="4164806"/>
            <a:ext cx="115490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137" name="Line 16"/>
          <p:cNvSpPr>
            <a:spLocks noChangeShapeType="1"/>
          </p:cNvSpPr>
          <p:nvPr/>
        </p:nvSpPr>
        <p:spPr bwMode="auto">
          <a:xfrm>
            <a:off x="3483770" y="3461148"/>
            <a:ext cx="551260" cy="82153"/>
          </a:xfrm>
          <a:prstGeom prst="line">
            <a:avLst/>
          </a:prstGeom>
          <a:noFill/>
          <a:ln w="28575">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138" name="Text Box 17"/>
          <p:cNvSpPr txBox="1">
            <a:spLocks noChangeArrowheads="1"/>
          </p:cNvSpPr>
          <p:nvPr/>
        </p:nvSpPr>
        <p:spPr bwMode="auto">
          <a:xfrm>
            <a:off x="2696767" y="4279106"/>
            <a:ext cx="878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srgbClr val="954F72"/>
                </a:solidFill>
                <a:ea typeface="+mn-ea"/>
                <a:cs typeface="+mn-cs"/>
              </a:rPr>
              <a:t>k</a:t>
            </a:r>
            <a:r>
              <a:rPr lang="en-US" altLang="en-US" sz="1800" baseline="-25000">
                <a:solidFill>
                  <a:srgbClr val="954F72"/>
                </a:solidFill>
                <a:ea typeface="+mn-ea"/>
                <a:cs typeface="+mn-cs"/>
              </a:rPr>
              <a:t>0x</a:t>
            </a:r>
            <a:r>
              <a:rPr lang="en-US" altLang="en-US" sz="1800">
                <a:solidFill>
                  <a:srgbClr val="954F72"/>
                </a:solidFill>
                <a:ea typeface="+mn-ea"/>
                <a:cs typeface="+mn-cs"/>
              </a:rPr>
              <a:t>, k</a:t>
            </a:r>
            <a:r>
              <a:rPr lang="en-US" altLang="en-US" sz="1800" baseline="-25000">
                <a:solidFill>
                  <a:srgbClr val="954F72"/>
                </a:solidFill>
                <a:ea typeface="+mn-ea"/>
                <a:cs typeface="+mn-cs"/>
              </a:rPr>
              <a:t>1x</a:t>
            </a:r>
          </a:p>
        </p:txBody>
      </p:sp>
      <p:sp>
        <p:nvSpPr>
          <p:cNvPr id="5139" name="Line 18"/>
          <p:cNvSpPr>
            <a:spLocks noChangeShapeType="1"/>
          </p:cNvSpPr>
          <p:nvPr/>
        </p:nvSpPr>
        <p:spPr bwMode="auto">
          <a:xfrm flipV="1">
            <a:off x="3506391" y="4164808"/>
            <a:ext cx="214313" cy="375047"/>
          </a:xfrm>
          <a:prstGeom prst="line">
            <a:avLst/>
          </a:prstGeom>
          <a:noFill/>
          <a:ln w="28575">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140" name="Text Box 19"/>
          <p:cNvSpPr txBox="1">
            <a:spLocks noChangeArrowheads="1"/>
          </p:cNvSpPr>
          <p:nvPr/>
        </p:nvSpPr>
        <p:spPr bwMode="auto">
          <a:xfrm>
            <a:off x="4349354" y="4622006"/>
            <a:ext cx="8652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dirty="0">
                <a:solidFill>
                  <a:srgbClr val="954F72"/>
                </a:solidFill>
                <a:ea typeface="+mn-ea"/>
                <a:cs typeface="+mn-cs"/>
              </a:rPr>
              <a:t>k</a:t>
            </a:r>
            <a:r>
              <a:rPr lang="en-US" altLang="en-US" sz="1800" baseline="-25000" dirty="0">
                <a:solidFill>
                  <a:srgbClr val="954F72"/>
                </a:solidFill>
                <a:ea typeface="+mn-ea"/>
                <a:cs typeface="+mn-cs"/>
              </a:rPr>
              <a:t>0y</a:t>
            </a:r>
            <a:r>
              <a:rPr lang="en-US" altLang="en-US" sz="1800" dirty="0">
                <a:solidFill>
                  <a:srgbClr val="954F72"/>
                </a:solidFill>
                <a:ea typeface="+mn-ea"/>
                <a:cs typeface="+mn-cs"/>
              </a:rPr>
              <a:t>, k</a:t>
            </a:r>
            <a:r>
              <a:rPr lang="en-US" altLang="en-US" sz="1800" baseline="-25000" dirty="0">
                <a:solidFill>
                  <a:srgbClr val="954F72"/>
                </a:solidFill>
                <a:ea typeface="+mn-ea"/>
                <a:cs typeface="+mn-cs"/>
              </a:rPr>
              <a:t>1y</a:t>
            </a:r>
          </a:p>
        </p:txBody>
      </p:sp>
      <p:sp>
        <p:nvSpPr>
          <p:cNvPr id="5141" name="Line 20"/>
          <p:cNvSpPr>
            <a:spLocks noChangeShapeType="1"/>
          </p:cNvSpPr>
          <p:nvPr/>
        </p:nvSpPr>
        <p:spPr bwMode="auto">
          <a:xfrm flipH="1" flipV="1">
            <a:off x="4514850" y="4175523"/>
            <a:ext cx="123826" cy="591740"/>
          </a:xfrm>
          <a:prstGeom prst="line">
            <a:avLst/>
          </a:prstGeom>
          <a:noFill/>
          <a:ln w="28575">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8199877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bg2"/>
                </a:solidFill>
                <a:latin typeface="Tahoma" panose="020B0604030504040204" pitchFamily="34" charset="0"/>
              </a:defRPr>
            </a:lvl1pPr>
            <a:lvl2pPr marL="557213" indent="-214313">
              <a:defRPr sz="1800">
                <a:solidFill>
                  <a:schemeClr val="bg2"/>
                </a:solidFill>
                <a:latin typeface="Tahoma" panose="020B0604030504040204" pitchFamily="34" charset="0"/>
              </a:defRPr>
            </a:lvl2pPr>
            <a:lvl3pPr marL="857250" indent="-171450">
              <a:defRPr sz="1800">
                <a:solidFill>
                  <a:schemeClr val="bg2"/>
                </a:solidFill>
                <a:latin typeface="Tahoma" panose="020B0604030504040204" pitchFamily="34" charset="0"/>
              </a:defRPr>
            </a:lvl3pPr>
            <a:lvl4pPr marL="1200150" indent="-171450">
              <a:defRPr sz="1800">
                <a:solidFill>
                  <a:schemeClr val="bg2"/>
                </a:solidFill>
                <a:latin typeface="Tahoma" panose="020B0604030504040204" pitchFamily="34" charset="0"/>
              </a:defRPr>
            </a:lvl4pPr>
            <a:lvl5pPr marL="1543050" indent="-171450">
              <a:defRPr sz="1800">
                <a:solidFill>
                  <a:schemeClr val="bg2"/>
                </a:solidFill>
                <a:latin typeface="Tahoma" panose="020B0604030504040204" pitchFamily="34" charset="0"/>
              </a:defRPr>
            </a:lvl5pPr>
            <a:lvl6pPr marL="18859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6pPr>
            <a:lvl7pPr marL="22288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7pPr>
            <a:lvl8pPr marL="25717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8pPr>
            <a:lvl9pPr marL="29146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srgbClr val="E7E6E6"/>
                </a:solidFill>
                <a:latin typeface="Arial" panose="020B0604020202020204" pitchFamily="34" charset="0"/>
                <a:ea typeface="+mn-ea"/>
                <a:cs typeface="+mn-cs"/>
              </a:rPr>
              <a:t>slide </a:t>
            </a:r>
            <a:fld id="{26345F69-7CB7-4388-8917-39A131D7C509}" type="slidenum">
              <a:rPr lang="en-US" altLang="en-US" sz="900">
                <a:solidFill>
                  <a:srgbClr val="E7E6E6"/>
                </a:solidFill>
                <a:latin typeface="Arial" panose="020B0604020202020204" pitchFamily="34" charset="0"/>
                <a:ea typeface="+mn-ea"/>
                <a:cs typeface="+mn-cs"/>
              </a:rPr>
              <a:pPr defTabSz="685800" fontAlgn="auto">
                <a:spcBef>
                  <a:spcPts val="0"/>
                </a:spcBef>
                <a:spcAft>
                  <a:spcPts val="0"/>
                </a:spcAft>
              </a:pPr>
              <a:t>58</a:t>
            </a:fld>
            <a:endParaRPr lang="en-US" altLang="en-US" sz="900">
              <a:solidFill>
                <a:srgbClr val="E7E6E6"/>
              </a:solidFill>
              <a:latin typeface="Arial" panose="020B0604020202020204" pitchFamily="34" charset="0"/>
              <a:ea typeface="+mn-ea"/>
              <a:cs typeface="+mn-cs"/>
            </a:endParaRPr>
          </a:p>
        </p:txBody>
      </p:sp>
      <p:sp>
        <p:nvSpPr>
          <p:cNvPr id="6147" name="Rectangle 2"/>
          <p:cNvSpPr>
            <a:spLocks noGrp="1" noChangeArrowheads="1"/>
          </p:cNvSpPr>
          <p:nvPr>
            <p:ph type="title"/>
          </p:nvPr>
        </p:nvSpPr>
        <p:spPr>
          <a:xfrm>
            <a:off x="1447800" y="171450"/>
            <a:ext cx="6324600" cy="685800"/>
          </a:xfrm>
        </p:spPr>
        <p:txBody>
          <a:bodyPr/>
          <a:lstStyle/>
          <a:p>
            <a:r>
              <a:rPr lang="en-US" altLang="en-US"/>
              <a:t>2: Encrypt Truth Table</a:t>
            </a:r>
          </a:p>
        </p:txBody>
      </p:sp>
      <p:sp>
        <p:nvSpPr>
          <p:cNvPr id="6148" name="Rectangle 3"/>
          <p:cNvSpPr>
            <a:spLocks noGrp="1" noChangeArrowheads="1"/>
          </p:cNvSpPr>
          <p:nvPr>
            <p:ph type="body" idx="1"/>
          </p:nvPr>
        </p:nvSpPr>
        <p:spPr>
          <a:xfrm>
            <a:off x="1485900" y="1200150"/>
            <a:ext cx="6286500" cy="3771900"/>
          </a:xfrm>
        </p:spPr>
        <p:txBody>
          <a:bodyPr/>
          <a:lstStyle/>
          <a:p>
            <a:r>
              <a:rPr lang="en-US" altLang="en-US"/>
              <a:t>Alice encrypts each row of the truth table by encrypting the output-wire key with the corresponding pair of input-wire keys </a:t>
            </a:r>
          </a:p>
        </p:txBody>
      </p:sp>
      <p:sp>
        <p:nvSpPr>
          <p:cNvPr id="6149" name="AutoShape 4"/>
          <p:cNvSpPr>
            <a:spLocks noChangeArrowheads="1"/>
          </p:cNvSpPr>
          <p:nvPr/>
        </p:nvSpPr>
        <p:spPr bwMode="auto">
          <a:xfrm>
            <a:off x="3720704" y="2628900"/>
            <a:ext cx="628650" cy="400050"/>
          </a:xfrm>
          <a:prstGeom prst="triangle">
            <a:avLst>
              <a:gd name="adj" fmla="val 50000"/>
            </a:avLst>
          </a:prstGeom>
          <a:solidFill>
            <a:schemeClr val="accent1"/>
          </a:solidFill>
          <a:ln w="28575">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defTabSz="685800" fontAlgn="auto">
              <a:spcBef>
                <a:spcPts val="0"/>
              </a:spcBef>
              <a:spcAft>
                <a:spcPts val="0"/>
              </a:spcAft>
            </a:pPr>
            <a:r>
              <a:rPr lang="en-US" altLang="en-US" sz="1050">
                <a:solidFill>
                  <a:prstClr val="black"/>
                </a:solidFill>
                <a:ea typeface="+mn-ea"/>
                <a:cs typeface="+mn-cs"/>
              </a:rPr>
              <a:t>AND</a:t>
            </a:r>
          </a:p>
        </p:txBody>
      </p:sp>
      <p:sp>
        <p:nvSpPr>
          <p:cNvPr id="6150" name="Line 5"/>
          <p:cNvSpPr>
            <a:spLocks noChangeShapeType="1"/>
          </p:cNvSpPr>
          <p:nvPr/>
        </p:nvSpPr>
        <p:spPr bwMode="auto">
          <a:xfrm>
            <a:off x="3835004" y="3028950"/>
            <a:ext cx="0" cy="171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151" name="Line 6"/>
          <p:cNvSpPr>
            <a:spLocks noChangeShapeType="1"/>
          </p:cNvSpPr>
          <p:nvPr/>
        </p:nvSpPr>
        <p:spPr bwMode="auto">
          <a:xfrm>
            <a:off x="4235054" y="3028950"/>
            <a:ext cx="0" cy="171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152" name="Line 7"/>
          <p:cNvSpPr>
            <a:spLocks noChangeShapeType="1"/>
          </p:cNvSpPr>
          <p:nvPr/>
        </p:nvSpPr>
        <p:spPr bwMode="auto">
          <a:xfrm>
            <a:off x="4035029" y="2486025"/>
            <a:ext cx="0" cy="171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153" name="Text Box 8"/>
          <p:cNvSpPr txBox="1">
            <a:spLocks noChangeArrowheads="1"/>
          </p:cNvSpPr>
          <p:nvPr/>
        </p:nvSpPr>
        <p:spPr bwMode="auto">
          <a:xfrm>
            <a:off x="3606403" y="2971801"/>
            <a:ext cx="2696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x</a:t>
            </a:r>
          </a:p>
        </p:txBody>
      </p:sp>
      <p:sp>
        <p:nvSpPr>
          <p:cNvPr id="6154" name="Text Box 9"/>
          <p:cNvSpPr txBox="1">
            <a:spLocks noChangeArrowheads="1"/>
          </p:cNvSpPr>
          <p:nvPr/>
        </p:nvSpPr>
        <p:spPr bwMode="auto">
          <a:xfrm>
            <a:off x="4006454" y="2961085"/>
            <a:ext cx="27122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y</a:t>
            </a:r>
          </a:p>
        </p:txBody>
      </p:sp>
      <p:sp>
        <p:nvSpPr>
          <p:cNvPr id="6155" name="Text Box 10"/>
          <p:cNvSpPr txBox="1">
            <a:spLocks noChangeArrowheads="1"/>
          </p:cNvSpPr>
          <p:nvPr/>
        </p:nvSpPr>
        <p:spPr bwMode="auto">
          <a:xfrm>
            <a:off x="3949303" y="2228851"/>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z</a:t>
            </a:r>
          </a:p>
        </p:txBody>
      </p:sp>
      <p:sp>
        <p:nvSpPr>
          <p:cNvPr id="6156" name="Text Box 11"/>
          <p:cNvSpPr txBox="1">
            <a:spLocks noChangeArrowheads="1"/>
          </p:cNvSpPr>
          <p:nvPr/>
        </p:nvSpPr>
        <p:spPr bwMode="auto">
          <a:xfrm>
            <a:off x="2674144" y="2503885"/>
            <a:ext cx="862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srgbClr val="954F72"/>
                </a:solidFill>
                <a:ea typeface="+mn-ea"/>
                <a:cs typeface="+mn-cs"/>
              </a:rPr>
              <a:t>k</a:t>
            </a:r>
            <a:r>
              <a:rPr lang="en-US" altLang="en-US" sz="1800" baseline="-25000">
                <a:solidFill>
                  <a:srgbClr val="954F72"/>
                </a:solidFill>
                <a:ea typeface="+mn-ea"/>
                <a:cs typeface="+mn-cs"/>
              </a:rPr>
              <a:t>0z</a:t>
            </a:r>
            <a:r>
              <a:rPr lang="en-US" altLang="en-US" sz="1800">
                <a:solidFill>
                  <a:srgbClr val="954F72"/>
                </a:solidFill>
                <a:ea typeface="+mn-ea"/>
                <a:cs typeface="+mn-cs"/>
              </a:rPr>
              <a:t>, k</a:t>
            </a:r>
            <a:r>
              <a:rPr lang="en-US" altLang="en-US" sz="1800" baseline="-25000">
                <a:solidFill>
                  <a:srgbClr val="954F72"/>
                </a:solidFill>
                <a:ea typeface="+mn-ea"/>
                <a:cs typeface="+mn-cs"/>
              </a:rPr>
              <a:t>1z</a:t>
            </a:r>
          </a:p>
        </p:txBody>
      </p:sp>
      <p:sp>
        <p:nvSpPr>
          <p:cNvPr id="6157" name="Line 12"/>
          <p:cNvSpPr>
            <a:spLocks noChangeShapeType="1"/>
          </p:cNvSpPr>
          <p:nvPr/>
        </p:nvSpPr>
        <p:spPr bwMode="auto">
          <a:xfrm flipH="1">
            <a:off x="2674145" y="3200400"/>
            <a:ext cx="115490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158" name="Text Box 13"/>
          <p:cNvSpPr txBox="1">
            <a:spLocks noChangeArrowheads="1"/>
          </p:cNvSpPr>
          <p:nvPr/>
        </p:nvSpPr>
        <p:spPr bwMode="auto">
          <a:xfrm>
            <a:off x="2022873" y="2986088"/>
            <a:ext cx="656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prstClr val="black"/>
                </a:solidFill>
                <a:ea typeface="+mn-ea"/>
                <a:cs typeface="+mn-cs"/>
              </a:rPr>
              <a:t>Alice</a:t>
            </a:r>
          </a:p>
        </p:txBody>
      </p:sp>
      <p:sp>
        <p:nvSpPr>
          <p:cNvPr id="6159" name="Text Box 14"/>
          <p:cNvSpPr txBox="1">
            <a:spLocks noChangeArrowheads="1"/>
          </p:cNvSpPr>
          <p:nvPr/>
        </p:nvSpPr>
        <p:spPr bwMode="auto">
          <a:xfrm>
            <a:off x="5420917" y="3018236"/>
            <a:ext cx="575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prstClr val="black"/>
                </a:solidFill>
                <a:ea typeface="+mn-ea"/>
                <a:cs typeface="+mn-cs"/>
              </a:rPr>
              <a:t>Bob</a:t>
            </a:r>
          </a:p>
        </p:txBody>
      </p:sp>
      <p:sp>
        <p:nvSpPr>
          <p:cNvPr id="6160" name="Line 15"/>
          <p:cNvSpPr>
            <a:spLocks noChangeShapeType="1"/>
          </p:cNvSpPr>
          <p:nvPr/>
        </p:nvSpPr>
        <p:spPr bwMode="auto">
          <a:xfrm flipH="1">
            <a:off x="4229101" y="3189685"/>
            <a:ext cx="115490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161" name="Line 16"/>
          <p:cNvSpPr>
            <a:spLocks noChangeShapeType="1"/>
          </p:cNvSpPr>
          <p:nvPr/>
        </p:nvSpPr>
        <p:spPr bwMode="auto">
          <a:xfrm flipV="1">
            <a:off x="3483770" y="2568178"/>
            <a:ext cx="551260" cy="89297"/>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162" name="Text Box 17"/>
          <p:cNvSpPr txBox="1">
            <a:spLocks noChangeArrowheads="1"/>
          </p:cNvSpPr>
          <p:nvPr/>
        </p:nvSpPr>
        <p:spPr bwMode="auto">
          <a:xfrm>
            <a:off x="2696767" y="3303985"/>
            <a:ext cx="878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srgbClr val="954F72"/>
                </a:solidFill>
                <a:ea typeface="+mn-ea"/>
                <a:cs typeface="+mn-cs"/>
              </a:rPr>
              <a:t>k</a:t>
            </a:r>
            <a:r>
              <a:rPr lang="en-US" altLang="en-US" sz="1800" baseline="-25000">
                <a:solidFill>
                  <a:srgbClr val="954F72"/>
                </a:solidFill>
                <a:ea typeface="+mn-ea"/>
                <a:cs typeface="+mn-cs"/>
              </a:rPr>
              <a:t>0x</a:t>
            </a:r>
            <a:r>
              <a:rPr lang="en-US" altLang="en-US" sz="1800">
                <a:solidFill>
                  <a:srgbClr val="954F72"/>
                </a:solidFill>
                <a:ea typeface="+mn-ea"/>
                <a:cs typeface="+mn-cs"/>
              </a:rPr>
              <a:t>, k</a:t>
            </a:r>
            <a:r>
              <a:rPr lang="en-US" altLang="en-US" sz="1800" baseline="-25000">
                <a:solidFill>
                  <a:srgbClr val="954F72"/>
                </a:solidFill>
                <a:ea typeface="+mn-ea"/>
                <a:cs typeface="+mn-cs"/>
              </a:rPr>
              <a:t>1x</a:t>
            </a:r>
          </a:p>
        </p:txBody>
      </p:sp>
      <p:sp>
        <p:nvSpPr>
          <p:cNvPr id="6163" name="Line 18"/>
          <p:cNvSpPr>
            <a:spLocks noChangeShapeType="1"/>
          </p:cNvSpPr>
          <p:nvPr/>
        </p:nvSpPr>
        <p:spPr bwMode="auto">
          <a:xfrm flipV="1">
            <a:off x="3506391" y="3189685"/>
            <a:ext cx="214313" cy="375047"/>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164" name="Text Box 19"/>
          <p:cNvSpPr txBox="1">
            <a:spLocks noChangeArrowheads="1"/>
          </p:cNvSpPr>
          <p:nvPr/>
        </p:nvSpPr>
        <p:spPr bwMode="auto">
          <a:xfrm>
            <a:off x="4594623" y="3535934"/>
            <a:ext cx="8652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dirty="0">
                <a:solidFill>
                  <a:srgbClr val="954F72"/>
                </a:solidFill>
                <a:ea typeface="+mn-ea"/>
                <a:cs typeface="+mn-cs"/>
              </a:rPr>
              <a:t>k</a:t>
            </a:r>
            <a:r>
              <a:rPr lang="en-US" altLang="en-US" sz="1800" baseline="-25000" dirty="0">
                <a:solidFill>
                  <a:srgbClr val="954F72"/>
                </a:solidFill>
                <a:ea typeface="+mn-ea"/>
                <a:cs typeface="+mn-cs"/>
              </a:rPr>
              <a:t>0y</a:t>
            </a:r>
            <a:r>
              <a:rPr lang="en-US" altLang="en-US" sz="1800" dirty="0">
                <a:solidFill>
                  <a:srgbClr val="954F72"/>
                </a:solidFill>
                <a:ea typeface="+mn-ea"/>
                <a:cs typeface="+mn-cs"/>
              </a:rPr>
              <a:t>, k</a:t>
            </a:r>
            <a:r>
              <a:rPr lang="en-US" altLang="en-US" sz="1800" baseline="-25000" dirty="0">
                <a:solidFill>
                  <a:srgbClr val="954F72"/>
                </a:solidFill>
                <a:ea typeface="+mn-ea"/>
                <a:cs typeface="+mn-cs"/>
              </a:rPr>
              <a:t>1y</a:t>
            </a:r>
          </a:p>
        </p:txBody>
      </p:sp>
      <p:sp>
        <p:nvSpPr>
          <p:cNvPr id="6165" name="Line 20"/>
          <p:cNvSpPr>
            <a:spLocks noChangeShapeType="1"/>
          </p:cNvSpPr>
          <p:nvPr/>
        </p:nvSpPr>
        <p:spPr bwMode="auto">
          <a:xfrm flipH="1" flipV="1">
            <a:off x="4514850" y="3200401"/>
            <a:ext cx="291703" cy="364331"/>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166" name="Text Box 21"/>
          <p:cNvSpPr txBox="1">
            <a:spLocks noChangeArrowheads="1"/>
          </p:cNvSpPr>
          <p:nvPr/>
        </p:nvSpPr>
        <p:spPr bwMode="auto">
          <a:xfrm>
            <a:off x="2968229" y="4599386"/>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1</a:t>
            </a:r>
          </a:p>
        </p:txBody>
      </p:sp>
      <p:sp>
        <p:nvSpPr>
          <p:cNvPr id="6167" name="Text Box 22"/>
          <p:cNvSpPr txBox="1">
            <a:spLocks noChangeArrowheads="1"/>
          </p:cNvSpPr>
          <p:nvPr/>
        </p:nvSpPr>
        <p:spPr bwMode="auto">
          <a:xfrm>
            <a:off x="3425429" y="4164806"/>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0</a:t>
            </a:r>
          </a:p>
        </p:txBody>
      </p:sp>
      <p:sp>
        <p:nvSpPr>
          <p:cNvPr id="6168" name="Text Box 23"/>
          <p:cNvSpPr txBox="1">
            <a:spLocks noChangeArrowheads="1"/>
          </p:cNvSpPr>
          <p:nvPr/>
        </p:nvSpPr>
        <p:spPr bwMode="auto">
          <a:xfrm>
            <a:off x="3196829" y="4164806"/>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0</a:t>
            </a:r>
          </a:p>
        </p:txBody>
      </p:sp>
      <p:sp>
        <p:nvSpPr>
          <p:cNvPr id="6169" name="Text Box 24"/>
          <p:cNvSpPr txBox="1">
            <a:spLocks noChangeArrowheads="1"/>
          </p:cNvSpPr>
          <p:nvPr/>
        </p:nvSpPr>
        <p:spPr bwMode="auto">
          <a:xfrm>
            <a:off x="2968229" y="4161236"/>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0</a:t>
            </a:r>
          </a:p>
        </p:txBody>
      </p:sp>
      <p:sp>
        <p:nvSpPr>
          <p:cNvPr id="6170" name="Text Box 25"/>
          <p:cNvSpPr txBox="1">
            <a:spLocks noChangeArrowheads="1"/>
          </p:cNvSpPr>
          <p:nvPr/>
        </p:nvSpPr>
        <p:spPr bwMode="auto">
          <a:xfrm>
            <a:off x="1304926" y="4305301"/>
            <a:ext cx="168988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Original truth table:</a:t>
            </a:r>
          </a:p>
        </p:txBody>
      </p:sp>
      <p:sp>
        <p:nvSpPr>
          <p:cNvPr id="6171" name="Rectangle 26"/>
          <p:cNvSpPr>
            <a:spLocks noChangeArrowheads="1"/>
          </p:cNvSpPr>
          <p:nvPr/>
        </p:nvSpPr>
        <p:spPr bwMode="auto">
          <a:xfrm>
            <a:off x="2968229" y="4199335"/>
            <a:ext cx="228600" cy="571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endParaRPr lang="en-US" altLang="en-US" sz="1800">
              <a:solidFill>
                <a:srgbClr val="E7E6E6"/>
              </a:solidFill>
              <a:ea typeface="+mn-ea"/>
              <a:cs typeface="+mn-cs"/>
            </a:endParaRPr>
          </a:p>
        </p:txBody>
      </p:sp>
      <p:sp>
        <p:nvSpPr>
          <p:cNvPr id="6172" name="Rectangle 27"/>
          <p:cNvSpPr>
            <a:spLocks noChangeArrowheads="1"/>
          </p:cNvSpPr>
          <p:nvPr/>
        </p:nvSpPr>
        <p:spPr bwMode="auto">
          <a:xfrm>
            <a:off x="3196829" y="4199335"/>
            <a:ext cx="228600" cy="571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endParaRPr lang="en-US" altLang="en-US" sz="1800">
              <a:solidFill>
                <a:srgbClr val="E7E6E6"/>
              </a:solidFill>
              <a:ea typeface="+mn-ea"/>
              <a:cs typeface="+mn-cs"/>
            </a:endParaRPr>
          </a:p>
        </p:txBody>
      </p:sp>
      <p:sp>
        <p:nvSpPr>
          <p:cNvPr id="6173" name="Rectangle 28"/>
          <p:cNvSpPr>
            <a:spLocks noChangeArrowheads="1"/>
          </p:cNvSpPr>
          <p:nvPr/>
        </p:nvSpPr>
        <p:spPr bwMode="auto">
          <a:xfrm>
            <a:off x="3425429" y="4199335"/>
            <a:ext cx="228600" cy="571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endParaRPr lang="en-US" altLang="en-US" sz="1800">
              <a:solidFill>
                <a:srgbClr val="E7E6E6"/>
              </a:solidFill>
              <a:ea typeface="+mn-ea"/>
              <a:cs typeface="+mn-cs"/>
            </a:endParaRPr>
          </a:p>
        </p:txBody>
      </p:sp>
      <p:sp>
        <p:nvSpPr>
          <p:cNvPr id="6174" name="Line 29"/>
          <p:cNvSpPr>
            <a:spLocks noChangeShapeType="1"/>
          </p:cNvSpPr>
          <p:nvPr/>
        </p:nvSpPr>
        <p:spPr bwMode="auto">
          <a:xfrm>
            <a:off x="2968229" y="4342210"/>
            <a:ext cx="68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175" name="Line 30"/>
          <p:cNvSpPr>
            <a:spLocks noChangeShapeType="1"/>
          </p:cNvSpPr>
          <p:nvPr/>
        </p:nvSpPr>
        <p:spPr bwMode="auto">
          <a:xfrm>
            <a:off x="2968229" y="4485085"/>
            <a:ext cx="68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176" name="Line 31"/>
          <p:cNvSpPr>
            <a:spLocks noChangeShapeType="1"/>
          </p:cNvSpPr>
          <p:nvPr/>
        </p:nvSpPr>
        <p:spPr bwMode="auto">
          <a:xfrm>
            <a:off x="2968229" y="4630341"/>
            <a:ext cx="68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6177" name="Text Box 32"/>
          <p:cNvSpPr txBox="1">
            <a:spLocks noChangeArrowheads="1"/>
          </p:cNvSpPr>
          <p:nvPr/>
        </p:nvSpPr>
        <p:spPr bwMode="auto">
          <a:xfrm>
            <a:off x="2992041" y="3943351"/>
            <a:ext cx="2696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x</a:t>
            </a:r>
          </a:p>
        </p:txBody>
      </p:sp>
      <p:sp>
        <p:nvSpPr>
          <p:cNvPr id="6178" name="Text Box 33"/>
          <p:cNvSpPr txBox="1">
            <a:spLocks noChangeArrowheads="1"/>
          </p:cNvSpPr>
          <p:nvPr/>
        </p:nvSpPr>
        <p:spPr bwMode="auto">
          <a:xfrm>
            <a:off x="3220641" y="3943350"/>
            <a:ext cx="27122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y</a:t>
            </a:r>
          </a:p>
        </p:txBody>
      </p:sp>
      <p:sp>
        <p:nvSpPr>
          <p:cNvPr id="6179" name="Text Box 34"/>
          <p:cNvSpPr txBox="1">
            <a:spLocks noChangeArrowheads="1"/>
          </p:cNvSpPr>
          <p:nvPr/>
        </p:nvSpPr>
        <p:spPr bwMode="auto">
          <a:xfrm>
            <a:off x="3443287" y="3943351"/>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z</a:t>
            </a:r>
          </a:p>
        </p:txBody>
      </p:sp>
      <p:sp>
        <p:nvSpPr>
          <p:cNvPr id="6180" name="Text Box 35"/>
          <p:cNvSpPr txBox="1">
            <a:spLocks noChangeArrowheads="1"/>
          </p:cNvSpPr>
          <p:nvPr/>
        </p:nvSpPr>
        <p:spPr bwMode="auto">
          <a:xfrm>
            <a:off x="2968229" y="4313636"/>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0</a:t>
            </a:r>
          </a:p>
        </p:txBody>
      </p:sp>
      <p:sp>
        <p:nvSpPr>
          <p:cNvPr id="6181" name="Text Box 36"/>
          <p:cNvSpPr txBox="1">
            <a:spLocks noChangeArrowheads="1"/>
          </p:cNvSpPr>
          <p:nvPr/>
        </p:nvSpPr>
        <p:spPr bwMode="auto">
          <a:xfrm>
            <a:off x="3196829" y="4317206"/>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1</a:t>
            </a:r>
          </a:p>
        </p:txBody>
      </p:sp>
      <p:sp>
        <p:nvSpPr>
          <p:cNvPr id="6182" name="Text Box 37"/>
          <p:cNvSpPr txBox="1">
            <a:spLocks noChangeArrowheads="1"/>
          </p:cNvSpPr>
          <p:nvPr/>
        </p:nvSpPr>
        <p:spPr bwMode="auto">
          <a:xfrm>
            <a:off x="3425429" y="4317206"/>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0</a:t>
            </a:r>
          </a:p>
        </p:txBody>
      </p:sp>
      <p:sp>
        <p:nvSpPr>
          <p:cNvPr id="6183" name="Text Box 38"/>
          <p:cNvSpPr txBox="1">
            <a:spLocks noChangeArrowheads="1"/>
          </p:cNvSpPr>
          <p:nvPr/>
        </p:nvSpPr>
        <p:spPr bwMode="auto">
          <a:xfrm>
            <a:off x="2968229" y="4446986"/>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1</a:t>
            </a:r>
          </a:p>
        </p:txBody>
      </p:sp>
      <p:sp>
        <p:nvSpPr>
          <p:cNvPr id="6184" name="Text Box 39"/>
          <p:cNvSpPr txBox="1">
            <a:spLocks noChangeArrowheads="1"/>
          </p:cNvSpPr>
          <p:nvPr/>
        </p:nvSpPr>
        <p:spPr bwMode="auto">
          <a:xfrm>
            <a:off x="3196829" y="4450556"/>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0</a:t>
            </a:r>
          </a:p>
        </p:txBody>
      </p:sp>
      <p:sp>
        <p:nvSpPr>
          <p:cNvPr id="6185" name="Text Box 40"/>
          <p:cNvSpPr txBox="1">
            <a:spLocks noChangeArrowheads="1"/>
          </p:cNvSpPr>
          <p:nvPr/>
        </p:nvSpPr>
        <p:spPr bwMode="auto">
          <a:xfrm>
            <a:off x="3425429" y="4450556"/>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0</a:t>
            </a:r>
          </a:p>
        </p:txBody>
      </p:sp>
      <p:sp>
        <p:nvSpPr>
          <p:cNvPr id="6186" name="Text Box 41"/>
          <p:cNvSpPr txBox="1">
            <a:spLocks noChangeArrowheads="1"/>
          </p:cNvSpPr>
          <p:nvPr/>
        </p:nvSpPr>
        <p:spPr bwMode="auto">
          <a:xfrm>
            <a:off x="3196829" y="4602956"/>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1</a:t>
            </a:r>
          </a:p>
        </p:txBody>
      </p:sp>
      <p:sp>
        <p:nvSpPr>
          <p:cNvPr id="6187" name="Text Box 42"/>
          <p:cNvSpPr txBox="1">
            <a:spLocks noChangeArrowheads="1"/>
          </p:cNvSpPr>
          <p:nvPr/>
        </p:nvSpPr>
        <p:spPr bwMode="auto">
          <a:xfrm>
            <a:off x="3425429" y="4602956"/>
            <a:ext cx="2471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prstClr val="black"/>
                </a:solidFill>
                <a:ea typeface="+mn-ea"/>
                <a:cs typeface="+mn-cs"/>
              </a:rPr>
              <a:t>1</a:t>
            </a:r>
          </a:p>
        </p:txBody>
      </p:sp>
      <p:sp>
        <p:nvSpPr>
          <p:cNvPr id="6188" name="Text Box 43"/>
          <p:cNvSpPr txBox="1">
            <a:spLocks noChangeArrowheads="1"/>
          </p:cNvSpPr>
          <p:nvPr/>
        </p:nvSpPr>
        <p:spPr bwMode="auto">
          <a:xfrm>
            <a:off x="3860007" y="4171951"/>
            <a:ext cx="204575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500" dirty="0">
                <a:solidFill>
                  <a:srgbClr val="954F72"/>
                </a:solidFill>
                <a:ea typeface="+mn-ea"/>
                <a:cs typeface="+mn-cs"/>
              </a:rPr>
              <a:t>Encrypted truth table:</a:t>
            </a:r>
          </a:p>
        </p:txBody>
      </p:sp>
      <p:sp>
        <p:nvSpPr>
          <p:cNvPr id="6189" name="Text Box 44"/>
          <p:cNvSpPr txBox="1">
            <a:spLocks noChangeArrowheads="1"/>
          </p:cNvSpPr>
          <p:nvPr/>
        </p:nvSpPr>
        <p:spPr bwMode="auto">
          <a:xfrm>
            <a:off x="5888832" y="3720704"/>
            <a:ext cx="1539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srgbClr val="954F72"/>
                </a:solidFill>
                <a:ea typeface="+mn-ea"/>
                <a:cs typeface="+mn-cs"/>
              </a:rPr>
              <a:t>E</a:t>
            </a:r>
            <a:r>
              <a:rPr lang="en-US" altLang="en-US" sz="1800" baseline="-25000">
                <a:solidFill>
                  <a:srgbClr val="954F72"/>
                </a:solidFill>
                <a:ea typeface="+mn-ea"/>
                <a:cs typeface="+mn-cs"/>
              </a:rPr>
              <a:t>k</a:t>
            </a:r>
            <a:r>
              <a:rPr lang="en-US" altLang="en-US" sz="1800" baseline="-40000">
                <a:solidFill>
                  <a:srgbClr val="954F72"/>
                </a:solidFill>
                <a:ea typeface="+mn-ea"/>
                <a:cs typeface="+mn-cs"/>
              </a:rPr>
              <a:t>0x</a:t>
            </a:r>
            <a:r>
              <a:rPr lang="en-US" altLang="en-US" sz="1800">
                <a:solidFill>
                  <a:srgbClr val="954F72"/>
                </a:solidFill>
                <a:ea typeface="+mn-ea"/>
                <a:cs typeface="+mn-cs"/>
              </a:rPr>
              <a:t>(E</a:t>
            </a:r>
            <a:r>
              <a:rPr lang="en-US" altLang="en-US" sz="1800" baseline="-25000">
                <a:solidFill>
                  <a:srgbClr val="954F72"/>
                </a:solidFill>
                <a:ea typeface="+mn-ea"/>
                <a:cs typeface="+mn-cs"/>
              </a:rPr>
              <a:t>k</a:t>
            </a:r>
            <a:r>
              <a:rPr lang="en-US" altLang="en-US" sz="1800" baseline="-40000">
                <a:solidFill>
                  <a:srgbClr val="954F72"/>
                </a:solidFill>
                <a:ea typeface="+mn-ea"/>
                <a:cs typeface="+mn-cs"/>
              </a:rPr>
              <a:t>0y</a:t>
            </a:r>
            <a:r>
              <a:rPr lang="en-US" altLang="en-US" sz="1800">
                <a:solidFill>
                  <a:srgbClr val="954F72"/>
                </a:solidFill>
                <a:ea typeface="+mn-ea"/>
                <a:cs typeface="+mn-cs"/>
              </a:rPr>
              <a:t>(k</a:t>
            </a:r>
            <a:r>
              <a:rPr lang="en-US" altLang="en-US" sz="1800" baseline="-25000">
                <a:solidFill>
                  <a:srgbClr val="954F72"/>
                </a:solidFill>
                <a:ea typeface="+mn-ea"/>
                <a:cs typeface="+mn-cs"/>
              </a:rPr>
              <a:t>0z</a:t>
            </a:r>
            <a:r>
              <a:rPr lang="en-US" altLang="en-US" sz="1800">
                <a:solidFill>
                  <a:srgbClr val="954F72"/>
                </a:solidFill>
                <a:ea typeface="+mn-ea"/>
                <a:cs typeface="+mn-cs"/>
              </a:rPr>
              <a:t>))</a:t>
            </a:r>
          </a:p>
        </p:txBody>
      </p:sp>
      <p:sp>
        <p:nvSpPr>
          <p:cNvPr id="6190" name="Text Box 45"/>
          <p:cNvSpPr txBox="1">
            <a:spLocks noChangeArrowheads="1"/>
          </p:cNvSpPr>
          <p:nvPr/>
        </p:nvSpPr>
        <p:spPr bwMode="auto">
          <a:xfrm>
            <a:off x="5888832" y="4005263"/>
            <a:ext cx="1539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dirty="0">
                <a:solidFill>
                  <a:srgbClr val="954F72"/>
                </a:solidFill>
                <a:ea typeface="+mn-ea"/>
                <a:cs typeface="+mn-cs"/>
              </a:rPr>
              <a:t>E</a:t>
            </a:r>
            <a:r>
              <a:rPr lang="en-US" altLang="en-US" sz="1800" baseline="-25000" dirty="0">
                <a:solidFill>
                  <a:srgbClr val="954F72"/>
                </a:solidFill>
                <a:ea typeface="+mn-ea"/>
                <a:cs typeface="+mn-cs"/>
              </a:rPr>
              <a:t>k</a:t>
            </a:r>
            <a:r>
              <a:rPr lang="en-US" altLang="en-US" sz="1800" baseline="-40000" dirty="0">
                <a:solidFill>
                  <a:srgbClr val="954F72"/>
                </a:solidFill>
                <a:ea typeface="+mn-ea"/>
                <a:cs typeface="+mn-cs"/>
              </a:rPr>
              <a:t>0x</a:t>
            </a:r>
            <a:r>
              <a:rPr lang="en-US" altLang="en-US" sz="1800" dirty="0">
                <a:solidFill>
                  <a:srgbClr val="954F72"/>
                </a:solidFill>
                <a:ea typeface="+mn-ea"/>
                <a:cs typeface="+mn-cs"/>
              </a:rPr>
              <a:t>(E</a:t>
            </a:r>
            <a:r>
              <a:rPr lang="en-US" altLang="en-US" sz="1800" baseline="-25000" dirty="0">
                <a:solidFill>
                  <a:srgbClr val="954F72"/>
                </a:solidFill>
                <a:ea typeface="+mn-ea"/>
                <a:cs typeface="+mn-cs"/>
              </a:rPr>
              <a:t>k</a:t>
            </a:r>
            <a:r>
              <a:rPr lang="en-US" altLang="en-US" sz="1800" baseline="-40000" dirty="0">
                <a:solidFill>
                  <a:srgbClr val="954F72"/>
                </a:solidFill>
                <a:ea typeface="+mn-ea"/>
                <a:cs typeface="+mn-cs"/>
              </a:rPr>
              <a:t>1y</a:t>
            </a:r>
            <a:r>
              <a:rPr lang="en-US" altLang="en-US" sz="1800" dirty="0">
                <a:solidFill>
                  <a:srgbClr val="954F72"/>
                </a:solidFill>
                <a:ea typeface="+mn-ea"/>
                <a:cs typeface="+mn-cs"/>
              </a:rPr>
              <a:t>(k</a:t>
            </a:r>
            <a:r>
              <a:rPr lang="en-US" altLang="en-US" sz="1800" baseline="-25000" dirty="0">
                <a:solidFill>
                  <a:srgbClr val="954F72"/>
                </a:solidFill>
                <a:ea typeface="+mn-ea"/>
                <a:cs typeface="+mn-cs"/>
              </a:rPr>
              <a:t>0z</a:t>
            </a:r>
            <a:r>
              <a:rPr lang="en-US" altLang="en-US" sz="1800" dirty="0">
                <a:solidFill>
                  <a:srgbClr val="954F72"/>
                </a:solidFill>
                <a:ea typeface="+mn-ea"/>
                <a:cs typeface="+mn-cs"/>
              </a:rPr>
              <a:t>))</a:t>
            </a:r>
          </a:p>
        </p:txBody>
      </p:sp>
      <p:sp>
        <p:nvSpPr>
          <p:cNvPr id="6191" name="Text Box 46"/>
          <p:cNvSpPr txBox="1">
            <a:spLocks noChangeArrowheads="1"/>
          </p:cNvSpPr>
          <p:nvPr/>
        </p:nvSpPr>
        <p:spPr bwMode="auto">
          <a:xfrm>
            <a:off x="5888832" y="4288631"/>
            <a:ext cx="1539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srgbClr val="954F72"/>
                </a:solidFill>
                <a:ea typeface="+mn-ea"/>
                <a:cs typeface="+mn-cs"/>
              </a:rPr>
              <a:t>E</a:t>
            </a:r>
            <a:r>
              <a:rPr lang="en-US" altLang="en-US" sz="1800" baseline="-25000">
                <a:solidFill>
                  <a:srgbClr val="954F72"/>
                </a:solidFill>
                <a:ea typeface="+mn-ea"/>
                <a:cs typeface="+mn-cs"/>
              </a:rPr>
              <a:t>k</a:t>
            </a:r>
            <a:r>
              <a:rPr lang="en-US" altLang="en-US" sz="1800" baseline="-40000">
                <a:solidFill>
                  <a:srgbClr val="954F72"/>
                </a:solidFill>
                <a:ea typeface="+mn-ea"/>
                <a:cs typeface="+mn-cs"/>
              </a:rPr>
              <a:t>1x</a:t>
            </a:r>
            <a:r>
              <a:rPr lang="en-US" altLang="en-US" sz="1800">
                <a:solidFill>
                  <a:srgbClr val="954F72"/>
                </a:solidFill>
                <a:ea typeface="+mn-ea"/>
                <a:cs typeface="+mn-cs"/>
              </a:rPr>
              <a:t>(E</a:t>
            </a:r>
            <a:r>
              <a:rPr lang="en-US" altLang="en-US" sz="1800" baseline="-25000">
                <a:solidFill>
                  <a:srgbClr val="954F72"/>
                </a:solidFill>
                <a:ea typeface="+mn-ea"/>
                <a:cs typeface="+mn-cs"/>
              </a:rPr>
              <a:t>k</a:t>
            </a:r>
            <a:r>
              <a:rPr lang="en-US" altLang="en-US" sz="1800" baseline="-40000">
                <a:solidFill>
                  <a:srgbClr val="954F72"/>
                </a:solidFill>
                <a:ea typeface="+mn-ea"/>
                <a:cs typeface="+mn-cs"/>
              </a:rPr>
              <a:t>0y</a:t>
            </a:r>
            <a:r>
              <a:rPr lang="en-US" altLang="en-US" sz="1800">
                <a:solidFill>
                  <a:srgbClr val="954F72"/>
                </a:solidFill>
                <a:ea typeface="+mn-ea"/>
                <a:cs typeface="+mn-cs"/>
              </a:rPr>
              <a:t>(k</a:t>
            </a:r>
            <a:r>
              <a:rPr lang="en-US" altLang="en-US" sz="1800" baseline="-25000">
                <a:solidFill>
                  <a:srgbClr val="954F72"/>
                </a:solidFill>
                <a:ea typeface="+mn-ea"/>
                <a:cs typeface="+mn-cs"/>
              </a:rPr>
              <a:t>0z</a:t>
            </a:r>
            <a:r>
              <a:rPr lang="en-US" altLang="en-US" sz="1800">
                <a:solidFill>
                  <a:srgbClr val="954F72"/>
                </a:solidFill>
                <a:ea typeface="+mn-ea"/>
                <a:cs typeface="+mn-cs"/>
              </a:rPr>
              <a:t>))</a:t>
            </a:r>
          </a:p>
        </p:txBody>
      </p:sp>
      <p:sp>
        <p:nvSpPr>
          <p:cNvPr id="6192" name="Text Box 47"/>
          <p:cNvSpPr txBox="1">
            <a:spLocks noChangeArrowheads="1"/>
          </p:cNvSpPr>
          <p:nvPr/>
        </p:nvSpPr>
        <p:spPr bwMode="auto">
          <a:xfrm>
            <a:off x="5888832" y="4572000"/>
            <a:ext cx="1539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srgbClr val="954F72"/>
                </a:solidFill>
                <a:ea typeface="+mn-ea"/>
                <a:cs typeface="+mn-cs"/>
              </a:rPr>
              <a:t>E</a:t>
            </a:r>
            <a:r>
              <a:rPr lang="en-US" altLang="en-US" sz="1800" baseline="-25000">
                <a:solidFill>
                  <a:srgbClr val="954F72"/>
                </a:solidFill>
                <a:ea typeface="+mn-ea"/>
                <a:cs typeface="+mn-cs"/>
              </a:rPr>
              <a:t>k</a:t>
            </a:r>
            <a:r>
              <a:rPr lang="en-US" altLang="en-US" sz="1800" baseline="-40000">
                <a:solidFill>
                  <a:srgbClr val="954F72"/>
                </a:solidFill>
                <a:ea typeface="+mn-ea"/>
                <a:cs typeface="+mn-cs"/>
              </a:rPr>
              <a:t>1x</a:t>
            </a:r>
            <a:r>
              <a:rPr lang="en-US" altLang="en-US" sz="1800">
                <a:solidFill>
                  <a:srgbClr val="954F72"/>
                </a:solidFill>
                <a:ea typeface="+mn-ea"/>
                <a:cs typeface="+mn-cs"/>
              </a:rPr>
              <a:t>(E</a:t>
            </a:r>
            <a:r>
              <a:rPr lang="en-US" altLang="en-US" sz="1800" baseline="-25000">
                <a:solidFill>
                  <a:srgbClr val="954F72"/>
                </a:solidFill>
                <a:ea typeface="+mn-ea"/>
                <a:cs typeface="+mn-cs"/>
              </a:rPr>
              <a:t>k</a:t>
            </a:r>
            <a:r>
              <a:rPr lang="en-US" altLang="en-US" sz="1800" baseline="-40000">
                <a:solidFill>
                  <a:srgbClr val="954F72"/>
                </a:solidFill>
                <a:ea typeface="+mn-ea"/>
                <a:cs typeface="+mn-cs"/>
              </a:rPr>
              <a:t>1y</a:t>
            </a:r>
            <a:r>
              <a:rPr lang="en-US" altLang="en-US" sz="1800">
                <a:solidFill>
                  <a:srgbClr val="954F72"/>
                </a:solidFill>
                <a:ea typeface="+mn-ea"/>
                <a:cs typeface="+mn-cs"/>
              </a:rPr>
              <a:t>(k</a:t>
            </a:r>
            <a:r>
              <a:rPr lang="en-US" altLang="en-US" sz="1800" baseline="-25000">
                <a:solidFill>
                  <a:srgbClr val="954F72"/>
                </a:solidFill>
                <a:ea typeface="+mn-ea"/>
                <a:cs typeface="+mn-cs"/>
              </a:rPr>
              <a:t>1z</a:t>
            </a:r>
            <a:r>
              <a:rPr lang="en-US" altLang="en-US" sz="1800">
                <a:solidFill>
                  <a:srgbClr val="954F72"/>
                </a:solidFill>
                <a:ea typeface="+mn-ea"/>
                <a:cs typeface="+mn-cs"/>
              </a:rPr>
              <a:t>))</a:t>
            </a:r>
          </a:p>
        </p:txBody>
      </p:sp>
    </p:spTree>
    <p:extLst>
      <p:ext uri="{BB962C8B-B14F-4D97-AF65-F5344CB8AC3E}">
        <p14:creationId xmlns:p14="http://schemas.microsoft.com/office/powerpoint/2010/main" val="1971578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bg2"/>
                </a:solidFill>
                <a:latin typeface="Tahoma" panose="020B0604030504040204" pitchFamily="34" charset="0"/>
              </a:defRPr>
            </a:lvl1pPr>
            <a:lvl2pPr marL="557213" indent="-214313">
              <a:defRPr sz="1800">
                <a:solidFill>
                  <a:schemeClr val="bg2"/>
                </a:solidFill>
                <a:latin typeface="Tahoma" panose="020B0604030504040204" pitchFamily="34" charset="0"/>
              </a:defRPr>
            </a:lvl2pPr>
            <a:lvl3pPr marL="857250" indent="-171450">
              <a:defRPr sz="1800">
                <a:solidFill>
                  <a:schemeClr val="bg2"/>
                </a:solidFill>
                <a:latin typeface="Tahoma" panose="020B0604030504040204" pitchFamily="34" charset="0"/>
              </a:defRPr>
            </a:lvl3pPr>
            <a:lvl4pPr marL="1200150" indent="-171450">
              <a:defRPr sz="1800">
                <a:solidFill>
                  <a:schemeClr val="bg2"/>
                </a:solidFill>
                <a:latin typeface="Tahoma" panose="020B0604030504040204" pitchFamily="34" charset="0"/>
              </a:defRPr>
            </a:lvl4pPr>
            <a:lvl5pPr marL="1543050" indent="-171450">
              <a:defRPr sz="1800">
                <a:solidFill>
                  <a:schemeClr val="bg2"/>
                </a:solidFill>
                <a:latin typeface="Tahoma" panose="020B0604030504040204" pitchFamily="34" charset="0"/>
              </a:defRPr>
            </a:lvl5pPr>
            <a:lvl6pPr marL="18859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6pPr>
            <a:lvl7pPr marL="22288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7pPr>
            <a:lvl8pPr marL="25717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8pPr>
            <a:lvl9pPr marL="29146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srgbClr val="E7E6E6"/>
                </a:solidFill>
                <a:latin typeface="Arial" panose="020B0604020202020204" pitchFamily="34" charset="0"/>
                <a:ea typeface="+mn-ea"/>
                <a:cs typeface="+mn-cs"/>
              </a:rPr>
              <a:t>slide </a:t>
            </a:r>
            <a:fld id="{53D5C0CB-98C2-4F41-A718-13305DAE76FA}" type="slidenum">
              <a:rPr lang="en-US" altLang="en-US" sz="900">
                <a:solidFill>
                  <a:srgbClr val="E7E6E6"/>
                </a:solidFill>
                <a:latin typeface="Arial" panose="020B0604020202020204" pitchFamily="34" charset="0"/>
                <a:ea typeface="+mn-ea"/>
                <a:cs typeface="+mn-cs"/>
              </a:rPr>
              <a:pPr defTabSz="685800" fontAlgn="auto">
                <a:spcBef>
                  <a:spcPts val="0"/>
                </a:spcBef>
                <a:spcAft>
                  <a:spcPts val="0"/>
                </a:spcAft>
              </a:pPr>
              <a:t>59</a:t>
            </a:fld>
            <a:endParaRPr lang="en-US" altLang="en-US" sz="900">
              <a:solidFill>
                <a:srgbClr val="E7E6E6"/>
              </a:solidFill>
              <a:latin typeface="Arial" panose="020B0604020202020204" pitchFamily="34" charset="0"/>
              <a:ea typeface="+mn-ea"/>
              <a:cs typeface="+mn-cs"/>
            </a:endParaRPr>
          </a:p>
        </p:txBody>
      </p:sp>
      <p:sp>
        <p:nvSpPr>
          <p:cNvPr id="7171" name="Rectangle 2"/>
          <p:cNvSpPr>
            <a:spLocks noGrp="1" noChangeArrowheads="1"/>
          </p:cNvSpPr>
          <p:nvPr>
            <p:ph type="title"/>
          </p:nvPr>
        </p:nvSpPr>
        <p:spPr>
          <a:xfrm>
            <a:off x="1447800" y="171450"/>
            <a:ext cx="6324600" cy="685800"/>
          </a:xfrm>
        </p:spPr>
        <p:txBody>
          <a:bodyPr/>
          <a:lstStyle/>
          <a:p>
            <a:r>
              <a:rPr lang="en-US" altLang="en-US"/>
              <a:t>3: Send Garbled Truth Table</a:t>
            </a:r>
          </a:p>
        </p:txBody>
      </p:sp>
      <p:sp>
        <p:nvSpPr>
          <p:cNvPr id="7172" name="Rectangle 3"/>
          <p:cNvSpPr>
            <a:spLocks noGrp="1" noChangeArrowheads="1"/>
          </p:cNvSpPr>
          <p:nvPr>
            <p:ph type="body" idx="1"/>
          </p:nvPr>
        </p:nvSpPr>
        <p:spPr>
          <a:xfrm>
            <a:off x="1485900" y="1200150"/>
            <a:ext cx="6286500" cy="3771900"/>
          </a:xfrm>
        </p:spPr>
        <p:txBody>
          <a:bodyPr/>
          <a:lstStyle/>
          <a:p>
            <a:r>
              <a:rPr lang="en-US" altLang="en-US"/>
              <a:t>Alice randomly permutes (“garbles”) encrypted truth table and sends it to Bob </a:t>
            </a:r>
          </a:p>
        </p:txBody>
      </p:sp>
      <p:sp>
        <p:nvSpPr>
          <p:cNvPr id="7173" name="AutoShape 4"/>
          <p:cNvSpPr>
            <a:spLocks noChangeArrowheads="1"/>
          </p:cNvSpPr>
          <p:nvPr/>
        </p:nvSpPr>
        <p:spPr bwMode="auto">
          <a:xfrm>
            <a:off x="3720704" y="2468166"/>
            <a:ext cx="628650" cy="400050"/>
          </a:xfrm>
          <a:prstGeom prst="triangle">
            <a:avLst>
              <a:gd name="adj" fmla="val 50000"/>
            </a:avLst>
          </a:prstGeom>
          <a:solidFill>
            <a:schemeClr val="accent1"/>
          </a:solidFill>
          <a:ln w="28575">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defTabSz="685800" fontAlgn="auto">
              <a:spcBef>
                <a:spcPts val="0"/>
              </a:spcBef>
              <a:spcAft>
                <a:spcPts val="0"/>
              </a:spcAft>
            </a:pPr>
            <a:r>
              <a:rPr lang="en-US" altLang="en-US" sz="1050">
                <a:solidFill>
                  <a:prstClr val="black"/>
                </a:solidFill>
                <a:ea typeface="+mn-ea"/>
                <a:cs typeface="+mn-cs"/>
              </a:rPr>
              <a:t>AND</a:t>
            </a:r>
          </a:p>
        </p:txBody>
      </p:sp>
      <p:sp>
        <p:nvSpPr>
          <p:cNvPr id="7174" name="Line 5"/>
          <p:cNvSpPr>
            <a:spLocks noChangeShapeType="1"/>
          </p:cNvSpPr>
          <p:nvPr/>
        </p:nvSpPr>
        <p:spPr bwMode="auto">
          <a:xfrm>
            <a:off x="3835004" y="2868216"/>
            <a:ext cx="0" cy="171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7175" name="Line 6"/>
          <p:cNvSpPr>
            <a:spLocks noChangeShapeType="1"/>
          </p:cNvSpPr>
          <p:nvPr/>
        </p:nvSpPr>
        <p:spPr bwMode="auto">
          <a:xfrm>
            <a:off x="4235054" y="2868216"/>
            <a:ext cx="0" cy="171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7176" name="Line 7"/>
          <p:cNvSpPr>
            <a:spLocks noChangeShapeType="1"/>
          </p:cNvSpPr>
          <p:nvPr/>
        </p:nvSpPr>
        <p:spPr bwMode="auto">
          <a:xfrm>
            <a:off x="4035029" y="2325291"/>
            <a:ext cx="0" cy="171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7177" name="Text Box 8"/>
          <p:cNvSpPr txBox="1">
            <a:spLocks noChangeArrowheads="1"/>
          </p:cNvSpPr>
          <p:nvPr/>
        </p:nvSpPr>
        <p:spPr bwMode="auto">
          <a:xfrm>
            <a:off x="3606403" y="2811066"/>
            <a:ext cx="2696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x</a:t>
            </a:r>
          </a:p>
        </p:txBody>
      </p:sp>
      <p:sp>
        <p:nvSpPr>
          <p:cNvPr id="7178" name="Text Box 9"/>
          <p:cNvSpPr txBox="1">
            <a:spLocks noChangeArrowheads="1"/>
          </p:cNvSpPr>
          <p:nvPr/>
        </p:nvSpPr>
        <p:spPr bwMode="auto">
          <a:xfrm>
            <a:off x="4006454" y="2800350"/>
            <a:ext cx="27122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y</a:t>
            </a:r>
          </a:p>
        </p:txBody>
      </p:sp>
      <p:sp>
        <p:nvSpPr>
          <p:cNvPr id="7179" name="Text Box 10"/>
          <p:cNvSpPr txBox="1">
            <a:spLocks noChangeArrowheads="1"/>
          </p:cNvSpPr>
          <p:nvPr/>
        </p:nvSpPr>
        <p:spPr bwMode="auto">
          <a:xfrm>
            <a:off x="3949303" y="2068116"/>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z</a:t>
            </a:r>
          </a:p>
        </p:txBody>
      </p:sp>
      <p:sp>
        <p:nvSpPr>
          <p:cNvPr id="7180" name="Text Box 11"/>
          <p:cNvSpPr txBox="1">
            <a:spLocks noChangeArrowheads="1"/>
          </p:cNvSpPr>
          <p:nvPr/>
        </p:nvSpPr>
        <p:spPr bwMode="auto">
          <a:xfrm>
            <a:off x="2674144" y="2343150"/>
            <a:ext cx="862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srgbClr val="954F72"/>
                </a:solidFill>
                <a:ea typeface="+mn-ea"/>
                <a:cs typeface="+mn-cs"/>
              </a:rPr>
              <a:t>k</a:t>
            </a:r>
            <a:r>
              <a:rPr lang="en-US" altLang="en-US" sz="1800" baseline="-25000">
                <a:solidFill>
                  <a:srgbClr val="954F72"/>
                </a:solidFill>
                <a:ea typeface="+mn-ea"/>
                <a:cs typeface="+mn-cs"/>
              </a:rPr>
              <a:t>0z</a:t>
            </a:r>
            <a:r>
              <a:rPr lang="en-US" altLang="en-US" sz="1800">
                <a:solidFill>
                  <a:srgbClr val="954F72"/>
                </a:solidFill>
                <a:ea typeface="+mn-ea"/>
                <a:cs typeface="+mn-cs"/>
              </a:rPr>
              <a:t>, k</a:t>
            </a:r>
            <a:r>
              <a:rPr lang="en-US" altLang="en-US" sz="1800" baseline="-25000">
                <a:solidFill>
                  <a:srgbClr val="954F72"/>
                </a:solidFill>
                <a:ea typeface="+mn-ea"/>
                <a:cs typeface="+mn-cs"/>
              </a:rPr>
              <a:t>1z</a:t>
            </a:r>
          </a:p>
        </p:txBody>
      </p:sp>
      <p:sp>
        <p:nvSpPr>
          <p:cNvPr id="7181" name="Line 12"/>
          <p:cNvSpPr>
            <a:spLocks noChangeShapeType="1"/>
          </p:cNvSpPr>
          <p:nvPr/>
        </p:nvSpPr>
        <p:spPr bwMode="auto">
          <a:xfrm flipH="1">
            <a:off x="2674145" y="3039666"/>
            <a:ext cx="115490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7182" name="Text Box 13"/>
          <p:cNvSpPr txBox="1">
            <a:spLocks noChangeArrowheads="1"/>
          </p:cNvSpPr>
          <p:nvPr/>
        </p:nvSpPr>
        <p:spPr bwMode="auto">
          <a:xfrm>
            <a:off x="2022873" y="2825354"/>
            <a:ext cx="656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prstClr val="black"/>
                </a:solidFill>
                <a:ea typeface="+mn-ea"/>
                <a:cs typeface="+mn-cs"/>
              </a:rPr>
              <a:t>Alice</a:t>
            </a:r>
          </a:p>
        </p:txBody>
      </p:sp>
      <p:sp>
        <p:nvSpPr>
          <p:cNvPr id="7183" name="Text Box 14"/>
          <p:cNvSpPr txBox="1">
            <a:spLocks noChangeArrowheads="1"/>
          </p:cNvSpPr>
          <p:nvPr/>
        </p:nvSpPr>
        <p:spPr bwMode="auto">
          <a:xfrm>
            <a:off x="5420917" y="2857501"/>
            <a:ext cx="575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prstClr val="black"/>
                </a:solidFill>
                <a:ea typeface="+mn-ea"/>
                <a:cs typeface="+mn-cs"/>
              </a:rPr>
              <a:t>Bob</a:t>
            </a:r>
          </a:p>
        </p:txBody>
      </p:sp>
      <p:sp>
        <p:nvSpPr>
          <p:cNvPr id="7184" name="Line 15"/>
          <p:cNvSpPr>
            <a:spLocks noChangeShapeType="1"/>
          </p:cNvSpPr>
          <p:nvPr/>
        </p:nvSpPr>
        <p:spPr bwMode="auto">
          <a:xfrm flipH="1">
            <a:off x="4229101" y="3028950"/>
            <a:ext cx="115490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7185" name="Line 16"/>
          <p:cNvSpPr>
            <a:spLocks noChangeShapeType="1"/>
          </p:cNvSpPr>
          <p:nvPr/>
        </p:nvSpPr>
        <p:spPr bwMode="auto">
          <a:xfrm flipV="1">
            <a:off x="3483770" y="2407445"/>
            <a:ext cx="551260" cy="89297"/>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7186" name="Text Box 17"/>
          <p:cNvSpPr txBox="1">
            <a:spLocks noChangeArrowheads="1"/>
          </p:cNvSpPr>
          <p:nvPr/>
        </p:nvSpPr>
        <p:spPr bwMode="auto">
          <a:xfrm>
            <a:off x="2696767" y="3143250"/>
            <a:ext cx="878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srgbClr val="954F72"/>
                </a:solidFill>
                <a:ea typeface="+mn-ea"/>
                <a:cs typeface="+mn-cs"/>
              </a:rPr>
              <a:t>k</a:t>
            </a:r>
            <a:r>
              <a:rPr lang="en-US" altLang="en-US" sz="1800" baseline="-25000">
                <a:solidFill>
                  <a:srgbClr val="954F72"/>
                </a:solidFill>
                <a:ea typeface="+mn-ea"/>
                <a:cs typeface="+mn-cs"/>
              </a:rPr>
              <a:t>0x</a:t>
            </a:r>
            <a:r>
              <a:rPr lang="en-US" altLang="en-US" sz="1800">
                <a:solidFill>
                  <a:srgbClr val="954F72"/>
                </a:solidFill>
                <a:ea typeface="+mn-ea"/>
                <a:cs typeface="+mn-cs"/>
              </a:rPr>
              <a:t>, k</a:t>
            </a:r>
            <a:r>
              <a:rPr lang="en-US" altLang="en-US" sz="1800" baseline="-25000">
                <a:solidFill>
                  <a:srgbClr val="954F72"/>
                </a:solidFill>
                <a:ea typeface="+mn-ea"/>
                <a:cs typeface="+mn-cs"/>
              </a:rPr>
              <a:t>1x</a:t>
            </a:r>
          </a:p>
        </p:txBody>
      </p:sp>
      <p:sp>
        <p:nvSpPr>
          <p:cNvPr id="7187" name="Line 18"/>
          <p:cNvSpPr>
            <a:spLocks noChangeShapeType="1"/>
          </p:cNvSpPr>
          <p:nvPr/>
        </p:nvSpPr>
        <p:spPr bwMode="auto">
          <a:xfrm flipV="1">
            <a:off x="3506391" y="3028951"/>
            <a:ext cx="214313" cy="375047"/>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7188" name="Text Box 19"/>
          <p:cNvSpPr txBox="1">
            <a:spLocks noChangeArrowheads="1"/>
          </p:cNvSpPr>
          <p:nvPr/>
        </p:nvSpPr>
        <p:spPr bwMode="auto">
          <a:xfrm>
            <a:off x="2686051" y="3429000"/>
            <a:ext cx="8652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srgbClr val="954F72"/>
                </a:solidFill>
                <a:ea typeface="+mn-ea"/>
                <a:cs typeface="+mn-cs"/>
              </a:rPr>
              <a:t>k</a:t>
            </a:r>
            <a:r>
              <a:rPr lang="en-US" altLang="en-US" sz="1800" baseline="-25000">
                <a:solidFill>
                  <a:srgbClr val="954F72"/>
                </a:solidFill>
                <a:ea typeface="+mn-ea"/>
                <a:cs typeface="+mn-cs"/>
              </a:rPr>
              <a:t>0y</a:t>
            </a:r>
            <a:r>
              <a:rPr lang="en-US" altLang="en-US" sz="1800">
                <a:solidFill>
                  <a:srgbClr val="954F72"/>
                </a:solidFill>
                <a:ea typeface="+mn-ea"/>
                <a:cs typeface="+mn-cs"/>
              </a:rPr>
              <a:t>, k</a:t>
            </a:r>
            <a:r>
              <a:rPr lang="en-US" altLang="en-US" sz="1800" baseline="-25000">
                <a:solidFill>
                  <a:srgbClr val="954F72"/>
                </a:solidFill>
                <a:ea typeface="+mn-ea"/>
                <a:cs typeface="+mn-cs"/>
              </a:rPr>
              <a:t>1y</a:t>
            </a:r>
          </a:p>
        </p:txBody>
      </p:sp>
      <p:sp>
        <p:nvSpPr>
          <p:cNvPr id="7189" name="Line 20"/>
          <p:cNvSpPr>
            <a:spLocks noChangeShapeType="1"/>
          </p:cNvSpPr>
          <p:nvPr/>
        </p:nvSpPr>
        <p:spPr bwMode="auto">
          <a:xfrm flipV="1">
            <a:off x="3495675" y="3039667"/>
            <a:ext cx="1019175" cy="650081"/>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7190" name="Text Box 21"/>
          <p:cNvSpPr txBox="1">
            <a:spLocks noChangeArrowheads="1"/>
          </p:cNvSpPr>
          <p:nvPr/>
        </p:nvSpPr>
        <p:spPr bwMode="auto">
          <a:xfrm>
            <a:off x="3574258" y="4171951"/>
            <a:ext cx="185499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500">
                <a:solidFill>
                  <a:srgbClr val="FF0000"/>
                </a:solidFill>
                <a:ea typeface="+mn-ea"/>
                <a:cs typeface="+mn-cs"/>
              </a:rPr>
              <a:t>Garbled truth table:</a:t>
            </a:r>
          </a:p>
        </p:txBody>
      </p:sp>
      <p:sp>
        <p:nvSpPr>
          <p:cNvPr id="7191" name="Text Box 22"/>
          <p:cNvSpPr txBox="1">
            <a:spLocks noChangeArrowheads="1"/>
          </p:cNvSpPr>
          <p:nvPr/>
        </p:nvSpPr>
        <p:spPr bwMode="auto">
          <a:xfrm>
            <a:off x="1541861" y="3776663"/>
            <a:ext cx="11993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0x</a:t>
            </a: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0y</a:t>
            </a:r>
            <a:r>
              <a:rPr lang="en-US" altLang="en-US" sz="1350">
                <a:solidFill>
                  <a:srgbClr val="954F72"/>
                </a:solidFill>
                <a:ea typeface="+mn-ea"/>
                <a:cs typeface="+mn-cs"/>
              </a:rPr>
              <a:t>(k</a:t>
            </a:r>
            <a:r>
              <a:rPr lang="en-US" altLang="en-US" sz="1350" baseline="-25000">
                <a:solidFill>
                  <a:srgbClr val="954F72"/>
                </a:solidFill>
                <a:ea typeface="+mn-ea"/>
                <a:cs typeface="+mn-cs"/>
              </a:rPr>
              <a:t>0z</a:t>
            </a:r>
            <a:r>
              <a:rPr lang="en-US" altLang="en-US" sz="1350">
                <a:solidFill>
                  <a:srgbClr val="954F72"/>
                </a:solidFill>
                <a:ea typeface="+mn-ea"/>
                <a:cs typeface="+mn-cs"/>
              </a:rPr>
              <a:t>))</a:t>
            </a:r>
          </a:p>
        </p:txBody>
      </p:sp>
      <p:sp>
        <p:nvSpPr>
          <p:cNvPr id="7192" name="Text Box 23"/>
          <p:cNvSpPr txBox="1">
            <a:spLocks noChangeArrowheads="1"/>
          </p:cNvSpPr>
          <p:nvPr/>
        </p:nvSpPr>
        <p:spPr bwMode="auto">
          <a:xfrm>
            <a:off x="1541861" y="4061222"/>
            <a:ext cx="11993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0x</a:t>
            </a: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1y</a:t>
            </a:r>
            <a:r>
              <a:rPr lang="en-US" altLang="en-US" sz="1350">
                <a:solidFill>
                  <a:srgbClr val="954F72"/>
                </a:solidFill>
                <a:ea typeface="+mn-ea"/>
                <a:cs typeface="+mn-cs"/>
              </a:rPr>
              <a:t>(k</a:t>
            </a:r>
            <a:r>
              <a:rPr lang="en-US" altLang="en-US" sz="1350" baseline="-25000">
                <a:solidFill>
                  <a:srgbClr val="954F72"/>
                </a:solidFill>
                <a:ea typeface="+mn-ea"/>
                <a:cs typeface="+mn-cs"/>
              </a:rPr>
              <a:t>0z</a:t>
            </a:r>
            <a:r>
              <a:rPr lang="en-US" altLang="en-US" sz="1350">
                <a:solidFill>
                  <a:srgbClr val="954F72"/>
                </a:solidFill>
                <a:ea typeface="+mn-ea"/>
                <a:cs typeface="+mn-cs"/>
              </a:rPr>
              <a:t>))</a:t>
            </a:r>
          </a:p>
        </p:txBody>
      </p:sp>
      <p:sp>
        <p:nvSpPr>
          <p:cNvPr id="7193" name="Text Box 24"/>
          <p:cNvSpPr txBox="1">
            <a:spLocks noChangeArrowheads="1"/>
          </p:cNvSpPr>
          <p:nvPr/>
        </p:nvSpPr>
        <p:spPr bwMode="auto">
          <a:xfrm>
            <a:off x="1541861" y="4344591"/>
            <a:ext cx="11993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1x</a:t>
            </a: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0y</a:t>
            </a:r>
            <a:r>
              <a:rPr lang="en-US" altLang="en-US" sz="1350">
                <a:solidFill>
                  <a:srgbClr val="954F72"/>
                </a:solidFill>
                <a:ea typeface="+mn-ea"/>
                <a:cs typeface="+mn-cs"/>
              </a:rPr>
              <a:t>(k</a:t>
            </a:r>
            <a:r>
              <a:rPr lang="en-US" altLang="en-US" sz="1350" baseline="-25000">
                <a:solidFill>
                  <a:srgbClr val="954F72"/>
                </a:solidFill>
                <a:ea typeface="+mn-ea"/>
                <a:cs typeface="+mn-cs"/>
              </a:rPr>
              <a:t>0z</a:t>
            </a:r>
            <a:r>
              <a:rPr lang="en-US" altLang="en-US" sz="1350">
                <a:solidFill>
                  <a:srgbClr val="954F72"/>
                </a:solidFill>
                <a:ea typeface="+mn-ea"/>
                <a:cs typeface="+mn-cs"/>
              </a:rPr>
              <a:t>))</a:t>
            </a:r>
          </a:p>
        </p:txBody>
      </p:sp>
      <p:sp>
        <p:nvSpPr>
          <p:cNvPr id="7194" name="Text Box 25"/>
          <p:cNvSpPr txBox="1">
            <a:spLocks noChangeArrowheads="1"/>
          </p:cNvSpPr>
          <p:nvPr/>
        </p:nvSpPr>
        <p:spPr bwMode="auto">
          <a:xfrm>
            <a:off x="1541861" y="4627960"/>
            <a:ext cx="11993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1x</a:t>
            </a: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1y</a:t>
            </a:r>
            <a:r>
              <a:rPr lang="en-US" altLang="en-US" sz="1350">
                <a:solidFill>
                  <a:srgbClr val="954F72"/>
                </a:solidFill>
                <a:ea typeface="+mn-ea"/>
                <a:cs typeface="+mn-cs"/>
              </a:rPr>
              <a:t>(k</a:t>
            </a:r>
            <a:r>
              <a:rPr lang="en-US" altLang="en-US" sz="1350" baseline="-25000">
                <a:solidFill>
                  <a:srgbClr val="954F72"/>
                </a:solidFill>
                <a:ea typeface="+mn-ea"/>
                <a:cs typeface="+mn-cs"/>
              </a:rPr>
              <a:t>1z</a:t>
            </a:r>
            <a:r>
              <a:rPr lang="en-US" altLang="en-US" sz="1350">
                <a:solidFill>
                  <a:srgbClr val="954F72"/>
                </a:solidFill>
                <a:ea typeface="+mn-ea"/>
                <a:cs typeface="+mn-cs"/>
              </a:rPr>
              <a:t>))</a:t>
            </a:r>
          </a:p>
        </p:txBody>
      </p:sp>
      <p:sp>
        <p:nvSpPr>
          <p:cNvPr id="7195" name="Text Box 26"/>
          <p:cNvSpPr txBox="1">
            <a:spLocks noChangeArrowheads="1"/>
          </p:cNvSpPr>
          <p:nvPr/>
        </p:nvSpPr>
        <p:spPr bwMode="auto">
          <a:xfrm>
            <a:off x="5372101" y="4629150"/>
            <a:ext cx="1539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srgbClr val="FF0000"/>
                </a:solidFill>
                <a:ea typeface="+mn-ea"/>
                <a:cs typeface="+mn-cs"/>
              </a:rPr>
              <a:t>E</a:t>
            </a:r>
            <a:r>
              <a:rPr lang="en-US" altLang="en-US" sz="1800" baseline="-25000">
                <a:solidFill>
                  <a:srgbClr val="FF0000"/>
                </a:solidFill>
                <a:ea typeface="+mn-ea"/>
                <a:cs typeface="+mn-cs"/>
              </a:rPr>
              <a:t>k</a:t>
            </a:r>
            <a:r>
              <a:rPr lang="en-US" altLang="en-US" sz="1800" baseline="-40000">
                <a:solidFill>
                  <a:srgbClr val="FF0000"/>
                </a:solidFill>
                <a:ea typeface="+mn-ea"/>
                <a:cs typeface="+mn-cs"/>
              </a:rPr>
              <a:t>0x</a:t>
            </a:r>
            <a:r>
              <a:rPr lang="en-US" altLang="en-US" sz="1800">
                <a:solidFill>
                  <a:srgbClr val="FF0000"/>
                </a:solidFill>
                <a:ea typeface="+mn-ea"/>
                <a:cs typeface="+mn-cs"/>
              </a:rPr>
              <a:t>(E</a:t>
            </a:r>
            <a:r>
              <a:rPr lang="en-US" altLang="en-US" sz="1800" baseline="-25000">
                <a:solidFill>
                  <a:srgbClr val="FF0000"/>
                </a:solidFill>
                <a:ea typeface="+mn-ea"/>
                <a:cs typeface="+mn-cs"/>
              </a:rPr>
              <a:t>k</a:t>
            </a:r>
            <a:r>
              <a:rPr lang="en-US" altLang="en-US" sz="1800" baseline="-40000">
                <a:solidFill>
                  <a:srgbClr val="FF0000"/>
                </a:solidFill>
                <a:ea typeface="+mn-ea"/>
                <a:cs typeface="+mn-cs"/>
              </a:rPr>
              <a:t>0y</a:t>
            </a:r>
            <a:r>
              <a:rPr lang="en-US" altLang="en-US" sz="1800">
                <a:solidFill>
                  <a:srgbClr val="FF0000"/>
                </a:solidFill>
                <a:ea typeface="+mn-ea"/>
                <a:cs typeface="+mn-cs"/>
              </a:rPr>
              <a:t>(k</a:t>
            </a:r>
            <a:r>
              <a:rPr lang="en-US" altLang="en-US" sz="1800" baseline="-25000">
                <a:solidFill>
                  <a:srgbClr val="FF0000"/>
                </a:solidFill>
                <a:ea typeface="+mn-ea"/>
                <a:cs typeface="+mn-cs"/>
              </a:rPr>
              <a:t>0z</a:t>
            </a:r>
            <a:r>
              <a:rPr lang="en-US" altLang="en-US" sz="1800">
                <a:solidFill>
                  <a:srgbClr val="FF0000"/>
                </a:solidFill>
                <a:ea typeface="+mn-ea"/>
                <a:cs typeface="+mn-cs"/>
              </a:rPr>
              <a:t>))</a:t>
            </a:r>
          </a:p>
        </p:txBody>
      </p:sp>
      <p:sp>
        <p:nvSpPr>
          <p:cNvPr id="7196" name="Text Box 27"/>
          <p:cNvSpPr txBox="1">
            <a:spLocks noChangeArrowheads="1"/>
          </p:cNvSpPr>
          <p:nvPr/>
        </p:nvSpPr>
        <p:spPr bwMode="auto">
          <a:xfrm>
            <a:off x="5372101" y="3981450"/>
            <a:ext cx="1539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srgbClr val="FF0000"/>
                </a:solidFill>
                <a:ea typeface="+mn-ea"/>
                <a:cs typeface="+mn-cs"/>
              </a:rPr>
              <a:t>E</a:t>
            </a:r>
            <a:r>
              <a:rPr lang="en-US" altLang="en-US" sz="1800" baseline="-25000">
                <a:solidFill>
                  <a:srgbClr val="FF0000"/>
                </a:solidFill>
                <a:ea typeface="+mn-ea"/>
                <a:cs typeface="+mn-cs"/>
              </a:rPr>
              <a:t>k</a:t>
            </a:r>
            <a:r>
              <a:rPr lang="en-US" altLang="en-US" sz="1800" baseline="-40000">
                <a:solidFill>
                  <a:srgbClr val="FF0000"/>
                </a:solidFill>
                <a:ea typeface="+mn-ea"/>
                <a:cs typeface="+mn-cs"/>
              </a:rPr>
              <a:t>0x</a:t>
            </a:r>
            <a:r>
              <a:rPr lang="en-US" altLang="en-US" sz="1800">
                <a:solidFill>
                  <a:srgbClr val="FF0000"/>
                </a:solidFill>
                <a:ea typeface="+mn-ea"/>
                <a:cs typeface="+mn-cs"/>
              </a:rPr>
              <a:t>(E</a:t>
            </a:r>
            <a:r>
              <a:rPr lang="en-US" altLang="en-US" sz="1800" baseline="-25000">
                <a:solidFill>
                  <a:srgbClr val="FF0000"/>
                </a:solidFill>
                <a:ea typeface="+mn-ea"/>
                <a:cs typeface="+mn-cs"/>
              </a:rPr>
              <a:t>k</a:t>
            </a:r>
            <a:r>
              <a:rPr lang="en-US" altLang="en-US" sz="1800" baseline="-40000">
                <a:solidFill>
                  <a:srgbClr val="FF0000"/>
                </a:solidFill>
                <a:ea typeface="+mn-ea"/>
                <a:cs typeface="+mn-cs"/>
              </a:rPr>
              <a:t>1y</a:t>
            </a:r>
            <a:r>
              <a:rPr lang="en-US" altLang="en-US" sz="1800">
                <a:solidFill>
                  <a:srgbClr val="FF0000"/>
                </a:solidFill>
                <a:ea typeface="+mn-ea"/>
                <a:cs typeface="+mn-cs"/>
              </a:rPr>
              <a:t>(k</a:t>
            </a:r>
            <a:r>
              <a:rPr lang="en-US" altLang="en-US" sz="1800" baseline="-25000">
                <a:solidFill>
                  <a:srgbClr val="FF0000"/>
                </a:solidFill>
                <a:ea typeface="+mn-ea"/>
                <a:cs typeface="+mn-cs"/>
              </a:rPr>
              <a:t>0z</a:t>
            </a:r>
            <a:r>
              <a:rPr lang="en-US" altLang="en-US" sz="1800">
                <a:solidFill>
                  <a:srgbClr val="FF0000"/>
                </a:solidFill>
                <a:ea typeface="+mn-ea"/>
                <a:cs typeface="+mn-cs"/>
              </a:rPr>
              <a:t>))</a:t>
            </a:r>
          </a:p>
        </p:txBody>
      </p:sp>
      <p:sp>
        <p:nvSpPr>
          <p:cNvPr id="7197" name="Text Box 28"/>
          <p:cNvSpPr txBox="1">
            <a:spLocks noChangeArrowheads="1"/>
          </p:cNvSpPr>
          <p:nvPr/>
        </p:nvSpPr>
        <p:spPr bwMode="auto">
          <a:xfrm>
            <a:off x="5372101" y="3657600"/>
            <a:ext cx="1539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srgbClr val="FF0000"/>
                </a:solidFill>
                <a:ea typeface="+mn-ea"/>
                <a:cs typeface="+mn-cs"/>
              </a:rPr>
              <a:t>E</a:t>
            </a:r>
            <a:r>
              <a:rPr lang="en-US" altLang="en-US" sz="1800" baseline="-25000">
                <a:solidFill>
                  <a:srgbClr val="FF0000"/>
                </a:solidFill>
                <a:ea typeface="+mn-ea"/>
                <a:cs typeface="+mn-cs"/>
              </a:rPr>
              <a:t>k</a:t>
            </a:r>
            <a:r>
              <a:rPr lang="en-US" altLang="en-US" sz="1800" baseline="-40000">
                <a:solidFill>
                  <a:srgbClr val="FF0000"/>
                </a:solidFill>
                <a:ea typeface="+mn-ea"/>
                <a:cs typeface="+mn-cs"/>
              </a:rPr>
              <a:t>1x</a:t>
            </a:r>
            <a:r>
              <a:rPr lang="en-US" altLang="en-US" sz="1800">
                <a:solidFill>
                  <a:srgbClr val="FF0000"/>
                </a:solidFill>
                <a:ea typeface="+mn-ea"/>
                <a:cs typeface="+mn-cs"/>
              </a:rPr>
              <a:t>(E</a:t>
            </a:r>
            <a:r>
              <a:rPr lang="en-US" altLang="en-US" sz="1800" baseline="-25000">
                <a:solidFill>
                  <a:srgbClr val="FF0000"/>
                </a:solidFill>
                <a:ea typeface="+mn-ea"/>
                <a:cs typeface="+mn-cs"/>
              </a:rPr>
              <a:t>k</a:t>
            </a:r>
            <a:r>
              <a:rPr lang="en-US" altLang="en-US" sz="1800" baseline="-40000">
                <a:solidFill>
                  <a:srgbClr val="FF0000"/>
                </a:solidFill>
                <a:ea typeface="+mn-ea"/>
                <a:cs typeface="+mn-cs"/>
              </a:rPr>
              <a:t>0y</a:t>
            </a:r>
            <a:r>
              <a:rPr lang="en-US" altLang="en-US" sz="1800">
                <a:solidFill>
                  <a:srgbClr val="FF0000"/>
                </a:solidFill>
                <a:ea typeface="+mn-ea"/>
                <a:cs typeface="+mn-cs"/>
              </a:rPr>
              <a:t>(k</a:t>
            </a:r>
            <a:r>
              <a:rPr lang="en-US" altLang="en-US" sz="1800" baseline="-25000">
                <a:solidFill>
                  <a:srgbClr val="FF0000"/>
                </a:solidFill>
                <a:ea typeface="+mn-ea"/>
                <a:cs typeface="+mn-cs"/>
              </a:rPr>
              <a:t>0z</a:t>
            </a:r>
            <a:r>
              <a:rPr lang="en-US" altLang="en-US" sz="1800">
                <a:solidFill>
                  <a:srgbClr val="FF0000"/>
                </a:solidFill>
                <a:ea typeface="+mn-ea"/>
                <a:cs typeface="+mn-cs"/>
              </a:rPr>
              <a:t>))</a:t>
            </a:r>
          </a:p>
        </p:txBody>
      </p:sp>
      <p:sp>
        <p:nvSpPr>
          <p:cNvPr id="7198" name="Text Box 29"/>
          <p:cNvSpPr txBox="1">
            <a:spLocks noChangeArrowheads="1"/>
          </p:cNvSpPr>
          <p:nvPr/>
        </p:nvSpPr>
        <p:spPr bwMode="auto">
          <a:xfrm>
            <a:off x="5372101" y="4305300"/>
            <a:ext cx="1539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srgbClr val="FF0000"/>
                </a:solidFill>
                <a:ea typeface="+mn-ea"/>
                <a:cs typeface="+mn-cs"/>
              </a:rPr>
              <a:t>E</a:t>
            </a:r>
            <a:r>
              <a:rPr lang="en-US" altLang="en-US" sz="1800" baseline="-25000">
                <a:solidFill>
                  <a:srgbClr val="FF0000"/>
                </a:solidFill>
                <a:ea typeface="+mn-ea"/>
                <a:cs typeface="+mn-cs"/>
              </a:rPr>
              <a:t>k</a:t>
            </a:r>
            <a:r>
              <a:rPr lang="en-US" altLang="en-US" sz="1800" baseline="-40000">
                <a:solidFill>
                  <a:srgbClr val="FF0000"/>
                </a:solidFill>
                <a:ea typeface="+mn-ea"/>
                <a:cs typeface="+mn-cs"/>
              </a:rPr>
              <a:t>1x</a:t>
            </a:r>
            <a:r>
              <a:rPr lang="en-US" altLang="en-US" sz="1800">
                <a:solidFill>
                  <a:srgbClr val="FF0000"/>
                </a:solidFill>
                <a:ea typeface="+mn-ea"/>
                <a:cs typeface="+mn-cs"/>
              </a:rPr>
              <a:t>(E</a:t>
            </a:r>
            <a:r>
              <a:rPr lang="en-US" altLang="en-US" sz="1800" baseline="-25000">
                <a:solidFill>
                  <a:srgbClr val="FF0000"/>
                </a:solidFill>
                <a:ea typeface="+mn-ea"/>
                <a:cs typeface="+mn-cs"/>
              </a:rPr>
              <a:t>k</a:t>
            </a:r>
            <a:r>
              <a:rPr lang="en-US" altLang="en-US" sz="1800" baseline="-40000">
                <a:solidFill>
                  <a:srgbClr val="FF0000"/>
                </a:solidFill>
                <a:ea typeface="+mn-ea"/>
                <a:cs typeface="+mn-cs"/>
              </a:rPr>
              <a:t>1y</a:t>
            </a:r>
            <a:r>
              <a:rPr lang="en-US" altLang="en-US" sz="1800">
                <a:solidFill>
                  <a:srgbClr val="FF0000"/>
                </a:solidFill>
                <a:ea typeface="+mn-ea"/>
                <a:cs typeface="+mn-cs"/>
              </a:rPr>
              <a:t>(k</a:t>
            </a:r>
            <a:r>
              <a:rPr lang="en-US" altLang="en-US" sz="1800" baseline="-25000">
                <a:solidFill>
                  <a:srgbClr val="FF0000"/>
                </a:solidFill>
                <a:ea typeface="+mn-ea"/>
                <a:cs typeface="+mn-cs"/>
              </a:rPr>
              <a:t>1z</a:t>
            </a:r>
            <a:r>
              <a:rPr lang="en-US" altLang="en-US" sz="1800">
                <a:solidFill>
                  <a:srgbClr val="FF0000"/>
                </a:solidFill>
                <a:ea typeface="+mn-ea"/>
                <a:cs typeface="+mn-cs"/>
              </a:rPr>
              <a:t>))</a:t>
            </a:r>
          </a:p>
        </p:txBody>
      </p:sp>
      <p:sp>
        <p:nvSpPr>
          <p:cNvPr id="7199" name="Freeform 30"/>
          <p:cNvSpPr>
            <a:spLocks/>
          </p:cNvSpPr>
          <p:nvPr/>
        </p:nvSpPr>
        <p:spPr bwMode="auto">
          <a:xfrm>
            <a:off x="2264569" y="3214687"/>
            <a:ext cx="3386138" cy="928688"/>
          </a:xfrm>
          <a:custGeom>
            <a:avLst/>
            <a:gdLst>
              <a:gd name="T0" fmla="*/ 0 w 2844"/>
              <a:gd name="T1" fmla="*/ 0 h 780"/>
              <a:gd name="T2" fmla="*/ 426 w 2844"/>
              <a:gd name="T3" fmla="*/ 474 h 780"/>
              <a:gd name="T4" fmla="*/ 1848 w 2844"/>
              <a:gd name="T5" fmla="*/ 702 h 780"/>
              <a:gd name="T6" fmla="*/ 2844 w 2844"/>
              <a:gd name="T7" fmla="*/ 6 h 780"/>
              <a:gd name="T8" fmla="*/ 0 60000 65536"/>
              <a:gd name="T9" fmla="*/ 0 60000 65536"/>
              <a:gd name="T10" fmla="*/ 0 60000 65536"/>
              <a:gd name="T11" fmla="*/ 0 60000 65536"/>
              <a:gd name="T12" fmla="*/ 0 w 2844"/>
              <a:gd name="T13" fmla="*/ 0 h 780"/>
              <a:gd name="T14" fmla="*/ 2844 w 2844"/>
              <a:gd name="T15" fmla="*/ 780 h 780"/>
            </a:gdLst>
            <a:ahLst/>
            <a:cxnLst>
              <a:cxn ang="T8">
                <a:pos x="T0" y="T1"/>
              </a:cxn>
              <a:cxn ang="T9">
                <a:pos x="T2" y="T3"/>
              </a:cxn>
              <a:cxn ang="T10">
                <a:pos x="T4" y="T5"/>
              </a:cxn>
              <a:cxn ang="T11">
                <a:pos x="T6" y="T7"/>
              </a:cxn>
            </a:cxnLst>
            <a:rect l="T12" t="T13" r="T14" b="T15"/>
            <a:pathLst>
              <a:path w="2844" h="780">
                <a:moveTo>
                  <a:pt x="0" y="0"/>
                </a:moveTo>
                <a:cubicBezTo>
                  <a:pt x="71" y="79"/>
                  <a:pt x="118" y="357"/>
                  <a:pt x="426" y="474"/>
                </a:cubicBezTo>
                <a:cubicBezTo>
                  <a:pt x="734" y="591"/>
                  <a:pt x="1445" y="780"/>
                  <a:pt x="1848" y="702"/>
                </a:cubicBezTo>
                <a:cubicBezTo>
                  <a:pt x="2251" y="624"/>
                  <a:pt x="2637" y="151"/>
                  <a:pt x="2844" y="6"/>
                </a:cubicBezTo>
              </a:path>
            </a:pathLst>
          </a:custGeom>
          <a:noFill/>
          <a:ln w="28575">
            <a:solidFill>
              <a:srgbClr val="FF0000"/>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endParaRPr lang="en-US" altLang="en-US" sz="1800">
              <a:solidFill>
                <a:srgbClr val="E7E6E6"/>
              </a:solidFill>
              <a:ea typeface="+mn-ea"/>
              <a:cs typeface="+mn-cs"/>
            </a:endParaRPr>
          </a:p>
        </p:txBody>
      </p:sp>
      <p:sp>
        <p:nvSpPr>
          <p:cNvPr id="1680415" name="AutoShape 31"/>
          <p:cNvSpPr>
            <a:spLocks noChangeArrowheads="1"/>
          </p:cNvSpPr>
          <p:nvPr/>
        </p:nvSpPr>
        <p:spPr bwMode="auto">
          <a:xfrm>
            <a:off x="5543550" y="1943100"/>
            <a:ext cx="2228850" cy="628650"/>
          </a:xfrm>
          <a:prstGeom prst="wedgeRectCallout">
            <a:avLst>
              <a:gd name="adj1" fmla="val -40704"/>
              <a:gd name="adj2" fmla="val 95833"/>
            </a:avLst>
          </a:prstGeom>
          <a:solidFill>
            <a:srgbClr val="DDDDDD"/>
          </a:solidFill>
          <a:ln w="28575">
            <a:solidFill>
              <a:schemeClr val="tx1"/>
            </a:solidFill>
            <a:miter lim="800000"/>
            <a:headEnd/>
            <a:tailEnd/>
          </a:ln>
        </p:spPr>
        <p:txBody>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defTabSz="685800" fontAlgn="auto">
              <a:spcBef>
                <a:spcPts val="0"/>
              </a:spcBef>
              <a:spcAft>
                <a:spcPts val="0"/>
              </a:spcAft>
            </a:pPr>
            <a:r>
              <a:rPr lang="en-US" altLang="en-US" sz="1200">
                <a:solidFill>
                  <a:prstClr val="black"/>
                </a:solidFill>
                <a:ea typeface="+mn-ea"/>
                <a:cs typeface="+mn-cs"/>
              </a:rPr>
              <a:t>Does </a:t>
            </a:r>
            <a:r>
              <a:rPr lang="en-US" altLang="en-US" sz="1200" u="sng">
                <a:solidFill>
                  <a:prstClr val="black"/>
                </a:solidFill>
                <a:ea typeface="+mn-ea"/>
                <a:cs typeface="+mn-cs"/>
              </a:rPr>
              <a:t>not</a:t>
            </a:r>
            <a:r>
              <a:rPr lang="en-US" altLang="en-US" sz="1200">
                <a:solidFill>
                  <a:prstClr val="black"/>
                </a:solidFill>
                <a:ea typeface="+mn-ea"/>
                <a:cs typeface="+mn-cs"/>
              </a:rPr>
              <a:t> know which row of garbled table corresponds to which row of original table</a:t>
            </a:r>
          </a:p>
        </p:txBody>
      </p:sp>
    </p:spTree>
    <p:extLst>
      <p:ext uri="{BB962C8B-B14F-4D97-AF65-F5344CB8AC3E}">
        <p14:creationId xmlns:p14="http://schemas.microsoft.com/office/powerpoint/2010/main" val="1517021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0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04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B98A-B062-9FBC-6630-259457040F5B}"/>
              </a:ext>
            </a:extLst>
          </p:cNvPr>
          <p:cNvSpPr>
            <a:spLocks noGrp="1"/>
          </p:cNvSpPr>
          <p:nvPr>
            <p:ph type="title"/>
          </p:nvPr>
        </p:nvSpPr>
        <p:spPr/>
        <p:txBody>
          <a:bodyPr>
            <a:normAutofit fontScale="90000"/>
          </a:bodyPr>
          <a:lstStyle/>
          <a:p>
            <a:r>
              <a:rPr lang="en-US" dirty="0"/>
              <a:t>Detour: Cycles of curves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25D7C8-3B31-C087-0548-5604D21524CE}"/>
                  </a:ext>
                </a:extLst>
              </p:cNvPr>
              <p:cNvSpPr>
                <a:spLocks noGrp="1"/>
              </p:cNvSpPr>
              <p:nvPr>
                <p:ph idx="1"/>
              </p:nvPr>
            </p:nvSpPr>
            <p:spPr/>
            <p:txBody>
              <a:bodyPr>
                <a:normAutofit fontScale="92500" lnSpcReduction="20000"/>
              </a:bodyPr>
              <a:lstStyle/>
              <a:p>
                <a:r>
                  <a:rPr lang="en-US" dirty="0"/>
                  <a:t>Verifying group-based SNARKs require computing group operations and pairings inside of a circuit</a:t>
                </a:r>
              </a:p>
              <a:p>
                <a:r>
                  <a:rPr lang="en-US" dirty="0"/>
                  <a:t>What is this group?</a:t>
                </a:r>
              </a:p>
              <a:p>
                <a:pPr lvl="1"/>
                <a:r>
                  <a:rPr lang="en-US" dirty="0"/>
                  <a:t>Elliptic curve defined over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𝑞</m:t>
                        </m:r>
                      </m:sub>
                    </m:sSub>
                  </m:oMath>
                </a14:m>
                <a:endParaRPr lang="en-US" dirty="0"/>
              </a:p>
              <a:p>
                <a:pPr lvl="1"/>
                <a:r>
                  <a:rPr lang="en-US" dirty="0"/>
                  <a:t>Size of group is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a:p>
              <a:p>
                <a:pPr lvl="1"/>
                <a:r>
                  <a:rPr lang="en-US" dirty="0"/>
                  <a:t>Group operation can be written</a:t>
                </a:r>
              </a:p>
              <a:p>
                <a:pPr marL="457200" lvl="1" indent="0">
                  <a:buNone/>
                </a:pPr>
                <a:r>
                  <a:rPr lang="en-US" dirty="0"/>
                  <a:t> using &lt;10 gates over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𝑞</m:t>
                        </m:r>
                      </m:sub>
                    </m:sSub>
                  </m:oMath>
                </a14:m>
                <a:endParaRPr lang="en-US" dirty="0"/>
              </a:p>
              <a:p>
                <a:pPr marL="457200" lvl="1" indent="0">
                  <a:buNone/>
                </a:pPr>
                <a:r>
                  <a:rPr lang="en-US" dirty="0"/>
                  <a:t>But circuit is defined over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𝑝</m:t>
                        </m:r>
                      </m:sub>
                    </m:sSub>
                  </m:oMath>
                </a14:m>
                <a:endParaRPr lang="en-US" dirty="0"/>
              </a:p>
              <a:p>
                <a:pPr marL="457200" lvl="1" indent="0">
                  <a:buNone/>
                </a:pPr>
                <a:r>
                  <a:rPr lang="en-US" dirty="0"/>
                  <a:t>Simulating would be ~100x blowup</a:t>
                </a:r>
              </a:p>
              <a:p>
                <a:pPr marL="457200" lvl="1"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3125D7C8-3B31-C087-0548-5604D21524CE}"/>
                  </a:ext>
                </a:extLst>
              </p:cNvPr>
              <p:cNvSpPr>
                <a:spLocks noGrp="1" noRot="1" noChangeAspect="1" noMove="1" noResize="1" noEditPoints="1" noAdjustHandles="1" noChangeArrowheads="1" noChangeShapeType="1" noTextEdit="1"/>
              </p:cNvSpPr>
              <p:nvPr>
                <p:ph idx="1"/>
              </p:nvPr>
            </p:nvSpPr>
            <p:spPr>
              <a:blipFill>
                <a:blip r:embed="rId2"/>
                <a:stretch>
                  <a:fillRect l="-1235" t="-3311"/>
                </a:stretch>
              </a:blipFill>
            </p:spPr>
            <p:txBody>
              <a:bodyPr/>
              <a:lstStyle/>
              <a:p>
                <a:r>
                  <a:rPr lang="en-US">
                    <a:noFill/>
                  </a:rPr>
                  <a:t> </a:t>
                </a:r>
              </a:p>
            </p:txBody>
          </p:sp>
        </mc:Fallback>
      </mc:AlternateContent>
      <p:pic>
        <p:nvPicPr>
          <p:cNvPr id="4098" name="Picture 2" descr="What Is Elliptic Curve Cryptography? Definition FAQs Avi, 60% OFF">
            <a:extLst>
              <a:ext uri="{FF2B5EF4-FFF2-40B4-BE49-F238E27FC236}">
                <a16:creationId xmlns:a16="http://schemas.microsoft.com/office/drawing/2014/main" id="{FA139BE7-5651-ED9A-8EBC-7BD8F769A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047" y="2331854"/>
            <a:ext cx="2860753" cy="2440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9704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bg2"/>
                </a:solidFill>
                <a:latin typeface="Tahoma" panose="020B0604030504040204" pitchFamily="34" charset="0"/>
              </a:defRPr>
            </a:lvl1pPr>
            <a:lvl2pPr marL="557213" indent="-214313">
              <a:defRPr sz="1800">
                <a:solidFill>
                  <a:schemeClr val="bg2"/>
                </a:solidFill>
                <a:latin typeface="Tahoma" panose="020B0604030504040204" pitchFamily="34" charset="0"/>
              </a:defRPr>
            </a:lvl2pPr>
            <a:lvl3pPr marL="857250" indent="-171450">
              <a:defRPr sz="1800">
                <a:solidFill>
                  <a:schemeClr val="bg2"/>
                </a:solidFill>
                <a:latin typeface="Tahoma" panose="020B0604030504040204" pitchFamily="34" charset="0"/>
              </a:defRPr>
            </a:lvl3pPr>
            <a:lvl4pPr marL="1200150" indent="-171450">
              <a:defRPr sz="1800">
                <a:solidFill>
                  <a:schemeClr val="bg2"/>
                </a:solidFill>
                <a:latin typeface="Tahoma" panose="020B0604030504040204" pitchFamily="34" charset="0"/>
              </a:defRPr>
            </a:lvl4pPr>
            <a:lvl5pPr marL="1543050" indent="-171450">
              <a:defRPr sz="1800">
                <a:solidFill>
                  <a:schemeClr val="bg2"/>
                </a:solidFill>
                <a:latin typeface="Tahoma" panose="020B0604030504040204" pitchFamily="34" charset="0"/>
              </a:defRPr>
            </a:lvl5pPr>
            <a:lvl6pPr marL="18859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6pPr>
            <a:lvl7pPr marL="22288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7pPr>
            <a:lvl8pPr marL="25717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8pPr>
            <a:lvl9pPr marL="29146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srgbClr val="E7E6E6"/>
                </a:solidFill>
                <a:latin typeface="Arial" panose="020B0604020202020204" pitchFamily="34" charset="0"/>
                <a:ea typeface="+mn-ea"/>
                <a:cs typeface="+mn-cs"/>
              </a:rPr>
              <a:t>slide </a:t>
            </a:r>
            <a:fld id="{31E005A7-3DAE-41AA-8BBA-12A9A2E8F883}" type="slidenum">
              <a:rPr lang="en-US" altLang="en-US" sz="900">
                <a:solidFill>
                  <a:srgbClr val="E7E6E6"/>
                </a:solidFill>
                <a:latin typeface="Arial" panose="020B0604020202020204" pitchFamily="34" charset="0"/>
                <a:ea typeface="+mn-ea"/>
                <a:cs typeface="+mn-cs"/>
              </a:rPr>
              <a:pPr defTabSz="685800" fontAlgn="auto">
                <a:spcBef>
                  <a:spcPts val="0"/>
                </a:spcBef>
                <a:spcAft>
                  <a:spcPts val="0"/>
                </a:spcAft>
              </a:pPr>
              <a:t>60</a:t>
            </a:fld>
            <a:endParaRPr lang="en-US" altLang="en-US" sz="900">
              <a:solidFill>
                <a:srgbClr val="E7E6E6"/>
              </a:solidFill>
              <a:latin typeface="Arial" panose="020B0604020202020204" pitchFamily="34" charset="0"/>
              <a:ea typeface="+mn-ea"/>
              <a:cs typeface="+mn-cs"/>
            </a:endParaRPr>
          </a:p>
        </p:txBody>
      </p:sp>
      <p:sp>
        <p:nvSpPr>
          <p:cNvPr id="8195" name="Rectangle 2"/>
          <p:cNvSpPr>
            <a:spLocks noGrp="1" noChangeArrowheads="1"/>
          </p:cNvSpPr>
          <p:nvPr>
            <p:ph type="title"/>
          </p:nvPr>
        </p:nvSpPr>
        <p:spPr>
          <a:xfrm>
            <a:off x="1447800" y="171450"/>
            <a:ext cx="6324600" cy="685800"/>
          </a:xfrm>
        </p:spPr>
        <p:txBody>
          <a:bodyPr/>
          <a:lstStyle/>
          <a:p>
            <a:r>
              <a:rPr lang="en-US" altLang="en-US"/>
              <a:t>4: Send Keys For Alice’s Inputs </a:t>
            </a:r>
          </a:p>
        </p:txBody>
      </p:sp>
      <p:sp>
        <p:nvSpPr>
          <p:cNvPr id="8196" name="Rectangle 3"/>
          <p:cNvSpPr>
            <a:spLocks noGrp="1" noChangeArrowheads="1"/>
          </p:cNvSpPr>
          <p:nvPr>
            <p:ph type="body" idx="1"/>
          </p:nvPr>
        </p:nvSpPr>
        <p:spPr>
          <a:xfrm>
            <a:off x="1485900" y="1200150"/>
            <a:ext cx="6400800" cy="3771900"/>
          </a:xfrm>
        </p:spPr>
        <p:txBody>
          <a:bodyPr/>
          <a:lstStyle/>
          <a:p>
            <a:r>
              <a:rPr lang="en-US" altLang="en-US"/>
              <a:t>Alice sends the key corresponding to her input bit</a:t>
            </a:r>
          </a:p>
          <a:p>
            <a:pPr lvl="1"/>
            <a:r>
              <a:rPr lang="en-US" altLang="en-US"/>
              <a:t>Keys are random, so Bob does not learn what this bit is</a:t>
            </a:r>
          </a:p>
        </p:txBody>
      </p:sp>
      <p:sp>
        <p:nvSpPr>
          <p:cNvPr id="8197" name="AutoShape 4"/>
          <p:cNvSpPr>
            <a:spLocks noChangeArrowheads="1"/>
          </p:cNvSpPr>
          <p:nvPr/>
        </p:nvSpPr>
        <p:spPr bwMode="auto">
          <a:xfrm>
            <a:off x="3720704" y="2468166"/>
            <a:ext cx="628650" cy="400050"/>
          </a:xfrm>
          <a:prstGeom prst="triangle">
            <a:avLst>
              <a:gd name="adj" fmla="val 50000"/>
            </a:avLst>
          </a:prstGeom>
          <a:solidFill>
            <a:schemeClr val="accent1"/>
          </a:solidFill>
          <a:ln w="28575">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defTabSz="685800" fontAlgn="auto">
              <a:spcBef>
                <a:spcPts val="0"/>
              </a:spcBef>
              <a:spcAft>
                <a:spcPts val="0"/>
              </a:spcAft>
            </a:pPr>
            <a:r>
              <a:rPr lang="en-US" altLang="en-US" sz="1050">
                <a:solidFill>
                  <a:prstClr val="black"/>
                </a:solidFill>
                <a:ea typeface="+mn-ea"/>
                <a:cs typeface="+mn-cs"/>
              </a:rPr>
              <a:t>AND</a:t>
            </a:r>
          </a:p>
        </p:txBody>
      </p:sp>
      <p:sp>
        <p:nvSpPr>
          <p:cNvPr id="8198" name="Line 5"/>
          <p:cNvSpPr>
            <a:spLocks noChangeShapeType="1"/>
          </p:cNvSpPr>
          <p:nvPr/>
        </p:nvSpPr>
        <p:spPr bwMode="auto">
          <a:xfrm>
            <a:off x="3835004" y="2868216"/>
            <a:ext cx="0" cy="171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8199" name="Line 6"/>
          <p:cNvSpPr>
            <a:spLocks noChangeShapeType="1"/>
          </p:cNvSpPr>
          <p:nvPr/>
        </p:nvSpPr>
        <p:spPr bwMode="auto">
          <a:xfrm>
            <a:off x="4235054" y="2868216"/>
            <a:ext cx="0" cy="171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8200" name="Line 7"/>
          <p:cNvSpPr>
            <a:spLocks noChangeShapeType="1"/>
          </p:cNvSpPr>
          <p:nvPr/>
        </p:nvSpPr>
        <p:spPr bwMode="auto">
          <a:xfrm>
            <a:off x="4035029" y="2325291"/>
            <a:ext cx="0" cy="171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8201" name="Text Box 8"/>
          <p:cNvSpPr txBox="1">
            <a:spLocks noChangeArrowheads="1"/>
          </p:cNvSpPr>
          <p:nvPr/>
        </p:nvSpPr>
        <p:spPr bwMode="auto">
          <a:xfrm>
            <a:off x="3606403" y="2811066"/>
            <a:ext cx="2696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x</a:t>
            </a:r>
          </a:p>
        </p:txBody>
      </p:sp>
      <p:sp>
        <p:nvSpPr>
          <p:cNvPr id="8202" name="Text Box 9"/>
          <p:cNvSpPr txBox="1">
            <a:spLocks noChangeArrowheads="1"/>
          </p:cNvSpPr>
          <p:nvPr/>
        </p:nvSpPr>
        <p:spPr bwMode="auto">
          <a:xfrm>
            <a:off x="4006454" y="2800350"/>
            <a:ext cx="27122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y</a:t>
            </a:r>
          </a:p>
        </p:txBody>
      </p:sp>
      <p:sp>
        <p:nvSpPr>
          <p:cNvPr id="8203" name="Text Box 10"/>
          <p:cNvSpPr txBox="1">
            <a:spLocks noChangeArrowheads="1"/>
          </p:cNvSpPr>
          <p:nvPr/>
        </p:nvSpPr>
        <p:spPr bwMode="auto">
          <a:xfrm>
            <a:off x="3949303" y="2068116"/>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z</a:t>
            </a:r>
          </a:p>
        </p:txBody>
      </p:sp>
      <p:sp>
        <p:nvSpPr>
          <p:cNvPr id="8204" name="Text Box 11"/>
          <p:cNvSpPr txBox="1">
            <a:spLocks noChangeArrowheads="1"/>
          </p:cNvSpPr>
          <p:nvPr/>
        </p:nvSpPr>
        <p:spPr bwMode="auto">
          <a:xfrm>
            <a:off x="2674144" y="2064544"/>
            <a:ext cx="862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srgbClr val="954F72"/>
                </a:solidFill>
                <a:ea typeface="+mn-ea"/>
                <a:cs typeface="+mn-cs"/>
              </a:rPr>
              <a:t>k</a:t>
            </a:r>
            <a:r>
              <a:rPr lang="en-US" altLang="en-US" sz="1800" baseline="-25000">
                <a:solidFill>
                  <a:srgbClr val="954F72"/>
                </a:solidFill>
                <a:ea typeface="+mn-ea"/>
                <a:cs typeface="+mn-cs"/>
              </a:rPr>
              <a:t>0z</a:t>
            </a:r>
            <a:r>
              <a:rPr lang="en-US" altLang="en-US" sz="1800">
                <a:solidFill>
                  <a:srgbClr val="954F72"/>
                </a:solidFill>
                <a:ea typeface="+mn-ea"/>
                <a:cs typeface="+mn-cs"/>
              </a:rPr>
              <a:t>, k</a:t>
            </a:r>
            <a:r>
              <a:rPr lang="en-US" altLang="en-US" sz="1800" baseline="-25000">
                <a:solidFill>
                  <a:srgbClr val="954F72"/>
                </a:solidFill>
                <a:ea typeface="+mn-ea"/>
                <a:cs typeface="+mn-cs"/>
              </a:rPr>
              <a:t>1z</a:t>
            </a:r>
          </a:p>
        </p:txBody>
      </p:sp>
      <p:sp>
        <p:nvSpPr>
          <p:cNvPr id="8205" name="Line 12"/>
          <p:cNvSpPr>
            <a:spLocks noChangeShapeType="1"/>
          </p:cNvSpPr>
          <p:nvPr/>
        </p:nvSpPr>
        <p:spPr bwMode="auto">
          <a:xfrm flipH="1">
            <a:off x="2674145" y="3039666"/>
            <a:ext cx="115490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8206" name="Text Box 13"/>
          <p:cNvSpPr txBox="1">
            <a:spLocks noChangeArrowheads="1"/>
          </p:cNvSpPr>
          <p:nvPr/>
        </p:nvSpPr>
        <p:spPr bwMode="auto">
          <a:xfrm>
            <a:off x="2022873" y="2825354"/>
            <a:ext cx="656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prstClr val="black"/>
                </a:solidFill>
                <a:ea typeface="+mn-ea"/>
                <a:cs typeface="+mn-cs"/>
              </a:rPr>
              <a:t>Alice</a:t>
            </a:r>
          </a:p>
        </p:txBody>
      </p:sp>
      <p:sp>
        <p:nvSpPr>
          <p:cNvPr id="8207" name="Text Box 14"/>
          <p:cNvSpPr txBox="1">
            <a:spLocks noChangeArrowheads="1"/>
          </p:cNvSpPr>
          <p:nvPr/>
        </p:nvSpPr>
        <p:spPr bwMode="auto">
          <a:xfrm>
            <a:off x="5420917" y="2857501"/>
            <a:ext cx="575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prstClr val="black"/>
                </a:solidFill>
                <a:ea typeface="+mn-ea"/>
                <a:cs typeface="+mn-cs"/>
              </a:rPr>
              <a:t>Bob</a:t>
            </a:r>
          </a:p>
        </p:txBody>
      </p:sp>
      <p:sp>
        <p:nvSpPr>
          <p:cNvPr id="8208" name="Line 15"/>
          <p:cNvSpPr>
            <a:spLocks noChangeShapeType="1"/>
          </p:cNvSpPr>
          <p:nvPr/>
        </p:nvSpPr>
        <p:spPr bwMode="auto">
          <a:xfrm flipH="1">
            <a:off x="4229101" y="3028950"/>
            <a:ext cx="115490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8209" name="Line 16"/>
          <p:cNvSpPr>
            <a:spLocks noChangeShapeType="1"/>
          </p:cNvSpPr>
          <p:nvPr/>
        </p:nvSpPr>
        <p:spPr bwMode="auto">
          <a:xfrm>
            <a:off x="3483770" y="2325292"/>
            <a:ext cx="551260" cy="82153"/>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8210" name="Text Box 17"/>
          <p:cNvSpPr txBox="1">
            <a:spLocks noChangeArrowheads="1"/>
          </p:cNvSpPr>
          <p:nvPr/>
        </p:nvSpPr>
        <p:spPr bwMode="auto">
          <a:xfrm>
            <a:off x="2696767" y="3143250"/>
            <a:ext cx="878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srgbClr val="954F72"/>
                </a:solidFill>
                <a:ea typeface="+mn-ea"/>
                <a:cs typeface="+mn-cs"/>
              </a:rPr>
              <a:t>k</a:t>
            </a:r>
            <a:r>
              <a:rPr lang="en-US" altLang="en-US" sz="1800" baseline="-25000">
                <a:solidFill>
                  <a:srgbClr val="954F72"/>
                </a:solidFill>
                <a:ea typeface="+mn-ea"/>
                <a:cs typeface="+mn-cs"/>
              </a:rPr>
              <a:t>0x</a:t>
            </a:r>
            <a:r>
              <a:rPr lang="en-US" altLang="en-US" sz="1800">
                <a:solidFill>
                  <a:srgbClr val="954F72"/>
                </a:solidFill>
                <a:ea typeface="+mn-ea"/>
                <a:cs typeface="+mn-cs"/>
              </a:rPr>
              <a:t>, </a:t>
            </a:r>
            <a:r>
              <a:rPr lang="en-US" altLang="en-US" sz="1800">
                <a:solidFill>
                  <a:srgbClr val="FF0000"/>
                </a:solidFill>
                <a:ea typeface="+mn-ea"/>
                <a:cs typeface="+mn-cs"/>
              </a:rPr>
              <a:t>k</a:t>
            </a:r>
            <a:r>
              <a:rPr lang="en-US" altLang="en-US" sz="1800" baseline="-25000">
                <a:solidFill>
                  <a:srgbClr val="FF0000"/>
                </a:solidFill>
                <a:ea typeface="+mn-ea"/>
                <a:cs typeface="+mn-cs"/>
              </a:rPr>
              <a:t>1x</a:t>
            </a:r>
          </a:p>
        </p:txBody>
      </p:sp>
      <p:sp>
        <p:nvSpPr>
          <p:cNvPr id="8211" name="Line 18"/>
          <p:cNvSpPr>
            <a:spLocks noChangeShapeType="1"/>
          </p:cNvSpPr>
          <p:nvPr/>
        </p:nvSpPr>
        <p:spPr bwMode="auto">
          <a:xfrm flipV="1">
            <a:off x="3506391" y="3028951"/>
            <a:ext cx="214313" cy="375047"/>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8212" name="Text Box 19"/>
          <p:cNvSpPr txBox="1">
            <a:spLocks noChangeArrowheads="1"/>
          </p:cNvSpPr>
          <p:nvPr/>
        </p:nvSpPr>
        <p:spPr bwMode="auto">
          <a:xfrm>
            <a:off x="2686051" y="3429000"/>
            <a:ext cx="8652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srgbClr val="954F72"/>
                </a:solidFill>
                <a:ea typeface="+mn-ea"/>
                <a:cs typeface="+mn-cs"/>
              </a:rPr>
              <a:t>k</a:t>
            </a:r>
            <a:r>
              <a:rPr lang="en-US" altLang="en-US" sz="1800" baseline="-25000">
                <a:solidFill>
                  <a:srgbClr val="954F72"/>
                </a:solidFill>
                <a:ea typeface="+mn-ea"/>
                <a:cs typeface="+mn-cs"/>
              </a:rPr>
              <a:t>0y</a:t>
            </a:r>
            <a:r>
              <a:rPr lang="en-US" altLang="en-US" sz="1800">
                <a:solidFill>
                  <a:srgbClr val="954F72"/>
                </a:solidFill>
                <a:ea typeface="+mn-ea"/>
                <a:cs typeface="+mn-cs"/>
              </a:rPr>
              <a:t>, k</a:t>
            </a:r>
            <a:r>
              <a:rPr lang="en-US" altLang="en-US" sz="1800" baseline="-25000">
                <a:solidFill>
                  <a:srgbClr val="954F72"/>
                </a:solidFill>
                <a:ea typeface="+mn-ea"/>
                <a:cs typeface="+mn-cs"/>
              </a:rPr>
              <a:t>1y</a:t>
            </a:r>
          </a:p>
        </p:txBody>
      </p:sp>
      <p:sp>
        <p:nvSpPr>
          <p:cNvPr id="8213" name="Line 20"/>
          <p:cNvSpPr>
            <a:spLocks noChangeShapeType="1"/>
          </p:cNvSpPr>
          <p:nvPr/>
        </p:nvSpPr>
        <p:spPr bwMode="auto">
          <a:xfrm flipV="1">
            <a:off x="3495675" y="3039667"/>
            <a:ext cx="1019175" cy="650081"/>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8214" name="Freeform 21"/>
          <p:cNvSpPr>
            <a:spLocks/>
          </p:cNvSpPr>
          <p:nvPr/>
        </p:nvSpPr>
        <p:spPr bwMode="auto">
          <a:xfrm>
            <a:off x="3429000" y="3200400"/>
            <a:ext cx="2114550" cy="361950"/>
          </a:xfrm>
          <a:custGeom>
            <a:avLst/>
            <a:gdLst>
              <a:gd name="T0" fmla="*/ 0 w 1776"/>
              <a:gd name="T1" fmla="*/ 96 h 304"/>
              <a:gd name="T2" fmla="*/ 912 w 1776"/>
              <a:gd name="T3" fmla="*/ 288 h 304"/>
              <a:gd name="T4" fmla="*/ 1776 w 1776"/>
              <a:gd name="T5" fmla="*/ 0 h 304"/>
              <a:gd name="T6" fmla="*/ 0 60000 65536"/>
              <a:gd name="T7" fmla="*/ 0 60000 65536"/>
              <a:gd name="T8" fmla="*/ 0 60000 65536"/>
              <a:gd name="T9" fmla="*/ 0 w 1776"/>
              <a:gd name="T10" fmla="*/ 0 h 304"/>
              <a:gd name="T11" fmla="*/ 1776 w 1776"/>
              <a:gd name="T12" fmla="*/ 304 h 304"/>
            </a:gdLst>
            <a:ahLst/>
            <a:cxnLst>
              <a:cxn ang="T6">
                <a:pos x="T0" y="T1"/>
              </a:cxn>
              <a:cxn ang="T7">
                <a:pos x="T2" y="T3"/>
              </a:cxn>
              <a:cxn ang="T8">
                <a:pos x="T4" y="T5"/>
              </a:cxn>
            </a:cxnLst>
            <a:rect l="T9" t="T10" r="T11" b="T12"/>
            <a:pathLst>
              <a:path w="1776" h="304">
                <a:moveTo>
                  <a:pt x="0" y="96"/>
                </a:moveTo>
                <a:cubicBezTo>
                  <a:pt x="308" y="200"/>
                  <a:pt x="616" y="304"/>
                  <a:pt x="912" y="288"/>
                </a:cubicBezTo>
                <a:cubicBezTo>
                  <a:pt x="1208" y="272"/>
                  <a:pt x="1492" y="136"/>
                  <a:pt x="1776" y="0"/>
                </a:cubicBezTo>
              </a:path>
            </a:pathLst>
          </a:custGeom>
          <a:noFill/>
          <a:ln w="28575">
            <a:solidFill>
              <a:srgbClr val="FF0000"/>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endParaRPr lang="en-US" altLang="en-US" sz="1800">
              <a:solidFill>
                <a:srgbClr val="E7E6E6"/>
              </a:solidFill>
              <a:ea typeface="+mn-ea"/>
              <a:cs typeface="+mn-cs"/>
            </a:endParaRPr>
          </a:p>
        </p:txBody>
      </p:sp>
      <p:sp>
        <p:nvSpPr>
          <p:cNvPr id="8215" name="Text Box 22"/>
          <p:cNvSpPr txBox="1">
            <a:spLocks noChangeArrowheads="1"/>
          </p:cNvSpPr>
          <p:nvPr/>
        </p:nvSpPr>
        <p:spPr bwMode="auto">
          <a:xfrm>
            <a:off x="5188744" y="3282554"/>
            <a:ext cx="265284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dirty="0">
                <a:solidFill>
                  <a:srgbClr val="FF0000"/>
                </a:solidFill>
                <a:ea typeface="+mn-ea"/>
                <a:cs typeface="+mn-cs"/>
              </a:rPr>
              <a:t>If Alice’s bit is 1, she</a:t>
            </a:r>
          </a:p>
          <a:p>
            <a:pPr defTabSz="685800" fontAlgn="auto">
              <a:lnSpc>
                <a:spcPct val="70000"/>
              </a:lnSpc>
              <a:spcBef>
                <a:spcPts val="0"/>
              </a:spcBef>
              <a:spcAft>
                <a:spcPts val="0"/>
              </a:spcAft>
            </a:pPr>
            <a:r>
              <a:rPr lang="en-US" altLang="en-US" sz="1800" dirty="0">
                <a:solidFill>
                  <a:srgbClr val="FF0000"/>
                </a:solidFill>
                <a:ea typeface="+mn-ea"/>
                <a:cs typeface="+mn-cs"/>
              </a:rPr>
              <a:t>simply sends k</a:t>
            </a:r>
            <a:r>
              <a:rPr lang="en-US" altLang="en-US" sz="1800" baseline="-25000" dirty="0">
                <a:solidFill>
                  <a:srgbClr val="FF0000"/>
                </a:solidFill>
                <a:ea typeface="+mn-ea"/>
                <a:cs typeface="+mn-cs"/>
              </a:rPr>
              <a:t>1x</a:t>
            </a:r>
            <a:r>
              <a:rPr lang="en-US" altLang="en-US" sz="1800" dirty="0">
                <a:solidFill>
                  <a:srgbClr val="FF0000"/>
                </a:solidFill>
                <a:ea typeface="+mn-ea"/>
                <a:cs typeface="+mn-cs"/>
              </a:rPr>
              <a:t> to Bob;</a:t>
            </a:r>
          </a:p>
          <a:p>
            <a:pPr defTabSz="685800" fontAlgn="auto">
              <a:lnSpc>
                <a:spcPct val="70000"/>
              </a:lnSpc>
              <a:spcBef>
                <a:spcPts val="0"/>
              </a:spcBef>
              <a:spcAft>
                <a:spcPts val="0"/>
              </a:spcAft>
            </a:pPr>
            <a:r>
              <a:rPr lang="en-US" altLang="en-US" sz="1800" dirty="0">
                <a:solidFill>
                  <a:srgbClr val="FF0000"/>
                </a:solidFill>
                <a:ea typeface="+mn-ea"/>
                <a:cs typeface="+mn-cs"/>
              </a:rPr>
              <a:t>if 0, she sends k</a:t>
            </a:r>
            <a:r>
              <a:rPr lang="en-US" altLang="en-US" sz="1800" baseline="-25000" dirty="0">
                <a:solidFill>
                  <a:srgbClr val="FF0000"/>
                </a:solidFill>
                <a:ea typeface="+mn-ea"/>
                <a:cs typeface="+mn-cs"/>
              </a:rPr>
              <a:t>0x</a:t>
            </a:r>
          </a:p>
        </p:txBody>
      </p:sp>
      <p:sp>
        <p:nvSpPr>
          <p:cNvPr id="1682455" name="AutoShape 23"/>
          <p:cNvSpPr>
            <a:spLocks noChangeArrowheads="1"/>
          </p:cNvSpPr>
          <p:nvPr/>
        </p:nvSpPr>
        <p:spPr bwMode="auto">
          <a:xfrm>
            <a:off x="5715000" y="2064545"/>
            <a:ext cx="1543050" cy="621506"/>
          </a:xfrm>
          <a:prstGeom prst="wedgeRectCallout">
            <a:avLst>
              <a:gd name="adj1" fmla="val -45370"/>
              <a:gd name="adj2" fmla="val 82565"/>
            </a:avLst>
          </a:prstGeom>
          <a:solidFill>
            <a:srgbClr val="DDDDDD"/>
          </a:solidFill>
          <a:ln w="28575">
            <a:solidFill>
              <a:schemeClr val="tx1"/>
            </a:solidFill>
            <a:miter lim="800000"/>
            <a:headEnd/>
            <a:tailEnd/>
          </a:ln>
        </p:spPr>
        <p:txBody>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defTabSz="685800" fontAlgn="auto">
              <a:spcBef>
                <a:spcPts val="0"/>
              </a:spcBef>
              <a:spcAft>
                <a:spcPts val="0"/>
              </a:spcAft>
            </a:pPr>
            <a:r>
              <a:rPr lang="en-US" altLang="en-US" sz="1200">
                <a:solidFill>
                  <a:prstClr val="black"/>
                </a:solidFill>
                <a:ea typeface="+mn-ea"/>
                <a:cs typeface="+mn-cs"/>
              </a:rPr>
              <a:t>Learns K</a:t>
            </a:r>
            <a:r>
              <a:rPr lang="en-US" altLang="en-US" sz="1200" baseline="-25000">
                <a:solidFill>
                  <a:prstClr val="black"/>
                </a:solidFill>
                <a:ea typeface="+mn-ea"/>
                <a:cs typeface="+mn-cs"/>
              </a:rPr>
              <a:t>b’x</a:t>
            </a:r>
            <a:r>
              <a:rPr lang="en-US" altLang="en-US" sz="1200">
                <a:solidFill>
                  <a:prstClr val="black"/>
                </a:solidFill>
                <a:ea typeface="+mn-ea"/>
                <a:cs typeface="+mn-cs"/>
              </a:rPr>
              <a:t> where b’ is Alice’s input bit, but not b’ </a:t>
            </a:r>
            <a:r>
              <a:rPr lang="en-US" altLang="en-US" sz="1200">
                <a:solidFill>
                  <a:srgbClr val="0563C1"/>
                </a:solidFill>
                <a:ea typeface="+mn-ea"/>
                <a:cs typeface="+mn-cs"/>
              </a:rPr>
              <a:t>(why?)</a:t>
            </a:r>
          </a:p>
        </p:txBody>
      </p:sp>
      <p:sp>
        <p:nvSpPr>
          <p:cNvPr id="8217" name="Text Box 24"/>
          <p:cNvSpPr txBox="1">
            <a:spLocks noChangeArrowheads="1"/>
          </p:cNvSpPr>
          <p:nvPr/>
        </p:nvSpPr>
        <p:spPr bwMode="auto">
          <a:xfrm>
            <a:off x="2024063" y="4208860"/>
            <a:ext cx="15263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200">
                <a:solidFill>
                  <a:srgbClr val="954F72"/>
                </a:solidFill>
                <a:ea typeface="+mn-ea"/>
                <a:cs typeface="+mn-cs"/>
              </a:rPr>
              <a:t>Garbled truth table:</a:t>
            </a:r>
          </a:p>
        </p:txBody>
      </p:sp>
      <p:sp>
        <p:nvSpPr>
          <p:cNvPr id="8218" name="Text Box 25"/>
          <p:cNvSpPr txBox="1">
            <a:spLocks noChangeArrowheads="1"/>
          </p:cNvSpPr>
          <p:nvPr/>
        </p:nvSpPr>
        <p:spPr bwMode="auto">
          <a:xfrm>
            <a:off x="3488532" y="4561285"/>
            <a:ext cx="11993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0x</a:t>
            </a: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0y</a:t>
            </a:r>
            <a:r>
              <a:rPr lang="en-US" altLang="en-US" sz="1350">
                <a:solidFill>
                  <a:srgbClr val="954F72"/>
                </a:solidFill>
                <a:ea typeface="+mn-ea"/>
                <a:cs typeface="+mn-cs"/>
              </a:rPr>
              <a:t>(k</a:t>
            </a:r>
            <a:r>
              <a:rPr lang="en-US" altLang="en-US" sz="1350" baseline="-25000">
                <a:solidFill>
                  <a:srgbClr val="954F72"/>
                </a:solidFill>
                <a:ea typeface="+mn-ea"/>
                <a:cs typeface="+mn-cs"/>
              </a:rPr>
              <a:t>0z</a:t>
            </a:r>
            <a:r>
              <a:rPr lang="en-US" altLang="en-US" sz="1350">
                <a:solidFill>
                  <a:srgbClr val="954F72"/>
                </a:solidFill>
                <a:ea typeface="+mn-ea"/>
                <a:cs typeface="+mn-cs"/>
              </a:rPr>
              <a:t>))</a:t>
            </a:r>
          </a:p>
        </p:txBody>
      </p:sp>
      <p:sp>
        <p:nvSpPr>
          <p:cNvPr id="8219" name="Text Box 26"/>
          <p:cNvSpPr txBox="1">
            <a:spLocks noChangeArrowheads="1"/>
          </p:cNvSpPr>
          <p:nvPr/>
        </p:nvSpPr>
        <p:spPr bwMode="auto">
          <a:xfrm>
            <a:off x="3488532" y="4149328"/>
            <a:ext cx="11993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0x</a:t>
            </a: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1y</a:t>
            </a:r>
            <a:r>
              <a:rPr lang="en-US" altLang="en-US" sz="1350">
                <a:solidFill>
                  <a:srgbClr val="954F72"/>
                </a:solidFill>
                <a:ea typeface="+mn-ea"/>
                <a:cs typeface="+mn-cs"/>
              </a:rPr>
              <a:t>(k</a:t>
            </a:r>
            <a:r>
              <a:rPr lang="en-US" altLang="en-US" sz="1350" baseline="-25000">
                <a:solidFill>
                  <a:srgbClr val="954F72"/>
                </a:solidFill>
                <a:ea typeface="+mn-ea"/>
                <a:cs typeface="+mn-cs"/>
              </a:rPr>
              <a:t>0z</a:t>
            </a:r>
            <a:r>
              <a:rPr lang="en-US" altLang="en-US" sz="1350">
                <a:solidFill>
                  <a:srgbClr val="954F72"/>
                </a:solidFill>
                <a:ea typeface="+mn-ea"/>
                <a:cs typeface="+mn-cs"/>
              </a:rPr>
              <a:t>))</a:t>
            </a:r>
          </a:p>
        </p:txBody>
      </p:sp>
      <p:sp>
        <p:nvSpPr>
          <p:cNvPr id="8220" name="Text Box 27"/>
          <p:cNvSpPr txBox="1">
            <a:spLocks noChangeArrowheads="1"/>
          </p:cNvSpPr>
          <p:nvPr/>
        </p:nvSpPr>
        <p:spPr bwMode="auto">
          <a:xfrm>
            <a:off x="3488532" y="3943351"/>
            <a:ext cx="11993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1x</a:t>
            </a: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0y</a:t>
            </a:r>
            <a:r>
              <a:rPr lang="en-US" altLang="en-US" sz="1350">
                <a:solidFill>
                  <a:srgbClr val="954F72"/>
                </a:solidFill>
                <a:ea typeface="+mn-ea"/>
                <a:cs typeface="+mn-cs"/>
              </a:rPr>
              <a:t>(k</a:t>
            </a:r>
            <a:r>
              <a:rPr lang="en-US" altLang="en-US" sz="1350" baseline="-25000">
                <a:solidFill>
                  <a:srgbClr val="954F72"/>
                </a:solidFill>
                <a:ea typeface="+mn-ea"/>
                <a:cs typeface="+mn-cs"/>
              </a:rPr>
              <a:t>0z</a:t>
            </a:r>
            <a:r>
              <a:rPr lang="en-US" altLang="en-US" sz="1350">
                <a:solidFill>
                  <a:srgbClr val="954F72"/>
                </a:solidFill>
                <a:ea typeface="+mn-ea"/>
                <a:cs typeface="+mn-cs"/>
              </a:rPr>
              <a:t>))</a:t>
            </a:r>
          </a:p>
        </p:txBody>
      </p:sp>
      <p:sp>
        <p:nvSpPr>
          <p:cNvPr id="8221" name="Text Box 28"/>
          <p:cNvSpPr txBox="1">
            <a:spLocks noChangeArrowheads="1"/>
          </p:cNvSpPr>
          <p:nvPr/>
        </p:nvSpPr>
        <p:spPr bwMode="auto">
          <a:xfrm>
            <a:off x="3488532" y="4355307"/>
            <a:ext cx="11993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1x</a:t>
            </a: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1y</a:t>
            </a:r>
            <a:r>
              <a:rPr lang="en-US" altLang="en-US" sz="1350">
                <a:solidFill>
                  <a:srgbClr val="954F72"/>
                </a:solidFill>
                <a:ea typeface="+mn-ea"/>
                <a:cs typeface="+mn-cs"/>
              </a:rPr>
              <a:t>(k</a:t>
            </a:r>
            <a:r>
              <a:rPr lang="en-US" altLang="en-US" sz="1350" baseline="-25000">
                <a:solidFill>
                  <a:srgbClr val="954F72"/>
                </a:solidFill>
                <a:ea typeface="+mn-ea"/>
                <a:cs typeface="+mn-cs"/>
              </a:rPr>
              <a:t>1z</a:t>
            </a:r>
            <a:r>
              <a:rPr lang="en-US" altLang="en-US" sz="1350">
                <a:solidFill>
                  <a:srgbClr val="954F72"/>
                </a:solidFill>
                <a:ea typeface="+mn-ea"/>
                <a:cs typeface="+mn-cs"/>
              </a:rPr>
              <a:t>))</a:t>
            </a:r>
          </a:p>
        </p:txBody>
      </p:sp>
    </p:spTree>
    <p:extLst>
      <p:ext uri="{BB962C8B-B14F-4D97-AF65-F5344CB8AC3E}">
        <p14:creationId xmlns:p14="http://schemas.microsoft.com/office/powerpoint/2010/main" val="2976720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24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245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bg2"/>
                </a:solidFill>
                <a:latin typeface="Tahoma" panose="020B0604030504040204" pitchFamily="34" charset="0"/>
              </a:defRPr>
            </a:lvl1pPr>
            <a:lvl2pPr marL="557213" indent="-214313">
              <a:defRPr sz="1800">
                <a:solidFill>
                  <a:schemeClr val="bg2"/>
                </a:solidFill>
                <a:latin typeface="Tahoma" panose="020B0604030504040204" pitchFamily="34" charset="0"/>
              </a:defRPr>
            </a:lvl2pPr>
            <a:lvl3pPr marL="857250" indent="-171450">
              <a:defRPr sz="1800">
                <a:solidFill>
                  <a:schemeClr val="bg2"/>
                </a:solidFill>
                <a:latin typeface="Tahoma" panose="020B0604030504040204" pitchFamily="34" charset="0"/>
              </a:defRPr>
            </a:lvl3pPr>
            <a:lvl4pPr marL="1200150" indent="-171450">
              <a:defRPr sz="1800">
                <a:solidFill>
                  <a:schemeClr val="bg2"/>
                </a:solidFill>
                <a:latin typeface="Tahoma" panose="020B0604030504040204" pitchFamily="34" charset="0"/>
              </a:defRPr>
            </a:lvl4pPr>
            <a:lvl5pPr marL="1543050" indent="-171450">
              <a:defRPr sz="1800">
                <a:solidFill>
                  <a:schemeClr val="bg2"/>
                </a:solidFill>
                <a:latin typeface="Tahoma" panose="020B0604030504040204" pitchFamily="34" charset="0"/>
              </a:defRPr>
            </a:lvl5pPr>
            <a:lvl6pPr marL="18859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6pPr>
            <a:lvl7pPr marL="22288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7pPr>
            <a:lvl8pPr marL="25717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8pPr>
            <a:lvl9pPr marL="29146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srgbClr val="E7E6E6"/>
                </a:solidFill>
                <a:latin typeface="Arial" panose="020B0604020202020204" pitchFamily="34" charset="0"/>
                <a:ea typeface="+mn-ea"/>
                <a:cs typeface="+mn-cs"/>
              </a:rPr>
              <a:t>slide </a:t>
            </a:r>
            <a:fld id="{6E63C259-98EE-47D1-963E-4619DD09F9B1}" type="slidenum">
              <a:rPr lang="en-US" altLang="en-US" sz="900">
                <a:solidFill>
                  <a:srgbClr val="E7E6E6"/>
                </a:solidFill>
                <a:latin typeface="Arial" panose="020B0604020202020204" pitchFamily="34" charset="0"/>
                <a:ea typeface="+mn-ea"/>
                <a:cs typeface="+mn-cs"/>
              </a:rPr>
              <a:pPr defTabSz="685800" fontAlgn="auto">
                <a:spcBef>
                  <a:spcPts val="0"/>
                </a:spcBef>
                <a:spcAft>
                  <a:spcPts val="0"/>
                </a:spcAft>
              </a:pPr>
              <a:t>61</a:t>
            </a:fld>
            <a:endParaRPr lang="en-US" altLang="en-US" sz="900">
              <a:solidFill>
                <a:srgbClr val="E7E6E6"/>
              </a:solidFill>
              <a:latin typeface="Arial" panose="020B0604020202020204" pitchFamily="34" charset="0"/>
              <a:ea typeface="+mn-ea"/>
              <a:cs typeface="+mn-cs"/>
            </a:endParaRPr>
          </a:p>
        </p:txBody>
      </p:sp>
      <p:sp>
        <p:nvSpPr>
          <p:cNvPr id="9219" name="Rectangle 2"/>
          <p:cNvSpPr>
            <a:spLocks noGrp="1" noChangeArrowheads="1"/>
          </p:cNvSpPr>
          <p:nvPr>
            <p:ph type="title"/>
          </p:nvPr>
        </p:nvSpPr>
        <p:spPr>
          <a:xfrm>
            <a:off x="1447800" y="171450"/>
            <a:ext cx="6324600" cy="685800"/>
          </a:xfrm>
        </p:spPr>
        <p:txBody>
          <a:bodyPr/>
          <a:lstStyle/>
          <a:p>
            <a:r>
              <a:rPr lang="en-US" altLang="en-US"/>
              <a:t>5: Use OT on Keys for Bob’s Input </a:t>
            </a:r>
          </a:p>
        </p:txBody>
      </p:sp>
      <p:sp>
        <p:nvSpPr>
          <p:cNvPr id="9220" name="Rectangle 3"/>
          <p:cNvSpPr>
            <a:spLocks noGrp="1" noChangeArrowheads="1"/>
          </p:cNvSpPr>
          <p:nvPr>
            <p:ph type="body" idx="1"/>
          </p:nvPr>
        </p:nvSpPr>
        <p:spPr>
          <a:xfrm>
            <a:off x="1485900" y="1200150"/>
            <a:ext cx="6400800" cy="3771900"/>
          </a:xfrm>
        </p:spPr>
        <p:txBody>
          <a:bodyPr/>
          <a:lstStyle/>
          <a:p>
            <a:r>
              <a:rPr lang="en-US" altLang="en-US"/>
              <a:t>Alice and Bob run oblivious transfer protocol</a:t>
            </a:r>
          </a:p>
          <a:p>
            <a:pPr lvl="1"/>
            <a:r>
              <a:rPr lang="en-US" altLang="en-US"/>
              <a:t>Alice’s input is the two keys corresponding to Bob’s wire</a:t>
            </a:r>
          </a:p>
          <a:p>
            <a:pPr lvl="1"/>
            <a:r>
              <a:rPr lang="en-US" altLang="en-US"/>
              <a:t>Bob’s input into OT is simply his 1-bit input on that wire</a:t>
            </a:r>
          </a:p>
        </p:txBody>
      </p:sp>
      <p:sp>
        <p:nvSpPr>
          <p:cNvPr id="9221" name="AutoShape 4"/>
          <p:cNvSpPr>
            <a:spLocks noChangeArrowheads="1"/>
          </p:cNvSpPr>
          <p:nvPr/>
        </p:nvSpPr>
        <p:spPr bwMode="auto">
          <a:xfrm>
            <a:off x="3609975" y="2636044"/>
            <a:ext cx="628650" cy="400050"/>
          </a:xfrm>
          <a:prstGeom prst="triangle">
            <a:avLst>
              <a:gd name="adj" fmla="val 50000"/>
            </a:avLst>
          </a:prstGeom>
          <a:solidFill>
            <a:schemeClr val="accent1"/>
          </a:solidFill>
          <a:ln w="28575">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defTabSz="685800" fontAlgn="auto">
              <a:spcBef>
                <a:spcPts val="0"/>
              </a:spcBef>
              <a:spcAft>
                <a:spcPts val="0"/>
              </a:spcAft>
            </a:pPr>
            <a:r>
              <a:rPr lang="en-US" altLang="en-US" sz="1050">
                <a:solidFill>
                  <a:prstClr val="black"/>
                </a:solidFill>
                <a:ea typeface="+mn-ea"/>
                <a:cs typeface="+mn-cs"/>
              </a:rPr>
              <a:t>AND</a:t>
            </a:r>
          </a:p>
        </p:txBody>
      </p:sp>
      <p:sp>
        <p:nvSpPr>
          <p:cNvPr id="9222" name="Line 5"/>
          <p:cNvSpPr>
            <a:spLocks noChangeShapeType="1"/>
          </p:cNvSpPr>
          <p:nvPr/>
        </p:nvSpPr>
        <p:spPr bwMode="auto">
          <a:xfrm>
            <a:off x="3724275" y="3036094"/>
            <a:ext cx="0" cy="171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9223" name="Line 6"/>
          <p:cNvSpPr>
            <a:spLocks noChangeShapeType="1"/>
          </p:cNvSpPr>
          <p:nvPr/>
        </p:nvSpPr>
        <p:spPr bwMode="auto">
          <a:xfrm>
            <a:off x="4124325" y="3036094"/>
            <a:ext cx="0" cy="171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9224" name="Line 7"/>
          <p:cNvSpPr>
            <a:spLocks noChangeShapeType="1"/>
          </p:cNvSpPr>
          <p:nvPr/>
        </p:nvSpPr>
        <p:spPr bwMode="auto">
          <a:xfrm>
            <a:off x="3924300" y="2493169"/>
            <a:ext cx="0" cy="171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9225" name="Text Box 8"/>
          <p:cNvSpPr txBox="1">
            <a:spLocks noChangeArrowheads="1"/>
          </p:cNvSpPr>
          <p:nvPr/>
        </p:nvSpPr>
        <p:spPr bwMode="auto">
          <a:xfrm>
            <a:off x="3495676" y="2978944"/>
            <a:ext cx="2696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x</a:t>
            </a:r>
          </a:p>
        </p:txBody>
      </p:sp>
      <p:sp>
        <p:nvSpPr>
          <p:cNvPr id="9226" name="Text Box 9"/>
          <p:cNvSpPr txBox="1">
            <a:spLocks noChangeArrowheads="1"/>
          </p:cNvSpPr>
          <p:nvPr/>
        </p:nvSpPr>
        <p:spPr bwMode="auto">
          <a:xfrm>
            <a:off x="3895725" y="2968228"/>
            <a:ext cx="27122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y</a:t>
            </a:r>
          </a:p>
        </p:txBody>
      </p:sp>
      <p:sp>
        <p:nvSpPr>
          <p:cNvPr id="9227" name="Text Box 10"/>
          <p:cNvSpPr txBox="1">
            <a:spLocks noChangeArrowheads="1"/>
          </p:cNvSpPr>
          <p:nvPr/>
        </p:nvSpPr>
        <p:spPr bwMode="auto">
          <a:xfrm>
            <a:off x="3838575" y="2235994"/>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z</a:t>
            </a:r>
          </a:p>
        </p:txBody>
      </p:sp>
      <p:sp>
        <p:nvSpPr>
          <p:cNvPr id="9228" name="Text Box 11"/>
          <p:cNvSpPr txBox="1">
            <a:spLocks noChangeArrowheads="1"/>
          </p:cNvSpPr>
          <p:nvPr/>
        </p:nvSpPr>
        <p:spPr bwMode="auto">
          <a:xfrm>
            <a:off x="2563416" y="2511029"/>
            <a:ext cx="862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srgbClr val="954F72"/>
                </a:solidFill>
                <a:ea typeface="+mn-ea"/>
                <a:cs typeface="+mn-cs"/>
              </a:rPr>
              <a:t>k</a:t>
            </a:r>
            <a:r>
              <a:rPr lang="en-US" altLang="en-US" sz="1800" baseline="-25000">
                <a:solidFill>
                  <a:srgbClr val="954F72"/>
                </a:solidFill>
                <a:ea typeface="+mn-ea"/>
                <a:cs typeface="+mn-cs"/>
              </a:rPr>
              <a:t>0z</a:t>
            </a:r>
            <a:r>
              <a:rPr lang="en-US" altLang="en-US" sz="1800">
                <a:solidFill>
                  <a:srgbClr val="954F72"/>
                </a:solidFill>
                <a:ea typeface="+mn-ea"/>
                <a:cs typeface="+mn-cs"/>
              </a:rPr>
              <a:t>, k</a:t>
            </a:r>
            <a:r>
              <a:rPr lang="en-US" altLang="en-US" sz="1800" baseline="-25000">
                <a:solidFill>
                  <a:srgbClr val="954F72"/>
                </a:solidFill>
                <a:ea typeface="+mn-ea"/>
                <a:cs typeface="+mn-cs"/>
              </a:rPr>
              <a:t>1z</a:t>
            </a:r>
          </a:p>
        </p:txBody>
      </p:sp>
      <p:sp>
        <p:nvSpPr>
          <p:cNvPr id="9229" name="Line 12"/>
          <p:cNvSpPr>
            <a:spLocks noChangeShapeType="1"/>
          </p:cNvSpPr>
          <p:nvPr/>
        </p:nvSpPr>
        <p:spPr bwMode="auto">
          <a:xfrm flipH="1">
            <a:off x="2563417" y="3207544"/>
            <a:ext cx="115490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9230" name="Text Box 13"/>
          <p:cNvSpPr txBox="1">
            <a:spLocks noChangeArrowheads="1"/>
          </p:cNvSpPr>
          <p:nvPr/>
        </p:nvSpPr>
        <p:spPr bwMode="auto">
          <a:xfrm>
            <a:off x="1912144" y="2993231"/>
            <a:ext cx="656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prstClr val="black"/>
                </a:solidFill>
                <a:ea typeface="+mn-ea"/>
                <a:cs typeface="+mn-cs"/>
              </a:rPr>
              <a:t>Alice</a:t>
            </a:r>
          </a:p>
        </p:txBody>
      </p:sp>
      <p:sp>
        <p:nvSpPr>
          <p:cNvPr id="9231" name="Text Box 14"/>
          <p:cNvSpPr txBox="1">
            <a:spLocks noChangeArrowheads="1"/>
          </p:cNvSpPr>
          <p:nvPr/>
        </p:nvSpPr>
        <p:spPr bwMode="auto">
          <a:xfrm>
            <a:off x="5310188" y="3025379"/>
            <a:ext cx="575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prstClr val="black"/>
                </a:solidFill>
                <a:ea typeface="+mn-ea"/>
                <a:cs typeface="+mn-cs"/>
              </a:rPr>
              <a:t>Bob</a:t>
            </a:r>
          </a:p>
        </p:txBody>
      </p:sp>
      <p:sp>
        <p:nvSpPr>
          <p:cNvPr id="9232" name="Line 15"/>
          <p:cNvSpPr>
            <a:spLocks noChangeShapeType="1"/>
          </p:cNvSpPr>
          <p:nvPr/>
        </p:nvSpPr>
        <p:spPr bwMode="auto">
          <a:xfrm flipH="1">
            <a:off x="4118374" y="3196829"/>
            <a:ext cx="115490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9233" name="Line 16"/>
          <p:cNvSpPr>
            <a:spLocks noChangeShapeType="1"/>
          </p:cNvSpPr>
          <p:nvPr/>
        </p:nvSpPr>
        <p:spPr bwMode="auto">
          <a:xfrm flipV="1">
            <a:off x="3318273" y="2575324"/>
            <a:ext cx="606028" cy="107156"/>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9234" name="Text Box 17"/>
          <p:cNvSpPr txBox="1">
            <a:spLocks noChangeArrowheads="1"/>
          </p:cNvSpPr>
          <p:nvPr/>
        </p:nvSpPr>
        <p:spPr bwMode="auto">
          <a:xfrm>
            <a:off x="2586038" y="3311129"/>
            <a:ext cx="878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srgbClr val="954F72"/>
                </a:solidFill>
                <a:ea typeface="+mn-ea"/>
                <a:cs typeface="+mn-cs"/>
              </a:rPr>
              <a:t>k</a:t>
            </a:r>
            <a:r>
              <a:rPr lang="en-US" altLang="en-US" sz="1800" baseline="-25000">
                <a:solidFill>
                  <a:srgbClr val="954F72"/>
                </a:solidFill>
                <a:ea typeface="+mn-ea"/>
                <a:cs typeface="+mn-cs"/>
              </a:rPr>
              <a:t>0x</a:t>
            </a:r>
            <a:r>
              <a:rPr lang="en-US" altLang="en-US" sz="1800">
                <a:solidFill>
                  <a:srgbClr val="954F72"/>
                </a:solidFill>
                <a:ea typeface="+mn-ea"/>
                <a:cs typeface="+mn-cs"/>
              </a:rPr>
              <a:t>, k</a:t>
            </a:r>
            <a:r>
              <a:rPr lang="en-US" altLang="en-US" sz="1800" baseline="-25000">
                <a:solidFill>
                  <a:srgbClr val="954F72"/>
                </a:solidFill>
                <a:ea typeface="+mn-ea"/>
                <a:cs typeface="+mn-cs"/>
              </a:rPr>
              <a:t>1x</a:t>
            </a:r>
          </a:p>
        </p:txBody>
      </p:sp>
      <p:sp>
        <p:nvSpPr>
          <p:cNvPr id="9235" name="Line 18"/>
          <p:cNvSpPr>
            <a:spLocks noChangeShapeType="1"/>
          </p:cNvSpPr>
          <p:nvPr/>
        </p:nvSpPr>
        <p:spPr bwMode="auto">
          <a:xfrm flipV="1">
            <a:off x="3395662" y="3196828"/>
            <a:ext cx="214313" cy="375047"/>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9236" name="Text Box 19"/>
          <p:cNvSpPr txBox="1">
            <a:spLocks noChangeArrowheads="1"/>
          </p:cNvSpPr>
          <p:nvPr/>
        </p:nvSpPr>
        <p:spPr bwMode="auto">
          <a:xfrm>
            <a:off x="2575323" y="3596879"/>
            <a:ext cx="8652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srgbClr val="FF0000"/>
                </a:solidFill>
                <a:ea typeface="+mn-ea"/>
                <a:cs typeface="+mn-cs"/>
              </a:rPr>
              <a:t>k</a:t>
            </a:r>
            <a:r>
              <a:rPr lang="en-US" altLang="en-US" sz="1800" baseline="-25000">
                <a:solidFill>
                  <a:srgbClr val="FF0000"/>
                </a:solidFill>
                <a:ea typeface="+mn-ea"/>
                <a:cs typeface="+mn-cs"/>
              </a:rPr>
              <a:t>0y</a:t>
            </a:r>
            <a:r>
              <a:rPr lang="en-US" altLang="en-US" sz="1800">
                <a:solidFill>
                  <a:srgbClr val="FF0000"/>
                </a:solidFill>
                <a:ea typeface="+mn-ea"/>
                <a:cs typeface="+mn-cs"/>
              </a:rPr>
              <a:t>, k</a:t>
            </a:r>
            <a:r>
              <a:rPr lang="en-US" altLang="en-US" sz="1800" baseline="-25000">
                <a:solidFill>
                  <a:srgbClr val="FF0000"/>
                </a:solidFill>
                <a:ea typeface="+mn-ea"/>
                <a:cs typeface="+mn-cs"/>
              </a:rPr>
              <a:t>1y</a:t>
            </a:r>
          </a:p>
        </p:txBody>
      </p:sp>
      <p:sp>
        <p:nvSpPr>
          <p:cNvPr id="9237" name="Line 20"/>
          <p:cNvSpPr>
            <a:spLocks noChangeShapeType="1"/>
          </p:cNvSpPr>
          <p:nvPr/>
        </p:nvSpPr>
        <p:spPr bwMode="auto">
          <a:xfrm flipV="1">
            <a:off x="3384947" y="3207545"/>
            <a:ext cx="1019175" cy="650081"/>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9238" name="Freeform 21"/>
          <p:cNvSpPr>
            <a:spLocks/>
          </p:cNvSpPr>
          <p:nvPr/>
        </p:nvSpPr>
        <p:spPr bwMode="auto">
          <a:xfrm>
            <a:off x="3368280" y="3368280"/>
            <a:ext cx="2064544" cy="407194"/>
          </a:xfrm>
          <a:custGeom>
            <a:avLst/>
            <a:gdLst>
              <a:gd name="T0" fmla="*/ 0 w 1734"/>
              <a:gd name="T1" fmla="*/ 324 h 342"/>
              <a:gd name="T2" fmla="*/ 870 w 1734"/>
              <a:gd name="T3" fmla="*/ 288 h 342"/>
              <a:gd name="T4" fmla="*/ 1734 w 1734"/>
              <a:gd name="T5" fmla="*/ 0 h 342"/>
              <a:gd name="T6" fmla="*/ 0 60000 65536"/>
              <a:gd name="T7" fmla="*/ 0 60000 65536"/>
              <a:gd name="T8" fmla="*/ 0 60000 65536"/>
              <a:gd name="T9" fmla="*/ 0 w 1734"/>
              <a:gd name="T10" fmla="*/ 0 h 342"/>
              <a:gd name="T11" fmla="*/ 1734 w 1734"/>
              <a:gd name="T12" fmla="*/ 342 h 342"/>
            </a:gdLst>
            <a:ahLst/>
            <a:cxnLst>
              <a:cxn ang="T6">
                <a:pos x="T0" y="T1"/>
              </a:cxn>
              <a:cxn ang="T7">
                <a:pos x="T2" y="T3"/>
              </a:cxn>
              <a:cxn ang="T8">
                <a:pos x="T4" y="T5"/>
              </a:cxn>
            </a:cxnLst>
            <a:rect l="T9" t="T10" r="T11" b="T12"/>
            <a:pathLst>
              <a:path w="1734" h="342">
                <a:moveTo>
                  <a:pt x="0" y="324"/>
                </a:moveTo>
                <a:cubicBezTo>
                  <a:pt x="145" y="319"/>
                  <a:pt x="581" y="342"/>
                  <a:pt x="870" y="288"/>
                </a:cubicBezTo>
                <a:cubicBezTo>
                  <a:pt x="1159" y="234"/>
                  <a:pt x="1450" y="136"/>
                  <a:pt x="1734" y="0"/>
                </a:cubicBezTo>
              </a:path>
            </a:pathLst>
          </a:custGeom>
          <a:noFill/>
          <a:ln w="28575">
            <a:solidFill>
              <a:srgbClr val="FF0000"/>
            </a:solidFill>
            <a:round/>
            <a:headEnd type="stealth" w="lg" len="lg"/>
            <a:tailEnd type="stealth" w="lg" len="lg"/>
          </a:ln>
          <a:extLst>
            <a:ext uri="{909E8E84-426E-40DD-AFC4-6F175D3DCCD1}">
              <a14:hiddenFill xmlns:a14="http://schemas.microsoft.com/office/drawing/2010/main">
                <a:solidFill>
                  <a:srgbClr val="FFFFFF"/>
                </a:solidFill>
              </a14:hiddenFill>
            </a:ext>
          </a:extLst>
        </p:spPr>
        <p:txBody>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endParaRPr lang="en-US" altLang="en-US" sz="1800">
              <a:solidFill>
                <a:srgbClr val="E7E6E6"/>
              </a:solidFill>
              <a:ea typeface="+mn-ea"/>
              <a:cs typeface="+mn-cs"/>
            </a:endParaRPr>
          </a:p>
        </p:txBody>
      </p:sp>
      <p:sp>
        <p:nvSpPr>
          <p:cNvPr id="9239" name="Text Box 22"/>
          <p:cNvSpPr txBox="1">
            <a:spLocks noChangeArrowheads="1"/>
          </p:cNvSpPr>
          <p:nvPr/>
        </p:nvSpPr>
        <p:spPr bwMode="auto">
          <a:xfrm>
            <a:off x="5078017" y="3450431"/>
            <a:ext cx="2395912"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srgbClr val="FF0000"/>
                </a:solidFill>
                <a:ea typeface="+mn-ea"/>
                <a:cs typeface="+mn-cs"/>
              </a:rPr>
              <a:t>Run oblivious transfer</a:t>
            </a:r>
          </a:p>
          <a:p>
            <a:pPr defTabSz="685800" fontAlgn="auto">
              <a:lnSpc>
                <a:spcPct val="90000"/>
              </a:lnSpc>
              <a:spcBef>
                <a:spcPts val="0"/>
              </a:spcBef>
              <a:spcAft>
                <a:spcPts val="0"/>
              </a:spcAft>
            </a:pPr>
            <a:r>
              <a:rPr lang="en-US" altLang="en-US" sz="1800">
                <a:solidFill>
                  <a:srgbClr val="FF0000"/>
                </a:solidFill>
                <a:ea typeface="+mn-ea"/>
                <a:cs typeface="+mn-cs"/>
              </a:rPr>
              <a:t>Alice’s input: k</a:t>
            </a:r>
            <a:r>
              <a:rPr lang="en-US" altLang="en-US" sz="1800" baseline="-25000">
                <a:solidFill>
                  <a:srgbClr val="FF0000"/>
                </a:solidFill>
                <a:ea typeface="+mn-ea"/>
                <a:cs typeface="+mn-cs"/>
              </a:rPr>
              <a:t>0y</a:t>
            </a:r>
            <a:r>
              <a:rPr lang="en-US" altLang="en-US" sz="1800">
                <a:solidFill>
                  <a:srgbClr val="FF0000"/>
                </a:solidFill>
                <a:ea typeface="+mn-ea"/>
                <a:cs typeface="+mn-cs"/>
              </a:rPr>
              <a:t>, k</a:t>
            </a:r>
            <a:r>
              <a:rPr lang="en-US" altLang="en-US" sz="1800" baseline="-25000">
                <a:solidFill>
                  <a:srgbClr val="FF0000"/>
                </a:solidFill>
                <a:ea typeface="+mn-ea"/>
                <a:cs typeface="+mn-cs"/>
              </a:rPr>
              <a:t>1y</a:t>
            </a:r>
            <a:endParaRPr lang="en-US" altLang="en-US" sz="1800">
              <a:solidFill>
                <a:srgbClr val="FF0000"/>
              </a:solidFill>
              <a:ea typeface="+mn-ea"/>
              <a:cs typeface="+mn-cs"/>
            </a:endParaRPr>
          </a:p>
          <a:p>
            <a:pPr defTabSz="685800" fontAlgn="auto">
              <a:lnSpc>
                <a:spcPct val="90000"/>
              </a:lnSpc>
              <a:spcBef>
                <a:spcPts val="0"/>
              </a:spcBef>
              <a:spcAft>
                <a:spcPts val="0"/>
              </a:spcAft>
            </a:pPr>
            <a:r>
              <a:rPr lang="en-US" altLang="en-US" sz="1800">
                <a:solidFill>
                  <a:srgbClr val="FF0000"/>
                </a:solidFill>
                <a:ea typeface="+mn-ea"/>
                <a:cs typeface="+mn-cs"/>
              </a:rPr>
              <a:t>Bob’s input: his bit b</a:t>
            </a:r>
          </a:p>
          <a:p>
            <a:pPr defTabSz="685800" fontAlgn="auto">
              <a:lnSpc>
                <a:spcPct val="90000"/>
              </a:lnSpc>
              <a:spcBef>
                <a:spcPts val="0"/>
              </a:spcBef>
              <a:spcAft>
                <a:spcPts val="0"/>
              </a:spcAft>
            </a:pPr>
            <a:r>
              <a:rPr lang="en-US" altLang="en-US" sz="1800">
                <a:solidFill>
                  <a:srgbClr val="FF0000"/>
                </a:solidFill>
                <a:ea typeface="+mn-ea"/>
                <a:cs typeface="+mn-cs"/>
              </a:rPr>
              <a:t>Bob learns k</a:t>
            </a:r>
            <a:r>
              <a:rPr lang="en-US" altLang="en-US" sz="1800" baseline="-25000">
                <a:solidFill>
                  <a:srgbClr val="FF0000"/>
                </a:solidFill>
                <a:ea typeface="+mn-ea"/>
                <a:cs typeface="+mn-cs"/>
              </a:rPr>
              <a:t>by</a:t>
            </a:r>
            <a:endParaRPr lang="en-US" altLang="en-US" sz="1800">
              <a:solidFill>
                <a:srgbClr val="FF0000"/>
              </a:solidFill>
              <a:ea typeface="+mn-ea"/>
              <a:cs typeface="+mn-cs"/>
            </a:endParaRPr>
          </a:p>
          <a:p>
            <a:pPr defTabSz="685800" fontAlgn="auto">
              <a:lnSpc>
                <a:spcPct val="90000"/>
              </a:lnSpc>
              <a:spcBef>
                <a:spcPts val="0"/>
              </a:spcBef>
              <a:spcAft>
                <a:spcPts val="0"/>
              </a:spcAft>
            </a:pPr>
            <a:r>
              <a:rPr lang="en-US" altLang="en-US" sz="1350">
                <a:solidFill>
                  <a:srgbClr val="0563C1"/>
                </a:solidFill>
                <a:ea typeface="+mn-ea"/>
                <a:cs typeface="+mn-cs"/>
              </a:rPr>
              <a:t>What does Alice learn?</a:t>
            </a:r>
            <a:r>
              <a:rPr lang="en-US" altLang="en-US" sz="1800">
                <a:solidFill>
                  <a:srgbClr val="FF0000"/>
                </a:solidFill>
                <a:ea typeface="+mn-ea"/>
                <a:cs typeface="+mn-cs"/>
              </a:rPr>
              <a:t> </a:t>
            </a:r>
            <a:endParaRPr lang="en-US" altLang="en-US" sz="1800" baseline="-25000">
              <a:solidFill>
                <a:srgbClr val="FF0000"/>
              </a:solidFill>
              <a:ea typeface="+mn-ea"/>
              <a:cs typeface="+mn-cs"/>
            </a:endParaRPr>
          </a:p>
        </p:txBody>
      </p:sp>
      <p:sp>
        <p:nvSpPr>
          <p:cNvPr id="1684503" name="AutoShape 23"/>
          <p:cNvSpPr>
            <a:spLocks noChangeArrowheads="1"/>
          </p:cNvSpPr>
          <p:nvPr/>
        </p:nvSpPr>
        <p:spPr bwMode="auto">
          <a:xfrm>
            <a:off x="5715000" y="2343150"/>
            <a:ext cx="2057400" cy="625079"/>
          </a:xfrm>
          <a:prstGeom prst="wedgeRectCallout">
            <a:avLst>
              <a:gd name="adj1" fmla="val -45486"/>
              <a:gd name="adj2" fmla="val 82954"/>
            </a:avLst>
          </a:prstGeom>
          <a:solidFill>
            <a:srgbClr val="DDDDDD"/>
          </a:solidFill>
          <a:ln w="28575">
            <a:solidFill>
              <a:schemeClr val="tx1"/>
            </a:solidFill>
            <a:miter lim="800000"/>
            <a:headEnd/>
            <a:tailEnd/>
          </a:ln>
        </p:spPr>
        <p:txBody>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defTabSz="685800" fontAlgn="auto">
              <a:spcBef>
                <a:spcPts val="0"/>
              </a:spcBef>
              <a:spcAft>
                <a:spcPts val="0"/>
              </a:spcAft>
            </a:pPr>
            <a:r>
              <a:rPr lang="en-US" altLang="en-US" sz="1200">
                <a:solidFill>
                  <a:prstClr val="black"/>
                </a:solidFill>
                <a:ea typeface="+mn-ea"/>
                <a:cs typeface="+mn-cs"/>
              </a:rPr>
              <a:t>Knows K</a:t>
            </a:r>
            <a:r>
              <a:rPr lang="en-US" altLang="en-US" sz="1200" baseline="-25000">
                <a:solidFill>
                  <a:prstClr val="black"/>
                </a:solidFill>
                <a:ea typeface="+mn-ea"/>
                <a:cs typeface="+mn-cs"/>
              </a:rPr>
              <a:t>b’x</a:t>
            </a:r>
            <a:r>
              <a:rPr lang="en-US" altLang="en-US" sz="1200">
                <a:solidFill>
                  <a:prstClr val="black"/>
                </a:solidFill>
                <a:ea typeface="+mn-ea"/>
                <a:cs typeface="+mn-cs"/>
              </a:rPr>
              <a:t> where b’ is Alice’s input bit and K</a:t>
            </a:r>
            <a:r>
              <a:rPr lang="en-US" altLang="en-US" sz="1200" baseline="-25000">
                <a:solidFill>
                  <a:prstClr val="black"/>
                </a:solidFill>
                <a:ea typeface="+mn-ea"/>
                <a:cs typeface="+mn-cs"/>
              </a:rPr>
              <a:t>by</a:t>
            </a:r>
            <a:r>
              <a:rPr lang="en-US" altLang="en-US" sz="1200">
                <a:solidFill>
                  <a:prstClr val="black"/>
                </a:solidFill>
                <a:ea typeface="+mn-ea"/>
                <a:cs typeface="+mn-cs"/>
              </a:rPr>
              <a:t> where b is his own input bit</a:t>
            </a:r>
          </a:p>
        </p:txBody>
      </p:sp>
      <p:sp>
        <p:nvSpPr>
          <p:cNvPr id="9241" name="Text Box 24"/>
          <p:cNvSpPr txBox="1">
            <a:spLocks noChangeArrowheads="1"/>
          </p:cNvSpPr>
          <p:nvPr/>
        </p:nvSpPr>
        <p:spPr bwMode="auto">
          <a:xfrm>
            <a:off x="2024063" y="4208860"/>
            <a:ext cx="15263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200">
                <a:solidFill>
                  <a:srgbClr val="954F72"/>
                </a:solidFill>
                <a:ea typeface="+mn-ea"/>
                <a:cs typeface="+mn-cs"/>
              </a:rPr>
              <a:t>Garbled truth table:</a:t>
            </a:r>
          </a:p>
        </p:txBody>
      </p:sp>
      <p:sp>
        <p:nvSpPr>
          <p:cNvPr id="9242" name="Text Box 25"/>
          <p:cNvSpPr txBox="1">
            <a:spLocks noChangeArrowheads="1"/>
          </p:cNvSpPr>
          <p:nvPr/>
        </p:nvSpPr>
        <p:spPr bwMode="auto">
          <a:xfrm>
            <a:off x="3488532" y="4561285"/>
            <a:ext cx="11993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0x</a:t>
            </a: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0y</a:t>
            </a:r>
            <a:r>
              <a:rPr lang="en-US" altLang="en-US" sz="1350">
                <a:solidFill>
                  <a:srgbClr val="954F72"/>
                </a:solidFill>
                <a:ea typeface="+mn-ea"/>
                <a:cs typeface="+mn-cs"/>
              </a:rPr>
              <a:t>(k</a:t>
            </a:r>
            <a:r>
              <a:rPr lang="en-US" altLang="en-US" sz="1350" baseline="-25000">
                <a:solidFill>
                  <a:srgbClr val="954F72"/>
                </a:solidFill>
                <a:ea typeface="+mn-ea"/>
                <a:cs typeface="+mn-cs"/>
              </a:rPr>
              <a:t>0z</a:t>
            </a:r>
            <a:r>
              <a:rPr lang="en-US" altLang="en-US" sz="1350">
                <a:solidFill>
                  <a:srgbClr val="954F72"/>
                </a:solidFill>
                <a:ea typeface="+mn-ea"/>
                <a:cs typeface="+mn-cs"/>
              </a:rPr>
              <a:t>))</a:t>
            </a:r>
          </a:p>
        </p:txBody>
      </p:sp>
      <p:sp>
        <p:nvSpPr>
          <p:cNvPr id="9243" name="Text Box 26"/>
          <p:cNvSpPr txBox="1">
            <a:spLocks noChangeArrowheads="1"/>
          </p:cNvSpPr>
          <p:nvPr/>
        </p:nvSpPr>
        <p:spPr bwMode="auto">
          <a:xfrm>
            <a:off x="3488532" y="4149328"/>
            <a:ext cx="11993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0x</a:t>
            </a: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1y</a:t>
            </a:r>
            <a:r>
              <a:rPr lang="en-US" altLang="en-US" sz="1350">
                <a:solidFill>
                  <a:srgbClr val="954F72"/>
                </a:solidFill>
                <a:ea typeface="+mn-ea"/>
                <a:cs typeface="+mn-cs"/>
              </a:rPr>
              <a:t>(k</a:t>
            </a:r>
            <a:r>
              <a:rPr lang="en-US" altLang="en-US" sz="1350" baseline="-25000">
                <a:solidFill>
                  <a:srgbClr val="954F72"/>
                </a:solidFill>
                <a:ea typeface="+mn-ea"/>
                <a:cs typeface="+mn-cs"/>
              </a:rPr>
              <a:t>0z</a:t>
            </a:r>
            <a:r>
              <a:rPr lang="en-US" altLang="en-US" sz="1350">
                <a:solidFill>
                  <a:srgbClr val="954F72"/>
                </a:solidFill>
                <a:ea typeface="+mn-ea"/>
                <a:cs typeface="+mn-cs"/>
              </a:rPr>
              <a:t>))</a:t>
            </a:r>
          </a:p>
        </p:txBody>
      </p:sp>
      <p:sp>
        <p:nvSpPr>
          <p:cNvPr id="9244" name="Text Box 27"/>
          <p:cNvSpPr txBox="1">
            <a:spLocks noChangeArrowheads="1"/>
          </p:cNvSpPr>
          <p:nvPr/>
        </p:nvSpPr>
        <p:spPr bwMode="auto">
          <a:xfrm>
            <a:off x="3488532" y="3943351"/>
            <a:ext cx="11993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1x</a:t>
            </a: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0y</a:t>
            </a:r>
            <a:r>
              <a:rPr lang="en-US" altLang="en-US" sz="1350">
                <a:solidFill>
                  <a:srgbClr val="954F72"/>
                </a:solidFill>
                <a:ea typeface="+mn-ea"/>
                <a:cs typeface="+mn-cs"/>
              </a:rPr>
              <a:t>(k</a:t>
            </a:r>
            <a:r>
              <a:rPr lang="en-US" altLang="en-US" sz="1350" baseline="-25000">
                <a:solidFill>
                  <a:srgbClr val="954F72"/>
                </a:solidFill>
                <a:ea typeface="+mn-ea"/>
                <a:cs typeface="+mn-cs"/>
              </a:rPr>
              <a:t>0z</a:t>
            </a:r>
            <a:r>
              <a:rPr lang="en-US" altLang="en-US" sz="1350">
                <a:solidFill>
                  <a:srgbClr val="954F72"/>
                </a:solidFill>
                <a:ea typeface="+mn-ea"/>
                <a:cs typeface="+mn-cs"/>
              </a:rPr>
              <a:t>))</a:t>
            </a:r>
          </a:p>
        </p:txBody>
      </p:sp>
      <p:sp>
        <p:nvSpPr>
          <p:cNvPr id="9245" name="Text Box 28"/>
          <p:cNvSpPr txBox="1">
            <a:spLocks noChangeArrowheads="1"/>
          </p:cNvSpPr>
          <p:nvPr/>
        </p:nvSpPr>
        <p:spPr bwMode="auto">
          <a:xfrm>
            <a:off x="3488532" y="4355307"/>
            <a:ext cx="11993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1x</a:t>
            </a: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1y</a:t>
            </a:r>
            <a:r>
              <a:rPr lang="en-US" altLang="en-US" sz="1350">
                <a:solidFill>
                  <a:srgbClr val="954F72"/>
                </a:solidFill>
                <a:ea typeface="+mn-ea"/>
                <a:cs typeface="+mn-cs"/>
              </a:rPr>
              <a:t>(k</a:t>
            </a:r>
            <a:r>
              <a:rPr lang="en-US" altLang="en-US" sz="1350" baseline="-25000">
                <a:solidFill>
                  <a:srgbClr val="954F72"/>
                </a:solidFill>
                <a:ea typeface="+mn-ea"/>
                <a:cs typeface="+mn-cs"/>
              </a:rPr>
              <a:t>1z</a:t>
            </a:r>
            <a:r>
              <a:rPr lang="en-US" altLang="en-US" sz="1350">
                <a:solidFill>
                  <a:srgbClr val="954F72"/>
                </a:solidFill>
                <a:ea typeface="+mn-ea"/>
                <a:cs typeface="+mn-cs"/>
              </a:rPr>
              <a:t>))</a:t>
            </a:r>
          </a:p>
        </p:txBody>
      </p:sp>
    </p:spTree>
    <p:extLst>
      <p:ext uri="{BB962C8B-B14F-4D97-AF65-F5344CB8AC3E}">
        <p14:creationId xmlns:p14="http://schemas.microsoft.com/office/powerpoint/2010/main" val="2591977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4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450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bg2"/>
                </a:solidFill>
                <a:latin typeface="Tahoma" panose="020B0604030504040204" pitchFamily="34" charset="0"/>
              </a:defRPr>
            </a:lvl1pPr>
            <a:lvl2pPr marL="557213" indent="-214313">
              <a:defRPr sz="1800">
                <a:solidFill>
                  <a:schemeClr val="bg2"/>
                </a:solidFill>
                <a:latin typeface="Tahoma" panose="020B0604030504040204" pitchFamily="34" charset="0"/>
              </a:defRPr>
            </a:lvl2pPr>
            <a:lvl3pPr marL="857250" indent="-171450">
              <a:defRPr sz="1800">
                <a:solidFill>
                  <a:schemeClr val="bg2"/>
                </a:solidFill>
                <a:latin typeface="Tahoma" panose="020B0604030504040204" pitchFamily="34" charset="0"/>
              </a:defRPr>
            </a:lvl3pPr>
            <a:lvl4pPr marL="1200150" indent="-171450">
              <a:defRPr sz="1800">
                <a:solidFill>
                  <a:schemeClr val="bg2"/>
                </a:solidFill>
                <a:latin typeface="Tahoma" panose="020B0604030504040204" pitchFamily="34" charset="0"/>
              </a:defRPr>
            </a:lvl4pPr>
            <a:lvl5pPr marL="1543050" indent="-171450">
              <a:defRPr sz="1800">
                <a:solidFill>
                  <a:schemeClr val="bg2"/>
                </a:solidFill>
                <a:latin typeface="Tahoma" panose="020B0604030504040204" pitchFamily="34" charset="0"/>
              </a:defRPr>
            </a:lvl5pPr>
            <a:lvl6pPr marL="18859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6pPr>
            <a:lvl7pPr marL="22288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7pPr>
            <a:lvl8pPr marL="25717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8pPr>
            <a:lvl9pPr marL="29146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srgbClr val="E7E6E6"/>
                </a:solidFill>
                <a:latin typeface="Arial" panose="020B0604020202020204" pitchFamily="34" charset="0"/>
                <a:ea typeface="+mn-ea"/>
                <a:cs typeface="+mn-cs"/>
              </a:rPr>
              <a:t>slide </a:t>
            </a:r>
            <a:fld id="{CE823FB5-5492-4059-BB46-BBF2437BB711}" type="slidenum">
              <a:rPr lang="en-US" altLang="en-US" sz="900">
                <a:solidFill>
                  <a:srgbClr val="E7E6E6"/>
                </a:solidFill>
                <a:latin typeface="Arial" panose="020B0604020202020204" pitchFamily="34" charset="0"/>
                <a:ea typeface="+mn-ea"/>
                <a:cs typeface="+mn-cs"/>
              </a:rPr>
              <a:pPr defTabSz="685800" fontAlgn="auto">
                <a:spcBef>
                  <a:spcPts val="0"/>
                </a:spcBef>
                <a:spcAft>
                  <a:spcPts val="0"/>
                </a:spcAft>
              </a:pPr>
              <a:t>62</a:t>
            </a:fld>
            <a:endParaRPr lang="en-US" altLang="en-US" sz="900">
              <a:solidFill>
                <a:srgbClr val="E7E6E6"/>
              </a:solidFill>
              <a:latin typeface="Arial" panose="020B0604020202020204" pitchFamily="34" charset="0"/>
              <a:ea typeface="+mn-ea"/>
              <a:cs typeface="+mn-cs"/>
            </a:endParaRPr>
          </a:p>
        </p:txBody>
      </p:sp>
      <p:sp>
        <p:nvSpPr>
          <p:cNvPr id="10243" name="Rectangle 2"/>
          <p:cNvSpPr>
            <a:spLocks noGrp="1" noChangeArrowheads="1"/>
          </p:cNvSpPr>
          <p:nvPr>
            <p:ph type="title"/>
          </p:nvPr>
        </p:nvSpPr>
        <p:spPr>
          <a:xfrm>
            <a:off x="1447800" y="171450"/>
            <a:ext cx="6324600" cy="685800"/>
          </a:xfrm>
        </p:spPr>
        <p:txBody>
          <a:bodyPr/>
          <a:lstStyle/>
          <a:p>
            <a:r>
              <a:rPr lang="en-US" altLang="en-US"/>
              <a:t>6: Evaluate Garbled Gate </a:t>
            </a:r>
          </a:p>
        </p:txBody>
      </p:sp>
      <p:sp>
        <p:nvSpPr>
          <p:cNvPr id="10244" name="Rectangle 3"/>
          <p:cNvSpPr>
            <a:spLocks noGrp="1" noChangeArrowheads="1"/>
          </p:cNvSpPr>
          <p:nvPr>
            <p:ph type="body" idx="1"/>
          </p:nvPr>
        </p:nvSpPr>
        <p:spPr>
          <a:xfrm>
            <a:off x="1485900" y="1200150"/>
            <a:ext cx="6400800" cy="3771900"/>
          </a:xfrm>
        </p:spPr>
        <p:txBody>
          <a:bodyPr/>
          <a:lstStyle/>
          <a:p>
            <a:r>
              <a:rPr lang="en-US" altLang="en-US"/>
              <a:t>Using the two keys that he learned, Bob decrypts exactly one of the output-wire keys</a:t>
            </a:r>
          </a:p>
          <a:p>
            <a:pPr lvl="1"/>
            <a:r>
              <a:rPr lang="en-US" altLang="en-US"/>
              <a:t>Bob does not learn if this key corresponds to 0 or 1</a:t>
            </a:r>
          </a:p>
          <a:p>
            <a:pPr lvl="2"/>
            <a:r>
              <a:rPr lang="en-US" altLang="en-US"/>
              <a:t>Why is this important?</a:t>
            </a:r>
          </a:p>
        </p:txBody>
      </p:sp>
      <p:sp>
        <p:nvSpPr>
          <p:cNvPr id="10245" name="AutoShape 4"/>
          <p:cNvSpPr>
            <a:spLocks noChangeArrowheads="1"/>
          </p:cNvSpPr>
          <p:nvPr/>
        </p:nvSpPr>
        <p:spPr bwMode="auto">
          <a:xfrm>
            <a:off x="3438525" y="3057525"/>
            <a:ext cx="628650" cy="400050"/>
          </a:xfrm>
          <a:prstGeom prst="triangle">
            <a:avLst>
              <a:gd name="adj" fmla="val 50000"/>
            </a:avLst>
          </a:prstGeom>
          <a:solidFill>
            <a:schemeClr val="accent1"/>
          </a:solidFill>
          <a:ln w="28575">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defTabSz="685800" fontAlgn="auto">
              <a:spcBef>
                <a:spcPts val="0"/>
              </a:spcBef>
              <a:spcAft>
                <a:spcPts val="0"/>
              </a:spcAft>
            </a:pPr>
            <a:r>
              <a:rPr lang="en-US" altLang="en-US" sz="1050">
                <a:solidFill>
                  <a:prstClr val="black"/>
                </a:solidFill>
                <a:ea typeface="+mn-ea"/>
                <a:cs typeface="+mn-cs"/>
              </a:rPr>
              <a:t>AND</a:t>
            </a:r>
          </a:p>
        </p:txBody>
      </p:sp>
      <p:sp>
        <p:nvSpPr>
          <p:cNvPr id="10246" name="Line 5"/>
          <p:cNvSpPr>
            <a:spLocks noChangeShapeType="1"/>
          </p:cNvSpPr>
          <p:nvPr/>
        </p:nvSpPr>
        <p:spPr bwMode="auto">
          <a:xfrm>
            <a:off x="3552825" y="3457575"/>
            <a:ext cx="0" cy="171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0247" name="Line 6"/>
          <p:cNvSpPr>
            <a:spLocks noChangeShapeType="1"/>
          </p:cNvSpPr>
          <p:nvPr/>
        </p:nvSpPr>
        <p:spPr bwMode="auto">
          <a:xfrm>
            <a:off x="3952875" y="3457575"/>
            <a:ext cx="0" cy="171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0248" name="Line 7"/>
          <p:cNvSpPr>
            <a:spLocks noChangeShapeType="1"/>
          </p:cNvSpPr>
          <p:nvPr/>
        </p:nvSpPr>
        <p:spPr bwMode="auto">
          <a:xfrm>
            <a:off x="3752850" y="2914650"/>
            <a:ext cx="0" cy="171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0249" name="Text Box 8"/>
          <p:cNvSpPr txBox="1">
            <a:spLocks noChangeArrowheads="1"/>
          </p:cNvSpPr>
          <p:nvPr/>
        </p:nvSpPr>
        <p:spPr bwMode="auto">
          <a:xfrm>
            <a:off x="3324226" y="3400426"/>
            <a:ext cx="2696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x</a:t>
            </a:r>
          </a:p>
        </p:txBody>
      </p:sp>
      <p:sp>
        <p:nvSpPr>
          <p:cNvPr id="10250" name="Text Box 9"/>
          <p:cNvSpPr txBox="1">
            <a:spLocks noChangeArrowheads="1"/>
          </p:cNvSpPr>
          <p:nvPr/>
        </p:nvSpPr>
        <p:spPr bwMode="auto">
          <a:xfrm>
            <a:off x="3724275" y="3389710"/>
            <a:ext cx="27122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y</a:t>
            </a:r>
          </a:p>
        </p:txBody>
      </p:sp>
      <p:sp>
        <p:nvSpPr>
          <p:cNvPr id="10251" name="Text Box 10"/>
          <p:cNvSpPr txBox="1">
            <a:spLocks noChangeArrowheads="1"/>
          </p:cNvSpPr>
          <p:nvPr/>
        </p:nvSpPr>
        <p:spPr bwMode="auto">
          <a:xfrm>
            <a:off x="3667125" y="2657476"/>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prstClr val="black"/>
                </a:solidFill>
                <a:ea typeface="+mn-ea"/>
                <a:cs typeface="+mn-cs"/>
              </a:rPr>
              <a:t>z</a:t>
            </a:r>
          </a:p>
        </p:txBody>
      </p:sp>
      <p:sp>
        <p:nvSpPr>
          <p:cNvPr id="10252" name="Text Box 11"/>
          <p:cNvSpPr txBox="1">
            <a:spLocks noChangeArrowheads="1"/>
          </p:cNvSpPr>
          <p:nvPr/>
        </p:nvSpPr>
        <p:spPr bwMode="auto">
          <a:xfrm>
            <a:off x="2391966" y="2932510"/>
            <a:ext cx="862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srgbClr val="954F72"/>
                </a:solidFill>
                <a:ea typeface="+mn-ea"/>
                <a:cs typeface="+mn-cs"/>
              </a:rPr>
              <a:t>k</a:t>
            </a:r>
            <a:r>
              <a:rPr lang="en-US" altLang="en-US" sz="1800" baseline="-25000">
                <a:solidFill>
                  <a:srgbClr val="954F72"/>
                </a:solidFill>
                <a:ea typeface="+mn-ea"/>
                <a:cs typeface="+mn-cs"/>
              </a:rPr>
              <a:t>0z</a:t>
            </a:r>
            <a:r>
              <a:rPr lang="en-US" altLang="en-US" sz="1800">
                <a:solidFill>
                  <a:srgbClr val="954F72"/>
                </a:solidFill>
                <a:ea typeface="+mn-ea"/>
                <a:cs typeface="+mn-cs"/>
              </a:rPr>
              <a:t>, k</a:t>
            </a:r>
            <a:r>
              <a:rPr lang="en-US" altLang="en-US" sz="1800" baseline="-25000">
                <a:solidFill>
                  <a:srgbClr val="954F72"/>
                </a:solidFill>
                <a:ea typeface="+mn-ea"/>
                <a:cs typeface="+mn-cs"/>
              </a:rPr>
              <a:t>1z</a:t>
            </a:r>
          </a:p>
        </p:txBody>
      </p:sp>
      <p:sp>
        <p:nvSpPr>
          <p:cNvPr id="10253" name="Line 12"/>
          <p:cNvSpPr>
            <a:spLocks noChangeShapeType="1"/>
          </p:cNvSpPr>
          <p:nvPr/>
        </p:nvSpPr>
        <p:spPr bwMode="auto">
          <a:xfrm flipH="1">
            <a:off x="2391967" y="3629025"/>
            <a:ext cx="115490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0254" name="Text Box 13"/>
          <p:cNvSpPr txBox="1">
            <a:spLocks noChangeArrowheads="1"/>
          </p:cNvSpPr>
          <p:nvPr/>
        </p:nvSpPr>
        <p:spPr bwMode="auto">
          <a:xfrm>
            <a:off x="1740694" y="3414713"/>
            <a:ext cx="656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prstClr val="black"/>
                </a:solidFill>
                <a:ea typeface="+mn-ea"/>
                <a:cs typeface="+mn-cs"/>
              </a:rPr>
              <a:t>Alice</a:t>
            </a:r>
          </a:p>
        </p:txBody>
      </p:sp>
      <p:sp>
        <p:nvSpPr>
          <p:cNvPr id="10255" name="Text Box 14"/>
          <p:cNvSpPr txBox="1">
            <a:spLocks noChangeArrowheads="1"/>
          </p:cNvSpPr>
          <p:nvPr/>
        </p:nvSpPr>
        <p:spPr bwMode="auto">
          <a:xfrm>
            <a:off x="5138738" y="3446861"/>
            <a:ext cx="575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prstClr val="black"/>
                </a:solidFill>
                <a:ea typeface="+mn-ea"/>
                <a:cs typeface="+mn-cs"/>
              </a:rPr>
              <a:t>Bob</a:t>
            </a:r>
          </a:p>
        </p:txBody>
      </p:sp>
      <p:sp>
        <p:nvSpPr>
          <p:cNvPr id="10256" name="Line 15"/>
          <p:cNvSpPr>
            <a:spLocks noChangeShapeType="1"/>
          </p:cNvSpPr>
          <p:nvPr/>
        </p:nvSpPr>
        <p:spPr bwMode="auto">
          <a:xfrm flipH="1">
            <a:off x="3946924" y="3618310"/>
            <a:ext cx="115490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0257" name="Line 16"/>
          <p:cNvSpPr>
            <a:spLocks noChangeShapeType="1"/>
          </p:cNvSpPr>
          <p:nvPr/>
        </p:nvSpPr>
        <p:spPr bwMode="auto">
          <a:xfrm flipV="1">
            <a:off x="3146823" y="2996805"/>
            <a:ext cx="606028" cy="107156"/>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0258" name="Text Box 17"/>
          <p:cNvSpPr txBox="1">
            <a:spLocks noChangeArrowheads="1"/>
          </p:cNvSpPr>
          <p:nvPr/>
        </p:nvSpPr>
        <p:spPr bwMode="auto">
          <a:xfrm>
            <a:off x="2414588" y="3732610"/>
            <a:ext cx="878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srgbClr val="FF0000"/>
                </a:solidFill>
                <a:ea typeface="+mn-ea"/>
                <a:cs typeface="+mn-cs"/>
              </a:rPr>
              <a:t>k</a:t>
            </a:r>
            <a:r>
              <a:rPr lang="en-US" altLang="en-US" sz="1800" baseline="-25000">
                <a:solidFill>
                  <a:srgbClr val="FF0000"/>
                </a:solidFill>
                <a:ea typeface="+mn-ea"/>
                <a:cs typeface="+mn-cs"/>
              </a:rPr>
              <a:t>0x</a:t>
            </a:r>
            <a:r>
              <a:rPr lang="en-US" altLang="en-US" sz="1800">
                <a:solidFill>
                  <a:srgbClr val="954F72"/>
                </a:solidFill>
                <a:ea typeface="+mn-ea"/>
                <a:cs typeface="+mn-cs"/>
              </a:rPr>
              <a:t>, k</a:t>
            </a:r>
            <a:r>
              <a:rPr lang="en-US" altLang="en-US" sz="1800" baseline="-25000">
                <a:solidFill>
                  <a:srgbClr val="954F72"/>
                </a:solidFill>
                <a:ea typeface="+mn-ea"/>
                <a:cs typeface="+mn-cs"/>
              </a:rPr>
              <a:t>1x</a:t>
            </a:r>
          </a:p>
        </p:txBody>
      </p:sp>
      <p:sp>
        <p:nvSpPr>
          <p:cNvPr id="10259" name="Line 18"/>
          <p:cNvSpPr>
            <a:spLocks noChangeShapeType="1"/>
          </p:cNvSpPr>
          <p:nvPr/>
        </p:nvSpPr>
        <p:spPr bwMode="auto">
          <a:xfrm flipV="1">
            <a:off x="3224212" y="3618310"/>
            <a:ext cx="214313" cy="375047"/>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0260" name="Text Box 19"/>
          <p:cNvSpPr txBox="1">
            <a:spLocks noChangeArrowheads="1"/>
          </p:cNvSpPr>
          <p:nvPr/>
        </p:nvSpPr>
        <p:spPr bwMode="auto">
          <a:xfrm>
            <a:off x="2403873" y="4018360"/>
            <a:ext cx="8652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800">
                <a:solidFill>
                  <a:srgbClr val="954F72"/>
                </a:solidFill>
                <a:ea typeface="+mn-ea"/>
                <a:cs typeface="+mn-cs"/>
              </a:rPr>
              <a:t>k</a:t>
            </a:r>
            <a:r>
              <a:rPr lang="en-US" altLang="en-US" sz="1800" baseline="-25000">
                <a:solidFill>
                  <a:srgbClr val="954F72"/>
                </a:solidFill>
                <a:ea typeface="+mn-ea"/>
                <a:cs typeface="+mn-cs"/>
              </a:rPr>
              <a:t>0y</a:t>
            </a:r>
            <a:r>
              <a:rPr lang="en-US" altLang="en-US" sz="1800">
                <a:solidFill>
                  <a:srgbClr val="954F72"/>
                </a:solidFill>
                <a:ea typeface="+mn-ea"/>
                <a:cs typeface="+mn-cs"/>
              </a:rPr>
              <a:t>, </a:t>
            </a:r>
            <a:r>
              <a:rPr lang="en-US" altLang="en-US" sz="1800">
                <a:solidFill>
                  <a:srgbClr val="FF0000"/>
                </a:solidFill>
                <a:ea typeface="+mn-ea"/>
                <a:cs typeface="+mn-cs"/>
              </a:rPr>
              <a:t>k</a:t>
            </a:r>
            <a:r>
              <a:rPr lang="en-US" altLang="en-US" sz="1800" baseline="-25000">
                <a:solidFill>
                  <a:srgbClr val="FF0000"/>
                </a:solidFill>
                <a:ea typeface="+mn-ea"/>
                <a:cs typeface="+mn-cs"/>
              </a:rPr>
              <a:t>1y</a:t>
            </a:r>
          </a:p>
        </p:txBody>
      </p:sp>
      <p:sp>
        <p:nvSpPr>
          <p:cNvPr id="10261" name="Line 20"/>
          <p:cNvSpPr>
            <a:spLocks noChangeShapeType="1"/>
          </p:cNvSpPr>
          <p:nvPr/>
        </p:nvSpPr>
        <p:spPr bwMode="auto">
          <a:xfrm flipV="1">
            <a:off x="3213497" y="3629026"/>
            <a:ext cx="1019175" cy="650081"/>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0262" name="AutoShape 21"/>
          <p:cNvSpPr>
            <a:spLocks noChangeArrowheads="1"/>
          </p:cNvSpPr>
          <p:nvPr/>
        </p:nvSpPr>
        <p:spPr bwMode="auto">
          <a:xfrm>
            <a:off x="5543550" y="2764631"/>
            <a:ext cx="2057400" cy="625079"/>
          </a:xfrm>
          <a:prstGeom prst="wedgeRectCallout">
            <a:avLst>
              <a:gd name="adj1" fmla="val -45486"/>
              <a:gd name="adj2" fmla="val 82954"/>
            </a:avLst>
          </a:prstGeom>
          <a:solidFill>
            <a:srgbClr val="DDDDDD"/>
          </a:solidFill>
          <a:ln w="28575">
            <a:solidFill>
              <a:schemeClr val="tx1"/>
            </a:solidFill>
            <a:miter lim="800000"/>
            <a:headEnd/>
            <a:tailEnd/>
          </a:ln>
        </p:spPr>
        <p:txBody>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defTabSz="685800" fontAlgn="auto">
              <a:spcBef>
                <a:spcPts val="0"/>
              </a:spcBef>
              <a:spcAft>
                <a:spcPts val="0"/>
              </a:spcAft>
            </a:pPr>
            <a:r>
              <a:rPr lang="en-US" altLang="en-US" sz="1200">
                <a:solidFill>
                  <a:prstClr val="black"/>
                </a:solidFill>
                <a:ea typeface="+mn-ea"/>
                <a:cs typeface="+mn-cs"/>
              </a:rPr>
              <a:t>Knows K</a:t>
            </a:r>
            <a:r>
              <a:rPr lang="en-US" altLang="en-US" sz="1200" baseline="-25000">
                <a:solidFill>
                  <a:prstClr val="black"/>
                </a:solidFill>
                <a:ea typeface="+mn-ea"/>
                <a:cs typeface="+mn-cs"/>
              </a:rPr>
              <a:t>b’x</a:t>
            </a:r>
            <a:r>
              <a:rPr lang="en-US" altLang="en-US" sz="1200">
                <a:solidFill>
                  <a:prstClr val="black"/>
                </a:solidFill>
                <a:ea typeface="+mn-ea"/>
                <a:cs typeface="+mn-cs"/>
              </a:rPr>
              <a:t> where b’ is Alice’s input bit and K</a:t>
            </a:r>
            <a:r>
              <a:rPr lang="en-US" altLang="en-US" sz="1200" baseline="-25000">
                <a:solidFill>
                  <a:prstClr val="black"/>
                </a:solidFill>
                <a:ea typeface="+mn-ea"/>
                <a:cs typeface="+mn-cs"/>
              </a:rPr>
              <a:t>by</a:t>
            </a:r>
            <a:r>
              <a:rPr lang="en-US" altLang="en-US" sz="1200">
                <a:solidFill>
                  <a:prstClr val="black"/>
                </a:solidFill>
                <a:ea typeface="+mn-ea"/>
                <a:cs typeface="+mn-cs"/>
              </a:rPr>
              <a:t> where b is his own input bit</a:t>
            </a:r>
          </a:p>
        </p:txBody>
      </p:sp>
      <p:sp>
        <p:nvSpPr>
          <p:cNvPr id="10263" name="Text Box 22"/>
          <p:cNvSpPr txBox="1">
            <a:spLocks noChangeArrowheads="1"/>
          </p:cNvSpPr>
          <p:nvPr/>
        </p:nvSpPr>
        <p:spPr bwMode="auto">
          <a:xfrm>
            <a:off x="3600450" y="4230292"/>
            <a:ext cx="15263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200">
                <a:solidFill>
                  <a:srgbClr val="954F72"/>
                </a:solidFill>
                <a:ea typeface="+mn-ea"/>
                <a:cs typeface="+mn-cs"/>
              </a:rPr>
              <a:t>Garbled truth table:</a:t>
            </a:r>
          </a:p>
        </p:txBody>
      </p:sp>
      <p:sp>
        <p:nvSpPr>
          <p:cNvPr id="10264" name="Text Box 23"/>
          <p:cNvSpPr txBox="1">
            <a:spLocks noChangeArrowheads="1"/>
          </p:cNvSpPr>
          <p:nvPr/>
        </p:nvSpPr>
        <p:spPr bwMode="auto">
          <a:xfrm>
            <a:off x="5064919" y="4582716"/>
            <a:ext cx="11993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srgbClr val="954F72"/>
                </a:solidFill>
                <a:ea typeface="+mn-ea"/>
                <a:cs typeface="+mn-cs"/>
              </a:rPr>
              <a:t>E</a:t>
            </a:r>
            <a:r>
              <a:rPr lang="en-US" altLang="en-US" sz="1350" baseline="-25000">
                <a:solidFill>
                  <a:srgbClr val="FF0000"/>
                </a:solidFill>
                <a:ea typeface="+mn-ea"/>
                <a:cs typeface="+mn-cs"/>
              </a:rPr>
              <a:t>k</a:t>
            </a:r>
            <a:r>
              <a:rPr lang="en-US" altLang="en-US" sz="1350" baseline="-40000">
                <a:solidFill>
                  <a:srgbClr val="FF0000"/>
                </a:solidFill>
                <a:ea typeface="+mn-ea"/>
                <a:cs typeface="+mn-cs"/>
              </a:rPr>
              <a:t>0x</a:t>
            </a: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0y</a:t>
            </a:r>
            <a:r>
              <a:rPr lang="en-US" altLang="en-US" sz="1350">
                <a:solidFill>
                  <a:srgbClr val="954F72"/>
                </a:solidFill>
                <a:ea typeface="+mn-ea"/>
                <a:cs typeface="+mn-cs"/>
              </a:rPr>
              <a:t>(k</a:t>
            </a:r>
            <a:r>
              <a:rPr lang="en-US" altLang="en-US" sz="1350" baseline="-25000">
                <a:solidFill>
                  <a:srgbClr val="954F72"/>
                </a:solidFill>
                <a:ea typeface="+mn-ea"/>
                <a:cs typeface="+mn-cs"/>
              </a:rPr>
              <a:t>0z</a:t>
            </a:r>
            <a:r>
              <a:rPr lang="en-US" altLang="en-US" sz="1350">
                <a:solidFill>
                  <a:srgbClr val="954F72"/>
                </a:solidFill>
                <a:ea typeface="+mn-ea"/>
                <a:cs typeface="+mn-cs"/>
              </a:rPr>
              <a:t>))</a:t>
            </a:r>
          </a:p>
        </p:txBody>
      </p:sp>
      <p:sp>
        <p:nvSpPr>
          <p:cNvPr id="10265" name="Text Box 24"/>
          <p:cNvSpPr txBox="1">
            <a:spLocks noChangeArrowheads="1"/>
          </p:cNvSpPr>
          <p:nvPr/>
        </p:nvSpPr>
        <p:spPr bwMode="auto">
          <a:xfrm>
            <a:off x="5064919" y="4170760"/>
            <a:ext cx="11993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srgbClr val="954F72"/>
                </a:solidFill>
                <a:ea typeface="+mn-ea"/>
                <a:cs typeface="+mn-cs"/>
              </a:rPr>
              <a:t>E</a:t>
            </a:r>
            <a:r>
              <a:rPr lang="en-US" altLang="en-US" sz="1350" baseline="-25000">
                <a:solidFill>
                  <a:srgbClr val="FF0000"/>
                </a:solidFill>
                <a:ea typeface="+mn-ea"/>
                <a:cs typeface="+mn-cs"/>
              </a:rPr>
              <a:t>k</a:t>
            </a:r>
            <a:r>
              <a:rPr lang="en-US" altLang="en-US" sz="1350" baseline="-40000">
                <a:solidFill>
                  <a:srgbClr val="FF0000"/>
                </a:solidFill>
                <a:ea typeface="+mn-ea"/>
                <a:cs typeface="+mn-cs"/>
              </a:rPr>
              <a:t>0x</a:t>
            </a:r>
            <a:r>
              <a:rPr lang="en-US" altLang="en-US" sz="1350">
                <a:solidFill>
                  <a:srgbClr val="954F72"/>
                </a:solidFill>
                <a:ea typeface="+mn-ea"/>
                <a:cs typeface="+mn-cs"/>
              </a:rPr>
              <a:t>(E</a:t>
            </a:r>
            <a:r>
              <a:rPr lang="en-US" altLang="en-US" sz="1350" baseline="-25000">
                <a:solidFill>
                  <a:srgbClr val="FF0000"/>
                </a:solidFill>
                <a:ea typeface="+mn-ea"/>
                <a:cs typeface="+mn-cs"/>
              </a:rPr>
              <a:t>k</a:t>
            </a:r>
            <a:r>
              <a:rPr lang="en-US" altLang="en-US" sz="1350" baseline="-40000">
                <a:solidFill>
                  <a:srgbClr val="FF0000"/>
                </a:solidFill>
                <a:ea typeface="+mn-ea"/>
                <a:cs typeface="+mn-cs"/>
              </a:rPr>
              <a:t>1y</a:t>
            </a:r>
            <a:r>
              <a:rPr lang="en-US" altLang="en-US" sz="1350">
                <a:solidFill>
                  <a:srgbClr val="954F72"/>
                </a:solidFill>
                <a:ea typeface="+mn-ea"/>
                <a:cs typeface="+mn-cs"/>
              </a:rPr>
              <a:t>(k</a:t>
            </a:r>
            <a:r>
              <a:rPr lang="en-US" altLang="en-US" sz="1350" baseline="-25000">
                <a:solidFill>
                  <a:srgbClr val="954F72"/>
                </a:solidFill>
                <a:ea typeface="+mn-ea"/>
                <a:cs typeface="+mn-cs"/>
              </a:rPr>
              <a:t>0z</a:t>
            </a:r>
            <a:r>
              <a:rPr lang="en-US" altLang="en-US" sz="1350">
                <a:solidFill>
                  <a:srgbClr val="954F72"/>
                </a:solidFill>
                <a:ea typeface="+mn-ea"/>
                <a:cs typeface="+mn-cs"/>
              </a:rPr>
              <a:t>))</a:t>
            </a:r>
          </a:p>
        </p:txBody>
      </p:sp>
      <p:sp>
        <p:nvSpPr>
          <p:cNvPr id="10266" name="Text Box 25"/>
          <p:cNvSpPr txBox="1">
            <a:spLocks noChangeArrowheads="1"/>
          </p:cNvSpPr>
          <p:nvPr/>
        </p:nvSpPr>
        <p:spPr bwMode="auto">
          <a:xfrm>
            <a:off x="5064919" y="3964782"/>
            <a:ext cx="11993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1x</a:t>
            </a: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0y</a:t>
            </a:r>
            <a:r>
              <a:rPr lang="en-US" altLang="en-US" sz="1350">
                <a:solidFill>
                  <a:srgbClr val="954F72"/>
                </a:solidFill>
                <a:ea typeface="+mn-ea"/>
                <a:cs typeface="+mn-cs"/>
              </a:rPr>
              <a:t>(k</a:t>
            </a:r>
            <a:r>
              <a:rPr lang="en-US" altLang="en-US" sz="1350" baseline="-25000">
                <a:solidFill>
                  <a:srgbClr val="954F72"/>
                </a:solidFill>
                <a:ea typeface="+mn-ea"/>
                <a:cs typeface="+mn-cs"/>
              </a:rPr>
              <a:t>0z</a:t>
            </a:r>
            <a:r>
              <a:rPr lang="en-US" altLang="en-US" sz="1350">
                <a:solidFill>
                  <a:srgbClr val="954F72"/>
                </a:solidFill>
                <a:ea typeface="+mn-ea"/>
                <a:cs typeface="+mn-cs"/>
              </a:rPr>
              <a:t>))</a:t>
            </a:r>
          </a:p>
        </p:txBody>
      </p:sp>
      <p:sp>
        <p:nvSpPr>
          <p:cNvPr id="10267" name="Text Box 26"/>
          <p:cNvSpPr txBox="1">
            <a:spLocks noChangeArrowheads="1"/>
          </p:cNvSpPr>
          <p:nvPr/>
        </p:nvSpPr>
        <p:spPr bwMode="auto">
          <a:xfrm>
            <a:off x="5064919" y="4376738"/>
            <a:ext cx="11993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350">
                <a:solidFill>
                  <a:srgbClr val="954F72"/>
                </a:solidFill>
                <a:ea typeface="+mn-ea"/>
                <a:cs typeface="+mn-cs"/>
              </a:rPr>
              <a:t>E</a:t>
            </a:r>
            <a:r>
              <a:rPr lang="en-US" altLang="en-US" sz="1350" baseline="-25000">
                <a:solidFill>
                  <a:srgbClr val="954F72"/>
                </a:solidFill>
                <a:ea typeface="+mn-ea"/>
                <a:cs typeface="+mn-cs"/>
              </a:rPr>
              <a:t>k</a:t>
            </a:r>
            <a:r>
              <a:rPr lang="en-US" altLang="en-US" sz="1350" baseline="-40000">
                <a:solidFill>
                  <a:srgbClr val="954F72"/>
                </a:solidFill>
                <a:ea typeface="+mn-ea"/>
                <a:cs typeface="+mn-cs"/>
              </a:rPr>
              <a:t>1x</a:t>
            </a:r>
            <a:r>
              <a:rPr lang="en-US" altLang="en-US" sz="1350">
                <a:solidFill>
                  <a:srgbClr val="954F72"/>
                </a:solidFill>
                <a:ea typeface="+mn-ea"/>
                <a:cs typeface="+mn-cs"/>
              </a:rPr>
              <a:t>(E</a:t>
            </a:r>
            <a:r>
              <a:rPr lang="en-US" altLang="en-US" sz="1350" baseline="-25000">
                <a:solidFill>
                  <a:srgbClr val="FF0000"/>
                </a:solidFill>
                <a:ea typeface="+mn-ea"/>
                <a:cs typeface="+mn-cs"/>
              </a:rPr>
              <a:t>k</a:t>
            </a:r>
            <a:r>
              <a:rPr lang="en-US" altLang="en-US" sz="1350" baseline="-40000">
                <a:solidFill>
                  <a:srgbClr val="FF0000"/>
                </a:solidFill>
                <a:ea typeface="+mn-ea"/>
                <a:cs typeface="+mn-cs"/>
              </a:rPr>
              <a:t>1y</a:t>
            </a:r>
            <a:r>
              <a:rPr lang="en-US" altLang="en-US" sz="1350">
                <a:solidFill>
                  <a:srgbClr val="954F72"/>
                </a:solidFill>
                <a:ea typeface="+mn-ea"/>
                <a:cs typeface="+mn-cs"/>
              </a:rPr>
              <a:t>(k</a:t>
            </a:r>
            <a:r>
              <a:rPr lang="en-US" altLang="en-US" sz="1350" baseline="-25000">
                <a:solidFill>
                  <a:srgbClr val="954F72"/>
                </a:solidFill>
                <a:ea typeface="+mn-ea"/>
                <a:cs typeface="+mn-cs"/>
              </a:rPr>
              <a:t>1z</a:t>
            </a:r>
            <a:r>
              <a:rPr lang="en-US" altLang="en-US" sz="1350">
                <a:solidFill>
                  <a:srgbClr val="954F72"/>
                </a:solidFill>
                <a:ea typeface="+mn-ea"/>
                <a:cs typeface="+mn-cs"/>
              </a:rPr>
              <a:t>))</a:t>
            </a:r>
          </a:p>
        </p:txBody>
      </p:sp>
      <p:sp>
        <p:nvSpPr>
          <p:cNvPr id="10268" name="Text Box 27"/>
          <p:cNvSpPr txBox="1">
            <a:spLocks noChangeArrowheads="1"/>
          </p:cNvSpPr>
          <p:nvPr/>
        </p:nvSpPr>
        <p:spPr bwMode="auto">
          <a:xfrm>
            <a:off x="6172200" y="3690938"/>
            <a:ext cx="1495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200">
                <a:solidFill>
                  <a:srgbClr val="FF0000"/>
                </a:solidFill>
                <a:ea typeface="+mn-ea"/>
                <a:cs typeface="+mn-cs"/>
              </a:rPr>
              <a:t>Suppose b’=0, b=1</a:t>
            </a:r>
          </a:p>
        </p:txBody>
      </p:sp>
      <p:sp>
        <p:nvSpPr>
          <p:cNvPr id="1686556" name="Oval 28"/>
          <p:cNvSpPr>
            <a:spLocks noChangeArrowheads="1"/>
          </p:cNvSpPr>
          <p:nvPr/>
        </p:nvSpPr>
        <p:spPr bwMode="auto">
          <a:xfrm>
            <a:off x="4972050" y="4170761"/>
            <a:ext cx="1314450" cy="31194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endParaRPr lang="en-US" altLang="en-US" sz="1800">
              <a:solidFill>
                <a:srgbClr val="E7E6E6"/>
              </a:solidFill>
              <a:ea typeface="+mn-ea"/>
              <a:cs typeface="+mn-cs"/>
            </a:endParaRPr>
          </a:p>
        </p:txBody>
      </p:sp>
      <p:sp>
        <p:nvSpPr>
          <p:cNvPr id="1686557" name="Text Box 29"/>
          <p:cNvSpPr txBox="1">
            <a:spLocks noChangeArrowheads="1"/>
          </p:cNvSpPr>
          <p:nvPr/>
        </p:nvSpPr>
        <p:spPr bwMode="auto">
          <a:xfrm>
            <a:off x="6343651" y="4068367"/>
            <a:ext cx="156408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lnSpc>
                <a:spcPct val="90000"/>
              </a:lnSpc>
              <a:spcBef>
                <a:spcPts val="0"/>
              </a:spcBef>
              <a:spcAft>
                <a:spcPts val="0"/>
              </a:spcAft>
            </a:pPr>
            <a:r>
              <a:rPr lang="en-US" altLang="en-US" sz="1200">
                <a:solidFill>
                  <a:srgbClr val="FF0000"/>
                </a:solidFill>
                <a:ea typeface="+mn-ea"/>
                <a:cs typeface="+mn-cs"/>
              </a:rPr>
              <a:t>This is the only row </a:t>
            </a:r>
          </a:p>
          <a:p>
            <a:pPr defTabSz="685800" fontAlgn="auto">
              <a:lnSpc>
                <a:spcPct val="90000"/>
              </a:lnSpc>
              <a:spcBef>
                <a:spcPts val="0"/>
              </a:spcBef>
              <a:spcAft>
                <a:spcPts val="0"/>
              </a:spcAft>
            </a:pPr>
            <a:r>
              <a:rPr lang="en-US" altLang="en-US" sz="1200">
                <a:solidFill>
                  <a:srgbClr val="FF0000"/>
                </a:solidFill>
                <a:ea typeface="+mn-ea"/>
                <a:cs typeface="+mn-cs"/>
              </a:rPr>
              <a:t>Bob can decrypt.</a:t>
            </a:r>
          </a:p>
          <a:p>
            <a:pPr defTabSz="685800" fontAlgn="auto">
              <a:lnSpc>
                <a:spcPct val="90000"/>
              </a:lnSpc>
              <a:spcBef>
                <a:spcPts val="0"/>
              </a:spcBef>
              <a:spcAft>
                <a:spcPts val="0"/>
              </a:spcAft>
            </a:pPr>
            <a:r>
              <a:rPr lang="en-US" altLang="en-US" sz="1200">
                <a:solidFill>
                  <a:srgbClr val="FF0000"/>
                </a:solidFill>
                <a:ea typeface="+mn-ea"/>
                <a:cs typeface="+mn-cs"/>
              </a:rPr>
              <a:t>He learns K</a:t>
            </a:r>
            <a:r>
              <a:rPr lang="en-US" altLang="en-US" sz="1200" baseline="-25000">
                <a:solidFill>
                  <a:srgbClr val="FF0000"/>
                </a:solidFill>
                <a:ea typeface="+mn-ea"/>
                <a:cs typeface="+mn-cs"/>
              </a:rPr>
              <a:t>0z</a:t>
            </a:r>
          </a:p>
        </p:txBody>
      </p:sp>
    </p:spTree>
    <p:extLst>
      <p:ext uri="{BB962C8B-B14F-4D97-AF65-F5344CB8AC3E}">
        <p14:creationId xmlns:p14="http://schemas.microsoft.com/office/powerpoint/2010/main" val="2002307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65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86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6556" grpId="0" animBg="1"/>
      <p:bldP spid="168655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bg2"/>
                </a:solidFill>
                <a:latin typeface="Tahoma" panose="020B0604030504040204" pitchFamily="34" charset="0"/>
              </a:defRPr>
            </a:lvl1pPr>
            <a:lvl2pPr marL="557213" indent="-214313">
              <a:defRPr sz="1800">
                <a:solidFill>
                  <a:schemeClr val="bg2"/>
                </a:solidFill>
                <a:latin typeface="Tahoma" panose="020B0604030504040204" pitchFamily="34" charset="0"/>
              </a:defRPr>
            </a:lvl2pPr>
            <a:lvl3pPr marL="857250" indent="-171450">
              <a:defRPr sz="1800">
                <a:solidFill>
                  <a:schemeClr val="bg2"/>
                </a:solidFill>
                <a:latin typeface="Tahoma" panose="020B0604030504040204" pitchFamily="34" charset="0"/>
              </a:defRPr>
            </a:lvl3pPr>
            <a:lvl4pPr marL="1200150" indent="-171450">
              <a:defRPr sz="1800">
                <a:solidFill>
                  <a:schemeClr val="bg2"/>
                </a:solidFill>
                <a:latin typeface="Tahoma" panose="020B0604030504040204" pitchFamily="34" charset="0"/>
              </a:defRPr>
            </a:lvl4pPr>
            <a:lvl5pPr marL="1543050" indent="-171450">
              <a:defRPr sz="1800">
                <a:solidFill>
                  <a:schemeClr val="bg2"/>
                </a:solidFill>
                <a:latin typeface="Tahoma" panose="020B0604030504040204" pitchFamily="34" charset="0"/>
              </a:defRPr>
            </a:lvl5pPr>
            <a:lvl6pPr marL="18859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6pPr>
            <a:lvl7pPr marL="22288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7pPr>
            <a:lvl8pPr marL="25717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8pPr>
            <a:lvl9pPr marL="29146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srgbClr val="E7E6E6"/>
                </a:solidFill>
                <a:latin typeface="Arial" panose="020B0604020202020204" pitchFamily="34" charset="0"/>
                <a:ea typeface="+mn-ea"/>
                <a:cs typeface="+mn-cs"/>
              </a:rPr>
              <a:t>slide </a:t>
            </a:r>
            <a:fld id="{C07A205B-5B1A-43E1-A32E-8BBB926C5666}" type="slidenum">
              <a:rPr lang="en-US" altLang="en-US" sz="900">
                <a:solidFill>
                  <a:srgbClr val="E7E6E6"/>
                </a:solidFill>
                <a:latin typeface="Arial" panose="020B0604020202020204" pitchFamily="34" charset="0"/>
                <a:ea typeface="+mn-ea"/>
                <a:cs typeface="+mn-cs"/>
              </a:rPr>
              <a:pPr defTabSz="685800" fontAlgn="auto">
                <a:spcBef>
                  <a:spcPts val="0"/>
                </a:spcBef>
                <a:spcAft>
                  <a:spcPts val="0"/>
                </a:spcAft>
              </a:pPr>
              <a:t>63</a:t>
            </a:fld>
            <a:endParaRPr lang="en-US" altLang="en-US" sz="900">
              <a:solidFill>
                <a:srgbClr val="E7E6E6"/>
              </a:solidFill>
              <a:latin typeface="Arial" panose="020B0604020202020204" pitchFamily="34" charset="0"/>
              <a:ea typeface="+mn-ea"/>
              <a:cs typeface="+mn-cs"/>
            </a:endParaRPr>
          </a:p>
        </p:txBody>
      </p:sp>
      <p:sp>
        <p:nvSpPr>
          <p:cNvPr id="11267" name="Rectangle 2"/>
          <p:cNvSpPr>
            <a:spLocks noGrp="1" noChangeArrowheads="1"/>
          </p:cNvSpPr>
          <p:nvPr>
            <p:ph type="body" idx="1"/>
          </p:nvPr>
        </p:nvSpPr>
        <p:spPr>
          <a:xfrm>
            <a:off x="1485900" y="1200150"/>
            <a:ext cx="6400800" cy="3771900"/>
          </a:xfrm>
        </p:spPr>
        <p:txBody>
          <a:bodyPr/>
          <a:lstStyle/>
          <a:p>
            <a:r>
              <a:rPr lang="en-US" altLang="en-US"/>
              <a:t>In this way, Bob evaluates entire garbled circuit</a:t>
            </a:r>
          </a:p>
          <a:p>
            <a:pPr lvl="1"/>
            <a:r>
              <a:rPr lang="en-US" altLang="en-US"/>
              <a:t>For each wire in the circuit, Bob learns only one key</a:t>
            </a:r>
          </a:p>
          <a:p>
            <a:pPr lvl="1"/>
            <a:r>
              <a:rPr lang="en-US" altLang="en-US"/>
              <a:t>It corresponds to 0 or 1 (Bob does not know which)</a:t>
            </a:r>
          </a:p>
          <a:p>
            <a:pPr lvl="2"/>
            <a:r>
              <a:rPr lang="en-US" altLang="en-US"/>
              <a:t>Therefore, Bob does not learn intermediate values </a:t>
            </a:r>
            <a:r>
              <a:rPr lang="en-US" altLang="en-US">
                <a:solidFill>
                  <a:schemeClr val="hlink"/>
                </a:solidFill>
              </a:rPr>
              <a:t>(why?)</a:t>
            </a:r>
          </a:p>
          <a:p>
            <a:pPr lvl="2">
              <a:buFontTx/>
              <a:buNone/>
            </a:pPr>
            <a:endParaRPr lang="en-US" altLang="en-US">
              <a:solidFill>
                <a:schemeClr val="hlink"/>
              </a:solidFill>
            </a:endParaRPr>
          </a:p>
          <a:p>
            <a:pPr lvl="2"/>
            <a:endParaRPr lang="en-US" altLang="en-US"/>
          </a:p>
          <a:p>
            <a:pPr lvl="2"/>
            <a:endParaRPr lang="en-US" altLang="en-US"/>
          </a:p>
          <a:p>
            <a:pPr lvl="2">
              <a:buFontTx/>
              <a:buNone/>
            </a:pPr>
            <a:endParaRPr lang="en-US" altLang="en-US"/>
          </a:p>
          <a:p>
            <a:pPr lvl="2">
              <a:buFontTx/>
              <a:buNone/>
            </a:pPr>
            <a:endParaRPr lang="en-US" altLang="en-US"/>
          </a:p>
          <a:p>
            <a:r>
              <a:rPr lang="en-US" altLang="en-US"/>
              <a:t>Bob tells Alice the key for the final output wire and she tells him if it corresponds to 0 or 1</a:t>
            </a:r>
          </a:p>
          <a:p>
            <a:pPr lvl="1"/>
            <a:r>
              <a:rPr lang="en-US" altLang="en-US"/>
              <a:t>Bob does </a:t>
            </a:r>
            <a:r>
              <a:rPr lang="en-US" altLang="en-US" u="sng"/>
              <a:t>not</a:t>
            </a:r>
            <a:r>
              <a:rPr lang="en-US" altLang="en-US"/>
              <a:t> tell her intermediate wire keys </a:t>
            </a:r>
            <a:r>
              <a:rPr lang="en-US" altLang="en-US">
                <a:solidFill>
                  <a:schemeClr val="hlink"/>
                </a:solidFill>
              </a:rPr>
              <a:t>(why?)</a:t>
            </a:r>
            <a:r>
              <a:rPr lang="en-US" altLang="en-US"/>
              <a:t> </a:t>
            </a:r>
          </a:p>
        </p:txBody>
      </p:sp>
      <p:sp>
        <p:nvSpPr>
          <p:cNvPr id="11268" name="Rectangle 3"/>
          <p:cNvSpPr>
            <a:spLocks noGrp="1" noChangeArrowheads="1"/>
          </p:cNvSpPr>
          <p:nvPr>
            <p:ph type="title"/>
          </p:nvPr>
        </p:nvSpPr>
        <p:spPr/>
        <p:txBody>
          <a:bodyPr/>
          <a:lstStyle/>
          <a:p>
            <a:r>
              <a:rPr lang="en-US" altLang="en-US"/>
              <a:t>7: Evaluate Entire Circuit</a:t>
            </a:r>
          </a:p>
        </p:txBody>
      </p:sp>
      <p:grpSp>
        <p:nvGrpSpPr>
          <p:cNvPr id="11269" name="Group 4"/>
          <p:cNvGrpSpPr>
            <a:grpSpLocks/>
          </p:cNvGrpSpPr>
          <p:nvPr/>
        </p:nvGrpSpPr>
        <p:grpSpPr bwMode="auto">
          <a:xfrm>
            <a:off x="2440783" y="2553891"/>
            <a:ext cx="3784899" cy="1275159"/>
            <a:chOff x="1008" y="2112"/>
            <a:chExt cx="3397" cy="1152"/>
          </a:xfrm>
        </p:grpSpPr>
        <p:grpSp>
          <p:nvGrpSpPr>
            <p:cNvPr id="11270" name="Group 5"/>
            <p:cNvGrpSpPr>
              <a:grpSpLocks/>
            </p:cNvGrpSpPr>
            <p:nvPr/>
          </p:nvGrpSpPr>
          <p:grpSpPr bwMode="auto">
            <a:xfrm>
              <a:off x="2088" y="2784"/>
              <a:ext cx="264" cy="336"/>
              <a:chOff x="1349" y="2232"/>
              <a:chExt cx="528" cy="600"/>
            </a:xfrm>
          </p:grpSpPr>
          <p:sp>
            <p:nvSpPr>
              <p:cNvPr id="11315" name="AutoShape 6"/>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defTabSz="685800" fontAlgn="auto">
                  <a:spcBef>
                    <a:spcPts val="0"/>
                  </a:spcBef>
                  <a:spcAft>
                    <a:spcPts val="0"/>
                  </a:spcAft>
                </a:pPr>
                <a:r>
                  <a:rPr lang="en-US" altLang="en-US" sz="525">
                    <a:solidFill>
                      <a:prstClr val="black"/>
                    </a:solidFill>
                    <a:ea typeface="+mn-ea"/>
                    <a:cs typeface="+mn-cs"/>
                  </a:rPr>
                  <a:t>AND</a:t>
                </a:r>
              </a:p>
            </p:txBody>
          </p:sp>
          <p:sp>
            <p:nvSpPr>
              <p:cNvPr id="11316" name="Line 7"/>
              <p:cNvSpPr>
                <a:spLocks noChangeShapeType="1"/>
              </p:cNvSpPr>
              <p:nvPr/>
            </p:nvSpPr>
            <p:spPr bwMode="auto">
              <a:xfrm>
                <a:off x="1445"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317" name="Line 8"/>
              <p:cNvSpPr>
                <a:spLocks noChangeShapeType="1"/>
              </p:cNvSpPr>
              <p:nvPr/>
            </p:nvSpPr>
            <p:spPr bwMode="auto">
              <a:xfrm>
                <a:off x="1781"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318" name="Line 9"/>
              <p:cNvSpPr>
                <a:spLocks noChangeShapeType="1"/>
              </p:cNvSpPr>
              <p:nvPr/>
            </p:nvSpPr>
            <p:spPr bwMode="auto">
              <a:xfrm>
                <a:off x="1613" y="223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grpSp>
          <p:nvGrpSpPr>
            <p:cNvPr id="11271" name="Group 10"/>
            <p:cNvGrpSpPr>
              <a:grpSpLocks/>
            </p:cNvGrpSpPr>
            <p:nvPr/>
          </p:nvGrpSpPr>
          <p:grpSpPr bwMode="auto">
            <a:xfrm>
              <a:off x="2467" y="2784"/>
              <a:ext cx="264" cy="336"/>
              <a:chOff x="1349" y="2232"/>
              <a:chExt cx="528" cy="600"/>
            </a:xfrm>
          </p:grpSpPr>
          <p:sp>
            <p:nvSpPr>
              <p:cNvPr id="11311" name="AutoShape 11"/>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defTabSz="685800" fontAlgn="auto">
                  <a:spcBef>
                    <a:spcPts val="0"/>
                  </a:spcBef>
                  <a:spcAft>
                    <a:spcPts val="0"/>
                  </a:spcAft>
                </a:pPr>
                <a:r>
                  <a:rPr lang="en-US" altLang="en-US" sz="525">
                    <a:solidFill>
                      <a:prstClr val="black"/>
                    </a:solidFill>
                    <a:ea typeface="+mn-ea"/>
                    <a:cs typeface="+mn-cs"/>
                  </a:rPr>
                  <a:t>OR</a:t>
                </a:r>
              </a:p>
            </p:txBody>
          </p:sp>
          <p:sp>
            <p:nvSpPr>
              <p:cNvPr id="11312" name="Line 12"/>
              <p:cNvSpPr>
                <a:spLocks noChangeShapeType="1"/>
              </p:cNvSpPr>
              <p:nvPr/>
            </p:nvSpPr>
            <p:spPr bwMode="auto">
              <a:xfrm>
                <a:off x="1445"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313" name="Line 13"/>
              <p:cNvSpPr>
                <a:spLocks noChangeShapeType="1"/>
              </p:cNvSpPr>
              <p:nvPr/>
            </p:nvSpPr>
            <p:spPr bwMode="auto">
              <a:xfrm>
                <a:off x="1781"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314" name="Line 14"/>
              <p:cNvSpPr>
                <a:spLocks noChangeShapeType="1"/>
              </p:cNvSpPr>
              <p:nvPr/>
            </p:nvSpPr>
            <p:spPr bwMode="auto">
              <a:xfrm>
                <a:off x="1613" y="223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grpSp>
          <p:nvGrpSpPr>
            <p:cNvPr id="11272" name="Group 15"/>
            <p:cNvGrpSpPr>
              <a:grpSpLocks/>
            </p:cNvGrpSpPr>
            <p:nvPr/>
          </p:nvGrpSpPr>
          <p:grpSpPr bwMode="auto">
            <a:xfrm>
              <a:off x="2643" y="2112"/>
              <a:ext cx="264" cy="336"/>
              <a:chOff x="1349" y="2232"/>
              <a:chExt cx="528" cy="600"/>
            </a:xfrm>
          </p:grpSpPr>
          <p:sp>
            <p:nvSpPr>
              <p:cNvPr id="11307" name="AutoShape 16"/>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defTabSz="685800" fontAlgn="auto">
                  <a:spcBef>
                    <a:spcPts val="0"/>
                  </a:spcBef>
                  <a:spcAft>
                    <a:spcPts val="0"/>
                  </a:spcAft>
                </a:pPr>
                <a:r>
                  <a:rPr lang="en-US" altLang="en-US" sz="525">
                    <a:solidFill>
                      <a:prstClr val="black"/>
                    </a:solidFill>
                    <a:ea typeface="+mn-ea"/>
                    <a:cs typeface="+mn-cs"/>
                  </a:rPr>
                  <a:t>AND</a:t>
                </a:r>
              </a:p>
            </p:txBody>
          </p:sp>
          <p:sp>
            <p:nvSpPr>
              <p:cNvPr id="11308" name="Line 17"/>
              <p:cNvSpPr>
                <a:spLocks noChangeShapeType="1"/>
              </p:cNvSpPr>
              <p:nvPr/>
            </p:nvSpPr>
            <p:spPr bwMode="auto">
              <a:xfrm>
                <a:off x="1445"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309" name="Line 18"/>
              <p:cNvSpPr>
                <a:spLocks noChangeShapeType="1"/>
              </p:cNvSpPr>
              <p:nvPr/>
            </p:nvSpPr>
            <p:spPr bwMode="auto">
              <a:xfrm>
                <a:off x="1781"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310" name="Line 19"/>
              <p:cNvSpPr>
                <a:spLocks noChangeShapeType="1"/>
              </p:cNvSpPr>
              <p:nvPr/>
            </p:nvSpPr>
            <p:spPr bwMode="auto">
              <a:xfrm>
                <a:off x="1613" y="223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sp>
          <p:nvSpPr>
            <p:cNvPr id="11273" name="AutoShape 20"/>
            <p:cNvSpPr>
              <a:spLocks noChangeArrowheads="1"/>
            </p:cNvSpPr>
            <p:nvPr/>
          </p:nvSpPr>
          <p:spPr bwMode="auto">
            <a:xfrm>
              <a:off x="2923" y="2596"/>
              <a:ext cx="264" cy="188"/>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defTabSz="685800" fontAlgn="auto">
                <a:spcBef>
                  <a:spcPts val="0"/>
                </a:spcBef>
                <a:spcAft>
                  <a:spcPts val="0"/>
                </a:spcAft>
              </a:pPr>
              <a:r>
                <a:rPr lang="en-US" altLang="en-US" sz="525">
                  <a:solidFill>
                    <a:prstClr val="black"/>
                  </a:solidFill>
                  <a:ea typeface="+mn-ea"/>
                  <a:cs typeface="+mn-cs"/>
                </a:rPr>
                <a:t>NOT</a:t>
              </a:r>
            </a:p>
          </p:txBody>
        </p:sp>
        <p:sp>
          <p:nvSpPr>
            <p:cNvPr id="11274" name="Line 21"/>
            <p:cNvSpPr>
              <a:spLocks noChangeShapeType="1"/>
            </p:cNvSpPr>
            <p:nvPr/>
          </p:nvSpPr>
          <p:spPr bwMode="auto">
            <a:xfrm>
              <a:off x="3055" y="2529"/>
              <a:ext cx="0" cy="8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nvGrpSpPr>
            <p:cNvPr id="11275" name="Group 22"/>
            <p:cNvGrpSpPr>
              <a:grpSpLocks/>
            </p:cNvGrpSpPr>
            <p:nvPr/>
          </p:nvGrpSpPr>
          <p:grpSpPr bwMode="auto">
            <a:xfrm>
              <a:off x="2923" y="2784"/>
              <a:ext cx="264" cy="336"/>
              <a:chOff x="1349" y="2232"/>
              <a:chExt cx="528" cy="600"/>
            </a:xfrm>
          </p:grpSpPr>
          <p:sp>
            <p:nvSpPr>
              <p:cNvPr id="11303" name="AutoShape 23"/>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defTabSz="685800" fontAlgn="auto">
                  <a:spcBef>
                    <a:spcPts val="0"/>
                  </a:spcBef>
                  <a:spcAft>
                    <a:spcPts val="0"/>
                  </a:spcAft>
                </a:pPr>
                <a:r>
                  <a:rPr lang="en-US" altLang="en-US" sz="525">
                    <a:solidFill>
                      <a:prstClr val="black"/>
                    </a:solidFill>
                    <a:ea typeface="+mn-ea"/>
                    <a:cs typeface="+mn-cs"/>
                  </a:rPr>
                  <a:t>OR</a:t>
                </a:r>
              </a:p>
            </p:txBody>
          </p:sp>
          <p:sp>
            <p:nvSpPr>
              <p:cNvPr id="11304" name="Line 24"/>
              <p:cNvSpPr>
                <a:spLocks noChangeShapeType="1"/>
              </p:cNvSpPr>
              <p:nvPr/>
            </p:nvSpPr>
            <p:spPr bwMode="auto">
              <a:xfrm>
                <a:off x="1445"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305" name="Line 25"/>
              <p:cNvSpPr>
                <a:spLocks noChangeShapeType="1"/>
              </p:cNvSpPr>
              <p:nvPr/>
            </p:nvSpPr>
            <p:spPr bwMode="auto">
              <a:xfrm>
                <a:off x="1781"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306" name="Line 26"/>
              <p:cNvSpPr>
                <a:spLocks noChangeShapeType="1"/>
              </p:cNvSpPr>
              <p:nvPr/>
            </p:nvSpPr>
            <p:spPr bwMode="auto">
              <a:xfrm>
                <a:off x="1613" y="223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grpSp>
          <p:nvGrpSpPr>
            <p:cNvPr id="11276" name="Group 27"/>
            <p:cNvGrpSpPr>
              <a:grpSpLocks/>
            </p:cNvGrpSpPr>
            <p:nvPr/>
          </p:nvGrpSpPr>
          <p:grpSpPr bwMode="auto">
            <a:xfrm>
              <a:off x="2299" y="2448"/>
              <a:ext cx="264" cy="336"/>
              <a:chOff x="1349" y="2232"/>
              <a:chExt cx="528" cy="600"/>
            </a:xfrm>
          </p:grpSpPr>
          <p:sp>
            <p:nvSpPr>
              <p:cNvPr id="11299" name="AutoShape 28"/>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defTabSz="685800" fontAlgn="auto">
                  <a:spcBef>
                    <a:spcPts val="0"/>
                  </a:spcBef>
                  <a:spcAft>
                    <a:spcPts val="0"/>
                  </a:spcAft>
                </a:pPr>
                <a:r>
                  <a:rPr lang="en-US" altLang="en-US" sz="525">
                    <a:solidFill>
                      <a:prstClr val="black"/>
                    </a:solidFill>
                    <a:ea typeface="+mn-ea"/>
                    <a:cs typeface="+mn-cs"/>
                  </a:rPr>
                  <a:t>AND</a:t>
                </a:r>
              </a:p>
            </p:txBody>
          </p:sp>
          <p:sp>
            <p:nvSpPr>
              <p:cNvPr id="11300" name="Line 29"/>
              <p:cNvSpPr>
                <a:spLocks noChangeShapeType="1"/>
              </p:cNvSpPr>
              <p:nvPr/>
            </p:nvSpPr>
            <p:spPr bwMode="auto">
              <a:xfrm>
                <a:off x="1445"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301" name="Line 30"/>
              <p:cNvSpPr>
                <a:spLocks noChangeShapeType="1"/>
              </p:cNvSpPr>
              <p:nvPr/>
            </p:nvSpPr>
            <p:spPr bwMode="auto">
              <a:xfrm>
                <a:off x="1781"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302" name="Line 31"/>
              <p:cNvSpPr>
                <a:spLocks noChangeShapeType="1"/>
              </p:cNvSpPr>
              <p:nvPr/>
            </p:nvSpPr>
            <p:spPr bwMode="auto">
              <a:xfrm>
                <a:off x="1613" y="223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sp>
          <p:nvSpPr>
            <p:cNvPr id="11277" name="Line 32"/>
            <p:cNvSpPr>
              <a:spLocks noChangeShapeType="1"/>
            </p:cNvSpPr>
            <p:nvPr/>
          </p:nvSpPr>
          <p:spPr bwMode="auto">
            <a:xfrm>
              <a:off x="2859" y="2452"/>
              <a:ext cx="196" cy="7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278" name="Line 33"/>
            <p:cNvSpPr>
              <a:spLocks noChangeShapeType="1"/>
            </p:cNvSpPr>
            <p:nvPr/>
          </p:nvSpPr>
          <p:spPr bwMode="auto">
            <a:xfrm>
              <a:off x="2431" y="2452"/>
              <a:ext cx="2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279" name="Line 34"/>
            <p:cNvSpPr>
              <a:spLocks noChangeShapeType="1"/>
            </p:cNvSpPr>
            <p:nvPr/>
          </p:nvSpPr>
          <p:spPr bwMode="auto">
            <a:xfrm>
              <a:off x="2216" y="2784"/>
              <a:ext cx="1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280" name="Line 35"/>
            <p:cNvSpPr>
              <a:spLocks noChangeShapeType="1"/>
            </p:cNvSpPr>
            <p:nvPr/>
          </p:nvSpPr>
          <p:spPr bwMode="auto">
            <a:xfrm>
              <a:off x="2515" y="2784"/>
              <a:ext cx="9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281" name="Text Box 36"/>
            <p:cNvSpPr txBox="1">
              <a:spLocks noChangeArrowheads="1"/>
            </p:cNvSpPr>
            <p:nvPr/>
          </p:nvSpPr>
          <p:spPr bwMode="auto">
            <a:xfrm>
              <a:off x="1008" y="2623"/>
              <a:ext cx="1141"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500">
                  <a:solidFill>
                    <a:prstClr val="black"/>
                  </a:solidFill>
                  <a:ea typeface="+mn-ea"/>
                  <a:cs typeface="+mn-cs"/>
                </a:rPr>
                <a:t>Alice’s inputs</a:t>
              </a:r>
            </a:p>
          </p:txBody>
        </p:sp>
        <p:sp>
          <p:nvSpPr>
            <p:cNvPr id="11282" name="Line 37"/>
            <p:cNvSpPr>
              <a:spLocks noChangeShapeType="1"/>
            </p:cNvSpPr>
            <p:nvPr/>
          </p:nvSpPr>
          <p:spPr bwMode="auto">
            <a:xfrm>
              <a:off x="1555" y="2880"/>
              <a:ext cx="0"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283" name="Line 38"/>
            <p:cNvSpPr>
              <a:spLocks noChangeShapeType="1"/>
            </p:cNvSpPr>
            <p:nvPr/>
          </p:nvSpPr>
          <p:spPr bwMode="auto">
            <a:xfrm>
              <a:off x="1555" y="3120"/>
              <a:ext cx="58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284" name="Line 39"/>
            <p:cNvSpPr>
              <a:spLocks noChangeShapeType="1"/>
            </p:cNvSpPr>
            <p:nvPr/>
          </p:nvSpPr>
          <p:spPr bwMode="auto">
            <a:xfrm>
              <a:off x="1507" y="2880"/>
              <a:ext cx="0" cy="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285" name="Line 40"/>
            <p:cNvSpPr>
              <a:spLocks noChangeShapeType="1"/>
            </p:cNvSpPr>
            <p:nvPr/>
          </p:nvSpPr>
          <p:spPr bwMode="auto">
            <a:xfrm>
              <a:off x="1507" y="3168"/>
              <a:ext cx="10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286" name="Line 41"/>
            <p:cNvSpPr>
              <a:spLocks noChangeShapeType="1"/>
            </p:cNvSpPr>
            <p:nvPr/>
          </p:nvSpPr>
          <p:spPr bwMode="auto">
            <a:xfrm>
              <a:off x="2515" y="3120"/>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287" name="Line 42"/>
            <p:cNvSpPr>
              <a:spLocks noChangeShapeType="1"/>
            </p:cNvSpPr>
            <p:nvPr/>
          </p:nvSpPr>
          <p:spPr bwMode="auto">
            <a:xfrm>
              <a:off x="1459" y="2880"/>
              <a:ext cx="0" cy="3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288" name="Line 43"/>
            <p:cNvSpPr>
              <a:spLocks noChangeShapeType="1"/>
            </p:cNvSpPr>
            <p:nvPr/>
          </p:nvSpPr>
          <p:spPr bwMode="auto">
            <a:xfrm>
              <a:off x="1459" y="3216"/>
              <a:ext cx="1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289" name="Line 44"/>
            <p:cNvSpPr>
              <a:spLocks noChangeShapeType="1"/>
            </p:cNvSpPr>
            <p:nvPr/>
          </p:nvSpPr>
          <p:spPr bwMode="auto">
            <a:xfrm flipH="1">
              <a:off x="2971" y="3120"/>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290" name="Line 45"/>
            <p:cNvSpPr>
              <a:spLocks noChangeShapeType="1"/>
            </p:cNvSpPr>
            <p:nvPr/>
          </p:nvSpPr>
          <p:spPr bwMode="auto">
            <a:xfrm>
              <a:off x="3720" y="2880"/>
              <a:ext cx="0"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291" name="Line 46"/>
            <p:cNvSpPr>
              <a:spLocks noChangeShapeType="1"/>
            </p:cNvSpPr>
            <p:nvPr/>
          </p:nvSpPr>
          <p:spPr bwMode="auto">
            <a:xfrm>
              <a:off x="3139" y="3120"/>
              <a:ext cx="58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292" name="Line 47"/>
            <p:cNvSpPr>
              <a:spLocks noChangeShapeType="1"/>
            </p:cNvSpPr>
            <p:nvPr/>
          </p:nvSpPr>
          <p:spPr bwMode="auto">
            <a:xfrm>
              <a:off x="3811" y="2880"/>
              <a:ext cx="0" cy="3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293" name="Line 48"/>
            <p:cNvSpPr>
              <a:spLocks noChangeShapeType="1"/>
            </p:cNvSpPr>
            <p:nvPr/>
          </p:nvSpPr>
          <p:spPr bwMode="auto">
            <a:xfrm>
              <a:off x="2299" y="3264"/>
              <a:ext cx="1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294" name="Line 49"/>
            <p:cNvSpPr>
              <a:spLocks noChangeShapeType="1"/>
            </p:cNvSpPr>
            <p:nvPr/>
          </p:nvSpPr>
          <p:spPr bwMode="auto">
            <a:xfrm>
              <a:off x="2683" y="3120"/>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295" name="Line 50"/>
            <p:cNvSpPr>
              <a:spLocks noChangeShapeType="1"/>
            </p:cNvSpPr>
            <p:nvPr/>
          </p:nvSpPr>
          <p:spPr bwMode="auto">
            <a:xfrm>
              <a:off x="3763" y="2880"/>
              <a:ext cx="0" cy="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296" name="Line 51"/>
            <p:cNvSpPr>
              <a:spLocks noChangeShapeType="1"/>
            </p:cNvSpPr>
            <p:nvPr/>
          </p:nvSpPr>
          <p:spPr bwMode="auto">
            <a:xfrm>
              <a:off x="2683" y="3168"/>
              <a:ext cx="10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297" name="Line 52"/>
            <p:cNvSpPr>
              <a:spLocks noChangeShapeType="1"/>
            </p:cNvSpPr>
            <p:nvPr/>
          </p:nvSpPr>
          <p:spPr bwMode="auto">
            <a:xfrm>
              <a:off x="2304" y="3120"/>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11298" name="Text Box 53"/>
            <p:cNvSpPr txBox="1">
              <a:spLocks noChangeArrowheads="1"/>
            </p:cNvSpPr>
            <p:nvPr/>
          </p:nvSpPr>
          <p:spPr bwMode="auto">
            <a:xfrm>
              <a:off x="3323" y="2630"/>
              <a:ext cx="108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defTabSz="685800" fontAlgn="auto">
                <a:spcBef>
                  <a:spcPts val="0"/>
                </a:spcBef>
                <a:spcAft>
                  <a:spcPts val="0"/>
                </a:spcAft>
              </a:pPr>
              <a:r>
                <a:rPr lang="en-US" altLang="en-US" sz="1500">
                  <a:solidFill>
                    <a:prstClr val="black"/>
                  </a:solidFill>
                  <a:ea typeface="+mn-ea"/>
                  <a:cs typeface="+mn-cs"/>
                </a:rPr>
                <a:t>Bob’s inputs</a:t>
              </a:r>
            </a:p>
          </p:txBody>
        </p:sp>
      </p:grpSp>
    </p:spTree>
    <p:extLst>
      <p:ext uri="{BB962C8B-B14F-4D97-AF65-F5344CB8AC3E}">
        <p14:creationId xmlns:p14="http://schemas.microsoft.com/office/powerpoint/2010/main" val="28063192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98745" y="1193100"/>
                <a:ext cx="7886700" cy="3263504"/>
              </a:xfrm>
            </p:spPr>
            <p:txBody>
              <a:bodyPr/>
              <a:lstStyle/>
              <a:p>
                <a:pPr marL="0" indent="0">
                  <a:buNone/>
                </a:pPr>
                <a:r>
                  <a:rPr lang="en-US" dirty="0"/>
                  <a:t>Alice’s Input: </a:t>
                </a:r>
                <a:r>
                  <a:rPr lang="en-US" dirty="0" err="1"/>
                  <a:t>a,b</a:t>
                </a:r>
                <a:endParaRPr lang="en-US" dirty="0"/>
              </a:p>
              <a:p>
                <a:pPr marL="0" indent="0">
                  <a:buNone/>
                </a:pPr>
                <a:r>
                  <a:rPr lang="en-US" dirty="0"/>
                  <a:t>Bob’s Input: </a:t>
                </a:r>
                <a:r>
                  <a:rPr lang="en-US" dirty="0" err="1"/>
                  <a:t>c,d</a:t>
                </a:r>
                <a:endParaRPr lang="en-US" dirty="0"/>
              </a:p>
              <a:p>
                <a:pPr marL="0" indent="0">
                  <a:buNone/>
                </a:pPr>
                <a:endParaRPr lang="en-US" b="0" i="1" dirty="0">
                  <a:latin typeface="Cambria Math" panose="02040503050406030204" pitchFamily="18" charset="0"/>
                </a:endParaRPr>
              </a:p>
              <a:p>
                <a:pPr marL="0" indent="0">
                  <a:buNone/>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altLang="en-US" i="1">
                            <a:latin typeface="Cambria Math" panose="02040503050406030204" pitchFamily="18" charset="0"/>
                          </a:rPr>
                          <m:t>𝑎</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𝑏</m:t>
                        </m:r>
                        <m:r>
                          <m:rPr>
                            <m:nor/>
                          </m:rPr>
                          <a:rPr lang="en-US" altLang="en-US" dirty="0"/>
                          <m:t> </m:t>
                        </m:r>
                      </m:e>
                    </m:d>
                    <m:r>
                      <a:rPr lang="en-US" altLang="en-US" i="1">
                        <a:latin typeface="Cambria Math" panose="02040503050406030204" pitchFamily="18" charset="0"/>
                        <a:ea typeface="Cambria Math" panose="02040503050406030204" pitchFamily="18" charset="0"/>
                      </a:rPr>
                      <m:t>∨</m:t>
                    </m:r>
                    <m:d>
                      <m:dPr>
                        <m:ctrlPr>
                          <a:rPr lang="en-US" altLang="en-US" i="1" smtClean="0">
                            <a:latin typeface="Cambria Math" panose="02040503050406030204" pitchFamily="18" charset="0"/>
                            <a:ea typeface="Cambria Math" panose="02040503050406030204" pitchFamily="18" charset="0"/>
                          </a:rPr>
                        </m:ctrlPr>
                      </m:dPr>
                      <m:e>
                        <m:r>
                          <a:rPr lang="en-US" altLang="en-US" i="1">
                            <a:latin typeface="Cambria Math" panose="02040503050406030204" pitchFamily="18" charset="0"/>
                          </a:rPr>
                          <m:t>𝑐</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𝑑</m:t>
                        </m:r>
                        <m:r>
                          <m:rPr>
                            <m:nor/>
                          </m:rPr>
                          <a:rPr lang="en-US" altLang="en-US" dirty="0"/>
                          <m:t> </m:t>
                        </m:r>
                      </m:e>
                    </m:d>
                  </m:oMath>
                </a14:m>
                <a:r>
                  <a:rPr lang="en-US" altLang="en-US" dirty="0"/>
                  <a:t> </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98745" y="1193100"/>
                <a:ext cx="7886700" cy="3263504"/>
              </a:xfrm>
              <a:blipFill>
                <a:blip r:embed="rId2"/>
                <a:stretch>
                  <a:fillRect l="-965" t="-272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defTabSz="685800" fontAlgn="auto">
              <a:spcBef>
                <a:spcPts val="0"/>
              </a:spcBef>
              <a:spcAft>
                <a:spcPts val="0"/>
              </a:spcAft>
            </a:pPr>
            <a:fld id="{D104D3F7-B83F-4105-B753-146AD0E5364B}" type="slidenum">
              <a:rPr lang="en-US">
                <a:solidFill>
                  <a:prstClr val="black">
                    <a:tint val="75000"/>
                  </a:prstClr>
                </a:solidFill>
                <a:latin typeface="Calibri" panose="020F0502020204030204"/>
                <a:ea typeface="+mn-ea"/>
                <a:cs typeface="+mn-cs"/>
              </a:rPr>
              <a:pPr defTabSz="685800" fontAlgn="auto">
                <a:spcBef>
                  <a:spcPts val="0"/>
                </a:spcBef>
                <a:spcAft>
                  <a:spcPts val="0"/>
                </a:spcAft>
              </a:pPr>
              <a:t>64</a:t>
            </a:fld>
            <a:endParaRPr lang="en-US">
              <a:solidFill>
                <a:prstClr val="black">
                  <a:tint val="75000"/>
                </a:prstClr>
              </a:solidFill>
              <a:latin typeface="Calibri" panose="020F0502020204030204"/>
              <a:ea typeface="+mn-ea"/>
              <a:cs typeface="+mn-cs"/>
            </a:endParaRPr>
          </a:p>
        </p:txBody>
      </p:sp>
      <p:grpSp>
        <p:nvGrpSpPr>
          <p:cNvPr id="5" name="Group 26"/>
          <p:cNvGrpSpPr>
            <a:grpSpLocks/>
          </p:cNvGrpSpPr>
          <p:nvPr/>
        </p:nvGrpSpPr>
        <p:grpSpPr bwMode="auto">
          <a:xfrm>
            <a:off x="4607447" y="3521462"/>
            <a:ext cx="857250" cy="985837"/>
            <a:chOff x="1344" y="2448"/>
            <a:chExt cx="720" cy="828"/>
          </a:xfrm>
        </p:grpSpPr>
        <p:pic>
          <p:nvPicPr>
            <p:cNvPr id="6" name="Picture 19"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4"/>
            <p:cNvGrpSpPr>
              <a:grpSpLocks/>
            </p:cNvGrpSpPr>
            <p:nvPr/>
          </p:nvGrpSpPr>
          <p:grpSpPr bwMode="auto">
            <a:xfrm>
              <a:off x="1344" y="2736"/>
              <a:ext cx="528" cy="540"/>
              <a:chOff x="1584" y="2784"/>
              <a:chExt cx="528" cy="540"/>
            </a:xfrm>
          </p:grpSpPr>
          <p:pic>
            <p:nvPicPr>
              <p:cNvPr id="9" name="Picture 2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8" name="Text Box 25"/>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1" name="Group 63"/>
          <p:cNvGrpSpPr>
            <a:grpSpLocks/>
          </p:cNvGrpSpPr>
          <p:nvPr/>
        </p:nvGrpSpPr>
        <p:grpSpPr bwMode="auto">
          <a:xfrm>
            <a:off x="5407547" y="3521462"/>
            <a:ext cx="857250" cy="985837"/>
            <a:chOff x="1344" y="2448"/>
            <a:chExt cx="720" cy="828"/>
          </a:xfrm>
        </p:grpSpPr>
        <p:pic>
          <p:nvPicPr>
            <p:cNvPr id="12" name="Picture 6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p:cNvGrpSpPr>
              <a:grpSpLocks/>
            </p:cNvGrpSpPr>
            <p:nvPr/>
          </p:nvGrpSpPr>
          <p:grpSpPr bwMode="auto">
            <a:xfrm>
              <a:off x="1344" y="2736"/>
              <a:ext cx="528" cy="540"/>
              <a:chOff x="1584" y="2784"/>
              <a:chExt cx="528" cy="540"/>
            </a:xfrm>
          </p:grpSpPr>
          <p:pic>
            <p:nvPicPr>
              <p:cNvPr id="15" name="Picture 6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14" name="Text Box 6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7" name="Group 69"/>
          <p:cNvGrpSpPr>
            <a:grpSpLocks/>
          </p:cNvGrpSpPr>
          <p:nvPr/>
        </p:nvGrpSpPr>
        <p:grpSpPr bwMode="auto">
          <a:xfrm>
            <a:off x="6721997" y="3464312"/>
            <a:ext cx="857250" cy="985837"/>
            <a:chOff x="1344" y="2448"/>
            <a:chExt cx="720" cy="828"/>
          </a:xfrm>
        </p:grpSpPr>
        <p:pic>
          <p:nvPicPr>
            <p:cNvPr id="18" name="Picture 70"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71"/>
            <p:cNvGrpSpPr>
              <a:grpSpLocks/>
            </p:cNvGrpSpPr>
            <p:nvPr/>
          </p:nvGrpSpPr>
          <p:grpSpPr bwMode="auto">
            <a:xfrm>
              <a:off x="1344" y="2736"/>
              <a:ext cx="528" cy="540"/>
              <a:chOff x="1584" y="2784"/>
              <a:chExt cx="528" cy="540"/>
            </a:xfrm>
          </p:grpSpPr>
          <p:pic>
            <p:nvPicPr>
              <p:cNvPr id="21" name="Picture 72"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73"/>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0" name="Text Box 74"/>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3" name="Group 75"/>
          <p:cNvGrpSpPr>
            <a:grpSpLocks/>
          </p:cNvGrpSpPr>
          <p:nvPr/>
        </p:nvGrpSpPr>
        <p:grpSpPr bwMode="auto">
          <a:xfrm>
            <a:off x="7522097" y="3464312"/>
            <a:ext cx="857250" cy="985837"/>
            <a:chOff x="1344" y="2448"/>
            <a:chExt cx="720" cy="828"/>
          </a:xfrm>
        </p:grpSpPr>
        <p:pic>
          <p:nvPicPr>
            <p:cNvPr id="24" name="Picture 76"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77"/>
            <p:cNvGrpSpPr>
              <a:grpSpLocks/>
            </p:cNvGrpSpPr>
            <p:nvPr/>
          </p:nvGrpSpPr>
          <p:grpSpPr bwMode="auto">
            <a:xfrm>
              <a:off x="1344" y="2736"/>
              <a:ext cx="528" cy="540"/>
              <a:chOff x="1584" y="2784"/>
              <a:chExt cx="528" cy="540"/>
            </a:xfrm>
          </p:grpSpPr>
          <p:pic>
            <p:nvPicPr>
              <p:cNvPr id="27" name="Picture 78"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79"/>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6" name="Text Box 80"/>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9" name="Group 81"/>
          <p:cNvGrpSpPr>
            <a:grpSpLocks/>
          </p:cNvGrpSpPr>
          <p:nvPr/>
        </p:nvGrpSpPr>
        <p:grpSpPr bwMode="auto">
          <a:xfrm>
            <a:off x="6721997" y="2160577"/>
            <a:ext cx="857250" cy="985838"/>
            <a:chOff x="1344" y="2448"/>
            <a:chExt cx="720" cy="828"/>
          </a:xfrm>
        </p:grpSpPr>
        <p:pic>
          <p:nvPicPr>
            <p:cNvPr id="30" name="Picture 82"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83"/>
            <p:cNvGrpSpPr>
              <a:grpSpLocks/>
            </p:cNvGrpSpPr>
            <p:nvPr/>
          </p:nvGrpSpPr>
          <p:grpSpPr bwMode="auto">
            <a:xfrm>
              <a:off x="1344" y="2736"/>
              <a:ext cx="528" cy="540"/>
              <a:chOff x="1584" y="2784"/>
              <a:chExt cx="528" cy="540"/>
            </a:xfrm>
          </p:grpSpPr>
          <p:pic>
            <p:nvPicPr>
              <p:cNvPr id="33" name="Picture 84"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85"/>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2" name="Text Box 86"/>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35" name="Group 87"/>
          <p:cNvGrpSpPr>
            <a:grpSpLocks/>
          </p:cNvGrpSpPr>
          <p:nvPr/>
        </p:nvGrpSpPr>
        <p:grpSpPr bwMode="auto">
          <a:xfrm>
            <a:off x="5350397" y="2092712"/>
            <a:ext cx="857250" cy="985837"/>
            <a:chOff x="1344" y="2448"/>
            <a:chExt cx="720" cy="828"/>
          </a:xfrm>
        </p:grpSpPr>
        <p:pic>
          <p:nvPicPr>
            <p:cNvPr id="36" name="Picture 88"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89"/>
            <p:cNvGrpSpPr>
              <a:grpSpLocks/>
            </p:cNvGrpSpPr>
            <p:nvPr/>
          </p:nvGrpSpPr>
          <p:grpSpPr bwMode="auto">
            <a:xfrm>
              <a:off x="1344" y="2736"/>
              <a:ext cx="528" cy="540"/>
              <a:chOff x="1584" y="2784"/>
              <a:chExt cx="528" cy="540"/>
            </a:xfrm>
          </p:grpSpPr>
          <p:pic>
            <p:nvPicPr>
              <p:cNvPr id="39" name="Picture 9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9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8" name="Text Box 92"/>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1" name="Group 93"/>
          <p:cNvGrpSpPr>
            <a:grpSpLocks/>
          </p:cNvGrpSpPr>
          <p:nvPr/>
        </p:nvGrpSpPr>
        <p:grpSpPr bwMode="auto">
          <a:xfrm>
            <a:off x="6093347" y="674677"/>
            <a:ext cx="857250" cy="985838"/>
            <a:chOff x="1344" y="2448"/>
            <a:chExt cx="720" cy="828"/>
          </a:xfrm>
        </p:grpSpPr>
        <p:pic>
          <p:nvPicPr>
            <p:cNvPr id="42" name="Picture 9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95"/>
            <p:cNvGrpSpPr>
              <a:grpSpLocks/>
            </p:cNvGrpSpPr>
            <p:nvPr/>
          </p:nvGrpSpPr>
          <p:grpSpPr bwMode="auto">
            <a:xfrm>
              <a:off x="1344" y="2736"/>
              <a:ext cx="528" cy="540"/>
              <a:chOff x="1584" y="2784"/>
              <a:chExt cx="528" cy="540"/>
            </a:xfrm>
          </p:grpSpPr>
          <p:pic>
            <p:nvPicPr>
              <p:cNvPr id="45" name="Picture 9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9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44" name="Text Box 9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7" name="Group 18"/>
          <p:cNvGrpSpPr>
            <a:grpSpLocks/>
          </p:cNvGrpSpPr>
          <p:nvPr/>
        </p:nvGrpSpPr>
        <p:grpSpPr bwMode="auto">
          <a:xfrm>
            <a:off x="4778897" y="1121162"/>
            <a:ext cx="3371850" cy="3086100"/>
            <a:chOff x="1968" y="672"/>
            <a:chExt cx="1344" cy="1728"/>
          </a:xfrm>
        </p:grpSpPr>
        <p:sp>
          <p:nvSpPr>
            <p:cNvPr id="48" name="AutoShape 4"/>
            <p:cNvSpPr>
              <a:spLocks noChangeArrowheads="1"/>
            </p:cNvSpPr>
            <p:nvPr/>
          </p:nvSpPr>
          <p:spPr bwMode="auto">
            <a:xfrm>
              <a:off x="2352" y="91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49" name="Line 5"/>
            <p:cNvSpPr>
              <a:spLocks noChangeShapeType="1"/>
            </p:cNvSpPr>
            <p:nvPr/>
          </p:nvSpPr>
          <p:spPr bwMode="auto">
            <a:xfrm flipH="1">
              <a:off x="2256" y="1248"/>
              <a:ext cx="192"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0" name="Line 6"/>
            <p:cNvSpPr>
              <a:spLocks noChangeShapeType="1"/>
            </p:cNvSpPr>
            <p:nvPr/>
          </p:nvSpPr>
          <p:spPr bwMode="auto">
            <a:xfrm>
              <a:off x="2784" y="1248"/>
              <a:ext cx="24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1" name="Line 7"/>
            <p:cNvSpPr>
              <a:spLocks noChangeShapeType="1"/>
            </p:cNvSpPr>
            <p:nvPr/>
          </p:nvSpPr>
          <p:spPr bwMode="auto">
            <a:xfrm>
              <a:off x="2616" y="672"/>
              <a:ext cx="0" cy="2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2" name="AutoShape 10"/>
            <p:cNvSpPr>
              <a:spLocks noChangeArrowheads="1"/>
            </p:cNvSpPr>
            <p:nvPr/>
          </p:nvSpPr>
          <p:spPr bwMode="auto">
            <a:xfrm>
              <a:off x="1968"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3" name="AutoShape 11"/>
            <p:cNvSpPr>
              <a:spLocks noChangeArrowheads="1"/>
            </p:cNvSpPr>
            <p:nvPr/>
          </p:nvSpPr>
          <p:spPr bwMode="auto">
            <a:xfrm>
              <a:off x="2784"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4" name="Line 12"/>
            <p:cNvSpPr>
              <a:spLocks noChangeShapeType="1"/>
            </p:cNvSpPr>
            <p:nvPr/>
          </p:nvSpPr>
          <p:spPr bwMode="auto">
            <a:xfrm>
              <a:off x="2074"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5" name="Line 13"/>
            <p:cNvSpPr>
              <a:spLocks noChangeShapeType="1"/>
            </p:cNvSpPr>
            <p:nvPr/>
          </p:nvSpPr>
          <p:spPr bwMode="auto">
            <a:xfrm>
              <a:off x="2362"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6" name="Line 14"/>
            <p:cNvSpPr>
              <a:spLocks noChangeShapeType="1"/>
            </p:cNvSpPr>
            <p:nvPr/>
          </p:nvSpPr>
          <p:spPr bwMode="auto">
            <a:xfrm>
              <a:off x="2880"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7" name="Line 15"/>
            <p:cNvSpPr>
              <a:spLocks noChangeShapeType="1"/>
            </p:cNvSpPr>
            <p:nvPr/>
          </p:nvSpPr>
          <p:spPr bwMode="auto">
            <a:xfrm>
              <a:off x="3216"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sp>
        <p:nvSpPr>
          <p:cNvPr id="58" name="Text Box 100"/>
          <p:cNvSpPr txBox="1">
            <a:spLocks noChangeArrowheads="1"/>
          </p:cNvSpPr>
          <p:nvPr/>
        </p:nvSpPr>
        <p:spPr bwMode="auto">
          <a:xfrm>
            <a:off x="5007497" y="3910797"/>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a</a:t>
            </a:r>
          </a:p>
        </p:txBody>
      </p:sp>
      <p:sp>
        <p:nvSpPr>
          <p:cNvPr id="59" name="Text Box 101"/>
          <p:cNvSpPr txBox="1">
            <a:spLocks noChangeArrowheads="1"/>
          </p:cNvSpPr>
          <p:nvPr/>
        </p:nvSpPr>
        <p:spPr bwMode="auto">
          <a:xfrm>
            <a:off x="5750447" y="3910797"/>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b</a:t>
            </a:r>
          </a:p>
        </p:txBody>
      </p:sp>
      <mc:AlternateContent xmlns:mc="http://schemas.openxmlformats.org/markup-compatibility/2006">
        <mc:Choice xmlns:a14="http://schemas.microsoft.com/office/drawing/2010/main" Requires="a14">
          <p:sp>
            <p:nvSpPr>
              <p:cNvPr id="60" name="Text Box 102"/>
              <p:cNvSpPr txBox="1">
                <a:spLocks noChangeArrowheads="1"/>
              </p:cNvSpPr>
              <p:nvPr/>
            </p:nvSpPr>
            <p:spPr bwMode="auto">
              <a:xfrm>
                <a:off x="4376858" y="2325101"/>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𝑎</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𝑏</m:t>
                      </m:r>
                    </m:oMath>
                  </m:oMathPara>
                </a14:m>
                <a:endParaRPr lang="en-US" altLang="en-US" sz="1350" dirty="0">
                  <a:solidFill>
                    <a:prstClr val="black"/>
                  </a:solidFill>
                  <a:latin typeface="Calibri" panose="020F0502020204030204"/>
                  <a:ea typeface="+mn-ea"/>
                  <a:cs typeface="+mn-cs"/>
                </a:endParaRPr>
              </a:p>
            </p:txBody>
          </p:sp>
        </mc:Choice>
        <mc:Fallback>
          <p:sp>
            <p:nvSpPr>
              <p:cNvPr id="60" name="Text Box 102"/>
              <p:cNvSpPr txBox="1">
                <a:spLocks noRot="1" noChangeAspect="1" noMove="1" noResize="1" noEditPoints="1" noAdjustHandles="1" noChangeArrowheads="1" noChangeShapeType="1" noTextEdit="1"/>
              </p:cNvSpPr>
              <p:nvPr/>
            </p:nvSpPr>
            <p:spPr bwMode="auto">
              <a:xfrm>
                <a:off x="4376858" y="2325101"/>
                <a:ext cx="981007" cy="30008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1" name="Text Box 103"/>
          <p:cNvSpPr txBox="1">
            <a:spLocks noChangeArrowheads="1"/>
          </p:cNvSpPr>
          <p:nvPr/>
        </p:nvSpPr>
        <p:spPr bwMode="auto">
          <a:xfrm>
            <a:off x="5178947" y="3053547"/>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3" name="Text Box 100"/>
          <p:cNvSpPr txBox="1">
            <a:spLocks noChangeArrowheads="1"/>
          </p:cNvSpPr>
          <p:nvPr/>
        </p:nvSpPr>
        <p:spPr bwMode="auto">
          <a:xfrm>
            <a:off x="7073501" y="3877459"/>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c</a:t>
            </a:r>
          </a:p>
        </p:txBody>
      </p:sp>
      <p:sp>
        <p:nvSpPr>
          <p:cNvPr id="64" name="Text Box 100"/>
          <p:cNvSpPr txBox="1">
            <a:spLocks noChangeArrowheads="1"/>
          </p:cNvSpPr>
          <p:nvPr/>
        </p:nvSpPr>
        <p:spPr bwMode="auto">
          <a:xfrm>
            <a:off x="7985420" y="3870910"/>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d</a:t>
            </a:r>
          </a:p>
        </p:txBody>
      </p:sp>
      <mc:AlternateContent xmlns:mc="http://schemas.openxmlformats.org/markup-compatibility/2006">
        <mc:Choice xmlns:a14="http://schemas.microsoft.com/office/drawing/2010/main" Requires="a14">
          <p:sp>
            <p:nvSpPr>
              <p:cNvPr id="65" name="Text Box 102"/>
              <p:cNvSpPr txBox="1">
                <a:spLocks noChangeArrowheads="1"/>
              </p:cNvSpPr>
              <p:nvPr/>
            </p:nvSpPr>
            <p:spPr bwMode="auto">
              <a:xfrm>
                <a:off x="7428208" y="2284747"/>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𝑓</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𝑐</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𝑑</m:t>
                      </m:r>
                    </m:oMath>
                  </m:oMathPara>
                </a14:m>
                <a:endParaRPr lang="en-US" altLang="en-US" sz="1350" dirty="0">
                  <a:solidFill>
                    <a:prstClr val="black"/>
                  </a:solidFill>
                  <a:latin typeface="Calibri" panose="020F0502020204030204"/>
                  <a:ea typeface="+mn-ea"/>
                  <a:cs typeface="+mn-cs"/>
                </a:endParaRPr>
              </a:p>
            </p:txBody>
          </p:sp>
        </mc:Choice>
        <mc:Fallback>
          <p:sp>
            <p:nvSpPr>
              <p:cNvPr id="65" name="Text Box 102"/>
              <p:cNvSpPr txBox="1">
                <a:spLocks noRot="1" noChangeAspect="1" noMove="1" noResize="1" noEditPoints="1" noAdjustHandles="1" noChangeArrowheads="1" noChangeShapeType="1" noTextEdit="1"/>
              </p:cNvSpPr>
              <p:nvPr/>
            </p:nvSpPr>
            <p:spPr bwMode="auto">
              <a:xfrm>
                <a:off x="7428208" y="2284747"/>
                <a:ext cx="981007" cy="300082"/>
              </a:xfrm>
              <a:prstGeom prst="rect">
                <a:avLst/>
              </a:prstGeom>
              <a:blipFill>
                <a:blip r:embed="rId6"/>
                <a:stretch>
                  <a:fillRect b="-8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Text Box 102"/>
              <p:cNvSpPr txBox="1">
                <a:spLocks noChangeArrowheads="1"/>
              </p:cNvSpPr>
              <p:nvPr/>
            </p:nvSpPr>
            <p:spPr bwMode="auto">
              <a:xfrm>
                <a:off x="6941955" y="1029325"/>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𝑔</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𝑓</m:t>
                      </m:r>
                    </m:oMath>
                  </m:oMathPara>
                </a14:m>
                <a:endParaRPr lang="en-US" altLang="en-US" sz="1350" dirty="0">
                  <a:solidFill>
                    <a:prstClr val="black"/>
                  </a:solidFill>
                  <a:latin typeface="Calibri" panose="020F0502020204030204"/>
                  <a:ea typeface="+mn-ea"/>
                  <a:cs typeface="+mn-cs"/>
                </a:endParaRPr>
              </a:p>
            </p:txBody>
          </p:sp>
        </mc:Choice>
        <mc:Fallback>
          <p:sp>
            <p:nvSpPr>
              <p:cNvPr id="66" name="Text Box 102"/>
              <p:cNvSpPr txBox="1">
                <a:spLocks noRot="1" noChangeAspect="1" noMove="1" noResize="1" noEditPoints="1" noAdjustHandles="1" noChangeArrowheads="1" noChangeShapeType="1" noTextEdit="1"/>
              </p:cNvSpPr>
              <p:nvPr/>
            </p:nvSpPr>
            <p:spPr bwMode="auto">
              <a:xfrm>
                <a:off x="6941955" y="1029325"/>
                <a:ext cx="981007" cy="300082"/>
              </a:xfrm>
              <a:prstGeom prst="rect">
                <a:avLst/>
              </a:prstGeom>
              <a:blipFill>
                <a:blip r:embed="rId7"/>
                <a:stretch>
                  <a:fillRect b="-125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7" name="Text Box 103"/>
          <p:cNvSpPr txBox="1">
            <a:spLocks noChangeArrowheads="1"/>
          </p:cNvSpPr>
          <p:nvPr/>
        </p:nvSpPr>
        <p:spPr bwMode="auto">
          <a:xfrm>
            <a:off x="7293497" y="3078550"/>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8" name="Text Box 103"/>
          <p:cNvSpPr txBox="1">
            <a:spLocks noChangeArrowheads="1"/>
          </p:cNvSpPr>
          <p:nvPr/>
        </p:nvSpPr>
        <p:spPr bwMode="auto">
          <a:xfrm>
            <a:off x="6154838" y="1812937"/>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OR</a:t>
            </a:r>
          </a:p>
        </p:txBody>
      </p:sp>
    </p:spTree>
    <p:extLst>
      <p:ext uri="{BB962C8B-B14F-4D97-AF65-F5344CB8AC3E}">
        <p14:creationId xmlns:p14="http://schemas.microsoft.com/office/powerpoint/2010/main" val="18622024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98745" y="1193100"/>
                <a:ext cx="7886700" cy="3263504"/>
              </a:xfrm>
            </p:spPr>
            <p:txBody>
              <a:bodyPr>
                <a:normAutofit lnSpcReduction="10000"/>
              </a:bodyPr>
              <a:lstStyle/>
              <a:p>
                <a:pPr marL="0" indent="0">
                  <a:buNone/>
                </a:pPr>
                <a:r>
                  <a:rPr lang="en-US" dirty="0"/>
                  <a:t>Alice’s Input: </a:t>
                </a:r>
                <a:r>
                  <a:rPr lang="en-US" dirty="0" err="1"/>
                  <a:t>a,b</a:t>
                </a:r>
                <a:endParaRPr lang="en-US" dirty="0"/>
              </a:p>
              <a:p>
                <a:pPr marL="0" indent="0">
                  <a:buNone/>
                </a:pPr>
                <a:r>
                  <a:rPr lang="en-US" dirty="0"/>
                  <a:t>Bob’s Input: </a:t>
                </a:r>
                <a:r>
                  <a:rPr lang="en-US" dirty="0" err="1"/>
                  <a:t>c,d</a:t>
                </a:r>
                <a:endParaRPr lang="en-US" dirty="0"/>
              </a:p>
              <a:p>
                <a:pPr marL="0" indent="0">
                  <a:buNone/>
                </a:pPr>
                <a:endParaRPr lang="en-US" b="0" i="1" dirty="0">
                  <a:latin typeface="Cambria Math" panose="02040503050406030204" pitchFamily="18" charset="0"/>
                </a:endParaRPr>
              </a:p>
              <a:p>
                <a:pPr marL="0" indent="0">
                  <a:buNone/>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altLang="en-US" i="1">
                            <a:latin typeface="Cambria Math" panose="02040503050406030204" pitchFamily="18" charset="0"/>
                          </a:rPr>
                          <m:t>𝑎</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𝑏</m:t>
                        </m:r>
                        <m:r>
                          <m:rPr>
                            <m:nor/>
                          </m:rPr>
                          <a:rPr lang="en-US" altLang="en-US" dirty="0"/>
                          <m:t> </m:t>
                        </m:r>
                      </m:e>
                    </m:d>
                    <m:r>
                      <a:rPr lang="en-US" altLang="en-US" i="1">
                        <a:latin typeface="Cambria Math" panose="02040503050406030204" pitchFamily="18" charset="0"/>
                        <a:ea typeface="Cambria Math" panose="02040503050406030204" pitchFamily="18" charset="0"/>
                      </a:rPr>
                      <m:t>∨</m:t>
                    </m:r>
                    <m:d>
                      <m:dPr>
                        <m:ctrlPr>
                          <a:rPr lang="en-US" altLang="en-US" i="1" smtClean="0">
                            <a:latin typeface="Cambria Math" panose="02040503050406030204" pitchFamily="18" charset="0"/>
                            <a:ea typeface="Cambria Math" panose="02040503050406030204" pitchFamily="18" charset="0"/>
                          </a:rPr>
                        </m:ctrlPr>
                      </m:dPr>
                      <m:e>
                        <m:r>
                          <a:rPr lang="en-US" altLang="en-US" i="1">
                            <a:latin typeface="Cambria Math" panose="02040503050406030204" pitchFamily="18" charset="0"/>
                          </a:rPr>
                          <m:t>𝑐</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𝑑</m:t>
                        </m:r>
                        <m:r>
                          <m:rPr>
                            <m:nor/>
                          </m:rPr>
                          <a:rPr lang="en-US" altLang="en-US" dirty="0"/>
                          <m:t> </m:t>
                        </m:r>
                      </m:e>
                    </m:d>
                  </m:oMath>
                </a14:m>
                <a:r>
                  <a:rPr lang="en-US" altLang="en-US" dirty="0"/>
                  <a:t> </a:t>
                </a:r>
              </a:p>
              <a:p>
                <a:pPr marL="0" indent="0">
                  <a:buNone/>
                </a:pPr>
                <a:endParaRPr lang="en-US" altLang="en-US" dirty="0"/>
              </a:p>
              <a:p>
                <a:pPr marL="0" indent="0">
                  <a:buNone/>
                </a:pPr>
                <a:r>
                  <a:rPr lang="en-US" altLang="en-US" dirty="0"/>
                  <a:t>Step 1: Alice picks keys for each wire</a:t>
                </a:r>
              </a:p>
              <a:p>
                <a:pPr marL="0" indent="0">
                  <a:buNone/>
                </a:pPr>
                <a:r>
                  <a:rPr lang="en-US" altLang="en-US" dirty="0"/>
                  <a:t>   </a:t>
                </a:r>
                <a14:m>
                  <m:oMath xmlns:m="http://schemas.openxmlformats.org/officeDocument/2006/math">
                    <m:sSub>
                      <m:sSubPr>
                        <m:ctrlPr>
                          <a:rPr lang="en-US" altLang="en-US" b="1" i="1" smtClean="0">
                            <a:solidFill>
                              <a:srgbClr val="0070C0"/>
                            </a:solidFill>
                            <a:latin typeface="Cambria Math" panose="02040503050406030204" pitchFamily="18" charset="0"/>
                          </a:rPr>
                        </m:ctrlPr>
                      </m:sSubPr>
                      <m:e>
                        <m:r>
                          <a:rPr lang="en-US" altLang="en-US" b="1" i="1" smtClean="0">
                            <a:solidFill>
                              <a:srgbClr val="0070C0"/>
                            </a:solidFill>
                            <a:latin typeface="Cambria Math" panose="02040503050406030204" pitchFamily="18" charset="0"/>
                          </a:rPr>
                          <m:t>𝑲</m:t>
                        </m:r>
                      </m:e>
                      <m:sub>
                        <m:r>
                          <a:rPr lang="en-US" altLang="en-US" b="1" i="1" smtClean="0">
                            <a:solidFill>
                              <a:srgbClr val="0070C0"/>
                            </a:solidFill>
                            <a:latin typeface="Cambria Math" panose="02040503050406030204" pitchFamily="18" charset="0"/>
                          </a:rPr>
                          <m:t>𝒂</m:t>
                        </m:r>
                        <m:r>
                          <a:rPr lang="en-US" altLang="en-US" b="1" i="1" smtClean="0">
                            <a:solidFill>
                              <a:srgbClr val="0070C0"/>
                            </a:solidFill>
                            <a:latin typeface="Cambria Math" panose="02040503050406030204" pitchFamily="18" charset="0"/>
                          </a:rPr>
                          <m:t>,</m:t>
                        </m:r>
                        <m:r>
                          <a:rPr lang="en-US" altLang="en-US" b="1" i="1" smtClean="0">
                            <a:solidFill>
                              <a:srgbClr val="0070C0"/>
                            </a:solidFill>
                            <a:latin typeface="Cambria Math" panose="02040503050406030204" pitchFamily="18" charset="0"/>
                          </a:rPr>
                          <m:t>𝟎</m:t>
                        </m:r>
                      </m:sub>
                    </m:sSub>
                    <m:r>
                      <a:rPr lang="en-US" altLang="en-US" b="1" i="1" smtClean="0">
                        <a:solidFill>
                          <a:srgbClr val="0070C0"/>
                        </a:solidFill>
                        <a:latin typeface="Cambria Math" panose="02040503050406030204" pitchFamily="18" charset="0"/>
                      </a:rPr>
                      <m:t>,</m:t>
                    </m:r>
                  </m:oMath>
                </a14:m>
                <a:r>
                  <a:rPr lang="en-US" altLang="en-US" b="1" dirty="0">
                    <a:solidFill>
                      <a:srgbClr val="0070C0"/>
                    </a:solidFill>
                  </a:rPr>
                  <a:t> </a:t>
                </a:r>
                <a14:m>
                  <m:oMath xmlns:m="http://schemas.openxmlformats.org/officeDocument/2006/math">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smtClean="0">
                            <a:solidFill>
                              <a:srgbClr val="0070C0"/>
                            </a:solidFill>
                            <a:latin typeface="Cambria Math" panose="02040503050406030204" pitchFamily="18" charset="0"/>
                          </a:rPr>
                          <m:t>𝒃</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oMath>
                </a14:m>
                <a:r>
                  <a:rPr lang="en-US" altLang="en-US" b="1" dirty="0">
                    <a:solidFill>
                      <a:srgbClr val="0070C0"/>
                    </a:solidFill>
                  </a:rPr>
                  <a:t>, </a:t>
                </a:r>
                <a14:m>
                  <m:oMath xmlns:m="http://schemas.openxmlformats.org/officeDocument/2006/math">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smtClean="0">
                            <a:solidFill>
                              <a:srgbClr val="0070C0"/>
                            </a:solidFill>
                            <a:latin typeface="Cambria Math" panose="02040503050406030204" pitchFamily="18" charset="0"/>
                          </a:rPr>
                          <m:t>𝒄</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oMath>
                </a14:m>
                <a:r>
                  <a:rPr lang="en-US" altLang="en-US" b="1" dirty="0">
                    <a:solidFill>
                      <a:srgbClr val="0070C0"/>
                    </a:solidFill>
                  </a:rPr>
                  <a:t>, </a:t>
                </a:r>
                <a14:m>
                  <m:oMath xmlns:m="http://schemas.openxmlformats.org/officeDocument/2006/math">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smtClean="0">
                            <a:solidFill>
                              <a:srgbClr val="0070C0"/>
                            </a:solidFill>
                            <a:latin typeface="Cambria Math" panose="02040503050406030204" pitchFamily="18" charset="0"/>
                          </a:rPr>
                          <m:t>𝒅</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oMath>
                </a14:m>
                <a:r>
                  <a:rPr lang="en-US" altLang="en-US" b="1" dirty="0">
                    <a:solidFill>
                      <a:srgbClr val="0070C0"/>
                    </a:solidFill>
                  </a:rPr>
                  <a:t>, </a:t>
                </a:r>
                <a14:m>
                  <m:oMath xmlns:m="http://schemas.openxmlformats.org/officeDocument/2006/math">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smtClean="0">
                            <a:solidFill>
                              <a:srgbClr val="0070C0"/>
                            </a:solidFill>
                            <a:latin typeface="Cambria Math" panose="02040503050406030204" pitchFamily="18" charset="0"/>
                          </a:rPr>
                          <m:t>𝒆</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oMath>
                </a14:m>
                <a:r>
                  <a:rPr lang="en-US" altLang="en-US" b="1" dirty="0">
                    <a:solidFill>
                      <a:srgbClr val="0070C0"/>
                    </a:solidFill>
                  </a:rPr>
                  <a:t>, </a:t>
                </a:r>
                <a14:m>
                  <m:oMath xmlns:m="http://schemas.openxmlformats.org/officeDocument/2006/math">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smtClean="0">
                            <a:solidFill>
                              <a:srgbClr val="0070C0"/>
                            </a:solidFill>
                            <a:latin typeface="Cambria Math" panose="02040503050406030204" pitchFamily="18" charset="0"/>
                          </a:rPr>
                          <m:t>𝒇</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oMath>
                </a14:m>
                <a:r>
                  <a:rPr lang="en-US" altLang="en-US" b="1" dirty="0">
                    <a:solidFill>
                      <a:srgbClr val="0070C0"/>
                    </a:solidFill>
                  </a:rPr>
                  <a:t>, </a:t>
                </a:r>
                <a14:m>
                  <m:oMath xmlns:m="http://schemas.openxmlformats.org/officeDocument/2006/math">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smtClean="0">
                            <a:solidFill>
                              <a:srgbClr val="0070C0"/>
                            </a:solidFill>
                            <a:latin typeface="Cambria Math" panose="02040503050406030204" pitchFamily="18" charset="0"/>
                          </a:rPr>
                          <m:t>𝒈</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oMath>
                </a14:m>
                <a:endParaRPr lang="en-US" altLang="en-US" b="1" dirty="0"/>
              </a:p>
              <a:p>
                <a:pPr marL="0" indent="0">
                  <a:buNone/>
                </a:pPr>
                <a:r>
                  <a:rPr lang="en-US" altLang="en-US" dirty="0"/>
                  <a:t>   </a:t>
                </a:r>
                <a14:m>
                  <m:oMath xmlns:m="http://schemas.openxmlformats.org/officeDocument/2006/math">
                    <m:sSub>
                      <m:sSubPr>
                        <m:ctrlPr>
                          <a:rPr lang="en-US" altLang="en-US" b="1" i="1" smtClean="0">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𝒂</m:t>
                        </m:r>
                        <m:r>
                          <a:rPr lang="en-US" altLang="en-US" b="1" i="1">
                            <a:solidFill>
                              <a:srgbClr val="FF0000"/>
                            </a:solidFill>
                            <a:latin typeface="Cambria Math" panose="02040503050406030204" pitchFamily="18" charset="0"/>
                          </a:rPr>
                          <m:t>,</m:t>
                        </m:r>
                        <m:r>
                          <a:rPr lang="en-US" altLang="en-US" b="1" i="1" smtClean="0">
                            <a:solidFill>
                              <a:srgbClr val="FF0000"/>
                            </a:solidFill>
                            <a:latin typeface="Cambria Math" panose="02040503050406030204" pitchFamily="18" charset="0"/>
                          </a:rPr>
                          <m:t>𝟏</m:t>
                        </m:r>
                      </m:sub>
                    </m:sSub>
                    <m:r>
                      <a:rPr lang="en-US" altLang="en-US" b="1" i="1">
                        <a:solidFill>
                          <a:srgbClr val="FF0000"/>
                        </a:solidFill>
                        <a:latin typeface="Cambria Math" panose="02040503050406030204" pitchFamily="18" charset="0"/>
                      </a:rPr>
                      <m:t>,</m:t>
                    </m:r>
                  </m:oMath>
                </a14:m>
                <a:r>
                  <a:rPr lang="en-US" altLang="en-US" b="1" dirty="0">
                    <a:solidFill>
                      <a:srgbClr val="FF0000"/>
                    </a:solidFill>
                  </a:rPr>
                  <a:t>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𝒃</m:t>
                        </m:r>
                        <m:r>
                          <a:rPr lang="en-US" altLang="en-US" b="1" i="1">
                            <a:solidFill>
                              <a:srgbClr val="FF0000"/>
                            </a:solidFill>
                            <a:latin typeface="Cambria Math" panose="02040503050406030204" pitchFamily="18" charset="0"/>
                          </a:rPr>
                          <m:t>,</m:t>
                        </m:r>
                        <m:r>
                          <a:rPr lang="en-US" altLang="en-US" b="1" i="1" smtClean="0">
                            <a:solidFill>
                              <a:srgbClr val="FF0000"/>
                            </a:solidFill>
                            <a:latin typeface="Cambria Math" panose="02040503050406030204" pitchFamily="18" charset="0"/>
                          </a:rPr>
                          <m:t>𝟏</m:t>
                        </m:r>
                      </m:sub>
                    </m:sSub>
                  </m:oMath>
                </a14:m>
                <a:r>
                  <a:rPr lang="en-US" altLang="en-US" b="1" dirty="0">
                    <a:solidFill>
                      <a:srgbClr val="FF0000"/>
                    </a:solidFill>
                  </a:rPr>
                  <a:t>,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𝒄</m:t>
                        </m:r>
                        <m:r>
                          <a:rPr lang="en-US" altLang="en-US" b="1" i="1">
                            <a:solidFill>
                              <a:srgbClr val="FF0000"/>
                            </a:solidFill>
                            <a:latin typeface="Cambria Math" panose="02040503050406030204" pitchFamily="18" charset="0"/>
                          </a:rPr>
                          <m:t>,</m:t>
                        </m:r>
                        <m:r>
                          <a:rPr lang="en-US" altLang="en-US" b="1" i="1" smtClean="0">
                            <a:solidFill>
                              <a:srgbClr val="FF0000"/>
                            </a:solidFill>
                            <a:latin typeface="Cambria Math" panose="02040503050406030204" pitchFamily="18" charset="0"/>
                          </a:rPr>
                          <m:t>𝟏</m:t>
                        </m:r>
                      </m:sub>
                    </m:sSub>
                  </m:oMath>
                </a14:m>
                <a:r>
                  <a:rPr lang="en-US" altLang="en-US" b="1" dirty="0">
                    <a:solidFill>
                      <a:srgbClr val="FF0000"/>
                    </a:solidFill>
                  </a:rPr>
                  <a:t>,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𝒅</m:t>
                        </m:r>
                        <m:r>
                          <a:rPr lang="en-US" altLang="en-US" b="1" i="1">
                            <a:solidFill>
                              <a:srgbClr val="FF0000"/>
                            </a:solidFill>
                            <a:latin typeface="Cambria Math" panose="02040503050406030204" pitchFamily="18" charset="0"/>
                          </a:rPr>
                          <m:t>,</m:t>
                        </m:r>
                        <m:r>
                          <a:rPr lang="en-US" altLang="en-US" b="1" i="1" smtClean="0">
                            <a:solidFill>
                              <a:srgbClr val="FF0000"/>
                            </a:solidFill>
                            <a:latin typeface="Cambria Math" panose="02040503050406030204" pitchFamily="18" charset="0"/>
                          </a:rPr>
                          <m:t>𝟏</m:t>
                        </m:r>
                      </m:sub>
                    </m:sSub>
                  </m:oMath>
                </a14:m>
                <a:r>
                  <a:rPr lang="en-US" altLang="en-US" b="1" dirty="0">
                    <a:solidFill>
                      <a:srgbClr val="FF0000"/>
                    </a:solidFill>
                  </a:rPr>
                  <a:t>,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𝒆</m:t>
                        </m:r>
                        <m:r>
                          <a:rPr lang="en-US" altLang="en-US" b="1" i="1">
                            <a:solidFill>
                              <a:srgbClr val="FF0000"/>
                            </a:solidFill>
                            <a:latin typeface="Cambria Math" panose="02040503050406030204" pitchFamily="18" charset="0"/>
                          </a:rPr>
                          <m:t>,</m:t>
                        </m:r>
                        <m:r>
                          <a:rPr lang="en-US" altLang="en-US" b="1" i="1" smtClean="0">
                            <a:solidFill>
                              <a:srgbClr val="FF0000"/>
                            </a:solidFill>
                            <a:latin typeface="Cambria Math" panose="02040503050406030204" pitchFamily="18" charset="0"/>
                          </a:rPr>
                          <m:t>𝟏</m:t>
                        </m:r>
                      </m:sub>
                    </m:sSub>
                  </m:oMath>
                </a14:m>
                <a:r>
                  <a:rPr lang="en-US" altLang="en-US" b="1" dirty="0">
                    <a:solidFill>
                      <a:srgbClr val="FF0000"/>
                    </a:solidFill>
                  </a:rPr>
                  <a:t>,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𝒇</m:t>
                        </m:r>
                        <m:r>
                          <a:rPr lang="en-US" altLang="en-US" b="1" i="1">
                            <a:solidFill>
                              <a:srgbClr val="FF0000"/>
                            </a:solidFill>
                            <a:latin typeface="Cambria Math" panose="02040503050406030204" pitchFamily="18" charset="0"/>
                          </a:rPr>
                          <m:t>,</m:t>
                        </m:r>
                        <m:r>
                          <a:rPr lang="en-US" altLang="en-US" b="1" i="1" smtClean="0">
                            <a:solidFill>
                              <a:srgbClr val="FF0000"/>
                            </a:solidFill>
                            <a:latin typeface="Cambria Math" panose="02040503050406030204" pitchFamily="18" charset="0"/>
                          </a:rPr>
                          <m:t>𝟏</m:t>
                        </m:r>
                      </m:sub>
                    </m:sSub>
                  </m:oMath>
                </a14:m>
                <a:r>
                  <a:rPr lang="en-US" altLang="en-US" b="1" dirty="0">
                    <a:solidFill>
                      <a:srgbClr val="FF0000"/>
                    </a:solidFill>
                  </a:rPr>
                  <a:t>,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𝒈</m:t>
                        </m:r>
                        <m:r>
                          <a:rPr lang="en-US" altLang="en-US" b="1" i="1">
                            <a:solidFill>
                              <a:srgbClr val="FF0000"/>
                            </a:solidFill>
                            <a:latin typeface="Cambria Math" panose="02040503050406030204" pitchFamily="18" charset="0"/>
                          </a:rPr>
                          <m:t>,</m:t>
                        </m:r>
                        <m:r>
                          <a:rPr lang="en-US" altLang="en-US" b="1" i="1" smtClean="0">
                            <a:solidFill>
                              <a:srgbClr val="FF0000"/>
                            </a:solidFill>
                            <a:latin typeface="Cambria Math" panose="02040503050406030204" pitchFamily="18" charset="0"/>
                          </a:rPr>
                          <m:t>𝟏</m:t>
                        </m:r>
                      </m:sub>
                    </m:sSub>
                  </m:oMath>
                </a14:m>
                <a:endParaRPr lang="en-US" altLang="en-US" b="1" dirty="0"/>
              </a:p>
              <a:p>
                <a:pPr marL="0" indent="0">
                  <a:buNone/>
                </a:pPr>
                <a:r>
                  <a:rPr lang="en-US" altLang="en-US" dirty="0"/>
                  <a:t>  </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98745" y="1193100"/>
                <a:ext cx="7886700" cy="3263504"/>
              </a:xfrm>
              <a:blipFill>
                <a:blip r:embed="rId2"/>
                <a:stretch>
                  <a:fillRect l="-965" t="-350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defTabSz="685800" fontAlgn="auto">
              <a:spcBef>
                <a:spcPts val="0"/>
              </a:spcBef>
              <a:spcAft>
                <a:spcPts val="0"/>
              </a:spcAft>
            </a:pPr>
            <a:fld id="{D104D3F7-B83F-4105-B753-146AD0E5364B}" type="slidenum">
              <a:rPr lang="en-US">
                <a:solidFill>
                  <a:prstClr val="black">
                    <a:tint val="75000"/>
                  </a:prstClr>
                </a:solidFill>
                <a:latin typeface="Calibri" panose="020F0502020204030204"/>
                <a:ea typeface="+mn-ea"/>
                <a:cs typeface="+mn-cs"/>
              </a:rPr>
              <a:pPr defTabSz="685800" fontAlgn="auto">
                <a:spcBef>
                  <a:spcPts val="0"/>
                </a:spcBef>
                <a:spcAft>
                  <a:spcPts val="0"/>
                </a:spcAft>
              </a:pPr>
              <a:t>65</a:t>
            </a:fld>
            <a:endParaRPr lang="en-US">
              <a:solidFill>
                <a:prstClr val="black">
                  <a:tint val="75000"/>
                </a:prstClr>
              </a:solidFill>
              <a:latin typeface="Calibri" panose="020F0502020204030204"/>
              <a:ea typeface="+mn-ea"/>
              <a:cs typeface="+mn-cs"/>
            </a:endParaRPr>
          </a:p>
        </p:txBody>
      </p:sp>
      <p:grpSp>
        <p:nvGrpSpPr>
          <p:cNvPr id="5" name="Group 26"/>
          <p:cNvGrpSpPr>
            <a:grpSpLocks/>
          </p:cNvGrpSpPr>
          <p:nvPr/>
        </p:nvGrpSpPr>
        <p:grpSpPr bwMode="auto">
          <a:xfrm>
            <a:off x="4963369" y="3382565"/>
            <a:ext cx="857250" cy="985837"/>
            <a:chOff x="1344" y="2448"/>
            <a:chExt cx="720" cy="828"/>
          </a:xfrm>
        </p:grpSpPr>
        <p:pic>
          <p:nvPicPr>
            <p:cNvPr id="6" name="Picture 19"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4"/>
            <p:cNvGrpSpPr>
              <a:grpSpLocks/>
            </p:cNvGrpSpPr>
            <p:nvPr/>
          </p:nvGrpSpPr>
          <p:grpSpPr bwMode="auto">
            <a:xfrm>
              <a:off x="1344" y="2736"/>
              <a:ext cx="528" cy="540"/>
              <a:chOff x="1584" y="2784"/>
              <a:chExt cx="528" cy="540"/>
            </a:xfrm>
          </p:grpSpPr>
          <p:pic>
            <p:nvPicPr>
              <p:cNvPr id="9" name="Picture 2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8" name="Text Box 25"/>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1" name="Group 63"/>
          <p:cNvGrpSpPr>
            <a:grpSpLocks/>
          </p:cNvGrpSpPr>
          <p:nvPr/>
        </p:nvGrpSpPr>
        <p:grpSpPr bwMode="auto">
          <a:xfrm>
            <a:off x="5763469" y="3382565"/>
            <a:ext cx="857250" cy="985837"/>
            <a:chOff x="1344" y="2448"/>
            <a:chExt cx="720" cy="828"/>
          </a:xfrm>
        </p:grpSpPr>
        <p:pic>
          <p:nvPicPr>
            <p:cNvPr id="12" name="Picture 6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p:cNvGrpSpPr>
              <a:grpSpLocks/>
            </p:cNvGrpSpPr>
            <p:nvPr/>
          </p:nvGrpSpPr>
          <p:grpSpPr bwMode="auto">
            <a:xfrm>
              <a:off x="1344" y="2736"/>
              <a:ext cx="528" cy="540"/>
              <a:chOff x="1584" y="2784"/>
              <a:chExt cx="528" cy="540"/>
            </a:xfrm>
          </p:grpSpPr>
          <p:pic>
            <p:nvPicPr>
              <p:cNvPr id="15" name="Picture 6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14" name="Text Box 6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7" name="Group 69"/>
          <p:cNvGrpSpPr>
            <a:grpSpLocks/>
          </p:cNvGrpSpPr>
          <p:nvPr/>
        </p:nvGrpSpPr>
        <p:grpSpPr bwMode="auto">
          <a:xfrm>
            <a:off x="7077919" y="3325415"/>
            <a:ext cx="857250" cy="985837"/>
            <a:chOff x="1344" y="2448"/>
            <a:chExt cx="720" cy="828"/>
          </a:xfrm>
        </p:grpSpPr>
        <p:pic>
          <p:nvPicPr>
            <p:cNvPr id="18" name="Picture 70"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71"/>
            <p:cNvGrpSpPr>
              <a:grpSpLocks/>
            </p:cNvGrpSpPr>
            <p:nvPr/>
          </p:nvGrpSpPr>
          <p:grpSpPr bwMode="auto">
            <a:xfrm>
              <a:off x="1344" y="2736"/>
              <a:ext cx="528" cy="540"/>
              <a:chOff x="1584" y="2784"/>
              <a:chExt cx="528" cy="540"/>
            </a:xfrm>
          </p:grpSpPr>
          <p:pic>
            <p:nvPicPr>
              <p:cNvPr id="21" name="Picture 72"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73"/>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0" name="Text Box 74"/>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3" name="Group 75"/>
          <p:cNvGrpSpPr>
            <a:grpSpLocks/>
          </p:cNvGrpSpPr>
          <p:nvPr/>
        </p:nvGrpSpPr>
        <p:grpSpPr bwMode="auto">
          <a:xfrm>
            <a:off x="7878019" y="3325415"/>
            <a:ext cx="857250" cy="985837"/>
            <a:chOff x="1344" y="2448"/>
            <a:chExt cx="720" cy="828"/>
          </a:xfrm>
        </p:grpSpPr>
        <p:pic>
          <p:nvPicPr>
            <p:cNvPr id="24" name="Picture 76"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77"/>
            <p:cNvGrpSpPr>
              <a:grpSpLocks/>
            </p:cNvGrpSpPr>
            <p:nvPr/>
          </p:nvGrpSpPr>
          <p:grpSpPr bwMode="auto">
            <a:xfrm>
              <a:off x="1344" y="2736"/>
              <a:ext cx="528" cy="540"/>
              <a:chOff x="1584" y="2784"/>
              <a:chExt cx="528" cy="540"/>
            </a:xfrm>
          </p:grpSpPr>
          <p:pic>
            <p:nvPicPr>
              <p:cNvPr id="27" name="Picture 78"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79"/>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6" name="Text Box 80"/>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9" name="Group 81"/>
          <p:cNvGrpSpPr>
            <a:grpSpLocks/>
          </p:cNvGrpSpPr>
          <p:nvPr/>
        </p:nvGrpSpPr>
        <p:grpSpPr bwMode="auto">
          <a:xfrm>
            <a:off x="7077919" y="2021681"/>
            <a:ext cx="857250" cy="985838"/>
            <a:chOff x="1344" y="2448"/>
            <a:chExt cx="720" cy="828"/>
          </a:xfrm>
        </p:grpSpPr>
        <p:pic>
          <p:nvPicPr>
            <p:cNvPr id="30" name="Picture 82"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83"/>
            <p:cNvGrpSpPr>
              <a:grpSpLocks/>
            </p:cNvGrpSpPr>
            <p:nvPr/>
          </p:nvGrpSpPr>
          <p:grpSpPr bwMode="auto">
            <a:xfrm>
              <a:off x="1344" y="2736"/>
              <a:ext cx="528" cy="540"/>
              <a:chOff x="1584" y="2784"/>
              <a:chExt cx="528" cy="540"/>
            </a:xfrm>
          </p:grpSpPr>
          <p:pic>
            <p:nvPicPr>
              <p:cNvPr id="33" name="Picture 84"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85"/>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2" name="Text Box 86"/>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35" name="Group 87"/>
          <p:cNvGrpSpPr>
            <a:grpSpLocks/>
          </p:cNvGrpSpPr>
          <p:nvPr/>
        </p:nvGrpSpPr>
        <p:grpSpPr bwMode="auto">
          <a:xfrm>
            <a:off x="5706319" y="1953815"/>
            <a:ext cx="857250" cy="985837"/>
            <a:chOff x="1344" y="2448"/>
            <a:chExt cx="720" cy="828"/>
          </a:xfrm>
        </p:grpSpPr>
        <p:pic>
          <p:nvPicPr>
            <p:cNvPr id="36" name="Picture 88"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89"/>
            <p:cNvGrpSpPr>
              <a:grpSpLocks/>
            </p:cNvGrpSpPr>
            <p:nvPr/>
          </p:nvGrpSpPr>
          <p:grpSpPr bwMode="auto">
            <a:xfrm>
              <a:off x="1344" y="2736"/>
              <a:ext cx="528" cy="540"/>
              <a:chOff x="1584" y="2784"/>
              <a:chExt cx="528" cy="540"/>
            </a:xfrm>
          </p:grpSpPr>
          <p:pic>
            <p:nvPicPr>
              <p:cNvPr id="39" name="Picture 9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9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8" name="Text Box 92"/>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1" name="Group 93"/>
          <p:cNvGrpSpPr>
            <a:grpSpLocks/>
          </p:cNvGrpSpPr>
          <p:nvPr/>
        </p:nvGrpSpPr>
        <p:grpSpPr bwMode="auto">
          <a:xfrm>
            <a:off x="6449269" y="535781"/>
            <a:ext cx="857250" cy="985838"/>
            <a:chOff x="1344" y="2448"/>
            <a:chExt cx="720" cy="828"/>
          </a:xfrm>
        </p:grpSpPr>
        <p:pic>
          <p:nvPicPr>
            <p:cNvPr id="42" name="Picture 9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95"/>
            <p:cNvGrpSpPr>
              <a:grpSpLocks/>
            </p:cNvGrpSpPr>
            <p:nvPr/>
          </p:nvGrpSpPr>
          <p:grpSpPr bwMode="auto">
            <a:xfrm>
              <a:off x="1344" y="2736"/>
              <a:ext cx="528" cy="540"/>
              <a:chOff x="1584" y="2784"/>
              <a:chExt cx="528" cy="540"/>
            </a:xfrm>
          </p:grpSpPr>
          <p:pic>
            <p:nvPicPr>
              <p:cNvPr id="45" name="Picture 9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9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44" name="Text Box 9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7" name="Group 18"/>
          <p:cNvGrpSpPr>
            <a:grpSpLocks/>
          </p:cNvGrpSpPr>
          <p:nvPr/>
        </p:nvGrpSpPr>
        <p:grpSpPr bwMode="auto">
          <a:xfrm>
            <a:off x="5134819" y="982266"/>
            <a:ext cx="3371850" cy="3086100"/>
            <a:chOff x="1968" y="672"/>
            <a:chExt cx="1344" cy="1728"/>
          </a:xfrm>
        </p:grpSpPr>
        <p:sp>
          <p:nvSpPr>
            <p:cNvPr id="48" name="AutoShape 4"/>
            <p:cNvSpPr>
              <a:spLocks noChangeArrowheads="1"/>
            </p:cNvSpPr>
            <p:nvPr/>
          </p:nvSpPr>
          <p:spPr bwMode="auto">
            <a:xfrm>
              <a:off x="2352" y="91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49" name="Line 5"/>
            <p:cNvSpPr>
              <a:spLocks noChangeShapeType="1"/>
            </p:cNvSpPr>
            <p:nvPr/>
          </p:nvSpPr>
          <p:spPr bwMode="auto">
            <a:xfrm flipH="1">
              <a:off x="2256" y="1248"/>
              <a:ext cx="192"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0" name="Line 6"/>
            <p:cNvSpPr>
              <a:spLocks noChangeShapeType="1"/>
            </p:cNvSpPr>
            <p:nvPr/>
          </p:nvSpPr>
          <p:spPr bwMode="auto">
            <a:xfrm>
              <a:off x="2784" y="1248"/>
              <a:ext cx="24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1" name="Line 7"/>
            <p:cNvSpPr>
              <a:spLocks noChangeShapeType="1"/>
            </p:cNvSpPr>
            <p:nvPr/>
          </p:nvSpPr>
          <p:spPr bwMode="auto">
            <a:xfrm>
              <a:off x="2616" y="672"/>
              <a:ext cx="0" cy="2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2" name="AutoShape 10"/>
            <p:cNvSpPr>
              <a:spLocks noChangeArrowheads="1"/>
            </p:cNvSpPr>
            <p:nvPr/>
          </p:nvSpPr>
          <p:spPr bwMode="auto">
            <a:xfrm>
              <a:off x="1968"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3" name="AutoShape 11"/>
            <p:cNvSpPr>
              <a:spLocks noChangeArrowheads="1"/>
            </p:cNvSpPr>
            <p:nvPr/>
          </p:nvSpPr>
          <p:spPr bwMode="auto">
            <a:xfrm>
              <a:off x="2784"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4" name="Line 12"/>
            <p:cNvSpPr>
              <a:spLocks noChangeShapeType="1"/>
            </p:cNvSpPr>
            <p:nvPr/>
          </p:nvSpPr>
          <p:spPr bwMode="auto">
            <a:xfrm>
              <a:off x="2074"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5" name="Line 13"/>
            <p:cNvSpPr>
              <a:spLocks noChangeShapeType="1"/>
            </p:cNvSpPr>
            <p:nvPr/>
          </p:nvSpPr>
          <p:spPr bwMode="auto">
            <a:xfrm>
              <a:off x="2362"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6" name="Line 14"/>
            <p:cNvSpPr>
              <a:spLocks noChangeShapeType="1"/>
            </p:cNvSpPr>
            <p:nvPr/>
          </p:nvSpPr>
          <p:spPr bwMode="auto">
            <a:xfrm>
              <a:off x="2880"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7" name="Line 15"/>
            <p:cNvSpPr>
              <a:spLocks noChangeShapeType="1"/>
            </p:cNvSpPr>
            <p:nvPr/>
          </p:nvSpPr>
          <p:spPr bwMode="auto">
            <a:xfrm>
              <a:off x="3216"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sp>
        <p:nvSpPr>
          <p:cNvPr id="58" name="Text Box 100"/>
          <p:cNvSpPr txBox="1">
            <a:spLocks noChangeArrowheads="1"/>
          </p:cNvSpPr>
          <p:nvPr/>
        </p:nvSpPr>
        <p:spPr bwMode="auto">
          <a:xfrm>
            <a:off x="5363419" y="37719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a</a:t>
            </a:r>
          </a:p>
        </p:txBody>
      </p:sp>
      <p:sp>
        <p:nvSpPr>
          <p:cNvPr id="59" name="Text Box 101"/>
          <p:cNvSpPr txBox="1">
            <a:spLocks noChangeArrowheads="1"/>
          </p:cNvSpPr>
          <p:nvPr/>
        </p:nvSpPr>
        <p:spPr bwMode="auto">
          <a:xfrm>
            <a:off x="6106369" y="37719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b</a:t>
            </a:r>
          </a:p>
        </p:txBody>
      </p:sp>
      <mc:AlternateContent xmlns:mc="http://schemas.openxmlformats.org/markup-compatibility/2006">
        <mc:Choice xmlns:a14="http://schemas.microsoft.com/office/drawing/2010/main" Requires="a14">
          <p:sp>
            <p:nvSpPr>
              <p:cNvPr id="60" name="Text Box 102"/>
              <p:cNvSpPr txBox="1">
                <a:spLocks noChangeArrowheads="1"/>
              </p:cNvSpPr>
              <p:nvPr/>
            </p:nvSpPr>
            <p:spPr bwMode="auto">
              <a:xfrm>
                <a:off x="4732779" y="2186205"/>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𝑎</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𝑏</m:t>
                      </m:r>
                    </m:oMath>
                  </m:oMathPara>
                </a14:m>
                <a:endParaRPr lang="en-US" altLang="en-US" sz="1350" dirty="0">
                  <a:solidFill>
                    <a:prstClr val="black"/>
                  </a:solidFill>
                  <a:latin typeface="Calibri" panose="020F0502020204030204"/>
                  <a:ea typeface="+mn-ea"/>
                  <a:cs typeface="+mn-cs"/>
                </a:endParaRPr>
              </a:p>
            </p:txBody>
          </p:sp>
        </mc:Choice>
        <mc:Fallback>
          <p:sp>
            <p:nvSpPr>
              <p:cNvPr id="60" name="Text Box 102"/>
              <p:cNvSpPr txBox="1">
                <a:spLocks noRot="1" noChangeAspect="1" noMove="1" noResize="1" noEditPoints="1" noAdjustHandles="1" noChangeArrowheads="1" noChangeShapeType="1" noTextEdit="1"/>
              </p:cNvSpPr>
              <p:nvPr/>
            </p:nvSpPr>
            <p:spPr bwMode="auto">
              <a:xfrm>
                <a:off x="4732779" y="2186205"/>
                <a:ext cx="981007" cy="30008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1" name="Text Box 103"/>
          <p:cNvSpPr txBox="1">
            <a:spLocks noChangeArrowheads="1"/>
          </p:cNvSpPr>
          <p:nvPr/>
        </p:nvSpPr>
        <p:spPr bwMode="auto">
          <a:xfrm>
            <a:off x="5534869" y="2914651"/>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AND</a:t>
            </a:r>
          </a:p>
        </p:txBody>
      </p:sp>
      <p:sp>
        <p:nvSpPr>
          <p:cNvPr id="63" name="Text Box 100"/>
          <p:cNvSpPr txBox="1">
            <a:spLocks noChangeArrowheads="1"/>
          </p:cNvSpPr>
          <p:nvPr/>
        </p:nvSpPr>
        <p:spPr bwMode="auto">
          <a:xfrm>
            <a:off x="7429422" y="3738562"/>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c</a:t>
            </a:r>
          </a:p>
        </p:txBody>
      </p:sp>
      <p:sp>
        <p:nvSpPr>
          <p:cNvPr id="64" name="Text Box 100"/>
          <p:cNvSpPr txBox="1">
            <a:spLocks noChangeArrowheads="1"/>
          </p:cNvSpPr>
          <p:nvPr/>
        </p:nvSpPr>
        <p:spPr bwMode="auto">
          <a:xfrm>
            <a:off x="8341342" y="3732013"/>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d</a:t>
            </a:r>
          </a:p>
        </p:txBody>
      </p:sp>
      <mc:AlternateContent xmlns:mc="http://schemas.openxmlformats.org/markup-compatibility/2006">
        <mc:Choice xmlns:a14="http://schemas.microsoft.com/office/drawing/2010/main" Requires="a14">
          <p:sp>
            <p:nvSpPr>
              <p:cNvPr id="65" name="Text Box 102"/>
              <p:cNvSpPr txBox="1">
                <a:spLocks noChangeArrowheads="1"/>
              </p:cNvSpPr>
              <p:nvPr/>
            </p:nvSpPr>
            <p:spPr bwMode="auto">
              <a:xfrm>
                <a:off x="7784130" y="2145850"/>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𝑓</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𝑐</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𝑑</m:t>
                      </m:r>
                    </m:oMath>
                  </m:oMathPara>
                </a14:m>
                <a:endParaRPr lang="en-US" altLang="en-US" sz="1350" dirty="0">
                  <a:solidFill>
                    <a:prstClr val="black"/>
                  </a:solidFill>
                  <a:latin typeface="Calibri" panose="020F0502020204030204"/>
                  <a:ea typeface="+mn-ea"/>
                  <a:cs typeface="+mn-cs"/>
                </a:endParaRPr>
              </a:p>
            </p:txBody>
          </p:sp>
        </mc:Choice>
        <mc:Fallback>
          <p:sp>
            <p:nvSpPr>
              <p:cNvPr id="65" name="Text Box 102"/>
              <p:cNvSpPr txBox="1">
                <a:spLocks noRot="1" noChangeAspect="1" noMove="1" noResize="1" noEditPoints="1" noAdjustHandles="1" noChangeArrowheads="1" noChangeShapeType="1" noTextEdit="1"/>
              </p:cNvSpPr>
              <p:nvPr/>
            </p:nvSpPr>
            <p:spPr bwMode="auto">
              <a:xfrm>
                <a:off x="7784130" y="2145850"/>
                <a:ext cx="981007" cy="300082"/>
              </a:xfrm>
              <a:prstGeom prst="rect">
                <a:avLst/>
              </a:prstGeom>
              <a:blipFill>
                <a:blip r:embed="rId6"/>
                <a:stretch>
                  <a:fillRect b="-8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Text Box 102"/>
              <p:cNvSpPr txBox="1">
                <a:spLocks noChangeArrowheads="1"/>
              </p:cNvSpPr>
              <p:nvPr/>
            </p:nvSpPr>
            <p:spPr bwMode="auto">
              <a:xfrm>
                <a:off x="7297876" y="890429"/>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𝑔</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𝑓</m:t>
                      </m:r>
                    </m:oMath>
                  </m:oMathPara>
                </a14:m>
                <a:endParaRPr lang="en-US" altLang="en-US" sz="1350" dirty="0">
                  <a:solidFill>
                    <a:prstClr val="black"/>
                  </a:solidFill>
                  <a:latin typeface="Calibri" panose="020F0502020204030204"/>
                  <a:ea typeface="+mn-ea"/>
                  <a:cs typeface="+mn-cs"/>
                </a:endParaRPr>
              </a:p>
            </p:txBody>
          </p:sp>
        </mc:Choice>
        <mc:Fallback>
          <p:sp>
            <p:nvSpPr>
              <p:cNvPr id="66" name="Text Box 102"/>
              <p:cNvSpPr txBox="1">
                <a:spLocks noRot="1" noChangeAspect="1" noMove="1" noResize="1" noEditPoints="1" noAdjustHandles="1" noChangeArrowheads="1" noChangeShapeType="1" noTextEdit="1"/>
              </p:cNvSpPr>
              <p:nvPr/>
            </p:nvSpPr>
            <p:spPr bwMode="auto">
              <a:xfrm>
                <a:off x="7297876" y="890429"/>
                <a:ext cx="981007" cy="300082"/>
              </a:xfrm>
              <a:prstGeom prst="rect">
                <a:avLst/>
              </a:prstGeom>
              <a:blipFill>
                <a:blip r:embed="rId7"/>
                <a:stretch>
                  <a:fillRect b="-8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1668357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98745" y="1193100"/>
                <a:ext cx="7886700" cy="3263504"/>
              </a:xfrm>
            </p:spPr>
            <p:txBody>
              <a:bodyPr>
                <a:normAutofit fontScale="92500" lnSpcReduction="10000"/>
              </a:bodyPr>
              <a:lstStyle/>
              <a:p>
                <a:pPr marL="0" indent="0">
                  <a:buNone/>
                </a:pPr>
                <a:r>
                  <a:rPr lang="en-US" dirty="0"/>
                  <a:t>Alice’s Input: </a:t>
                </a:r>
                <a:r>
                  <a:rPr lang="en-US" dirty="0" err="1"/>
                  <a:t>a,b</a:t>
                </a:r>
                <a:endParaRPr lang="en-US" dirty="0"/>
              </a:p>
              <a:p>
                <a:pPr marL="0" indent="0">
                  <a:buNone/>
                </a:pPr>
                <a:r>
                  <a:rPr lang="en-US" dirty="0"/>
                  <a:t>Bob’s Input: </a:t>
                </a:r>
                <a:r>
                  <a:rPr lang="en-US" dirty="0" err="1"/>
                  <a:t>c,d</a:t>
                </a:r>
                <a:endParaRPr lang="en-US" dirty="0"/>
              </a:p>
              <a:p>
                <a:pPr marL="0" indent="0">
                  <a:buNone/>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altLang="en-US" i="1">
                            <a:latin typeface="Cambria Math" panose="02040503050406030204" pitchFamily="18" charset="0"/>
                          </a:rPr>
                          <m:t>𝑎</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𝑏</m:t>
                        </m:r>
                        <m:r>
                          <m:rPr>
                            <m:nor/>
                          </m:rPr>
                          <a:rPr lang="en-US" altLang="en-US" dirty="0"/>
                          <m:t> </m:t>
                        </m:r>
                      </m:e>
                    </m:d>
                    <m:r>
                      <a:rPr lang="en-US" altLang="en-US" i="1">
                        <a:latin typeface="Cambria Math" panose="02040503050406030204" pitchFamily="18" charset="0"/>
                        <a:ea typeface="Cambria Math" panose="02040503050406030204" pitchFamily="18" charset="0"/>
                      </a:rPr>
                      <m:t>∨</m:t>
                    </m:r>
                    <m:d>
                      <m:dPr>
                        <m:ctrlPr>
                          <a:rPr lang="en-US" altLang="en-US" i="1" smtClean="0">
                            <a:latin typeface="Cambria Math" panose="02040503050406030204" pitchFamily="18" charset="0"/>
                            <a:ea typeface="Cambria Math" panose="02040503050406030204" pitchFamily="18" charset="0"/>
                          </a:rPr>
                        </m:ctrlPr>
                      </m:dPr>
                      <m:e>
                        <m:r>
                          <a:rPr lang="en-US" altLang="en-US" i="1">
                            <a:latin typeface="Cambria Math" panose="02040503050406030204" pitchFamily="18" charset="0"/>
                          </a:rPr>
                          <m:t>𝑐</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𝑑</m:t>
                        </m:r>
                        <m:r>
                          <m:rPr>
                            <m:nor/>
                          </m:rPr>
                          <a:rPr lang="en-US" altLang="en-US" dirty="0"/>
                          <m:t> </m:t>
                        </m:r>
                      </m:e>
                    </m:d>
                  </m:oMath>
                </a14:m>
                <a:r>
                  <a:rPr lang="en-US" altLang="en-US" dirty="0"/>
                  <a:t> </a:t>
                </a:r>
              </a:p>
              <a:p>
                <a:pPr marL="0" indent="0">
                  <a:buNone/>
                </a:pPr>
                <a:r>
                  <a:rPr lang="en-US" altLang="en-US" dirty="0"/>
                  <a:t>Step 2: Alice garbles each gate (gate e)</a:t>
                </a:r>
              </a:p>
              <a:p>
                <a:pPr marL="0" indent="0">
                  <a:buNone/>
                </a:pPr>
                <a:r>
                  <a:rPr lang="en-US" altLang="en-US" b="1" dirty="0"/>
                  <a:t>  </a:t>
                </a:r>
                <a14:m>
                  <m:oMath xmlns:m="http://schemas.openxmlformats.org/officeDocument/2006/math">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𝒄</m:t>
                        </m:r>
                      </m:e>
                      <m:sub>
                        <m:r>
                          <a:rPr lang="en-US" altLang="en-US" b="1" i="1" smtClean="0">
                            <a:latin typeface="Cambria Math" panose="02040503050406030204" pitchFamily="18" charset="0"/>
                          </a:rPr>
                          <m:t>𝒆</m:t>
                        </m:r>
                        <m:r>
                          <a:rPr lang="en-US" altLang="en-US" b="1" i="1" smtClean="0">
                            <a:latin typeface="Cambria Math" panose="02040503050406030204" pitchFamily="18" charset="0"/>
                          </a:rPr>
                          <m:t>,</m:t>
                        </m:r>
                        <m:r>
                          <a:rPr lang="en-US" altLang="en-US" b="1" i="1" smtClean="0">
                            <a:latin typeface="Cambria Math" panose="02040503050406030204" pitchFamily="18" charset="0"/>
                          </a:rPr>
                          <m:t>𝟎</m:t>
                        </m:r>
                        <m:r>
                          <a:rPr lang="en-US" altLang="en-US" b="1" i="1" smtClean="0">
                            <a:latin typeface="Cambria Math" panose="02040503050406030204" pitchFamily="18" charset="0"/>
                          </a:rPr>
                          <m:t>,</m:t>
                        </m:r>
                        <m:r>
                          <a:rPr lang="en-US" altLang="en-US" b="1" i="1" smtClean="0">
                            <a:latin typeface="Cambria Math" panose="02040503050406030204" pitchFamily="18" charset="0"/>
                          </a:rPr>
                          <m:t>𝟎</m:t>
                        </m:r>
                      </m:sub>
                    </m:sSub>
                    <m:r>
                      <a:rPr lang="en-US" altLang="en-US" b="1" i="1" smtClean="0">
                        <a:latin typeface="Cambria Math" panose="02040503050406030204" pitchFamily="18" charset="0"/>
                      </a:rPr>
                      <m:t>=</m:t>
                    </m:r>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𝒂</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smtClean="0">
                            <a:latin typeface="Cambria Math" panose="02040503050406030204" pitchFamily="18" charset="0"/>
                          </a:rPr>
                        </m:ctrlPr>
                      </m:dPr>
                      <m:e>
                        <m:sSub>
                          <m:sSubPr>
                            <m:ctrlPr>
                              <a:rPr lang="en-US" altLang="en-US" b="1" i="1" smtClean="0">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𝒃</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smtClean="0">
                                <a:latin typeface="Cambria Math" panose="02040503050406030204" pitchFamily="18" charset="0"/>
                              </a:rPr>
                            </m:ctrlPr>
                          </m:dPr>
                          <m:e>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𝒆</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e>
                        </m:d>
                      </m:e>
                    </m:d>
                  </m:oMath>
                </a14:m>
                <a:endParaRPr lang="en-US" altLang="en-US" b="1" dirty="0"/>
              </a:p>
              <a:p>
                <a:pPr marL="0" indent="0">
                  <a:buNone/>
                </a:pPr>
                <a14:m>
                  <m:oMath xmlns:m="http://schemas.openxmlformats.org/officeDocument/2006/math">
                    <m:r>
                      <a:rPr lang="en-US" altLang="en-US" b="1" i="1" smtClean="0">
                        <a:latin typeface="Cambria Math" panose="02040503050406030204" pitchFamily="18" charset="0"/>
                      </a:rPr>
                      <m:t>  </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a:latin typeface="Cambria Math" panose="02040503050406030204" pitchFamily="18" charset="0"/>
                          </a:rPr>
                          <m:t>𝒆</m:t>
                        </m:r>
                        <m:r>
                          <a:rPr lang="en-US" altLang="en-US" b="1" i="1">
                            <a:latin typeface="Cambria Math" panose="02040503050406030204" pitchFamily="18" charset="0"/>
                          </a:rPr>
                          <m:t>,</m:t>
                        </m:r>
                        <m:r>
                          <a:rPr lang="en-US" altLang="en-US" b="1" i="1">
                            <a:latin typeface="Cambria Math" panose="02040503050406030204" pitchFamily="18" charset="0"/>
                          </a:rPr>
                          <m:t>𝟎</m:t>
                        </m:r>
                        <m:r>
                          <a:rPr lang="en-US" altLang="en-US" b="1" i="1">
                            <a:latin typeface="Cambria Math" panose="02040503050406030204" pitchFamily="18" charset="0"/>
                          </a:rPr>
                          <m:t>,</m:t>
                        </m:r>
                        <m:r>
                          <a:rPr lang="en-US" altLang="en-US" b="1" i="1" smtClean="0">
                            <a:latin typeface="Cambria Math" panose="02040503050406030204" pitchFamily="18" charset="0"/>
                          </a:rPr>
                          <m:t>𝟏</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𝒂</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𝒃</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𝒆</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e>
                        </m:d>
                      </m:e>
                    </m:d>
                  </m:oMath>
                </a14:m>
                <a:r>
                  <a:rPr lang="en-US" altLang="en-US" dirty="0"/>
                  <a:t> </a:t>
                </a:r>
              </a:p>
              <a:p>
                <a:pPr marL="0" indent="0">
                  <a:buNone/>
                </a:pPr>
                <a14:m>
                  <m:oMath xmlns:m="http://schemas.openxmlformats.org/officeDocument/2006/math">
                    <m:r>
                      <a:rPr lang="en-US" altLang="en-US" b="1" i="1" smtClean="0">
                        <a:latin typeface="Cambria Math" panose="02040503050406030204" pitchFamily="18" charset="0"/>
                      </a:rPr>
                      <m:t>  </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a:latin typeface="Cambria Math" panose="02040503050406030204" pitchFamily="18" charset="0"/>
                          </a:rPr>
                          <m:t>𝒆</m:t>
                        </m:r>
                        <m:r>
                          <a:rPr lang="en-US" altLang="en-US" b="1" i="1">
                            <a:latin typeface="Cambria Math" panose="02040503050406030204" pitchFamily="18" charset="0"/>
                          </a:rPr>
                          <m:t>,</m:t>
                        </m:r>
                        <m:r>
                          <a:rPr lang="en-US" altLang="en-US" b="1" i="1" smtClean="0">
                            <a:latin typeface="Cambria Math" panose="02040503050406030204" pitchFamily="18" charset="0"/>
                          </a:rPr>
                          <m:t>𝟏</m:t>
                        </m:r>
                        <m:r>
                          <a:rPr lang="en-US" altLang="en-US" b="1" i="1">
                            <a:latin typeface="Cambria Math" panose="02040503050406030204" pitchFamily="18" charset="0"/>
                          </a:rPr>
                          <m:t>,</m:t>
                        </m:r>
                        <m:r>
                          <a:rPr lang="en-US" altLang="en-US" b="1" i="1" smtClean="0">
                            <a:latin typeface="Cambria Math" panose="02040503050406030204" pitchFamily="18" charset="0"/>
                          </a:rPr>
                          <m:t>𝟎</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𝒂</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𝒃</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𝒆</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e>
                        </m:d>
                      </m:e>
                    </m:d>
                  </m:oMath>
                </a14:m>
                <a:r>
                  <a:rPr lang="en-US" altLang="en-US" dirty="0"/>
                  <a:t> </a:t>
                </a:r>
              </a:p>
              <a:p>
                <a:pPr marL="0" indent="0">
                  <a:buNone/>
                </a:pPr>
                <a14:m>
                  <m:oMath xmlns:m="http://schemas.openxmlformats.org/officeDocument/2006/math">
                    <m:r>
                      <a:rPr lang="en-US" altLang="en-US" b="1" i="1" smtClean="0">
                        <a:latin typeface="Cambria Math" panose="02040503050406030204" pitchFamily="18" charset="0"/>
                      </a:rPr>
                      <m:t>  </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a:latin typeface="Cambria Math" panose="02040503050406030204" pitchFamily="18" charset="0"/>
                          </a:rPr>
                          <m:t>𝒆</m:t>
                        </m:r>
                        <m:r>
                          <a:rPr lang="en-US" altLang="en-US" b="1" i="1">
                            <a:latin typeface="Cambria Math" panose="02040503050406030204" pitchFamily="18" charset="0"/>
                          </a:rPr>
                          <m:t>,</m:t>
                        </m:r>
                        <m:r>
                          <a:rPr lang="en-US" altLang="en-US" b="1" i="1" smtClean="0">
                            <a:latin typeface="Cambria Math" panose="02040503050406030204" pitchFamily="18" charset="0"/>
                          </a:rPr>
                          <m:t>𝟏</m:t>
                        </m:r>
                        <m:r>
                          <a:rPr lang="en-US" altLang="en-US" b="1" i="1">
                            <a:latin typeface="Cambria Math" panose="02040503050406030204" pitchFamily="18" charset="0"/>
                          </a:rPr>
                          <m:t>,</m:t>
                        </m:r>
                        <m:r>
                          <a:rPr lang="en-US" altLang="en-US" b="1" i="1">
                            <a:latin typeface="Cambria Math" panose="02040503050406030204" pitchFamily="18" charset="0"/>
                          </a:rPr>
                          <m:t>𝟏</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𝒂</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𝒃</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𝒆</m:t>
                                </m:r>
                                <m:r>
                                  <a:rPr lang="en-US" altLang="en-US" b="1" i="1">
                                    <a:solidFill>
                                      <a:srgbClr val="FF0000"/>
                                    </a:solidFill>
                                    <a:latin typeface="Cambria Math" panose="02040503050406030204" pitchFamily="18" charset="0"/>
                                  </a:rPr>
                                  <m:t>,</m:t>
                                </m:r>
                                <m:r>
                                  <a:rPr lang="en-US" altLang="en-US" b="1" i="1" smtClean="0">
                                    <a:solidFill>
                                      <a:srgbClr val="FF0000"/>
                                    </a:solidFill>
                                    <a:latin typeface="Cambria Math" panose="02040503050406030204" pitchFamily="18" charset="0"/>
                                  </a:rPr>
                                  <m:t>𝟏</m:t>
                                </m:r>
                              </m:sub>
                            </m:sSub>
                          </m:e>
                        </m:d>
                      </m:e>
                    </m:d>
                  </m:oMath>
                </a14:m>
                <a:r>
                  <a:rPr lang="en-US" altLang="en-US" dirty="0"/>
                  <a:t>  </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98745" y="1193100"/>
                <a:ext cx="7886700" cy="3263504"/>
              </a:xfrm>
              <a:blipFill>
                <a:blip r:embed="rId2"/>
                <a:stretch>
                  <a:fillRect l="-643" t="-272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defTabSz="685800" fontAlgn="auto">
              <a:spcBef>
                <a:spcPts val="0"/>
              </a:spcBef>
              <a:spcAft>
                <a:spcPts val="0"/>
              </a:spcAft>
            </a:pPr>
            <a:fld id="{D104D3F7-B83F-4105-B753-146AD0E5364B}" type="slidenum">
              <a:rPr lang="en-US">
                <a:solidFill>
                  <a:prstClr val="black">
                    <a:tint val="75000"/>
                  </a:prstClr>
                </a:solidFill>
                <a:latin typeface="Calibri" panose="020F0502020204030204"/>
                <a:ea typeface="+mn-ea"/>
                <a:cs typeface="+mn-cs"/>
              </a:rPr>
              <a:pPr defTabSz="685800" fontAlgn="auto">
                <a:spcBef>
                  <a:spcPts val="0"/>
                </a:spcBef>
                <a:spcAft>
                  <a:spcPts val="0"/>
                </a:spcAft>
              </a:pPr>
              <a:t>66</a:t>
            </a:fld>
            <a:endParaRPr lang="en-US">
              <a:solidFill>
                <a:prstClr val="black">
                  <a:tint val="75000"/>
                </a:prstClr>
              </a:solidFill>
              <a:latin typeface="Calibri" panose="020F0502020204030204"/>
              <a:ea typeface="+mn-ea"/>
              <a:cs typeface="+mn-cs"/>
            </a:endParaRPr>
          </a:p>
        </p:txBody>
      </p:sp>
      <p:grpSp>
        <p:nvGrpSpPr>
          <p:cNvPr id="5" name="Group 26"/>
          <p:cNvGrpSpPr>
            <a:grpSpLocks/>
          </p:cNvGrpSpPr>
          <p:nvPr/>
        </p:nvGrpSpPr>
        <p:grpSpPr bwMode="auto">
          <a:xfrm>
            <a:off x="4963369" y="3382565"/>
            <a:ext cx="857250" cy="985837"/>
            <a:chOff x="1344" y="2448"/>
            <a:chExt cx="720" cy="828"/>
          </a:xfrm>
        </p:grpSpPr>
        <p:pic>
          <p:nvPicPr>
            <p:cNvPr id="6" name="Picture 19"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4"/>
            <p:cNvGrpSpPr>
              <a:grpSpLocks/>
            </p:cNvGrpSpPr>
            <p:nvPr/>
          </p:nvGrpSpPr>
          <p:grpSpPr bwMode="auto">
            <a:xfrm>
              <a:off x="1344" y="2736"/>
              <a:ext cx="528" cy="540"/>
              <a:chOff x="1584" y="2784"/>
              <a:chExt cx="528" cy="540"/>
            </a:xfrm>
          </p:grpSpPr>
          <p:pic>
            <p:nvPicPr>
              <p:cNvPr id="9" name="Picture 2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8" name="Text Box 25"/>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1" name="Group 63"/>
          <p:cNvGrpSpPr>
            <a:grpSpLocks/>
          </p:cNvGrpSpPr>
          <p:nvPr/>
        </p:nvGrpSpPr>
        <p:grpSpPr bwMode="auto">
          <a:xfrm>
            <a:off x="5763469" y="3382565"/>
            <a:ext cx="857250" cy="985837"/>
            <a:chOff x="1344" y="2448"/>
            <a:chExt cx="720" cy="828"/>
          </a:xfrm>
        </p:grpSpPr>
        <p:pic>
          <p:nvPicPr>
            <p:cNvPr id="12" name="Picture 6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p:cNvGrpSpPr>
              <a:grpSpLocks/>
            </p:cNvGrpSpPr>
            <p:nvPr/>
          </p:nvGrpSpPr>
          <p:grpSpPr bwMode="auto">
            <a:xfrm>
              <a:off x="1344" y="2736"/>
              <a:ext cx="528" cy="540"/>
              <a:chOff x="1584" y="2784"/>
              <a:chExt cx="528" cy="540"/>
            </a:xfrm>
          </p:grpSpPr>
          <p:pic>
            <p:nvPicPr>
              <p:cNvPr id="15" name="Picture 6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14" name="Text Box 6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7" name="Group 69"/>
          <p:cNvGrpSpPr>
            <a:grpSpLocks/>
          </p:cNvGrpSpPr>
          <p:nvPr/>
        </p:nvGrpSpPr>
        <p:grpSpPr bwMode="auto">
          <a:xfrm>
            <a:off x="7077919" y="3325415"/>
            <a:ext cx="857250" cy="985837"/>
            <a:chOff x="1344" y="2448"/>
            <a:chExt cx="720" cy="828"/>
          </a:xfrm>
        </p:grpSpPr>
        <p:pic>
          <p:nvPicPr>
            <p:cNvPr id="18" name="Picture 70"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71"/>
            <p:cNvGrpSpPr>
              <a:grpSpLocks/>
            </p:cNvGrpSpPr>
            <p:nvPr/>
          </p:nvGrpSpPr>
          <p:grpSpPr bwMode="auto">
            <a:xfrm>
              <a:off x="1344" y="2736"/>
              <a:ext cx="528" cy="540"/>
              <a:chOff x="1584" y="2784"/>
              <a:chExt cx="528" cy="540"/>
            </a:xfrm>
          </p:grpSpPr>
          <p:pic>
            <p:nvPicPr>
              <p:cNvPr id="21" name="Picture 72"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73"/>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0" name="Text Box 74"/>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3" name="Group 75"/>
          <p:cNvGrpSpPr>
            <a:grpSpLocks/>
          </p:cNvGrpSpPr>
          <p:nvPr/>
        </p:nvGrpSpPr>
        <p:grpSpPr bwMode="auto">
          <a:xfrm>
            <a:off x="7878019" y="3325415"/>
            <a:ext cx="857250" cy="985837"/>
            <a:chOff x="1344" y="2448"/>
            <a:chExt cx="720" cy="828"/>
          </a:xfrm>
        </p:grpSpPr>
        <p:pic>
          <p:nvPicPr>
            <p:cNvPr id="24" name="Picture 76"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77"/>
            <p:cNvGrpSpPr>
              <a:grpSpLocks/>
            </p:cNvGrpSpPr>
            <p:nvPr/>
          </p:nvGrpSpPr>
          <p:grpSpPr bwMode="auto">
            <a:xfrm>
              <a:off x="1344" y="2736"/>
              <a:ext cx="528" cy="540"/>
              <a:chOff x="1584" y="2784"/>
              <a:chExt cx="528" cy="540"/>
            </a:xfrm>
          </p:grpSpPr>
          <p:pic>
            <p:nvPicPr>
              <p:cNvPr id="27" name="Picture 78"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79"/>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6" name="Text Box 80"/>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9" name="Group 81"/>
          <p:cNvGrpSpPr>
            <a:grpSpLocks/>
          </p:cNvGrpSpPr>
          <p:nvPr/>
        </p:nvGrpSpPr>
        <p:grpSpPr bwMode="auto">
          <a:xfrm>
            <a:off x="7077919" y="2021681"/>
            <a:ext cx="857250" cy="985838"/>
            <a:chOff x="1344" y="2448"/>
            <a:chExt cx="720" cy="828"/>
          </a:xfrm>
        </p:grpSpPr>
        <p:pic>
          <p:nvPicPr>
            <p:cNvPr id="30" name="Picture 82"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83"/>
            <p:cNvGrpSpPr>
              <a:grpSpLocks/>
            </p:cNvGrpSpPr>
            <p:nvPr/>
          </p:nvGrpSpPr>
          <p:grpSpPr bwMode="auto">
            <a:xfrm>
              <a:off x="1344" y="2736"/>
              <a:ext cx="528" cy="540"/>
              <a:chOff x="1584" y="2784"/>
              <a:chExt cx="528" cy="540"/>
            </a:xfrm>
          </p:grpSpPr>
          <p:pic>
            <p:nvPicPr>
              <p:cNvPr id="33" name="Picture 84"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85"/>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2" name="Text Box 86"/>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35" name="Group 87"/>
          <p:cNvGrpSpPr>
            <a:grpSpLocks/>
          </p:cNvGrpSpPr>
          <p:nvPr/>
        </p:nvGrpSpPr>
        <p:grpSpPr bwMode="auto">
          <a:xfrm>
            <a:off x="5706319" y="1953815"/>
            <a:ext cx="857250" cy="985837"/>
            <a:chOff x="1344" y="2448"/>
            <a:chExt cx="720" cy="828"/>
          </a:xfrm>
        </p:grpSpPr>
        <p:pic>
          <p:nvPicPr>
            <p:cNvPr id="36" name="Picture 88"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89"/>
            <p:cNvGrpSpPr>
              <a:grpSpLocks/>
            </p:cNvGrpSpPr>
            <p:nvPr/>
          </p:nvGrpSpPr>
          <p:grpSpPr bwMode="auto">
            <a:xfrm>
              <a:off x="1344" y="2736"/>
              <a:ext cx="528" cy="540"/>
              <a:chOff x="1584" y="2784"/>
              <a:chExt cx="528" cy="540"/>
            </a:xfrm>
          </p:grpSpPr>
          <p:pic>
            <p:nvPicPr>
              <p:cNvPr id="39" name="Picture 9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9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8" name="Text Box 92"/>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1" name="Group 93"/>
          <p:cNvGrpSpPr>
            <a:grpSpLocks/>
          </p:cNvGrpSpPr>
          <p:nvPr/>
        </p:nvGrpSpPr>
        <p:grpSpPr bwMode="auto">
          <a:xfrm>
            <a:off x="6449269" y="535781"/>
            <a:ext cx="857250" cy="985838"/>
            <a:chOff x="1344" y="2448"/>
            <a:chExt cx="720" cy="828"/>
          </a:xfrm>
        </p:grpSpPr>
        <p:pic>
          <p:nvPicPr>
            <p:cNvPr id="42" name="Picture 9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95"/>
            <p:cNvGrpSpPr>
              <a:grpSpLocks/>
            </p:cNvGrpSpPr>
            <p:nvPr/>
          </p:nvGrpSpPr>
          <p:grpSpPr bwMode="auto">
            <a:xfrm>
              <a:off x="1344" y="2736"/>
              <a:ext cx="528" cy="540"/>
              <a:chOff x="1584" y="2784"/>
              <a:chExt cx="528" cy="540"/>
            </a:xfrm>
          </p:grpSpPr>
          <p:pic>
            <p:nvPicPr>
              <p:cNvPr id="45" name="Picture 9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9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44" name="Text Box 9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7" name="Group 18"/>
          <p:cNvGrpSpPr>
            <a:grpSpLocks/>
          </p:cNvGrpSpPr>
          <p:nvPr/>
        </p:nvGrpSpPr>
        <p:grpSpPr bwMode="auto">
          <a:xfrm>
            <a:off x="5134819" y="982266"/>
            <a:ext cx="3371850" cy="3086100"/>
            <a:chOff x="1968" y="672"/>
            <a:chExt cx="1344" cy="1728"/>
          </a:xfrm>
        </p:grpSpPr>
        <p:sp>
          <p:nvSpPr>
            <p:cNvPr id="48" name="AutoShape 4"/>
            <p:cNvSpPr>
              <a:spLocks noChangeArrowheads="1"/>
            </p:cNvSpPr>
            <p:nvPr/>
          </p:nvSpPr>
          <p:spPr bwMode="auto">
            <a:xfrm>
              <a:off x="2352" y="91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49" name="Line 5"/>
            <p:cNvSpPr>
              <a:spLocks noChangeShapeType="1"/>
            </p:cNvSpPr>
            <p:nvPr/>
          </p:nvSpPr>
          <p:spPr bwMode="auto">
            <a:xfrm flipH="1">
              <a:off x="2256" y="1248"/>
              <a:ext cx="192"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0" name="Line 6"/>
            <p:cNvSpPr>
              <a:spLocks noChangeShapeType="1"/>
            </p:cNvSpPr>
            <p:nvPr/>
          </p:nvSpPr>
          <p:spPr bwMode="auto">
            <a:xfrm>
              <a:off x="2784" y="1248"/>
              <a:ext cx="24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1" name="Line 7"/>
            <p:cNvSpPr>
              <a:spLocks noChangeShapeType="1"/>
            </p:cNvSpPr>
            <p:nvPr/>
          </p:nvSpPr>
          <p:spPr bwMode="auto">
            <a:xfrm>
              <a:off x="2616" y="672"/>
              <a:ext cx="0" cy="2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2" name="AutoShape 10"/>
            <p:cNvSpPr>
              <a:spLocks noChangeArrowheads="1"/>
            </p:cNvSpPr>
            <p:nvPr/>
          </p:nvSpPr>
          <p:spPr bwMode="auto">
            <a:xfrm>
              <a:off x="1968"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3" name="AutoShape 11"/>
            <p:cNvSpPr>
              <a:spLocks noChangeArrowheads="1"/>
            </p:cNvSpPr>
            <p:nvPr/>
          </p:nvSpPr>
          <p:spPr bwMode="auto">
            <a:xfrm>
              <a:off x="2784"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4" name="Line 12"/>
            <p:cNvSpPr>
              <a:spLocks noChangeShapeType="1"/>
            </p:cNvSpPr>
            <p:nvPr/>
          </p:nvSpPr>
          <p:spPr bwMode="auto">
            <a:xfrm>
              <a:off x="2074"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5" name="Line 13"/>
            <p:cNvSpPr>
              <a:spLocks noChangeShapeType="1"/>
            </p:cNvSpPr>
            <p:nvPr/>
          </p:nvSpPr>
          <p:spPr bwMode="auto">
            <a:xfrm>
              <a:off x="2362"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6" name="Line 14"/>
            <p:cNvSpPr>
              <a:spLocks noChangeShapeType="1"/>
            </p:cNvSpPr>
            <p:nvPr/>
          </p:nvSpPr>
          <p:spPr bwMode="auto">
            <a:xfrm>
              <a:off x="2880"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7" name="Line 15"/>
            <p:cNvSpPr>
              <a:spLocks noChangeShapeType="1"/>
            </p:cNvSpPr>
            <p:nvPr/>
          </p:nvSpPr>
          <p:spPr bwMode="auto">
            <a:xfrm>
              <a:off x="3216"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sp>
        <p:nvSpPr>
          <p:cNvPr id="58" name="Text Box 100"/>
          <p:cNvSpPr txBox="1">
            <a:spLocks noChangeArrowheads="1"/>
          </p:cNvSpPr>
          <p:nvPr/>
        </p:nvSpPr>
        <p:spPr bwMode="auto">
          <a:xfrm>
            <a:off x="5363419" y="37719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a</a:t>
            </a:r>
          </a:p>
        </p:txBody>
      </p:sp>
      <p:sp>
        <p:nvSpPr>
          <p:cNvPr id="59" name="Text Box 101"/>
          <p:cNvSpPr txBox="1">
            <a:spLocks noChangeArrowheads="1"/>
          </p:cNvSpPr>
          <p:nvPr/>
        </p:nvSpPr>
        <p:spPr bwMode="auto">
          <a:xfrm>
            <a:off x="6106369" y="37719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b</a:t>
            </a:r>
          </a:p>
        </p:txBody>
      </p:sp>
      <mc:AlternateContent xmlns:mc="http://schemas.openxmlformats.org/markup-compatibility/2006">
        <mc:Choice xmlns:a14="http://schemas.microsoft.com/office/drawing/2010/main" Requires="a14">
          <p:sp>
            <p:nvSpPr>
              <p:cNvPr id="60" name="Text Box 102"/>
              <p:cNvSpPr txBox="1">
                <a:spLocks noChangeArrowheads="1"/>
              </p:cNvSpPr>
              <p:nvPr/>
            </p:nvSpPr>
            <p:spPr bwMode="auto">
              <a:xfrm>
                <a:off x="4732779" y="2186205"/>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𝑎</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𝑏</m:t>
                      </m:r>
                    </m:oMath>
                  </m:oMathPara>
                </a14:m>
                <a:endParaRPr lang="en-US" altLang="en-US" sz="1350" dirty="0">
                  <a:solidFill>
                    <a:prstClr val="black"/>
                  </a:solidFill>
                  <a:latin typeface="Calibri" panose="020F0502020204030204"/>
                  <a:ea typeface="+mn-ea"/>
                  <a:cs typeface="+mn-cs"/>
                </a:endParaRPr>
              </a:p>
            </p:txBody>
          </p:sp>
        </mc:Choice>
        <mc:Fallback>
          <p:sp>
            <p:nvSpPr>
              <p:cNvPr id="60" name="Text Box 102"/>
              <p:cNvSpPr txBox="1">
                <a:spLocks noRot="1" noChangeAspect="1" noMove="1" noResize="1" noEditPoints="1" noAdjustHandles="1" noChangeArrowheads="1" noChangeShapeType="1" noTextEdit="1"/>
              </p:cNvSpPr>
              <p:nvPr/>
            </p:nvSpPr>
            <p:spPr bwMode="auto">
              <a:xfrm>
                <a:off x="4732779" y="2186205"/>
                <a:ext cx="981007" cy="30008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1" name="Text Box 103"/>
          <p:cNvSpPr txBox="1">
            <a:spLocks noChangeArrowheads="1"/>
          </p:cNvSpPr>
          <p:nvPr/>
        </p:nvSpPr>
        <p:spPr bwMode="auto">
          <a:xfrm>
            <a:off x="5534869" y="2914651"/>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3" name="Text Box 100"/>
          <p:cNvSpPr txBox="1">
            <a:spLocks noChangeArrowheads="1"/>
          </p:cNvSpPr>
          <p:nvPr/>
        </p:nvSpPr>
        <p:spPr bwMode="auto">
          <a:xfrm>
            <a:off x="7429422" y="3738562"/>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c</a:t>
            </a:r>
          </a:p>
        </p:txBody>
      </p:sp>
      <p:sp>
        <p:nvSpPr>
          <p:cNvPr id="64" name="Text Box 100"/>
          <p:cNvSpPr txBox="1">
            <a:spLocks noChangeArrowheads="1"/>
          </p:cNvSpPr>
          <p:nvPr/>
        </p:nvSpPr>
        <p:spPr bwMode="auto">
          <a:xfrm>
            <a:off x="8341342" y="3732013"/>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d</a:t>
            </a:r>
          </a:p>
        </p:txBody>
      </p:sp>
      <mc:AlternateContent xmlns:mc="http://schemas.openxmlformats.org/markup-compatibility/2006">
        <mc:Choice xmlns:a14="http://schemas.microsoft.com/office/drawing/2010/main" Requires="a14">
          <p:sp>
            <p:nvSpPr>
              <p:cNvPr id="65" name="Text Box 102"/>
              <p:cNvSpPr txBox="1">
                <a:spLocks noChangeArrowheads="1"/>
              </p:cNvSpPr>
              <p:nvPr/>
            </p:nvSpPr>
            <p:spPr bwMode="auto">
              <a:xfrm>
                <a:off x="7784130" y="2145850"/>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𝑓</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𝑐</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𝑑</m:t>
                      </m:r>
                    </m:oMath>
                  </m:oMathPara>
                </a14:m>
                <a:endParaRPr lang="en-US" altLang="en-US" sz="1350" dirty="0">
                  <a:solidFill>
                    <a:prstClr val="black"/>
                  </a:solidFill>
                  <a:latin typeface="Calibri" panose="020F0502020204030204"/>
                  <a:ea typeface="+mn-ea"/>
                  <a:cs typeface="+mn-cs"/>
                </a:endParaRPr>
              </a:p>
            </p:txBody>
          </p:sp>
        </mc:Choice>
        <mc:Fallback>
          <p:sp>
            <p:nvSpPr>
              <p:cNvPr id="65" name="Text Box 102"/>
              <p:cNvSpPr txBox="1">
                <a:spLocks noRot="1" noChangeAspect="1" noMove="1" noResize="1" noEditPoints="1" noAdjustHandles="1" noChangeArrowheads="1" noChangeShapeType="1" noTextEdit="1"/>
              </p:cNvSpPr>
              <p:nvPr/>
            </p:nvSpPr>
            <p:spPr bwMode="auto">
              <a:xfrm>
                <a:off x="7784130" y="2145850"/>
                <a:ext cx="981007" cy="300082"/>
              </a:xfrm>
              <a:prstGeom prst="rect">
                <a:avLst/>
              </a:prstGeom>
              <a:blipFill>
                <a:blip r:embed="rId6"/>
                <a:stretch>
                  <a:fillRect b="-8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Text Box 102"/>
              <p:cNvSpPr txBox="1">
                <a:spLocks noChangeArrowheads="1"/>
              </p:cNvSpPr>
              <p:nvPr/>
            </p:nvSpPr>
            <p:spPr bwMode="auto">
              <a:xfrm>
                <a:off x="7297876" y="890429"/>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𝑔</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𝑓</m:t>
                      </m:r>
                    </m:oMath>
                  </m:oMathPara>
                </a14:m>
                <a:endParaRPr lang="en-US" altLang="en-US" sz="1350" dirty="0">
                  <a:solidFill>
                    <a:prstClr val="black"/>
                  </a:solidFill>
                  <a:latin typeface="Calibri" panose="020F0502020204030204"/>
                  <a:ea typeface="+mn-ea"/>
                  <a:cs typeface="+mn-cs"/>
                </a:endParaRPr>
              </a:p>
            </p:txBody>
          </p:sp>
        </mc:Choice>
        <mc:Fallback>
          <p:sp>
            <p:nvSpPr>
              <p:cNvPr id="66" name="Text Box 102"/>
              <p:cNvSpPr txBox="1">
                <a:spLocks noRot="1" noChangeAspect="1" noMove="1" noResize="1" noEditPoints="1" noAdjustHandles="1" noChangeArrowheads="1" noChangeShapeType="1" noTextEdit="1"/>
              </p:cNvSpPr>
              <p:nvPr/>
            </p:nvSpPr>
            <p:spPr bwMode="auto">
              <a:xfrm>
                <a:off x="7297876" y="890429"/>
                <a:ext cx="981007" cy="300082"/>
              </a:xfrm>
              <a:prstGeom prst="rect">
                <a:avLst/>
              </a:prstGeom>
              <a:blipFill>
                <a:blip r:embed="rId7"/>
                <a:stretch>
                  <a:fillRect b="-8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7" name="Text Box 103"/>
          <p:cNvSpPr txBox="1">
            <a:spLocks noChangeArrowheads="1"/>
          </p:cNvSpPr>
          <p:nvPr/>
        </p:nvSpPr>
        <p:spPr bwMode="auto">
          <a:xfrm>
            <a:off x="7677994" y="2940966"/>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8" name="Text Box 103"/>
          <p:cNvSpPr txBox="1">
            <a:spLocks noChangeArrowheads="1"/>
          </p:cNvSpPr>
          <p:nvPr/>
        </p:nvSpPr>
        <p:spPr bwMode="auto">
          <a:xfrm>
            <a:off x="6550172" y="1614014"/>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OR</a:t>
            </a:r>
          </a:p>
        </p:txBody>
      </p:sp>
      <p:sp>
        <p:nvSpPr>
          <p:cNvPr id="69" name="Rectangle 105"/>
          <p:cNvSpPr>
            <a:spLocks noChangeArrowheads="1"/>
          </p:cNvSpPr>
          <p:nvPr/>
        </p:nvSpPr>
        <p:spPr bwMode="auto">
          <a:xfrm>
            <a:off x="4800600" y="1930600"/>
            <a:ext cx="1820119" cy="2412800"/>
          </a:xfrm>
          <a:prstGeom prst="rect">
            <a:avLst/>
          </a:prstGeom>
          <a:noFill/>
          <a:ln w="254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cxnSp>
        <p:nvCxnSpPr>
          <p:cNvPr id="71" name="Straight Arrow Connector 70"/>
          <p:cNvCxnSpPr/>
          <p:nvPr/>
        </p:nvCxnSpPr>
        <p:spPr>
          <a:xfrm>
            <a:off x="1571263" y="2883080"/>
            <a:ext cx="8681" cy="253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02320" y="3276932"/>
            <a:ext cx="1986441" cy="300082"/>
          </a:xfrm>
          <a:prstGeom prst="rect">
            <a:avLst/>
          </a:prstGeom>
          <a:noFill/>
        </p:spPr>
        <p:txBody>
          <a:bodyPr wrap="non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Authenticated Encryption</a:t>
            </a:r>
          </a:p>
        </p:txBody>
      </p:sp>
      <p:cxnSp>
        <p:nvCxnSpPr>
          <p:cNvPr id="73" name="Straight Arrow Connector 72"/>
          <p:cNvCxnSpPr/>
          <p:nvPr/>
        </p:nvCxnSpPr>
        <p:spPr>
          <a:xfrm flipV="1">
            <a:off x="3371849" y="1157887"/>
            <a:ext cx="369668" cy="1400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4" name="TextBox 73"/>
              <p:cNvSpPr txBox="1"/>
              <p:nvPr/>
            </p:nvSpPr>
            <p:spPr>
              <a:xfrm>
                <a:off x="2568391" y="843766"/>
                <a:ext cx="2493503" cy="300082"/>
              </a:xfrm>
              <a:prstGeom prst="rect">
                <a:avLst/>
              </a:prstGeom>
              <a:noFill/>
            </p:spPr>
            <p:txBody>
              <a:bodyPr wrap="non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If </a:t>
                </a:r>
                <a:r>
                  <a:rPr lang="en-US" sz="1350" dirty="0">
                    <a:solidFill>
                      <a:srgbClr val="0070C0"/>
                    </a:solidFill>
                    <a:latin typeface="Calibri" panose="020F0502020204030204"/>
                    <a:ea typeface="+mn-ea"/>
                    <a:cs typeface="+mn-cs"/>
                  </a:rPr>
                  <a:t>a=0 </a:t>
                </a:r>
                <a:r>
                  <a:rPr lang="en-US" sz="1350" dirty="0">
                    <a:solidFill>
                      <a:prstClr val="black"/>
                    </a:solidFill>
                    <a:latin typeface="Calibri" panose="020F0502020204030204"/>
                    <a:ea typeface="+mn-ea"/>
                    <a:cs typeface="+mn-cs"/>
                  </a:rPr>
                  <a:t>and</a:t>
                </a:r>
                <a:r>
                  <a:rPr lang="en-US" sz="1350" dirty="0">
                    <a:solidFill>
                      <a:srgbClr val="0070C0"/>
                    </a:solidFill>
                    <a:latin typeface="Calibri" panose="020F0502020204030204"/>
                    <a:ea typeface="+mn-ea"/>
                    <a:cs typeface="+mn-cs"/>
                  </a:rPr>
                  <a:t> b=0 </a:t>
                </a:r>
                <a:r>
                  <a:rPr lang="en-US" sz="1350" dirty="0">
                    <a:solidFill>
                      <a:prstClr val="black"/>
                    </a:solidFill>
                    <a:latin typeface="Calibri" panose="020F0502020204030204"/>
                    <a:ea typeface="+mn-ea"/>
                    <a:cs typeface="+mn-cs"/>
                  </a:rPr>
                  <a:t>then</a:t>
                </a:r>
                <a:r>
                  <a:rPr lang="en-US" sz="1350" dirty="0">
                    <a:solidFill>
                      <a:srgbClr val="0070C0"/>
                    </a:solidFill>
                    <a:latin typeface="Calibri" panose="020F0502020204030204"/>
                    <a:ea typeface="+mn-ea"/>
                    <a:cs typeface="+mn-cs"/>
                  </a:rPr>
                  <a:t> e=</a:t>
                </a:r>
                <a14:m>
                  <m:oMath xmlns:m="http://schemas.openxmlformats.org/officeDocument/2006/math">
                    <m:d>
                      <m:dPr>
                        <m:ctrlPr>
                          <a:rPr lang="en-US" sz="1350" i="1">
                            <a:solidFill>
                              <a:srgbClr val="0070C0"/>
                            </a:solidFill>
                            <a:latin typeface="Cambria Math" panose="02040503050406030204" pitchFamily="18" charset="0"/>
                            <a:ea typeface="+mn-ea"/>
                            <a:cs typeface="+mn-cs"/>
                          </a:rPr>
                        </m:ctrlPr>
                      </m:dPr>
                      <m:e>
                        <m:r>
                          <a:rPr lang="en-US" altLang="en-US" sz="1350" i="1">
                            <a:solidFill>
                              <a:srgbClr val="0070C0"/>
                            </a:solidFill>
                            <a:latin typeface="Cambria Math" panose="02040503050406030204" pitchFamily="18" charset="0"/>
                            <a:ea typeface="+mn-ea"/>
                            <a:cs typeface="+mn-cs"/>
                          </a:rPr>
                          <m:t>𝑎</m:t>
                        </m:r>
                        <m:r>
                          <a:rPr lang="en-US" altLang="en-US" sz="1350" i="1">
                            <a:solidFill>
                              <a:srgbClr val="0070C0"/>
                            </a:solidFill>
                            <a:latin typeface="Cambria Math" panose="02040503050406030204" pitchFamily="18" charset="0"/>
                            <a:ea typeface="Cambria Math" panose="02040503050406030204" pitchFamily="18" charset="0"/>
                            <a:cs typeface="+mn-cs"/>
                          </a:rPr>
                          <m:t>∧</m:t>
                        </m:r>
                        <m:r>
                          <a:rPr lang="en-US" altLang="en-US" sz="1350" i="1">
                            <a:solidFill>
                              <a:srgbClr val="0070C0"/>
                            </a:solidFill>
                            <a:latin typeface="Cambria Math" panose="02040503050406030204" pitchFamily="18" charset="0"/>
                            <a:ea typeface="Cambria Math" panose="02040503050406030204" pitchFamily="18" charset="0"/>
                            <a:cs typeface="+mn-cs"/>
                          </a:rPr>
                          <m:t>𝑏</m:t>
                        </m:r>
                        <m:r>
                          <m:rPr>
                            <m:nor/>
                          </m:rPr>
                          <a:rPr lang="en-US" altLang="en-US" sz="1350" dirty="0">
                            <a:solidFill>
                              <a:srgbClr val="0070C0"/>
                            </a:solidFill>
                            <a:latin typeface="Calibri" panose="020F0502020204030204"/>
                            <a:ea typeface="+mn-ea"/>
                            <a:cs typeface="+mn-cs"/>
                          </a:rPr>
                          <m:t> </m:t>
                        </m:r>
                      </m:e>
                    </m:d>
                  </m:oMath>
                </a14:m>
                <a:r>
                  <a:rPr lang="en-US" sz="1350" dirty="0">
                    <a:solidFill>
                      <a:srgbClr val="0070C0"/>
                    </a:solidFill>
                    <a:latin typeface="Calibri" panose="020F0502020204030204"/>
                    <a:ea typeface="+mn-ea"/>
                    <a:cs typeface="+mn-cs"/>
                  </a:rPr>
                  <a:t>=0</a:t>
                </a:r>
              </a:p>
            </p:txBody>
          </p:sp>
        </mc:Choice>
        <mc:Fallback>
          <p:sp>
            <p:nvSpPr>
              <p:cNvPr id="74" name="TextBox 73"/>
              <p:cNvSpPr txBox="1">
                <a:spLocks noRot="1" noChangeAspect="1" noMove="1" noResize="1" noEditPoints="1" noAdjustHandles="1" noChangeArrowheads="1" noChangeShapeType="1" noTextEdit="1"/>
              </p:cNvSpPr>
              <p:nvPr/>
            </p:nvSpPr>
            <p:spPr>
              <a:xfrm>
                <a:off x="2568391" y="843766"/>
                <a:ext cx="2493503" cy="300082"/>
              </a:xfrm>
              <a:prstGeom prst="rect">
                <a:avLst/>
              </a:prstGeom>
              <a:blipFill>
                <a:blip r:embed="rId8"/>
                <a:stretch>
                  <a:fillRect l="-508" t="-4000" b="-20000"/>
                </a:stretch>
              </a:blipFill>
            </p:spPr>
            <p:txBody>
              <a:bodyPr/>
              <a:lstStyle/>
              <a:p>
                <a:r>
                  <a:rPr lang="en-US">
                    <a:noFill/>
                  </a:rPr>
                  <a:t> </a:t>
                </a:r>
              </a:p>
            </p:txBody>
          </p:sp>
        </mc:Fallback>
      </mc:AlternateContent>
      <p:cxnSp>
        <p:nvCxnSpPr>
          <p:cNvPr id="76" name="Straight Arrow Connector 75"/>
          <p:cNvCxnSpPr/>
          <p:nvPr/>
        </p:nvCxnSpPr>
        <p:spPr>
          <a:xfrm>
            <a:off x="3414860" y="3382567"/>
            <a:ext cx="573515" cy="1096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7" name="TextBox 76"/>
              <p:cNvSpPr txBox="1"/>
              <p:nvPr/>
            </p:nvSpPr>
            <p:spPr>
              <a:xfrm>
                <a:off x="3260903" y="4403646"/>
                <a:ext cx="2493503" cy="300082"/>
              </a:xfrm>
              <a:prstGeom prst="rect">
                <a:avLst/>
              </a:prstGeom>
              <a:noFill/>
            </p:spPr>
            <p:txBody>
              <a:bodyPr wrap="non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If </a:t>
                </a:r>
                <a:r>
                  <a:rPr lang="en-US" sz="1350" dirty="0">
                    <a:solidFill>
                      <a:srgbClr val="0070C0"/>
                    </a:solidFill>
                    <a:latin typeface="Calibri" panose="020F0502020204030204"/>
                    <a:ea typeface="+mn-ea"/>
                    <a:cs typeface="+mn-cs"/>
                  </a:rPr>
                  <a:t>a=0 </a:t>
                </a:r>
                <a:r>
                  <a:rPr lang="en-US" sz="1350" dirty="0">
                    <a:solidFill>
                      <a:prstClr val="black"/>
                    </a:solidFill>
                    <a:latin typeface="Calibri" panose="020F0502020204030204"/>
                    <a:ea typeface="+mn-ea"/>
                    <a:cs typeface="+mn-cs"/>
                  </a:rPr>
                  <a:t>and</a:t>
                </a:r>
                <a:r>
                  <a:rPr lang="en-US" sz="1350" dirty="0">
                    <a:solidFill>
                      <a:srgbClr val="0070C0"/>
                    </a:solidFill>
                    <a:latin typeface="Calibri" panose="020F0502020204030204"/>
                    <a:ea typeface="+mn-ea"/>
                    <a:cs typeface="+mn-cs"/>
                  </a:rPr>
                  <a:t> </a:t>
                </a:r>
                <a:r>
                  <a:rPr lang="en-US" sz="1350" dirty="0">
                    <a:solidFill>
                      <a:srgbClr val="FF0000"/>
                    </a:solidFill>
                    <a:latin typeface="Calibri" panose="020F0502020204030204"/>
                    <a:ea typeface="+mn-ea"/>
                    <a:cs typeface="+mn-cs"/>
                  </a:rPr>
                  <a:t>b=1</a:t>
                </a:r>
                <a:r>
                  <a:rPr lang="en-US" sz="1350" dirty="0">
                    <a:solidFill>
                      <a:srgbClr val="0070C0"/>
                    </a:solidFill>
                    <a:latin typeface="Calibri" panose="020F0502020204030204"/>
                    <a:ea typeface="+mn-ea"/>
                    <a:cs typeface="+mn-cs"/>
                  </a:rPr>
                  <a:t> </a:t>
                </a:r>
                <a:r>
                  <a:rPr lang="en-US" sz="1350" dirty="0">
                    <a:solidFill>
                      <a:prstClr val="black"/>
                    </a:solidFill>
                    <a:latin typeface="Calibri" panose="020F0502020204030204"/>
                    <a:ea typeface="+mn-ea"/>
                    <a:cs typeface="+mn-cs"/>
                  </a:rPr>
                  <a:t>then</a:t>
                </a:r>
                <a:r>
                  <a:rPr lang="en-US" sz="1350" dirty="0">
                    <a:solidFill>
                      <a:srgbClr val="0070C0"/>
                    </a:solidFill>
                    <a:latin typeface="Calibri" panose="020F0502020204030204"/>
                    <a:ea typeface="+mn-ea"/>
                    <a:cs typeface="+mn-cs"/>
                  </a:rPr>
                  <a:t> e=</a:t>
                </a:r>
                <a14:m>
                  <m:oMath xmlns:m="http://schemas.openxmlformats.org/officeDocument/2006/math">
                    <m:d>
                      <m:dPr>
                        <m:ctrlPr>
                          <a:rPr lang="en-US" sz="1350" i="1">
                            <a:solidFill>
                              <a:srgbClr val="0070C0"/>
                            </a:solidFill>
                            <a:latin typeface="Cambria Math" panose="02040503050406030204" pitchFamily="18" charset="0"/>
                            <a:ea typeface="+mn-ea"/>
                            <a:cs typeface="+mn-cs"/>
                          </a:rPr>
                        </m:ctrlPr>
                      </m:dPr>
                      <m:e>
                        <m:r>
                          <a:rPr lang="en-US" altLang="en-US" sz="1350" i="1">
                            <a:solidFill>
                              <a:srgbClr val="0070C0"/>
                            </a:solidFill>
                            <a:latin typeface="Cambria Math" panose="02040503050406030204" pitchFamily="18" charset="0"/>
                            <a:ea typeface="+mn-ea"/>
                            <a:cs typeface="+mn-cs"/>
                          </a:rPr>
                          <m:t>𝑎</m:t>
                        </m:r>
                        <m:r>
                          <a:rPr lang="en-US" altLang="en-US" sz="1350" i="1">
                            <a:solidFill>
                              <a:srgbClr val="0070C0"/>
                            </a:solidFill>
                            <a:latin typeface="Cambria Math" panose="02040503050406030204" pitchFamily="18" charset="0"/>
                            <a:ea typeface="Cambria Math" panose="02040503050406030204" pitchFamily="18" charset="0"/>
                            <a:cs typeface="+mn-cs"/>
                          </a:rPr>
                          <m:t>∧</m:t>
                        </m:r>
                        <m:r>
                          <a:rPr lang="en-US" altLang="en-US" sz="1350" i="1">
                            <a:solidFill>
                              <a:srgbClr val="0070C0"/>
                            </a:solidFill>
                            <a:latin typeface="Cambria Math" panose="02040503050406030204" pitchFamily="18" charset="0"/>
                            <a:ea typeface="Cambria Math" panose="02040503050406030204" pitchFamily="18" charset="0"/>
                            <a:cs typeface="+mn-cs"/>
                          </a:rPr>
                          <m:t>𝑏</m:t>
                        </m:r>
                        <m:r>
                          <m:rPr>
                            <m:nor/>
                          </m:rPr>
                          <a:rPr lang="en-US" altLang="en-US" sz="1350" dirty="0">
                            <a:solidFill>
                              <a:srgbClr val="0070C0"/>
                            </a:solidFill>
                            <a:latin typeface="Calibri" panose="020F0502020204030204"/>
                            <a:ea typeface="+mn-ea"/>
                            <a:cs typeface="+mn-cs"/>
                          </a:rPr>
                          <m:t> </m:t>
                        </m:r>
                      </m:e>
                    </m:d>
                  </m:oMath>
                </a14:m>
                <a:r>
                  <a:rPr lang="en-US" sz="1350" dirty="0">
                    <a:solidFill>
                      <a:srgbClr val="0070C0"/>
                    </a:solidFill>
                    <a:latin typeface="Calibri" panose="020F0502020204030204"/>
                    <a:ea typeface="+mn-ea"/>
                    <a:cs typeface="+mn-cs"/>
                  </a:rPr>
                  <a:t>=0</a:t>
                </a:r>
              </a:p>
            </p:txBody>
          </p:sp>
        </mc:Choice>
        <mc:Fallback>
          <p:sp>
            <p:nvSpPr>
              <p:cNvPr id="77" name="TextBox 76"/>
              <p:cNvSpPr txBox="1">
                <a:spLocks noRot="1" noChangeAspect="1" noMove="1" noResize="1" noEditPoints="1" noAdjustHandles="1" noChangeArrowheads="1" noChangeShapeType="1" noTextEdit="1"/>
              </p:cNvSpPr>
              <p:nvPr/>
            </p:nvSpPr>
            <p:spPr>
              <a:xfrm>
                <a:off x="3260903" y="4403646"/>
                <a:ext cx="2493503" cy="300082"/>
              </a:xfrm>
              <a:prstGeom prst="rect">
                <a:avLst/>
              </a:prstGeom>
              <a:blipFill>
                <a:blip r:embed="rId9"/>
                <a:stretch>
                  <a:fillRect l="-505" b="-20000"/>
                </a:stretch>
              </a:blipFill>
            </p:spPr>
            <p:txBody>
              <a:bodyPr/>
              <a:lstStyle/>
              <a:p>
                <a:r>
                  <a:rPr lang="en-US">
                    <a:noFill/>
                  </a:rPr>
                  <a:t> </a:t>
                </a:r>
              </a:p>
            </p:txBody>
          </p:sp>
        </mc:Fallback>
      </mc:AlternateContent>
      <p:cxnSp>
        <p:nvCxnSpPr>
          <p:cNvPr id="81" name="Straight Arrow Connector 80"/>
          <p:cNvCxnSpPr/>
          <p:nvPr/>
        </p:nvCxnSpPr>
        <p:spPr>
          <a:xfrm>
            <a:off x="3487413" y="3789760"/>
            <a:ext cx="684536" cy="921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2" name="TextBox 81"/>
              <p:cNvSpPr txBox="1"/>
              <p:nvPr/>
            </p:nvSpPr>
            <p:spPr>
              <a:xfrm>
                <a:off x="3272968" y="4688431"/>
                <a:ext cx="2947701" cy="300082"/>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If </a:t>
                </a:r>
                <a:r>
                  <a:rPr lang="en-US" sz="1350" dirty="0">
                    <a:solidFill>
                      <a:srgbClr val="FF0000"/>
                    </a:solidFill>
                    <a:latin typeface="Calibri" panose="020F0502020204030204"/>
                    <a:ea typeface="+mn-ea"/>
                    <a:cs typeface="+mn-cs"/>
                  </a:rPr>
                  <a:t>a=1</a:t>
                </a:r>
                <a:r>
                  <a:rPr lang="en-US" sz="1350" dirty="0">
                    <a:solidFill>
                      <a:srgbClr val="0070C0"/>
                    </a:solidFill>
                    <a:latin typeface="Calibri" panose="020F0502020204030204"/>
                    <a:ea typeface="+mn-ea"/>
                    <a:cs typeface="+mn-cs"/>
                  </a:rPr>
                  <a:t> </a:t>
                </a:r>
                <a:r>
                  <a:rPr lang="en-US" sz="1350" dirty="0">
                    <a:solidFill>
                      <a:prstClr val="black"/>
                    </a:solidFill>
                    <a:latin typeface="Calibri" panose="020F0502020204030204"/>
                    <a:ea typeface="+mn-ea"/>
                    <a:cs typeface="+mn-cs"/>
                  </a:rPr>
                  <a:t>and</a:t>
                </a:r>
                <a:r>
                  <a:rPr lang="en-US" sz="1350" dirty="0">
                    <a:solidFill>
                      <a:srgbClr val="0070C0"/>
                    </a:solidFill>
                    <a:latin typeface="Calibri" panose="020F0502020204030204"/>
                    <a:ea typeface="+mn-ea"/>
                    <a:cs typeface="+mn-cs"/>
                  </a:rPr>
                  <a:t> b=0 </a:t>
                </a:r>
                <a:r>
                  <a:rPr lang="en-US" sz="1350" dirty="0">
                    <a:solidFill>
                      <a:prstClr val="black"/>
                    </a:solidFill>
                    <a:latin typeface="Calibri" panose="020F0502020204030204"/>
                    <a:ea typeface="+mn-ea"/>
                    <a:cs typeface="+mn-cs"/>
                  </a:rPr>
                  <a:t>then</a:t>
                </a:r>
                <a:r>
                  <a:rPr lang="en-US" sz="1350" dirty="0">
                    <a:solidFill>
                      <a:srgbClr val="0070C0"/>
                    </a:solidFill>
                    <a:latin typeface="Calibri" panose="020F0502020204030204"/>
                    <a:ea typeface="+mn-ea"/>
                    <a:cs typeface="+mn-cs"/>
                  </a:rPr>
                  <a:t> e=</a:t>
                </a:r>
                <a14:m>
                  <m:oMath xmlns:m="http://schemas.openxmlformats.org/officeDocument/2006/math">
                    <m:d>
                      <m:dPr>
                        <m:ctrlPr>
                          <a:rPr lang="en-US" sz="1350" i="1">
                            <a:solidFill>
                              <a:srgbClr val="0070C0"/>
                            </a:solidFill>
                            <a:latin typeface="Cambria Math" panose="02040503050406030204" pitchFamily="18" charset="0"/>
                            <a:ea typeface="+mn-ea"/>
                            <a:cs typeface="+mn-cs"/>
                          </a:rPr>
                        </m:ctrlPr>
                      </m:dPr>
                      <m:e>
                        <m:r>
                          <a:rPr lang="en-US" altLang="en-US" sz="1350" i="1">
                            <a:solidFill>
                              <a:srgbClr val="0070C0"/>
                            </a:solidFill>
                            <a:latin typeface="Cambria Math" panose="02040503050406030204" pitchFamily="18" charset="0"/>
                            <a:ea typeface="+mn-ea"/>
                            <a:cs typeface="+mn-cs"/>
                          </a:rPr>
                          <m:t>𝑎</m:t>
                        </m:r>
                        <m:r>
                          <a:rPr lang="en-US" altLang="en-US" sz="1350" i="1">
                            <a:solidFill>
                              <a:srgbClr val="0070C0"/>
                            </a:solidFill>
                            <a:latin typeface="Cambria Math" panose="02040503050406030204" pitchFamily="18" charset="0"/>
                            <a:ea typeface="Cambria Math" panose="02040503050406030204" pitchFamily="18" charset="0"/>
                            <a:cs typeface="+mn-cs"/>
                          </a:rPr>
                          <m:t>∧</m:t>
                        </m:r>
                        <m:r>
                          <a:rPr lang="en-US" altLang="en-US" sz="1350" i="1">
                            <a:solidFill>
                              <a:srgbClr val="0070C0"/>
                            </a:solidFill>
                            <a:latin typeface="Cambria Math" panose="02040503050406030204" pitchFamily="18" charset="0"/>
                            <a:ea typeface="Cambria Math" panose="02040503050406030204" pitchFamily="18" charset="0"/>
                            <a:cs typeface="+mn-cs"/>
                          </a:rPr>
                          <m:t>𝑏</m:t>
                        </m:r>
                        <m:r>
                          <m:rPr>
                            <m:nor/>
                          </m:rPr>
                          <a:rPr lang="en-US" altLang="en-US" sz="1350" dirty="0">
                            <a:solidFill>
                              <a:srgbClr val="0070C0"/>
                            </a:solidFill>
                            <a:latin typeface="Calibri" panose="020F0502020204030204"/>
                            <a:ea typeface="+mn-ea"/>
                            <a:cs typeface="+mn-cs"/>
                          </a:rPr>
                          <m:t> </m:t>
                        </m:r>
                      </m:e>
                    </m:d>
                  </m:oMath>
                </a14:m>
                <a:r>
                  <a:rPr lang="en-US" sz="1350" dirty="0">
                    <a:solidFill>
                      <a:srgbClr val="0070C0"/>
                    </a:solidFill>
                    <a:latin typeface="Calibri" panose="020F0502020204030204"/>
                    <a:ea typeface="+mn-ea"/>
                    <a:cs typeface="+mn-cs"/>
                  </a:rPr>
                  <a:t>=0</a:t>
                </a:r>
              </a:p>
            </p:txBody>
          </p:sp>
        </mc:Choice>
        <mc:Fallback>
          <p:sp>
            <p:nvSpPr>
              <p:cNvPr id="82" name="TextBox 81"/>
              <p:cNvSpPr txBox="1">
                <a:spLocks noRot="1" noChangeAspect="1" noMove="1" noResize="1" noEditPoints="1" noAdjustHandles="1" noChangeArrowheads="1" noChangeShapeType="1" noTextEdit="1"/>
              </p:cNvSpPr>
              <p:nvPr/>
            </p:nvSpPr>
            <p:spPr>
              <a:xfrm>
                <a:off x="3272968" y="4688431"/>
                <a:ext cx="2947701" cy="300082"/>
              </a:xfrm>
              <a:prstGeom prst="rect">
                <a:avLst/>
              </a:prstGeom>
              <a:blipFill>
                <a:blip r:embed="rId10"/>
                <a:stretch>
                  <a:fillRect l="-429" t="-4167" b="-20833"/>
                </a:stretch>
              </a:blipFill>
            </p:spPr>
            <p:txBody>
              <a:bodyPr/>
              <a:lstStyle/>
              <a:p>
                <a:r>
                  <a:rPr lang="en-US">
                    <a:noFill/>
                  </a:rPr>
                  <a:t> </a:t>
                </a:r>
              </a:p>
            </p:txBody>
          </p:sp>
        </mc:Fallback>
      </mc:AlternateContent>
      <p:cxnSp>
        <p:nvCxnSpPr>
          <p:cNvPr id="85" name="Straight Arrow Connector 84"/>
          <p:cNvCxnSpPr/>
          <p:nvPr/>
        </p:nvCxnSpPr>
        <p:spPr>
          <a:xfrm flipH="1">
            <a:off x="1394666" y="4249342"/>
            <a:ext cx="1715793" cy="502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6" name="TextBox 85"/>
              <p:cNvSpPr txBox="1"/>
              <p:nvPr/>
            </p:nvSpPr>
            <p:spPr>
              <a:xfrm>
                <a:off x="495686" y="4729108"/>
                <a:ext cx="2919174" cy="300082"/>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If </a:t>
                </a:r>
                <a:r>
                  <a:rPr lang="en-US" sz="1350" dirty="0">
                    <a:solidFill>
                      <a:srgbClr val="FF0000"/>
                    </a:solidFill>
                    <a:latin typeface="Calibri" panose="020F0502020204030204"/>
                    <a:ea typeface="+mn-ea"/>
                    <a:cs typeface="+mn-cs"/>
                  </a:rPr>
                  <a:t>a=1</a:t>
                </a:r>
                <a:r>
                  <a:rPr lang="en-US" sz="1350" dirty="0">
                    <a:solidFill>
                      <a:srgbClr val="0070C0"/>
                    </a:solidFill>
                    <a:latin typeface="Calibri" panose="020F0502020204030204"/>
                    <a:ea typeface="+mn-ea"/>
                    <a:cs typeface="+mn-cs"/>
                  </a:rPr>
                  <a:t> </a:t>
                </a:r>
                <a:r>
                  <a:rPr lang="en-US" sz="1350" dirty="0">
                    <a:solidFill>
                      <a:prstClr val="black"/>
                    </a:solidFill>
                    <a:latin typeface="Calibri" panose="020F0502020204030204"/>
                    <a:ea typeface="+mn-ea"/>
                    <a:cs typeface="+mn-cs"/>
                  </a:rPr>
                  <a:t>and</a:t>
                </a:r>
                <a:r>
                  <a:rPr lang="en-US" sz="1350" dirty="0">
                    <a:solidFill>
                      <a:srgbClr val="0070C0"/>
                    </a:solidFill>
                    <a:latin typeface="Calibri" panose="020F0502020204030204"/>
                    <a:ea typeface="+mn-ea"/>
                    <a:cs typeface="+mn-cs"/>
                  </a:rPr>
                  <a:t> </a:t>
                </a:r>
                <a:r>
                  <a:rPr lang="en-US" sz="1350" dirty="0">
                    <a:solidFill>
                      <a:srgbClr val="FF0000"/>
                    </a:solidFill>
                    <a:latin typeface="Calibri" panose="020F0502020204030204"/>
                    <a:ea typeface="+mn-ea"/>
                    <a:cs typeface="+mn-cs"/>
                  </a:rPr>
                  <a:t>b=1</a:t>
                </a:r>
                <a:r>
                  <a:rPr lang="en-US" sz="1350" dirty="0">
                    <a:solidFill>
                      <a:srgbClr val="0070C0"/>
                    </a:solidFill>
                    <a:latin typeface="Calibri" panose="020F0502020204030204"/>
                    <a:ea typeface="+mn-ea"/>
                    <a:cs typeface="+mn-cs"/>
                  </a:rPr>
                  <a:t> </a:t>
                </a:r>
                <a:r>
                  <a:rPr lang="en-US" sz="1350" dirty="0">
                    <a:solidFill>
                      <a:prstClr val="black"/>
                    </a:solidFill>
                    <a:latin typeface="Calibri" panose="020F0502020204030204"/>
                    <a:ea typeface="+mn-ea"/>
                    <a:cs typeface="+mn-cs"/>
                  </a:rPr>
                  <a:t>then</a:t>
                </a:r>
                <a:r>
                  <a:rPr lang="en-US" sz="1350" dirty="0">
                    <a:solidFill>
                      <a:srgbClr val="0070C0"/>
                    </a:solidFill>
                    <a:latin typeface="Calibri" panose="020F0502020204030204"/>
                    <a:ea typeface="+mn-ea"/>
                    <a:cs typeface="+mn-cs"/>
                  </a:rPr>
                  <a:t> </a:t>
                </a:r>
                <a:r>
                  <a:rPr lang="en-US" sz="1350" dirty="0">
                    <a:solidFill>
                      <a:srgbClr val="FF0000"/>
                    </a:solidFill>
                    <a:latin typeface="Calibri" panose="020F0502020204030204"/>
                    <a:ea typeface="+mn-ea"/>
                    <a:cs typeface="+mn-cs"/>
                  </a:rPr>
                  <a:t>e=</a:t>
                </a:r>
                <a14:m>
                  <m:oMath xmlns:m="http://schemas.openxmlformats.org/officeDocument/2006/math">
                    <m:d>
                      <m:dPr>
                        <m:ctrlPr>
                          <a:rPr lang="en-US" sz="1350" i="1">
                            <a:solidFill>
                              <a:srgbClr val="FF0000"/>
                            </a:solidFill>
                            <a:latin typeface="Cambria Math" panose="02040503050406030204" pitchFamily="18" charset="0"/>
                            <a:ea typeface="+mn-ea"/>
                            <a:cs typeface="+mn-cs"/>
                          </a:rPr>
                        </m:ctrlPr>
                      </m:dPr>
                      <m:e>
                        <m:r>
                          <a:rPr lang="en-US" altLang="en-US" sz="1350" i="1">
                            <a:solidFill>
                              <a:srgbClr val="FF0000"/>
                            </a:solidFill>
                            <a:latin typeface="Cambria Math" panose="02040503050406030204" pitchFamily="18" charset="0"/>
                            <a:ea typeface="+mn-ea"/>
                            <a:cs typeface="+mn-cs"/>
                          </a:rPr>
                          <m:t>𝑎</m:t>
                        </m:r>
                        <m:r>
                          <a:rPr lang="en-US" altLang="en-US" sz="1350" i="1">
                            <a:solidFill>
                              <a:srgbClr val="FF0000"/>
                            </a:solidFill>
                            <a:latin typeface="Cambria Math" panose="02040503050406030204" pitchFamily="18" charset="0"/>
                            <a:ea typeface="Cambria Math" panose="02040503050406030204" pitchFamily="18" charset="0"/>
                            <a:cs typeface="+mn-cs"/>
                          </a:rPr>
                          <m:t>∧</m:t>
                        </m:r>
                        <m:r>
                          <a:rPr lang="en-US" altLang="en-US" sz="1350" i="1">
                            <a:solidFill>
                              <a:srgbClr val="FF0000"/>
                            </a:solidFill>
                            <a:latin typeface="Cambria Math" panose="02040503050406030204" pitchFamily="18" charset="0"/>
                            <a:ea typeface="Cambria Math" panose="02040503050406030204" pitchFamily="18" charset="0"/>
                            <a:cs typeface="+mn-cs"/>
                          </a:rPr>
                          <m:t>𝑏</m:t>
                        </m:r>
                        <m:r>
                          <m:rPr>
                            <m:nor/>
                          </m:rPr>
                          <a:rPr lang="en-US" altLang="en-US" sz="1350" dirty="0">
                            <a:solidFill>
                              <a:srgbClr val="FF0000"/>
                            </a:solidFill>
                            <a:latin typeface="Calibri" panose="020F0502020204030204"/>
                            <a:ea typeface="+mn-ea"/>
                            <a:cs typeface="+mn-cs"/>
                          </a:rPr>
                          <m:t> </m:t>
                        </m:r>
                      </m:e>
                    </m:d>
                  </m:oMath>
                </a14:m>
                <a:r>
                  <a:rPr lang="en-US" sz="1350" dirty="0">
                    <a:solidFill>
                      <a:srgbClr val="FF0000"/>
                    </a:solidFill>
                    <a:latin typeface="Calibri" panose="020F0502020204030204"/>
                    <a:ea typeface="+mn-ea"/>
                    <a:cs typeface="+mn-cs"/>
                  </a:rPr>
                  <a:t>=1</a:t>
                </a:r>
              </a:p>
            </p:txBody>
          </p:sp>
        </mc:Choice>
        <mc:Fallback>
          <p:sp>
            <p:nvSpPr>
              <p:cNvPr id="86" name="TextBox 85"/>
              <p:cNvSpPr txBox="1">
                <a:spLocks noRot="1" noChangeAspect="1" noMove="1" noResize="1" noEditPoints="1" noAdjustHandles="1" noChangeArrowheads="1" noChangeShapeType="1" noTextEdit="1"/>
              </p:cNvSpPr>
              <p:nvPr/>
            </p:nvSpPr>
            <p:spPr>
              <a:xfrm>
                <a:off x="495686" y="4729108"/>
                <a:ext cx="2919174" cy="300082"/>
              </a:xfrm>
              <a:prstGeom prst="rect">
                <a:avLst/>
              </a:prstGeom>
              <a:blipFill>
                <a:blip r:embed="rId11"/>
                <a:stretch>
                  <a:fillRect l="-433" t="-4167" b="-25000"/>
                </a:stretch>
              </a:blipFill>
            </p:spPr>
            <p:txBody>
              <a:bodyPr/>
              <a:lstStyle/>
              <a:p>
                <a:r>
                  <a:rPr lang="en-US">
                    <a:noFill/>
                  </a:rPr>
                  <a:t> </a:t>
                </a:r>
              </a:p>
            </p:txBody>
          </p:sp>
        </mc:Fallback>
      </mc:AlternateContent>
    </p:spTree>
    <p:extLst>
      <p:ext uri="{BB962C8B-B14F-4D97-AF65-F5344CB8AC3E}">
        <p14:creationId xmlns:p14="http://schemas.microsoft.com/office/powerpoint/2010/main" val="330627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71"/>
                                        </p:tgtEl>
                                      </p:cBhvr>
                                    </p:animEffect>
                                    <p:set>
                                      <p:cBhvr>
                                        <p:cTn id="9" dur="1" fill="hold">
                                          <p:stCondLst>
                                            <p:cond delay="499"/>
                                          </p:stCondLst>
                                        </p:cTn>
                                        <p:tgtEl>
                                          <p:spTgt spid="71"/>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72"/>
                                        </p:tgtEl>
                                      </p:cBhvr>
                                    </p:animEffect>
                                    <p:set>
                                      <p:cBhvr>
                                        <p:cTn id="12" dur="1" fill="hold">
                                          <p:stCondLst>
                                            <p:cond delay="499"/>
                                          </p:stCondLst>
                                        </p:cTn>
                                        <p:tgtEl>
                                          <p:spTgt spid="72"/>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73"/>
                                        </p:tgtEl>
                                      </p:cBhvr>
                                    </p:animEffect>
                                    <p:set>
                                      <p:cBhvr>
                                        <p:cTn id="15" dur="1" fill="hold">
                                          <p:stCondLst>
                                            <p:cond delay="499"/>
                                          </p:stCondLst>
                                        </p:cTn>
                                        <p:tgtEl>
                                          <p:spTgt spid="7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74"/>
                                        </p:tgtEl>
                                      </p:cBhvr>
                                    </p:animEffect>
                                    <p:set>
                                      <p:cBhvr>
                                        <p:cTn id="18" dur="1" fill="hold">
                                          <p:stCondLst>
                                            <p:cond delay="499"/>
                                          </p:stCondLst>
                                        </p:cTn>
                                        <p:tgtEl>
                                          <p:spTgt spid="7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76"/>
                                        </p:tgtEl>
                                      </p:cBhvr>
                                    </p:animEffect>
                                    <p:set>
                                      <p:cBhvr>
                                        <p:cTn id="29" dur="1" fill="hold">
                                          <p:stCondLst>
                                            <p:cond delay="499"/>
                                          </p:stCondLst>
                                        </p:cTn>
                                        <p:tgtEl>
                                          <p:spTgt spid="76"/>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77"/>
                                        </p:tgtEl>
                                      </p:cBhvr>
                                    </p:animEffect>
                                    <p:set>
                                      <p:cBhvr>
                                        <p:cTn id="32" dur="1" fill="hold">
                                          <p:stCondLst>
                                            <p:cond delay="499"/>
                                          </p:stCondLst>
                                        </p:cTn>
                                        <p:tgtEl>
                                          <p:spTgt spid="77"/>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8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81"/>
                                        </p:tgtEl>
                                      </p:cBhvr>
                                    </p:animEffect>
                                    <p:set>
                                      <p:cBhvr>
                                        <p:cTn id="45" dur="1" fill="hold">
                                          <p:stCondLst>
                                            <p:cond delay="499"/>
                                          </p:stCondLst>
                                        </p:cTn>
                                        <p:tgtEl>
                                          <p:spTgt spid="81"/>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82"/>
                                        </p:tgtEl>
                                      </p:cBhvr>
                                    </p:animEffect>
                                    <p:set>
                                      <p:cBhvr>
                                        <p:cTn id="48" dur="1" fill="hold">
                                          <p:stCondLst>
                                            <p:cond delay="499"/>
                                          </p:stCondLst>
                                        </p:cTn>
                                        <p:tgtEl>
                                          <p:spTgt spid="82"/>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4" grpId="0"/>
      <p:bldP spid="77" grpId="0"/>
      <p:bldP spid="77" grpId="1"/>
      <p:bldP spid="82" grpId="0"/>
      <p:bldP spid="82" grpId="1"/>
      <p:bldP spid="8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98745" y="1193100"/>
                <a:ext cx="7886700" cy="3263504"/>
              </a:xfrm>
            </p:spPr>
            <p:txBody>
              <a:bodyPr>
                <a:normAutofit fontScale="92500" lnSpcReduction="20000"/>
              </a:bodyPr>
              <a:lstStyle/>
              <a:p>
                <a:pPr marL="0" indent="0">
                  <a:buNone/>
                </a:pPr>
                <a:r>
                  <a:rPr lang="en-US" dirty="0"/>
                  <a:t>Alice’s Input: </a:t>
                </a:r>
                <a:r>
                  <a:rPr lang="en-US" dirty="0" err="1"/>
                  <a:t>a,b</a:t>
                </a:r>
                <a:endParaRPr lang="en-US" dirty="0"/>
              </a:p>
              <a:p>
                <a:pPr marL="0" indent="0">
                  <a:buNone/>
                </a:pPr>
                <a:r>
                  <a:rPr lang="en-US" dirty="0"/>
                  <a:t>Bob’s Input: </a:t>
                </a:r>
                <a:r>
                  <a:rPr lang="en-US" dirty="0" err="1"/>
                  <a:t>c,d</a:t>
                </a:r>
                <a:endParaRPr lang="en-US" dirty="0"/>
              </a:p>
              <a:p>
                <a:pPr marL="0" indent="0">
                  <a:buNone/>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altLang="en-US" i="1">
                            <a:latin typeface="Cambria Math" panose="02040503050406030204" pitchFamily="18" charset="0"/>
                          </a:rPr>
                          <m:t>𝑎</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𝑏</m:t>
                        </m:r>
                        <m:r>
                          <m:rPr>
                            <m:nor/>
                          </m:rPr>
                          <a:rPr lang="en-US" altLang="en-US" dirty="0"/>
                          <m:t> </m:t>
                        </m:r>
                      </m:e>
                    </m:d>
                    <m:r>
                      <a:rPr lang="en-US" altLang="en-US" i="1">
                        <a:latin typeface="Cambria Math" panose="02040503050406030204" pitchFamily="18" charset="0"/>
                        <a:ea typeface="Cambria Math" panose="02040503050406030204" pitchFamily="18" charset="0"/>
                      </a:rPr>
                      <m:t>∨</m:t>
                    </m:r>
                    <m:d>
                      <m:dPr>
                        <m:ctrlPr>
                          <a:rPr lang="en-US" altLang="en-US" i="1" smtClean="0">
                            <a:latin typeface="Cambria Math" panose="02040503050406030204" pitchFamily="18" charset="0"/>
                            <a:ea typeface="Cambria Math" panose="02040503050406030204" pitchFamily="18" charset="0"/>
                          </a:rPr>
                        </m:ctrlPr>
                      </m:dPr>
                      <m:e>
                        <m:r>
                          <a:rPr lang="en-US" altLang="en-US" i="1">
                            <a:latin typeface="Cambria Math" panose="02040503050406030204" pitchFamily="18" charset="0"/>
                          </a:rPr>
                          <m:t>𝑐</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𝑑</m:t>
                        </m:r>
                        <m:r>
                          <m:rPr>
                            <m:nor/>
                          </m:rPr>
                          <a:rPr lang="en-US" altLang="en-US" dirty="0"/>
                          <m:t> </m:t>
                        </m:r>
                      </m:e>
                    </m:d>
                  </m:oMath>
                </a14:m>
                <a:r>
                  <a:rPr lang="en-US" altLang="en-US" dirty="0"/>
                  <a:t> </a:t>
                </a:r>
              </a:p>
              <a:p>
                <a:pPr marL="0" indent="0">
                  <a:buNone/>
                </a:pPr>
                <a:r>
                  <a:rPr lang="en-US" altLang="en-US" dirty="0"/>
                  <a:t>Step 2: Alice garbles each gate (+shuffle)</a:t>
                </a:r>
              </a:p>
              <a:p>
                <a:pPr marL="0" indent="0">
                  <a:buNone/>
                </a:pPr>
                <a14:m>
                  <m:oMath xmlns:m="http://schemas.openxmlformats.org/officeDocument/2006/math">
                    <m:r>
                      <a:rPr lang="en-US" altLang="en-US" b="1" i="1" smtClean="0">
                        <a:latin typeface="Cambria Math" panose="02040503050406030204" pitchFamily="18" charset="0"/>
                      </a:rPr>
                      <m:t>   </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a:latin typeface="Cambria Math" panose="02040503050406030204" pitchFamily="18" charset="0"/>
                          </a:rPr>
                          <m:t>𝒆</m:t>
                        </m:r>
                        <m:r>
                          <a:rPr lang="en-US" altLang="en-US" b="1" i="1">
                            <a:latin typeface="Cambria Math" panose="02040503050406030204" pitchFamily="18" charset="0"/>
                          </a:rPr>
                          <m:t>,</m:t>
                        </m:r>
                        <m:r>
                          <a:rPr lang="en-US" altLang="en-US" b="1" i="1">
                            <a:latin typeface="Cambria Math" panose="02040503050406030204" pitchFamily="18" charset="0"/>
                          </a:rPr>
                          <m:t>𝟏</m:t>
                        </m:r>
                        <m:r>
                          <a:rPr lang="en-US" altLang="en-US" b="1" i="1">
                            <a:latin typeface="Cambria Math" panose="02040503050406030204" pitchFamily="18" charset="0"/>
                          </a:rPr>
                          <m:t>,</m:t>
                        </m:r>
                        <m:r>
                          <a:rPr lang="en-US" altLang="en-US" b="1" i="1">
                            <a:latin typeface="Cambria Math" panose="02040503050406030204" pitchFamily="18" charset="0"/>
                          </a:rPr>
                          <m:t>𝟏</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𝒂</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𝒃</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𝒆</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e>
                        </m:d>
                      </m:e>
                    </m:d>
                  </m:oMath>
                </a14:m>
                <a:r>
                  <a:rPr lang="en-US" altLang="en-US" dirty="0"/>
                  <a:t>  </a:t>
                </a:r>
              </a:p>
              <a:p>
                <a:pPr marL="0" indent="0">
                  <a:buNone/>
                </a:pPr>
                <a:r>
                  <a:rPr lang="en-US" altLang="en-US" b="1" dirty="0"/>
                  <a:t> </a:t>
                </a:r>
                <a14:m>
                  <m:oMath xmlns:m="http://schemas.openxmlformats.org/officeDocument/2006/math">
                    <m:r>
                      <a:rPr lang="en-US" altLang="en-US" b="1" i="1" smtClean="0">
                        <a:latin typeface="Cambria Math" panose="02040503050406030204" pitchFamily="18" charset="0"/>
                      </a:rPr>
                      <m:t>  </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a:latin typeface="Cambria Math" panose="02040503050406030204" pitchFamily="18" charset="0"/>
                          </a:rPr>
                          <m:t>𝒆</m:t>
                        </m:r>
                        <m:r>
                          <a:rPr lang="en-US" altLang="en-US" b="1" i="1">
                            <a:latin typeface="Cambria Math" panose="02040503050406030204" pitchFamily="18" charset="0"/>
                          </a:rPr>
                          <m:t>,</m:t>
                        </m:r>
                        <m:r>
                          <a:rPr lang="en-US" altLang="en-US" b="1" i="1">
                            <a:latin typeface="Cambria Math" panose="02040503050406030204" pitchFamily="18" charset="0"/>
                          </a:rPr>
                          <m:t>𝟎</m:t>
                        </m:r>
                        <m:r>
                          <a:rPr lang="en-US" altLang="en-US" b="1" i="1">
                            <a:latin typeface="Cambria Math" panose="02040503050406030204" pitchFamily="18" charset="0"/>
                          </a:rPr>
                          <m:t>,</m:t>
                        </m:r>
                        <m:r>
                          <a:rPr lang="en-US" altLang="en-US" b="1" i="1" smtClean="0">
                            <a:latin typeface="Cambria Math" panose="02040503050406030204" pitchFamily="18" charset="0"/>
                          </a:rPr>
                          <m:t>𝟏</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𝒂</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𝒃</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𝒆</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e>
                        </m:d>
                      </m:e>
                    </m:d>
                  </m:oMath>
                </a14:m>
                <a:r>
                  <a:rPr lang="en-US" altLang="en-US" dirty="0"/>
                  <a:t> </a:t>
                </a:r>
              </a:p>
              <a:p>
                <a:pPr marL="0" indent="0">
                  <a:buNone/>
                </a:pPr>
                <a14:m>
                  <m:oMath xmlns:m="http://schemas.openxmlformats.org/officeDocument/2006/math">
                    <m:r>
                      <a:rPr lang="en-US" altLang="en-US" b="1" i="1" smtClean="0">
                        <a:latin typeface="Cambria Math" panose="02040503050406030204" pitchFamily="18" charset="0"/>
                      </a:rPr>
                      <m:t>   </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a:latin typeface="Cambria Math" panose="02040503050406030204" pitchFamily="18" charset="0"/>
                          </a:rPr>
                          <m:t>𝒆</m:t>
                        </m:r>
                        <m:r>
                          <a:rPr lang="en-US" altLang="en-US" b="1" i="1">
                            <a:latin typeface="Cambria Math" panose="02040503050406030204" pitchFamily="18" charset="0"/>
                          </a:rPr>
                          <m:t>,</m:t>
                        </m:r>
                        <m:r>
                          <a:rPr lang="en-US" altLang="en-US" b="1" i="1">
                            <a:latin typeface="Cambria Math" panose="02040503050406030204" pitchFamily="18" charset="0"/>
                          </a:rPr>
                          <m:t>𝟎</m:t>
                        </m:r>
                        <m:r>
                          <a:rPr lang="en-US" altLang="en-US" b="1" i="1">
                            <a:latin typeface="Cambria Math" panose="02040503050406030204" pitchFamily="18" charset="0"/>
                          </a:rPr>
                          <m:t>,</m:t>
                        </m:r>
                        <m:r>
                          <a:rPr lang="en-US" altLang="en-US" b="1" i="1">
                            <a:latin typeface="Cambria Math" panose="02040503050406030204" pitchFamily="18" charset="0"/>
                          </a:rPr>
                          <m:t>𝟎</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𝒂</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𝒃</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𝒆</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e>
                        </m:d>
                      </m:e>
                    </m:d>
                  </m:oMath>
                </a14:m>
                <a:r>
                  <a:rPr lang="en-US" altLang="en-US" b="1" dirty="0"/>
                  <a:t> </a:t>
                </a:r>
              </a:p>
              <a:p>
                <a:pPr marL="0" indent="0">
                  <a:buNone/>
                </a:pPr>
                <a:r>
                  <a:rPr lang="en-US" altLang="en-US" b="1" dirty="0"/>
                  <a:t> </a:t>
                </a:r>
                <a14:m>
                  <m:oMath xmlns:m="http://schemas.openxmlformats.org/officeDocument/2006/math">
                    <m:r>
                      <a:rPr lang="en-US" altLang="en-US" b="1" i="1" smtClean="0">
                        <a:latin typeface="Cambria Math" panose="02040503050406030204" pitchFamily="18" charset="0"/>
                      </a:rPr>
                      <m:t>  </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a:latin typeface="Cambria Math" panose="02040503050406030204" pitchFamily="18" charset="0"/>
                          </a:rPr>
                          <m:t>𝒆</m:t>
                        </m:r>
                        <m:r>
                          <a:rPr lang="en-US" altLang="en-US" b="1" i="1">
                            <a:latin typeface="Cambria Math" panose="02040503050406030204" pitchFamily="18" charset="0"/>
                          </a:rPr>
                          <m:t>,</m:t>
                        </m:r>
                        <m:r>
                          <a:rPr lang="en-US" altLang="en-US" b="1" i="1" smtClean="0">
                            <a:latin typeface="Cambria Math" panose="02040503050406030204" pitchFamily="18" charset="0"/>
                          </a:rPr>
                          <m:t>𝟏</m:t>
                        </m:r>
                        <m:r>
                          <a:rPr lang="en-US" altLang="en-US" b="1" i="1">
                            <a:latin typeface="Cambria Math" panose="02040503050406030204" pitchFamily="18" charset="0"/>
                          </a:rPr>
                          <m:t>,</m:t>
                        </m:r>
                        <m:r>
                          <a:rPr lang="en-US" altLang="en-US" b="1" i="1" smtClean="0">
                            <a:latin typeface="Cambria Math" panose="02040503050406030204" pitchFamily="18" charset="0"/>
                          </a:rPr>
                          <m:t>𝟎</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𝒂</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𝒃</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𝒆</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e>
                        </m:d>
                      </m:e>
                    </m:d>
                  </m:oMath>
                </a14:m>
                <a:r>
                  <a:rPr lang="en-US" altLang="en-US" dirty="0"/>
                  <a:t> </a:t>
                </a:r>
              </a:p>
              <a:p>
                <a:pPr marL="0" indent="0">
                  <a:buNone/>
                </a:pPr>
                <a14:m>
                  <m:oMathPara xmlns:m="http://schemas.openxmlformats.org/officeDocument/2006/math">
                    <m:oMathParaPr>
                      <m:jc m:val="centerGroup"/>
                    </m:oMathParaPr>
                    <m:oMath xmlns:m="http://schemas.openxmlformats.org/officeDocument/2006/math">
                      <m:r>
                        <a:rPr lang="en-US" altLang="en-US" b="1" i="1" smtClean="0">
                          <a:latin typeface="Cambria Math" panose="02040503050406030204" pitchFamily="18" charset="0"/>
                        </a:rPr>
                        <m:t>  </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98745" y="1193100"/>
                <a:ext cx="7886700" cy="3263504"/>
              </a:xfrm>
              <a:blipFill>
                <a:blip r:embed="rId2"/>
                <a:stretch>
                  <a:fillRect l="-643" t="-350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defTabSz="685800" fontAlgn="auto">
              <a:spcBef>
                <a:spcPts val="0"/>
              </a:spcBef>
              <a:spcAft>
                <a:spcPts val="0"/>
              </a:spcAft>
            </a:pPr>
            <a:fld id="{D104D3F7-B83F-4105-B753-146AD0E5364B}" type="slidenum">
              <a:rPr lang="en-US">
                <a:solidFill>
                  <a:prstClr val="black">
                    <a:tint val="75000"/>
                  </a:prstClr>
                </a:solidFill>
                <a:latin typeface="Calibri" panose="020F0502020204030204"/>
                <a:ea typeface="+mn-ea"/>
                <a:cs typeface="+mn-cs"/>
              </a:rPr>
              <a:pPr defTabSz="685800" fontAlgn="auto">
                <a:spcBef>
                  <a:spcPts val="0"/>
                </a:spcBef>
                <a:spcAft>
                  <a:spcPts val="0"/>
                </a:spcAft>
              </a:pPr>
              <a:t>67</a:t>
            </a:fld>
            <a:endParaRPr lang="en-US">
              <a:solidFill>
                <a:prstClr val="black">
                  <a:tint val="75000"/>
                </a:prstClr>
              </a:solidFill>
              <a:latin typeface="Calibri" panose="020F0502020204030204"/>
              <a:ea typeface="+mn-ea"/>
              <a:cs typeface="+mn-cs"/>
            </a:endParaRPr>
          </a:p>
        </p:txBody>
      </p:sp>
      <p:grpSp>
        <p:nvGrpSpPr>
          <p:cNvPr id="5" name="Group 26"/>
          <p:cNvGrpSpPr>
            <a:grpSpLocks/>
          </p:cNvGrpSpPr>
          <p:nvPr/>
        </p:nvGrpSpPr>
        <p:grpSpPr bwMode="auto">
          <a:xfrm>
            <a:off x="4963369" y="3382565"/>
            <a:ext cx="857250" cy="985837"/>
            <a:chOff x="1344" y="2448"/>
            <a:chExt cx="720" cy="828"/>
          </a:xfrm>
        </p:grpSpPr>
        <p:pic>
          <p:nvPicPr>
            <p:cNvPr id="6" name="Picture 19"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4"/>
            <p:cNvGrpSpPr>
              <a:grpSpLocks/>
            </p:cNvGrpSpPr>
            <p:nvPr/>
          </p:nvGrpSpPr>
          <p:grpSpPr bwMode="auto">
            <a:xfrm>
              <a:off x="1344" y="2736"/>
              <a:ext cx="528" cy="540"/>
              <a:chOff x="1584" y="2784"/>
              <a:chExt cx="528" cy="540"/>
            </a:xfrm>
          </p:grpSpPr>
          <p:pic>
            <p:nvPicPr>
              <p:cNvPr id="9" name="Picture 2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8" name="Text Box 25"/>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1" name="Group 63"/>
          <p:cNvGrpSpPr>
            <a:grpSpLocks/>
          </p:cNvGrpSpPr>
          <p:nvPr/>
        </p:nvGrpSpPr>
        <p:grpSpPr bwMode="auto">
          <a:xfrm>
            <a:off x="5763469" y="3382565"/>
            <a:ext cx="857250" cy="985837"/>
            <a:chOff x="1344" y="2448"/>
            <a:chExt cx="720" cy="828"/>
          </a:xfrm>
        </p:grpSpPr>
        <p:pic>
          <p:nvPicPr>
            <p:cNvPr id="12" name="Picture 6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p:cNvGrpSpPr>
              <a:grpSpLocks/>
            </p:cNvGrpSpPr>
            <p:nvPr/>
          </p:nvGrpSpPr>
          <p:grpSpPr bwMode="auto">
            <a:xfrm>
              <a:off x="1344" y="2736"/>
              <a:ext cx="528" cy="540"/>
              <a:chOff x="1584" y="2784"/>
              <a:chExt cx="528" cy="540"/>
            </a:xfrm>
          </p:grpSpPr>
          <p:pic>
            <p:nvPicPr>
              <p:cNvPr id="15" name="Picture 6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14" name="Text Box 6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7" name="Group 69"/>
          <p:cNvGrpSpPr>
            <a:grpSpLocks/>
          </p:cNvGrpSpPr>
          <p:nvPr/>
        </p:nvGrpSpPr>
        <p:grpSpPr bwMode="auto">
          <a:xfrm>
            <a:off x="7077919" y="3325415"/>
            <a:ext cx="857250" cy="985837"/>
            <a:chOff x="1344" y="2448"/>
            <a:chExt cx="720" cy="828"/>
          </a:xfrm>
        </p:grpSpPr>
        <p:pic>
          <p:nvPicPr>
            <p:cNvPr id="18" name="Picture 70"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71"/>
            <p:cNvGrpSpPr>
              <a:grpSpLocks/>
            </p:cNvGrpSpPr>
            <p:nvPr/>
          </p:nvGrpSpPr>
          <p:grpSpPr bwMode="auto">
            <a:xfrm>
              <a:off x="1344" y="2736"/>
              <a:ext cx="528" cy="540"/>
              <a:chOff x="1584" y="2784"/>
              <a:chExt cx="528" cy="540"/>
            </a:xfrm>
          </p:grpSpPr>
          <p:pic>
            <p:nvPicPr>
              <p:cNvPr id="21" name="Picture 72"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73"/>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0" name="Text Box 74"/>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3" name="Group 75"/>
          <p:cNvGrpSpPr>
            <a:grpSpLocks/>
          </p:cNvGrpSpPr>
          <p:nvPr/>
        </p:nvGrpSpPr>
        <p:grpSpPr bwMode="auto">
          <a:xfrm>
            <a:off x="7878019" y="3325415"/>
            <a:ext cx="857250" cy="985837"/>
            <a:chOff x="1344" y="2448"/>
            <a:chExt cx="720" cy="828"/>
          </a:xfrm>
        </p:grpSpPr>
        <p:pic>
          <p:nvPicPr>
            <p:cNvPr id="24" name="Picture 76"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77"/>
            <p:cNvGrpSpPr>
              <a:grpSpLocks/>
            </p:cNvGrpSpPr>
            <p:nvPr/>
          </p:nvGrpSpPr>
          <p:grpSpPr bwMode="auto">
            <a:xfrm>
              <a:off x="1344" y="2736"/>
              <a:ext cx="528" cy="540"/>
              <a:chOff x="1584" y="2784"/>
              <a:chExt cx="528" cy="540"/>
            </a:xfrm>
          </p:grpSpPr>
          <p:pic>
            <p:nvPicPr>
              <p:cNvPr id="27" name="Picture 78"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79"/>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6" name="Text Box 80"/>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9" name="Group 81"/>
          <p:cNvGrpSpPr>
            <a:grpSpLocks/>
          </p:cNvGrpSpPr>
          <p:nvPr/>
        </p:nvGrpSpPr>
        <p:grpSpPr bwMode="auto">
          <a:xfrm>
            <a:off x="7077919" y="2021681"/>
            <a:ext cx="857250" cy="985838"/>
            <a:chOff x="1344" y="2448"/>
            <a:chExt cx="720" cy="828"/>
          </a:xfrm>
        </p:grpSpPr>
        <p:pic>
          <p:nvPicPr>
            <p:cNvPr id="30" name="Picture 82"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83"/>
            <p:cNvGrpSpPr>
              <a:grpSpLocks/>
            </p:cNvGrpSpPr>
            <p:nvPr/>
          </p:nvGrpSpPr>
          <p:grpSpPr bwMode="auto">
            <a:xfrm>
              <a:off x="1344" y="2736"/>
              <a:ext cx="528" cy="540"/>
              <a:chOff x="1584" y="2784"/>
              <a:chExt cx="528" cy="540"/>
            </a:xfrm>
          </p:grpSpPr>
          <p:pic>
            <p:nvPicPr>
              <p:cNvPr id="33" name="Picture 84"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85"/>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2" name="Text Box 86"/>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35" name="Group 87"/>
          <p:cNvGrpSpPr>
            <a:grpSpLocks/>
          </p:cNvGrpSpPr>
          <p:nvPr/>
        </p:nvGrpSpPr>
        <p:grpSpPr bwMode="auto">
          <a:xfrm>
            <a:off x="5706319" y="1953815"/>
            <a:ext cx="857250" cy="985837"/>
            <a:chOff x="1344" y="2448"/>
            <a:chExt cx="720" cy="828"/>
          </a:xfrm>
        </p:grpSpPr>
        <p:pic>
          <p:nvPicPr>
            <p:cNvPr id="36" name="Picture 88"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89"/>
            <p:cNvGrpSpPr>
              <a:grpSpLocks/>
            </p:cNvGrpSpPr>
            <p:nvPr/>
          </p:nvGrpSpPr>
          <p:grpSpPr bwMode="auto">
            <a:xfrm>
              <a:off x="1344" y="2736"/>
              <a:ext cx="528" cy="540"/>
              <a:chOff x="1584" y="2784"/>
              <a:chExt cx="528" cy="540"/>
            </a:xfrm>
          </p:grpSpPr>
          <p:pic>
            <p:nvPicPr>
              <p:cNvPr id="39" name="Picture 9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9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8" name="Text Box 92"/>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1" name="Group 93"/>
          <p:cNvGrpSpPr>
            <a:grpSpLocks/>
          </p:cNvGrpSpPr>
          <p:nvPr/>
        </p:nvGrpSpPr>
        <p:grpSpPr bwMode="auto">
          <a:xfrm>
            <a:off x="6449269" y="535781"/>
            <a:ext cx="857250" cy="985838"/>
            <a:chOff x="1344" y="2448"/>
            <a:chExt cx="720" cy="828"/>
          </a:xfrm>
        </p:grpSpPr>
        <p:pic>
          <p:nvPicPr>
            <p:cNvPr id="42" name="Picture 9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95"/>
            <p:cNvGrpSpPr>
              <a:grpSpLocks/>
            </p:cNvGrpSpPr>
            <p:nvPr/>
          </p:nvGrpSpPr>
          <p:grpSpPr bwMode="auto">
            <a:xfrm>
              <a:off x="1344" y="2736"/>
              <a:ext cx="528" cy="540"/>
              <a:chOff x="1584" y="2784"/>
              <a:chExt cx="528" cy="540"/>
            </a:xfrm>
          </p:grpSpPr>
          <p:pic>
            <p:nvPicPr>
              <p:cNvPr id="45" name="Picture 9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9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44" name="Text Box 9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7" name="Group 18"/>
          <p:cNvGrpSpPr>
            <a:grpSpLocks/>
          </p:cNvGrpSpPr>
          <p:nvPr/>
        </p:nvGrpSpPr>
        <p:grpSpPr bwMode="auto">
          <a:xfrm>
            <a:off x="5134819" y="982266"/>
            <a:ext cx="3371850" cy="3086100"/>
            <a:chOff x="1968" y="672"/>
            <a:chExt cx="1344" cy="1728"/>
          </a:xfrm>
        </p:grpSpPr>
        <p:sp>
          <p:nvSpPr>
            <p:cNvPr id="48" name="AutoShape 4"/>
            <p:cNvSpPr>
              <a:spLocks noChangeArrowheads="1"/>
            </p:cNvSpPr>
            <p:nvPr/>
          </p:nvSpPr>
          <p:spPr bwMode="auto">
            <a:xfrm>
              <a:off x="2352" y="91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49" name="Line 5"/>
            <p:cNvSpPr>
              <a:spLocks noChangeShapeType="1"/>
            </p:cNvSpPr>
            <p:nvPr/>
          </p:nvSpPr>
          <p:spPr bwMode="auto">
            <a:xfrm flipH="1">
              <a:off x="2256" y="1248"/>
              <a:ext cx="192"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0" name="Line 6"/>
            <p:cNvSpPr>
              <a:spLocks noChangeShapeType="1"/>
            </p:cNvSpPr>
            <p:nvPr/>
          </p:nvSpPr>
          <p:spPr bwMode="auto">
            <a:xfrm>
              <a:off x="2784" y="1248"/>
              <a:ext cx="24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1" name="Line 7"/>
            <p:cNvSpPr>
              <a:spLocks noChangeShapeType="1"/>
            </p:cNvSpPr>
            <p:nvPr/>
          </p:nvSpPr>
          <p:spPr bwMode="auto">
            <a:xfrm>
              <a:off x="2616" y="672"/>
              <a:ext cx="0" cy="2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2" name="AutoShape 10"/>
            <p:cNvSpPr>
              <a:spLocks noChangeArrowheads="1"/>
            </p:cNvSpPr>
            <p:nvPr/>
          </p:nvSpPr>
          <p:spPr bwMode="auto">
            <a:xfrm>
              <a:off x="1968"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3" name="AutoShape 11"/>
            <p:cNvSpPr>
              <a:spLocks noChangeArrowheads="1"/>
            </p:cNvSpPr>
            <p:nvPr/>
          </p:nvSpPr>
          <p:spPr bwMode="auto">
            <a:xfrm>
              <a:off x="2784"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4" name="Line 12"/>
            <p:cNvSpPr>
              <a:spLocks noChangeShapeType="1"/>
            </p:cNvSpPr>
            <p:nvPr/>
          </p:nvSpPr>
          <p:spPr bwMode="auto">
            <a:xfrm>
              <a:off x="2074"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5" name="Line 13"/>
            <p:cNvSpPr>
              <a:spLocks noChangeShapeType="1"/>
            </p:cNvSpPr>
            <p:nvPr/>
          </p:nvSpPr>
          <p:spPr bwMode="auto">
            <a:xfrm>
              <a:off x="2362"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6" name="Line 14"/>
            <p:cNvSpPr>
              <a:spLocks noChangeShapeType="1"/>
            </p:cNvSpPr>
            <p:nvPr/>
          </p:nvSpPr>
          <p:spPr bwMode="auto">
            <a:xfrm>
              <a:off x="2880"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7" name="Line 15"/>
            <p:cNvSpPr>
              <a:spLocks noChangeShapeType="1"/>
            </p:cNvSpPr>
            <p:nvPr/>
          </p:nvSpPr>
          <p:spPr bwMode="auto">
            <a:xfrm>
              <a:off x="3216"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sp>
        <p:nvSpPr>
          <p:cNvPr id="58" name="Text Box 100"/>
          <p:cNvSpPr txBox="1">
            <a:spLocks noChangeArrowheads="1"/>
          </p:cNvSpPr>
          <p:nvPr/>
        </p:nvSpPr>
        <p:spPr bwMode="auto">
          <a:xfrm>
            <a:off x="5363419" y="37719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a</a:t>
            </a:r>
          </a:p>
        </p:txBody>
      </p:sp>
      <p:sp>
        <p:nvSpPr>
          <p:cNvPr id="59" name="Text Box 101"/>
          <p:cNvSpPr txBox="1">
            <a:spLocks noChangeArrowheads="1"/>
          </p:cNvSpPr>
          <p:nvPr/>
        </p:nvSpPr>
        <p:spPr bwMode="auto">
          <a:xfrm>
            <a:off x="6106369" y="37719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b</a:t>
            </a:r>
          </a:p>
        </p:txBody>
      </p:sp>
      <mc:AlternateContent xmlns:mc="http://schemas.openxmlformats.org/markup-compatibility/2006">
        <mc:Choice xmlns:a14="http://schemas.microsoft.com/office/drawing/2010/main" Requires="a14">
          <p:sp>
            <p:nvSpPr>
              <p:cNvPr id="60" name="Text Box 102"/>
              <p:cNvSpPr txBox="1">
                <a:spLocks noChangeArrowheads="1"/>
              </p:cNvSpPr>
              <p:nvPr/>
            </p:nvSpPr>
            <p:spPr bwMode="auto">
              <a:xfrm>
                <a:off x="4732779" y="2186205"/>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𝑎</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𝑏</m:t>
                      </m:r>
                    </m:oMath>
                  </m:oMathPara>
                </a14:m>
                <a:endParaRPr lang="en-US" altLang="en-US" sz="1350" dirty="0">
                  <a:solidFill>
                    <a:prstClr val="black"/>
                  </a:solidFill>
                  <a:latin typeface="Calibri" panose="020F0502020204030204"/>
                  <a:ea typeface="+mn-ea"/>
                  <a:cs typeface="+mn-cs"/>
                </a:endParaRPr>
              </a:p>
            </p:txBody>
          </p:sp>
        </mc:Choice>
        <mc:Fallback>
          <p:sp>
            <p:nvSpPr>
              <p:cNvPr id="60" name="Text Box 102"/>
              <p:cNvSpPr txBox="1">
                <a:spLocks noRot="1" noChangeAspect="1" noMove="1" noResize="1" noEditPoints="1" noAdjustHandles="1" noChangeArrowheads="1" noChangeShapeType="1" noTextEdit="1"/>
              </p:cNvSpPr>
              <p:nvPr/>
            </p:nvSpPr>
            <p:spPr bwMode="auto">
              <a:xfrm>
                <a:off x="4732779" y="2186205"/>
                <a:ext cx="981007" cy="30008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1" name="Text Box 103"/>
          <p:cNvSpPr txBox="1">
            <a:spLocks noChangeArrowheads="1"/>
          </p:cNvSpPr>
          <p:nvPr/>
        </p:nvSpPr>
        <p:spPr bwMode="auto">
          <a:xfrm>
            <a:off x="5534869" y="2914651"/>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3" name="Text Box 100"/>
          <p:cNvSpPr txBox="1">
            <a:spLocks noChangeArrowheads="1"/>
          </p:cNvSpPr>
          <p:nvPr/>
        </p:nvSpPr>
        <p:spPr bwMode="auto">
          <a:xfrm>
            <a:off x="7429422" y="3738562"/>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c</a:t>
            </a:r>
          </a:p>
        </p:txBody>
      </p:sp>
      <p:sp>
        <p:nvSpPr>
          <p:cNvPr id="64" name="Text Box 100"/>
          <p:cNvSpPr txBox="1">
            <a:spLocks noChangeArrowheads="1"/>
          </p:cNvSpPr>
          <p:nvPr/>
        </p:nvSpPr>
        <p:spPr bwMode="auto">
          <a:xfrm>
            <a:off x="8341342" y="3732013"/>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d</a:t>
            </a:r>
          </a:p>
        </p:txBody>
      </p:sp>
      <mc:AlternateContent xmlns:mc="http://schemas.openxmlformats.org/markup-compatibility/2006">
        <mc:Choice xmlns:a14="http://schemas.microsoft.com/office/drawing/2010/main" Requires="a14">
          <p:sp>
            <p:nvSpPr>
              <p:cNvPr id="65" name="Text Box 102"/>
              <p:cNvSpPr txBox="1">
                <a:spLocks noChangeArrowheads="1"/>
              </p:cNvSpPr>
              <p:nvPr/>
            </p:nvSpPr>
            <p:spPr bwMode="auto">
              <a:xfrm>
                <a:off x="7784130" y="2145850"/>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𝑓</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𝑐</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𝑑</m:t>
                      </m:r>
                    </m:oMath>
                  </m:oMathPara>
                </a14:m>
                <a:endParaRPr lang="en-US" altLang="en-US" sz="1350" dirty="0">
                  <a:solidFill>
                    <a:prstClr val="black"/>
                  </a:solidFill>
                  <a:latin typeface="Calibri" panose="020F0502020204030204"/>
                  <a:ea typeface="+mn-ea"/>
                  <a:cs typeface="+mn-cs"/>
                </a:endParaRPr>
              </a:p>
            </p:txBody>
          </p:sp>
        </mc:Choice>
        <mc:Fallback>
          <p:sp>
            <p:nvSpPr>
              <p:cNvPr id="65" name="Text Box 102"/>
              <p:cNvSpPr txBox="1">
                <a:spLocks noRot="1" noChangeAspect="1" noMove="1" noResize="1" noEditPoints="1" noAdjustHandles="1" noChangeArrowheads="1" noChangeShapeType="1" noTextEdit="1"/>
              </p:cNvSpPr>
              <p:nvPr/>
            </p:nvSpPr>
            <p:spPr bwMode="auto">
              <a:xfrm>
                <a:off x="7784130" y="2145850"/>
                <a:ext cx="981007" cy="300082"/>
              </a:xfrm>
              <a:prstGeom prst="rect">
                <a:avLst/>
              </a:prstGeom>
              <a:blipFill>
                <a:blip r:embed="rId6"/>
                <a:stretch>
                  <a:fillRect b="-8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Text Box 102"/>
              <p:cNvSpPr txBox="1">
                <a:spLocks noChangeArrowheads="1"/>
              </p:cNvSpPr>
              <p:nvPr/>
            </p:nvSpPr>
            <p:spPr bwMode="auto">
              <a:xfrm>
                <a:off x="7297876" y="890429"/>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𝑔</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𝑓</m:t>
                      </m:r>
                    </m:oMath>
                  </m:oMathPara>
                </a14:m>
                <a:endParaRPr lang="en-US" altLang="en-US" sz="1350" dirty="0">
                  <a:solidFill>
                    <a:prstClr val="black"/>
                  </a:solidFill>
                  <a:latin typeface="Calibri" panose="020F0502020204030204"/>
                  <a:ea typeface="+mn-ea"/>
                  <a:cs typeface="+mn-cs"/>
                </a:endParaRPr>
              </a:p>
            </p:txBody>
          </p:sp>
        </mc:Choice>
        <mc:Fallback>
          <p:sp>
            <p:nvSpPr>
              <p:cNvPr id="66" name="Text Box 102"/>
              <p:cNvSpPr txBox="1">
                <a:spLocks noRot="1" noChangeAspect="1" noMove="1" noResize="1" noEditPoints="1" noAdjustHandles="1" noChangeArrowheads="1" noChangeShapeType="1" noTextEdit="1"/>
              </p:cNvSpPr>
              <p:nvPr/>
            </p:nvSpPr>
            <p:spPr bwMode="auto">
              <a:xfrm>
                <a:off x="7297876" y="890429"/>
                <a:ext cx="981007" cy="300082"/>
              </a:xfrm>
              <a:prstGeom prst="rect">
                <a:avLst/>
              </a:prstGeom>
              <a:blipFill>
                <a:blip r:embed="rId7"/>
                <a:stretch>
                  <a:fillRect b="-8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7" name="Text Box 103"/>
          <p:cNvSpPr txBox="1">
            <a:spLocks noChangeArrowheads="1"/>
          </p:cNvSpPr>
          <p:nvPr/>
        </p:nvSpPr>
        <p:spPr bwMode="auto">
          <a:xfrm>
            <a:off x="7677994" y="2940966"/>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8" name="Text Box 103"/>
          <p:cNvSpPr txBox="1">
            <a:spLocks noChangeArrowheads="1"/>
          </p:cNvSpPr>
          <p:nvPr/>
        </p:nvSpPr>
        <p:spPr bwMode="auto">
          <a:xfrm>
            <a:off x="6550172" y="1614014"/>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OR</a:t>
            </a:r>
          </a:p>
        </p:txBody>
      </p:sp>
      <p:sp>
        <p:nvSpPr>
          <p:cNvPr id="69" name="Rectangle 105"/>
          <p:cNvSpPr>
            <a:spLocks noChangeArrowheads="1"/>
          </p:cNvSpPr>
          <p:nvPr/>
        </p:nvSpPr>
        <p:spPr bwMode="auto">
          <a:xfrm>
            <a:off x="4800600" y="1930600"/>
            <a:ext cx="1820119" cy="2412800"/>
          </a:xfrm>
          <a:prstGeom prst="rect">
            <a:avLst/>
          </a:prstGeom>
          <a:noFill/>
          <a:ln w="254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cxnSp>
        <p:nvCxnSpPr>
          <p:cNvPr id="70" name="Straight Arrow Connector 69"/>
          <p:cNvCxnSpPr/>
          <p:nvPr/>
        </p:nvCxnSpPr>
        <p:spPr>
          <a:xfrm flipH="1">
            <a:off x="1444690" y="4068366"/>
            <a:ext cx="430409" cy="410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45709" y="4456604"/>
            <a:ext cx="5332060" cy="715581"/>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If Alice forgets to shuffle then Bob would notice which </a:t>
            </a:r>
            <a:r>
              <a:rPr lang="en-US" sz="1350" dirty="0" err="1">
                <a:solidFill>
                  <a:prstClr val="black"/>
                </a:solidFill>
                <a:latin typeface="Calibri" panose="020F0502020204030204"/>
                <a:ea typeface="+mn-ea"/>
                <a:cs typeface="+mn-cs"/>
              </a:rPr>
              <a:t>ciphertext</a:t>
            </a:r>
            <a:r>
              <a:rPr lang="en-US" sz="1350" dirty="0">
                <a:solidFill>
                  <a:prstClr val="black"/>
                </a:solidFill>
                <a:latin typeface="Calibri" panose="020F0502020204030204"/>
                <a:ea typeface="+mn-ea"/>
                <a:cs typeface="+mn-cs"/>
              </a:rPr>
              <a:t> decrypts successfully, identify the corresponding row in the truth table and learn the corresponding wire values! </a:t>
            </a:r>
            <a:endParaRPr lang="en-US" sz="1350" dirty="0">
              <a:solidFill>
                <a:srgbClr val="FF0000"/>
              </a:solidFill>
              <a:latin typeface="Calibri" panose="020F0502020204030204"/>
              <a:ea typeface="+mn-ea"/>
              <a:cs typeface="+mn-cs"/>
            </a:endParaRPr>
          </a:p>
        </p:txBody>
      </p:sp>
    </p:spTree>
    <p:extLst>
      <p:ext uri="{BB962C8B-B14F-4D97-AF65-F5344CB8AC3E}">
        <p14:creationId xmlns:p14="http://schemas.microsoft.com/office/powerpoint/2010/main" val="341534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98745" y="1193100"/>
                <a:ext cx="7886700" cy="3263504"/>
              </a:xfrm>
            </p:spPr>
            <p:txBody>
              <a:bodyPr>
                <a:normAutofit fontScale="92500" lnSpcReduction="20000"/>
              </a:bodyPr>
              <a:lstStyle/>
              <a:p>
                <a:pPr marL="0" indent="0">
                  <a:buNone/>
                </a:pPr>
                <a:r>
                  <a:rPr lang="en-US" dirty="0"/>
                  <a:t>Alice’s Input: </a:t>
                </a:r>
                <a:r>
                  <a:rPr lang="en-US" dirty="0" err="1"/>
                  <a:t>a,b</a:t>
                </a:r>
                <a:endParaRPr lang="en-US" dirty="0"/>
              </a:p>
              <a:p>
                <a:pPr marL="0" indent="0">
                  <a:buNone/>
                </a:pPr>
                <a:r>
                  <a:rPr lang="en-US" dirty="0"/>
                  <a:t>Bob’s Input: </a:t>
                </a:r>
                <a:r>
                  <a:rPr lang="en-US" dirty="0" err="1"/>
                  <a:t>c,d</a:t>
                </a:r>
                <a:endParaRPr lang="en-US" dirty="0"/>
              </a:p>
              <a:p>
                <a:pPr marL="0" indent="0">
                  <a:buNone/>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altLang="en-US" i="1">
                            <a:latin typeface="Cambria Math" panose="02040503050406030204" pitchFamily="18" charset="0"/>
                          </a:rPr>
                          <m:t>𝑎</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𝑏</m:t>
                        </m:r>
                        <m:r>
                          <m:rPr>
                            <m:nor/>
                          </m:rPr>
                          <a:rPr lang="en-US" altLang="en-US" dirty="0"/>
                          <m:t> </m:t>
                        </m:r>
                      </m:e>
                    </m:d>
                    <m:r>
                      <a:rPr lang="en-US" altLang="en-US" i="1">
                        <a:latin typeface="Cambria Math" panose="02040503050406030204" pitchFamily="18" charset="0"/>
                        <a:ea typeface="Cambria Math" panose="02040503050406030204" pitchFamily="18" charset="0"/>
                      </a:rPr>
                      <m:t>∨</m:t>
                    </m:r>
                    <m:d>
                      <m:dPr>
                        <m:ctrlPr>
                          <a:rPr lang="en-US" altLang="en-US" i="1" smtClean="0">
                            <a:latin typeface="Cambria Math" panose="02040503050406030204" pitchFamily="18" charset="0"/>
                            <a:ea typeface="Cambria Math" panose="02040503050406030204" pitchFamily="18" charset="0"/>
                          </a:rPr>
                        </m:ctrlPr>
                      </m:dPr>
                      <m:e>
                        <m:r>
                          <a:rPr lang="en-US" altLang="en-US" i="1">
                            <a:latin typeface="Cambria Math" panose="02040503050406030204" pitchFamily="18" charset="0"/>
                          </a:rPr>
                          <m:t>𝑐</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𝑑</m:t>
                        </m:r>
                        <m:r>
                          <m:rPr>
                            <m:nor/>
                          </m:rPr>
                          <a:rPr lang="en-US" altLang="en-US" dirty="0"/>
                          <m:t> </m:t>
                        </m:r>
                      </m:e>
                    </m:d>
                  </m:oMath>
                </a14:m>
                <a:r>
                  <a:rPr lang="en-US" altLang="en-US" dirty="0"/>
                  <a:t> </a:t>
                </a:r>
              </a:p>
              <a:p>
                <a:pPr marL="0" indent="0">
                  <a:buNone/>
                </a:pPr>
                <a:r>
                  <a:rPr lang="en-US" altLang="en-US" dirty="0"/>
                  <a:t>Step 2: Alice garbles each gate (gate g)</a:t>
                </a:r>
              </a:p>
              <a:p>
                <a:pPr marL="0" indent="0">
                  <a:buNone/>
                </a:pPr>
                <a:r>
                  <a:rPr lang="en-US" altLang="en-US" b="1" dirty="0"/>
                  <a:t>  </a:t>
                </a:r>
                <a14:m>
                  <m:oMath xmlns:m="http://schemas.openxmlformats.org/officeDocument/2006/math">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𝒄</m:t>
                        </m:r>
                      </m:e>
                      <m:sub>
                        <m:r>
                          <a:rPr lang="en-US" altLang="en-US" b="1" i="1" smtClean="0">
                            <a:latin typeface="Cambria Math" panose="02040503050406030204" pitchFamily="18" charset="0"/>
                          </a:rPr>
                          <m:t>𝒈</m:t>
                        </m:r>
                        <m:r>
                          <a:rPr lang="en-US" altLang="en-US" b="1" i="1" smtClean="0">
                            <a:latin typeface="Cambria Math" panose="02040503050406030204" pitchFamily="18" charset="0"/>
                          </a:rPr>
                          <m:t>,</m:t>
                        </m:r>
                        <m:r>
                          <a:rPr lang="en-US" altLang="en-US" b="1" i="1" smtClean="0">
                            <a:latin typeface="Cambria Math" panose="02040503050406030204" pitchFamily="18" charset="0"/>
                          </a:rPr>
                          <m:t>𝟎</m:t>
                        </m:r>
                        <m:r>
                          <a:rPr lang="en-US" altLang="en-US" b="1" i="1" smtClean="0">
                            <a:latin typeface="Cambria Math" panose="02040503050406030204" pitchFamily="18" charset="0"/>
                          </a:rPr>
                          <m:t>,</m:t>
                        </m:r>
                        <m:r>
                          <a:rPr lang="en-US" altLang="en-US" b="1" i="1" smtClean="0">
                            <a:latin typeface="Cambria Math" panose="02040503050406030204" pitchFamily="18" charset="0"/>
                          </a:rPr>
                          <m:t>𝟎</m:t>
                        </m:r>
                      </m:sub>
                    </m:sSub>
                    <m:r>
                      <a:rPr lang="en-US" altLang="en-US" b="1" i="1" smtClean="0">
                        <a:latin typeface="Cambria Math" panose="02040503050406030204" pitchFamily="18" charset="0"/>
                      </a:rPr>
                      <m:t>=</m:t>
                    </m:r>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smtClean="0">
                                <a:solidFill>
                                  <a:srgbClr val="0070C0"/>
                                </a:solidFill>
                                <a:latin typeface="Cambria Math" panose="02040503050406030204" pitchFamily="18" charset="0"/>
                              </a:rPr>
                              <m:t>𝒆</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smtClean="0">
                            <a:latin typeface="Cambria Math" panose="02040503050406030204" pitchFamily="18" charset="0"/>
                          </a:rPr>
                        </m:ctrlPr>
                      </m:dPr>
                      <m:e>
                        <m:sSub>
                          <m:sSubPr>
                            <m:ctrlPr>
                              <a:rPr lang="en-US" altLang="en-US" b="1" i="1" smtClean="0">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smtClean="0">
                                    <a:solidFill>
                                      <a:srgbClr val="0070C0"/>
                                    </a:solidFill>
                                    <a:latin typeface="Cambria Math" panose="02040503050406030204" pitchFamily="18" charset="0"/>
                                  </a:rPr>
                                  <m:t>𝒇</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smtClean="0">
                                <a:latin typeface="Cambria Math" panose="02040503050406030204" pitchFamily="18" charset="0"/>
                              </a:rPr>
                            </m:ctrlPr>
                          </m:dPr>
                          <m:e>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smtClean="0">
                                    <a:solidFill>
                                      <a:srgbClr val="0070C0"/>
                                    </a:solidFill>
                                    <a:latin typeface="Cambria Math" panose="02040503050406030204" pitchFamily="18" charset="0"/>
                                  </a:rPr>
                                  <m:t>𝒈</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e>
                        </m:d>
                      </m:e>
                    </m:d>
                  </m:oMath>
                </a14:m>
                <a:endParaRPr lang="en-US" altLang="en-US" b="1" dirty="0"/>
              </a:p>
              <a:p>
                <a:pPr marL="0" indent="0">
                  <a:buNone/>
                </a:pPr>
                <a14:m>
                  <m:oMath xmlns:m="http://schemas.openxmlformats.org/officeDocument/2006/math">
                    <m:r>
                      <a:rPr lang="en-US" altLang="en-US" b="1" i="1" smtClean="0">
                        <a:latin typeface="Cambria Math" panose="02040503050406030204" pitchFamily="18" charset="0"/>
                      </a:rPr>
                      <m:t>  </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smtClean="0">
                            <a:latin typeface="Cambria Math" panose="02040503050406030204" pitchFamily="18" charset="0"/>
                          </a:rPr>
                          <m:t>𝒈</m:t>
                        </m:r>
                        <m:r>
                          <a:rPr lang="en-US" altLang="en-US" b="1" i="1">
                            <a:latin typeface="Cambria Math" panose="02040503050406030204" pitchFamily="18" charset="0"/>
                          </a:rPr>
                          <m:t>,</m:t>
                        </m:r>
                        <m:r>
                          <a:rPr lang="en-US" altLang="en-US" b="1" i="1">
                            <a:latin typeface="Cambria Math" panose="02040503050406030204" pitchFamily="18" charset="0"/>
                          </a:rPr>
                          <m:t>𝟎</m:t>
                        </m:r>
                        <m:r>
                          <a:rPr lang="en-US" altLang="en-US" b="1" i="1">
                            <a:latin typeface="Cambria Math" panose="02040503050406030204" pitchFamily="18" charset="0"/>
                          </a:rPr>
                          <m:t>,</m:t>
                        </m:r>
                        <m:r>
                          <a:rPr lang="en-US" altLang="en-US" b="1" i="1" smtClean="0">
                            <a:latin typeface="Cambria Math" panose="02040503050406030204" pitchFamily="18" charset="0"/>
                          </a:rPr>
                          <m:t>𝟏</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smtClean="0">
                                <a:solidFill>
                                  <a:srgbClr val="0070C0"/>
                                </a:solidFill>
                                <a:latin typeface="Cambria Math" panose="02040503050406030204" pitchFamily="18" charset="0"/>
                              </a:rPr>
                              <m:t>𝒆</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𝒇</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𝒈</m:t>
                                </m:r>
                                <m:r>
                                  <a:rPr lang="en-US" altLang="en-US" b="1" i="1">
                                    <a:solidFill>
                                      <a:srgbClr val="FF0000"/>
                                    </a:solidFill>
                                    <a:latin typeface="Cambria Math" panose="02040503050406030204" pitchFamily="18" charset="0"/>
                                  </a:rPr>
                                  <m:t>,</m:t>
                                </m:r>
                                <m:r>
                                  <a:rPr lang="en-US" altLang="en-US" b="1" i="1" smtClean="0">
                                    <a:solidFill>
                                      <a:srgbClr val="FF0000"/>
                                    </a:solidFill>
                                    <a:latin typeface="Cambria Math" panose="02040503050406030204" pitchFamily="18" charset="0"/>
                                  </a:rPr>
                                  <m:t>𝟏</m:t>
                                </m:r>
                              </m:sub>
                            </m:sSub>
                          </m:e>
                        </m:d>
                      </m:e>
                    </m:d>
                  </m:oMath>
                </a14:m>
                <a:r>
                  <a:rPr lang="en-US" altLang="en-US" dirty="0"/>
                  <a:t> </a:t>
                </a:r>
              </a:p>
              <a:p>
                <a:pPr marL="0" indent="0">
                  <a:buNone/>
                </a:pPr>
                <a14:m>
                  <m:oMath xmlns:m="http://schemas.openxmlformats.org/officeDocument/2006/math">
                    <m:r>
                      <a:rPr lang="en-US" altLang="en-US" b="1" i="1" smtClean="0">
                        <a:latin typeface="Cambria Math" panose="02040503050406030204" pitchFamily="18" charset="0"/>
                      </a:rPr>
                      <m:t>  </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smtClean="0">
                            <a:latin typeface="Cambria Math" panose="02040503050406030204" pitchFamily="18" charset="0"/>
                          </a:rPr>
                          <m:t>𝒈</m:t>
                        </m:r>
                        <m:r>
                          <a:rPr lang="en-US" altLang="en-US" b="1" i="1">
                            <a:latin typeface="Cambria Math" panose="02040503050406030204" pitchFamily="18" charset="0"/>
                          </a:rPr>
                          <m:t>,</m:t>
                        </m:r>
                        <m:r>
                          <a:rPr lang="en-US" altLang="en-US" b="1" i="1" smtClean="0">
                            <a:latin typeface="Cambria Math" panose="02040503050406030204" pitchFamily="18" charset="0"/>
                          </a:rPr>
                          <m:t>𝟏</m:t>
                        </m:r>
                        <m:r>
                          <a:rPr lang="en-US" altLang="en-US" b="1" i="1">
                            <a:latin typeface="Cambria Math" panose="02040503050406030204" pitchFamily="18" charset="0"/>
                          </a:rPr>
                          <m:t>,</m:t>
                        </m:r>
                        <m:r>
                          <a:rPr lang="en-US" altLang="en-US" b="1" i="1" smtClean="0">
                            <a:latin typeface="Cambria Math" panose="02040503050406030204" pitchFamily="18" charset="0"/>
                          </a:rPr>
                          <m:t>𝟎</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𝒆</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smtClean="0">
                                    <a:solidFill>
                                      <a:srgbClr val="0070C0"/>
                                    </a:solidFill>
                                    <a:latin typeface="Cambria Math" panose="02040503050406030204" pitchFamily="18" charset="0"/>
                                  </a:rPr>
                                  <m:t>𝒇</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𝒈</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e>
                        </m:d>
                      </m:e>
                    </m:d>
                  </m:oMath>
                </a14:m>
                <a:r>
                  <a:rPr lang="en-US" altLang="en-US" dirty="0"/>
                  <a:t> </a:t>
                </a:r>
              </a:p>
              <a:p>
                <a:pPr marL="0" indent="0">
                  <a:buNone/>
                </a:pPr>
                <a14:m>
                  <m:oMath xmlns:m="http://schemas.openxmlformats.org/officeDocument/2006/math">
                    <m:r>
                      <a:rPr lang="en-US" altLang="en-US" b="1" i="1" smtClean="0">
                        <a:latin typeface="Cambria Math" panose="02040503050406030204" pitchFamily="18" charset="0"/>
                      </a:rPr>
                      <m:t>  </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smtClean="0">
                            <a:latin typeface="Cambria Math" panose="02040503050406030204" pitchFamily="18" charset="0"/>
                          </a:rPr>
                          <m:t>𝒈</m:t>
                        </m:r>
                        <m:r>
                          <a:rPr lang="en-US" altLang="en-US" b="1" i="1">
                            <a:latin typeface="Cambria Math" panose="02040503050406030204" pitchFamily="18" charset="0"/>
                          </a:rPr>
                          <m:t>,</m:t>
                        </m:r>
                        <m:r>
                          <a:rPr lang="en-US" altLang="en-US" b="1" i="1" smtClean="0">
                            <a:latin typeface="Cambria Math" panose="02040503050406030204" pitchFamily="18" charset="0"/>
                          </a:rPr>
                          <m:t>𝟏</m:t>
                        </m:r>
                        <m:r>
                          <a:rPr lang="en-US" altLang="en-US" b="1" i="1">
                            <a:latin typeface="Cambria Math" panose="02040503050406030204" pitchFamily="18" charset="0"/>
                          </a:rPr>
                          <m:t>,</m:t>
                        </m:r>
                        <m:r>
                          <a:rPr lang="en-US" altLang="en-US" b="1" i="1">
                            <a:latin typeface="Cambria Math" panose="02040503050406030204" pitchFamily="18" charset="0"/>
                          </a:rPr>
                          <m:t>𝟏</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𝒆</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𝒇</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𝒈</m:t>
                                </m:r>
                                <m:r>
                                  <a:rPr lang="en-US" altLang="en-US" b="1" i="1">
                                    <a:solidFill>
                                      <a:srgbClr val="FF0000"/>
                                    </a:solidFill>
                                    <a:latin typeface="Cambria Math" panose="02040503050406030204" pitchFamily="18" charset="0"/>
                                  </a:rPr>
                                  <m:t>,</m:t>
                                </m:r>
                                <m:r>
                                  <a:rPr lang="en-US" altLang="en-US" b="1" i="1" smtClean="0">
                                    <a:solidFill>
                                      <a:srgbClr val="FF0000"/>
                                    </a:solidFill>
                                    <a:latin typeface="Cambria Math" panose="02040503050406030204" pitchFamily="18" charset="0"/>
                                  </a:rPr>
                                  <m:t>𝟏</m:t>
                                </m:r>
                              </m:sub>
                            </m:sSub>
                          </m:e>
                        </m:d>
                      </m:e>
                    </m:d>
                  </m:oMath>
                </a14:m>
                <a:r>
                  <a:rPr lang="en-US" altLang="en-US" dirty="0"/>
                  <a:t>  </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98745" y="1193100"/>
                <a:ext cx="7886700" cy="3263504"/>
              </a:xfrm>
              <a:blipFill>
                <a:blip r:embed="rId2"/>
                <a:stretch>
                  <a:fillRect l="-643" t="-350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defTabSz="685800" fontAlgn="auto">
              <a:spcBef>
                <a:spcPts val="0"/>
              </a:spcBef>
              <a:spcAft>
                <a:spcPts val="0"/>
              </a:spcAft>
            </a:pPr>
            <a:fld id="{D104D3F7-B83F-4105-B753-146AD0E5364B}" type="slidenum">
              <a:rPr lang="en-US">
                <a:solidFill>
                  <a:prstClr val="black">
                    <a:tint val="75000"/>
                  </a:prstClr>
                </a:solidFill>
                <a:latin typeface="Calibri" panose="020F0502020204030204"/>
                <a:ea typeface="+mn-ea"/>
                <a:cs typeface="+mn-cs"/>
              </a:rPr>
              <a:pPr defTabSz="685800" fontAlgn="auto">
                <a:spcBef>
                  <a:spcPts val="0"/>
                </a:spcBef>
                <a:spcAft>
                  <a:spcPts val="0"/>
                </a:spcAft>
              </a:pPr>
              <a:t>68</a:t>
            </a:fld>
            <a:endParaRPr lang="en-US">
              <a:solidFill>
                <a:prstClr val="black">
                  <a:tint val="75000"/>
                </a:prstClr>
              </a:solidFill>
              <a:latin typeface="Calibri" panose="020F0502020204030204"/>
              <a:ea typeface="+mn-ea"/>
              <a:cs typeface="+mn-cs"/>
            </a:endParaRPr>
          </a:p>
        </p:txBody>
      </p:sp>
      <p:grpSp>
        <p:nvGrpSpPr>
          <p:cNvPr id="5" name="Group 26"/>
          <p:cNvGrpSpPr>
            <a:grpSpLocks/>
          </p:cNvGrpSpPr>
          <p:nvPr/>
        </p:nvGrpSpPr>
        <p:grpSpPr bwMode="auto">
          <a:xfrm>
            <a:off x="4963369" y="3382565"/>
            <a:ext cx="857250" cy="985837"/>
            <a:chOff x="1344" y="2448"/>
            <a:chExt cx="720" cy="828"/>
          </a:xfrm>
        </p:grpSpPr>
        <p:pic>
          <p:nvPicPr>
            <p:cNvPr id="6" name="Picture 19"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4"/>
            <p:cNvGrpSpPr>
              <a:grpSpLocks/>
            </p:cNvGrpSpPr>
            <p:nvPr/>
          </p:nvGrpSpPr>
          <p:grpSpPr bwMode="auto">
            <a:xfrm>
              <a:off x="1344" y="2736"/>
              <a:ext cx="528" cy="540"/>
              <a:chOff x="1584" y="2784"/>
              <a:chExt cx="528" cy="540"/>
            </a:xfrm>
          </p:grpSpPr>
          <p:pic>
            <p:nvPicPr>
              <p:cNvPr id="9" name="Picture 2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8" name="Text Box 25"/>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1" name="Group 63"/>
          <p:cNvGrpSpPr>
            <a:grpSpLocks/>
          </p:cNvGrpSpPr>
          <p:nvPr/>
        </p:nvGrpSpPr>
        <p:grpSpPr bwMode="auto">
          <a:xfrm>
            <a:off x="5763469" y="3382565"/>
            <a:ext cx="857250" cy="985837"/>
            <a:chOff x="1344" y="2448"/>
            <a:chExt cx="720" cy="828"/>
          </a:xfrm>
        </p:grpSpPr>
        <p:pic>
          <p:nvPicPr>
            <p:cNvPr id="12" name="Picture 6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p:cNvGrpSpPr>
              <a:grpSpLocks/>
            </p:cNvGrpSpPr>
            <p:nvPr/>
          </p:nvGrpSpPr>
          <p:grpSpPr bwMode="auto">
            <a:xfrm>
              <a:off x="1344" y="2736"/>
              <a:ext cx="528" cy="540"/>
              <a:chOff x="1584" y="2784"/>
              <a:chExt cx="528" cy="540"/>
            </a:xfrm>
          </p:grpSpPr>
          <p:pic>
            <p:nvPicPr>
              <p:cNvPr id="15" name="Picture 6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14" name="Text Box 6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7" name="Group 69"/>
          <p:cNvGrpSpPr>
            <a:grpSpLocks/>
          </p:cNvGrpSpPr>
          <p:nvPr/>
        </p:nvGrpSpPr>
        <p:grpSpPr bwMode="auto">
          <a:xfrm>
            <a:off x="7077919" y="3325415"/>
            <a:ext cx="857250" cy="985837"/>
            <a:chOff x="1344" y="2448"/>
            <a:chExt cx="720" cy="828"/>
          </a:xfrm>
        </p:grpSpPr>
        <p:pic>
          <p:nvPicPr>
            <p:cNvPr id="18" name="Picture 70"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71"/>
            <p:cNvGrpSpPr>
              <a:grpSpLocks/>
            </p:cNvGrpSpPr>
            <p:nvPr/>
          </p:nvGrpSpPr>
          <p:grpSpPr bwMode="auto">
            <a:xfrm>
              <a:off x="1344" y="2736"/>
              <a:ext cx="528" cy="540"/>
              <a:chOff x="1584" y="2784"/>
              <a:chExt cx="528" cy="540"/>
            </a:xfrm>
          </p:grpSpPr>
          <p:pic>
            <p:nvPicPr>
              <p:cNvPr id="21" name="Picture 72"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73"/>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0" name="Text Box 74"/>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3" name="Group 75"/>
          <p:cNvGrpSpPr>
            <a:grpSpLocks/>
          </p:cNvGrpSpPr>
          <p:nvPr/>
        </p:nvGrpSpPr>
        <p:grpSpPr bwMode="auto">
          <a:xfrm>
            <a:off x="7878019" y="3325415"/>
            <a:ext cx="857250" cy="985837"/>
            <a:chOff x="1344" y="2448"/>
            <a:chExt cx="720" cy="828"/>
          </a:xfrm>
        </p:grpSpPr>
        <p:pic>
          <p:nvPicPr>
            <p:cNvPr id="24" name="Picture 76"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77"/>
            <p:cNvGrpSpPr>
              <a:grpSpLocks/>
            </p:cNvGrpSpPr>
            <p:nvPr/>
          </p:nvGrpSpPr>
          <p:grpSpPr bwMode="auto">
            <a:xfrm>
              <a:off x="1344" y="2736"/>
              <a:ext cx="528" cy="540"/>
              <a:chOff x="1584" y="2784"/>
              <a:chExt cx="528" cy="540"/>
            </a:xfrm>
          </p:grpSpPr>
          <p:pic>
            <p:nvPicPr>
              <p:cNvPr id="27" name="Picture 78"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79"/>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6" name="Text Box 80"/>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9" name="Group 81"/>
          <p:cNvGrpSpPr>
            <a:grpSpLocks/>
          </p:cNvGrpSpPr>
          <p:nvPr/>
        </p:nvGrpSpPr>
        <p:grpSpPr bwMode="auto">
          <a:xfrm>
            <a:off x="7077919" y="2021681"/>
            <a:ext cx="857250" cy="985838"/>
            <a:chOff x="1344" y="2448"/>
            <a:chExt cx="720" cy="828"/>
          </a:xfrm>
        </p:grpSpPr>
        <p:pic>
          <p:nvPicPr>
            <p:cNvPr id="30" name="Picture 82"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83"/>
            <p:cNvGrpSpPr>
              <a:grpSpLocks/>
            </p:cNvGrpSpPr>
            <p:nvPr/>
          </p:nvGrpSpPr>
          <p:grpSpPr bwMode="auto">
            <a:xfrm>
              <a:off x="1344" y="2736"/>
              <a:ext cx="528" cy="540"/>
              <a:chOff x="1584" y="2784"/>
              <a:chExt cx="528" cy="540"/>
            </a:xfrm>
          </p:grpSpPr>
          <p:pic>
            <p:nvPicPr>
              <p:cNvPr id="33" name="Picture 84"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85"/>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2" name="Text Box 86"/>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35" name="Group 87"/>
          <p:cNvGrpSpPr>
            <a:grpSpLocks/>
          </p:cNvGrpSpPr>
          <p:nvPr/>
        </p:nvGrpSpPr>
        <p:grpSpPr bwMode="auto">
          <a:xfrm>
            <a:off x="5706319" y="1953815"/>
            <a:ext cx="857250" cy="985837"/>
            <a:chOff x="1344" y="2448"/>
            <a:chExt cx="720" cy="828"/>
          </a:xfrm>
        </p:grpSpPr>
        <p:pic>
          <p:nvPicPr>
            <p:cNvPr id="36" name="Picture 88"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89"/>
            <p:cNvGrpSpPr>
              <a:grpSpLocks/>
            </p:cNvGrpSpPr>
            <p:nvPr/>
          </p:nvGrpSpPr>
          <p:grpSpPr bwMode="auto">
            <a:xfrm>
              <a:off x="1344" y="2736"/>
              <a:ext cx="528" cy="540"/>
              <a:chOff x="1584" y="2784"/>
              <a:chExt cx="528" cy="540"/>
            </a:xfrm>
          </p:grpSpPr>
          <p:pic>
            <p:nvPicPr>
              <p:cNvPr id="39" name="Picture 9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9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8" name="Text Box 92"/>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1" name="Group 93"/>
          <p:cNvGrpSpPr>
            <a:grpSpLocks/>
          </p:cNvGrpSpPr>
          <p:nvPr/>
        </p:nvGrpSpPr>
        <p:grpSpPr bwMode="auto">
          <a:xfrm>
            <a:off x="6449269" y="535781"/>
            <a:ext cx="857250" cy="985838"/>
            <a:chOff x="1344" y="2448"/>
            <a:chExt cx="720" cy="828"/>
          </a:xfrm>
        </p:grpSpPr>
        <p:pic>
          <p:nvPicPr>
            <p:cNvPr id="42" name="Picture 9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95"/>
            <p:cNvGrpSpPr>
              <a:grpSpLocks/>
            </p:cNvGrpSpPr>
            <p:nvPr/>
          </p:nvGrpSpPr>
          <p:grpSpPr bwMode="auto">
            <a:xfrm>
              <a:off x="1344" y="2736"/>
              <a:ext cx="528" cy="540"/>
              <a:chOff x="1584" y="2784"/>
              <a:chExt cx="528" cy="540"/>
            </a:xfrm>
          </p:grpSpPr>
          <p:pic>
            <p:nvPicPr>
              <p:cNvPr id="45" name="Picture 9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9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44" name="Text Box 9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7" name="Group 18"/>
          <p:cNvGrpSpPr>
            <a:grpSpLocks/>
          </p:cNvGrpSpPr>
          <p:nvPr/>
        </p:nvGrpSpPr>
        <p:grpSpPr bwMode="auto">
          <a:xfrm>
            <a:off x="5134819" y="982266"/>
            <a:ext cx="3371850" cy="3086100"/>
            <a:chOff x="1968" y="672"/>
            <a:chExt cx="1344" cy="1728"/>
          </a:xfrm>
        </p:grpSpPr>
        <p:sp>
          <p:nvSpPr>
            <p:cNvPr id="48" name="AutoShape 4"/>
            <p:cNvSpPr>
              <a:spLocks noChangeArrowheads="1"/>
            </p:cNvSpPr>
            <p:nvPr/>
          </p:nvSpPr>
          <p:spPr bwMode="auto">
            <a:xfrm>
              <a:off x="2352" y="91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49" name="Line 5"/>
            <p:cNvSpPr>
              <a:spLocks noChangeShapeType="1"/>
            </p:cNvSpPr>
            <p:nvPr/>
          </p:nvSpPr>
          <p:spPr bwMode="auto">
            <a:xfrm flipH="1">
              <a:off x="2256" y="1248"/>
              <a:ext cx="192"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0" name="Line 6"/>
            <p:cNvSpPr>
              <a:spLocks noChangeShapeType="1"/>
            </p:cNvSpPr>
            <p:nvPr/>
          </p:nvSpPr>
          <p:spPr bwMode="auto">
            <a:xfrm>
              <a:off x="2784" y="1248"/>
              <a:ext cx="24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1" name="Line 7"/>
            <p:cNvSpPr>
              <a:spLocks noChangeShapeType="1"/>
            </p:cNvSpPr>
            <p:nvPr/>
          </p:nvSpPr>
          <p:spPr bwMode="auto">
            <a:xfrm>
              <a:off x="2616" y="672"/>
              <a:ext cx="0" cy="2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2" name="AutoShape 10"/>
            <p:cNvSpPr>
              <a:spLocks noChangeArrowheads="1"/>
            </p:cNvSpPr>
            <p:nvPr/>
          </p:nvSpPr>
          <p:spPr bwMode="auto">
            <a:xfrm>
              <a:off x="1968"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3" name="AutoShape 11"/>
            <p:cNvSpPr>
              <a:spLocks noChangeArrowheads="1"/>
            </p:cNvSpPr>
            <p:nvPr/>
          </p:nvSpPr>
          <p:spPr bwMode="auto">
            <a:xfrm>
              <a:off x="2784"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4" name="Line 12"/>
            <p:cNvSpPr>
              <a:spLocks noChangeShapeType="1"/>
            </p:cNvSpPr>
            <p:nvPr/>
          </p:nvSpPr>
          <p:spPr bwMode="auto">
            <a:xfrm>
              <a:off x="2074"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5" name="Line 13"/>
            <p:cNvSpPr>
              <a:spLocks noChangeShapeType="1"/>
            </p:cNvSpPr>
            <p:nvPr/>
          </p:nvSpPr>
          <p:spPr bwMode="auto">
            <a:xfrm>
              <a:off x="2362"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6" name="Line 14"/>
            <p:cNvSpPr>
              <a:spLocks noChangeShapeType="1"/>
            </p:cNvSpPr>
            <p:nvPr/>
          </p:nvSpPr>
          <p:spPr bwMode="auto">
            <a:xfrm>
              <a:off x="2880"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7" name="Line 15"/>
            <p:cNvSpPr>
              <a:spLocks noChangeShapeType="1"/>
            </p:cNvSpPr>
            <p:nvPr/>
          </p:nvSpPr>
          <p:spPr bwMode="auto">
            <a:xfrm>
              <a:off x="3216"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sp>
        <p:nvSpPr>
          <p:cNvPr id="58" name="Text Box 100"/>
          <p:cNvSpPr txBox="1">
            <a:spLocks noChangeArrowheads="1"/>
          </p:cNvSpPr>
          <p:nvPr/>
        </p:nvSpPr>
        <p:spPr bwMode="auto">
          <a:xfrm>
            <a:off x="5363419" y="37719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a</a:t>
            </a:r>
          </a:p>
        </p:txBody>
      </p:sp>
      <p:sp>
        <p:nvSpPr>
          <p:cNvPr id="59" name="Text Box 101"/>
          <p:cNvSpPr txBox="1">
            <a:spLocks noChangeArrowheads="1"/>
          </p:cNvSpPr>
          <p:nvPr/>
        </p:nvSpPr>
        <p:spPr bwMode="auto">
          <a:xfrm>
            <a:off x="6106369" y="37719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b</a:t>
            </a:r>
          </a:p>
        </p:txBody>
      </p:sp>
      <mc:AlternateContent xmlns:mc="http://schemas.openxmlformats.org/markup-compatibility/2006">
        <mc:Choice xmlns:a14="http://schemas.microsoft.com/office/drawing/2010/main" Requires="a14">
          <p:sp>
            <p:nvSpPr>
              <p:cNvPr id="60" name="Text Box 102"/>
              <p:cNvSpPr txBox="1">
                <a:spLocks noChangeArrowheads="1"/>
              </p:cNvSpPr>
              <p:nvPr/>
            </p:nvSpPr>
            <p:spPr bwMode="auto">
              <a:xfrm>
                <a:off x="4732779" y="2186205"/>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𝑎</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𝑏</m:t>
                      </m:r>
                    </m:oMath>
                  </m:oMathPara>
                </a14:m>
                <a:endParaRPr lang="en-US" altLang="en-US" sz="1350" dirty="0">
                  <a:solidFill>
                    <a:prstClr val="black"/>
                  </a:solidFill>
                  <a:latin typeface="Calibri" panose="020F0502020204030204"/>
                  <a:ea typeface="+mn-ea"/>
                  <a:cs typeface="+mn-cs"/>
                </a:endParaRPr>
              </a:p>
            </p:txBody>
          </p:sp>
        </mc:Choice>
        <mc:Fallback>
          <p:sp>
            <p:nvSpPr>
              <p:cNvPr id="60" name="Text Box 102"/>
              <p:cNvSpPr txBox="1">
                <a:spLocks noRot="1" noChangeAspect="1" noMove="1" noResize="1" noEditPoints="1" noAdjustHandles="1" noChangeArrowheads="1" noChangeShapeType="1" noTextEdit="1"/>
              </p:cNvSpPr>
              <p:nvPr/>
            </p:nvSpPr>
            <p:spPr bwMode="auto">
              <a:xfrm>
                <a:off x="4732779" y="2186205"/>
                <a:ext cx="981007" cy="30008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1" name="Text Box 103"/>
          <p:cNvSpPr txBox="1">
            <a:spLocks noChangeArrowheads="1"/>
          </p:cNvSpPr>
          <p:nvPr/>
        </p:nvSpPr>
        <p:spPr bwMode="auto">
          <a:xfrm>
            <a:off x="5534869" y="2914651"/>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3" name="Text Box 100"/>
          <p:cNvSpPr txBox="1">
            <a:spLocks noChangeArrowheads="1"/>
          </p:cNvSpPr>
          <p:nvPr/>
        </p:nvSpPr>
        <p:spPr bwMode="auto">
          <a:xfrm>
            <a:off x="7429422" y="3738562"/>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c</a:t>
            </a:r>
          </a:p>
        </p:txBody>
      </p:sp>
      <p:sp>
        <p:nvSpPr>
          <p:cNvPr id="64" name="Text Box 100"/>
          <p:cNvSpPr txBox="1">
            <a:spLocks noChangeArrowheads="1"/>
          </p:cNvSpPr>
          <p:nvPr/>
        </p:nvSpPr>
        <p:spPr bwMode="auto">
          <a:xfrm>
            <a:off x="8341342" y="3732013"/>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d</a:t>
            </a:r>
          </a:p>
        </p:txBody>
      </p:sp>
      <mc:AlternateContent xmlns:mc="http://schemas.openxmlformats.org/markup-compatibility/2006">
        <mc:Choice xmlns:a14="http://schemas.microsoft.com/office/drawing/2010/main" Requires="a14">
          <p:sp>
            <p:nvSpPr>
              <p:cNvPr id="65" name="Text Box 102"/>
              <p:cNvSpPr txBox="1">
                <a:spLocks noChangeArrowheads="1"/>
              </p:cNvSpPr>
              <p:nvPr/>
            </p:nvSpPr>
            <p:spPr bwMode="auto">
              <a:xfrm>
                <a:off x="7784130" y="2145850"/>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𝑓</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𝑐</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𝑑</m:t>
                      </m:r>
                    </m:oMath>
                  </m:oMathPara>
                </a14:m>
                <a:endParaRPr lang="en-US" altLang="en-US" sz="1350" dirty="0">
                  <a:solidFill>
                    <a:prstClr val="black"/>
                  </a:solidFill>
                  <a:latin typeface="Calibri" panose="020F0502020204030204"/>
                  <a:ea typeface="+mn-ea"/>
                  <a:cs typeface="+mn-cs"/>
                </a:endParaRPr>
              </a:p>
            </p:txBody>
          </p:sp>
        </mc:Choice>
        <mc:Fallback>
          <p:sp>
            <p:nvSpPr>
              <p:cNvPr id="65" name="Text Box 102"/>
              <p:cNvSpPr txBox="1">
                <a:spLocks noRot="1" noChangeAspect="1" noMove="1" noResize="1" noEditPoints="1" noAdjustHandles="1" noChangeArrowheads="1" noChangeShapeType="1" noTextEdit="1"/>
              </p:cNvSpPr>
              <p:nvPr/>
            </p:nvSpPr>
            <p:spPr bwMode="auto">
              <a:xfrm>
                <a:off x="7784130" y="2145850"/>
                <a:ext cx="981007" cy="300082"/>
              </a:xfrm>
              <a:prstGeom prst="rect">
                <a:avLst/>
              </a:prstGeom>
              <a:blipFill>
                <a:blip r:embed="rId6"/>
                <a:stretch>
                  <a:fillRect b="-8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Text Box 102"/>
              <p:cNvSpPr txBox="1">
                <a:spLocks noChangeArrowheads="1"/>
              </p:cNvSpPr>
              <p:nvPr/>
            </p:nvSpPr>
            <p:spPr bwMode="auto">
              <a:xfrm>
                <a:off x="7297876" y="890429"/>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𝑔</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𝑓</m:t>
                      </m:r>
                    </m:oMath>
                  </m:oMathPara>
                </a14:m>
                <a:endParaRPr lang="en-US" altLang="en-US" sz="1350" dirty="0">
                  <a:solidFill>
                    <a:prstClr val="black"/>
                  </a:solidFill>
                  <a:latin typeface="Calibri" panose="020F0502020204030204"/>
                  <a:ea typeface="+mn-ea"/>
                  <a:cs typeface="+mn-cs"/>
                </a:endParaRPr>
              </a:p>
            </p:txBody>
          </p:sp>
        </mc:Choice>
        <mc:Fallback>
          <p:sp>
            <p:nvSpPr>
              <p:cNvPr id="66" name="Text Box 102"/>
              <p:cNvSpPr txBox="1">
                <a:spLocks noRot="1" noChangeAspect="1" noMove="1" noResize="1" noEditPoints="1" noAdjustHandles="1" noChangeArrowheads="1" noChangeShapeType="1" noTextEdit="1"/>
              </p:cNvSpPr>
              <p:nvPr/>
            </p:nvSpPr>
            <p:spPr bwMode="auto">
              <a:xfrm>
                <a:off x="7297876" y="890429"/>
                <a:ext cx="981007" cy="300082"/>
              </a:xfrm>
              <a:prstGeom prst="rect">
                <a:avLst/>
              </a:prstGeom>
              <a:blipFill>
                <a:blip r:embed="rId7"/>
                <a:stretch>
                  <a:fillRect b="-8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7" name="Text Box 103"/>
          <p:cNvSpPr txBox="1">
            <a:spLocks noChangeArrowheads="1"/>
          </p:cNvSpPr>
          <p:nvPr/>
        </p:nvSpPr>
        <p:spPr bwMode="auto">
          <a:xfrm>
            <a:off x="7677994" y="2940966"/>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8" name="Text Box 103"/>
          <p:cNvSpPr txBox="1">
            <a:spLocks noChangeArrowheads="1"/>
          </p:cNvSpPr>
          <p:nvPr/>
        </p:nvSpPr>
        <p:spPr bwMode="auto">
          <a:xfrm>
            <a:off x="6550172" y="1614014"/>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OR</a:t>
            </a:r>
          </a:p>
        </p:txBody>
      </p:sp>
      <p:sp>
        <p:nvSpPr>
          <p:cNvPr id="69" name="Rectangle 105"/>
          <p:cNvSpPr>
            <a:spLocks noChangeArrowheads="1"/>
          </p:cNvSpPr>
          <p:nvPr/>
        </p:nvSpPr>
        <p:spPr bwMode="auto">
          <a:xfrm>
            <a:off x="4861367" y="479575"/>
            <a:ext cx="3983888" cy="2412800"/>
          </a:xfrm>
          <a:prstGeom prst="rect">
            <a:avLst/>
          </a:prstGeom>
          <a:noFill/>
          <a:ln w="254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9455754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98745" y="1193100"/>
                <a:ext cx="7886700" cy="3263504"/>
              </a:xfrm>
            </p:spPr>
            <p:txBody>
              <a:bodyPr>
                <a:normAutofit fontScale="92500" lnSpcReduction="20000"/>
              </a:bodyPr>
              <a:lstStyle/>
              <a:p>
                <a:pPr marL="0" indent="0">
                  <a:buNone/>
                </a:pPr>
                <a:r>
                  <a:rPr lang="en-US" dirty="0"/>
                  <a:t>Alice’s Input: </a:t>
                </a:r>
                <a:r>
                  <a:rPr lang="en-US" dirty="0" err="1"/>
                  <a:t>a,b</a:t>
                </a:r>
                <a:endParaRPr lang="en-US" dirty="0"/>
              </a:p>
              <a:p>
                <a:pPr marL="0" indent="0">
                  <a:buNone/>
                </a:pPr>
                <a:r>
                  <a:rPr lang="en-US" dirty="0"/>
                  <a:t>Bob’s Input: </a:t>
                </a:r>
                <a:r>
                  <a:rPr lang="en-US" dirty="0" err="1"/>
                  <a:t>c,d</a:t>
                </a:r>
                <a:endParaRPr lang="en-US" dirty="0"/>
              </a:p>
              <a:p>
                <a:pPr marL="0" indent="0">
                  <a:buNone/>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altLang="en-US" i="1">
                            <a:latin typeface="Cambria Math" panose="02040503050406030204" pitchFamily="18" charset="0"/>
                          </a:rPr>
                          <m:t>𝑎</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𝑏</m:t>
                        </m:r>
                        <m:r>
                          <m:rPr>
                            <m:nor/>
                          </m:rPr>
                          <a:rPr lang="en-US" altLang="en-US" dirty="0"/>
                          <m:t> </m:t>
                        </m:r>
                      </m:e>
                    </m:d>
                    <m:r>
                      <a:rPr lang="en-US" altLang="en-US" i="1">
                        <a:latin typeface="Cambria Math" panose="02040503050406030204" pitchFamily="18" charset="0"/>
                        <a:ea typeface="Cambria Math" panose="02040503050406030204" pitchFamily="18" charset="0"/>
                      </a:rPr>
                      <m:t>∨</m:t>
                    </m:r>
                    <m:d>
                      <m:dPr>
                        <m:ctrlPr>
                          <a:rPr lang="en-US" altLang="en-US" i="1" smtClean="0">
                            <a:latin typeface="Cambria Math" panose="02040503050406030204" pitchFamily="18" charset="0"/>
                            <a:ea typeface="Cambria Math" panose="02040503050406030204" pitchFamily="18" charset="0"/>
                          </a:rPr>
                        </m:ctrlPr>
                      </m:dPr>
                      <m:e>
                        <m:r>
                          <a:rPr lang="en-US" altLang="en-US" i="1">
                            <a:latin typeface="Cambria Math" panose="02040503050406030204" pitchFamily="18" charset="0"/>
                          </a:rPr>
                          <m:t>𝑐</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𝑑</m:t>
                        </m:r>
                        <m:r>
                          <m:rPr>
                            <m:nor/>
                          </m:rPr>
                          <a:rPr lang="en-US" altLang="en-US" dirty="0"/>
                          <m:t> </m:t>
                        </m:r>
                      </m:e>
                    </m:d>
                  </m:oMath>
                </a14:m>
                <a:r>
                  <a:rPr lang="en-US" altLang="en-US" dirty="0"/>
                  <a:t> </a:t>
                </a:r>
              </a:p>
              <a:p>
                <a:pPr marL="0" indent="0">
                  <a:buNone/>
                </a:pPr>
                <a:r>
                  <a:rPr lang="en-US" altLang="en-US" dirty="0"/>
                  <a:t>Step 2: Alice garbles each gate (+shuffle)</a:t>
                </a:r>
              </a:p>
              <a:p>
                <a:pPr marL="0" indent="0">
                  <a:buNone/>
                </a:pPr>
                <a14:m>
                  <m:oMath xmlns:m="http://schemas.openxmlformats.org/officeDocument/2006/math">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𝒄</m:t>
                        </m:r>
                      </m:e>
                      <m:sub>
                        <m:r>
                          <a:rPr lang="en-US" altLang="en-US" b="1" i="1" smtClean="0">
                            <a:latin typeface="Cambria Math" panose="02040503050406030204" pitchFamily="18" charset="0"/>
                          </a:rPr>
                          <m:t>𝒈</m:t>
                        </m:r>
                        <m:r>
                          <a:rPr lang="en-US" altLang="en-US" b="1" i="1" smtClean="0">
                            <a:latin typeface="Cambria Math" panose="02040503050406030204" pitchFamily="18" charset="0"/>
                          </a:rPr>
                          <m:t>,</m:t>
                        </m:r>
                        <m:r>
                          <a:rPr lang="en-US" altLang="en-US" b="1" i="1" smtClean="0">
                            <a:latin typeface="Cambria Math" panose="02040503050406030204" pitchFamily="18" charset="0"/>
                          </a:rPr>
                          <m:t>𝟎</m:t>
                        </m:r>
                        <m:r>
                          <a:rPr lang="en-US" altLang="en-US" b="1" i="1" smtClean="0">
                            <a:latin typeface="Cambria Math" panose="02040503050406030204" pitchFamily="18" charset="0"/>
                          </a:rPr>
                          <m:t>,</m:t>
                        </m:r>
                        <m:r>
                          <a:rPr lang="en-US" altLang="en-US" b="1" i="1" smtClean="0">
                            <a:latin typeface="Cambria Math" panose="02040503050406030204" pitchFamily="18" charset="0"/>
                          </a:rPr>
                          <m:t>𝟎</m:t>
                        </m:r>
                      </m:sub>
                    </m:sSub>
                    <m:r>
                      <a:rPr lang="en-US" altLang="en-US" b="1" i="1" smtClean="0">
                        <a:latin typeface="Cambria Math" panose="02040503050406030204" pitchFamily="18" charset="0"/>
                      </a:rPr>
                      <m:t>=</m:t>
                    </m:r>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smtClean="0">
                                <a:solidFill>
                                  <a:srgbClr val="0070C0"/>
                                </a:solidFill>
                                <a:latin typeface="Cambria Math" panose="02040503050406030204" pitchFamily="18" charset="0"/>
                              </a:rPr>
                              <m:t>𝒆</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smtClean="0">
                            <a:latin typeface="Cambria Math" panose="02040503050406030204" pitchFamily="18" charset="0"/>
                          </a:rPr>
                        </m:ctrlPr>
                      </m:dPr>
                      <m:e>
                        <m:sSub>
                          <m:sSubPr>
                            <m:ctrlPr>
                              <a:rPr lang="en-US" altLang="en-US" b="1" i="1" smtClean="0">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smtClean="0">
                                    <a:solidFill>
                                      <a:srgbClr val="0070C0"/>
                                    </a:solidFill>
                                    <a:latin typeface="Cambria Math" panose="02040503050406030204" pitchFamily="18" charset="0"/>
                                  </a:rPr>
                                  <m:t>𝒇</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smtClean="0">
                                <a:latin typeface="Cambria Math" panose="02040503050406030204" pitchFamily="18" charset="0"/>
                              </a:rPr>
                            </m:ctrlPr>
                          </m:dPr>
                          <m:e>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smtClean="0">
                                    <a:solidFill>
                                      <a:srgbClr val="0070C0"/>
                                    </a:solidFill>
                                    <a:latin typeface="Cambria Math" panose="02040503050406030204" pitchFamily="18" charset="0"/>
                                  </a:rPr>
                                  <m:t>𝒈</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e>
                        </m:d>
                      </m:e>
                    </m:d>
                  </m:oMath>
                </a14:m>
                <a:r>
                  <a:rPr lang="en-US" altLang="en-US" b="1" dirty="0"/>
                  <a:t> </a:t>
                </a:r>
              </a:p>
              <a:p>
                <a:pPr marL="0" indent="0">
                  <a:buNone/>
                </a:pPr>
                <a14:m>
                  <m:oMath xmlns:m="http://schemas.openxmlformats.org/officeDocument/2006/math">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smtClean="0">
                            <a:latin typeface="Cambria Math" panose="02040503050406030204" pitchFamily="18" charset="0"/>
                          </a:rPr>
                          <m:t>𝒈</m:t>
                        </m:r>
                        <m:r>
                          <a:rPr lang="en-US" altLang="en-US" b="1" i="1">
                            <a:latin typeface="Cambria Math" panose="02040503050406030204" pitchFamily="18" charset="0"/>
                          </a:rPr>
                          <m:t>,</m:t>
                        </m:r>
                        <m:r>
                          <a:rPr lang="en-US" altLang="en-US" b="1" i="1" smtClean="0">
                            <a:latin typeface="Cambria Math" panose="02040503050406030204" pitchFamily="18" charset="0"/>
                          </a:rPr>
                          <m:t>𝟏</m:t>
                        </m:r>
                        <m:r>
                          <a:rPr lang="en-US" altLang="en-US" b="1" i="1">
                            <a:latin typeface="Cambria Math" panose="02040503050406030204" pitchFamily="18" charset="0"/>
                          </a:rPr>
                          <m:t>,</m:t>
                        </m:r>
                        <m:r>
                          <a:rPr lang="en-US" altLang="en-US" b="1" i="1">
                            <a:latin typeface="Cambria Math" panose="02040503050406030204" pitchFamily="18" charset="0"/>
                          </a:rPr>
                          <m:t>𝟏</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𝒆</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𝒇</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𝒈</m:t>
                                </m:r>
                                <m:r>
                                  <a:rPr lang="en-US" altLang="en-US" b="1" i="1">
                                    <a:solidFill>
                                      <a:srgbClr val="FF0000"/>
                                    </a:solidFill>
                                    <a:latin typeface="Cambria Math" panose="02040503050406030204" pitchFamily="18" charset="0"/>
                                  </a:rPr>
                                  <m:t>,</m:t>
                                </m:r>
                                <m:r>
                                  <a:rPr lang="en-US" altLang="en-US" b="1" i="1" smtClean="0">
                                    <a:solidFill>
                                      <a:srgbClr val="FF0000"/>
                                    </a:solidFill>
                                    <a:latin typeface="Cambria Math" panose="02040503050406030204" pitchFamily="18" charset="0"/>
                                  </a:rPr>
                                  <m:t>𝟏</m:t>
                                </m:r>
                              </m:sub>
                            </m:sSub>
                          </m:e>
                        </m:d>
                      </m:e>
                    </m:d>
                  </m:oMath>
                </a14:m>
                <a:r>
                  <a:rPr lang="en-US" altLang="en-US" dirty="0"/>
                  <a:t>  </a:t>
                </a:r>
              </a:p>
              <a:p>
                <a:pPr marL="0" indent="0">
                  <a:buNone/>
                </a:pPr>
                <a14:m>
                  <m:oMath xmlns:m="http://schemas.openxmlformats.org/officeDocument/2006/math">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smtClean="0">
                            <a:latin typeface="Cambria Math" panose="02040503050406030204" pitchFamily="18" charset="0"/>
                          </a:rPr>
                          <m:t>𝒈</m:t>
                        </m:r>
                        <m:r>
                          <a:rPr lang="en-US" altLang="en-US" b="1" i="1">
                            <a:latin typeface="Cambria Math" panose="02040503050406030204" pitchFamily="18" charset="0"/>
                          </a:rPr>
                          <m:t>,</m:t>
                        </m:r>
                        <m:r>
                          <a:rPr lang="en-US" altLang="en-US" b="1" i="1">
                            <a:latin typeface="Cambria Math" panose="02040503050406030204" pitchFamily="18" charset="0"/>
                          </a:rPr>
                          <m:t>𝟏</m:t>
                        </m:r>
                        <m:r>
                          <a:rPr lang="en-US" altLang="en-US" b="1" i="1">
                            <a:latin typeface="Cambria Math" panose="02040503050406030204" pitchFamily="18" charset="0"/>
                          </a:rPr>
                          <m:t>,</m:t>
                        </m:r>
                        <m:r>
                          <a:rPr lang="en-US" altLang="en-US" b="1" i="1">
                            <a:latin typeface="Cambria Math" panose="02040503050406030204" pitchFamily="18" charset="0"/>
                          </a:rPr>
                          <m:t>𝟎</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𝒆</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𝒇</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𝒈</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e>
                        </m:d>
                      </m:e>
                    </m:d>
                  </m:oMath>
                </a14:m>
                <a:r>
                  <a:rPr lang="en-US" altLang="en-US" dirty="0"/>
                  <a:t> </a:t>
                </a:r>
              </a:p>
              <a:p>
                <a:pPr marL="0" indent="0">
                  <a:buNone/>
                </a:pPr>
                <a14:m>
                  <m:oMath xmlns:m="http://schemas.openxmlformats.org/officeDocument/2006/math">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smtClean="0">
                            <a:latin typeface="Cambria Math" panose="02040503050406030204" pitchFamily="18" charset="0"/>
                          </a:rPr>
                          <m:t>𝒈</m:t>
                        </m:r>
                        <m:r>
                          <a:rPr lang="en-US" altLang="en-US" b="1" i="1">
                            <a:latin typeface="Cambria Math" panose="02040503050406030204" pitchFamily="18" charset="0"/>
                          </a:rPr>
                          <m:t>,</m:t>
                        </m:r>
                        <m:r>
                          <a:rPr lang="en-US" altLang="en-US" b="1" i="1">
                            <a:latin typeface="Cambria Math" panose="02040503050406030204" pitchFamily="18" charset="0"/>
                          </a:rPr>
                          <m:t>𝟎</m:t>
                        </m:r>
                        <m:r>
                          <a:rPr lang="en-US" altLang="en-US" b="1" i="1">
                            <a:latin typeface="Cambria Math" panose="02040503050406030204" pitchFamily="18" charset="0"/>
                          </a:rPr>
                          <m:t>,</m:t>
                        </m:r>
                        <m:r>
                          <a:rPr lang="en-US" altLang="en-US" b="1" i="1">
                            <a:latin typeface="Cambria Math" panose="02040503050406030204" pitchFamily="18" charset="0"/>
                          </a:rPr>
                          <m:t>𝟏</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𝒆</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𝒇</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𝒈</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e>
                        </m:d>
                      </m:e>
                    </m:d>
                  </m:oMath>
                </a14:m>
                <a:r>
                  <a:rPr lang="en-US" altLang="en-US" dirty="0"/>
                  <a:t> </a:t>
                </a:r>
              </a:p>
              <a:p>
                <a:pPr marL="0" indent="0">
                  <a:buNone/>
                </a:pPr>
                <a:endParaRPr lang="en-US" alt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98745" y="1193100"/>
                <a:ext cx="7886700" cy="3263504"/>
              </a:xfrm>
              <a:blipFill>
                <a:blip r:embed="rId2"/>
                <a:stretch>
                  <a:fillRect l="-643" t="-350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defTabSz="685800" fontAlgn="auto">
              <a:spcBef>
                <a:spcPts val="0"/>
              </a:spcBef>
              <a:spcAft>
                <a:spcPts val="0"/>
              </a:spcAft>
            </a:pPr>
            <a:fld id="{D104D3F7-B83F-4105-B753-146AD0E5364B}" type="slidenum">
              <a:rPr lang="en-US">
                <a:solidFill>
                  <a:prstClr val="black">
                    <a:tint val="75000"/>
                  </a:prstClr>
                </a:solidFill>
                <a:latin typeface="Calibri" panose="020F0502020204030204"/>
                <a:ea typeface="+mn-ea"/>
                <a:cs typeface="+mn-cs"/>
              </a:rPr>
              <a:pPr defTabSz="685800" fontAlgn="auto">
                <a:spcBef>
                  <a:spcPts val="0"/>
                </a:spcBef>
                <a:spcAft>
                  <a:spcPts val="0"/>
                </a:spcAft>
              </a:pPr>
              <a:t>69</a:t>
            </a:fld>
            <a:endParaRPr lang="en-US">
              <a:solidFill>
                <a:prstClr val="black">
                  <a:tint val="75000"/>
                </a:prstClr>
              </a:solidFill>
              <a:latin typeface="Calibri" panose="020F0502020204030204"/>
              <a:ea typeface="+mn-ea"/>
              <a:cs typeface="+mn-cs"/>
            </a:endParaRPr>
          </a:p>
        </p:txBody>
      </p:sp>
      <p:grpSp>
        <p:nvGrpSpPr>
          <p:cNvPr id="5" name="Group 26"/>
          <p:cNvGrpSpPr>
            <a:grpSpLocks/>
          </p:cNvGrpSpPr>
          <p:nvPr/>
        </p:nvGrpSpPr>
        <p:grpSpPr bwMode="auto">
          <a:xfrm>
            <a:off x="4963369" y="3382565"/>
            <a:ext cx="857250" cy="985837"/>
            <a:chOff x="1344" y="2448"/>
            <a:chExt cx="720" cy="828"/>
          </a:xfrm>
        </p:grpSpPr>
        <p:pic>
          <p:nvPicPr>
            <p:cNvPr id="6" name="Picture 19"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4"/>
            <p:cNvGrpSpPr>
              <a:grpSpLocks/>
            </p:cNvGrpSpPr>
            <p:nvPr/>
          </p:nvGrpSpPr>
          <p:grpSpPr bwMode="auto">
            <a:xfrm>
              <a:off x="1344" y="2736"/>
              <a:ext cx="528" cy="540"/>
              <a:chOff x="1584" y="2784"/>
              <a:chExt cx="528" cy="540"/>
            </a:xfrm>
          </p:grpSpPr>
          <p:pic>
            <p:nvPicPr>
              <p:cNvPr id="9" name="Picture 2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8" name="Text Box 25"/>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1" name="Group 63"/>
          <p:cNvGrpSpPr>
            <a:grpSpLocks/>
          </p:cNvGrpSpPr>
          <p:nvPr/>
        </p:nvGrpSpPr>
        <p:grpSpPr bwMode="auto">
          <a:xfrm>
            <a:off x="5763469" y="3382565"/>
            <a:ext cx="857250" cy="985837"/>
            <a:chOff x="1344" y="2448"/>
            <a:chExt cx="720" cy="828"/>
          </a:xfrm>
        </p:grpSpPr>
        <p:pic>
          <p:nvPicPr>
            <p:cNvPr id="12" name="Picture 6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p:cNvGrpSpPr>
              <a:grpSpLocks/>
            </p:cNvGrpSpPr>
            <p:nvPr/>
          </p:nvGrpSpPr>
          <p:grpSpPr bwMode="auto">
            <a:xfrm>
              <a:off x="1344" y="2736"/>
              <a:ext cx="528" cy="540"/>
              <a:chOff x="1584" y="2784"/>
              <a:chExt cx="528" cy="540"/>
            </a:xfrm>
          </p:grpSpPr>
          <p:pic>
            <p:nvPicPr>
              <p:cNvPr id="15" name="Picture 6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14" name="Text Box 6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7" name="Group 69"/>
          <p:cNvGrpSpPr>
            <a:grpSpLocks/>
          </p:cNvGrpSpPr>
          <p:nvPr/>
        </p:nvGrpSpPr>
        <p:grpSpPr bwMode="auto">
          <a:xfrm>
            <a:off x="7077919" y="3325415"/>
            <a:ext cx="857250" cy="985837"/>
            <a:chOff x="1344" y="2448"/>
            <a:chExt cx="720" cy="828"/>
          </a:xfrm>
        </p:grpSpPr>
        <p:pic>
          <p:nvPicPr>
            <p:cNvPr id="18" name="Picture 70"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71"/>
            <p:cNvGrpSpPr>
              <a:grpSpLocks/>
            </p:cNvGrpSpPr>
            <p:nvPr/>
          </p:nvGrpSpPr>
          <p:grpSpPr bwMode="auto">
            <a:xfrm>
              <a:off x="1344" y="2736"/>
              <a:ext cx="528" cy="540"/>
              <a:chOff x="1584" y="2784"/>
              <a:chExt cx="528" cy="540"/>
            </a:xfrm>
          </p:grpSpPr>
          <p:pic>
            <p:nvPicPr>
              <p:cNvPr id="21" name="Picture 72"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73"/>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0" name="Text Box 74"/>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3" name="Group 75"/>
          <p:cNvGrpSpPr>
            <a:grpSpLocks/>
          </p:cNvGrpSpPr>
          <p:nvPr/>
        </p:nvGrpSpPr>
        <p:grpSpPr bwMode="auto">
          <a:xfrm>
            <a:off x="7878019" y="3325415"/>
            <a:ext cx="857250" cy="985837"/>
            <a:chOff x="1344" y="2448"/>
            <a:chExt cx="720" cy="828"/>
          </a:xfrm>
        </p:grpSpPr>
        <p:pic>
          <p:nvPicPr>
            <p:cNvPr id="24" name="Picture 76"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77"/>
            <p:cNvGrpSpPr>
              <a:grpSpLocks/>
            </p:cNvGrpSpPr>
            <p:nvPr/>
          </p:nvGrpSpPr>
          <p:grpSpPr bwMode="auto">
            <a:xfrm>
              <a:off x="1344" y="2736"/>
              <a:ext cx="528" cy="540"/>
              <a:chOff x="1584" y="2784"/>
              <a:chExt cx="528" cy="540"/>
            </a:xfrm>
          </p:grpSpPr>
          <p:pic>
            <p:nvPicPr>
              <p:cNvPr id="27" name="Picture 78"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79"/>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6" name="Text Box 80"/>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9" name="Group 81"/>
          <p:cNvGrpSpPr>
            <a:grpSpLocks/>
          </p:cNvGrpSpPr>
          <p:nvPr/>
        </p:nvGrpSpPr>
        <p:grpSpPr bwMode="auto">
          <a:xfrm>
            <a:off x="7077919" y="2021681"/>
            <a:ext cx="857250" cy="985838"/>
            <a:chOff x="1344" y="2448"/>
            <a:chExt cx="720" cy="828"/>
          </a:xfrm>
        </p:grpSpPr>
        <p:pic>
          <p:nvPicPr>
            <p:cNvPr id="30" name="Picture 82"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83"/>
            <p:cNvGrpSpPr>
              <a:grpSpLocks/>
            </p:cNvGrpSpPr>
            <p:nvPr/>
          </p:nvGrpSpPr>
          <p:grpSpPr bwMode="auto">
            <a:xfrm>
              <a:off x="1344" y="2736"/>
              <a:ext cx="528" cy="540"/>
              <a:chOff x="1584" y="2784"/>
              <a:chExt cx="528" cy="540"/>
            </a:xfrm>
          </p:grpSpPr>
          <p:pic>
            <p:nvPicPr>
              <p:cNvPr id="33" name="Picture 84"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85"/>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2" name="Text Box 86"/>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35" name="Group 87"/>
          <p:cNvGrpSpPr>
            <a:grpSpLocks/>
          </p:cNvGrpSpPr>
          <p:nvPr/>
        </p:nvGrpSpPr>
        <p:grpSpPr bwMode="auto">
          <a:xfrm>
            <a:off x="5706319" y="1953815"/>
            <a:ext cx="857250" cy="985837"/>
            <a:chOff x="1344" y="2448"/>
            <a:chExt cx="720" cy="828"/>
          </a:xfrm>
        </p:grpSpPr>
        <p:pic>
          <p:nvPicPr>
            <p:cNvPr id="36" name="Picture 88"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89"/>
            <p:cNvGrpSpPr>
              <a:grpSpLocks/>
            </p:cNvGrpSpPr>
            <p:nvPr/>
          </p:nvGrpSpPr>
          <p:grpSpPr bwMode="auto">
            <a:xfrm>
              <a:off x="1344" y="2736"/>
              <a:ext cx="528" cy="540"/>
              <a:chOff x="1584" y="2784"/>
              <a:chExt cx="528" cy="540"/>
            </a:xfrm>
          </p:grpSpPr>
          <p:pic>
            <p:nvPicPr>
              <p:cNvPr id="39" name="Picture 9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9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8" name="Text Box 92"/>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1" name="Group 93"/>
          <p:cNvGrpSpPr>
            <a:grpSpLocks/>
          </p:cNvGrpSpPr>
          <p:nvPr/>
        </p:nvGrpSpPr>
        <p:grpSpPr bwMode="auto">
          <a:xfrm>
            <a:off x="6449269" y="535781"/>
            <a:ext cx="857250" cy="985838"/>
            <a:chOff x="1344" y="2448"/>
            <a:chExt cx="720" cy="828"/>
          </a:xfrm>
        </p:grpSpPr>
        <p:pic>
          <p:nvPicPr>
            <p:cNvPr id="42" name="Picture 9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95"/>
            <p:cNvGrpSpPr>
              <a:grpSpLocks/>
            </p:cNvGrpSpPr>
            <p:nvPr/>
          </p:nvGrpSpPr>
          <p:grpSpPr bwMode="auto">
            <a:xfrm>
              <a:off x="1344" y="2736"/>
              <a:ext cx="528" cy="540"/>
              <a:chOff x="1584" y="2784"/>
              <a:chExt cx="528" cy="540"/>
            </a:xfrm>
          </p:grpSpPr>
          <p:pic>
            <p:nvPicPr>
              <p:cNvPr id="45" name="Picture 9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9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44" name="Text Box 9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7" name="Group 18"/>
          <p:cNvGrpSpPr>
            <a:grpSpLocks/>
          </p:cNvGrpSpPr>
          <p:nvPr/>
        </p:nvGrpSpPr>
        <p:grpSpPr bwMode="auto">
          <a:xfrm>
            <a:off x="5134819" y="982266"/>
            <a:ext cx="3371850" cy="3086100"/>
            <a:chOff x="1968" y="672"/>
            <a:chExt cx="1344" cy="1728"/>
          </a:xfrm>
        </p:grpSpPr>
        <p:sp>
          <p:nvSpPr>
            <p:cNvPr id="48" name="AutoShape 4"/>
            <p:cNvSpPr>
              <a:spLocks noChangeArrowheads="1"/>
            </p:cNvSpPr>
            <p:nvPr/>
          </p:nvSpPr>
          <p:spPr bwMode="auto">
            <a:xfrm>
              <a:off x="2352" y="91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49" name="Line 5"/>
            <p:cNvSpPr>
              <a:spLocks noChangeShapeType="1"/>
            </p:cNvSpPr>
            <p:nvPr/>
          </p:nvSpPr>
          <p:spPr bwMode="auto">
            <a:xfrm flipH="1">
              <a:off x="2256" y="1248"/>
              <a:ext cx="192"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0" name="Line 6"/>
            <p:cNvSpPr>
              <a:spLocks noChangeShapeType="1"/>
            </p:cNvSpPr>
            <p:nvPr/>
          </p:nvSpPr>
          <p:spPr bwMode="auto">
            <a:xfrm>
              <a:off x="2784" y="1248"/>
              <a:ext cx="24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1" name="Line 7"/>
            <p:cNvSpPr>
              <a:spLocks noChangeShapeType="1"/>
            </p:cNvSpPr>
            <p:nvPr/>
          </p:nvSpPr>
          <p:spPr bwMode="auto">
            <a:xfrm>
              <a:off x="2616" y="672"/>
              <a:ext cx="0" cy="2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2" name="AutoShape 10"/>
            <p:cNvSpPr>
              <a:spLocks noChangeArrowheads="1"/>
            </p:cNvSpPr>
            <p:nvPr/>
          </p:nvSpPr>
          <p:spPr bwMode="auto">
            <a:xfrm>
              <a:off x="1968"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3" name="AutoShape 11"/>
            <p:cNvSpPr>
              <a:spLocks noChangeArrowheads="1"/>
            </p:cNvSpPr>
            <p:nvPr/>
          </p:nvSpPr>
          <p:spPr bwMode="auto">
            <a:xfrm>
              <a:off x="2784"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4" name="Line 12"/>
            <p:cNvSpPr>
              <a:spLocks noChangeShapeType="1"/>
            </p:cNvSpPr>
            <p:nvPr/>
          </p:nvSpPr>
          <p:spPr bwMode="auto">
            <a:xfrm>
              <a:off x="2074"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5" name="Line 13"/>
            <p:cNvSpPr>
              <a:spLocks noChangeShapeType="1"/>
            </p:cNvSpPr>
            <p:nvPr/>
          </p:nvSpPr>
          <p:spPr bwMode="auto">
            <a:xfrm>
              <a:off x="2362"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6" name="Line 14"/>
            <p:cNvSpPr>
              <a:spLocks noChangeShapeType="1"/>
            </p:cNvSpPr>
            <p:nvPr/>
          </p:nvSpPr>
          <p:spPr bwMode="auto">
            <a:xfrm>
              <a:off x="2880"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7" name="Line 15"/>
            <p:cNvSpPr>
              <a:spLocks noChangeShapeType="1"/>
            </p:cNvSpPr>
            <p:nvPr/>
          </p:nvSpPr>
          <p:spPr bwMode="auto">
            <a:xfrm>
              <a:off x="3216"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sp>
        <p:nvSpPr>
          <p:cNvPr id="58" name="Text Box 100"/>
          <p:cNvSpPr txBox="1">
            <a:spLocks noChangeArrowheads="1"/>
          </p:cNvSpPr>
          <p:nvPr/>
        </p:nvSpPr>
        <p:spPr bwMode="auto">
          <a:xfrm>
            <a:off x="5363419" y="37719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a</a:t>
            </a:r>
          </a:p>
        </p:txBody>
      </p:sp>
      <p:sp>
        <p:nvSpPr>
          <p:cNvPr id="59" name="Text Box 101"/>
          <p:cNvSpPr txBox="1">
            <a:spLocks noChangeArrowheads="1"/>
          </p:cNvSpPr>
          <p:nvPr/>
        </p:nvSpPr>
        <p:spPr bwMode="auto">
          <a:xfrm>
            <a:off x="6106369" y="37719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b</a:t>
            </a:r>
          </a:p>
        </p:txBody>
      </p:sp>
      <mc:AlternateContent xmlns:mc="http://schemas.openxmlformats.org/markup-compatibility/2006">
        <mc:Choice xmlns:a14="http://schemas.microsoft.com/office/drawing/2010/main" Requires="a14">
          <p:sp>
            <p:nvSpPr>
              <p:cNvPr id="60" name="Text Box 102"/>
              <p:cNvSpPr txBox="1">
                <a:spLocks noChangeArrowheads="1"/>
              </p:cNvSpPr>
              <p:nvPr/>
            </p:nvSpPr>
            <p:spPr bwMode="auto">
              <a:xfrm>
                <a:off x="4732779" y="2186205"/>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𝑎</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𝑏</m:t>
                      </m:r>
                    </m:oMath>
                  </m:oMathPara>
                </a14:m>
                <a:endParaRPr lang="en-US" altLang="en-US" sz="1350" dirty="0">
                  <a:solidFill>
                    <a:prstClr val="black"/>
                  </a:solidFill>
                  <a:latin typeface="Calibri" panose="020F0502020204030204"/>
                  <a:ea typeface="+mn-ea"/>
                  <a:cs typeface="+mn-cs"/>
                </a:endParaRPr>
              </a:p>
            </p:txBody>
          </p:sp>
        </mc:Choice>
        <mc:Fallback>
          <p:sp>
            <p:nvSpPr>
              <p:cNvPr id="60" name="Text Box 102"/>
              <p:cNvSpPr txBox="1">
                <a:spLocks noRot="1" noChangeAspect="1" noMove="1" noResize="1" noEditPoints="1" noAdjustHandles="1" noChangeArrowheads="1" noChangeShapeType="1" noTextEdit="1"/>
              </p:cNvSpPr>
              <p:nvPr/>
            </p:nvSpPr>
            <p:spPr bwMode="auto">
              <a:xfrm>
                <a:off x="4732779" y="2186205"/>
                <a:ext cx="981007" cy="30008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1" name="Text Box 103"/>
          <p:cNvSpPr txBox="1">
            <a:spLocks noChangeArrowheads="1"/>
          </p:cNvSpPr>
          <p:nvPr/>
        </p:nvSpPr>
        <p:spPr bwMode="auto">
          <a:xfrm>
            <a:off x="5534869" y="2914651"/>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3" name="Text Box 100"/>
          <p:cNvSpPr txBox="1">
            <a:spLocks noChangeArrowheads="1"/>
          </p:cNvSpPr>
          <p:nvPr/>
        </p:nvSpPr>
        <p:spPr bwMode="auto">
          <a:xfrm>
            <a:off x="7429422" y="3738562"/>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c</a:t>
            </a:r>
          </a:p>
        </p:txBody>
      </p:sp>
      <p:sp>
        <p:nvSpPr>
          <p:cNvPr id="64" name="Text Box 100"/>
          <p:cNvSpPr txBox="1">
            <a:spLocks noChangeArrowheads="1"/>
          </p:cNvSpPr>
          <p:nvPr/>
        </p:nvSpPr>
        <p:spPr bwMode="auto">
          <a:xfrm>
            <a:off x="8341342" y="3732013"/>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d</a:t>
            </a:r>
          </a:p>
        </p:txBody>
      </p:sp>
      <mc:AlternateContent xmlns:mc="http://schemas.openxmlformats.org/markup-compatibility/2006">
        <mc:Choice xmlns:a14="http://schemas.microsoft.com/office/drawing/2010/main" Requires="a14">
          <p:sp>
            <p:nvSpPr>
              <p:cNvPr id="65" name="Text Box 102"/>
              <p:cNvSpPr txBox="1">
                <a:spLocks noChangeArrowheads="1"/>
              </p:cNvSpPr>
              <p:nvPr/>
            </p:nvSpPr>
            <p:spPr bwMode="auto">
              <a:xfrm>
                <a:off x="7784130" y="2145850"/>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𝑓</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𝑐</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𝑑</m:t>
                      </m:r>
                    </m:oMath>
                  </m:oMathPara>
                </a14:m>
                <a:endParaRPr lang="en-US" altLang="en-US" sz="1350" dirty="0">
                  <a:solidFill>
                    <a:prstClr val="black"/>
                  </a:solidFill>
                  <a:latin typeface="Calibri" panose="020F0502020204030204"/>
                  <a:ea typeface="+mn-ea"/>
                  <a:cs typeface="+mn-cs"/>
                </a:endParaRPr>
              </a:p>
            </p:txBody>
          </p:sp>
        </mc:Choice>
        <mc:Fallback>
          <p:sp>
            <p:nvSpPr>
              <p:cNvPr id="65" name="Text Box 102"/>
              <p:cNvSpPr txBox="1">
                <a:spLocks noRot="1" noChangeAspect="1" noMove="1" noResize="1" noEditPoints="1" noAdjustHandles="1" noChangeArrowheads="1" noChangeShapeType="1" noTextEdit="1"/>
              </p:cNvSpPr>
              <p:nvPr/>
            </p:nvSpPr>
            <p:spPr bwMode="auto">
              <a:xfrm>
                <a:off x="7784130" y="2145850"/>
                <a:ext cx="981007" cy="300082"/>
              </a:xfrm>
              <a:prstGeom prst="rect">
                <a:avLst/>
              </a:prstGeom>
              <a:blipFill>
                <a:blip r:embed="rId6"/>
                <a:stretch>
                  <a:fillRect b="-8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Text Box 102"/>
              <p:cNvSpPr txBox="1">
                <a:spLocks noChangeArrowheads="1"/>
              </p:cNvSpPr>
              <p:nvPr/>
            </p:nvSpPr>
            <p:spPr bwMode="auto">
              <a:xfrm>
                <a:off x="7297876" y="890429"/>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𝑔</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𝑓</m:t>
                      </m:r>
                    </m:oMath>
                  </m:oMathPara>
                </a14:m>
                <a:endParaRPr lang="en-US" altLang="en-US" sz="1350" dirty="0">
                  <a:solidFill>
                    <a:prstClr val="black"/>
                  </a:solidFill>
                  <a:latin typeface="Calibri" panose="020F0502020204030204"/>
                  <a:ea typeface="+mn-ea"/>
                  <a:cs typeface="+mn-cs"/>
                </a:endParaRPr>
              </a:p>
            </p:txBody>
          </p:sp>
        </mc:Choice>
        <mc:Fallback>
          <p:sp>
            <p:nvSpPr>
              <p:cNvPr id="66" name="Text Box 102"/>
              <p:cNvSpPr txBox="1">
                <a:spLocks noRot="1" noChangeAspect="1" noMove="1" noResize="1" noEditPoints="1" noAdjustHandles="1" noChangeArrowheads="1" noChangeShapeType="1" noTextEdit="1"/>
              </p:cNvSpPr>
              <p:nvPr/>
            </p:nvSpPr>
            <p:spPr bwMode="auto">
              <a:xfrm>
                <a:off x="7297876" y="890429"/>
                <a:ext cx="981007" cy="300082"/>
              </a:xfrm>
              <a:prstGeom prst="rect">
                <a:avLst/>
              </a:prstGeom>
              <a:blipFill>
                <a:blip r:embed="rId7"/>
                <a:stretch>
                  <a:fillRect b="-8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7" name="Text Box 103"/>
          <p:cNvSpPr txBox="1">
            <a:spLocks noChangeArrowheads="1"/>
          </p:cNvSpPr>
          <p:nvPr/>
        </p:nvSpPr>
        <p:spPr bwMode="auto">
          <a:xfrm>
            <a:off x="7677994" y="2940966"/>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8" name="Text Box 103"/>
          <p:cNvSpPr txBox="1">
            <a:spLocks noChangeArrowheads="1"/>
          </p:cNvSpPr>
          <p:nvPr/>
        </p:nvSpPr>
        <p:spPr bwMode="auto">
          <a:xfrm>
            <a:off x="6550172" y="1614014"/>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OR</a:t>
            </a:r>
          </a:p>
        </p:txBody>
      </p:sp>
      <p:sp>
        <p:nvSpPr>
          <p:cNvPr id="69" name="Rectangle 105"/>
          <p:cNvSpPr>
            <a:spLocks noChangeArrowheads="1"/>
          </p:cNvSpPr>
          <p:nvPr/>
        </p:nvSpPr>
        <p:spPr bwMode="auto">
          <a:xfrm>
            <a:off x="4861367" y="479575"/>
            <a:ext cx="3983888" cy="2412800"/>
          </a:xfrm>
          <a:prstGeom prst="rect">
            <a:avLst/>
          </a:prstGeom>
          <a:noFill/>
          <a:ln w="254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883151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B98A-B062-9FBC-6630-259457040F5B}"/>
              </a:ext>
            </a:extLst>
          </p:cNvPr>
          <p:cNvSpPr>
            <a:spLocks noGrp="1"/>
          </p:cNvSpPr>
          <p:nvPr>
            <p:ph type="title"/>
          </p:nvPr>
        </p:nvSpPr>
        <p:spPr/>
        <p:txBody>
          <a:bodyPr>
            <a:normAutofit fontScale="90000"/>
          </a:bodyPr>
          <a:lstStyle/>
          <a:p>
            <a:r>
              <a:rPr lang="en-US" dirty="0"/>
              <a:t>Detour: Cycles of curves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25D7C8-3B31-C087-0548-5604D21524CE}"/>
                  </a:ext>
                </a:extLst>
              </p:cNvPr>
              <p:cNvSpPr>
                <a:spLocks noGrp="1"/>
              </p:cNvSpPr>
              <p:nvPr>
                <p:ph idx="1"/>
              </p:nvPr>
            </p:nvSpPr>
            <p:spPr/>
            <p:txBody>
              <a:bodyPr>
                <a:normAutofit/>
              </a:bodyPr>
              <a:lstStyle/>
              <a:p>
                <a:r>
                  <a:rPr lang="en-US" dirty="0"/>
                  <a:t>Idea: Find two curves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oMath>
                </a14:m>
                <a:r>
                  <a:rPr lang="en-US" dirty="0"/>
                  <a:t> such that</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oMath>
                </a14:m>
                <a:r>
                  <a:rPr lang="en-US" dirty="0"/>
                  <a:t> is defined over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𝑞</m:t>
                        </m:r>
                      </m:sub>
                    </m:sSub>
                  </m:oMath>
                </a14:m>
                <a:r>
                  <a:rPr lang="en-US" dirty="0"/>
                  <a:t> but has order </a:t>
                </a:r>
                <a14:m>
                  <m:oMath xmlns:m="http://schemas.openxmlformats.org/officeDocument/2006/math">
                    <m:r>
                      <a:rPr lang="en-US" b="0" i="1" smtClean="0">
                        <a:latin typeface="Cambria Math" panose="02040503050406030204" pitchFamily="18" charset="0"/>
                      </a:rPr>
                      <m:t>𝑝</m:t>
                    </m:r>
                  </m:oMath>
                </a14:m>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oMath>
                </a14:m>
                <a:r>
                  <a:rPr lang="en-US" dirty="0"/>
                  <a:t> is defined over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𝑝</m:t>
                        </m:r>
                      </m:sub>
                    </m:sSub>
                  </m:oMath>
                </a14:m>
                <a:r>
                  <a:rPr lang="en-US" dirty="0"/>
                  <a:t> but has order </a:t>
                </a:r>
                <a14:m>
                  <m:oMath xmlns:m="http://schemas.openxmlformats.org/officeDocument/2006/math">
                    <m:r>
                      <a:rPr lang="en-US" b="0" i="1" smtClean="0">
                        <a:latin typeface="Cambria Math" panose="02040503050406030204" pitchFamily="18" charset="0"/>
                      </a:rPr>
                      <m:t>𝑞</m:t>
                    </m:r>
                  </m:oMath>
                </a14:m>
                <a:endParaRPr lang="en-US" dirty="0"/>
              </a:p>
              <a:p>
                <a:r>
                  <a:rPr lang="en-US" dirty="0"/>
                  <a:t>Can’t find curve over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𝑝</m:t>
                        </m:r>
                      </m:sub>
                    </m:sSub>
                  </m:oMath>
                </a14:m>
                <a:r>
                  <a:rPr lang="en-US" dirty="0"/>
                  <a:t>  that has order p</a:t>
                </a:r>
              </a:p>
              <a:p>
                <a:pPr lvl="1"/>
                <a:r>
                  <a:rPr lang="en-US" dirty="0"/>
                  <a:t>Insecure DLOG!</a:t>
                </a:r>
              </a:p>
              <a:p>
                <a:r>
                  <a:rPr lang="en-US" dirty="0"/>
                  <a:t>Cycles exist but much harder if </a:t>
                </a:r>
              </a:p>
              <a:p>
                <a:pPr marL="0" indent="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2</m:t>
                        </m:r>
                      </m:sub>
                    </m:sSub>
                  </m:oMath>
                </a14:m>
                <a:r>
                  <a:rPr lang="en-US" dirty="0"/>
                  <a:t>  need to have a pairing!</a:t>
                </a:r>
              </a:p>
              <a:p>
                <a:pPr marL="457200" lvl="1"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3125D7C8-3B31-C087-0548-5604D21524CE}"/>
                  </a:ext>
                </a:extLst>
              </p:cNvPr>
              <p:cNvSpPr>
                <a:spLocks noGrp="1" noRot="1" noChangeAspect="1" noMove="1" noResize="1" noEditPoints="1" noAdjustHandles="1" noChangeArrowheads="1" noChangeShapeType="1" noTextEdit="1"/>
              </p:cNvSpPr>
              <p:nvPr>
                <p:ph idx="1"/>
              </p:nvPr>
            </p:nvSpPr>
            <p:spPr>
              <a:blipFill>
                <a:blip r:embed="rId2"/>
                <a:stretch>
                  <a:fillRect l="-1389" t="-1656" b="-1656"/>
                </a:stretch>
              </a:blipFill>
            </p:spPr>
            <p:txBody>
              <a:bodyPr/>
              <a:lstStyle/>
              <a:p>
                <a:r>
                  <a:rPr lang="en-US">
                    <a:noFill/>
                  </a:rPr>
                  <a:t> </a:t>
                </a:r>
              </a:p>
            </p:txBody>
          </p:sp>
        </mc:Fallback>
      </mc:AlternateContent>
      <p:pic>
        <p:nvPicPr>
          <p:cNvPr id="4098" name="Picture 2" descr="What Is Elliptic Curve Cryptography? Definition FAQs Avi, 60% OFF">
            <a:extLst>
              <a:ext uri="{FF2B5EF4-FFF2-40B4-BE49-F238E27FC236}">
                <a16:creationId xmlns:a16="http://schemas.microsoft.com/office/drawing/2014/main" id="{FA139BE7-5651-ED9A-8EBC-7BD8F769A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887" y="2788468"/>
            <a:ext cx="2336113" cy="199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8133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98745" y="1193100"/>
                <a:ext cx="7886700" cy="3263504"/>
              </a:xfrm>
            </p:spPr>
            <p:txBody>
              <a:bodyPr>
                <a:normAutofit fontScale="92500" lnSpcReduction="10000"/>
              </a:bodyPr>
              <a:lstStyle/>
              <a:p>
                <a:pPr marL="0" indent="0">
                  <a:buNone/>
                </a:pPr>
                <a:r>
                  <a:rPr lang="en-US" dirty="0"/>
                  <a:t>Alice’s Input: </a:t>
                </a:r>
                <a:r>
                  <a:rPr lang="en-US" dirty="0" err="1"/>
                  <a:t>a,b</a:t>
                </a:r>
                <a:endParaRPr lang="en-US" dirty="0"/>
              </a:p>
              <a:p>
                <a:pPr marL="0" indent="0">
                  <a:buNone/>
                </a:pPr>
                <a:r>
                  <a:rPr lang="en-US" dirty="0"/>
                  <a:t>Bob’s Input: </a:t>
                </a:r>
                <a:r>
                  <a:rPr lang="en-US" dirty="0" err="1"/>
                  <a:t>c,d</a:t>
                </a:r>
                <a:endParaRPr lang="en-US" dirty="0"/>
              </a:p>
              <a:p>
                <a:pPr marL="0" indent="0">
                  <a:buNone/>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altLang="en-US" i="1">
                            <a:latin typeface="Cambria Math" panose="02040503050406030204" pitchFamily="18" charset="0"/>
                          </a:rPr>
                          <m:t>𝑎</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𝑏</m:t>
                        </m:r>
                        <m:r>
                          <m:rPr>
                            <m:nor/>
                          </m:rPr>
                          <a:rPr lang="en-US" altLang="en-US" dirty="0"/>
                          <m:t> </m:t>
                        </m:r>
                      </m:e>
                    </m:d>
                    <m:r>
                      <a:rPr lang="en-US" altLang="en-US" i="1">
                        <a:latin typeface="Cambria Math" panose="02040503050406030204" pitchFamily="18" charset="0"/>
                        <a:ea typeface="Cambria Math" panose="02040503050406030204" pitchFamily="18" charset="0"/>
                      </a:rPr>
                      <m:t>∨</m:t>
                    </m:r>
                    <m:d>
                      <m:dPr>
                        <m:ctrlPr>
                          <a:rPr lang="en-US" altLang="en-US" i="1" smtClean="0">
                            <a:latin typeface="Cambria Math" panose="02040503050406030204" pitchFamily="18" charset="0"/>
                            <a:ea typeface="Cambria Math" panose="02040503050406030204" pitchFamily="18" charset="0"/>
                          </a:rPr>
                        </m:ctrlPr>
                      </m:dPr>
                      <m:e>
                        <m:r>
                          <a:rPr lang="en-US" altLang="en-US" i="1">
                            <a:latin typeface="Cambria Math" panose="02040503050406030204" pitchFamily="18" charset="0"/>
                          </a:rPr>
                          <m:t>𝑐</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𝑑</m:t>
                        </m:r>
                        <m:r>
                          <m:rPr>
                            <m:nor/>
                          </m:rPr>
                          <a:rPr lang="en-US" altLang="en-US" dirty="0"/>
                          <m:t> </m:t>
                        </m:r>
                      </m:e>
                    </m:d>
                  </m:oMath>
                </a14:m>
                <a:r>
                  <a:rPr lang="en-US" altLang="en-US" dirty="0"/>
                  <a:t> </a:t>
                </a:r>
              </a:p>
              <a:p>
                <a:pPr marL="0" indent="0">
                  <a:buNone/>
                </a:pPr>
                <a:r>
                  <a:rPr lang="en-US" altLang="en-US" dirty="0"/>
                  <a:t>Step 2: Alice garbles each gate (gate f)</a:t>
                </a:r>
              </a:p>
              <a:p>
                <a:pPr marL="0" indent="0">
                  <a:buNone/>
                </a:pPr>
                <a:r>
                  <a:rPr lang="en-US" altLang="en-US" b="1" dirty="0"/>
                  <a:t>  </a:t>
                </a:r>
                <a14:m>
                  <m:oMath xmlns:m="http://schemas.openxmlformats.org/officeDocument/2006/math">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𝒄</m:t>
                        </m:r>
                      </m:e>
                      <m:sub>
                        <m:r>
                          <a:rPr lang="en-US" altLang="en-US" b="1" i="1" smtClean="0">
                            <a:latin typeface="Cambria Math" panose="02040503050406030204" pitchFamily="18" charset="0"/>
                          </a:rPr>
                          <m:t>𝒇</m:t>
                        </m:r>
                        <m:r>
                          <a:rPr lang="en-US" altLang="en-US" b="1" i="1" smtClean="0">
                            <a:latin typeface="Cambria Math" panose="02040503050406030204" pitchFamily="18" charset="0"/>
                          </a:rPr>
                          <m:t>,</m:t>
                        </m:r>
                        <m:r>
                          <a:rPr lang="en-US" altLang="en-US" b="1" i="1" smtClean="0">
                            <a:latin typeface="Cambria Math" panose="02040503050406030204" pitchFamily="18" charset="0"/>
                          </a:rPr>
                          <m:t>𝟎</m:t>
                        </m:r>
                        <m:r>
                          <a:rPr lang="en-US" altLang="en-US" b="1" i="1" smtClean="0">
                            <a:latin typeface="Cambria Math" panose="02040503050406030204" pitchFamily="18" charset="0"/>
                          </a:rPr>
                          <m:t>,</m:t>
                        </m:r>
                        <m:r>
                          <a:rPr lang="en-US" altLang="en-US" b="1" i="1" smtClean="0">
                            <a:latin typeface="Cambria Math" panose="02040503050406030204" pitchFamily="18" charset="0"/>
                          </a:rPr>
                          <m:t>𝟎</m:t>
                        </m:r>
                      </m:sub>
                    </m:sSub>
                    <m:r>
                      <a:rPr lang="en-US" altLang="en-US" b="1" i="1" smtClean="0">
                        <a:latin typeface="Cambria Math" panose="02040503050406030204" pitchFamily="18" charset="0"/>
                      </a:rPr>
                      <m:t>=</m:t>
                    </m:r>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smtClean="0">
                                <a:solidFill>
                                  <a:srgbClr val="0070C0"/>
                                </a:solidFill>
                                <a:latin typeface="Cambria Math" panose="02040503050406030204" pitchFamily="18" charset="0"/>
                              </a:rPr>
                              <m:t>𝒄</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smtClean="0">
                            <a:latin typeface="Cambria Math" panose="02040503050406030204" pitchFamily="18" charset="0"/>
                          </a:rPr>
                        </m:ctrlPr>
                      </m:dPr>
                      <m:e>
                        <m:sSub>
                          <m:sSubPr>
                            <m:ctrlPr>
                              <a:rPr lang="en-US" altLang="en-US" b="1" i="1" smtClean="0">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smtClean="0">
                                    <a:solidFill>
                                      <a:srgbClr val="0070C0"/>
                                    </a:solidFill>
                                    <a:latin typeface="Cambria Math" panose="02040503050406030204" pitchFamily="18" charset="0"/>
                                  </a:rPr>
                                  <m:t>𝒅</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smtClean="0">
                                <a:latin typeface="Cambria Math" panose="02040503050406030204" pitchFamily="18" charset="0"/>
                              </a:rPr>
                            </m:ctrlPr>
                          </m:dPr>
                          <m:e>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smtClean="0">
                                    <a:solidFill>
                                      <a:srgbClr val="0070C0"/>
                                    </a:solidFill>
                                    <a:latin typeface="Cambria Math" panose="02040503050406030204" pitchFamily="18" charset="0"/>
                                  </a:rPr>
                                  <m:t>𝒇</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e>
                        </m:d>
                      </m:e>
                    </m:d>
                  </m:oMath>
                </a14:m>
                <a:endParaRPr lang="en-US" altLang="en-US" b="1" dirty="0"/>
              </a:p>
              <a:p>
                <a:pPr marL="0" indent="0">
                  <a:buNone/>
                </a:pPr>
                <a14:m>
                  <m:oMath xmlns:m="http://schemas.openxmlformats.org/officeDocument/2006/math">
                    <m:r>
                      <a:rPr lang="en-US" altLang="en-US" b="1" i="1" smtClean="0">
                        <a:latin typeface="Cambria Math" panose="02040503050406030204" pitchFamily="18" charset="0"/>
                      </a:rPr>
                      <m:t>  </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smtClean="0">
                            <a:latin typeface="Cambria Math" panose="02040503050406030204" pitchFamily="18" charset="0"/>
                          </a:rPr>
                          <m:t>𝒇</m:t>
                        </m:r>
                        <m:r>
                          <a:rPr lang="en-US" altLang="en-US" b="1" i="1">
                            <a:latin typeface="Cambria Math" panose="02040503050406030204" pitchFamily="18" charset="0"/>
                          </a:rPr>
                          <m:t>,</m:t>
                        </m:r>
                        <m:r>
                          <a:rPr lang="en-US" altLang="en-US" b="1" i="1">
                            <a:latin typeface="Cambria Math" panose="02040503050406030204" pitchFamily="18" charset="0"/>
                          </a:rPr>
                          <m:t>𝟎</m:t>
                        </m:r>
                        <m:r>
                          <a:rPr lang="en-US" altLang="en-US" b="1" i="1">
                            <a:latin typeface="Cambria Math" panose="02040503050406030204" pitchFamily="18" charset="0"/>
                          </a:rPr>
                          <m:t>,</m:t>
                        </m:r>
                        <m:r>
                          <a:rPr lang="en-US" altLang="en-US" b="1" i="1" smtClean="0">
                            <a:latin typeface="Cambria Math" panose="02040503050406030204" pitchFamily="18" charset="0"/>
                          </a:rPr>
                          <m:t>𝟏</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smtClean="0">
                                <a:solidFill>
                                  <a:srgbClr val="0070C0"/>
                                </a:solidFill>
                                <a:latin typeface="Cambria Math" panose="02040503050406030204" pitchFamily="18" charset="0"/>
                              </a:rPr>
                              <m:t>𝒄</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𝒅</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𝒇</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e>
                        </m:d>
                      </m:e>
                    </m:d>
                  </m:oMath>
                </a14:m>
                <a:r>
                  <a:rPr lang="en-US" altLang="en-US" dirty="0"/>
                  <a:t> </a:t>
                </a:r>
              </a:p>
              <a:p>
                <a:pPr marL="0" indent="0">
                  <a:buNone/>
                </a:pPr>
                <a14:m>
                  <m:oMath xmlns:m="http://schemas.openxmlformats.org/officeDocument/2006/math">
                    <m:r>
                      <a:rPr lang="en-US" altLang="en-US" b="1" i="1" smtClean="0">
                        <a:latin typeface="Cambria Math" panose="02040503050406030204" pitchFamily="18" charset="0"/>
                      </a:rPr>
                      <m:t>  </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smtClean="0">
                            <a:latin typeface="Cambria Math" panose="02040503050406030204" pitchFamily="18" charset="0"/>
                          </a:rPr>
                          <m:t>𝒇</m:t>
                        </m:r>
                        <m:r>
                          <a:rPr lang="en-US" altLang="en-US" b="1" i="1">
                            <a:latin typeface="Cambria Math" panose="02040503050406030204" pitchFamily="18" charset="0"/>
                          </a:rPr>
                          <m:t>,</m:t>
                        </m:r>
                        <m:r>
                          <a:rPr lang="en-US" altLang="en-US" b="1" i="1" smtClean="0">
                            <a:latin typeface="Cambria Math" panose="02040503050406030204" pitchFamily="18" charset="0"/>
                          </a:rPr>
                          <m:t>𝟏</m:t>
                        </m:r>
                        <m:r>
                          <a:rPr lang="en-US" altLang="en-US" b="1" i="1">
                            <a:latin typeface="Cambria Math" panose="02040503050406030204" pitchFamily="18" charset="0"/>
                          </a:rPr>
                          <m:t>,</m:t>
                        </m:r>
                        <m:r>
                          <a:rPr lang="en-US" altLang="en-US" b="1" i="1" smtClean="0">
                            <a:latin typeface="Cambria Math" panose="02040503050406030204" pitchFamily="18" charset="0"/>
                          </a:rPr>
                          <m:t>𝟎</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𝒄</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smtClean="0">
                                    <a:solidFill>
                                      <a:srgbClr val="0070C0"/>
                                    </a:solidFill>
                                    <a:latin typeface="Cambria Math" panose="02040503050406030204" pitchFamily="18" charset="0"/>
                                  </a:rPr>
                                  <m:t>𝒅</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𝒇</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e>
                        </m:d>
                      </m:e>
                    </m:d>
                  </m:oMath>
                </a14:m>
                <a:r>
                  <a:rPr lang="en-US" altLang="en-US" dirty="0"/>
                  <a:t> </a:t>
                </a:r>
              </a:p>
              <a:p>
                <a:pPr marL="0" indent="0">
                  <a:buNone/>
                </a:pPr>
                <a14:m>
                  <m:oMath xmlns:m="http://schemas.openxmlformats.org/officeDocument/2006/math">
                    <m:r>
                      <a:rPr lang="en-US" altLang="en-US" b="1" i="1" smtClean="0">
                        <a:latin typeface="Cambria Math" panose="02040503050406030204" pitchFamily="18" charset="0"/>
                      </a:rPr>
                      <m:t>  </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smtClean="0">
                            <a:latin typeface="Cambria Math" panose="02040503050406030204" pitchFamily="18" charset="0"/>
                          </a:rPr>
                          <m:t>𝒇</m:t>
                        </m:r>
                        <m:r>
                          <a:rPr lang="en-US" altLang="en-US" b="1" i="1">
                            <a:latin typeface="Cambria Math" panose="02040503050406030204" pitchFamily="18" charset="0"/>
                          </a:rPr>
                          <m:t>,</m:t>
                        </m:r>
                        <m:r>
                          <a:rPr lang="en-US" altLang="en-US" b="1" i="1" smtClean="0">
                            <a:latin typeface="Cambria Math" panose="02040503050406030204" pitchFamily="18" charset="0"/>
                          </a:rPr>
                          <m:t>𝟏</m:t>
                        </m:r>
                        <m:r>
                          <a:rPr lang="en-US" altLang="en-US" b="1" i="1">
                            <a:latin typeface="Cambria Math" panose="02040503050406030204" pitchFamily="18" charset="0"/>
                          </a:rPr>
                          <m:t>,</m:t>
                        </m:r>
                        <m:r>
                          <a:rPr lang="en-US" altLang="en-US" b="1" i="1">
                            <a:latin typeface="Cambria Math" panose="02040503050406030204" pitchFamily="18" charset="0"/>
                          </a:rPr>
                          <m:t>𝟏</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𝒄</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𝒅</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𝒇</m:t>
                                </m:r>
                                <m:r>
                                  <a:rPr lang="en-US" altLang="en-US" b="1" i="1">
                                    <a:solidFill>
                                      <a:srgbClr val="FF0000"/>
                                    </a:solidFill>
                                    <a:latin typeface="Cambria Math" panose="02040503050406030204" pitchFamily="18" charset="0"/>
                                  </a:rPr>
                                  <m:t>,</m:t>
                                </m:r>
                                <m:r>
                                  <a:rPr lang="en-US" altLang="en-US" b="1" i="1" smtClean="0">
                                    <a:solidFill>
                                      <a:srgbClr val="FF0000"/>
                                    </a:solidFill>
                                    <a:latin typeface="Cambria Math" panose="02040503050406030204" pitchFamily="18" charset="0"/>
                                  </a:rPr>
                                  <m:t>𝟏</m:t>
                                </m:r>
                              </m:sub>
                            </m:sSub>
                          </m:e>
                        </m:d>
                      </m:e>
                    </m:d>
                  </m:oMath>
                </a14:m>
                <a:r>
                  <a:rPr lang="en-US" altLang="en-US" dirty="0"/>
                  <a:t>  </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98745" y="1193100"/>
                <a:ext cx="7886700" cy="3263504"/>
              </a:xfrm>
              <a:blipFill>
                <a:blip r:embed="rId2"/>
                <a:stretch>
                  <a:fillRect l="-643" t="-272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defTabSz="685800" fontAlgn="auto">
              <a:spcBef>
                <a:spcPts val="0"/>
              </a:spcBef>
              <a:spcAft>
                <a:spcPts val="0"/>
              </a:spcAft>
            </a:pPr>
            <a:fld id="{D104D3F7-B83F-4105-B753-146AD0E5364B}" type="slidenum">
              <a:rPr lang="en-US">
                <a:solidFill>
                  <a:prstClr val="black">
                    <a:tint val="75000"/>
                  </a:prstClr>
                </a:solidFill>
                <a:latin typeface="Calibri" panose="020F0502020204030204"/>
                <a:ea typeface="+mn-ea"/>
                <a:cs typeface="+mn-cs"/>
              </a:rPr>
              <a:pPr defTabSz="685800" fontAlgn="auto">
                <a:spcBef>
                  <a:spcPts val="0"/>
                </a:spcBef>
                <a:spcAft>
                  <a:spcPts val="0"/>
                </a:spcAft>
              </a:pPr>
              <a:t>70</a:t>
            </a:fld>
            <a:endParaRPr lang="en-US">
              <a:solidFill>
                <a:prstClr val="black">
                  <a:tint val="75000"/>
                </a:prstClr>
              </a:solidFill>
              <a:latin typeface="Calibri" panose="020F0502020204030204"/>
              <a:ea typeface="+mn-ea"/>
              <a:cs typeface="+mn-cs"/>
            </a:endParaRPr>
          </a:p>
        </p:txBody>
      </p:sp>
      <p:grpSp>
        <p:nvGrpSpPr>
          <p:cNvPr id="5" name="Group 26"/>
          <p:cNvGrpSpPr>
            <a:grpSpLocks/>
          </p:cNvGrpSpPr>
          <p:nvPr/>
        </p:nvGrpSpPr>
        <p:grpSpPr bwMode="auto">
          <a:xfrm>
            <a:off x="4963369" y="3382565"/>
            <a:ext cx="857250" cy="985837"/>
            <a:chOff x="1344" y="2448"/>
            <a:chExt cx="720" cy="828"/>
          </a:xfrm>
        </p:grpSpPr>
        <p:pic>
          <p:nvPicPr>
            <p:cNvPr id="6" name="Picture 19"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4"/>
            <p:cNvGrpSpPr>
              <a:grpSpLocks/>
            </p:cNvGrpSpPr>
            <p:nvPr/>
          </p:nvGrpSpPr>
          <p:grpSpPr bwMode="auto">
            <a:xfrm>
              <a:off x="1344" y="2736"/>
              <a:ext cx="528" cy="540"/>
              <a:chOff x="1584" y="2784"/>
              <a:chExt cx="528" cy="540"/>
            </a:xfrm>
          </p:grpSpPr>
          <p:pic>
            <p:nvPicPr>
              <p:cNvPr id="9" name="Picture 2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8" name="Text Box 25"/>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1" name="Group 63"/>
          <p:cNvGrpSpPr>
            <a:grpSpLocks/>
          </p:cNvGrpSpPr>
          <p:nvPr/>
        </p:nvGrpSpPr>
        <p:grpSpPr bwMode="auto">
          <a:xfrm>
            <a:off x="5763469" y="3382565"/>
            <a:ext cx="857250" cy="985837"/>
            <a:chOff x="1344" y="2448"/>
            <a:chExt cx="720" cy="828"/>
          </a:xfrm>
        </p:grpSpPr>
        <p:pic>
          <p:nvPicPr>
            <p:cNvPr id="12" name="Picture 6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p:cNvGrpSpPr>
              <a:grpSpLocks/>
            </p:cNvGrpSpPr>
            <p:nvPr/>
          </p:nvGrpSpPr>
          <p:grpSpPr bwMode="auto">
            <a:xfrm>
              <a:off x="1344" y="2736"/>
              <a:ext cx="528" cy="540"/>
              <a:chOff x="1584" y="2784"/>
              <a:chExt cx="528" cy="540"/>
            </a:xfrm>
          </p:grpSpPr>
          <p:pic>
            <p:nvPicPr>
              <p:cNvPr id="15" name="Picture 6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14" name="Text Box 6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7" name="Group 69"/>
          <p:cNvGrpSpPr>
            <a:grpSpLocks/>
          </p:cNvGrpSpPr>
          <p:nvPr/>
        </p:nvGrpSpPr>
        <p:grpSpPr bwMode="auto">
          <a:xfrm>
            <a:off x="7077919" y="3325415"/>
            <a:ext cx="857250" cy="985837"/>
            <a:chOff x="1344" y="2448"/>
            <a:chExt cx="720" cy="828"/>
          </a:xfrm>
        </p:grpSpPr>
        <p:pic>
          <p:nvPicPr>
            <p:cNvPr id="18" name="Picture 70"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71"/>
            <p:cNvGrpSpPr>
              <a:grpSpLocks/>
            </p:cNvGrpSpPr>
            <p:nvPr/>
          </p:nvGrpSpPr>
          <p:grpSpPr bwMode="auto">
            <a:xfrm>
              <a:off x="1344" y="2736"/>
              <a:ext cx="528" cy="540"/>
              <a:chOff x="1584" y="2784"/>
              <a:chExt cx="528" cy="540"/>
            </a:xfrm>
          </p:grpSpPr>
          <p:pic>
            <p:nvPicPr>
              <p:cNvPr id="21" name="Picture 72"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73"/>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0" name="Text Box 74"/>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3" name="Group 75"/>
          <p:cNvGrpSpPr>
            <a:grpSpLocks/>
          </p:cNvGrpSpPr>
          <p:nvPr/>
        </p:nvGrpSpPr>
        <p:grpSpPr bwMode="auto">
          <a:xfrm>
            <a:off x="7878019" y="3325415"/>
            <a:ext cx="857250" cy="985837"/>
            <a:chOff x="1344" y="2448"/>
            <a:chExt cx="720" cy="828"/>
          </a:xfrm>
        </p:grpSpPr>
        <p:pic>
          <p:nvPicPr>
            <p:cNvPr id="24" name="Picture 76"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77"/>
            <p:cNvGrpSpPr>
              <a:grpSpLocks/>
            </p:cNvGrpSpPr>
            <p:nvPr/>
          </p:nvGrpSpPr>
          <p:grpSpPr bwMode="auto">
            <a:xfrm>
              <a:off x="1344" y="2736"/>
              <a:ext cx="528" cy="540"/>
              <a:chOff x="1584" y="2784"/>
              <a:chExt cx="528" cy="540"/>
            </a:xfrm>
          </p:grpSpPr>
          <p:pic>
            <p:nvPicPr>
              <p:cNvPr id="27" name="Picture 78"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79"/>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6" name="Text Box 80"/>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9" name="Group 81"/>
          <p:cNvGrpSpPr>
            <a:grpSpLocks/>
          </p:cNvGrpSpPr>
          <p:nvPr/>
        </p:nvGrpSpPr>
        <p:grpSpPr bwMode="auto">
          <a:xfrm>
            <a:off x="7077919" y="2021681"/>
            <a:ext cx="857250" cy="985838"/>
            <a:chOff x="1344" y="2448"/>
            <a:chExt cx="720" cy="828"/>
          </a:xfrm>
        </p:grpSpPr>
        <p:pic>
          <p:nvPicPr>
            <p:cNvPr id="30" name="Picture 82"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83"/>
            <p:cNvGrpSpPr>
              <a:grpSpLocks/>
            </p:cNvGrpSpPr>
            <p:nvPr/>
          </p:nvGrpSpPr>
          <p:grpSpPr bwMode="auto">
            <a:xfrm>
              <a:off x="1344" y="2736"/>
              <a:ext cx="528" cy="540"/>
              <a:chOff x="1584" y="2784"/>
              <a:chExt cx="528" cy="540"/>
            </a:xfrm>
          </p:grpSpPr>
          <p:pic>
            <p:nvPicPr>
              <p:cNvPr id="33" name="Picture 84"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85"/>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2" name="Text Box 86"/>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35" name="Group 87"/>
          <p:cNvGrpSpPr>
            <a:grpSpLocks/>
          </p:cNvGrpSpPr>
          <p:nvPr/>
        </p:nvGrpSpPr>
        <p:grpSpPr bwMode="auto">
          <a:xfrm>
            <a:off x="5706319" y="1953815"/>
            <a:ext cx="857250" cy="985837"/>
            <a:chOff x="1344" y="2448"/>
            <a:chExt cx="720" cy="828"/>
          </a:xfrm>
        </p:grpSpPr>
        <p:pic>
          <p:nvPicPr>
            <p:cNvPr id="36" name="Picture 88"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89"/>
            <p:cNvGrpSpPr>
              <a:grpSpLocks/>
            </p:cNvGrpSpPr>
            <p:nvPr/>
          </p:nvGrpSpPr>
          <p:grpSpPr bwMode="auto">
            <a:xfrm>
              <a:off x="1344" y="2736"/>
              <a:ext cx="528" cy="540"/>
              <a:chOff x="1584" y="2784"/>
              <a:chExt cx="528" cy="540"/>
            </a:xfrm>
          </p:grpSpPr>
          <p:pic>
            <p:nvPicPr>
              <p:cNvPr id="39" name="Picture 9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9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8" name="Text Box 92"/>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1" name="Group 93"/>
          <p:cNvGrpSpPr>
            <a:grpSpLocks/>
          </p:cNvGrpSpPr>
          <p:nvPr/>
        </p:nvGrpSpPr>
        <p:grpSpPr bwMode="auto">
          <a:xfrm>
            <a:off x="6449269" y="535781"/>
            <a:ext cx="857250" cy="985838"/>
            <a:chOff x="1344" y="2448"/>
            <a:chExt cx="720" cy="828"/>
          </a:xfrm>
        </p:grpSpPr>
        <p:pic>
          <p:nvPicPr>
            <p:cNvPr id="42" name="Picture 9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95"/>
            <p:cNvGrpSpPr>
              <a:grpSpLocks/>
            </p:cNvGrpSpPr>
            <p:nvPr/>
          </p:nvGrpSpPr>
          <p:grpSpPr bwMode="auto">
            <a:xfrm>
              <a:off x="1344" y="2736"/>
              <a:ext cx="528" cy="540"/>
              <a:chOff x="1584" y="2784"/>
              <a:chExt cx="528" cy="540"/>
            </a:xfrm>
          </p:grpSpPr>
          <p:pic>
            <p:nvPicPr>
              <p:cNvPr id="45" name="Picture 9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9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44" name="Text Box 9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7" name="Group 18"/>
          <p:cNvGrpSpPr>
            <a:grpSpLocks/>
          </p:cNvGrpSpPr>
          <p:nvPr/>
        </p:nvGrpSpPr>
        <p:grpSpPr bwMode="auto">
          <a:xfrm>
            <a:off x="5134819" y="982266"/>
            <a:ext cx="3371850" cy="3086100"/>
            <a:chOff x="1968" y="672"/>
            <a:chExt cx="1344" cy="1728"/>
          </a:xfrm>
        </p:grpSpPr>
        <p:sp>
          <p:nvSpPr>
            <p:cNvPr id="48" name="AutoShape 4"/>
            <p:cNvSpPr>
              <a:spLocks noChangeArrowheads="1"/>
            </p:cNvSpPr>
            <p:nvPr/>
          </p:nvSpPr>
          <p:spPr bwMode="auto">
            <a:xfrm>
              <a:off x="2352" y="91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49" name="Line 5"/>
            <p:cNvSpPr>
              <a:spLocks noChangeShapeType="1"/>
            </p:cNvSpPr>
            <p:nvPr/>
          </p:nvSpPr>
          <p:spPr bwMode="auto">
            <a:xfrm flipH="1">
              <a:off x="2256" y="1248"/>
              <a:ext cx="192"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0" name="Line 6"/>
            <p:cNvSpPr>
              <a:spLocks noChangeShapeType="1"/>
            </p:cNvSpPr>
            <p:nvPr/>
          </p:nvSpPr>
          <p:spPr bwMode="auto">
            <a:xfrm>
              <a:off x="2784" y="1248"/>
              <a:ext cx="24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1" name="Line 7"/>
            <p:cNvSpPr>
              <a:spLocks noChangeShapeType="1"/>
            </p:cNvSpPr>
            <p:nvPr/>
          </p:nvSpPr>
          <p:spPr bwMode="auto">
            <a:xfrm>
              <a:off x="2616" y="672"/>
              <a:ext cx="0" cy="2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2" name="AutoShape 10"/>
            <p:cNvSpPr>
              <a:spLocks noChangeArrowheads="1"/>
            </p:cNvSpPr>
            <p:nvPr/>
          </p:nvSpPr>
          <p:spPr bwMode="auto">
            <a:xfrm>
              <a:off x="1968"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3" name="AutoShape 11"/>
            <p:cNvSpPr>
              <a:spLocks noChangeArrowheads="1"/>
            </p:cNvSpPr>
            <p:nvPr/>
          </p:nvSpPr>
          <p:spPr bwMode="auto">
            <a:xfrm>
              <a:off x="2784"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4" name="Line 12"/>
            <p:cNvSpPr>
              <a:spLocks noChangeShapeType="1"/>
            </p:cNvSpPr>
            <p:nvPr/>
          </p:nvSpPr>
          <p:spPr bwMode="auto">
            <a:xfrm>
              <a:off x="2074"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5" name="Line 13"/>
            <p:cNvSpPr>
              <a:spLocks noChangeShapeType="1"/>
            </p:cNvSpPr>
            <p:nvPr/>
          </p:nvSpPr>
          <p:spPr bwMode="auto">
            <a:xfrm>
              <a:off x="2362"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6" name="Line 14"/>
            <p:cNvSpPr>
              <a:spLocks noChangeShapeType="1"/>
            </p:cNvSpPr>
            <p:nvPr/>
          </p:nvSpPr>
          <p:spPr bwMode="auto">
            <a:xfrm>
              <a:off x="2880"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7" name="Line 15"/>
            <p:cNvSpPr>
              <a:spLocks noChangeShapeType="1"/>
            </p:cNvSpPr>
            <p:nvPr/>
          </p:nvSpPr>
          <p:spPr bwMode="auto">
            <a:xfrm>
              <a:off x="3216"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sp>
        <p:nvSpPr>
          <p:cNvPr id="58" name="Text Box 100"/>
          <p:cNvSpPr txBox="1">
            <a:spLocks noChangeArrowheads="1"/>
          </p:cNvSpPr>
          <p:nvPr/>
        </p:nvSpPr>
        <p:spPr bwMode="auto">
          <a:xfrm>
            <a:off x="5363419" y="37719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a</a:t>
            </a:r>
          </a:p>
        </p:txBody>
      </p:sp>
      <p:sp>
        <p:nvSpPr>
          <p:cNvPr id="59" name="Text Box 101"/>
          <p:cNvSpPr txBox="1">
            <a:spLocks noChangeArrowheads="1"/>
          </p:cNvSpPr>
          <p:nvPr/>
        </p:nvSpPr>
        <p:spPr bwMode="auto">
          <a:xfrm>
            <a:off x="6106369" y="37719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b</a:t>
            </a:r>
          </a:p>
        </p:txBody>
      </p:sp>
      <mc:AlternateContent xmlns:mc="http://schemas.openxmlformats.org/markup-compatibility/2006">
        <mc:Choice xmlns:a14="http://schemas.microsoft.com/office/drawing/2010/main" Requires="a14">
          <p:sp>
            <p:nvSpPr>
              <p:cNvPr id="60" name="Text Box 102"/>
              <p:cNvSpPr txBox="1">
                <a:spLocks noChangeArrowheads="1"/>
              </p:cNvSpPr>
              <p:nvPr/>
            </p:nvSpPr>
            <p:spPr bwMode="auto">
              <a:xfrm>
                <a:off x="4732779" y="2186205"/>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𝑎</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𝑏</m:t>
                      </m:r>
                    </m:oMath>
                  </m:oMathPara>
                </a14:m>
                <a:endParaRPr lang="en-US" altLang="en-US" sz="1350" dirty="0">
                  <a:solidFill>
                    <a:prstClr val="black"/>
                  </a:solidFill>
                  <a:latin typeface="Calibri" panose="020F0502020204030204"/>
                  <a:ea typeface="+mn-ea"/>
                  <a:cs typeface="+mn-cs"/>
                </a:endParaRPr>
              </a:p>
            </p:txBody>
          </p:sp>
        </mc:Choice>
        <mc:Fallback>
          <p:sp>
            <p:nvSpPr>
              <p:cNvPr id="60" name="Text Box 102"/>
              <p:cNvSpPr txBox="1">
                <a:spLocks noRot="1" noChangeAspect="1" noMove="1" noResize="1" noEditPoints="1" noAdjustHandles="1" noChangeArrowheads="1" noChangeShapeType="1" noTextEdit="1"/>
              </p:cNvSpPr>
              <p:nvPr/>
            </p:nvSpPr>
            <p:spPr bwMode="auto">
              <a:xfrm>
                <a:off x="4732779" y="2186205"/>
                <a:ext cx="981007" cy="30008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1" name="Text Box 103"/>
          <p:cNvSpPr txBox="1">
            <a:spLocks noChangeArrowheads="1"/>
          </p:cNvSpPr>
          <p:nvPr/>
        </p:nvSpPr>
        <p:spPr bwMode="auto">
          <a:xfrm>
            <a:off x="5534869" y="2914651"/>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3" name="Text Box 100"/>
          <p:cNvSpPr txBox="1">
            <a:spLocks noChangeArrowheads="1"/>
          </p:cNvSpPr>
          <p:nvPr/>
        </p:nvSpPr>
        <p:spPr bwMode="auto">
          <a:xfrm>
            <a:off x="7429422" y="3738562"/>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c</a:t>
            </a:r>
          </a:p>
        </p:txBody>
      </p:sp>
      <p:sp>
        <p:nvSpPr>
          <p:cNvPr id="64" name="Text Box 100"/>
          <p:cNvSpPr txBox="1">
            <a:spLocks noChangeArrowheads="1"/>
          </p:cNvSpPr>
          <p:nvPr/>
        </p:nvSpPr>
        <p:spPr bwMode="auto">
          <a:xfrm>
            <a:off x="8341342" y="3732013"/>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d</a:t>
            </a:r>
          </a:p>
        </p:txBody>
      </p:sp>
      <mc:AlternateContent xmlns:mc="http://schemas.openxmlformats.org/markup-compatibility/2006">
        <mc:Choice xmlns:a14="http://schemas.microsoft.com/office/drawing/2010/main" Requires="a14">
          <p:sp>
            <p:nvSpPr>
              <p:cNvPr id="65" name="Text Box 102"/>
              <p:cNvSpPr txBox="1">
                <a:spLocks noChangeArrowheads="1"/>
              </p:cNvSpPr>
              <p:nvPr/>
            </p:nvSpPr>
            <p:spPr bwMode="auto">
              <a:xfrm>
                <a:off x="7784130" y="2145850"/>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𝑓</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𝑐</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𝑑</m:t>
                      </m:r>
                    </m:oMath>
                  </m:oMathPara>
                </a14:m>
                <a:endParaRPr lang="en-US" altLang="en-US" sz="1350" dirty="0">
                  <a:solidFill>
                    <a:prstClr val="black"/>
                  </a:solidFill>
                  <a:latin typeface="Calibri" panose="020F0502020204030204"/>
                  <a:ea typeface="+mn-ea"/>
                  <a:cs typeface="+mn-cs"/>
                </a:endParaRPr>
              </a:p>
            </p:txBody>
          </p:sp>
        </mc:Choice>
        <mc:Fallback>
          <p:sp>
            <p:nvSpPr>
              <p:cNvPr id="65" name="Text Box 102"/>
              <p:cNvSpPr txBox="1">
                <a:spLocks noRot="1" noChangeAspect="1" noMove="1" noResize="1" noEditPoints="1" noAdjustHandles="1" noChangeArrowheads="1" noChangeShapeType="1" noTextEdit="1"/>
              </p:cNvSpPr>
              <p:nvPr/>
            </p:nvSpPr>
            <p:spPr bwMode="auto">
              <a:xfrm>
                <a:off x="7784130" y="2145850"/>
                <a:ext cx="981007" cy="300082"/>
              </a:xfrm>
              <a:prstGeom prst="rect">
                <a:avLst/>
              </a:prstGeom>
              <a:blipFill>
                <a:blip r:embed="rId6"/>
                <a:stretch>
                  <a:fillRect b="-8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Text Box 102"/>
              <p:cNvSpPr txBox="1">
                <a:spLocks noChangeArrowheads="1"/>
              </p:cNvSpPr>
              <p:nvPr/>
            </p:nvSpPr>
            <p:spPr bwMode="auto">
              <a:xfrm>
                <a:off x="7297876" y="890429"/>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𝑔</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𝑓</m:t>
                      </m:r>
                    </m:oMath>
                  </m:oMathPara>
                </a14:m>
                <a:endParaRPr lang="en-US" altLang="en-US" sz="1350" dirty="0">
                  <a:solidFill>
                    <a:prstClr val="black"/>
                  </a:solidFill>
                  <a:latin typeface="Calibri" panose="020F0502020204030204"/>
                  <a:ea typeface="+mn-ea"/>
                  <a:cs typeface="+mn-cs"/>
                </a:endParaRPr>
              </a:p>
            </p:txBody>
          </p:sp>
        </mc:Choice>
        <mc:Fallback>
          <p:sp>
            <p:nvSpPr>
              <p:cNvPr id="66" name="Text Box 102"/>
              <p:cNvSpPr txBox="1">
                <a:spLocks noRot="1" noChangeAspect="1" noMove="1" noResize="1" noEditPoints="1" noAdjustHandles="1" noChangeArrowheads="1" noChangeShapeType="1" noTextEdit="1"/>
              </p:cNvSpPr>
              <p:nvPr/>
            </p:nvSpPr>
            <p:spPr bwMode="auto">
              <a:xfrm>
                <a:off x="7297876" y="890429"/>
                <a:ext cx="981007" cy="300082"/>
              </a:xfrm>
              <a:prstGeom prst="rect">
                <a:avLst/>
              </a:prstGeom>
              <a:blipFill>
                <a:blip r:embed="rId7"/>
                <a:stretch>
                  <a:fillRect b="-8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7" name="Text Box 103"/>
          <p:cNvSpPr txBox="1">
            <a:spLocks noChangeArrowheads="1"/>
          </p:cNvSpPr>
          <p:nvPr/>
        </p:nvSpPr>
        <p:spPr bwMode="auto">
          <a:xfrm>
            <a:off x="7677994" y="2940966"/>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8" name="Text Box 103"/>
          <p:cNvSpPr txBox="1">
            <a:spLocks noChangeArrowheads="1"/>
          </p:cNvSpPr>
          <p:nvPr/>
        </p:nvSpPr>
        <p:spPr bwMode="auto">
          <a:xfrm>
            <a:off x="6550172" y="1614014"/>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OR</a:t>
            </a:r>
          </a:p>
        </p:txBody>
      </p:sp>
      <p:sp>
        <p:nvSpPr>
          <p:cNvPr id="69" name="Rectangle 105"/>
          <p:cNvSpPr>
            <a:spLocks noChangeArrowheads="1"/>
          </p:cNvSpPr>
          <p:nvPr/>
        </p:nvSpPr>
        <p:spPr bwMode="auto">
          <a:xfrm>
            <a:off x="6963619" y="1930600"/>
            <a:ext cx="1856123" cy="2412800"/>
          </a:xfrm>
          <a:prstGeom prst="rect">
            <a:avLst/>
          </a:prstGeom>
          <a:noFill/>
          <a:ln w="254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6607369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98745" y="1193100"/>
                <a:ext cx="7886700" cy="3263504"/>
              </a:xfrm>
            </p:spPr>
            <p:txBody>
              <a:bodyPr>
                <a:normAutofit fontScale="92500" lnSpcReduction="10000"/>
              </a:bodyPr>
              <a:lstStyle/>
              <a:p>
                <a:pPr marL="0" indent="0">
                  <a:buNone/>
                </a:pPr>
                <a:r>
                  <a:rPr lang="en-US" dirty="0"/>
                  <a:t>Alice’s Input: </a:t>
                </a:r>
                <a:r>
                  <a:rPr lang="en-US" dirty="0" err="1"/>
                  <a:t>a,b</a:t>
                </a:r>
                <a:endParaRPr lang="en-US" dirty="0"/>
              </a:p>
              <a:p>
                <a:pPr marL="0" indent="0">
                  <a:buNone/>
                </a:pPr>
                <a:r>
                  <a:rPr lang="en-US" dirty="0"/>
                  <a:t>Bob’s Input: </a:t>
                </a:r>
                <a:r>
                  <a:rPr lang="en-US" dirty="0" err="1"/>
                  <a:t>c,d</a:t>
                </a:r>
                <a:endParaRPr lang="en-US" dirty="0"/>
              </a:p>
              <a:p>
                <a:pPr marL="0" indent="0">
                  <a:buNone/>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altLang="en-US" i="1">
                            <a:latin typeface="Cambria Math" panose="02040503050406030204" pitchFamily="18" charset="0"/>
                          </a:rPr>
                          <m:t>𝑎</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𝑏</m:t>
                        </m:r>
                        <m:r>
                          <m:rPr>
                            <m:nor/>
                          </m:rPr>
                          <a:rPr lang="en-US" altLang="en-US" dirty="0"/>
                          <m:t> </m:t>
                        </m:r>
                      </m:e>
                    </m:d>
                    <m:r>
                      <a:rPr lang="en-US" altLang="en-US" i="1">
                        <a:latin typeface="Cambria Math" panose="02040503050406030204" pitchFamily="18" charset="0"/>
                        <a:ea typeface="Cambria Math" panose="02040503050406030204" pitchFamily="18" charset="0"/>
                      </a:rPr>
                      <m:t>∨</m:t>
                    </m:r>
                    <m:d>
                      <m:dPr>
                        <m:ctrlPr>
                          <a:rPr lang="en-US" altLang="en-US" i="1" smtClean="0">
                            <a:latin typeface="Cambria Math" panose="02040503050406030204" pitchFamily="18" charset="0"/>
                            <a:ea typeface="Cambria Math" panose="02040503050406030204" pitchFamily="18" charset="0"/>
                          </a:rPr>
                        </m:ctrlPr>
                      </m:dPr>
                      <m:e>
                        <m:r>
                          <a:rPr lang="en-US" altLang="en-US" i="1">
                            <a:latin typeface="Cambria Math" panose="02040503050406030204" pitchFamily="18" charset="0"/>
                          </a:rPr>
                          <m:t>𝑐</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𝑑</m:t>
                        </m:r>
                        <m:r>
                          <m:rPr>
                            <m:nor/>
                          </m:rPr>
                          <a:rPr lang="en-US" altLang="en-US" dirty="0"/>
                          <m:t> </m:t>
                        </m:r>
                      </m:e>
                    </m:d>
                  </m:oMath>
                </a14:m>
                <a:r>
                  <a:rPr lang="en-US" altLang="en-US" dirty="0"/>
                  <a:t> </a:t>
                </a:r>
              </a:p>
              <a:p>
                <a:pPr marL="0" indent="0">
                  <a:buNone/>
                </a:pPr>
                <a:r>
                  <a:rPr lang="en-US" altLang="en-US" dirty="0"/>
                  <a:t>Step 2: Alice garbles each gate (+shuffle)</a:t>
                </a:r>
              </a:p>
              <a:p>
                <a:pPr marL="0" indent="0">
                  <a:buNone/>
                </a:pPr>
                <a:r>
                  <a:rPr lang="en-US" altLang="en-US" b="1" dirty="0"/>
                  <a:t>  </a:t>
                </a:r>
                <a14:m>
                  <m:oMath xmlns:m="http://schemas.openxmlformats.org/officeDocument/2006/math">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a:latin typeface="Cambria Math" panose="02040503050406030204" pitchFamily="18" charset="0"/>
                          </a:rPr>
                          <m:t>𝒇</m:t>
                        </m:r>
                        <m:r>
                          <a:rPr lang="en-US" altLang="en-US" b="1" i="1">
                            <a:latin typeface="Cambria Math" panose="02040503050406030204" pitchFamily="18" charset="0"/>
                          </a:rPr>
                          <m:t>,</m:t>
                        </m:r>
                        <m:r>
                          <a:rPr lang="en-US" altLang="en-US" b="1" i="1">
                            <a:latin typeface="Cambria Math" panose="02040503050406030204" pitchFamily="18" charset="0"/>
                          </a:rPr>
                          <m:t>𝟏</m:t>
                        </m:r>
                        <m:r>
                          <a:rPr lang="en-US" altLang="en-US" b="1" i="1">
                            <a:latin typeface="Cambria Math" panose="02040503050406030204" pitchFamily="18" charset="0"/>
                          </a:rPr>
                          <m:t>,</m:t>
                        </m:r>
                        <m:r>
                          <a:rPr lang="en-US" altLang="en-US" b="1" i="1">
                            <a:latin typeface="Cambria Math" panose="02040503050406030204" pitchFamily="18" charset="0"/>
                          </a:rPr>
                          <m:t>𝟎</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𝒄</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𝒅</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𝒇</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e>
                        </m:d>
                      </m:e>
                    </m:d>
                  </m:oMath>
                </a14:m>
                <a:r>
                  <a:rPr lang="en-US" altLang="en-US" dirty="0"/>
                  <a:t> </a:t>
                </a:r>
              </a:p>
              <a:p>
                <a:pPr marL="0" indent="0">
                  <a:buNone/>
                </a:pPr>
                <a:r>
                  <a:rPr lang="en-US" altLang="en-US" b="1" dirty="0"/>
                  <a:t>  </a:t>
                </a:r>
                <a14:m>
                  <m:oMath xmlns:m="http://schemas.openxmlformats.org/officeDocument/2006/math">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a:latin typeface="Cambria Math" panose="02040503050406030204" pitchFamily="18" charset="0"/>
                          </a:rPr>
                          <m:t>𝒇</m:t>
                        </m:r>
                        <m:r>
                          <a:rPr lang="en-US" altLang="en-US" b="1" i="1">
                            <a:latin typeface="Cambria Math" panose="02040503050406030204" pitchFamily="18" charset="0"/>
                          </a:rPr>
                          <m:t>,</m:t>
                        </m:r>
                        <m:r>
                          <a:rPr lang="en-US" altLang="en-US" b="1" i="1">
                            <a:latin typeface="Cambria Math" panose="02040503050406030204" pitchFamily="18" charset="0"/>
                          </a:rPr>
                          <m:t>𝟏</m:t>
                        </m:r>
                        <m:r>
                          <a:rPr lang="en-US" altLang="en-US" b="1" i="1">
                            <a:latin typeface="Cambria Math" panose="02040503050406030204" pitchFamily="18" charset="0"/>
                          </a:rPr>
                          <m:t>,</m:t>
                        </m:r>
                        <m:r>
                          <a:rPr lang="en-US" altLang="en-US" b="1" i="1">
                            <a:latin typeface="Cambria Math" panose="02040503050406030204" pitchFamily="18" charset="0"/>
                          </a:rPr>
                          <m:t>𝟏</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𝒄</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𝒅</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𝒇</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e>
                        </m:d>
                      </m:e>
                    </m:d>
                  </m:oMath>
                </a14:m>
                <a:r>
                  <a:rPr lang="en-US" altLang="en-US" dirty="0"/>
                  <a:t>  </a:t>
                </a:r>
              </a:p>
              <a:p>
                <a:pPr marL="0" indent="0">
                  <a:buNone/>
                </a:pPr>
                <a14:m>
                  <m:oMath xmlns:m="http://schemas.openxmlformats.org/officeDocument/2006/math">
                    <m:r>
                      <a:rPr lang="en-US" altLang="en-US" b="1" i="1" smtClean="0">
                        <a:latin typeface="Cambria Math" panose="02040503050406030204" pitchFamily="18" charset="0"/>
                      </a:rPr>
                      <m:t>  </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a:latin typeface="Cambria Math" panose="02040503050406030204" pitchFamily="18" charset="0"/>
                          </a:rPr>
                          <m:t>𝒇</m:t>
                        </m:r>
                        <m:r>
                          <a:rPr lang="en-US" altLang="en-US" b="1" i="1">
                            <a:latin typeface="Cambria Math" panose="02040503050406030204" pitchFamily="18" charset="0"/>
                          </a:rPr>
                          <m:t>,</m:t>
                        </m:r>
                        <m:r>
                          <a:rPr lang="en-US" altLang="en-US" b="1" i="1">
                            <a:latin typeface="Cambria Math" panose="02040503050406030204" pitchFamily="18" charset="0"/>
                          </a:rPr>
                          <m:t>𝟎</m:t>
                        </m:r>
                        <m:r>
                          <a:rPr lang="en-US" altLang="en-US" b="1" i="1">
                            <a:latin typeface="Cambria Math" panose="02040503050406030204" pitchFamily="18" charset="0"/>
                          </a:rPr>
                          <m:t>,</m:t>
                        </m:r>
                        <m:r>
                          <a:rPr lang="en-US" altLang="en-US" b="1" i="1">
                            <a:latin typeface="Cambria Math" panose="02040503050406030204" pitchFamily="18" charset="0"/>
                          </a:rPr>
                          <m:t>𝟎</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𝒄</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𝒅</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𝒇</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e>
                        </m:d>
                      </m:e>
                    </m:d>
                    <m:r>
                      <a:rPr lang="en-US" altLang="en-US" b="1" i="1" smtClean="0">
                        <a:solidFill>
                          <a:srgbClr val="0070C0"/>
                        </a:solidFill>
                        <a:latin typeface="Cambria Math" panose="02040503050406030204" pitchFamily="18" charset="0"/>
                      </a:rPr>
                      <m:t> </m:t>
                    </m:r>
                  </m:oMath>
                </a14:m>
                <a:r>
                  <a:rPr lang="en-US" altLang="en-US" b="1" dirty="0"/>
                  <a:t> </a:t>
                </a:r>
              </a:p>
              <a:p>
                <a:pPr marL="0" indent="0">
                  <a:buNone/>
                </a:pPr>
                <a:r>
                  <a:rPr lang="en-US" altLang="en-US" b="1" dirty="0"/>
                  <a:t> </a:t>
                </a:r>
                <a14:m>
                  <m:oMath xmlns:m="http://schemas.openxmlformats.org/officeDocument/2006/math">
                    <m:r>
                      <a:rPr lang="en-US" altLang="en-US" b="1" i="1" smtClean="0">
                        <a:latin typeface="Cambria Math" panose="02040503050406030204" pitchFamily="18" charset="0"/>
                      </a:rPr>
                      <m:t>  </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smtClean="0">
                            <a:latin typeface="Cambria Math" panose="02040503050406030204" pitchFamily="18" charset="0"/>
                          </a:rPr>
                          <m:t>𝒇</m:t>
                        </m:r>
                        <m:r>
                          <a:rPr lang="en-US" altLang="en-US" b="1" i="1">
                            <a:latin typeface="Cambria Math" panose="02040503050406030204" pitchFamily="18" charset="0"/>
                          </a:rPr>
                          <m:t>,</m:t>
                        </m:r>
                        <m:r>
                          <a:rPr lang="en-US" altLang="en-US" b="1" i="1">
                            <a:latin typeface="Cambria Math" panose="02040503050406030204" pitchFamily="18" charset="0"/>
                          </a:rPr>
                          <m:t>𝟎</m:t>
                        </m:r>
                        <m:r>
                          <a:rPr lang="en-US" altLang="en-US" b="1" i="1">
                            <a:latin typeface="Cambria Math" panose="02040503050406030204" pitchFamily="18" charset="0"/>
                          </a:rPr>
                          <m:t>,</m:t>
                        </m:r>
                        <m:r>
                          <a:rPr lang="en-US" altLang="en-US" b="1" i="1" smtClean="0">
                            <a:latin typeface="Cambria Math" panose="02040503050406030204" pitchFamily="18" charset="0"/>
                          </a:rPr>
                          <m:t>𝟏</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smtClean="0">
                                <a:solidFill>
                                  <a:srgbClr val="0070C0"/>
                                </a:solidFill>
                                <a:latin typeface="Cambria Math" panose="02040503050406030204" pitchFamily="18" charset="0"/>
                              </a:rPr>
                              <m:t>𝒄</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𝒅</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𝒇</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e>
                        </m:d>
                      </m:e>
                    </m:d>
                  </m:oMath>
                </a14:m>
                <a:r>
                  <a:rPr lang="en-US" altLang="en-US" dirty="0"/>
                  <a:t> </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98745" y="1193100"/>
                <a:ext cx="7886700" cy="3263504"/>
              </a:xfrm>
              <a:blipFill>
                <a:blip r:embed="rId2"/>
                <a:stretch>
                  <a:fillRect l="-643" t="-272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defTabSz="685800" fontAlgn="auto">
              <a:spcBef>
                <a:spcPts val="0"/>
              </a:spcBef>
              <a:spcAft>
                <a:spcPts val="0"/>
              </a:spcAft>
            </a:pPr>
            <a:fld id="{D104D3F7-B83F-4105-B753-146AD0E5364B}" type="slidenum">
              <a:rPr lang="en-US">
                <a:solidFill>
                  <a:prstClr val="black">
                    <a:tint val="75000"/>
                  </a:prstClr>
                </a:solidFill>
                <a:latin typeface="Calibri" panose="020F0502020204030204"/>
                <a:ea typeface="+mn-ea"/>
                <a:cs typeface="+mn-cs"/>
              </a:rPr>
              <a:pPr defTabSz="685800" fontAlgn="auto">
                <a:spcBef>
                  <a:spcPts val="0"/>
                </a:spcBef>
                <a:spcAft>
                  <a:spcPts val="0"/>
                </a:spcAft>
              </a:pPr>
              <a:t>71</a:t>
            </a:fld>
            <a:endParaRPr lang="en-US">
              <a:solidFill>
                <a:prstClr val="black">
                  <a:tint val="75000"/>
                </a:prstClr>
              </a:solidFill>
              <a:latin typeface="Calibri" panose="020F0502020204030204"/>
              <a:ea typeface="+mn-ea"/>
              <a:cs typeface="+mn-cs"/>
            </a:endParaRPr>
          </a:p>
        </p:txBody>
      </p:sp>
      <p:grpSp>
        <p:nvGrpSpPr>
          <p:cNvPr id="5" name="Group 26"/>
          <p:cNvGrpSpPr>
            <a:grpSpLocks/>
          </p:cNvGrpSpPr>
          <p:nvPr/>
        </p:nvGrpSpPr>
        <p:grpSpPr bwMode="auto">
          <a:xfrm>
            <a:off x="4963369" y="3382565"/>
            <a:ext cx="857250" cy="985837"/>
            <a:chOff x="1344" y="2448"/>
            <a:chExt cx="720" cy="828"/>
          </a:xfrm>
        </p:grpSpPr>
        <p:pic>
          <p:nvPicPr>
            <p:cNvPr id="6" name="Picture 19"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4"/>
            <p:cNvGrpSpPr>
              <a:grpSpLocks/>
            </p:cNvGrpSpPr>
            <p:nvPr/>
          </p:nvGrpSpPr>
          <p:grpSpPr bwMode="auto">
            <a:xfrm>
              <a:off x="1344" y="2736"/>
              <a:ext cx="528" cy="540"/>
              <a:chOff x="1584" y="2784"/>
              <a:chExt cx="528" cy="540"/>
            </a:xfrm>
          </p:grpSpPr>
          <p:pic>
            <p:nvPicPr>
              <p:cNvPr id="9" name="Picture 2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8" name="Text Box 25"/>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1" name="Group 63"/>
          <p:cNvGrpSpPr>
            <a:grpSpLocks/>
          </p:cNvGrpSpPr>
          <p:nvPr/>
        </p:nvGrpSpPr>
        <p:grpSpPr bwMode="auto">
          <a:xfrm>
            <a:off x="5763469" y="3382565"/>
            <a:ext cx="857250" cy="985837"/>
            <a:chOff x="1344" y="2448"/>
            <a:chExt cx="720" cy="828"/>
          </a:xfrm>
        </p:grpSpPr>
        <p:pic>
          <p:nvPicPr>
            <p:cNvPr id="12" name="Picture 6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p:cNvGrpSpPr>
              <a:grpSpLocks/>
            </p:cNvGrpSpPr>
            <p:nvPr/>
          </p:nvGrpSpPr>
          <p:grpSpPr bwMode="auto">
            <a:xfrm>
              <a:off x="1344" y="2736"/>
              <a:ext cx="528" cy="540"/>
              <a:chOff x="1584" y="2784"/>
              <a:chExt cx="528" cy="540"/>
            </a:xfrm>
          </p:grpSpPr>
          <p:pic>
            <p:nvPicPr>
              <p:cNvPr id="15" name="Picture 6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14" name="Text Box 6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7" name="Group 69"/>
          <p:cNvGrpSpPr>
            <a:grpSpLocks/>
          </p:cNvGrpSpPr>
          <p:nvPr/>
        </p:nvGrpSpPr>
        <p:grpSpPr bwMode="auto">
          <a:xfrm>
            <a:off x="7077919" y="3325415"/>
            <a:ext cx="857250" cy="985837"/>
            <a:chOff x="1344" y="2448"/>
            <a:chExt cx="720" cy="828"/>
          </a:xfrm>
        </p:grpSpPr>
        <p:pic>
          <p:nvPicPr>
            <p:cNvPr id="18" name="Picture 70"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71"/>
            <p:cNvGrpSpPr>
              <a:grpSpLocks/>
            </p:cNvGrpSpPr>
            <p:nvPr/>
          </p:nvGrpSpPr>
          <p:grpSpPr bwMode="auto">
            <a:xfrm>
              <a:off x="1344" y="2736"/>
              <a:ext cx="528" cy="540"/>
              <a:chOff x="1584" y="2784"/>
              <a:chExt cx="528" cy="540"/>
            </a:xfrm>
          </p:grpSpPr>
          <p:pic>
            <p:nvPicPr>
              <p:cNvPr id="21" name="Picture 72"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73"/>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0" name="Text Box 74"/>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3" name="Group 75"/>
          <p:cNvGrpSpPr>
            <a:grpSpLocks/>
          </p:cNvGrpSpPr>
          <p:nvPr/>
        </p:nvGrpSpPr>
        <p:grpSpPr bwMode="auto">
          <a:xfrm>
            <a:off x="7878019" y="3325415"/>
            <a:ext cx="857250" cy="985837"/>
            <a:chOff x="1344" y="2448"/>
            <a:chExt cx="720" cy="828"/>
          </a:xfrm>
        </p:grpSpPr>
        <p:pic>
          <p:nvPicPr>
            <p:cNvPr id="24" name="Picture 76"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77"/>
            <p:cNvGrpSpPr>
              <a:grpSpLocks/>
            </p:cNvGrpSpPr>
            <p:nvPr/>
          </p:nvGrpSpPr>
          <p:grpSpPr bwMode="auto">
            <a:xfrm>
              <a:off x="1344" y="2736"/>
              <a:ext cx="528" cy="540"/>
              <a:chOff x="1584" y="2784"/>
              <a:chExt cx="528" cy="540"/>
            </a:xfrm>
          </p:grpSpPr>
          <p:pic>
            <p:nvPicPr>
              <p:cNvPr id="27" name="Picture 78"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79"/>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6" name="Text Box 80"/>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9" name="Group 81"/>
          <p:cNvGrpSpPr>
            <a:grpSpLocks/>
          </p:cNvGrpSpPr>
          <p:nvPr/>
        </p:nvGrpSpPr>
        <p:grpSpPr bwMode="auto">
          <a:xfrm>
            <a:off x="7077919" y="2021681"/>
            <a:ext cx="857250" cy="985838"/>
            <a:chOff x="1344" y="2448"/>
            <a:chExt cx="720" cy="828"/>
          </a:xfrm>
        </p:grpSpPr>
        <p:pic>
          <p:nvPicPr>
            <p:cNvPr id="30" name="Picture 82"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83"/>
            <p:cNvGrpSpPr>
              <a:grpSpLocks/>
            </p:cNvGrpSpPr>
            <p:nvPr/>
          </p:nvGrpSpPr>
          <p:grpSpPr bwMode="auto">
            <a:xfrm>
              <a:off x="1344" y="2736"/>
              <a:ext cx="528" cy="540"/>
              <a:chOff x="1584" y="2784"/>
              <a:chExt cx="528" cy="540"/>
            </a:xfrm>
          </p:grpSpPr>
          <p:pic>
            <p:nvPicPr>
              <p:cNvPr id="33" name="Picture 84"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85"/>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2" name="Text Box 86"/>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35" name="Group 87"/>
          <p:cNvGrpSpPr>
            <a:grpSpLocks/>
          </p:cNvGrpSpPr>
          <p:nvPr/>
        </p:nvGrpSpPr>
        <p:grpSpPr bwMode="auto">
          <a:xfrm>
            <a:off x="5706319" y="1953815"/>
            <a:ext cx="857250" cy="985837"/>
            <a:chOff x="1344" y="2448"/>
            <a:chExt cx="720" cy="828"/>
          </a:xfrm>
        </p:grpSpPr>
        <p:pic>
          <p:nvPicPr>
            <p:cNvPr id="36" name="Picture 88"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89"/>
            <p:cNvGrpSpPr>
              <a:grpSpLocks/>
            </p:cNvGrpSpPr>
            <p:nvPr/>
          </p:nvGrpSpPr>
          <p:grpSpPr bwMode="auto">
            <a:xfrm>
              <a:off x="1344" y="2736"/>
              <a:ext cx="528" cy="540"/>
              <a:chOff x="1584" y="2784"/>
              <a:chExt cx="528" cy="540"/>
            </a:xfrm>
          </p:grpSpPr>
          <p:pic>
            <p:nvPicPr>
              <p:cNvPr id="39" name="Picture 9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9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8" name="Text Box 92"/>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1" name="Group 93"/>
          <p:cNvGrpSpPr>
            <a:grpSpLocks/>
          </p:cNvGrpSpPr>
          <p:nvPr/>
        </p:nvGrpSpPr>
        <p:grpSpPr bwMode="auto">
          <a:xfrm>
            <a:off x="6449269" y="535781"/>
            <a:ext cx="857250" cy="985838"/>
            <a:chOff x="1344" y="2448"/>
            <a:chExt cx="720" cy="828"/>
          </a:xfrm>
        </p:grpSpPr>
        <p:pic>
          <p:nvPicPr>
            <p:cNvPr id="42" name="Picture 9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95"/>
            <p:cNvGrpSpPr>
              <a:grpSpLocks/>
            </p:cNvGrpSpPr>
            <p:nvPr/>
          </p:nvGrpSpPr>
          <p:grpSpPr bwMode="auto">
            <a:xfrm>
              <a:off x="1344" y="2736"/>
              <a:ext cx="528" cy="540"/>
              <a:chOff x="1584" y="2784"/>
              <a:chExt cx="528" cy="540"/>
            </a:xfrm>
          </p:grpSpPr>
          <p:pic>
            <p:nvPicPr>
              <p:cNvPr id="45" name="Picture 9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9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44" name="Text Box 9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7" name="Group 18"/>
          <p:cNvGrpSpPr>
            <a:grpSpLocks/>
          </p:cNvGrpSpPr>
          <p:nvPr/>
        </p:nvGrpSpPr>
        <p:grpSpPr bwMode="auto">
          <a:xfrm>
            <a:off x="5134819" y="982266"/>
            <a:ext cx="3371850" cy="3086100"/>
            <a:chOff x="1968" y="672"/>
            <a:chExt cx="1344" cy="1728"/>
          </a:xfrm>
        </p:grpSpPr>
        <p:sp>
          <p:nvSpPr>
            <p:cNvPr id="48" name="AutoShape 4"/>
            <p:cNvSpPr>
              <a:spLocks noChangeArrowheads="1"/>
            </p:cNvSpPr>
            <p:nvPr/>
          </p:nvSpPr>
          <p:spPr bwMode="auto">
            <a:xfrm>
              <a:off x="2352" y="91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49" name="Line 5"/>
            <p:cNvSpPr>
              <a:spLocks noChangeShapeType="1"/>
            </p:cNvSpPr>
            <p:nvPr/>
          </p:nvSpPr>
          <p:spPr bwMode="auto">
            <a:xfrm flipH="1">
              <a:off x="2256" y="1248"/>
              <a:ext cx="192"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0" name="Line 6"/>
            <p:cNvSpPr>
              <a:spLocks noChangeShapeType="1"/>
            </p:cNvSpPr>
            <p:nvPr/>
          </p:nvSpPr>
          <p:spPr bwMode="auto">
            <a:xfrm>
              <a:off x="2784" y="1248"/>
              <a:ext cx="24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1" name="Line 7"/>
            <p:cNvSpPr>
              <a:spLocks noChangeShapeType="1"/>
            </p:cNvSpPr>
            <p:nvPr/>
          </p:nvSpPr>
          <p:spPr bwMode="auto">
            <a:xfrm>
              <a:off x="2616" y="672"/>
              <a:ext cx="0" cy="2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2" name="AutoShape 10"/>
            <p:cNvSpPr>
              <a:spLocks noChangeArrowheads="1"/>
            </p:cNvSpPr>
            <p:nvPr/>
          </p:nvSpPr>
          <p:spPr bwMode="auto">
            <a:xfrm>
              <a:off x="1968"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3" name="AutoShape 11"/>
            <p:cNvSpPr>
              <a:spLocks noChangeArrowheads="1"/>
            </p:cNvSpPr>
            <p:nvPr/>
          </p:nvSpPr>
          <p:spPr bwMode="auto">
            <a:xfrm>
              <a:off x="2784"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4" name="Line 12"/>
            <p:cNvSpPr>
              <a:spLocks noChangeShapeType="1"/>
            </p:cNvSpPr>
            <p:nvPr/>
          </p:nvSpPr>
          <p:spPr bwMode="auto">
            <a:xfrm>
              <a:off x="2074"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5" name="Line 13"/>
            <p:cNvSpPr>
              <a:spLocks noChangeShapeType="1"/>
            </p:cNvSpPr>
            <p:nvPr/>
          </p:nvSpPr>
          <p:spPr bwMode="auto">
            <a:xfrm>
              <a:off x="2362"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6" name="Line 14"/>
            <p:cNvSpPr>
              <a:spLocks noChangeShapeType="1"/>
            </p:cNvSpPr>
            <p:nvPr/>
          </p:nvSpPr>
          <p:spPr bwMode="auto">
            <a:xfrm>
              <a:off x="2880"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7" name="Line 15"/>
            <p:cNvSpPr>
              <a:spLocks noChangeShapeType="1"/>
            </p:cNvSpPr>
            <p:nvPr/>
          </p:nvSpPr>
          <p:spPr bwMode="auto">
            <a:xfrm>
              <a:off x="3216"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sp>
        <p:nvSpPr>
          <p:cNvPr id="58" name="Text Box 100"/>
          <p:cNvSpPr txBox="1">
            <a:spLocks noChangeArrowheads="1"/>
          </p:cNvSpPr>
          <p:nvPr/>
        </p:nvSpPr>
        <p:spPr bwMode="auto">
          <a:xfrm>
            <a:off x="5363419" y="37719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a</a:t>
            </a:r>
          </a:p>
        </p:txBody>
      </p:sp>
      <p:sp>
        <p:nvSpPr>
          <p:cNvPr id="59" name="Text Box 101"/>
          <p:cNvSpPr txBox="1">
            <a:spLocks noChangeArrowheads="1"/>
          </p:cNvSpPr>
          <p:nvPr/>
        </p:nvSpPr>
        <p:spPr bwMode="auto">
          <a:xfrm>
            <a:off x="6106369" y="37719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b</a:t>
            </a:r>
          </a:p>
        </p:txBody>
      </p:sp>
      <mc:AlternateContent xmlns:mc="http://schemas.openxmlformats.org/markup-compatibility/2006">
        <mc:Choice xmlns:a14="http://schemas.microsoft.com/office/drawing/2010/main" Requires="a14">
          <p:sp>
            <p:nvSpPr>
              <p:cNvPr id="60" name="Text Box 102"/>
              <p:cNvSpPr txBox="1">
                <a:spLocks noChangeArrowheads="1"/>
              </p:cNvSpPr>
              <p:nvPr/>
            </p:nvSpPr>
            <p:spPr bwMode="auto">
              <a:xfrm>
                <a:off x="4732779" y="2186205"/>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𝑎</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𝑏</m:t>
                      </m:r>
                    </m:oMath>
                  </m:oMathPara>
                </a14:m>
                <a:endParaRPr lang="en-US" altLang="en-US" sz="1350" dirty="0">
                  <a:solidFill>
                    <a:prstClr val="black"/>
                  </a:solidFill>
                  <a:latin typeface="Calibri" panose="020F0502020204030204"/>
                  <a:ea typeface="+mn-ea"/>
                  <a:cs typeface="+mn-cs"/>
                </a:endParaRPr>
              </a:p>
            </p:txBody>
          </p:sp>
        </mc:Choice>
        <mc:Fallback>
          <p:sp>
            <p:nvSpPr>
              <p:cNvPr id="60" name="Text Box 102"/>
              <p:cNvSpPr txBox="1">
                <a:spLocks noRot="1" noChangeAspect="1" noMove="1" noResize="1" noEditPoints="1" noAdjustHandles="1" noChangeArrowheads="1" noChangeShapeType="1" noTextEdit="1"/>
              </p:cNvSpPr>
              <p:nvPr/>
            </p:nvSpPr>
            <p:spPr bwMode="auto">
              <a:xfrm>
                <a:off x="4732779" y="2186205"/>
                <a:ext cx="981007" cy="30008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1" name="Text Box 103"/>
          <p:cNvSpPr txBox="1">
            <a:spLocks noChangeArrowheads="1"/>
          </p:cNvSpPr>
          <p:nvPr/>
        </p:nvSpPr>
        <p:spPr bwMode="auto">
          <a:xfrm>
            <a:off x="5534869" y="2914651"/>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3" name="Text Box 100"/>
          <p:cNvSpPr txBox="1">
            <a:spLocks noChangeArrowheads="1"/>
          </p:cNvSpPr>
          <p:nvPr/>
        </p:nvSpPr>
        <p:spPr bwMode="auto">
          <a:xfrm>
            <a:off x="7429422" y="3738562"/>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c</a:t>
            </a:r>
          </a:p>
        </p:txBody>
      </p:sp>
      <p:sp>
        <p:nvSpPr>
          <p:cNvPr id="64" name="Text Box 100"/>
          <p:cNvSpPr txBox="1">
            <a:spLocks noChangeArrowheads="1"/>
          </p:cNvSpPr>
          <p:nvPr/>
        </p:nvSpPr>
        <p:spPr bwMode="auto">
          <a:xfrm>
            <a:off x="8341342" y="3732013"/>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d</a:t>
            </a:r>
          </a:p>
        </p:txBody>
      </p:sp>
      <mc:AlternateContent xmlns:mc="http://schemas.openxmlformats.org/markup-compatibility/2006">
        <mc:Choice xmlns:a14="http://schemas.microsoft.com/office/drawing/2010/main" Requires="a14">
          <p:sp>
            <p:nvSpPr>
              <p:cNvPr id="65" name="Text Box 102"/>
              <p:cNvSpPr txBox="1">
                <a:spLocks noChangeArrowheads="1"/>
              </p:cNvSpPr>
              <p:nvPr/>
            </p:nvSpPr>
            <p:spPr bwMode="auto">
              <a:xfrm>
                <a:off x="7784130" y="2145850"/>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𝑓</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𝑐</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𝑑</m:t>
                      </m:r>
                    </m:oMath>
                  </m:oMathPara>
                </a14:m>
                <a:endParaRPr lang="en-US" altLang="en-US" sz="1350" dirty="0">
                  <a:solidFill>
                    <a:prstClr val="black"/>
                  </a:solidFill>
                  <a:latin typeface="Calibri" panose="020F0502020204030204"/>
                  <a:ea typeface="+mn-ea"/>
                  <a:cs typeface="+mn-cs"/>
                </a:endParaRPr>
              </a:p>
            </p:txBody>
          </p:sp>
        </mc:Choice>
        <mc:Fallback>
          <p:sp>
            <p:nvSpPr>
              <p:cNvPr id="65" name="Text Box 102"/>
              <p:cNvSpPr txBox="1">
                <a:spLocks noRot="1" noChangeAspect="1" noMove="1" noResize="1" noEditPoints="1" noAdjustHandles="1" noChangeArrowheads="1" noChangeShapeType="1" noTextEdit="1"/>
              </p:cNvSpPr>
              <p:nvPr/>
            </p:nvSpPr>
            <p:spPr bwMode="auto">
              <a:xfrm>
                <a:off x="7784130" y="2145850"/>
                <a:ext cx="981007" cy="300082"/>
              </a:xfrm>
              <a:prstGeom prst="rect">
                <a:avLst/>
              </a:prstGeom>
              <a:blipFill>
                <a:blip r:embed="rId6"/>
                <a:stretch>
                  <a:fillRect b="-8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Text Box 102"/>
              <p:cNvSpPr txBox="1">
                <a:spLocks noChangeArrowheads="1"/>
              </p:cNvSpPr>
              <p:nvPr/>
            </p:nvSpPr>
            <p:spPr bwMode="auto">
              <a:xfrm>
                <a:off x="7297876" y="890429"/>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𝑔</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𝑓</m:t>
                      </m:r>
                    </m:oMath>
                  </m:oMathPara>
                </a14:m>
                <a:endParaRPr lang="en-US" altLang="en-US" sz="1350" dirty="0">
                  <a:solidFill>
                    <a:prstClr val="black"/>
                  </a:solidFill>
                  <a:latin typeface="Calibri" panose="020F0502020204030204"/>
                  <a:ea typeface="+mn-ea"/>
                  <a:cs typeface="+mn-cs"/>
                </a:endParaRPr>
              </a:p>
            </p:txBody>
          </p:sp>
        </mc:Choice>
        <mc:Fallback>
          <p:sp>
            <p:nvSpPr>
              <p:cNvPr id="66" name="Text Box 102"/>
              <p:cNvSpPr txBox="1">
                <a:spLocks noRot="1" noChangeAspect="1" noMove="1" noResize="1" noEditPoints="1" noAdjustHandles="1" noChangeArrowheads="1" noChangeShapeType="1" noTextEdit="1"/>
              </p:cNvSpPr>
              <p:nvPr/>
            </p:nvSpPr>
            <p:spPr bwMode="auto">
              <a:xfrm>
                <a:off x="7297876" y="890429"/>
                <a:ext cx="981007" cy="300082"/>
              </a:xfrm>
              <a:prstGeom prst="rect">
                <a:avLst/>
              </a:prstGeom>
              <a:blipFill>
                <a:blip r:embed="rId7"/>
                <a:stretch>
                  <a:fillRect b="-8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7" name="Text Box 103"/>
          <p:cNvSpPr txBox="1">
            <a:spLocks noChangeArrowheads="1"/>
          </p:cNvSpPr>
          <p:nvPr/>
        </p:nvSpPr>
        <p:spPr bwMode="auto">
          <a:xfrm>
            <a:off x="7677994" y="2940966"/>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8" name="Text Box 103"/>
          <p:cNvSpPr txBox="1">
            <a:spLocks noChangeArrowheads="1"/>
          </p:cNvSpPr>
          <p:nvPr/>
        </p:nvSpPr>
        <p:spPr bwMode="auto">
          <a:xfrm>
            <a:off x="6550172" y="1614014"/>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OR</a:t>
            </a:r>
          </a:p>
        </p:txBody>
      </p:sp>
      <p:sp>
        <p:nvSpPr>
          <p:cNvPr id="69" name="Rectangle 105"/>
          <p:cNvSpPr>
            <a:spLocks noChangeArrowheads="1"/>
          </p:cNvSpPr>
          <p:nvPr/>
        </p:nvSpPr>
        <p:spPr bwMode="auto">
          <a:xfrm>
            <a:off x="6963619" y="1930600"/>
            <a:ext cx="1856123" cy="2412800"/>
          </a:xfrm>
          <a:prstGeom prst="rect">
            <a:avLst/>
          </a:prstGeom>
          <a:noFill/>
          <a:ln w="254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2653789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98745" y="1193100"/>
                <a:ext cx="7886700" cy="3263504"/>
              </a:xfrm>
            </p:spPr>
            <p:txBody>
              <a:bodyPr>
                <a:normAutofit fontScale="92500" lnSpcReduction="20000"/>
              </a:bodyPr>
              <a:lstStyle/>
              <a:p>
                <a:pPr marL="0" indent="0">
                  <a:buNone/>
                </a:pPr>
                <a:r>
                  <a:rPr lang="en-US" dirty="0"/>
                  <a:t>Alice’s Input: </a:t>
                </a:r>
                <a:r>
                  <a:rPr lang="en-US" dirty="0" err="1"/>
                  <a:t>a,b</a:t>
                </a:r>
                <a:endParaRPr lang="en-US" dirty="0"/>
              </a:p>
              <a:p>
                <a:pPr marL="0" indent="0">
                  <a:buNone/>
                </a:pPr>
                <a:r>
                  <a:rPr lang="en-US" dirty="0"/>
                  <a:t>Bob’s Input: </a:t>
                </a:r>
                <a:r>
                  <a:rPr lang="en-US" dirty="0" err="1"/>
                  <a:t>c,d</a:t>
                </a:r>
                <a:endParaRPr lang="en-US" dirty="0"/>
              </a:p>
              <a:p>
                <a:pPr marL="0" indent="0">
                  <a:buNone/>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altLang="en-US" i="1">
                            <a:latin typeface="Cambria Math" panose="02040503050406030204" pitchFamily="18" charset="0"/>
                          </a:rPr>
                          <m:t>𝑎</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𝑏</m:t>
                        </m:r>
                        <m:r>
                          <m:rPr>
                            <m:nor/>
                          </m:rPr>
                          <a:rPr lang="en-US" altLang="en-US" dirty="0"/>
                          <m:t> </m:t>
                        </m:r>
                      </m:e>
                    </m:d>
                    <m:r>
                      <a:rPr lang="en-US" altLang="en-US" i="1">
                        <a:latin typeface="Cambria Math" panose="02040503050406030204" pitchFamily="18" charset="0"/>
                        <a:ea typeface="Cambria Math" panose="02040503050406030204" pitchFamily="18" charset="0"/>
                      </a:rPr>
                      <m:t>∨</m:t>
                    </m:r>
                    <m:d>
                      <m:dPr>
                        <m:ctrlPr>
                          <a:rPr lang="en-US" altLang="en-US" i="1" smtClean="0">
                            <a:latin typeface="Cambria Math" panose="02040503050406030204" pitchFamily="18" charset="0"/>
                            <a:ea typeface="Cambria Math" panose="02040503050406030204" pitchFamily="18" charset="0"/>
                          </a:rPr>
                        </m:ctrlPr>
                      </m:dPr>
                      <m:e>
                        <m:r>
                          <a:rPr lang="en-US" altLang="en-US" i="1">
                            <a:latin typeface="Cambria Math" panose="02040503050406030204" pitchFamily="18" charset="0"/>
                          </a:rPr>
                          <m:t>𝑐</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𝑑</m:t>
                        </m:r>
                        <m:r>
                          <m:rPr>
                            <m:nor/>
                          </m:rPr>
                          <a:rPr lang="en-US" altLang="en-US" dirty="0"/>
                          <m:t> </m:t>
                        </m:r>
                      </m:e>
                    </m:d>
                  </m:oMath>
                </a14:m>
                <a:r>
                  <a:rPr lang="en-US" altLang="en-US" dirty="0"/>
                  <a:t> </a:t>
                </a:r>
              </a:p>
              <a:p>
                <a:pPr marL="0" indent="0">
                  <a:buNone/>
                </a:pPr>
                <a:r>
                  <a:rPr lang="en-US" altLang="en-US" dirty="0"/>
                  <a:t>Step 3: Alice sends garbled circuit to Bob</a:t>
                </a:r>
              </a:p>
              <a:p>
                <a:pPr marL="342900" lvl="1" indent="0">
                  <a:buNone/>
                </a:pPr>
                <a:r>
                  <a:rPr lang="en-US" altLang="en-US" dirty="0"/>
                  <a:t>Gate e: </a:t>
                </a:r>
                <a14:m>
                  <m:oMath xmlns:m="http://schemas.openxmlformats.org/officeDocument/2006/math">
                    <m:sSub>
                      <m:sSubPr>
                        <m:ctrlPr>
                          <a:rPr lang="en-US" altLang="en-US" i="1">
                            <a:latin typeface="Cambria Math" panose="02040503050406030204" pitchFamily="18" charset="0"/>
                          </a:rPr>
                        </m:ctrlPr>
                      </m:sSubPr>
                      <m:e>
                        <m:r>
                          <a:rPr lang="en-US" altLang="en-US" b="0" i="1">
                            <a:latin typeface="Cambria Math" panose="02040503050406030204" pitchFamily="18" charset="0"/>
                          </a:rPr>
                          <m:t>𝑐</m:t>
                        </m:r>
                      </m:e>
                      <m:sub>
                        <m:r>
                          <a:rPr lang="en-US" altLang="en-US" b="0" i="1">
                            <a:latin typeface="Cambria Math" panose="02040503050406030204" pitchFamily="18" charset="0"/>
                          </a:rPr>
                          <m:t>𝑒</m:t>
                        </m:r>
                        <m:r>
                          <a:rPr lang="en-US" altLang="en-US" b="0" i="1">
                            <a:latin typeface="Cambria Math" panose="02040503050406030204" pitchFamily="18" charset="0"/>
                          </a:rPr>
                          <m:t>,0,0</m:t>
                        </m:r>
                      </m:sub>
                    </m:sSub>
                  </m:oMath>
                </a14:m>
                <a:r>
                  <a:rPr lang="en-US" altLang="en-US" dirty="0"/>
                  <a:t>, </a:t>
                </a:r>
                <a14:m>
                  <m:oMath xmlns:m="http://schemas.openxmlformats.org/officeDocument/2006/math">
                    <m:sSub>
                      <m:sSubPr>
                        <m:ctrlPr>
                          <a:rPr lang="en-US" altLang="en-US" i="1">
                            <a:latin typeface="Cambria Math" panose="02040503050406030204" pitchFamily="18" charset="0"/>
                          </a:rPr>
                        </m:ctrlPr>
                      </m:sSubPr>
                      <m:e>
                        <m:r>
                          <a:rPr lang="en-US" altLang="en-US" b="0" i="1">
                            <a:latin typeface="Cambria Math" panose="02040503050406030204" pitchFamily="18" charset="0"/>
                          </a:rPr>
                          <m:t>𝑐</m:t>
                        </m:r>
                      </m:e>
                      <m:sub>
                        <m:r>
                          <a:rPr lang="en-US" altLang="en-US" b="0" i="1">
                            <a:latin typeface="Cambria Math" panose="02040503050406030204" pitchFamily="18" charset="0"/>
                          </a:rPr>
                          <m:t>𝑒</m:t>
                        </m:r>
                        <m:r>
                          <a:rPr lang="en-US" altLang="en-US" b="0" i="1">
                            <a:latin typeface="Cambria Math" panose="02040503050406030204" pitchFamily="18" charset="0"/>
                          </a:rPr>
                          <m:t>,0,1</m:t>
                        </m:r>
                      </m:sub>
                    </m:sSub>
                  </m:oMath>
                </a14:m>
                <a:r>
                  <a:rPr lang="en-US" altLang="en-US" dirty="0"/>
                  <a:t>,</a:t>
                </a:r>
                <a14:m>
                  <m:oMath xmlns:m="http://schemas.openxmlformats.org/officeDocument/2006/math">
                    <m:r>
                      <a:rPr lang="en-US" altLang="en-US" b="0" i="1">
                        <a:latin typeface="Cambria Math" panose="02040503050406030204" pitchFamily="18" charset="0"/>
                      </a:rPr>
                      <m:t>  </m:t>
                    </m:r>
                    <m:sSub>
                      <m:sSubPr>
                        <m:ctrlPr>
                          <a:rPr lang="en-US" altLang="en-US" i="1">
                            <a:latin typeface="Cambria Math" panose="02040503050406030204" pitchFamily="18" charset="0"/>
                          </a:rPr>
                        </m:ctrlPr>
                      </m:sSubPr>
                      <m:e>
                        <m:r>
                          <a:rPr lang="en-US" altLang="en-US" b="0" i="1">
                            <a:latin typeface="Cambria Math" panose="02040503050406030204" pitchFamily="18" charset="0"/>
                          </a:rPr>
                          <m:t>𝑐</m:t>
                        </m:r>
                      </m:e>
                      <m:sub>
                        <m:r>
                          <a:rPr lang="en-US" altLang="en-US" b="0" i="1">
                            <a:latin typeface="Cambria Math" panose="02040503050406030204" pitchFamily="18" charset="0"/>
                          </a:rPr>
                          <m:t>𝑒</m:t>
                        </m:r>
                        <m:r>
                          <a:rPr lang="en-US" altLang="en-US" b="0" i="1">
                            <a:latin typeface="Cambria Math" panose="02040503050406030204" pitchFamily="18" charset="0"/>
                          </a:rPr>
                          <m:t>,1,0</m:t>
                        </m:r>
                      </m:sub>
                    </m:sSub>
                  </m:oMath>
                </a14:m>
                <a:r>
                  <a:rPr lang="en-US" altLang="en-US" dirty="0"/>
                  <a:t>, </a:t>
                </a:r>
                <a14:m>
                  <m:oMath xmlns:m="http://schemas.openxmlformats.org/officeDocument/2006/math">
                    <m:sSub>
                      <m:sSubPr>
                        <m:ctrlPr>
                          <a:rPr lang="en-US" altLang="en-US" i="1">
                            <a:latin typeface="Cambria Math" panose="02040503050406030204" pitchFamily="18" charset="0"/>
                          </a:rPr>
                        </m:ctrlPr>
                      </m:sSubPr>
                      <m:e>
                        <m:r>
                          <a:rPr lang="en-US" altLang="en-US" b="0" i="1">
                            <a:latin typeface="Cambria Math" panose="02040503050406030204" pitchFamily="18" charset="0"/>
                          </a:rPr>
                          <m:t>𝑐</m:t>
                        </m:r>
                      </m:e>
                      <m:sub>
                        <m:r>
                          <a:rPr lang="en-US" altLang="en-US" b="0" i="1">
                            <a:latin typeface="Cambria Math" panose="02040503050406030204" pitchFamily="18" charset="0"/>
                          </a:rPr>
                          <m:t>𝑒</m:t>
                        </m:r>
                        <m:r>
                          <a:rPr lang="en-US" altLang="en-US" b="0" i="1">
                            <a:latin typeface="Cambria Math" panose="02040503050406030204" pitchFamily="18" charset="0"/>
                          </a:rPr>
                          <m:t>,1,1</m:t>
                        </m:r>
                      </m:sub>
                    </m:sSub>
                  </m:oMath>
                </a14:m>
                <a:endParaRPr lang="en-US" altLang="en-US" dirty="0"/>
              </a:p>
              <a:p>
                <a:pPr marL="342900" lvl="1" indent="0">
                  <a:buNone/>
                </a:pPr>
                <a:r>
                  <a:rPr lang="en-US" altLang="en-US" dirty="0"/>
                  <a:t>Gate f: </a:t>
                </a:r>
                <a14:m>
                  <m:oMath xmlns:m="http://schemas.openxmlformats.org/officeDocument/2006/math">
                    <m:sSub>
                      <m:sSubPr>
                        <m:ctrlPr>
                          <a:rPr lang="en-US" altLang="en-US" i="1">
                            <a:latin typeface="Cambria Math" panose="02040503050406030204" pitchFamily="18" charset="0"/>
                          </a:rPr>
                        </m:ctrlPr>
                      </m:sSubPr>
                      <m:e>
                        <m:r>
                          <a:rPr lang="en-US" altLang="en-US" b="0" i="1">
                            <a:latin typeface="Cambria Math" panose="02040503050406030204" pitchFamily="18" charset="0"/>
                          </a:rPr>
                          <m:t>𝑐</m:t>
                        </m:r>
                      </m:e>
                      <m:sub>
                        <m:r>
                          <a:rPr lang="en-US" altLang="en-US" b="0" i="1">
                            <a:latin typeface="Cambria Math" panose="02040503050406030204" pitchFamily="18" charset="0"/>
                          </a:rPr>
                          <m:t>𝑓</m:t>
                        </m:r>
                        <m:r>
                          <a:rPr lang="en-US" altLang="en-US" b="0" i="1">
                            <a:latin typeface="Cambria Math" panose="02040503050406030204" pitchFamily="18" charset="0"/>
                          </a:rPr>
                          <m:t>,1,0</m:t>
                        </m:r>
                      </m:sub>
                    </m:sSub>
                  </m:oMath>
                </a14:m>
                <a:r>
                  <a:rPr lang="en-US" altLang="en-US" dirty="0"/>
                  <a:t>, </a:t>
                </a:r>
                <a14:m>
                  <m:oMath xmlns:m="http://schemas.openxmlformats.org/officeDocument/2006/math">
                    <m:sSub>
                      <m:sSubPr>
                        <m:ctrlPr>
                          <a:rPr lang="en-US" altLang="en-US" i="1">
                            <a:latin typeface="Cambria Math" panose="02040503050406030204" pitchFamily="18" charset="0"/>
                          </a:rPr>
                        </m:ctrlPr>
                      </m:sSubPr>
                      <m:e>
                        <m:r>
                          <a:rPr lang="en-US" altLang="en-US" b="0" i="1">
                            <a:latin typeface="Cambria Math" panose="02040503050406030204" pitchFamily="18" charset="0"/>
                          </a:rPr>
                          <m:t>𝑐</m:t>
                        </m:r>
                      </m:e>
                      <m:sub>
                        <m:r>
                          <a:rPr lang="en-US" altLang="en-US" b="0" i="1">
                            <a:latin typeface="Cambria Math" panose="02040503050406030204" pitchFamily="18" charset="0"/>
                          </a:rPr>
                          <m:t>𝑓</m:t>
                        </m:r>
                        <m:r>
                          <a:rPr lang="en-US" altLang="en-US" b="0" i="1">
                            <a:latin typeface="Cambria Math" panose="02040503050406030204" pitchFamily="18" charset="0"/>
                          </a:rPr>
                          <m:t>,1,1</m:t>
                        </m:r>
                      </m:sub>
                    </m:sSub>
                    <m:r>
                      <a:rPr lang="en-US" altLang="en-US" b="0" i="1" smtClean="0">
                        <a:latin typeface="Cambria Math" panose="02040503050406030204" pitchFamily="18" charset="0"/>
                      </a:rPr>
                      <m:t>, </m:t>
                    </m:r>
                    <m:sSub>
                      <m:sSubPr>
                        <m:ctrlPr>
                          <a:rPr lang="en-US" altLang="en-US" i="1">
                            <a:latin typeface="Cambria Math" panose="02040503050406030204" pitchFamily="18" charset="0"/>
                          </a:rPr>
                        </m:ctrlPr>
                      </m:sSubPr>
                      <m:e>
                        <m:r>
                          <a:rPr lang="en-US" altLang="en-US" b="0" i="1">
                            <a:latin typeface="Cambria Math" panose="02040503050406030204" pitchFamily="18" charset="0"/>
                          </a:rPr>
                          <m:t>𝑐</m:t>
                        </m:r>
                      </m:e>
                      <m:sub>
                        <m:r>
                          <a:rPr lang="en-US" altLang="en-US" b="0" i="1">
                            <a:latin typeface="Cambria Math" panose="02040503050406030204" pitchFamily="18" charset="0"/>
                          </a:rPr>
                          <m:t>𝑓</m:t>
                        </m:r>
                        <m:r>
                          <a:rPr lang="en-US" altLang="en-US" b="0" i="1">
                            <a:latin typeface="Cambria Math" panose="02040503050406030204" pitchFamily="18" charset="0"/>
                          </a:rPr>
                          <m:t>,0,0</m:t>
                        </m:r>
                      </m:sub>
                    </m:sSub>
                    <m:r>
                      <a:rPr lang="en-US" altLang="en-US" b="0" i="1" smtClean="0">
                        <a:latin typeface="Cambria Math" panose="02040503050406030204" pitchFamily="18" charset="0"/>
                      </a:rPr>
                      <m:t>,</m:t>
                    </m:r>
                    <m:r>
                      <a:rPr lang="en-US" altLang="en-US" b="0" i="1" smtClean="0">
                        <a:solidFill>
                          <a:srgbClr val="0070C0"/>
                        </a:solidFill>
                        <a:latin typeface="Cambria Math" panose="02040503050406030204" pitchFamily="18" charset="0"/>
                      </a:rPr>
                      <m:t> </m:t>
                    </m:r>
                    <m:sSub>
                      <m:sSubPr>
                        <m:ctrlPr>
                          <a:rPr lang="en-US" altLang="en-US" i="1">
                            <a:latin typeface="Cambria Math" panose="02040503050406030204" pitchFamily="18" charset="0"/>
                          </a:rPr>
                        </m:ctrlPr>
                      </m:sSubPr>
                      <m:e>
                        <m:r>
                          <a:rPr lang="en-US" altLang="en-US" b="0" i="1">
                            <a:latin typeface="Cambria Math" panose="02040503050406030204" pitchFamily="18" charset="0"/>
                          </a:rPr>
                          <m:t>𝑐</m:t>
                        </m:r>
                      </m:e>
                      <m:sub>
                        <m:r>
                          <a:rPr lang="en-US" altLang="en-US" b="0" i="1" smtClean="0">
                            <a:latin typeface="Cambria Math" panose="02040503050406030204" pitchFamily="18" charset="0"/>
                          </a:rPr>
                          <m:t>𝑓</m:t>
                        </m:r>
                        <m:r>
                          <a:rPr lang="en-US" altLang="en-US" b="0" i="1">
                            <a:latin typeface="Cambria Math" panose="02040503050406030204" pitchFamily="18" charset="0"/>
                          </a:rPr>
                          <m:t>,0,</m:t>
                        </m:r>
                        <m:r>
                          <a:rPr lang="en-US" altLang="en-US" b="0" i="1" smtClean="0">
                            <a:latin typeface="Cambria Math" panose="02040503050406030204" pitchFamily="18" charset="0"/>
                          </a:rPr>
                          <m:t>1</m:t>
                        </m:r>
                      </m:sub>
                    </m:sSub>
                  </m:oMath>
                </a14:m>
                <a:endParaRPr lang="en-US" dirty="0"/>
              </a:p>
              <a:p>
                <a:pPr marL="342900" lvl="1" indent="0">
                  <a:buNone/>
                </a:pPr>
                <a:r>
                  <a:rPr lang="en-US" dirty="0"/>
                  <a:t>Gate g: </a:t>
                </a:r>
                <a14:m>
                  <m:oMath xmlns:m="http://schemas.openxmlformats.org/officeDocument/2006/math">
                    <m:sSub>
                      <m:sSubPr>
                        <m:ctrlPr>
                          <a:rPr lang="en-US" altLang="en-US" i="1">
                            <a:latin typeface="Cambria Math" panose="02040503050406030204" pitchFamily="18" charset="0"/>
                          </a:rPr>
                        </m:ctrlPr>
                      </m:sSubPr>
                      <m:e>
                        <m:r>
                          <a:rPr lang="en-US" altLang="en-US" b="0" i="1">
                            <a:latin typeface="Cambria Math" panose="02040503050406030204" pitchFamily="18" charset="0"/>
                          </a:rPr>
                          <m:t>𝑐</m:t>
                        </m:r>
                      </m:e>
                      <m:sub>
                        <m:r>
                          <a:rPr lang="en-US" altLang="en-US" b="0" i="1">
                            <a:latin typeface="Cambria Math" panose="02040503050406030204" pitchFamily="18" charset="0"/>
                          </a:rPr>
                          <m:t>𝑔</m:t>
                        </m:r>
                        <m:r>
                          <a:rPr lang="en-US" altLang="en-US" b="0" i="1">
                            <a:latin typeface="Cambria Math" panose="02040503050406030204" pitchFamily="18" charset="0"/>
                          </a:rPr>
                          <m:t>,0,0</m:t>
                        </m:r>
                      </m:sub>
                    </m:sSub>
                  </m:oMath>
                </a14:m>
                <a:r>
                  <a:rPr lang="en-US" altLang="en-US" dirty="0"/>
                  <a:t>, </a:t>
                </a:r>
                <a14:m>
                  <m:oMath xmlns:m="http://schemas.openxmlformats.org/officeDocument/2006/math">
                    <m:sSub>
                      <m:sSubPr>
                        <m:ctrlPr>
                          <a:rPr lang="en-US" altLang="en-US" i="1">
                            <a:latin typeface="Cambria Math" panose="02040503050406030204" pitchFamily="18" charset="0"/>
                          </a:rPr>
                        </m:ctrlPr>
                      </m:sSubPr>
                      <m:e>
                        <m:r>
                          <a:rPr lang="en-US" altLang="en-US" b="0" i="1">
                            <a:latin typeface="Cambria Math" panose="02040503050406030204" pitchFamily="18" charset="0"/>
                          </a:rPr>
                          <m:t>𝑐</m:t>
                        </m:r>
                      </m:e>
                      <m:sub>
                        <m:r>
                          <a:rPr lang="en-US" altLang="en-US" b="0" i="1">
                            <a:latin typeface="Cambria Math" panose="02040503050406030204" pitchFamily="18" charset="0"/>
                          </a:rPr>
                          <m:t>𝑔</m:t>
                        </m:r>
                        <m:r>
                          <a:rPr lang="en-US" altLang="en-US" b="0" i="1">
                            <a:latin typeface="Cambria Math" panose="02040503050406030204" pitchFamily="18" charset="0"/>
                          </a:rPr>
                          <m:t>,1,1</m:t>
                        </m:r>
                      </m:sub>
                    </m:sSub>
                  </m:oMath>
                </a14:m>
                <a:r>
                  <a:rPr lang="en-US" altLang="en-US" dirty="0"/>
                  <a:t>, </a:t>
                </a:r>
                <a14:m>
                  <m:oMath xmlns:m="http://schemas.openxmlformats.org/officeDocument/2006/math">
                    <m:sSub>
                      <m:sSubPr>
                        <m:ctrlPr>
                          <a:rPr lang="en-US" altLang="en-US" i="1">
                            <a:latin typeface="Cambria Math" panose="02040503050406030204" pitchFamily="18" charset="0"/>
                          </a:rPr>
                        </m:ctrlPr>
                      </m:sSubPr>
                      <m:e>
                        <m:r>
                          <a:rPr lang="en-US" altLang="en-US" b="0" i="1">
                            <a:latin typeface="Cambria Math" panose="02040503050406030204" pitchFamily="18" charset="0"/>
                          </a:rPr>
                          <m:t>𝑐</m:t>
                        </m:r>
                      </m:e>
                      <m:sub>
                        <m:r>
                          <a:rPr lang="en-US" altLang="en-US" b="0" i="1">
                            <a:latin typeface="Cambria Math" panose="02040503050406030204" pitchFamily="18" charset="0"/>
                          </a:rPr>
                          <m:t>𝑔</m:t>
                        </m:r>
                        <m:r>
                          <a:rPr lang="en-US" altLang="en-US" b="0" i="1">
                            <a:latin typeface="Cambria Math" panose="02040503050406030204" pitchFamily="18" charset="0"/>
                          </a:rPr>
                          <m:t>,1,0</m:t>
                        </m:r>
                      </m:sub>
                    </m:sSub>
                  </m:oMath>
                </a14:m>
                <a:r>
                  <a:rPr lang="en-US" altLang="en-US" dirty="0"/>
                  <a:t>, </a:t>
                </a:r>
                <a14:m>
                  <m:oMath xmlns:m="http://schemas.openxmlformats.org/officeDocument/2006/math">
                    <m:sSub>
                      <m:sSubPr>
                        <m:ctrlPr>
                          <a:rPr lang="en-US" altLang="en-US" i="1">
                            <a:latin typeface="Cambria Math" panose="02040503050406030204" pitchFamily="18" charset="0"/>
                          </a:rPr>
                        </m:ctrlPr>
                      </m:sSubPr>
                      <m:e>
                        <m:r>
                          <a:rPr lang="en-US" altLang="en-US" b="0" i="1">
                            <a:latin typeface="Cambria Math" panose="02040503050406030204" pitchFamily="18" charset="0"/>
                          </a:rPr>
                          <m:t>𝑐</m:t>
                        </m:r>
                      </m:e>
                      <m:sub>
                        <m:r>
                          <a:rPr lang="en-US" altLang="en-US" b="0" i="1">
                            <a:latin typeface="Cambria Math" panose="02040503050406030204" pitchFamily="18" charset="0"/>
                          </a:rPr>
                          <m:t>𝑔</m:t>
                        </m:r>
                        <m:r>
                          <a:rPr lang="en-US" altLang="en-US" b="0" i="1">
                            <a:latin typeface="Cambria Math" panose="02040503050406030204" pitchFamily="18" charset="0"/>
                          </a:rPr>
                          <m:t>,0,1</m:t>
                        </m:r>
                      </m:sub>
                    </m:sSub>
                  </m:oMath>
                </a14:m>
                <a:endParaRPr lang="en-US" altLang="en-US" dirty="0"/>
              </a:p>
              <a:p>
                <a:pPr marL="0" indent="0">
                  <a:buNone/>
                </a:pPr>
                <a:r>
                  <a:rPr lang="en-US" altLang="en-US" b="1" dirty="0"/>
                  <a:t>Step 4: </a:t>
                </a:r>
                <a:r>
                  <a:rPr lang="en-US" altLang="en-US" dirty="0"/>
                  <a:t>Alice sends keys corresponding to</a:t>
                </a:r>
              </a:p>
              <a:p>
                <a:pPr marL="0" indent="0">
                  <a:buNone/>
                </a:pPr>
                <a:r>
                  <a:rPr lang="en-US" altLang="en-US" dirty="0"/>
                  <a:t>her inputs </a:t>
                </a:r>
              </a:p>
              <a:p>
                <a:pPr marL="0" indent="0">
                  <a:buNone/>
                </a:pPr>
                <a:r>
                  <a:rPr lang="en-US" altLang="en-US" dirty="0"/>
                  <a:t>    Example: a=0, b=1</a:t>
                </a:r>
              </a:p>
              <a:p>
                <a:pPr marL="0" indent="0">
                  <a:buNone/>
                </a:pPr>
                <a:r>
                  <a:rPr lang="en-US" altLang="en-US" dirty="0"/>
                  <a:t>    Alice sends Bob </a:t>
                </a:r>
                <a14:m>
                  <m:oMath xmlns:m="http://schemas.openxmlformats.org/officeDocument/2006/math">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𝒂</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oMath>
                </a14:m>
                <a:r>
                  <a:rPr lang="en-US" altLang="en-US" dirty="0"/>
                  <a:t> and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𝒃</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endParaRPr lang="en-US" alt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98745" y="1193100"/>
                <a:ext cx="7886700" cy="3263504"/>
              </a:xfrm>
              <a:blipFill>
                <a:blip r:embed="rId2"/>
                <a:stretch>
                  <a:fillRect l="-643" t="-3502" b="-7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defTabSz="685800" fontAlgn="auto">
              <a:spcBef>
                <a:spcPts val="0"/>
              </a:spcBef>
              <a:spcAft>
                <a:spcPts val="0"/>
              </a:spcAft>
            </a:pPr>
            <a:fld id="{D104D3F7-B83F-4105-B753-146AD0E5364B}" type="slidenum">
              <a:rPr lang="en-US">
                <a:solidFill>
                  <a:prstClr val="black">
                    <a:tint val="75000"/>
                  </a:prstClr>
                </a:solidFill>
                <a:latin typeface="Calibri" panose="020F0502020204030204"/>
                <a:ea typeface="+mn-ea"/>
                <a:cs typeface="+mn-cs"/>
              </a:rPr>
              <a:pPr defTabSz="685800" fontAlgn="auto">
                <a:spcBef>
                  <a:spcPts val="0"/>
                </a:spcBef>
                <a:spcAft>
                  <a:spcPts val="0"/>
                </a:spcAft>
              </a:pPr>
              <a:t>72</a:t>
            </a:fld>
            <a:endParaRPr lang="en-US">
              <a:solidFill>
                <a:prstClr val="black">
                  <a:tint val="75000"/>
                </a:prstClr>
              </a:solidFill>
              <a:latin typeface="Calibri" panose="020F0502020204030204"/>
              <a:ea typeface="+mn-ea"/>
              <a:cs typeface="+mn-cs"/>
            </a:endParaRPr>
          </a:p>
        </p:txBody>
      </p:sp>
      <p:grpSp>
        <p:nvGrpSpPr>
          <p:cNvPr id="5" name="Group 26"/>
          <p:cNvGrpSpPr>
            <a:grpSpLocks/>
          </p:cNvGrpSpPr>
          <p:nvPr/>
        </p:nvGrpSpPr>
        <p:grpSpPr bwMode="auto">
          <a:xfrm>
            <a:off x="4963369" y="3382565"/>
            <a:ext cx="857250" cy="985837"/>
            <a:chOff x="1344" y="2448"/>
            <a:chExt cx="720" cy="828"/>
          </a:xfrm>
        </p:grpSpPr>
        <p:pic>
          <p:nvPicPr>
            <p:cNvPr id="6" name="Picture 19"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4"/>
            <p:cNvGrpSpPr>
              <a:grpSpLocks/>
            </p:cNvGrpSpPr>
            <p:nvPr/>
          </p:nvGrpSpPr>
          <p:grpSpPr bwMode="auto">
            <a:xfrm>
              <a:off x="1344" y="2736"/>
              <a:ext cx="528" cy="540"/>
              <a:chOff x="1584" y="2784"/>
              <a:chExt cx="528" cy="540"/>
            </a:xfrm>
          </p:grpSpPr>
          <p:pic>
            <p:nvPicPr>
              <p:cNvPr id="9" name="Picture 2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8" name="Text Box 25"/>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1" name="Group 63"/>
          <p:cNvGrpSpPr>
            <a:grpSpLocks/>
          </p:cNvGrpSpPr>
          <p:nvPr/>
        </p:nvGrpSpPr>
        <p:grpSpPr bwMode="auto">
          <a:xfrm>
            <a:off x="5763469" y="3382565"/>
            <a:ext cx="857250" cy="985837"/>
            <a:chOff x="1344" y="2448"/>
            <a:chExt cx="720" cy="828"/>
          </a:xfrm>
        </p:grpSpPr>
        <p:pic>
          <p:nvPicPr>
            <p:cNvPr id="12" name="Picture 6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p:cNvGrpSpPr>
              <a:grpSpLocks/>
            </p:cNvGrpSpPr>
            <p:nvPr/>
          </p:nvGrpSpPr>
          <p:grpSpPr bwMode="auto">
            <a:xfrm>
              <a:off x="1344" y="2736"/>
              <a:ext cx="528" cy="540"/>
              <a:chOff x="1584" y="2784"/>
              <a:chExt cx="528" cy="540"/>
            </a:xfrm>
          </p:grpSpPr>
          <p:pic>
            <p:nvPicPr>
              <p:cNvPr id="15" name="Picture 6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14" name="Text Box 6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7" name="Group 69"/>
          <p:cNvGrpSpPr>
            <a:grpSpLocks/>
          </p:cNvGrpSpPr>
          <p:nvPr/>
        </p:nvGrpSpPr>
        <p:grpSpPr bwMode="auto">
          <a:xfrm>
            <a:off x="7077919" y="3325415"/>
            <a:ext cx="857250" cy="985837"/>
            <a:chOff x="1344" y="2448"/>
            <a:chExt cx="720" cy="828"/>
          </a:xfrm>
        </p:grpSpPr>
        <p:pic>
          <p:nvPicPr>
            <p:cNvPr id="18" name="Picture 70"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71"/>
            <p:cNvGrpSpPr>
              <a:grpSpLocks/>
            </p:cNvGrpSpPr>
            <p:nvPr/>
          </p:nvGrpSpPr>
          <p:grpSpPr bwMode="auto">
            <a:xfrm>
              <a:off x="1344" y="2736"/>
              <a:ext cx="528" cy="540"/>
              <a:chOff x="1584" y="2784"/>
              <a:chExt cx="528" cy="540"/>
            </a:xfrm>
          </p:grpSpPr>
          <p:pic>
            <p:nvPicPr>
              <p:cNvPr id="21" name="Picture 72"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73"/>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0" name="Text Box 74"/>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3" name="Group 75"/>
          <p:cNvGrpSpPr>
            <a:grpSpLocks/>
          </p:cNvGrpSpPr>
          <p:nvPr/>
        </p:nvGrpSpPr>
        <p:grpSpPr bwMode="auto">
          <a:xfrm>
            <a:off x="7878019" y="3325415"/>
            <a:ext cx="857250" cy="985837"/>
            <a:chOff x="1344" y="2448"/>
            <a:chExt cx="720" cy="828"/>
          </a:xfrm>
        </p:grpSpPr>
        <p:pic>
          <p:nvPicPr>
            <p:cNvPr id="24" name="Picture 76"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77"/>
            <p:cNvGrpSpPr>
              <a:grpSpLocks/>
            </p:cNvGrpSpPr>
            <p:nvPr/>
          </p:nvGrpSpPr>
          <p:grpSpPr bwMode="auto">
            <a:xfrm>
              <a:off x="1344" y="2736"/>
              <a:ext cx="528" cy="540"/>
              <a:chOff x="1584" y="2784"/>
              <a:chExt cx="528" cy="540"/>
            </a:xfrm>
          </p:grpSpPr>
          <p:pic>
            <p:nvPicPr>
              <p:cNvPr id="27" name="Picture 78"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79"/>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6" name="Text Box 80"/>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9" name="Group 81"/>
          <p:cNvGrpSpPr>
            <a:grpSpLocks/>
          </p:cNvGrpSpPr>
          <p:nvPr/>
        </p:nvGrpSpPr>
        <p:grpSpPr bwMode="auto">
          <a:xfrm>
            <a:off x="7077919" y="2021681"/>
            <a:ext cx="857250" cy="985838"/>
            <a:chOff x="1344" y="2448"/>
            <a:chExt cx="720" cy="828"/>
          </a:xfrm>
        </p:grpSpPr>
        <p:pic>
          <p:nvPicPr>
            <p:cNvPr id="30" name="Picture 82"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83"/>
            <p:cNvGrpSpPr>
              <a:grpSpLocks/>
            </p:cNvGrpSpPr>
            <p:nvPr/>
          </p:nvGrpSpPr>
          <p:grpSpPr bwMode="auto">
            <a:xfrm>
              <a:off x="1344" y="2736"/>
              <a:ext cx="528" cy="540"/>
              <a:chOff x="1584" y="2784"/>
              <a:chExt cx="528" cy="540"/>
            </a:xfrm>
          </p:grpSpPr>
          <p:pic>
            <p:nvPicPr>
              <p:cNvPr id="33" name="Picture 84"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85"/>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2" name="Text Box 86"/>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35" name="Group 87"/>
          <p:cNvGrpSpPr>
            <a:grpSpLocks/>
          </p:cNvGrpSpPr>
          <p:nvPr/>
        </p:nvGrpSpPr>
        <p:grpSpPr bwMode="auto">
          <a:xfrm>
            <a:off x="5706319" y="1953815"/>
            <a:ext cx="857250" cy="985837"/>
            <a:chOff x="1344" y="2448"/>
            <a:chExt cx="720" cy="828"/>
          </a:xfrm>
        </p:grpSpPr>
        <p:pic>
          <p:nvPicPr>
            <p:cNvPr id="36" name="Picture 88"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89"/>
            <p:cNvGrpSpPr>
              <a:grpSpLocks/>
            </p:cNvGrpSpPr>
            <p:nvPr/>
          </p:nvGrpSpPr>
          <p:grpSpPr bwMode="auto">
            <a:xfrm>
              <a:off x="1344" y="2736"/>
              <a:ext cx="528" cy="540"/>
              <a:chOff x="1584" y="2784"/>
              <a:chExt cx="528" cy="540"/>
            </a:xfrm>
          </p:grpSpPr>
          <p:pic>
            <p:nvPicPr>
              <p:cNvPr id="39" name="Picture 9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9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8" name="Text Box 92"/>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1" name="Group 93"/>
          <p:cNvGrpSpPr>
            <a:grpSpLocks/>
          </p:cNvGrpSpPr>
          <p:nvPr/>
        </p:nvGrpSpPr>
        <p:grpSpPr bwMode="auto">
          <a:xfrm>
            <a:off x="6449269" y="535781"/>
            <a:ext cx="857250" cy="985838"/>
            <a:chOff x="1344" y="2448"/>
            <a:chExt cx="720" cy="828"/>
          </a:xfrm>
        </p:grpSpPr>
        <p:pic>
          <p:nvPicPr>
            <p:cNvPr id="42" name="Picture 9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95"/>
            <p:cNvGrpSpPr>
              <a:grpSpLocks/>
            </p:cNvGrpSpPr>
            <p:nvPr/>
          </p:nvGrpSpPr>
          <p:grpSpPr bwMode="auto">
            <a:xfrm>
              <a:off x="1344" y="2736"/>
              <a:ext cx="528" cy="540"/>
              <a:chOff x="1584" y="2784"/>
              <a:chExt cx="528" cy="540"/>
            </a:xfrm>
          </p:grpSpPr>
          <p:pic>
            <p:nvPicPr>
              <p:cNvPr id="45" name="Picture 9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9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44" name="Text Box 9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7" name="Group 18"/>
          <p:cNvGrpSpPr>
            <a:grpSpLocks/>
          </p:cNvGrpSpPr>
          <p:nvPr/>
        </p:nvGrpSpPr>
        <p:grpSpPr bwMode="auto">
          <a:xfrm>
            <a:off x="5134819" y="982266"/>
            <a:ext cx="3371850" cy="3086100"/>
            <a:chOff x="1968" y="672"/>
            <a:chExt cx="1344" cy="1728"/>
          </a:xfrm>
        </p:grpSpPr>
        <p:sp>
          <p:nvSpPr>
            <p:cNvPr id="48" name="AutoShape 4"/>
            <p:cNvSpPr>
              <a:spLocks noChangeArrowheads="1"/>
            </p:cNvSpPr>
            <p:nvPr/>
          </p:nvSpPr>
          <p:spPr bwMode="auto">
            <a:xfrm>
              <a:off x="2352" y="91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49" name="Line 5"/>
            <p:cNvSpPr>
              <a:spLocks noChangeShapeType="1"/>
            </p:cNvSpPr>
            <p:nvPr/>
          </p:nvSpPr>
          <p:spPr bwMode="auto">
            <a:xfrm flipH="1">
              <a:off x="2256" y="1248"/>
              <a:ext cx="192"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0" name="Line 6"/>
            <p:cNvSpPr>
              <a:spLocks noChangeShapeType="1"/>
            </p:cNvSpPr>
            <p:nvPr/>
          </p:nvSpPr>
          <p:spPr bwMode="auto">
            <a:xfrm>
              <a:off x="2784" y="1248"/>
              <a:ext cx="24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1" name="Line 7"/>
            <p:cNvSpPr>
              <a:spLocks noChangeShapeType="1"/>
            </p:cNvSpPr>
            <p:nvPr/>
          </p:nvSpPr>
          <p:spPr bwMode="auto">
            <a:xfrm>
              <a:off x="2616" y="672"/>
              <a:ext cx="0" cy="2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2" name="AutoShape 10"/>
            <p:cNvSpPr>
              <a:spLocks noChangeArrowheads="1"/>
            </p:cNvSpPr>
            <p:nvPr/>
          </p:nvSpPr>
          <p:spPr bwMode="auto">
            <a:xfrm>
              <a:off x="1968"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3" name="AutoShape 11"/>
            <p:cNvSpPr>
              <a:spLocks noChangeArrowheads="1"/>
            </p:cNvSpPr>
            <p:nvPr/>
          </p:nvSpPr>
          <p:spPr bwMode="auto">
            <a:xfrm>
              <a:off x="2784"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4" name="Line 12"/>
            <p:cNvSpPr>
              <a:spLocks noChangeShapeType="1"/>
            </p:cNvSpPr>
            <p:nvPr/>
          </p:nvSpPr>
          <p:spPr bwMode="auto">
            <a:xfrm>
              <a:off x="2074"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5" name="Line 13"/>
            <p:cNvSpPr>
              <a:spLocks noChangeShapeType="1"/>
            </p:cNvSpPr>
            <p:nvPr/>
          </p:nvSpPr>
          <p:spPr bwMode="auto">
            <a:xfrm>
              <a:off x="2362"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6" name="Line 14"/>
            <p:cNvSpPr>
              <a:spLocks noChangeShapeType="1"/>
            </p:cNvSpPr>
            <p:nvPr/>
          </p:nvSpPr>
          <p:spPr bwMode="auto">
            <a:xfrm>
              <a:off x="2880"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7" name="Line 15"/>
            <p:cNvSpPr>
              <a:spLocks noChangeShapeType="1"/>
            </p:cNvSpPr>
            <p:nvPr/>
          </p:nvSpPr>
          <p:spPr bwMode="auto">
            <a:xfrm>
              <a:off x="3216"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sp>
        <p:nvSpPr>
          <p:cNvPr id="58" name="Text Box 100"/>
          <p:cNvSpPr txBox="1">
            <a:spLocks noChangeArrowheads="1"/>
          </p:cNvSpPr>
          <p:nvPr/>
        </p:nvSpPr>
        <p:spPr bwMode="auto">
          <a:xfrm>
            <a:off x="5363419" y="37719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a</a:t>
            </a:r>
          </a:p>
        </p:txBody>
      </p:sp>
      <p:sp>
        <p:nvSpPr>
          <p:cNvPr id="59" name="Text Box 101"/>
          <p:cNvSpPr txBox="1">
            <a:spLocks noChangeArrowheads="1"/>
          </p:cNvSpPr>
          <p:nvPr/>
        </p:nvSpPr>
        <p:spPr bwMode="auto">
          <a:xfrm>
            <a:off x="6106369" y="37719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b</a:t>
            </a:r>
          </a:p>
        </p:txBody>
      </p:sp>
      <mc:AlternateContent xmlns:mc="http://schemas.openxmlformats.org/markup-compatibility/2006">
        <mc:Choice xmlns:a14="http://schemas.microsoft.com/office/drawing/2010/main" Requires="a14">
          <p:sp>
            <p:nvSpPr>
              <p:cNvPr id="60" name="Text Box 102"/>
              <p:cNvSpPr txBox="1">
                <a:spLocks noChangeArrowheads="1"/>
              </p:cNvSpPr>
              <p:nvPr/>
            </p:nvSpPr>
            <p:spPr bwMode="auto">
              <a:xfrm>
                <a:off x="4732779" y="2186205"/>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𝑎</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𝑏</m:t>
                      </m:r>
                    </m:oMath>
                  </m:oMathPara>
                </a14:m>
                <a:endParaRPr lang="en-US" altLang="en-US" sz="1350" dirty="0">
                  <a:solidFill>
                    <a:prstClr val="black"/>
                  </a:solidFill>
                  <a:latin typeface="Calibri" panose="020F0502020204030204"/>
                  <a:ea typeface="+mn-ea"/>
                  <a:cs typeface="+mn-cs"/>
                </a:endParaRPr>
              </a:p>
            </p:txBody>
          </p:sp>
        </mc:Choice>
        <mc:Fallback>
          <p:sp>
            <p:nvSpPr>
              <p:cNvPr id="60" name="Text Box 102"/>
              <p:cNvSpPr txBox="1">
                <a:spLocks noRot="1" noChangeAspect="1" noMove="1" noResize="1" noEditPoints="1" noAdjustHandles="1" noChangeArrowheads="1" noChangeShapeType="1" noTextEdit="1"/>
              </p:cNvSpPr>
              <p:nvPr/>
            </p:nvSpPr>
            <p:spPr bwMode="auto">
              <a:xfrm>
                <a:off x="4732779" y="2186205"/>
                <a:ext cx="981007" cy="30008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1" name="Text Box 103"/>
          <p:cNvSpPr txBox="1">
            <a:spLocks noChangeArrowheads="1"/>
          </p:cNvSpPr>
          <p:nvPr/>
        </p:nvSpPr>
        <p:spPr bwMode="auto">
          <a:xfrm>
            <a:off x="5534869" y="2914651"/>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3" name="Text Box 100"/>
          <p:cNvSpPr txBox="1">
            <a:spLocks noChangeArrowheads="1"/>
          </p:cNvSpPr>
          <p:nvPr/>
        </p:nvSpPr>
        <p:spPr bwMode="auto">
          <a:xfrm>
            <a:off x="7429422" y="3738562"/>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c</a:t>
            </a:r>
          </a:p>
        </p:txBody>
      </p:sp>
      <p:sp>
        <p:nvSpPr>
          <p:cNvPr id="64" name="Text Box 100"/>
          <p:cNvSpPr txBox="1">
            <a:spLocks noChangeArrowheads="1"/>
          </p:cNvSpPr>
          <p:nvPr/>
        </p:nvSpPr>
        <p:spPr bwMode="auto">
          <a:xfrm>
            <a:off x="8341342" y="3732013"/>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d</a:t>
            </a:r>
          </a:p>
        </p:txBody>
      </p:sp>
      <mc:AlternateContent xmlns:mc="http://schemas.openxmlformats.org/markup-compatibility/2006">
        <mc:Choice xmlns:a14="http://schemas.microsoft.com/office/drawing/2010/main" Requires="a14">
          <p:sp>
            <p:nvSpPr>
              <p:cNvPr id="65" name="Text Box 102"/>
              <p:cNvSpPr txBox="1">
                <a:spLocks noChangeArrowheads="1"/>
              </p:cNvSpPr>
              <p:nvPr/>
            </p:nvSpPr>
            <p:spPr bwMode="auto">
              <a:xfrm>
                <a:off x="7784130" y="2145850"/>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𝑓</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𝑐</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𝑑</m:t>
                      </m:r>
                    </m:oMath>
                  </m:oMathPara>
                </a14:m>
                <a:endParaRPr lang="en-US" altLang="en-US" sz="1350" dirty="0">
                  <a:solidFill>
                    <a:prstClr val="black"/>
                  </a:solidFill>
                  <a:latin typeface="Calibri" panose="020F0502020204030204"/>
                  <a:ea typeface="+mn-ea"/>
                  <a:cs typeface="+mn-cs"/>
                </a:endParaRPr>
              </a:p>
            </p:txBody>
          </p:sp>
        </mc:Choice>
        <mc:Fallback>
          <p:sp>
            <p:nvSpPr>
              <p:cNvPr id="65" name="Text Box 102"/>
              <p:cNvSpPr txBox="1">
                <a:spLocks noRot="1" noChangeAspect="1" noMove="1" noResize="1" noEditPoints="1" noAdjustHandles="1" noChangeArrowheads="1" noChangeShapeType="1" noTextEdit="1"/>
              </p:cNvSpPr>
              <p:nvPr/>
            </p:nvSpPr>
            <p:spPr bwMode="auto">
              <a:xfrm>
                <a:off x="7784130" y="2145850"/>
                <a:ext cx="981007" cy="300082"/>
              </a:xfrm>
              <a:prstGeom prst="rect">
                <a:avLst/>
              </a:prstGeom>
              <a:blipFill>
                <a:blip r:embed="rId6"/>
                <a:stretch>
                  <a:fillRect b="-8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Text Box 102"/>
              <p:cNvSpPr txBox="1">
                <a:spLocks noChangeArrowheads="1"/>
              </p:cNvSpPr>
              <p:nvPr/>
            </p:nvSpPr>
            <p:spPr bwMode="auto">
              <a:xfrm>
                <a:off x="7297876" y="890429"/>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𝑔</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𝑓</m:t>
                      </m:r>
                    </m:oMath>
                  </m:oMathPara>
                </a14:m>
                <a:endParaRPr lang="en-US" altLang="en-US" sz="1350" dirty="0">
                  <a:solidFill>
                    <a:prstClr val="black"/>
                  </a:solidFill>
                  <a:latin typeface="Calibri" panose="020F0502020204030204"/>
                  <a:ea typeface="+mn-ea"/>
                  <a:cs typeface="+mn-cs"/>
                </a:endParaRPr>
              </a:p>
            </p:txBody>
          </p:sp>
        </mc:Choice>
        <mc:Fallback>
          <p:sp>
            <p:nvSpPr>
              <p:cNvPr id="66" name="Text Box 102"/>
              <p:cNvSpPr txBox="1">
                <a:spLocks noRot="1" noChangeAspect="1" noMove="1" noResize="1" noEditPoints="1" noAdjustHandles="1" noChangeArrowheads="1" noChangeShapeType="1" noTextEdit="1"/>
              </p:cNvSpPr>
              <p:nvPr/>
            </p:nvSpPr>
            <p:spPr bwMode="auto">
              <a:xfrm>
                <a:off x="7297876" y="890429"/>
                <a:ext cx="981007" cy="300082"/>
              </a:xfrm>
              <a:prstGeom prst="rect">
                <a:avLst/>
              </a:prstGeom>
              <a:blipFill>
                <a:blip r:embed="rId7"/>
                <a:stretch>
                  <a:fillRect b="-8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7" name="Text Box 103"/>
          <p:cNvSpPr txBox="1">
            <a:spLocks noChangeArrowheads="1"/>
          </p:cNvSpPr>
          <p:nvPr/>
        </p:nvSpPr>
        <p:spPr bwMode="auto">
          <a:xfrm>
            <a:off x="7677994" y="2940966"/>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8" name="Text Box 103"/>
          <p:cNvSpPr txBox="1">
            <a:spLocks noChangeArrowheads="1"/>
          </p:cNvSpPr>
          <p:nvPr/>
        </p:nvSpPr>
        <p:spPr bwMode="auto">
          <a:xfrm>
            <a:off x="6550172" y="1614014"/>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OR</a:t>
            </a:r>
          </a:p>
        </p:txBody>
      </p:sp>
      <p:sp>
        <p:nvSpPr>
          <p:cNvPr id="69" name="Rectangle 105"/>
          <p:cNvSpPr>
            <a:spLocks noChangeArrowheads="1"/>
          </p:cNvSpPr>
          <p:nvPr/>
        </p:nvSpPr>
        <p:spPr bwMode="auto">
          <a:xfrm>
            <a:off x="6963619" y="1930600"/>
            <a:ext cx="1856123" cy="2412800"/>
          </a:xfrm>
          <a:prstGeom prst="rect">
            <a:avLst/>
          </a:prstGeom>
          <a:noFill/>
          <a:ln w="254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970676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98745" y="1193100"/>
                <a:ext cx="7886700" cy="3263504"/>
              </a:xfrm>
            </p:spPr>
            <p:txBody>
              <a:bodyPr>
                <a:normAutofit fontScale="85000" lnSpcReduction="20000"/>
              </a:bodyPr>
              <a:lstStyle/>
              <a:p>
                <a:pPr marL="0" indent="0">
                  <a:buNone/>
                </a:pPr>
                <a:r>
                  <a:rPr lang="en-US" dirty="0"/>
                  <a:t>Alice’s Input: </a:t>
                </a:r>
                <a:r>
                  <a:rPr lang="en-US" dirty="0" err="1"/>
                  <a:t>a,b</a:t>
                </a:r>
                <a:endParaRPr lang="en-US" dirty="0"/>
              </a:p>
              <a:p>
                <a:pPr marL="0" indent="0">
                  <a:buNone/>
                </a:pPr>
                <a:r>
                  <a:rPr lang="en-US" dirty="0"/>
                  <a:t>Bob’s Input: </a:t>
                </a:r>
                <a:r>
                  <a:rPr lang="en-US" dirty="0" err="1"/>
                  <a:t>c,d</a:t>
                </a:r>
                <a:endParaRPr lang="en-US" dirty="0"/>
              </a:p>
              <a:p>
                <a:pPr marL="0" indent="0">
                  <a:buNone/>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altLang="en-US" i="1">
                            <a:latin typeface="Cambria Math" panose="02040503050406030204" pitchFamily="18" charset="0"/>
                          </a:rPr>
                          <m:t>𝑎</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𝑏</m:t>
                        </m:r>
                        <m:r>
                          <m:rPr>
                            <m:nor/>
                          </m:rPr>
                          <a:rPr lang="en-US" altLang="en-US" dirty="0"/>
                          <m:t> </m:t>
                        </m:r>
                      </m:e>
                    </m:d>
                    <m:r>
                      <a:rPr lang="en-US" altLang="en-US" i="1">
                        <a:latin typeface="Cambria Math" panose="02040503050406030204" pitchFamily="18" charset="0"/>
                        <a:ea typeface="Cambria Math" panose="02040503050406030204" pitchFamily="18" charset="0"/>
                      </a:rPr>
                      <m:t>∨</m:t>
                    </m:r>
                    <m:d>
                      <m:dPr>
                        <m:ctrlPr>
                          <a:rPr lang="en-US" altLang="en-US" i="1" smtClean="0">
                            <a:latin typeface="Cambria Math" panose="02040503050406030204" pitchFamily="18" charset="0"/>
                            <a:ea typeface="Cambria Math" panose="02040503050406030204" pitchFamily="18" charset="0"/>
                          </a:rPr>
                        </m:ctrlPr>
                      </m:dPr>
                      <m:e>
                        <m:r>
                          <a:rPr lang="en-US" altLang="en-US" i="1">
                            <a:latin typeface="Cambria Math" panose="02040503050406030204" pitchFamily="18" charset="0"/>
                          </a:rPr>
                          <m:t>𝑐</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𝑑</m:t>
                        </m:r>
                        <m:r>
                          <m:rPr>
                            <m:nor/>
                          </m:rPr>
                          <a:rPr lang="en-US" altLang="en-US" dirty="0"/>
                          <m:t> </m:t>
                        </m:r>
                      </m:e>
                    </m:d>
                  </m:oMath>
                </a14:m>
                <a:r>
                  <a:rPr lang="en-US" altLang="en-US" dirty="0"/>
                  <a:t> </a:t>
                </a:r>
              </a:p>
              <a:p>
                <a:pPr marL="0" indent="0">
                  <a:buNone/>
                </a:pPr>
                <a:endParaRPr lang="en-US" altLang="en-US" dirty="0"/>
              </a:p>
              <a:p>
                <a:pPr marL="0" indent="0">
                  <a:buNone/>
                </a:pPr>
                <a:r>
                  <a:rPr lang="en-US" altLang="en-US" b="1" dirty="0"/>
                  <a:t>Step 5: </a:t>
                </a:r>
                <a:r>
                  <a:rPr lang="en-US" altLang="en-US" dirty="0"/>
                  <a:t>Alice and Bob run OT for each of</a:t>
                </a:r>
              </a:p>
              <a:p>
                <a:pPr marL="0" indent="0">
                  <a:buNone/>
                </a:pPr>
                <a:r>
                  <a:rPr lang="en-US" altLang="en-US" dirty="0"/>
                  <a:t>Bob’s input wires</a:t>
                </a:r>
              </a:p>
              <a:p>
                <a:pPr marL="0" indent="0">
                  <a:buNone/>
                </a:pPr>
                <a:r>
                  <a:rPr lang="en-US" altLang="en-US" b="1" dirty="0"/>
                  <a:t>   Wire C OT:</a:t>
                </a:r>
              </a:p>
              <a:p>
                <a:pPr marL="0" indent="0">
                  <a:buNone/>
                </a:pPr>
                <a:r>
                  <a:rPr lang="en-US" altLang="en-US" dirty="0"/>
                  <a:t>       Bob’s Input: 1 if c=1; 0 otherwise</a:t>
                </a:r>
              </a:p>
              <a:p>
                <a:pPr marL="0" indent="0">
                  <a:buNone/>
                </a:pPr>
                <a:r>
                  <a:rPr lang="en-US" altLang="en-US" dirty="0"/>
                  <a:t>       Alice’s Input: </a:t>
                </a:r>
                <a14:m>
                  <m:oMath xmlns:m="http://schemas.openxmlformats.org/officeDocument/2006/math">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𝒄</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oMath>
                </a14:m>
                <a:r>
                  <a:rPr lang="en-US" altLang="en-US" dirty="0"/>
                  <a:t> and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𝒄</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r>
                  <a:rPr lang="en-US" altLang="en-US" dirty="0"/>
                  <a:t>	</a:t>
                </a:r>
              </a:p>
              <a:p>
                <a:pPr marL="0" indent="0">
                  <a:buNone/>
                </a:pPr>
                <a:r>
                  <a:rPr lang="en-US" altLang="en-US" dirty="0"/>
                  <a:t>       Bob’s Output: </a:t>
                </a:r>
                <a14:m>
                  <m:oMath xmlns:m="http://schemas.openxmlformats.org/officeDocument/2006/math">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𝒄</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oMath>
                </a14:m>
                <a:r>
                  <a:rPr lang="en-US" altLang="en-US" dirty="0"/>
                  <a:t> if c=0; otherwise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𝒄</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endParaRPr lang="en-US" altLang="en-US" dirty="0"/>
              </a:p>
              <a:p>
                <a:pPr marL="0" indent="0">
                  <a:buNone/>
                </a:pPr>
                <a:r>
                  <a:rPr lang="en-US" altLang="en-US" dirty="0"/>
                  <a:t>       Alice’s Output: Nothing</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98745" y="1193100"/>
                <a:ext cx="7886700" cy="3263504"/>
              </a:xfrm>
              <a:blipFill>
                <a:blip r:embed="rId2"/>
                <a:stretch>
                  <a:fillRect l="-643" t="-3502" b="-272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defTabSz="685800" fontAlgn="auto">
              <a:spcBef>
                <a:spcPts val="0"/>
              </a:spcBef>
              <a:spcAft>
                <a:spcPts val="0"/>
              </a:spcAft>
            </a:pPr>
            <a:fld id="{D104D3F7-B83F-4105-B753-146AD0E5364B}" type="slidenum">
              <a:rPr lang="en-US">
                <a:solidFill>
                  <a:prstClr val="black">
                    <a:tint val="75000"/>
                  </a:prstClr>
                </a:solidFill>
                <a:latin typeface="Calibri" panose="020F0502020204030204"/>
                <a:ea typeface="+mn-ea"/>
                <a:cs typeface="+mn-cs"/>
              </a:rPr>
              <a:pPr defTabSz="685800" fontAlgn="auto">
                <a:spcBef>
                  <a:spcPts val="0"/>
                </a:spcBef>
                <a:spcAft>
                  <a:spcPts val="0"/>
                </a:spcAft>
              </a:pPr>
              <a:t>73</a:t>
            </a:fld>
            <a:endParaRPr lang="en-US">
              <a:solidFill>
                <a:prstClr val="black">
                  <a:tint val="75000"/>
                </a:prstClr>
              </a:solidFill>
              <a:latin typeface="Calibri" panose="020F0502020204030204"/>
              <a:ea typeface="+mn-ea"/>
              <a:cs typeface="+mn-cs"/>
            </a:endParaRPr>
          </a:p>
        </p:txBody>
      </p:sp>
      <p:grpSp>
        <p:nvGrpSpPr>
          <p:cNvPr id="5" name="Group 26"/>
          <p:cNvGrpSpPr>
            <a:grpSpLocks/>
          </p:cNvGrpSpPr>
          <p:nvPr/>
        </p:nvGrpSpPr>
        <p:grpSpPr bwMode="auto">
          <a:xfrm>
            <a:off x="4963369" y="3382565"/>
            <a:ext cx="857250" cy="985837"/>
            <a:chOff x="1344" y="2448"/>
            <a:chExt cx="720" cy="828"/>
          </a:xfrm>
        </p:grpSpPr>
        <p:pic>
          <p:nvPicPr>
            <p:cNvPr id="6" name="Picture 19"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4"/>
            <p:cNvGrpSpPr>
              <a:grpSpLocks/>
            </p:cNvGrpSpPr>
            <p:nvPr/>
          </p:nvGrpSpPr>
          <p:grpSpPr bwMode="auto">
            <a:xfrm>
              <a:off x="1344" y="2736"/>
              <a:ext cx="528" cy="540"/>
              <a:chOff x="1584" y="2784"/>
              <a:chExt cx="528" cy="540"/>
            </a:xfrm>
          </p:grpSpPr>
          <p:pic>
            <p:nvPicPr>
              <p:cNvPr id="9" name="Picture 2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8" name="Text Box 25"/>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1" name="Group 63"/>
          <p:cNvGrpSpPr>
            <a:grpSpLocks/>
          </p:cNvGrpSpPr>
          <p:nvPr/>
        </p:nvGrpSpPr>
        <p:grpSpPr bwMode="auto">
          <a:xfrm>
            <a:off x="5763469" y="3382565"/>
            <a:ext cx="857250" cy="985837"/>
            <a:chOff x="1344" y="2448"/>
            <a:chExt cx="720" cy="828"/>
          </a:xfrm>
        </p:grpSpPr>
        <p:pic>
          <p:nvPicPr>
            <p:cNvPr id="12" name="Picture 6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p:cNvGrpSpPr>
              <a:grpSpLocks/>
            </p:cNvGrpSpPr>
            <p:nvPr/>
          </p:nvGrpSpPr>
          <p:grpSpPr bwMode="auto">
            <a:xfrm>
              <a:off x="1344" y="2736"/>
              <a:ext cx="528" cy="540"/>
              <a:chOff x="1584" y="2784"/>
              <a:chExt cx="528" cy="540"/>
            </a:xfrm>
          </p:grpSpPr>
          <p:pic>
            <p:nvPicPr>
              <p:cNvPr id="15" name="Picture 6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14" name="Text Box 6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7" name="Group 69"/>
          <p:cNvGrpSpPr>
            <a:grpSpLocks/>
          </p:cNvGrpSpPr>
          <p:nvPr/>
        </p:nvGrpSpPr>
        <p:grpSpPr bwMode="auto">
          <a:xfrm>
            <a:off x="7077919" y="3325415"/>
            <a:ext cx="857250" cy="985837"/>
            <a:chOff x="1344" y="2448"/>
            <a:chExt cx="720" cy="828"/>
          </a:xfrm>
        </p:grpSpPr>
        <p:pic>
          <p:nvPicPr>
            <p:cNvPr id="18" name="Picture 70"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71"/>
            <p:cNvGrpSpPr>
              <a:grpSpLocks/>
            </p:cNvGrpSpPr>
            <p:nvPr/>
          </p:nvGrpSpPr>
          <p:grpSpPr bwMode="auto">
            <a:xfrm>
              <a:off x="1344" y="2736"/>
              <a:ext cx="528" cy="540"/>
              <a:chOff x="1584" y="2784"/>
              <a:chExt cx="528" cy="540"/>
            </a:xfrm>
          </p:grpSpPr>
          <p:pic>
            <p:nvPicPr>
              <p:cNvPr id="21" name="Picture 72"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73"/>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0" name="Text Box 74"/>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3" name="Group 75"/>
          <p:cNvGrpSpPr>
            <a:grpSpLocks/>
          </p:cNvGrpSpPr>
          <p:nvPr/>
        </p:nvGrpSpPr>
        <p:grpSpPr bwMode="auto">
          <a:xfrm>
            <a:off x="7878019" y="3325415"/>
            <a:ext cx="857250" cy="985837"/>
            <a:chOff x="1344" y="2448"/>
            <a:chExt cx="720" cy="828"/>
          </a:xfrm>
        </p:grpSpPr>
        <p:pic>
          <p:nvPicPr>
            <p:cNvPr id="24" name="Picture 76"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77"/>
            <p:cNvGrpSpPr>
              <a:grpSpLocks/>
            </p:cNvGrpSpPr>
            <p:nvPr/>
          </p:nvGrpSpPr>
          <p:grpSpPr bwMode="auto">
            <a:xfrm>
              <a:off x="1344" y="2736"/>
              <a:ext cx="528" cy="540"/>
              <a:chOff x="1584" y="2784"/>
              <a:chExt cx="528" cy="540"/>
            </a:xfrm>
          </p:grpSpPr>
          <p:pic>
            <p:nvPicPr>
              <p:cNvPr id="27" name="Picture 78"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79"/>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6" name="Text Box 80"/>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9" name="Group 81"/>
          <p:cNvGrpSpPr>
            <a:grpSpLocks/>
          </p:cNvGrpSpPr>
          <p:nvPr/>
        </p:nvGrpSpPr>
        <p:grpSpPr bwMode="auto">
          <a:xfrm>
            <a:off x="7077919" y="2021681"/>
            <a:ext cx="857250" cy="985838"/>
            <a:chOff x="1344" y="2448"/>
            <a:chExt cx="720" cy="828"/>
          </a:xfrm>
        </p:grpSpPr>
        <p:pic>
          <p:nvPicPr>
            <p:cNvPr id="30" name="Picture 82"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83"/>
            <p:cNvGrpSpPr>
              <a:grpSpLocks/>
            </p:cNvGrpSpPr>
            <p:nvPr/>
          </p:nvGrpSpPr>
          <p:grpSpPr bwMode="auto">
            <a:xfrm>
              <a:off x="1344" y="2736"/>
              <a:ext cx="528" cy="540"/>
              <a:chOff x="1584" y="2784"/>
              <a:chExt cx="528" cy="540"/>
            </a:xfrm>
          </p:grpSpPr>
          <p:pic>
            <p:nvPicPr>
              <p:cNvPr id="33" name="Picture 84"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85"/>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2" name="Text Box 86"/>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35" name="Group 87"/>
          <p:cNvGrpSpPr>
            <a:grpSpLocks/>
          </p:cNvGrpSpPr>
          <p:nvPr/>
        </p:nvGrpSpPr>
        <p:grpSpPr bwMode="auto">
          <a:xfrm>
            <a:off x="5706319" y="1953815"/>
            <a:ext cx="857250" cy="985837"/>
            <a:chOff x="1344" y="2448"/>
            <a:chExt cx="720" cy="828"/>
          </a:xfrm>
        </p:grpSpPr>
        <p:pic>
          <p:nvPicPr>
            <p:cNvPr id="36" name="Picture 88"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89"/>
            <p:cNvGrpSpPr>
              <a:grpSpLocks/>
            </p:cNvGrpSpPr>
            <p:nvPr/>
          </p:nvGrpSpPr>
          <p:grpSpPr bwMode="auto">
            <a:xfrm>
              <a:off x="1344" y="2736"/>
              <a:ext cx="528" cy="540"/>
              <a:chOff x="1584" y="2784"/>
              <a:chExt cx="528" cy="540"/>
            </a:xfrm>
          </p:grpSpPr>
          <p:pic>
            <p:nvPicPr>
              <p:cNvPr id="39" name="Picture 9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9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8" name="Text Box 92"/>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1" name="Group 93"/>
          <p:cNvGrpSpPr>
            <a:grpSpLocks/>
          </p:cNvGrpSpPr>
          <p:nvPr/>
        </p:nvGrpSpPr>
        <p:grpSpPr bwMode="auto">
          <a:xfrm>
            <a:off x="6449269" y="535781"/>
            <a:ext cx="857250" cy="985838"/>
            <a:chOff x="1344" y="2448"/>
            <a:chExt cx="720" cy="828"/>
          </a:xfrm>
        </p:grpSpPr>
        <p:pic>
          <p:nvPicPr>
            <p:cNvPr id="42" name="Picture 9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95"/>
            <p:cNvGrpSpPr>
              <a:grpSpLocks/>
            </p:cNvGrpSpPr>
            <p:nvPr/>
          </p:nvGrpSpPr>
          <p:grpSpPr bwMode="auto">
            <a:xfrm>
              <a:off x="1344" y="2736"/>
              <a:ext cx="528" cy="540"/>
              <a:chOff x="1584" y="2784"/>
              <a:chExt cx="528" cy="540"/>
            </a:xfrm>
          </p:grpSpPr>
          <p:pic>
            <p:nvPicPr>
              <p:cNvPr id="45" name="Picture 9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9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44" name="Text Box 9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7" name="Group 18"/>
          <p:cNvGrpSpPr>
            <a:grpSpLocks/>
          </p:cNvGrpSpPr>
          <p:nvPr/>
        </p:nvGrpSpPr>
        <p:grpSpPr bwMode="auto">
          <a:xfrm>
            <a:off x="5134819" y="982266"/>
            <a:ext cx="3371850" cy="3086100"/>
            <a:chOff x="1968" y="672"/>
            <a:chExt cx="1344" cy="1728"/>
          </a:xfrm>
        </p:grpSpPr>
        <p:sp>
          <p:nvSpPr>
            <p:cNvPr id="48" name="AutoShape 4"/>
            <p:cNvSpPr>
              <a:spLocks noChangeArrowheads="1"/>
            </p:cNvSpPr>
            <p:nvPr/>
          </p:nvSpPr>
          <p:spPr bwMode="auto">
            <a:xfrm>
              <a:off x="2352" y="91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49" name="Line 5"/>
            <p:cNvSpPr>
              <a:spLocks noChangeShapeType="1"/>
            </p:cNvSpPr>
            <p:nvPr/>
          </p:nvSpPr>
          <p:spPr bwMode="auto">
            <a:xfrm flipH="1">
              <a:off x="2256" y="1248"/>
              <a:ext cx="192"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0" name="Line 6"/>
            <p:cNvSpPr>
              <a:spLocks noChangeShapeType="1"/>
            </p:cNvSpPr>
            <p:nvPr/>
          </p:nvSpPr>
          <p:spPr bwMode="auto">
            <a:xfrm>
              <a:off x="2784" y="1248"/>
              <a:ext cx="24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1" name="Line 7"/>
            <p:cNvSpPr>
              <a:spLocks noChangeShapeType="1"/>
            </p:cNvSpPr>
            <p:nvPr/>
          </p:nvSpPr>
          <p:spPr bwMode="auto">
            <a:xfrm>
              <a:off x="2616" y="672"/>
              <a:ext cx="0" cy="2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2" name="AutoShape 10"/>
            <p:cNvSpPr>
              <a:spLocks noChangeArrowheads="1"/>
            </p:cNvSpPr>
            <p:nvPr/>
          </p:nvSpPr>
          <p:spPr bwMode="auto">
            <a:xfrm>
              <a:off x="1968"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3" name="AutoShape 11"/>
            <p:cNvSpPr>
              <a:spLocks noChangeArrowheads="1"/>
            </p:cNvSpPr>
            <p:nvPr/>
          </p:nvSpPr>
          <p:spPr bwMode="auto">
            <a:xfrm>
              <a:off x="2784"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4" name="Line 12"/>
            <p:cNvSpPr>
              <a:spLocks noChangeShapeType="1"/>
            </p:cNvSpPr>
            <p:nvPr/>
          </p:nvSpPr>
          <p:spPr bwMode="auto">
            <a:xfrm>
              <a:off x="2074"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5" name="Line 13"/>
            <p:cNvSpPr>
              <a:spLocks noChangeShapeType="1"/>
            </p:cNvSpPr>
            <p:nvPr/>
          </p:nvSpPr>
          <p:spPr bwMode="auto">
            <a:xfrm>
              <a:off x="2362"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6" name="Line 14"/>
            <p:cNvSpPr>
              <a:spLocks noChangeShapeType="1"/>
            </p:cNvSpPr>
            <p:nvPr/>
          </p:nvSpPr>
          <p:spPr bwMode="auto">
            <a:xfrm>
              <a:off x="2880"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7" name="Line 15"/>
            <p:cNvSpPr>
              <a:spLocks noChangeShapeType="1"/>
            </p:cNvSpPr>
            <p:nvPr/>
          </p:nvSpPr>
          <p:spPr bwMode="auto">
            <a:xfrm>
              <a:off x="3216"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sp>
        <p:nvSpPr>
          <p:cNvPr id="58" name="Text Box 100"/>
          <p:cNvSpPr txBox="1">
            <a:spLocks noChangeArrowheads="1"/>
          </p:cNvSpPr>
          <p:nvPr/>
        </p:nvSpPr>
        <p:spPr bwMode="auto">
          <a:xfrm>
            <a:off x="5363419" y="37719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a</a:t>
            </a:r>
          </a:p>
        </p:txBody>
      </p:sp>
      <p:sp>
        <p:nvSpPr>
          <p:cNvPr id="59" name="Text Box 101"/>
          <p:cNvSpPr txBox="1">
            <a:spLocks noChangeArrowheads="1"/>
          </p:cNvSpPr>
          <p:nvPr/>
        </p:nvSpPr>
        <p:spPr bwMode="auto">
          <a:xfrm>
            <a:off x="6106369" y="37719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b</a:t>
            </a:r>
          </a:p>
        </p:txBody>
      </p:sp>
      <mc:AlternateContent xmlns:mc="http://schemas.openxmlformats.org/markup-compatibility/2006">
        <mc:Choice xmlns:a14="http://schemas.microsoft.com/office/drawing/2010/main" Requires="a14">
          <p:sp>
            <p:nvSpPr>
              <p:cNvPr id="60" name="Text Box 102"/>
              <p:cNvSpPr txBox="1">
                <a:spLocks noChangeArrowheads="1"/>
              </p:cNvSpPr>
              <p:nvPr/>
            </p:nvSpPr>
            <p:spPr bwMode="auto">
              <a:xfrm>
                <a:off x="4732779" y="2186205"/>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𝑎</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𝑏</m:t>
                      </m:r>
                    </m:oMath>
                  </m:oMathPara>
                </a14:m>
                <a:endParaRPr lang="en-US" altLang="en-US" sz="1350" dirty="0">
                  <a:solidFill>
                    <a:prstClr val="black"/>
                  </a:solidFill>
                  <a:latin typeface="Calibri" panose="020F0502020204030204"/>
                  <a:ea typeface="+mn-ea"/>
                  <a:cs typeface="+mn-cs"/>
                </a:endParaRPr>
              </a:p>
            </p:txBody>
          </p:sp>
        </mc:Choice>
        <mc:Fallback>
          <p:sp>
            <p:nvSpPr>
              <p:cNvPr id="60" name="Text Box 102"/>
              <p:cNvSpPr txBox="1">
                <a:spLocks noRot="1" noChangeAspect="1" noMove="1" noResize="1" noEditPoints="1" noAdjustHandles="1" noChangeArrowheads="1" noChangeShapeType="1" noTextEdit="1"/>
              </p:cNvSpPr>
              <p:nvPr/>
            </p:nvSpPr>
            <p:spPr bwMode="auto">
              <a:xfrm>
                <a:off x="4732779" y="2186205"/>
                <a:ext cx="981007" cy="30008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1" name="Text Box 103"/>
          <p:cNvSpPr txBox="1">
            <a:spLocks noChangeArrowheads="1"/>
          </p:cNvSpPr>
          <p:nvPr/>
        </p:nvSpPr>
        <p:spPr bwMode="auto">
          <a:xfrm>
            <a:off x="5534869" y="2914651"/>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3" name="Text Box 100"/>
          <p:cNvSpPr txBox="1">
            <a:spLocks noChangeArrowheads="1"/>
          </p:cNvSpPr>
          <p:nvPr/>
        </p:nvSpPr>
        <p:spPr bwMode="auto">
          <a:xfrm>
            <a:off x="7429422" y="3738562"/>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c</a:t>
            </a:r>
          </a:p>
        </p:txBody>
      </p:sp>
      <p:sp>
        <p:nvSpPr>
          <p:cNvPr id="64" name="Text Box 100"/>
          <p:cNvSpPr txBox="1">
            <a:spLocks noChangeArrowheads="1"/>
          </p:cNvSpPr>
          <p:nvPr/>
        </p:nvSpPr>
        <p:spPr bwMode="auto">
          <a:xfrm>
            <a:off x="8341342" y="3732013"/>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d</a:t>
            </a:r>
          </a:p>
        </p:txBody>
      </p:sp>
      <mc:AlternateContent xmlns:mc="http://schemas.openxmlformats.org/markup-compatibility/2006">
        <mc:Choice xmlns:a14="http://schemas.microsoft.com/office/drawing/2010/main" Requires="a14">
          <p:sp>
            <p:nvSpPr>
              <p:cNvPr id="65" name="Text Box 102"/>
              <p:cNvSpPr txBox="1">
                <a:spLocks noChangeArrowheads="1"/>
              </p:cNvSpPr>
              <p:nvPr/>
            </p:nvSpPr>
            <p:spPr bwMode="auto">
              <a:xfrm>
                <a:off x="7784130" y="2145850"/>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𝑓</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𝑐</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𝑑</m:t>
                      </m:r>
                    </m:oMath>
                  </m:oMathPara>
                </a14:m>
                <a:endParaRPr lang="en-US" altLang="en-US" sz="1350" dirty="0">
                  <a:solidFill>
                    <a:prstClr val="black"/>
                  </a:solidFill>
                  <a:latin typeface="Calibri" panose="020F0502020204030204"/>
                  <a:ea typeface="+mn-ea"/>
                  <a:cs typeface="+mn-cs"/>
                </a:endParaRPr>
              </a:p>
            </p:txBody>
          </p:sp>
        </mc:Choice>
        <mc:Fallback>
          <p:sp>
            <p:nvSpPr>
              <p:cNvPr id="65" name="Text Box 102"/>
              <p:cNvSpPr txBox="1">
                <a:spLocks noRot="1" noChangeAspect="1" noMove="1" noResize="1" noEditPoints="1" noAdjustHandles="1" noChangeArrowheads="1" noChangeShapeType="1" noTextEdit="1"/>
              </p:cNvSpPr>
              <p:nvPr/>
            </p:nvSpPr>
            <p:spPr bwMode="auto">
              <a:xfrm>
                <a:off x="7784130" y="2145850"/>
                <a:ext cx="981007" cy="300082"/>
              </a:xfrm>
              <a:prstGeom prst="rect">
                <a:avLst/>
              </a:prstGeom>
              <a:blipFill>
                <a:blip r:embed="rId6"/>
                <a:stretch>
                  <a:fillRect b="-8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Text Box 102"/>
              <p:cNvSpPr txBox="1">
                <a:spLocks noChangeArrowheads="1"/>
              </p:cNvSpPr>
              <p:nvPr/>
            </p:nvSpPr>
            <p:spPr bwMode="auto">
              <a:xfrm>
                <a:off x="7297876" y="890429"/>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𝑔</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𝑓</m:t>
                      </m:r>
                    </m:oMath>
                  </m:oMathPara>
                </a14:m>
                <a:endParaRPr lang="en-US" altLang="en-US" sz="1350" dirty="0">
                  <a:solidFill>
                    <a:prstClr val="black"/>
                  </a:solidFill>
                  <a:latin typeface="Calibri" panose="020F0502020204030204"/>
                  <a:ea typeface="+mn-ea"/>
                  <a:cs typeface="+mn-cs"/>
                </a:endParaRPr>
              </a:p>
            </p:txBody>
          </p:sp>
        </mc:Choice>
        <mc:Fallback>
          <p:sp>
            <p:nvSpPr>
              <p:cNvPr id="66" name="Text Box 102"/>
              <p:cNvSpPr txBox="1">
                <a:spLocks noRot="1" noChangeAspect="1" noMove="1" noResize="1" noEditPoints="1" noAdjustHandles="1" noChangeArrowheads="1" noChangeShapeType="1" noTextEdit="1"/>
              </p:cNvSpPr>
              <p:nvPr/>
            </p:nvSpPr>
            <p:spPr bwMode="auto">
              <a:xfrm>
                <a:off x="7297876" y="890429"/>
                <a:ext cx="981007" cy="300082"/>
              </a:xfrm>
              <a:prstGeom prst="rect">
                <a:avLst/>
              </a:prstGeom>
              <a:blipFill>
                <a:blip r:embed="rId7"/>
                <a:stretch>
                  <a:fillRect b="-8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7" name="Text Box 103"/>
          <p:cNvSpPr txBox="1">
            <a:spLocks noChangeArrowheads="1"/>
          </p:cNvSpPr>
          <p:nvPr/>
        </p:nvSpPr>
        <p:spPr bwMode="auto">
          <a:xfrm>
            <a:off x="7677994" y="2940966"/>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8" name="Text Box 103"/>
          <p:cNvSpPr txBox="1">
            <a:spLocks noChangeArrowheads="1"/>
          </p:cNvSpPr>
          <p:nvPr/>
        </p:nvSpPr>
        <p:spPr bwMode="auto">
          <a:xfrm>
            <a:off x="6550172" y="1614014"/>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OR</a:t>
            </a:r>
          </a:p>
        </p:txBody>
      </p:sp>
      <p:sp>
        <p:nvSpPr>
          <p:cNvPr id="69" name="Rectangle 105"/>
          <p:cNvSpPr>
            <a:spLocks noChangeArrowheads="1"/>
          </p:cNvSpPr>
          <p:nvPr/>
        </p:nvSpPr>
        <p:spPr bwMode="auto">
          <a:xfrm>
            <a:off x="6963619" y="1930600"/>
            <a:ext cx="1856123" cy="2412800"/>
          </a:xfrm>
          <a:prstGeom prst="rect">
            <a:avLst/>
          </a:prstGeom>
          <a:noFill/>
          <a:ln w="254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5765130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98745" y="1193100"/>
                <a:ext cx="7886700" cy="3263504"/>
              </a:xfrm>
            </p:spPr>
            <p:txBody>
              <a:bodyPr>
                <a:normAutofit fontScale="85000" lnSpcReduction="20000"/>
              </a:bodyPr>
              <a:lstStyle/>
              <a:p>
                <a:pPr marL="0" indent="0">
                  <a:buNone/>
                </a:pPr>
                <a:r>
                  <a:rPr lang="en-US" dirty="0"/>
                  <a:t>Alice’s Input: </a:t>
                </a:r>
                <a:r>
                  <a:rPr lang="en-US" dirty="0" err="1"/>
                  <a:t>a,b</a:t>
                </a:r>
                <a:endParaRPr lang="en-US" dirty="0"/>
              </a:p>
              <a:p>
                <a:pPr marL="0" indent="0">
                  <a:buNone/>
                </a:pPr>
                <a:r>
                  <a:rPr lang="en-US" dirty="0"/>
                  <a:t>Bob’s Input: </a:t>
                </a:r>
                <a:r>
                  <a:rPr lang="en-US" dirty="0" err="1"/>
                  <a:t>c,d</a:t>
                </a:r>
                <a:endParaRPr lang="en-US" dirty="0"/>
              </a:p>
              <a:p>
                <a:pPr marL="0" indent="0">
                  <a:buNone/>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altLang="en-US" i="1">
                            <a:latin typeface="Cambria Math" panose="02040503050406030204" pitchFamily="18" charset="0"/>
                          </a:rPr>
                          <m:t>𝑎</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𝑏</m:t>
                        </m:r>
                        <m:r>
                          <m:rPr>
                            <m:nor/>
                          </m:rPr>
                          <a:rPr lang="en-US" altLang="en-US" dirty="0"/>
                          <m:t> </m:t>
                        </m:r>
                      </m:e>
                    </m:d>
                    <m:r>
                      <a:rPr lang="en-US" altLang="en-US" i="1">
                        <a:latin typeface="Cambria Math" panose="02040503050406030204" pitchFamily="18" charset="0"/>
                        <a:ea typeface="Cambria Math" panose="02040503050406030204" pitchFamily="18" charset="0"/>
                      </a:rPr>
                      <m:t>∨</m:t>
                    </m:r>
                    <m:d>
                      <m:dPr>
                        <m:ctrlPr>
                          <a:rPr lang="en-US" altLang="en-US" i="1" smtClean="0">
                            <a:latin typeface="Cambria Math" panose="02040503050406030204" pitchFamily="18" charset="0"/>
                            <a:ea typeface="Cambria Math" panose="02040503050406030204" pitchFamily="18" charset="0"/>
                          </a:rPr>
                        </m:ctrlPr>
                      </m:dPr>
                      <m:e>
                        <m:r>
                          <a:rPr lang="en-US" altLang="en-US" i="1">
                            <a:latin typeface="Cambria Math" panose="02040503050406030204" pitchFamily="18" charset="0"/>
                          </a:rPr>
                          <m:t>𝑐</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𝑑</m:t>
                        </m:r>
                        <m:r>
                          <m:rPr>
                            <m:nor/>
                          </m:rPr>
                          <a:rPr lang="en-US" altLang="en-US" dirty="0"/>
                          <m:t> </m:t>
                        </m:r>
                      </m:e>
                    </m:d>
                  </m:oMath>
                </a14:m>
                <a:r>
                  <a:rPr lang="en-US" altLang="en-US" dirty="0"/>
                  <a:t> </a:t>
                </a:r>
              </a:p>
              <a:p>
                <a:pPr marL="0" indent="0">
                  <a:buNone/>
                </a:pPr>
                <a:endParaRPr lang="en-US" altLang="en-US" dirty="0"/>
              </a:p>
              <a:p>
                <a:pPr marL="0" indent="0">
                  <a:buNone/>
                </a:pPr>
                <a:r>
                  <a:rPr lang="en-US" altLang="en-US" b="1" dirty="0"/>
                  <a:t>Step 5: </a:t>
                </a:r>
                <a:r>
                  <a:rPr lang="en-US" altLang="en-US" dirty="0"/>
                  <a:t>Alice and Bob run OT for each of</a:t>
                </a:r>
              </a:p>
              <a:p>
                <a:pPr marL="0" indent="0">
                  <a:buNone/>
                </a:pPr>
                <a:r>
                  <a:rPr lang="en-US" altLang="en-US" dirty="0"/>
                  <a:t>Bob’s input wires</a:t>
                </a:r>
              </a:p>
              <a:p>
                <a:pPr marL="0" indent="0">
                  <a:buNone/>
                </a:pPr>
                <a:r>
                  <a:rPr lang="en-US" altLang="en-US" b="1" dirty="0"/>
                  <a:t>   Wire D OT:</a:t>
                </a:r>
              </a:p>
              <a:p>
                <a:pPr marL="0" indent="0">
                  <a:buNone/>
                </a:pPr>
                <a:r>
                  <a:rPr lang="en-US" altLang="en-US" dirty="0"/>
                  <a:t>       Bob’s Input: 1 if d=1; 0 otherwise</a:t>
                </a:r>
              </a:p>
              <a:p>
                <a:pPr marL="0" indent="0">
                  <a:buNone/>
                </a:pPr>
                <a:r>
                  <a:rPr lang="en-US" altLang="en-US" dirty="0"/>
                  <a:t>       Alice’s Input: </a:t>
                </a:r>
                <a14:m>
                  <m:oMath xmlns:m="http://schemas.openxmlformats.org/officeDocument/2006/math">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smtClean="0">
                            <a:solidFill>
                              <a:srgbClr val="0070C0"/>
                            </a:solidFill>
                            <a:latin typeface="Cambria Math" panose="02040503050406030204" pitchFamily="18" charset="0"/>
                          </a:rPr>
                          <m:t>𝒅</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oMath>
                </a14:m>
                <a:r>
                  <a:rPr lang="en-US" altLang="en-US" dirty="0"/>
                  <a:t> and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𝒅</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r>
                  <a:rPr lang="en-US" altLang="en-US" dirty="0"/>
                  <a:t>	</a:t>
                </a:r>
              </a:p>
              <a:p>
                <a:pPr marL="0" indent="0">
                  <a:buNone/>
                </a:pPr>
                <a:r>
                  <a:rPr lang="en-US" altLang="en-US" dirty="0"/>
                  <a:t>       Bob’s Output: </a:t>
                </a:r>
                <a14:m>
                  <m:oMath xmlns:m="http://schemas.openxmlformats.org/officeDocument/2006/math">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smtClean="0">
                            <a:solidFill>
                              <a:srgbClr val="0070C0"/>
                            </a:solidFill>
                            <a:latin typeface="Cambria Math" panose="02040503050406030204" pitchFamily="18" charset="0"/>
                          </a:rPr>
                          <m:t>𝒅</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oMath>
                </a14:m>
                <a:r>
                  <a:rPr lang="en-US" altLang="en-US" dirty="0"/>
                  <a:t> if d=0; otherwise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𝒅</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endParaRPr lang="en-US" altLang="en-US" dirty="0"/>
              </a:p>
              <a:p>
                <a:pPr marL="0" indent="0">
                  <a:buNone/>
                </a:pPr>
                <a:r>
                  <a:rPr lang="en-US" altLang="en-US" dirty="0"/>
                  <a:t>       Alice’s Output: Nothing</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98745" y="1193100"/>
                <a:ext cx="7886700" cy="3263504"/>
              </a:xfrm>
              <a:blipFill>
                <a:blip r:embed="rId2"/>
                <a:stretch>
                  <a:fillRect l="-643" t="-3502" b="-272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defTabSz="685800" fontAlgn="auto">
              <a:spcBef>
                <a:spcPts val="0"/>
              </a:spcBef>
              <a:spcAft>
                <a:spcPts val="0"/>
              </a:spcAft>
            </a:pPr>
            <a:fld id="{D104D3F7-B83F-4105-B753-146AD0E5364B}" type="slidenum">
              <a:rPr lang="en-US">
                <a:solidFill>
                  <a:prstClr val="black">
                    <a:tint val="75000"/>
                  </a:prstClr>
                </a:solidFill>
                <a:latin typeface="Calibri" panose="020F0502020204030204"/>
                <a:ea typeface="+mn-ea"/>
                <a:cs typeface="+mn-cs"/>
              </a:rPr>
              <a:pPr defTabSz="685800" fontAlgn="auto">
                <a:spcBef>
                  <a:spcPts val="0"/>
                </a:spcBef>
                <a:spcAft>
                  <a:spcPts val="0"/>
                </a:spcAft>
              </a:pPr>
              <a:t>74</a:t>
            </a:fld>
            <a:endParaRPr lang="en-US">
              <a:solidFill>
                <a:prstClr val="black">
                  <a:tint val="75000"/>
                </a:prstClr>
              </a:solidFill>
              <a:latin typeface="Calibri" panose="020F0502020204030204"/>
              <a:ea typeface="+mn-ea"/>
              <a:cs typeface="+mn-cs"/>
            </a:endParaRPr>
          </a:p>
        </p:txBody>
      </p:sp>
      <p:grpSp>
        <p:nvGrpSpPr>
          <p:cNvPr id="5" name="Group 26"/>
          <p:cNvGrpSpPr>
            <a:grpSpLocks/>
          </p:cNvGrpSpPr>
          <p:nvPr/>
        </p:nvGrpSpPr>
        <p:grpSpPr bwMode="auto">
          <a:xfrm>
            <a:off x="4963369" y="3382565"/>
            <a:ext cx="857250" cy="985837"/>
            <a:chOff x="1344" y="2448"/>
            <a:chExt cx="720" cy="828"/>
          </a:xfrm>
        </p:grpSpPr>
        <p:pic>
          <p:nvPicPr>
            <p:cNvPr id="6" name="Picture 19"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4"/>
            <p:cNvGrpSpPr>
              <a:grpSpLocks/>
            </p:cNvGrpSpPr>
            <p:nvPr/>
          </p:nvGrpSpPr>
          <p:grpSpPr bwMode="auto">
            <a:xfrm>
              <a:off x="1344" y="2736"/>
              <a:ext cx="528" cy="540"/>
              <a:chOff x="1584" y="2784"/>
              <a:chExt cx="528" cy="540"/>
            </a:xfrm>
          </p:grpSpPr>
          <p:pic>
            <p:nvPicPr>
              <p:cNvPr id="9" name="Picture 2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8" name="Text Box 25"/>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1" name="Group 63"/>
          <p:cNvGrpSpPr>
            <a:grpSpLocks/>
          </p:cNvGrpSpPr>
          <p:nvPr/>
        </p:nvGrpSpPr>
        <p:grpSpPr bwMode="auto">
          <a:xfrm>
            <a:off x="5763469" y="3382565"/>
            <a:ext cx="857250" cy="985837"/>
            <a:chOff x="1344" y="2448"/>
            <a:chExt cx="720" cy="828"/>
          </a:xfrm>
        </p:grpSpPr>
        <p:pic>
          <p:nvPicPr>
            <p:cNvPr id="12" name="Picture 6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p:cNvGrpSpPr>
              <a:grpSpLocks/>
            </p:cNvGrpSpPr>
            <p:nvPr/>
          </p:nvGrpSpPr>
          <p:grpSpPr bwMode="auto">
            <a:xfrm>
              <a:off x="1344" y="2736"/>
              <a:ext cx="528" cy="540"/>
              <a:chOff x="1584" y="2784"/>
              <a:chExt cx="528" cy="540"/>
            </a:xfrm>
          </p:grpSpPr>
          <p:pic>
            <p:nvPicPr>
              <p:cNvPr id="15" name="Picture 6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14" name="Text Box 6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7" name="Group 69"/>
          <p:cNvGrpSpPr>
            <a:grpSpLocks/>
          </p:cNvGrpSpPr>
          <p:nvPr/>
        </p:nvGrpSpPr>
        <p:grpSpPr bwMode="auto">
          <a:xfrm>
            <a:off x="7077919" y="3325415"/>
            <a:ext cx="857250" cy="985837"/>
            <a:chOff x="1344" y="2448"/>
            <a:chExt cx="720" cy="828"/>
          </a:xfrm>
        </p:grpSpPr>
        <p:pic>
          <p:nvPicPr>
            <p:cNvPr id="18" name="Picture 70"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71"/>
            <p:cNvGrpSpPr>
              <a:grpSpLocks/>
            </p:cNvGrpSpPr>
            <p:nvPr/>
          </p:nvGrpSpPr>
          <p:grpSpPr bwMode="auto">
            <a:xfrm>
              <a:off x="1344" y="2736"/>
              <a:ext cx="528" cy="540"/>
              <a:chOff x="1584" y="2784"/>
              <a:chExt cx="528" cy="540"/>
            </a:xfrm>
          </p:grpSpPr>
          <p:pic>
            <p:nvPicPr>
              <p:cNvPr id="21" name="Picture 72"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73"/>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0" name="Text Box 74"/>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3" name="Group 75"/>
          <p:cNvGrpSpPr>
            <a:grpSpLocks/>
          </p:cNvGrpSpPr>
          <p:nvPr/>
        </p:nvGrpSpPr>
        <p:grpSpPr bwMode="auto">
          <a:xfrm>
            <a:off x="7878019" y="3325415"/>
            <a:ext cx="857250" cy="985837"/>
            <a:chOff x="1344" y="2448"/>
            <a:chExt cx="720" cy="828"/>
          </a:xfrm>
        </p:grpSpPr>
        <p:pic>
          <p:nvPicPr>
            <p:cNvPr id="24" name="Picture 76"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77"/>
            <p:cNvGrpSpPr>
              <a:grpSpLocks/>
            </p:cNvGrpSpPr>
            <p:nvPr/>
          </p:nvGrpSpPr>
          <p:grpSpPr bwMode="auto">
            <a:xfrm>
              <a:off x="1344" y="2736"/>
              <a:ext cx="528" cy="540"/>
              <a:chOff x="1584" y="2784"/>
              <a:chExt cx="528" cy="540"/>
            </a:xfrm>
          </p:grpSpPr>
          <p:pic>
            <p:nvPicPr>
              <p:cNvPr id="27" name="Picture 78"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79"/>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6" name="Text Box 80"/>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9" name="Group 81"/>
          <p:cNvGrpSpPr>
            <a:grpSpLocks/>
          </p:cNvGrpSpPr>
          <p:nvPr/>
        </p:nvGrpSpPr>
        <p:grpSpPr bwMode="auto">
          <a:xfrm>
            <a:off x="7077919" y="2021681"/>
            <a:ext cx="857250" cy="985838"/>
            <a:chOff x="1344" y="2448"/>
            <a:chExt cx="720" cy="828"/>
          </a:xfrm>
        </p:grpSpPr>
        <p:pic>
          <p:nvPicPr>
            <p:cNvPr id="30" name="Picture 82"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83"/>
            <p:cNvGrpSpPr>
              <a:grpSpLocks/>
            </p:cNvGrpSpPr>
            <p:nvPr/>
          </p:nvGrpSpPr>
          <p:grpSpPr bwMode="auto">
            <a:xfrm>
              <a:off x="1344" y="2736"/>
              <a:ext cx="528" cy="540"/>
              <a:chOff x="1584" y="2784"/>
              <a:chExt cx="528" cy="540"/>
            </a:xfrm>
          </p:grpSpPr>
          <p:pic>
            <p:nvPicPr>
              <p:cNvPr id="33" name="Picture 84"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85"/>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2" name="Text Box 86"/>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35" name="Group 87"/>
          <p:cNvGrpSpPr>
            <a:grpSpLocks/>
          </p:cNvGrpSpPr>
          <p:nvPr/>
        </p:nvGrpSpPr>
        <p:grpSpPr bwMode="auto">
          <a:xfrm>
            <a:off x="5706319" y="1953815"/>
            <a:ext cx="857250" cy="985837"/>
            <a:chOff x="1344" y="2448"/>
            <a:chExt cx="720" cy="828"/>
          </a:xfrm>
        </p:grpSpPr>
        <p:pic>
          <p:nvPicPr>
            <p:cNvPr id="36" name="Picture 88"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89"/>
            <p:cNvGrpSpPr>
              <a:grpSpLocks/>
            </p:cNvGrpSpPr>
            <p:nvPr/>
          </p:nvGrpSpPr>
          <p:grpSpPr bwMode="auto">
            <a:xfrm>
              <a:off x="1344" y="2736"/>
              <a:ext cx="528" cy="540"/>
              <a:chOff x="1584" y="2784"/>
              <a:chExt cx="528" cy="540"/>
            </a:xfrm>
          </p:grpSpPr>
          <p:pic>
            <p:nvPicPr>
              <p:cNvPr id="39" name="Picture 9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9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8" name="Text Box 92"/>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1" name="Group 93"/>
          <p:cNvGrpSpPr>
            <a:grpSpLocks/>
          </p:cNvGrpSpPr>
          <p:nvPr/>
        </p:nvGrpSpPr>
        <p:grpSpPr bwMode="auto">
          <a:xfrm>
            <a:off x="6449269" y="535781"/>
            <a:ext cx="857250" cy="985838"/>
            <a:chOff x="1344" y="2448"/>
            <a:chExt cx="720" cy="828"/>
          </a:xfrm>
        </p:grpSpPr>
        <p:pic>
          <p:nvPicPr>
            <p:cNvPr id="42" name="Picture 9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95"/>
            <p:cNvGrpSpPr>
              <a:grpSpLocks/>
            </p:cNvGrpSpPr>
            <p:nvPr/>
          </p:nvGrpSpPr>
          <p:grpSpPr bwMode="auto">
            <a:xfrm>
              <a:off x="1344" y="2736"/>
              <a:ext cx="528" cy="540"/>
              <a:chOff x="1584" y="2784"/>
              <a:chExt cx="528" cy="540"/>
            </a:xfrm>
          </p:grpSpPr>
          <p:pic>
            <p:nvPicPr>
              <p:cNvPr id="45" name="Picture 9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9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44" name="Text Box 9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7" name="Group 18"/>
          <p:cNvGrpSpPr>
            <a:grpSpLocks/>
          </p:cNvGrpSpPr>
          <p:nvPr/>
        </p:nvGrpSpPr>
        <p:grpSpPr bwMode="auto">
          <a:xfrm>
            <a:off x="5134819" y="982266"/>
            <a:ext cx="3371850" cy="3086100"/>
            <a:chOff x="1968" y="672"/>
            <a:chExt cx="1344" cy="1728"/>
          </a:xfrm>
        </p:grpSpPr>
        <p:sp>
          <p:nvSpPr>
            <p:cNvPr id="48" name="AutoShape 4"/>
            <p:cNvSpPr>
              <a:spLocks noChangeArrowheads="1"/>
            </p:cNvSpPr>
            <p:nvPr/>
          </p:nvSpPr>
          <p:spPr bwMode="auto">
            <a:xfrm>
              <a:off x="2352" y="91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49" name="Line 5"/>
            <p:cNvSpPr>
              <a:spLocks noChangeShapeType="1"/>
            </p:cNvSpPr>
            <p:nvPr/>
          </p:nvSpPr>
          <p:spPr bwMode="auto">
            <a:xfrm flipH="1">
              <a:off x="2256" y="1248"/>
              <a:ext cx="192"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0" name="Line 6"/>
            <p:cNvSpPr>
              <a:spLocks noChangeShapeType="1"/>
            </p:cNvSpPr>
            <p:nvPr/>
          </p:nvSpPr>
          <p:spPr bwMode="auto">
            <a:xfrm>
              <a:off x="2784" y="1248"/>
              <a:ext cx="24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1" name="Line 7"/>
            <p:cNvSpPr>
              <a:spLocks noChangeShapeType="1"/>
            </p:cNvSpPr>
            <p:nvPr/>
          </p:nvSpPr>
          <p:spPr bwMode="auto">
            <a:xfrm>
              <a:off x="2616" y="672"/>
              <a:ext cx="0" cy="2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2" name="AutoShape 10"/>
            <p:cNvSpPr>
              <a:spLocks noChangeArrowheads="1"/>
            </p:cNvSpPr>
            <p:nvPr/>
          </p:nvSpPr>
          <p:spPr bwMode="auto">
            <a:xfrm>
              <a:off x="1968"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3" name="AutoShape 11"/>
            <p:cNvSpPr>
              <a:spLocks noChangeArrowheads="1"/>
            </p:cNvSpPr>
            <p:nvPr/>
          </p:nvSpPr>
          <p:spPr bwMode="auto">
            <a:xfrm>
              <a:off x="2784"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4" name="Line 12"/>
            <p:cNvSpPr>
              <a:spLocks noChangeShapeType="1"/>
            </p:cNvSpPr>
            <p:nvPr/>
          </p:nvSpPr>
          <p:spPr bwMode="auto">
            <a:xfrm>
              <a:off x="2074"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5" name="Line 13"/>
            <p:cNvSpPr>
              <a:spLocks noChangeShapeType="1"/>
            </p:cNvSpPr>
            <p:nvPr/>
          </p:nvSpPr>
          <p:spPr bwMode="auto">
            <a:xfrm>
              <a:off x="2362"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6" name="Line 14"/>
            <p:cNvSpPr>
              <a:spLocks noChangeShapeType="1"/>
            </p:cNvSpPr>
            <p:nvPr/>
          </p:nvSpPr>
          <p:spPr bwMode="auto">
            <a:xfrm>
              <a:off x="2880"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7" name="Line 15"/>
            <p:cNvSpPr>
              <a:spLocks noChangeShapeType="1"/>
            </p:cNvSpPr>
            <p:nvPr/>
          </p:nvSpPr>
          <p:spPr bwMode="auto">
            <a:xfrm>
              <a:off x="3216"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sp>
        <p:nvSpPr>
          <p:cNvPr id="58" name="Text Box 100"/>
          <p:cNvSpPr txBox="1">
            <a:spLocks noChangeArrowheads="1"/>
          </p:cNvSpPr>
          <p:nvPr/>
        </p:nvSpPr>
        <p:spPr bwMode="auto">
          <a:xfrm>
            <a:off x="5363419" y="37719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a</a:t>
            </a:r>
          </a:p>
        </p:txBody>
      </p:sp>
      <p:sp>
        <p:nvSpPr>
          <p:cNvPr id="59" name="Text Box 101"/>
          <p:cNvSpPr txBox="1">
            <a:spLocks noChangeArrowheads="1"/>
          </p:cNvSpPr>
          <p:nvPr/>
        </p:nvSpPr>
        <p:spPr bwMode="auto">
          <a:xfrm>
            <a:off x="6106369" y="37719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b</a:t>
            </a:r>
          </a:p>
        </p:txBody>
      </p:sp>
      <mc:AlternateContent xmlns:mc="http://schemas.openxmlformats.org/markup-compatibility/2006">
        <mc:Choice xmlns:a14="http://schemas.microsoft.com/office/drawing/2010/main" Requires="a14">
          <p:sp>
            <p:nvSpPr>
              <p:cNvPr id="60" name="Text Box 102"/>
              <p:cNvSpPr txBox="1">
                <a:spLocks noChangeArrowheads="1"/>
              </p:cNvSpPr>
              <p:nvPr/>
            </p:nvSpPr>
            <p:spPr bwMode="auto">
              <a:xfrm>
                <a:off x="4732779" y="2186205"/>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𝑎</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𝑏</m:t>
                      </m:r>
                    </m:oMath>
                  </m:oMathPara>
                </a14:m>
                <a:endParaRPr lang="en-US" altLang="en-US" sz="1350" dirty="0">
                  <a:solidFill>
                    <a:prstClr val="black"/>
                  </a:solidFill>
                  <a:latin typeface="Calibri" panose="020F0502020204030204"/>
                  <a:ea typeface="+mn-ea"/>
                  <a:cs typeface="+mn-cs"/>
                </a:endParaRPr>
              </a:p>
            </p:txBody>
          </p:sp>
        </mc:Choice>
        <mc:Fallback>
          <p:sp>
            <p:nvSpPr>
              <p:cNvPr id="60" name="Text Box 102"/>
              <p:cNvSpPr txBox="1">
                <a:spLocks noRot="1" noChangeAspect="1" noMove="1" noResize="1" noEditPoints="1" noAdjustHandles="1" noChangeArrowheads="1" noChangeShapeType="1" noTextEdit="1"/>
              </p:cNvSpPr>
              <p:nvPr/>
            </p:nvSpPr>
            <p:spPr bwMode="auto">
              <a:xfrm>
                <a:off x="4732779" y="2186205"/>
                <a:ext cx="981007" cy="30008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1" name="Text Box 103"/>
          <p:cNvSpPr txBox="1">
            <a:spLocks noChangeArrowheads="1"/>
          </p:cNvSpPr>
          <p:nvPr/>
        </p:nvSpPr>
        <p:spPr bwMode="auto">
          <a:xfrm>
            <a:off x="5534869" y="2914651"/>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3" name="Text Box 100"/>
          <p:cNvSpPr txBox="1">
            <a:spLocks noChangeArrowheads="1"/>
          </p:cNvSpPr>
          <p:nvPr/>
        </p:nvSpPr>
        <p:spPr bwMode="auto">
          <a:xfrm>
            <a:off x="7429422" y="3738562"/>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c</a:t>
            </a:r>
          </a:p>
        </p:txBody>
      </p:sp>
      <p:sp>
        <p:nvSpPr>
          <p:cNvPr id="64" name="Text Box 100"/>
          <p:cNvSpPr txBox="1">
            <a:spLocks noChangeArrowheads="1"/>
          </p:cNvSpPr>
          <p:nvPr/>
        </p:nvSpPr>
        <p:spPr bwMode="auto">
          <a:xfrm>
            <a:off x="8341342" y="3732013"/>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d</a:t>
            </a:r>
          </a:p>
        </p:txBody>
      </p:sp>
      <mc:AlternateContent xmlns:mc="http://schemas.openxmlformats.org/markup-compatibility/2006">
        <mc:Choice xmlns:a14="http://schemas.microsoft.com/office/drawing/2010/main" Requires="a14">
          <p:sp>
            <p:nvSpPr>
              <p:cNvPr id="65" name="Text Box 102"/>
              <p:cNvSpPr txBox="1">
                <a:spLocks noChangeArrowheads="1"/>
              </p:cNvSpPr>
              <p:nvPr/>
            </p:nvSpPr>
            <p:spPr bwMode="auto">
              <a:xfrm>
                <a:off x="7784130" y="2145850"/>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𝑓</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𝑐</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𝑑</m:t>
                      </m:r>
                    </m:oMath>
                  </m:oMathPara>
                </a14:m>
                <a:endParaRPr lang="en-US" altLang="en-US" sz="1350" dirty="0">
                  <a:solidFill>
                    <a:prstClr val="black"/>
                  </a:solidFill>
                  <a:latin typeface="Calibri" panose="020F0502020204030204"/>
                  <a:ea typeface="+mn-ea"/>
                  <a:cs typeface="+mn-cs"/>
                </a:endParaRPr>
              </a:p>
            </p:txBody>
          </p:sp>
        </mc:Choice>
        <mc:Fallback>
          <p:sp>
            <p:nvSpPr>
              <p:cNvPr id="65" name="Text Box 102"/>
              <p:cNvSpPr txBox="1">
                <a:spLocks noRot="1" noChangeAspect="1" noMove="1" noResize="1" noEditPoints="1" noAdjustHandles="1" noChangeArrowheads="1" noChangeShapeType="1" noTextEdit="1"/>
              </p:cNvSpPr>
              <p:nvPr/>
            </p:nvSpPr>
            <p:spPr bwMode="auto">
              <a:xfrm>
                <a:off x="7784130" y="2145850"/>
                <a:ext cx="981007" cy="300082"/>
              </a:xfrm>
              <a:prstGeom prst="rect">
                <a:avLst/>
              </a:prstGeom>
              <a:blipFill>
                <a:blip r:embed="rId6"/>
                <a:stretch>
                  <a:fillRect b="-8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Text Box 102"/>
              <p:cNvSpPr txBox="1">
                <a:spLocks noChangeArrowheads="1"/>
              </p:cNvSpPr>
              <p:nvPr/>
            </p:nvSpPr>
            <p:spPr bwMode="auto">
              <a:xfrm>
                <a:off x="7297876" y="890429"/>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𝑔</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𝑓</m:t>
                      </m:r>
                    </m:oMath>
                  </m:oMathPara>
                </a14:m>
                <a:endParaRPr lang="en-US" altLang="en-US" sz="1350" dirty="0">
                  <a:solidFill>
                    <a:prstClr val="black"/>
                  </a:solidFill>
                  <a:latin typeface="Calibri" panose="020F0502020204030204"/>
                  <a:ea typeface="+mn-ea"/>
                  <a:cs typeface="+mn-cs"/>
                </a:endParaRPr>
              </a:p>
            </p:txBody>
          </p:sp>
        </mc:Choice>
        <mc:Fallback>
          <p:sp>
            <p:nvSpPr>
              <p:cNvPr id="66" name="Text Box 102"/>
              <p:cNvSpPr txBox="1">
                <a:spLocks noRot="1" noChangeAspect="1" noMove="1" noResize="1" noEditPoints="1" noAdjustHandles="1" noChangeArrowheads="1" noChangeShapeType="1" noTextEdit="1"/>
              </p:cNvSpPr>
              <p:nvPr/>
            </p:nvSpPr>
            <p:spPr bwMode="auto">
              <a:xfrm>
                <a:off x="7297876" y="890429"/>
                <a:ext cx="981007" cy="300082"/>
              </a:xfrm>
              <a:prstGeom prst="rect">
                <a:avLst/>
              </a:prstGeom>
              <a:blipFill>
                <a:blip r:embed="rId7"/>
                <a:stretch>
                  <a:fillRect b="-8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7" name="Text Box 103"/>
          <p:cNvSpPr txBox="1">
            <a:spLocks noChangeArrowheads="1"/>
          </p:cNvSpPr>
          <p:nvPr/>
        </p:nvSpPr>
        <p:spPr bwMode="auto">
          <a:xfrm>
            <a:off x="7677994" y="2940966"/>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8" name="Text Box 103"/>
          <p:cNvSpPr txBox="1">
            <a:spLocks noChangeArrowheads="1"/>
          </p:cNvSpPr>
          <p:nvPr/>
        </p:nvSpPr>
        <p:spPr bwMode="auto">
          <a:xfrm>
            <a:off x="6550172" y="1614014"/>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OR</a:t>
            </a:r>
          </a:p>
        </p:txBody>
      </p:sp>
      <p:sp>
        <p:nvSpPr>
          <p:cNvPr id="69" name="Rectangle 105"/>
          <p:cNvSpPr>
            <a:spLocks noChangeArrowheads="1"/>
          </p:cNvSpPr>
          <p:nvPr/>
        </p:nvSpPr>
        <p:spPr bwMode="auto">
          <a:xfrm>
            <a:off x="6963619" y="1930600"/>
            <a:ext cx="1856123" cy="2412800"/>
          </a:xfrm>
          <a:prstGeom prst="rect">
            <a:avLst/>
          </a:prstGeom>
          <a:noFill/>
          <a:ln w="254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5866692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98745" y="1193100"/>
                <a:ext cx="7886700" cy="3263504"/>
              </a:xfrm>
            </p:spPr>
            <p:txBody>
              <a:bodyPr>
                <a:normAutofit/>
              </a:bodyPr>
              <a:lstStyle/>
              <a:p>
                <a:pPr marL="0" indent="0">
                  <a:buNone/>
                </a:pPr>
                <a:r>
                  <a:rPr lang="en-US" dirty="0"/>
                  <a:t>Alice’s Input: </a:t>
                </a:r>
                <a:r>
                  <a:rPr lang="en-US" dirty="0" err="1"/>
                  <a:t>a,b</a:t>
                </a:r>
                <a:endParaRPr lang="en-US" dirty="0"/>
              </a:p>
              <a:p>
                <a:pPr marL="0" indent="0">
                  <a:buNone/>
                </a:pPr>
                <a:r>
                  <a:rPr lang="en-US" dirty="0"/>
                  <a:t>Bob’s Input: </a:t>
                </a:r>
                <a:r>
                  <a:rPr lang="en-US" dirty="0" err="1"/>
                  <a:t>c,d</a:t>
                </a:r>
                <a:endParaRPr lang="en-US" dirty="0"/>
              </a:p>
              <a:p>
                <a:pPr marL="0" indent="0">
                  <a:buNone/>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altLang="en-US" i="1">
                            <a:latin typeface="Cambria Math" panose="02040503050406030204" pitchFamily="18" charset="0"/>
                          </a:rPr>
                          <m:t>𝑎</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𝑏</m:t>
                        </m:r>
                        <m:r>
                          <m:rPr>
                            <m:nor/>
                          </m:rPr>
                          <a:rPr lang="en-US" altLang="en-US" dirty="0"/>
                          <m:t> </m:t>
                        </m:r>
                      </m:e>
                    </m:d>
                    <m:r>
                      <a:rPr lang="en-US" altLang="en-US" i="1">
                        <a:latin typeface="Cambria Math" panose="02040503050406030204" pitchFamily="18" charset="0"/>
                        <a:ea typeface="Cambria Math" panose="02040503050406030204" pitchFamily="18" charset="0"/>
                      </a:rPr>
                      <m:t>∨</m:t>
                    </m:r>
                    <m:d>
                      <m:dPr>
                        <m:ctrlPr>
                          <a:rPr lang="en-US" altLang="en-US" i="1" smtClean="0">
                            <a:latin typeface="Cambria Math" panose="02040503050406030204" pitchFamily="18" charset="0"/>
                            <a:ea typeface="Cambria Math" panose="02040503050406030204" pitchFamily="18" charset="0"/>
                          </a:rPr>
                        </m:ctrlPr>
                      </m:dPr>
                      <m:e>
                        <m:r>
                          <a:rPr lang="en-US" altLang="en-US" i="1">
                            <a:latin typeface="Cambria Math" panose="02040503050406030204" pitchFamily="18" charset="0"/>
                          </a:rPr>
                          <m:t>𝑐</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𝑑</m:t>
                        </m:r>
                        <m:r>
                          <m:rPr>
                            <m:nor/>
                          </m:rPr>
                          <a:rPr lang="en-US" altLang="en-US" dirty="0"/>
                          <m:t> </m:t>
                        </m:r>
                      </m:e>
                    </m:d>
                  </m:oMath>
                </a14:m>
                <a:r>
                  <a:rPr lang="en-US" altLang="en-US" dirty="0"/>
                  <a:t> </a:t>
                </a:r>
              </a:p>
              <a:p>
                <a:pPr marL="0" indent="0">
                  <a:buNone/>
                </a:pPr>
                <a:endParaRPr lang="en-US" altLang="en-US" dirty="0"/>
              </a:p>
              <a:p>
                <a:pPr marL="0" indent="0">
                  <a:buNone/>
                </a:pPr>
                <a:r>
                  <a:rPr lang="en-US" altLang="en-US" b="1" dirty="0"/>
                  <a:t>Step 6: </a:t>
                </a:r>
                <a:r>
                  <a:rPr lang="en-US" altLang="en-US" dirty="0"/>
                  <a:t>Bob evaluates the garbled circuit</a:t>
                </a:r>
              </a:p>
              <a:p>
                <a:pPr marL="0" indent="0">
                  <a:buNone/>
                </a:pPr>
                <a:r>
                  <a:rPr lang="en-US" altLang="en-US" b="1" dirty="0"/>
                  <a:t> Example: </a:t>
                </a:r>
                <a:r>
                  <a:rPr lang="en-US" altLang="en-US" dirty="0"/>
                  <a:t>a=0, b=1, c=1,d=1</a:t>
                </a:r>
              </a:p>
              <a:p>
                <a:pPr marL="0" indent="0">
                  <a:buNone/>
                </a:pPr>
                <a:r>
                  <a:rPr lang="en-US" altLang="en-US" dirty="0"/>
                  <a:t>   Alice sent Bob </a:t>
                </a:r>
                <a14:m>
                  <m:oMath xmlns:m="http://schemas.openxmlformats.org/officeDocument/2006/math">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𝒂</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oMath>
                </a14:m>
                <a:r>
                  <a:rPr lang="en-US" altLang="en-US" dirty="0"/>
                  <a:t> and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𝒃</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endParaRPr lang="en-US" altLang="en-US" dirty="0"/>
              </a:p>
              <a:p>
                <a:pPr marL="0" indent="0">
                  <a:buNone/>
                </a:pPr>
                <a:r>
                  <a:rPr lang="en-US" altLang="en-US" dirty="0"/>
                  <a:t>   Bob obtains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𝒄</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r>
                  <a:rPr lang="en-US" altLang="en-US" dirty="0"/>
                  <a:t> and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𝒅</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r>
                  <a:rPr lang="en-US" dirty="0"/>
                  <a:t> from OTs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98745" y="1193100"/>
                <a:ext cx="7886700" cy="3263504"/>
              </a:xfrm>
              <a:blipFill>
                <a:blip r:embed="rId2"/>
                <a:stretch>
                  <a:fillRect l="-965" t="-272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defTabSz="685800" fontAlgn="auto">
              <a:spcBef>
                <a:spcPts val="0"/>
              </a:spcBef>
              <a:spcAft>
                <a:spcPts val="0"/>
              </a:spcAft>
            </a:pPr>
            <a:fld id="{D104D3F7-B83F-4105-B753-146AD0E5364B}" type="slidenum">
              <a:rPr lang="en-US">
                <a:solidFill>
                  <a:prstClr val="black">
                    <a:tint val="75000"/>
                  </a:prstClr>
                </a:solidFill>
                <a:latin typeface="Calibri" panose="020F0502020204030204"/>
                <a:ea typeface="+mn-ea"/>
                <a:cs typeface="+mn-cs"/>
              </a:rPr>
              <a:pPr defTabSz="685800" fontAlgn="auto">
                <a:spcBef>
                  <a:spcPts val="0"/>
                </a:spcBef>
                <a:spcAft>
                  <a:spcPts val="0"/>
                </a:spcAft>
              </a:pPr>
              <a:t>75</a:t>
            </a:fld>
            <a:endParaRPr lang="en-US">
              <a:solidFill>
                <a:prstClr val="black">
                  <a:tint val="75000"/>
                </a:prstClr>
              </a:solidFill>
              <a:latin typeface="Calibri" panose="020F0502020204030204"/>
              <a:ea typeface="+mn-ea"/>
              <a:cs typeface="+mn-cs"/>
            </a:endParaRPr>
          </a:p>
        </p:txBody>
      </p:sp>
      <p:grpSp>
        <p:nvGrpSpPr>
          <p:cNvPr id="5" name="Group 26"/>
          <p:cNvGrpSpPr>
            <a:grpSpLocks/>
          </p:cNvGrpSpPr>
          <p:nvPr/>
        </p:nvGrpSpPr>
        <p:grpSpPr bwMode="auto">
          <a:xfrm>
            <a:off x="4963369" y="3382565"/>
            <a:ext cx="857250" cy="985837"/>
            <a:chOff x="1344" y="2448"/>
            <a:chExt cx="720" cy="828"/>
          </a:xfrm>
        </p:grpSpPr>
        <p:pic>
          <p:nvPicPr>
            <p:cNvPr id="6" name="Picture 19"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4"/>
            <p:cNvGrpSpPr>
              <a:grpSpLocks/>
            </p:cNvGrpSpPr>
            <p:nvPr/>
          </p:nvGrpSpPr>
          <p:grpSpPr bwMode="auto">
            <a:xfrm>
              <a:off x="1344" y="2736"/>
              <a:ext cx="528" cy="540"/>
              <a:chOff x="1584" y="2784"/>
              <a:chExt cx="528" cy="540"/>
            </a:xfrm>
          </p:grpSpPr>
          <p:pic>
            <p:nvPicPr>
              <p:cNvPr id="9" name="Picture 2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8" name="Text Box 25"/>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1" name="Group 63"/>
          <p:cNvGrpSpPr>
            <a:grpSpLocks/>
          </p:cNvGrpSpPr>
          <p:nvPr/>
        </p:nvGrpSpPr>
        <p:grpSpPr bwMode="auto">
          <a:xfrm>
            <a:off x="5763469" y="3382565"/>
            <a:ext cx="857250" cy="985837"/>
            <a:chOff x="1344" y="2448"/>
            <a:chExt cx="720" cy="828"/>
          </a:xfrm>
        </p:grpSpPr>
        <p:pic>
          <p:nvPicPr>
            <p:cNvPr id="12" name="Picture 6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p:cNvGrpSpPr>
              <a:grpSpLocks/>
            </p:cNvGrpSpPr>
            <p:nvPr/>
          </p:nvGrpSpPr>
          <p:grpSpPr bwMode="auto">
            <a:xfrm>
              <a:off x="1344" y="2736"/>
              <a:ext cx="528" cy="540"/>
              <a:chOff x="1584" y="2784"/>
              <a:chExt cx="528" cy="540"/>
            </a:xfrm>
          </p:grpSpPr>
          <p:pic>
            <p:nvPicPr>
              <p:cNvPr id="15" name="Picture 6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14" name="Text Box 6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7" name="Group 69"/>
          <p:cNvGrpSpPr>
            <a:grpSpLocks/>
          </p:cNvGrpSpPr>
          <p:nvPr/>
        </p:nvGrpSpPr>
        <p:grpSpPr bwMode="auto">
          <a:xfrm>
            <a:off x="7077919" y="3325415"/>
            <a:ext cx="857250" cy="985837"/>
            <a:chOff x="1344" y="2448"/>
            <a:chExt cx="720" cy="828"/>
          </a:xfrm>
        </p:grpSpPr>
        <p:pic>
          <p:nvPicPr>
            <p:cNvPr id="18" name="Picture 70"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71"/>
            <p:cNvGrpSpPr>
              <a:grpSpLocks/>
            </p:cNvGrpSpPr>
            <p:nvPr/>
          </p:nvGrpSpPr>
          <p:grpSpPr bwMode="auto">
            <a:xfrm>
              <a:off x="1344" y="2736"/>
              <a:ext cx="528" cy="540"/>
              <a:chOff x="1584" y="2784"/>
              <a:chExt cx="528" cy="540"/>
            </a:xfrm>
          </p:grpSpPr>
          <p:pic>
            <p:nvPicPr>
              <p:cNvPr id="21" name="Picture 72"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73"/>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0" name="Text Box 74"/>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3" name="Group 75"/>
          <p:cNvGrpSpPr>
            <a:grpSpLocks/>
          </p:cNvGrpSpPr>
          <p:nvPr/>
        </p:nvGrpSpPr>
        <p:grpSpPr bwMode="auto">
          <a:xfrm>
            <a:off x="7878019" y="3325415"/>
            <a:ext cx="857250" cy="985837"/>
            <a:chOff x="1344" y="2448"/>
            <a:chExt cx="720" cy="828"/>
          </a:xfrm>
        </p:grpSpPr>
        <p:pic>
          <p:nvPicPr>
            <p:cNvPr id="24" name="Picture 76"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77"/>
            <p:cNvGrpSpPr>
              <a:grpSpLocks/>
            </p:cNvGrpSpPr>
            <p:nvPr/>
          </p:nvGrpSpPr>
          <p:grpSpPr bwMode="auto">
            <a:xfrm>
              <a:off x="1344" y="2736"/>
              <a:ext cx="528" cy="540"/>
              <a:chOff x="1584" y="2784"/>
              <a:chExt cx="528" cy="540"/>
            </a:xfrm>
          </p:grpSpPr>
          <p:pic>
            <p:nvPicPr>
              <p:cNvPr id="27" name="Picture 78"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79"/>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6" name="Text Box 80"/>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9" name="Group 81"/>
          <p:cNvGrpSpPr>
            <a:grpSpLocks/>
          </p:cNvGrpSpPr>
          <p:nvPr/>
        </p:nvGrpSpPr>
        <p:grpSpPr bwMode="auto">
          <a:xfrm>
            <a:off x="7077919" y="2021681"/>
            <a:ext cx="857250" cy="985838"/>
            <a:chOff x="1344" y="2448"/>
            <a:chExt cx="720" cy="828"/>
          </a:xfrm>
        </p:grpSpPr>
        <p:pic>
          <p:nvPicPr>
            <p:cNvPr id="30" name="Picture 82"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83"/>
            <p:cNvGrpSpPr>
              <a:grpSpLocks/>
            </p:cNvGrpSpPr>
            <p:nvPr/>
          </p:nvGrpSpPr>
          <p:grpSpPr bwMode="auto">
            <a:xfrm>
              <a:off x="1344" y="2736"/>
              <a:ext cx="528" cy="540"/>
              <a:chOff x="1584" y="2784"/>
              <a:chExt cx="528" cy="540"/>
            </a:xfrm>
          </p:grpSpPr>
          <p:pic>
            <p:nvPicPr>
              <p:cNvPr id="33" name="Picture 84"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85"/>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2" name="Text Box 86"/>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35" name="Group 87"/>
          <p:cNvGrpSpPr>
            <a:grpSpLocks/>
          </p:cNvGrpSpPr>
          <p:nvPr/>
        </p:nvGrpSpPr>
        <p:grpSpPr bwMode="auto">
          <a:xfrm>
            <a:off x="5706319" y="1953815"/>
            <a:ext cx="857250" cy="985837"/>
            <a:chOff x="1344" y="2448"/>
            <a:chExt cx="720" cy="828"/>
          </a:xfrm>
        </p:grpSpPr>
        <p:pic>
          <p:nvPicPr>
            <p:cNvPr id="36" name="Picture 88"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89"/>
            <p:cNvGrpSpPr>
              <a:grpSpLocks/>
            </p:cNvGrpSpPr>
            <p:nvPr/>
          </p:nvGrpSpPr>
          <p:grpSpPr bwMode="auto">
            <a:xfrm>
              <a:off x="1344" y="2736"/>
              <a:ext cx="528" cy="540"/>
              <a:chOff x="1584" y="2784"/>
              <a:chExt cx="528" cy="540"/>
            </a:xfrm>
          </p:grpSpPr>
          <p:pic>
            <p:nvPicPr>
              <p:cNvPr id="39" name="Picture 9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9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8" name="Text Box 92"/>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1" name="Group 93"/>
          <p:cNvGrpSpPr>
            <a:grpSpLocks/>
          </p:cNvGrpSpPr>
          <p:nvPr/>
        </p:nvGrpSpPr>
        <p:grpSpPr bwMode="auto">
          <a:xfrm>
            <a:off x="6449269" y="535781"/>
            <a:ext cx="857250" cy="985838"/>
            <a:chOff x="1344" y="2448"/>
            <a:chExt cx="720" cy="828"/>
          </a:xfrm>
        </p:grpSpPr>
        <p:pic>
          <p:nvPicPr>
            <p:cNvPr id="42" name="Picture 9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95"/>
            <p:cNvGrpSpPr>
              <a:grpSpLocks/>
            </p:cNvGrpSpPr>
            <p:nvPr/>
          </p:nvGrpSpPr>
          <p:grpSpPr bwMode="auto">
            <a:xfrm>
              <a:off x="1344" y="2736"/>
              <a:ext cx="528" cy="540"/>
              <a:chOff x="1584" y="2784"/>
              <a:chExt cx="528" cy="540"/>
            </a:xfrm>
          </p:grpSpPr>
          <p:pic>
            <p:nvPicPr>
              <p:cNvPr id="45" name="Picture 9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9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44" name="Text Box 9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7" name="Group 18"/>
          <p:cNvGrpSpPr>
            <a:grpSpLocks/>
          </p:cNvGrpSpPr>
          <p:nvPr/>
        </p:nvGrpSpPr>
        <p:grpSpPr bwMode="auto">
          <a:xfrm>
            <a:off x="5134819" y="982266"/>
            <a:ext cx="3371850" cy="3086100"/>
            <a:chOff x="1968" y="672"/>
            <a:chExt cx="1344" cy="1728"/>
          </a:xfrm>
        </p:grpSpPr>
        <p:sp>
          <p:nvSpPr>
            <p:cNvPr id="48" name="AutoShape 4"/>
            <p:cNvSpPr>
              <a:spLocks noChangeArrowheads="1"/>
            </p:cNvSpPr>
            <p:nvPr/>
          </p:nvSpPr>
          <p:spPr bwMode="auto">
            <a:xfrm>
              <a:off x="2352" y="91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49" name="Line 5"/>
            <p:cNvSpPr>
              <a:spLocks noChangeShapeType="1"/>
            </p:cNvSpPr>
            <p:nvPr/>
          </p:nvSpPr>
          <p:spPr bwMode="auto">
            <a:xfrm flipH="1">
              <a:off x="2256" y="1248"/>
              <a:ext cx="192"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0" name="Line 6"/>
            <p:cNvSpPr>
              <a:spLocks noChangeShapeType="1"/>
            </p:cNvSpPr>
            <p:nvPr/>
          </p:nvSpPr>
          <p:spPr bwMode="auto">
            <a:xfrm>
              <a:off x="2784" y="1248"/>
              <a:ext cx="24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1" name="Line 7"/>
            <p:cNvSpPr>
              <a:spLocks noChangeShapeType="1"/>
            </p:cNvSpPr>
            <p:nvPr/>
          </p:nvSpPr>
          <p:spPr bwMode="auto">
            <a:xfrm>
              <a:off x="2616" y="672"/>
              <a:ext cx="0" cy="2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2" name="AutoShape 10"/>
            <p:cNvSpPr>
              <a:spLocks noChangeArrowheads="1"/>
            </p:cNvSpPr>
            <p:nvPr/>
          </p:nvSpPr>
          <p:spPr bwMode="auto">
            <a:xfrm>
              <a:off x="1968"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3" name="AutoShape 11"/>
            <p:cNvSpPr>
              <a:spLocks noChangeArrowheads="1"/>
            </p:cNvSpPr>
            <p:nvPr/>
          </p:nvSpPr>
          <p:spPr bwMode="auto">
            <a:xfrm>
              <a:off x="2784"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4" name="Line 12"/>
            <p:cNvSpPr>
              <a:spLocks noChangeShapeType="1"/>
            </p:cNvSpPr>
            <p:nvPr/>
          </p:nvSpPr>
          <p:spPr bwMode="auto">
            <a:xfrm>
              <a:off x="2074"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5" name="Line 13"/>
            <p:cNvSpPr>
              <a:spLocks noChangeShapeType="1"/>
            </p:cNvSpPr>
            <p:nvPr/>
          </p:nvSpPr>
          <p:spPr bwMode="auto">
            <a:xfrm>
              <a:off x="2362"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6" name="Line 14"/>
            <p:cNvSpPr>
              <a:spLocks noChangeShapeType="1"/>
            </p:cNvSpPr>
            <p:nvPr/>
          </p:nvSpPr>
          <p:spPr bwMode="auto">
            <a:xfrm>
              <a:off x="2880"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7" name="Line 15"/>
            <p:cNvSpPr>
              <a:spLocks noChangeShapeType="1"/>
            </p:cNvSpPr>
            <p:nvPr/>
          </p:nvSpPr>
          <p:spPr bwMode="auto">
            <a:xfrm>
              <a:off x="3216"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sp>
        <p:nvSpPr>
          <p:cNvPr id="58" name="Text Box 100"/>
          <p:cNvSpPr txBox="1">
            <a:spLocks noChangeArrowheads="1"/>
          </p:cNvSpPr>
          <p:nvPr/>
        </p:nvSpPr>
        <p:spPr bwMode="auto">
          <a:xfrm>
            <a:off x="5363419" y="37719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a</a:t>
            </a:r>
          </a:p>
        </p:txBody>
      </p:sp>
      <p:sp>
        <p:nvSpPr>
          <p:cNvPr id="59" name="Text Box 101"/>
          <p:cNvSpPr txBox="1">
            <a:spLocks noChangeArrowheads="1"/>
          </p:cNvSpPr>
          <p:nvPr/>
        </p:nvSpPr>
        <p:spPr bwMode="auto">
          <a:xfrm>
            <a:off x="6106369" y="37719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b</a:t>
            </a:r>
          </a:p>
        </p:txBody>
      </p:sp>
      <mc:AlternateContent xmlns:mc="http://schemas.openxmlformats.org/markup-compatibility/2006">
        <mc:Choice xmlns:a14="http://schemas.microsoft.com/office/drawing/2010/main" Requires="a14">
          <p:sp>
            <p:nvSpPr>
              <p:cNvPr id="60" name="Text Box 102"/>
              <p:cNvSpPr txBox="1">
                <a:spLocks noChangeArrowheads="1"/>
              </p:cNvSpPr>
              <p:nvPr/>
            </p:nvSpPr>
            <p:spPr bwMode="auto">
              <a:xfrm>
                <a:off x="4732779" y="2186205"/>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𝑎</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𝑏</m:t>
                      </m:r>
                    </m:oMath>
                  </m:oMathPara>
                </a14:m>
                <a:endParaRPr lang="en-US" altLang="en-US" sz="1350" dirty="0">
                  <a:solidFill>
                    <a:prstClr val="black"/>
                  </a:solidFill>
                  <a:latin typeface="Calibri" panose="020F0502020204030204"/>
                  <a:ea typeface="+mn-ea"/>
                  <a:cs typeface="+mn-cs"/>
                </a:endParaRPr>
              </a:p>
            </p:txBody>
          </p:sp>
        </mc:Choice>
        <mc:Fallback>
          <p:sp>
            <p:nvSpPr>
              <p:cNvPr id="60" name="Text Box 102"/>
              <p:cNvSpPr txBox="1">
                <a:spLocks noRot="1" noChangeAspect="1" noMove="1" noResize="1" noEditPoints="1" noAdjustHandles="1" noChangeArrowheads="1" noChangeShapeType="1" noTextEdit="1"/>
              </p:cNvSpPr>
              <p:nvPr/>
            </p:nvSpPr>
            <p:spPr bwMode="auto">
              <a:xfrm>
                <a:off x="4732779" y="2186205"/>
                <a:ext cx="981007" cy="30008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1" name="Text Box 103"/>
          <p:cNvSpPr txBox="1">
            <a:spLocks noChangeArrowheads="1"/>
          </p:cNvSpPr>
          <p:nvPr/>
        </p:nvSpPr>
        <p:spPr bwMode="auto">
          <a:xfrm>
            <a:off x="5534869" y="2914651"/>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3" name="Text Box 100"/>
          <p:cNvSpPr txBox="1">
            <a:spLocks noChangeArrowheads="1"/>
          </p:cNvSpPr>
          <p:nvPr/>
        </p:nvSpPr>
        <p:spPr bwMode="auto">
          <a:xfrm>
            <a:off x="7429422" y="3738562"/>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c</a:t>
            </a:r>
          </a:p>
        </p:txBody>
      </p:sp>
      <p:sp>
        <p:nvSpPr>
          <p:cNvPr id="64" name="Text Box 100"/>
          <p:cNvSpPr txBox="1">
            <a:spLocks noChangeArrowheads="1"/>
          </p:cNvSpPr>
          <p:nvPr/>
        </p:nvSpPr>
        <p:spPr bwMode="auto">
          <a:xfrm>
            <a:off x="8341342" y="3732013"/>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d</a:t>
            </a:r>
          </a:p>
        </p:txBody>
      </p:sp>
      <mc:AlternateContent xmlns:mc="http://schemas.openxmlformats.org/markup-compatibility/2006">
        <mc:Choice xmlns:a14="http://schemas.microsoft.com/office/drawing/2010/main" Requires="a14">
          <p:sp>
            <p:nvSpPr>
              <p:cNvPr id="65" name="Text Box 102"/>
              <p:cNvSpPr txBox="1">
                <a:spLocks noChangeArrowheads="1"/>
              </p:cNvSpPr>
              <p:nvPr/>
            </p:nvSpPr>
            <p:spPr bwMode="auto">
              <a:xfrm>
                <a:off x="7784130" y="2145850"/>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𝑓</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𝑐</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𝑑</m:t>
                      </m:r>
                    </m:oMath>
                  </m:oMathPara>
                </a14:m>
                <a:endParaRPr lang="en-US" altLang="en-US" sz="1350" dirty="0">
                  <a:solidFill>
                    <a:prstClr val="black"/>
                  </a:solidFill>
                  <a:latin typeface="Calibri" panose="020F0502020204030204"/>
                  <a:ea typeface="+mn-ea"/>
                  <a:cs typeface="+mn-cs"/>
                </a:endParaRPr>
              </a:p>
            </p:txBody>
          </p:sp>
        </mc:Choice>
        <mc:Fallback>
          <p:sp>
            <p:nvSpPr>
              <p:cNvPr id="65" name="Text Box 102"/>
              <p:cNvSpPr txBox="1">
                <a:spLocks noRot="1" noChangeAspect="1" noMove="1" noResize="1" noEditPoints="1" noAdjustHandles="1" noChangeArrowheads="1" noChangeShapeType="1" noTextEdit="1"/>
              </p:cNvSpPr>
              <p:nvPr/>
            </p:nvSpPr>
            <p:spPr bwMode="auto">
              <a:xfrm>
                <a:off x="7784130" y="2145850"/>
                <a:ext cx="981007" cy="300082"/>
              </a:xfrm>
              <a:prstGeom prst="rect">
                <a:avLst/>
              </a:prstGeom>
              <a:blipFill>
                <a:blip r:embed="rId6"/>
                <a:stretch>
                  <a:fillRect b="-8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Text Box 102"/>
              <p:cNvSpPr txBox="1">
                <a:spLocks noChangeArrowheads="1"/>
              </p:cNvSpPr>
              <p:nvPr/>
            </p:nvSpPr>
            <p:spPr bwMode="auto">
              <a:xfrm>
                <a:off x="7297876" y="890429"/>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𝑔</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𝑓</m:t>
                      </m:r>
                    </m:oMath>
                  </m:oMathPara>
                </a14:m>
                <a:endParaRPr lang="en-US" altLang="en-US" sz="1350" dirty="0">
                  <a:solidFill>
                    <a:prstClr val="black"/>
                  </a:solidFill>
                  <a:latin typeface="Calibri" panose="020F0502020204030204"/>
                  <a:ea typeface="+mn-ea"/>
                  <a:cs typeface="+mn-cs"/>
                </a:endParaRPr>
              </a:p>
            </p:txBody>
          </p:sp>
        </mc:Choice>
        <mc:Fallback>
          <p:sp>
            <p:nvSpPr>
              <p:cNvPr id="66" name="Text Box 102"/>
              <p:cNvSpPr txBox="1">
                <a:spLocks noRot="1" noChangeAspect="1" noMove="1" noResize="1" noEditPoints="1" noAdjustHandles="1" noChangeArrowheads="1" noChangeShapeType="1" noTextEdit="1"/>
              </p:cNvSpPr>
              <p:nvPr/>
            </p:nvSpPr>
            <p:spPr bwMode="auto">
              <a:xfrm>
                <a:off x="7297876" y="890429"/>
                <a:ext cx="981007" cy="300082"/>
              </a:xfrm>
              <a:prstGeom prst="rect">
                <a:avLst/>
              </a:prstGeom>
              <a:blipFill>
                <a:blip r:embed="rId7"/>
                <a:stretch>
                  <a:fillRect b="-8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7" name="Text Box 103"/>
          <p:cNvSpPr txBox="1">
            <a:spLocks noChangeArrowheads="1"/>
          </p:cNvSpPr>
          <p:nvPr/>
        </p:nvSpPr>
        <p:spPr bwMode="auto">
          <a:xfrm>
            <a:off x="7677994" y="2940966"/>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8" name="Text Box 103"/>
          <p:cNvSpPr txBox="1">
            <a:spLocks noChangeArrowheads="1"/>
          </p:cNvSpPr>
          <p:nvPr/>
        </p:nvSpPr>
        <p:spPr bwMode="auto">
          <a:xfrm>
            <a:off x="6550172" y="1614014"/>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OR</a:t>
            </a:r>
          </a:p>
        </p:txBody>
      </p:sp>
      <p:sp>
        <p:nvSpPr>
          <p:cNvPr id="69" name="Rectangle 105"/>
          <p:cNvSpPr>
            <a:spLocks noChangeArrowheads="1"/>
          </p:cNvSpPr>
          <p:nvPr/>
        </p:nvSpPr>
        <p:spPr bwMode="auto">
          <a:xfrm>
            <a:off x="6963619" y="1930600"/>
            <a:ext cx="1856123" cy="2412800"/>
          </a:xfrm>
          <a:prstGeom prst="rect">
            <a:avLst/>
          </a:prstGeom>
          <a:noFill/>
          <a:ln w="254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688657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98745" y="1193100"/>
                <a:ext cx="7886700" cy="3263504"/>
              </a:xfrm>
            </p:spPr>
            <p:txBody>
              <a:bodyPr>
                <a:normAutofit fontScale="62500" lnSpcReduction="20000"/>
              </a:bodyPr>
              <a:lstStyle/>
              <a:p>
                <a:pPr marL="0" indent="0">
                  <a:buNone/>
                </a:pPr>
                <a:r>
                  <a:rPr lang="en-US" dirty="0"/>
                  <a:t>Alice’s Input: </a:t>
                </a:r>
                <a:r>
                  <a:rPr lang="en-US" dirty="0" err="1"/>
                  <a:t>a,b</a:t>
                </a:r>
                <a:endParaRPr lang="en-US" dirty="0"/>
              </a:p>
              <a:p>
                <a:pPr marL="0" indent="0">
                  <a:buNone/>
                </a:pPr>
                <a:r>
                  <a:rPr lang="en-US" dirty="0"/>
                  <a:t>Bob’s Input: </a:t>
                </a:r>
                <a:r>
                  <a:rPr lang="en-US" dirty="0" err="1"/>
                  <a:t>c,d</a:t>
                </a:r>
                <a:endParaRPr lang="en-US" dirty="0"/>
              </a:p>
              <a:p>
                <a:pPr marL="0" indent="0">
                  <a:buNone/>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altLang="en-US" i="1">
                            <a:latin typeface="Cambria Math" panose="02040503050406030204" pitchFamily="18" charset="0"/>
                          </a:rPr>
                          <m:t>𝑎</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𝑏</m:t>
                        </m:r>
                        <m:r>
                          <m:rPr>
                            <m:nor/>
                          </m:rPr>
                          <a:rPr lang="en-US" altLang="en-US" dirty="0"/>
                          <m:t> </m:t>
                        </m:r>
                      </m:e>
                    </m:d>
                    <m:r>
                      <a:rPr lang="en-US" altLang="en-US" i="1">
                        <a:latin typeface="Cambria Math" panose="02040503050406030204" pitchFamily="18" charset="0"/>
                        <a:ea typeface="Cambria Math" panose="02040503050406030204" pitchFamily="18" charset="0"/>
                      </a:rPr>
                      <m:t>∨</m:t>
                    </m:r>
                    <m:d>
                      <m:dPr>
                        <m:ctrlPr>
                          <a:rPr lang="en-US" altLang="en-US" i="1" smtClean="0">
                            <a:latin typeface="Cambria Math" panose="02040503050406030204" pitchFamily="18" charset="0"/>
                            <a:ea typeface="Cambria Math" panose="02040503050406030204" pitchFamily="18" charset="0"/>
                          </a:rPr>
                        </m:ctrlPr>
                      </m:dPr>
                      <m:e>
                        <m:r>
                          <a:rPr lang="en-US" altLang="en-US" i="1">
                            <a:latin typeface="Cambria Math" panose="02040503050406030204" pitchFamily="18" charset="0"/>
                          </a:rPr>
                          <m:t>𝑐</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𝑑</m:t>
                        </m:r>
                        <m:r>
                          <m:rPr>
                            <m:nor/>
                          </m:rPr>
                          <a:rPr lang="en-US" altLang="en-US" dirty="0"/>
                          <m:t> </m:t>
                        </m:r>
                      </m:e>
                    </m:d>
                  </m:oMath>
                </a14:m>
                <a:r>
                  <a:rPr lang="en-US" altLang="en-US" dirty="0"/>
                  <a:t> </a:t>
                </a:r>
              </a:p>
              <a:p>
                <a:pPr marL="0" indent="0">
                  <a:buNone/>
                </a:pPr>
                <a:endParaRPr lang="en-US" altLang="en-US" dirty="0"/>
              </a:p>
              <a:p>
                <a:pPr marL="0" indent="0">
                  <a:buNone/>
                </a:pPr>
                <a:r>
                  <a:rPr lang="en-US" altLang="en-US" b="1" dirty="0"/>
                  <a:t>Step 6: </a:t>
                </a:r>
                <a:r>
                  <a:rPr lang="en-US" altLang="en-US" dirty="0"/>
                  <a:t>Bob evaluates the garbled circuit</a:t>
                </a:r>
              </a:p>
              <a:p>
                <a:pPr marL="0" indent="0">
                  <a:buNone/>
                </a:pPr>
                <a:r>
                  <a:rPr lang="en-US" altLang="en-US" b="1" dirty="0"/>
                  <a:t> Example: </a:t>
                </a:r>
                <a:r>
                  <a:rPr lang="en-US" altLang="en-US" dirty="0"/>
                  <a:t>a=0, b=1, c=1,d=1</a:t>
                </a:r>
              </a:p>
              <a:p>
                <a:pPr marL="0" indent="0">
                  <a:buNone/>
                </a:pPr>
                <a:r>
                  <a:rPr lang="en-US" altLang="en-US" dirty="0"/>
                  <a:t>   Alice sent Bob </a:t>
                </a:r>
                <a14:m>
                  <m:oMath xmlns:m="http://schemas.openxmlformats.org/officeDocument/2006/math">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𝒂</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oMath>
                </a14:m>
                <a:r>
                  <a:rPr lang="en-US" altLang="en-US" dirty="0"/>
                  <a:t> and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𝒃</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endParaRPr lang="en-US" altLang="en-US" dirty="0"/>
              </a:p>
              <a:p>
                <a:pPr marL="0" indent="0">
                  <a:buNone/>
                </a:pPr>
                <a:r>
                  <a:rPr lang="en-US" altLang="en-US" dirty="0"/>
                  <a:t>   Bob obtains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𝒄</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r>
                  <a:rPr lang="en-US" altLang="en-US" dirty="0"/>
                  <a:t> and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𝒅</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r>
                  <a:rPr lang="en-US" dirty="0"/>
                  <a:t> from OTs</a:t>
                </a:r>
              </a:p>
              <a:p>
                <a:pPr marL="0" indent="0">
                  <a:buNone/>
                </a:pPr>
                <a:r>
                  <a:rPr lang="en-US" dirty="0"/>
                  <a:t>   Bob uses </a:t>
                </a:r>
                <a14:m>
                  <m:oMath xmlns:m="http://schemas.openxmlformats.org/officeDocument/2006/math">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𝒂</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oMath>
                </a14:m>
                <a:r>
                  <a:rPr lang="en-US" altLang="en-US" dirty="0"/>
                  <a:t> and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𝒃</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r>
                  <a:rPr lang="en-US" dirty="0"/>
                  <a:t> to obtain</a:t>
                </a:r>
                <a:endParaRPr lang="en-US" altLang="en-US" b="0" i="0" dirty="0">
                  <a:solidFill>
                    <a:srgbClr val="0070C0"/>
                  </a:solidFill>
                  <a:latin typeface="Cambria Math" panose="02040503050406030204" pitchFamily="18" charset="0"/>
                </a:endParaRPr>
              </a:p>
              <a:p>
                <a:pPr marL="0" indent="0">
                  <a:buNone/>
                </a:pPr>
                <a14:m>
                  <m:oMath xmlns:m="http://schemas.openxmlformats.org/officeDocument/2006/math">
                    <m:r>
                      <a:rPr lang="en-US" altLang="en-US" b="0" i="0" smtClean="0">
                        <a:solidFill>
                          <a:srgbClr val="0070C0"/>
                        </a:solidFill>
                        <a:latin typeface="Cambria Math" panose="02040503050406030204" pitchFamily="18" charset="0"/>
                      </a:rPr>
                      <m:t> </m:t>
                    </m:r>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𝒆</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smtClean="0">
                            <a:latin typeface="Cambria Math" panose="02040503050406030204" pitchFamily="18" charset="0"/>
                          </a:rPr>
                          <m:t>𝑫𝒆𝒄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𝒃</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smtClean="0">
                                <a:latin typeface="Cambria Math" panose="02040503050406030204" pitchFamily="18" charset="0"/>
                              </a:rPr>
                              <m:t>𝑫𝒆𝒄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𝒂</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a:latin typeface="Cambria Math" panose="02040503050406030204" pitchFamily="18" charset="0"/>
                                  </a:rPr>
                                  <m:t>𝒆</m:t>
                                </m:r>
                                <m:r>
                                  <a:rPr lang="en-US" altLang="en-US" b="1" i="1">
                                    <a:latin typeface="Cambria Math" panose="02040503050406030204" pitchFamily="18" charset="0"/>
                                  </a:rPr>
                                  <m:t>,</m:t>
                                </m:r>
                                <m:r>
                                  <a:rPr lang="en-US" altLang="en-US" b="1" i="1" smtClean="0">
                                    <a:latin typeface="Cambria Math" panose="02040503050406030204" pitchFamily="18" charset="0"/>
                                  </a:rPr>
                                  <m:t>𝟎</m:t>
                                </m:r>
                                <m:r>
                                  <a:rPr lang="en-US" altLang="en-US" b="1" i="1">
                                    <a:latin typeface="Cambria Math" panose="02040503050406030204" pitchFamily="18" charset="0"/>
                                  </a:rPr>
                                  <m:t>,</m:t>
                                </m:r>
                                <m:r>
                                  <a:rPr lang="en-US" altLang="en-US" b="1" i="1" smtClean="0">
                                    <a:latin typeface="Cambria Math" panose="02040503050406030204" pitchFamily="18" charset="0"/>
                                  </a:rPr>
                                  <m:t>𝟏</m:t>
                                </m:r>
                              </m:sub>
                            </m:sSub>
                          </m:e>
                        </m:d>
                      </m:e>
                    </m:d>
                  </m:oMath>
                </a14:m>
                <a:r>
                  <a:rPr lang="en-US" altLang="en-US" dirty="0"/>
                  <a:t> </a:t>
                </a:r>
              </a:p>
              <a:p>
                <a:pPr marL="0" indent="0">
                  <a:buNone/>
                </a:pPr>
                <a:r>
                  <a:rPr lang="en-US" altLang="en-US" b="1" dirty="0"/>
                  <a:t>  Note 1:  </a:t>
                </a:r>
                <a14:m>
                  <m:oMath xmlns:m="http://schemas.openxmlformats.org/officeDocument/2006/math">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a:latin typeface="Cambria Math" panose="02040503050406030204" pitchFamily="18" charset="0"/>
                          </a:rPr>
                          <m:t>𝒆</m:t>
                        </m:r>
                        <m:r>
                          <a:rPr lang="en-US" altLang="en-US" b="1" i="1">
                            <a:latin typeface="Cambria Math" panose="02040503050406030204" pitchFamily="18" charset="0"/>
                          </a:rPr>
                          <m:t>,</m:t>
                        </m:r>
                        <m:r>
                          <a:rPr lang="en-US" altLang="en-US" b="1" i="1">
                            <a:latin typeface="Cambria Math" panose="02040503050406030204" pitchFamily="18" charset="0"/>
                          </a:rPr>
                          <m:t>𝟎</m:t>
                        </m:r>
                        <m:r>
                          <a:rPr lang="en-US" altLang="en-US" b="1" i="1">
                            <a:latin typeface="Cambria Math" panose="02040503050406030204" pitchFamily="18" charset="0"/>
                          </a:rPr>
                          <m:t>,</m:t>
                        </m:r>
                        <m:r>
                          <a:rPr lang="en-US" altLang="en-US" b="1" i="1">
                            <a:latin typeface="Cambria Math" panose="02040503050406030204" pitchFamily="18" charset="0"/>
                          </a:rPr>
                          <m:t>𝟏</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𝒂</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𝒃</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𝒆</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e>
                        </m:d>
                      </m:e>
                    </m:d>
                  </m:oMath>
                </a14:m>
                <a:r>
                  <a:rPr lang="en-US" altLang="en-US" dirty="0"/>
                  <a:t> so </a:t>
                </a:r>
              </a:p>
              <a:p>
                <a:pPr marL="0" indent="0">
                  <a:buNone/>
                </a:pPr>
                <a14:m>
                  <m:oMathPara xmlns:m="http://schemas.openxmlformats.org/officeDocument/2006/math">
                    <m:oMathParaPr>
                      <m:jc m:val="centerGroup"/>
                    </m:oMathParaPr>
                    <m:oMath xmlns:m="http://schemas.openxmlformats.org/officeDocument/2006/math">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𝑫𝒆𝒄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𝒃</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𝑫𝒆𝒄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𝒂</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a:latin typeface="Cambria Math" panose="02040503050406030204" pitchFamily="18" charset="0"/>
                                    </a:rPr>
                                    <m:t>𝒆</m:t>
                                  </m:r>
                                  <m:r>
                                    <a:rPr lang="en-US" altLang="en-US" b="1" i="1">
                                      <a:latin typeface="Cambria Math" panose="02040503050406030204" pitchFamily="18" charset="0"/>
                                    </a:rPr>
                                    <m:t>,</m:t>
                                  </m:r>
                                  <m:r>
                                    <a:rPr lang="en-US" altLang="en-US" b="1" i="1">
                                      <a:latin typeface="Cambria Math" panose="02040503050406030204" pitchFamily="18" charset="0"/>
                                    </a:rPr>
                                    <m:t>𝟎</m:t>
                                  </m:r>
                                  <m:r>
                                    <a:rPr lang="en-US" altLang="en-US" b="1" i="1">
                                      <a:latin typeface="Cambria Math" panose="02040503050406030204" pitchFamily="18" charset="0"/>
                                    </a:rPr>
                                    <m:t>,</m:t>
                                  </m:r>
                                  <m:r>
                                    <a:rPr lang="en-US" altLang="en-US" b="1" i="1">
                                      <a:latin typeface="Cambria Math" panose="02040503050406030204" pitchFamily="18" charset="0"/>
                                    </a:rPr>
                                    <m:t>𝟏</m:t>
                                  </m:r>
                                </m:sub>
                              </m:sSub>
                            </m:e>
                          </m:d>
                        </m:e>
                      </m:d>
                      <m:r>
                        <a:rPr lang="en-US" altLang="en-US" b="1" i="1" smtClean="0">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𝑫𝒆𝒄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𝒃</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𝑫𝒆𝒄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𝒂</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𝒂</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𝒃</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𝒆</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e>
                                  </m:d>
                                </m:e>
                              </m:d>
                            </m:e>
                          </m:d>
                        </m:e>
                      </m:d>
                      <m:r>
                        <a:rPr lang="en-US" altLang="en-US" b="1" i="1" smtClean="0">
                          <a:latin typeface="Cambria Math" panose="02040503050406030204" pitchFamily="18" charset="0"/>
                        </a:rPr>
                        <m:t>=</m:t>
                      </m:r>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𝒆</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oMath>
                  </m:oMathPara>
                </a14:m>
                <a:endParaRPr lang="en-US" alt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98745" y="1193100"/>
                <a:ext cx="7886700" cy="3263504"/>
              </a:xfrm>
              <a:blipFill>
                <a:blip r:embed="rId2"/>
                <a:stretch>
                  <a:fillRect l="-161" t="-194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defTabSz="685800" fontAlgn="auto">
              <a:spcBef>
                <a:spcPts val="0"/>
              </a:spcBef>
              <a:spcAft>
                <a:spcPts val="0"/>
              </a:spcAft>
            </a:pPr>
            <a:fld id="{D104D3F7-B83F-4105-B753-146AD0E5364B}" type="slidenum">
              <a:rPr lang="en-US">
                <a:solidFill>
                  <a:prstClr val="black">
                    <a:tint val="75000"/>
                  </a:prstClr>
                </a:solidFill>
                <a:latin typeface="Calibri" panose="020F0502020204030204"/>
                <a:ea typeface="+mn-ea"/>
                <a:cs typeface="+mn-cs"/>
              </a:rPr>
              <a:pPr defTabSz="685800" fontAlgn="auto">
                <a:spcBef>
                  <a:spcPts val="0"/>
                </a:spcBef>
                <a:spcAft>
                  <a:spcPts val="0"/>
                </a:spcAft>
              </a:pPr>
              <a:t>76</a:t>
            </a:fld>
            <a:endParaRPr lang="en-US">
              <a:solidFill>
                <a:prstClr val="black">
                  <a:tint val="75000"/>
                </a:prstClr>
              </a:solidFill>
              <a:latin typeface="Calibri" panose="020F0502020204030204"/>
              <a:ea typeface="+mn-ea"/>
              <a:cs typeface="+mn-cs"/>
            </a:endParaRPr>
          </a:p>
        </p:txBody>
      </p:sp>
      <p:grpSp>
        <p:nvGrpSpPr>
          <p:cNvPr id="5" name="Group 26"/>
          <p:cNvGrpSpPr>
            <a:grpSpLocks/>
          </p:cNvGrpSpPr>
          <p:nvPr/>
        </p:nvGrpSpPr>
        <p:grpSpPr bwMode="auto">
          <a:xfrm>
            <a:off x="5076222" y="2931153"/>
            <a:ext cx="857250" cy="985837"/>
            <a:chOff x="1344" y="2448"/>
            <a:chExt cx="720" cy="828"/>
          </a:xfrm>
        </p:grpSpPr>
        <p:pic>
          <p:nvPicPr>
            <p:cNvPr id="6" name="Picture 19"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4"/>
            <p:cNvGrpSpPr>
              <a:grpSpLocks/>
            </p:cNvGrpSpPr>
            <p:nvPr/>
          </p:nvGrpSpPr>
          <p:grpSpPr bwMode="auto">
            <a:xfrm>
              <a:off x="1344" y="2736"/>
              <a:ext cx="528" cy="540"/>
              <a:chOff x="1584" y="2784"/>
              <a:chExt cx="528" cy="540"/>
            </a:xfrm>
          </p:grpSpPr>
          <p:pic>
            <p:nvPicPr>
              <p:cNvPr id="9" name="Picture 2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8" name="Text Box 25"/>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1" name="Group 63"/>
          <p:cNvGrpSpPr>
            <a:grpSpLocks/>
          </p:cNvGrpSpPr>
          <p:nvPr/>
        </p:nvGrpSpPr>
        <p:grpSpPr bwMode="auto">
          <a:xfrm>
            <a:off x="5876322" y="2931153"/>
            <a:ext cx="857250" cy="985837"/>
            <a:chOff x="1344" y="2448"/>
            <a:chExt cx="720" cy="828"/>
          </a:xfrm>
        </p:grpSpPr>
        <p:pic>
          <p:nvPicPr>
            <p:cNvPr id="12" name="Picture 6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p:cNvGrpSpPr>
              <a:grpSpLocks/>
            </p:cNvGrpSpPr>
            <p:nvPr/>
          </p:nvGrpSpPr>
          <p:grpSpPr bwMode="auto">
            <a:xfrm>
              <a:off x="1344" y="2736"/>
              <a:ext cx="528" cy="540"/>
              <a:chOff x="1584" y="2784"/>
              <a:chExt cx="528" cy="540"/>
            </a:xfrm>
          </p:grpSpPr>
          <p:pic>
            <p:nvPicPr>
              <p:cNvPr id="15" name="Picture 6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14" name="Text Box 6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7" name="Group 69"/>
          <p:cNvGrpSpPr>
            <a:grpSpLocks/>
          </p:cNvGrpSpPr>
          <p:nvPr/>
        </p:nvGrpSpPr>
        <p:grpSpPr bwMode="auto">
          <a:xfrm>
            <a:off x="7190772" y="2874003"/>
            <a:ext cx="857250" cy="985837"/>
            <a:chOff x="1344" y="2448"/>
            <a:chExt cx="720" cy="828"/>
          </a:xfrm>
        </p:grpSpPr>
        <p:pic>
          <p:nvPicPr>
            <p:cNvPr id="18" name="Picture 70"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71"/>
            <p:cNvGrpSpPr>
              <a:grpSpLocks/>
            </p:cNvGrpSpPr>
            <p:nvPr/>
          </p:nvGrpSpPr>
          <p:grpSpPr bwMode="auto">
            <a:xfrm>
              <a:off x="1344" y="2736"/>
              <a:ext cx="528" cy="540"/>
              <a:chOff x="1584" y="2784"/>
              <a:chExt cx="528" cy="540"/>
            </a:xfrm>
          </p:grpSpPr>
          <p:pic>
            <p:nvPicPr>
              <p:cNvPr id="21" name="Picture 72"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73"/>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0" name="Text Box 74"/>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3" name="Group 75"/>
          <p:cNvGrpSpPr>
            <a:grpSpLocks/>
          </p:cNvGrpSpPr>
          <p:nvPr/>
        </p:nvGrpSpPr>
        <p:grpSpPr bwMode="auto">
          <a:xfrm>
            <a:off x="7990872" y="2874003"/>
            <a:ext cx="857250" cy="985837"/>
            <a:chOff x="1344" y="2448"/>
            <a:chExt cx="720" cy="828"/>
          </a:xfrm>
        </p:grpSpPr>
        <p:pic>
          <p:nvPicPr>
            <p:cNvPr id="24" name="Picture 76"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77"/>
            <p:cNvGrpSpPr>
              <a:grpSpLocks/>
            </p:cNvGrpSpPr>
            <p:nvPr/>
          </p:nvGrpSpPr>
          <p:grpSpPr bwMode="auto">
            <a:xfrm>
              <a:off x="1344" y="2736"/>
              <a:ext cx="528" cy="540"/>
              <a:chOff x="1584" y="2784"/>
              <a:chExt cx="528" cy="540"/>
            </a:xfrm>
          </p:grpSpPr>
          <p:pic>
            <p:nvPicPr>
              <p:cNvPr id="27" name="Picture 78"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79"/>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6" name="Text Box 80"/>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9" name="Group 81"/>
          <p:cNvGrpSpPr>
            <a:grpSpLocks/>
          </p:cNvGrpSpPr>
          <p:nvPr/>
        </p:nvGrpSpPr>
        <p:grpSpPr bwMode="auto">
          <a:xfrm>
            <a:off x="7190772" y="1570269"/>
            <a:ext cx="857250" cy="985838"/>
            <a:chOff x="1344" y="2448"/>
            <a:chExt cx="720" cy="828"/>
          </a:xfrm>
        </p:grpSpPr>
        <p:pic>
          <p:nvPicPr>
            <p:cNvPr id="30" name="Picture 82"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83"/>
            <p:cNvGrpSpPr>
              <a:grpSpLocks/>
            </p:cNvGrpSpPr>
            <p:nvPr/>
          </p:nvGrpSpPr>
          <p:grpSpPr bwMode="auto">
            <a:xfrm>
              <a:off x="1344" y="2736"/>
              <a:ext cx="528" cy="540"/>
              <a:chOff x="1584" y="2784"/>
              <a:chExt cx="528" cy="540"/>
            </a:xfrm>
          </p:grpSpPr>
          <p:pic>
            <p:nvPicPr>
              <p:cNvPr id="33" name="Picture 84"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85"/>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2" name="Text Box 86"/>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35" name="Group 87"/>
          <p:cNvGrpSpPr>
            <a:grpSpLocks/>
          </p:cNvGrpSpPr>
          <p:nvPr/>
        </p:nvGrpSpPr>
        <p:grpSpPr bwMode="auto">
          <a:xfrm>
            <a:off x="5819172" y="1502403"/>
            <a:ext cx="857250" cy="985837"/>
            <a:chOff x="1344" y="2448"/>
            <a:chExt cx="720" cy="828"/>
          </a:xfrm>
        </p:grpSpPr>
        <p:pic>
          <p:nvPicPr>
            <p:cNvPr id="36" name="Picture 88"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89"/>
            <p:cNvGrpSpPr>
              <a:grpSpLocks/>
            </p:cNvGrpSpPr>
            <p:nvPr/>
          </p:nvGrpSpPr>
          <p:grpSpPr bwMode="auto">
            <a:xfrm>
              <a:off x="1344" y="2736"/>
              <a:ext cx="528" cy="540"/>
              <a:chOff x="1584" y="2784"/>
              <a:chExt cx="528" cy="540"/>
            </a:xfrm>
          </p:grpSpPr>
          <p:pic>
            <p:nvPicPr>
              <p:cNvPr id="39" name="Picture 9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9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8" name="Text Box 92"/>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1" name="Group 93"/>
          <p:cNvGrpSpPr>
            <a:grpSpLocks/>
          </p:cNvGrpSpPr>
          <p:nvPr/>
        </p:nvGrpSpPr>
        <p:grpSpPr bwMode="auto">
          <a:xfrm>
            <a:off x="6562122" y="84369"/>
            <a:ext cx="857250" cy="985838"/>
            <a:chOff x="1344" y="2448"/>
            <a:chExt cx="720" cy="828"/>
          </a:xfrm>
        </p:grpSpPr>
        <p:pic>
          <p:nvPicPr>
            <p:cNvPr id="42" name="Picture 9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95"/>
            <p:cNvGrpSpPr>
              <a:grpSpLocks/>
            </p:cNvGrpSpPr>
            <p:nvPr/>
          </p:nvGrpSpPr>
          <p:grpSpPr bwMode="auto">
            <a:xfrm>
              <a:off x="1344" y="2736"/>
              <a:ext cx="528" cy="540"/>
              <a:chOff x="1584" y="2784"/>
              <a:chExt cx="528" cy="540"/>
            </a:xfrm>
          </p:grpSpPr>
          <p:pic>
            <p:nvPicPr>
              <p:cNvPr id="45" name="Picture 9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9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44" name="Text Box 9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7" name="Group 18"/>
          <p:cNvGrpSpPr>
            <a:grpSpLocks/>
          </p:cNvGrpSpPr>
          <p:nvPr/>
        </p:nvGrpSpPr>
        <p:grpSpPr bwMode="auto">
          <a:xfrm>
            <a:off x="5247672" y="530854"/>
            <a:ext cx="3371850" cy="3086100"/>
            <a:chOff x="1968" y="672"/>
            <a:chExt cx="1344" cy="1728"/>
          </a:xfrm>
        </p:grpSpPr>
        <p:sp>
          <p:nvSpPr>
            <p:cNvPr id="48" name="AutoShape 4"/>
            <p:cNvSpPr>
              <a:spLocks noChangeArrowheads="1"/>
            </p:cNvSpPr>
            <p:nvPr/>
          </p:nvSpPr>
          <p:spPr bwMode="auto">
            <a:xfrm>
              <a:off x="2352" y="91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49" name="Line 5"/>
            <p:cNvSpPr>
              <a:spLocks noChangeShapeType="1"/>
            </p:cNvSpPr>
            <p:nvPr/>
          </p:nvSpPr>
          <p:spPr bwMode="auto">
            <a:xfrm flipH="1">
              <a:off x="2256" y="1248"/>
              <a:ext cx="192"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0" name="Line 6"/>
            <p:cNvSpPr>
              <a:spLocks noChangeShapeType="1"/>
            </p:cNvSpPr>
            <p:nvPr/>
          </p:nvSpPr>
          <p:spPr bwMode="auto">
            <a:xfrm>
              <a:off x="2784" y="1248"/>
              <a:ext cx="24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1" name="Line 7"/>
            <p:cNvSpPr>
              <a:spLocks noChangeShapeType="1"/>
            </p:cNvSpPr>
            <p:nvPr/>
          </p:nvSpPr>
          <p:spPr bwMode="auto">
            <a:xfrm>
              <a:off x="2616" y="672"/>
              <a:ext cx="0" cy="2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2" name="AutoShape 10"/>
            <p:cNvSpPr>
              <a:spLocks noChangeArrowheads="1"/>
            </p:cNvSpPr>
            <p:nvPr/>
          </p:nvSpPr>
          <p:spPr bwMode="auto">
            <a:xfrm>
              <a:off x="1968"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3" name="AutoShape 11"/>
            <p:cNvSpPr>
              <a:spLocks noChangeArrowheads="1"/>
            </p:cNvSpPr>
            <p:nvPr/>
          </p:nvSpPr>
          <p:spPr bwMode="auto">
            <a:xfrm>
              <a:off x="2784"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4" name="Line 12"/>
            <p:cNvSpPr>
              <a:spLocks noChangeShapeType="1"/>
            </p:cNvSpPr>
            <p:nvPr/>
          </p:nvSpPr>
          <p:spPr bwMode="auto">
            <a:xfrm>
              <a:off x="2074"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5" name="Line 13"/>
            <p:cNvSpPr>
              <a:spLocks noChangeShapeType="1"/>
            </p:cNvSpPr>
            <p:nvPr/>
          </p:nvSpPr>
          <p:spPr bwMode="auto">
            <a:xfrm>
              <a:off x="2362"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6" name="Line 14"/>
            <p:cNvSpPr>
              <a:spLocks noChangeShapeType="1"/>
            </p:cNvSpPr>
            <p:nvPr/>
          </p:nvSpPr>
          <p:spPr bwMode="auto">
            <a:xfrm>
              <a:off x="2880"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7" name="Line 15"/>
            <p:cNvSpPr>
              <a:spLocks noChangeShapeType="1"/>
            </p:cNvSpPr>
            <p:nvPr/>
          </p:nvSpPr>
          <p:spPr bwMode="auto">
            <a:xfrm>
              <a:off x="3216"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sp>
        <p:nvSpPr>
          <p:cNvPr id="58" name="Text Box 100"/>
          <p:cNvSpPr txBox="1">
            <a:spLocks noChangeArrowheads="1"/>
          </p:cNvSpPr>
          <p:nvPr/>
        </p:nvSpPr>
        <p:spPr bwMode="auto">
          <a:xfrm>
            <a:off x="5476272" y="3320488"/>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a</a:t>
            </a:r>
          </a:p>
        </p:txBody>
      </p:sp>
      <p:sp>
        <p:nvSpPr>
          <p:cNvPr id="59" name="Text Box 101"/>
          <p:cNvSpPr txBox="1">
            <a:spLocks noChangeArrowheads="1"/>
          </p:cNvSpPr>
          <p:nvPr/>
        </p:nvSpPr>
        <p:spPr bwMode="auto">
          <a:xfrm>
            <a:off x="6219222" y="3320488"/>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b</a:t>
            </a:r>
          </a:p>
        </p:txBody>
      </p:sp>
      <mc:AlternateContent xmlns:mc="http://schemas.openxmlformats.org/markup-compatibility/2006">
        <mc:Choice xmlns:a14="http://schemas.microsoft.com/office/drawing/2010/main" Requires="a14">
          <p:sp>
            <p:nvSpPr>
              <p:cNvPr id="60" name="Text Box 102"/>
              <p:cNvSpPr txBox="1">
                <a:spLocks noChangeArrowheads="1"/>
              </p:cNvSpPr>
              <p:nvPr/>
            </p:nvSpPr>
            <p:spPr bwMode="auto">
              <a:xfrm>
                <a:off x="4864053" y="1796195"/>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𝑎</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𝑏</m:t>
                      </m:r>
                    </m:oMath>
                  </m:oMathPara>
                </a14:m>
                <a:endParaRPr lang="en-US" altLang="en-US" sz="1350" dirty="0">
                  <a:solidFill>
                    <a:prstClr val="black"/>
                  </a:solidFill>
                  <a:latin typeface="Calibri" panose="020F0502020204030204"/>
                  <a:ea typeface="+mn-ea"/>
                  <a:cs typeface="+mn-cs"/>
                </a:endParaRPr>
              </a:p>
            </p:txBody>
          </p:sp>
        </mc:Choice>
        <mc:Fallback>
          <p:sp>
            <p:nvSpPr>
              <p:cNvPr id="60" name="Text Box 102"/>
              <p:cNvSpPr txBox="1">
                <a:spLocks noRot="1" noChangeAspect="1" noMove="1" noResize="1" noEditPoints="1" noAdjustHandles="1" noChangeArrowheads="1" noChangeShapeType="1" noTextEdit="1"/>
              </p:cNvSpPr>
              <p:nvPr/>
            </p:nvSpPr>
            <p:spPr bwMode="auto">
              <a:xfrm>
                <a:off x="4864053" y="1796195"/>
                <a:ext cx="981007" cy="30008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1" name="Text Box 103"/>
          <p:cNvSpPr txBox="1">
            <a:spLocks noChangeArrowheads="1"/>
          </p:cNvSpPr>
          <p:nvPr/>
        </p:nvSpPr>
        <p:spPr bwMode="auto">
          <a:xfrm>
            <a:off x="5647722" y="2463238"/>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3" name="Text Box 100"/>
          <p:cNvSpPr txBox="1">
            <a:spLocks noChangeArrowheads="1"/>
          </p:cNvSpPr>
          <p:nvPr/>
        </p:nvSpPr>
        <p:spPr bwMode="auto">
          <a:xfrm>
            <a:off x="7542275" y="3287150"/>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c</a:t>
            </a:r>
          </a:p>
        </p:txBody>
      </p:sp>
      <p:sp>
        <p:nvSpPr>
          <p:cNvPr id="64" name="Text Box 100"/>
          <p:cNvSpPr txBox="1">
            <a:spLocks noChangeArrowheads="1"/>
          </p:cNvSpPr>
          <p:nvPr/>
        </p:nvSpPr>
        <p:spPr bwMode="auto">
          <a:xfrm>
            <a:off x="8454195" y="32806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d</a:t>
            </a:r>
          </a:p>
        </p:txBody>
      </p:sp>
      <mc:AlternateContent xmlns:mc="http://schemas.openxmlformats.org/markup-compatibility/2006">
        <mc:Choice xmlns:a14="http://schemas.microsoft.com/office/drawing/2010/main" Requires="a14">
          <p:sp>
            <p:nvSpPr>
              <p:cNvPr id="65" name="Text Box 102"/>
              <p:cNvSpPr txBox="1">
                <a:spLocks noChangeArrowheads="1"/>
              </p:cNvSpPr>
              <p:nvPr/>
            </p:nvSpPr>
            <p:spPr bwMode="auto">
              <a:xfrm>
                <a:off x="7896983" y="1694438"/>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𝑓</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𝑐</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𝑑</m:t>
                      </m:r>
                    </m:oMath>
                  </m:oMathPara>
                </a14:m>
                <a:endParaRPr lang="en-US" altLang="en-US" sz="1350" dirty="0">
                  <a:solidFill>
                    <a:prstClr val="black"/>
                  </a:solidFill>
                  <a:latin typeface="Calibri" panose="020F0502020204030204"/>
                  <a:ea typeface="+mn-ea"/>
                  <a:cs typeface="+mn-cs"/>
                </a:endParaRPr>
              </a:p>
            </p:txBody>
          </p:sp>
        </mc:Choice>
        <mc:Fallback>
          <p:sp>
            <p:nvSpPr>
              <p:cNvPr id="65" name="Text Box 102"/>
              <p:cNvSpPr txBox="1">
                <a:spLocks noRot="1" noChangeAspect="1" noMove="1" noResize="1" noEditPoints="1" noAdjustHandles="1" noChangeArrowheads="1" noChangeShapeType="1" noTextEdit="1"/>
              </p:cNvSpPr>
              <p:nvPr/>
            </p:nvSpPr>
            <p:spPr bwMode="auto">
              <a:xfrm>
                <a:off x="7896983" y="1694438"/>
                <a:ext cx="981007" cy="300082"/>
              </a:xfrm>
              <a:prstGeom prst="rect">
                <a:avLst/>
              </a:prstGeom>
              <a:blipFill>
                <a:blip r:embed="rId6"/>
                <a:stretch>
                  <a:fillRect b="-125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Text Box 102"/>
              <p:cNvSpPr txBox="1">
                <a:spLocks noChangeArrowheads="1"/>
              </p:cNvSpPr>
              <p:nvPr/>
            </p:nvSpPr>
            <p:spPr bwMode="auto">
              <a:xfrm>
                <a:off x="7410729" y="439017"/>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𝑔</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𝑓</m:t>
                      </m:r>
                    </m:oMath>
                  </m:oMathPara>
                </a14:m>
                <a:endParaRPr lang="en-US" altLang="en-US" sz="1350" dirty="0">
                  <a:solidFill>
                    <a:prstClr val="black"/>
                  </a:solidFill>
                  <a:latin typeface="Calibri" panose="020F0502020204030204"/>
                  <a:ea typeface="+mn-ea"/>
                  <a:cs typeface="+mn-cs"/>
                </a:endParaRPr>
              </a:p>
            </p:txBody>
          </p:sp>
        </mc:Choice>
        <mc:Fallback>
          <p:sp>
            <p:nvSpPr>
              <p:cNvPr id="66" name="Text Box 102"/>
              <p:cNvSpPr txBox="1">
                <a:spLocks noRot="1" noChangeAspect="1" noMove="1" noResize="1" noEditPoints="1" noAdjustHandles="1" noChangeArrowheads="1" noChangeShapeType="1" noTextEdit="1"/>
              </p:cNvSpPr>
              <p:nvPr/>
            </p:nvSpPr>
            <p:spPr bwMode="auto">
              <a:xfrm>
                <a:off x="7410729" y="439017"/>
                <a:ext cx="981007" cy="300082"/>
              </a:xfrm>
              <a:prstGeom prst="rect">
                <a:avLst/>
              </a:prstGeom>
              <a:blipFill>
                <a:blip r:embed="rId7"/>
                <a:stretch>
                  <a:fillRect b="-8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7" name="Text Box 103"/>
          <p:cNvSpPr txBox="1">
            <a:spLocks noChangeArrowheads="1"/>
          </p:cNvSpPr>
          <p:nvPr/>
        </p:nvSpPr>
        <p:spPr bwMode="auto">
          <a:xfrm>
            <a:off x="7790847" y="2489554"/>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8" name="Text Box 103"/>
          <p:cNvSpPr txBox="1">
            <a:spLocks noChangeArrowheads="1"/>
          </p:cNvSpPr>
          <p:nvPr/>
        </p:nvSpPr>
        <p:spPr bwMode="auto">
          <a:xfrm>
            <a:off x="6663026" y="1162602"/>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OR</a:t>
            </a:r>
          </a:p>
        </p:txBody>
      </p:sp>
      <p:sp>
        <p:nvSpPr>
          <p:cNvPr id="69" name="Rectangle 105"/>
          <p:cNvSpPr>
            <a:spLocks noChangeArrowheads="1"/>
          </p:cNvSpPr>
          <p:nvPr/>
        </p:nvSpPr>
        <p:spPr bwMode="auto">
          <a:xfrm>
            <a:off x="7076472" y="1479188"/>
            <a:ext cx="1856123" cy="2412800"/>
          </a:xfrm>
          <a:prstGeom prst="rect">
            <a:avLst/>
          </a:prstGeom>
          <a:noFill/>
          <a:ln w="254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7045317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98745" y="1193100"/>
                <a:ext cx="7886700" cy="3263504"/>
              </a:xfrm>
            </p:spPr>
            <p:txBody>
              <a:bodyPr>
                <a:normAutofit fontScale="62500" lnSpcReduction="20000"/>
              </a:bodyPr>
              <a:lstStyle/>
              <a:p>
                <a:pPr marL="0" indent="0">
                  <a:buNone/>
                </a:pPr>
                <a:r>
                  <a:rPr lang="en-US" dirty="0"/>
                  <a:t>Alice’s Input: </a:t>
                </a:r>
                <a:r>
                  <a:rPr lang="en-US" dirty="0" err="1"/>
                  <a:t>a,b</a:t>
                </a:r>
                <a:endParaRPr lang="en-US" dirty="0"/>
              </a:p>
              <a:p>
                <a:pPr marL="0" indent="0">
                  <a:buNone/>
                </a:pPr>
                <a:r>
                  <a:rPr lang="en-US" dirty="0"/>
                  <a:t>Bob’s Input: </a:t>
                </a:r>
                <a:r>
                  <a:rPr lang="en-US" dirty="0" err="1"/>
                  <a:t>c,d</a:t>
                </a:r>
                <a:endParaRPr lang="en-US" dirty="0"/>
              </a:p>
              <a:p>
                <a:pPr marL="0" indent="0">
                  <a:buNone/>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altLang="en-US" i="1">
                            <a:latin typeface="Cambria Math" panose="02040503050406030204" pitchFamily="18" charset="0"/>
                          </a:rPr>
                          <m:t>𝑎</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𝑏</m:t>
                        </m:r>
                        <m:r>
                          <m:rPr>
                            <m:nor/>
                          </m:rPr>
                          <a:rPr lang="en-US" altLang="en-US" dirty="0"/>
                          <m:t> </m:t>
                        </m:r>
                      </m:e>
                    </m:d>
                    <m:r>
                      <a:rPr lang="en-US" altLang="en-US" i="1">
                        <a:latin typeface="Cambria Math" panose="02040503050406030204" pitchFamily="18" charset="0"/>
                        <a:ea typeface="Cambria Math" panose="02040503050406030204" pitchFamily="18" charset="0"/>
                      </a:rPr>
                      <m:t>∨</m:t>
                    </m:r>
                    <m:d>
                      <m:dPr>
                        <m:ctrlPr>
                          <a:rPr lang="en-US" altLang="en-US" i="1" smtClean="0">
                            <a:latin typeface="Cambria Math" panose="02040503050406030204" pitchFamily="18" charset="0"/>
                            <a:ea typeface="Cambria Math" panose="02040503050406030204" pitchFamily="18" charset="0"/>
                          </a:rPr>
                        </m:ctrlPr>
                      </m:dPr>
                      <m:e>
                        <m:r>
                          <a:rPr lang="en-US" altLang="en-US" i="1">
                            <a:latin typeface="Cambria Math" panose="02040503050406030204" pitchFamily="18" charset="0"/>
                          </a:rPr>
                          <m:t>𝑐</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𝑑</m:t>
                        </m:r>
                        <m:r>
                          <m:rPr>
                            <m:nor/>
                          </m:rPr>
                          <a:rPr lang="en-US" altLang="en-US" dirty="0"/>
                          <m:t> </m:t>
                        </m:r>
                      </m:e>
                    </m:d>
                  </m:oMath>
                </a14:m>
                <a:r>
                  <a:rPr lang="en-US" altLang="en-US" dirty="0"/>
                  <a:t> </a:t>
                </a:r>
              </a:p>
              <a:p>
                <a:pPr marL="0" indent="0">
                  <a:buNone/>
                </a:pPr>
                <a:endParaRPr lang="en-US" altLang="en-US" dirty="0"/>
              </a:p>
              <a:p>
                <a:pPr marL="0" indent="0">
                  <a:buNone/>
                </a:pPr>
                <a:r>
                  <a:rPr lang="en-US" altLang="en-US" b="1" dirty="0"/>
                  <a:t>Step 6: </a:t>
                </a:r>
                <a:r>
                  <a:rPr lang="en-US" altLang="en-US" dirty="0"/>
                  <a:t>Bob evaluates the garbled circuit</a:t>
                </a:r>
              </a:p>
              <a:p>
                <a:pPr marL="0" indent="0">
                  <a:buNone/>
                </a:pPr>
                <a:r>
                  <a:rPr lang="en-US" altLang="en-US" b="1" dirty="0"/>
                  <a:t> Example: </a:t>
                </a:r>
                <a:r>
                  <a:rPr lang="en-US" altLang="en-US" dirty="0"/>
                  <a:t>a=0, b=1, c=1,d=1</a:t>
                </a:r>
              </a:p>
              <a:p>
                <a:pPr marL="0" indent="0">
                  <a:buNone/>
                </a:pPr>
                <a:r>
                  <a:rPr lang="en-US" altLang="en-US" dirty="0"/>
                  <a:t>   Alice sent Bob </a:t>
                </a:r>
                <a14:m>
                  <m:oMath xmlns:m="http://schemas.openxmlformats.org/officeDocument/2006/math">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𝒂</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oMath>
                </a14:m>
                <a:r>
                  <a:rPr lang="en-US" altLang="en-US" dirty="0"/>
                  <a:t> and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𝒃</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endParaRPr lang="en-US" altLang="en-US" dirty="0"/>
              </a:p>
              <a:p>
                <a:pPr marL="0" indent="0">
                  <a:buNone/>
                </a:pPr>
                <a:r>
                  <a:rPr lang="en-US" altLang="en-US" dirty="0"/>
                  <a:t>   Bob obtains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𝒄</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r>
                  <a:rPr lang="en-US" altLang="en-US" dirty="0"/>
                  <a:t> and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𝒅</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r>
                  <a:rPr lang="en-US" dirty="0"/>
                  <a:t> from OTs</a:t>
                </a:r>
              </a:p>
              <a:p>
                <a:pPr marL="0" indent="0">
                  <a:buNone/>
                </a:pPr>
                <a:r>
                  <a:rPr lang="en-US" dirty="0"/>
                  <a:t>   Bob uses </a:t>
                </a:r>
                <a14:m>
                  <m:oMath xmlns:m="http://schemas.openxmlformats.org/officeDocument/2006/math">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𝒂</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oMath>
                </a14:m>
                <a:r>
                  <a:rPr lang="en-US" altLang="en-US" dirty="0"/>
                  <a:t> and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𝒃</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r>
                  <a:rPr lang="en-US" dirty="0"/>
                  <a:t> to obtain</a:t>
                </a:r>
                <a:endParaRPr lang="en-US" altLang="en-US" b="0" i="0" dirty="0">
                  <a:solidFill>
                    <a:srgbClr val="0070C0"/>
                  </a:solidFill>
                  <a:latin typeface="Cambria Math" panose="02040503050406030204" pitchFamily="18" charset="0"/>
                </a:endParaRPr>
              </a:p>
              <a:p>
                <a:pPr marL="0" indent="0">
                  <a:buNone/>
                </a:pPr>
                <a14:m>
                  <m:oMath xmlns:m="http://schemas.openxmlformats.org/officeDocument/2006/math">
                    <m:r>
                      <a:rPr lang="en-US" altLang="en-US" b="0" i="0" smtClean="0">
                        <a:solidFill>
                          <a:srgbClr val="0070C0"/>
                        </a:solidFill>
                        <a:latin typeface="Cambria Math" panose="02040503050406030204" pitchFamily="18" charset="0"/>
                      </a:rPr>
                      <m:t>               </m:t>
                    </m:r>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𝒆</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smtClean="0">
                            <a:latin typeface="Cambria Math" panose="02040503050406030204" pitchFamily="18" charset="0"/>
                          </a:rPr>
                          <m:t>𝑫𝒆𝒄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𝒃</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smtClean="0">
                                <a:latin typeface="Cambria Math" panose="02040503050406030204" pitchFamily="18" charset="0"/>
                              </a:rPr>
                              <m:t>𝑫𝒆𝒄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𝒂</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a:latin typeface="Cambria Math" panose="02040503050406030204" pitchFamily="18" charset="0"/>
                                  </a:rPr>
                                  <m:t>𝒆</m:t>
                                </m:r>
                                <m:r>
                                  <a:rPr lang="en-US" altLang="en-US" b="1" i="1">
                                    <a:latin typeface="Cambria Math" panose="02040503050406030204" pitchFamily="18" charset="0"/>
                                  </a:rPr>
                                  <m:t>,</m:t>
                                </m:r>
                                <m:r>
                                  <a:rPr lang="en-US" altLang="en-US" b="1" i="1" smtClean="0">
                                    <a:latin typeface="Cambria Math" panose="02040503050406030204" pitchFamily="18" charset="0"/>
                                  </a:rPr>
                                  <m:t>𝟎</m:t>
                                </m:r>
                                <m:r>
                                  <a:rPr lang="en-US" altLang="en-US" b="1" i="1">
                                    <a:latin typeface="Cambria Math" panose="02040503050406030204" pitchFamily="18" charset="0"/>
                                  </a:rPr>
                                  <m:t>,</m:t>
                                </m:r>
                                <m:r>
                                  <a:rPr lang="en-US" altLang="en-US" b="1" i="1" smtClean="0">
                                    <a:latin typeface="Cambria Math" panose="02040503050406030204" pitchFamily="18" charset="0"/>
                                  </a:rPr>
                                  <m:t>𝟏</m:t>
                                </m:r>
                              </m:sub>
                            </m:sSub>
                          </m:e>
                        </m:d>
                      </m:e>
                    </m:d>
                  </m:oMath>
                </a14:m>
                <a:r>
                  <a:rPr lang="en-US" altLang="en-US" dirty="0"/>
                  <a:t> </a:t>
                </a:r>
              </a:p>
              <a:p>
                <a:pPr marL="0" indent="0">
                  <a:buNone/>
                </a:pPr>
                <a:r>
                  <a:rPr lang="en-US" altLang="en-US" b="1" dirty="0"/>
                  <a:t>  Note 2:  </a:t>
                </a:r>
                <a14:m>
                  <m:oMath xmlns:m="http://schemas.openxmlformats.org/officeDocument/2006/math">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a:latin typeface="Cambria Math" panose="02040503050406030204" pitchFamily="18" charset="0"/>
                          </a:rPr>
                          <m:t>𝒆</m:t>
                        </m:r>
                        <m:r>
                          <a:rPr lang="en-US" altLang="en-US" b="1" i="1">
                            <a:latin typeface="Cambria Math" panose="02040503050406030204" pitchFamily="18" charset="0"/>
                          </a:rPr>
                          <m:t>,</m:t>
                        </m:r>
                        <m:r>
                          <a:rPr lang="en-US" altLang="en-US" b="1" i="1" smtClean="0">
                            <a:latin typeface="Cambria Math" panose="02040503050406030204" pitchFamily="18" charset="0"/>
                          </a:rPr>
                          <m:t>𝟏</m:t>
                        </m:r>
                        <m:r>
                          <a:rPr lang="en-US" altLang="en-US" b="1" i="1">
                            <a:latin typeface="Cambria Math" panose="02040503050406030204" pitchFamily="18" charset="0"/>
                          </a:rPr>
                          <m:t>,</m:t>
                        </m:r>
                        <m:r>
                          <a:rPr lang="en-US" altLang="en-US" b="1" i="1">
                            <a:latin typeface="Cambria Math" panose="02040503050406030204" pitchFamily="18" charset="0"/>
                          </a:rPr>
                          <m:t>𝟏</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𝒂</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𝒃</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smtClean="0">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𝒆</m:t>
                                </m:r>
                                <m:r>
                                  <a:rPr lang="en-US" altLang="en-US" b="1" i="1">
                                    <a:solidFill>
                                      <a:srgbClr val="FF0000"/>
                                    </a:solidFill>
                                    <a:latin typeface="Cambria Math" panose="02040503050406030204" pitchFamily="18" charset="0"/>
                                  </a:rPr>
                                  <m:t>,</m:t>
                                </m:r>
                                <m:r>
                                  <a:rPr lang="en-US" altLang="en-US" b="1" i="1" smtClean="0">
                                    <a:solidFill>
                                      <a:srgbClr val="FF0000"/>
                                    </a:solidFill>
                                    <a:latin typeface="Cambria Math" panose="02040503050406030204" pitchFamily="18" charset="0"/>
                                  </a:rPr>
                                  <m:t>𝟏</m:t>
                                </m:r>
                              </m:sub>
                            </m:sSub>
                          </m:e>
                        </m:d>
                      </m:e>
                    </m:d>
                  </m:oMath>
                </a14:m>
                <a:r>
                  <a:rPr lang="en-US" altLang="en-US" dirty="0"/>
                  <a:t> so </a:t>
                </a:r>
              </a:p>
              <a:p>
                <a:pPr marL="0" indent="0">
                  <a:buNone/>
                </a:pPr>
                <a14:m>
                  <m:oMathPara xmlns:m="http://schemas.openxmlformats.org/officeDocument/2006/math">
                    <m:oMathParaPr>
                      <m:jc m:val="centerGroup"/>
                    </m:oMathParaPr>
                    <m:oMath xmlns:m="http://schemas.openxmlformats.org/officeDocument/2006/math">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𝑫𝒆𝒄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𝒃</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𝑫𝒆𝒄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𝒂</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a:latin typeface="Cambria Math" panose="02040503050406030204" pitchFamily="18" charset="0"/>
                                    </a:rPr>
                                    <m:t>𝒆</m:t>
                                  </m:r>
                                  <m:r>
                                    <a:rPr lang="en-US" altLang="en-US" b="1" i="1">
                                      <a:latin typeface="Cambria Math" panose="02040503050406030204" pitchFamily="18" charset="0"/>
                                    </a:rPr>
                                    <m:t>,</m:t>
                                  </m:r>
                                  <m:r>
                                    <a:rPr lang="en-US" altLang="en-US" b="1" i="1">
                                      <a:latin typeface="Cambria Math" panose="02040503050406030204" pitchFamily="18" charset="0"/>
                                    </a:rPr>
                                    <m:t>𝟏</m:t>
                                  </m:r>
                                  <m:r>
                                    <a:rPr lang="en-US" altLang="en-US" b="1" i="1">
                                      <a:latin typeface="Cambria Math" panose="02040503050406030204" pitchFamily="18" charset="0"/>
                                    </a:rPr>
                                    <m:t>,</m:t>
                                  </m:r>
                                  <m:r>
                                    <a:rPr lang="en-US" altLang="en-US" b="1" i="1">
                                      <a:latin typeface="Cambria Math" panose="02040503050406030204" pitchFamily="18" charset="0"/>
                                    </a:rPr>
                                    <m:t>𝟏</m:t>
                                  </m:r>
                                </m:sub>
                              </m:sSub>
                            </m:e>
                          </m:d>
                        </m:e>
                      </m:d>
                      <m:r>
                        <a:rPr lang="en-US" altLang="en-US" b="1" i="1" smtClean="0">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𝑫𝒆𝒄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𝒃</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𝑫𝒆𝒄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𝒂</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𝒂</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𝒃</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𝒆</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e>
                                  </m:d>
                                </m:e>
                              </m:d>
                            </m:e>
                          </m:d>
                        </m:e>
                      </m:d>
                      <m:r>
                        <a:rPr lang="en-US" altLang="en-US" b="1" i="1" smtClean="0">
                          <a:latin typeface="Cambria Math" panose="02040503050406030204" pitchFamily="18" charset="0"/>
                        </a:rPr>
                        <m:t>=</m:t>
                      </m:r>
                      <m:r>
                        <a:rPr lang="en-US" altLang="en-US" b="0" i="1" smtClean="0">
                          <a:solidFill>
                            <a:schemeClr val="tx1"/>
                          </a:solidFill>
                          <a:latin typeface="Cambria Math" panose="02040503050406030204" pitchFamily="18" charset="0"/>
                          <a:ea typeface="Cambria Math" panose="02040503050406030204" pitchFamily="18" charset="0"/>
                        </a:rPr>
                        <m:t>⊥</m:t>
                      </m:r>
                    </m:oMath>
                  </m:oMathPara>
                </a14:m>
                <a:endParaRPr lang="en-US" alt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98745" y="1193100"/>
                <a:ext cx="7886700" cy="3263504"/>
              </a:xfrm>
              <a:blipFill>
                <a:blip r:embed="rId2"/>
                <a:stretch>
                  <a:fillRect l="-161" t="-194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defTabSz="685800" fontAlgn="auto">
              <a:spcBef>
                <a:spcPts val="0"/>
              </a:spcBef>
              <a:spcAft>
                <a:spcPts val="0"/>
              </a:spcAft>
            </a:pPr>
            <a:fld id="{D104D3F7-B83F-4105-B753-146AD0E5364B}" type="slidenum">
              <a:rPr lang="en-US">
                <a:solidFill>
                  <a:prstClr val="black">
                    <a:tint val="75000"/>
                  </a:prstClr>
                </a:solidFill>
                <a:latin typeface="Calibri" panose="020F0502020204030204"/>
                <a:ea typeface="+mn-ea"/>
                <a:cs typeface="+mn-cs"/>
              </a:rPr>
              <a:pPr defTabSz="685800" fontAlgn="auto">
                <a:spcBef>
                  <a:spcPts val="0"/>
                </a:spcBef>
                <a:spcAft>
                  <a:spcPts val="0"/>
                </a:spcAft>
              </a:pPr>
              <a:t>77</a:t>
            </a:fld>
            <a:endParaRPr lang="en-US">
              <a:solidFill>
                <a:prstClr val="black">
                  <a:tint val="75000"/>
                </a:prstClr>
              </a:solidFill>
              <a:latin typeface="Calibri" panose="020F0502020204030204"/>
              <a:ea typeface="+mn-ea"/>
              <a:cs typeface="+mn-cs"/>
            </a:endParaRPr>
          </a:p>
        </p:txBody>
      </p:sp>
      <p:grpSp>
        <p:nvGrpSpPr>
          <p:cNvPr id="5" name="Group 26"/>
          <p:cNvGrpSpPr>
            <a:grpSpLocks/>
          </p:cNvGrpSpPr>
          <p:nvPr/>
        </p:nvGrpSpPr>
        <p:grpSpPr bwMode="auto">
          <a:xfrm>
            <a:off x="5076222" y="2931153"/>
            <a:ext cx="857250" cy="985837"/>
            <a:chOff x="1344" y="2448"/>
            <a:chExt cx="720" cy="828"/>
          </a:xfrm>
        </p:grpSpPr>
        <p:pic>
          <p:nvPicPr>
            <p:cNvPr id="6" name="Picture 19"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4"/>
            <p:cNvGrpSpPr>
              <a:grpSpLocks/>
            </p:cNvGrpSpPr>
            <p:nvPr/>
          </p:nvGrpSpPr>
          <p:grpSpPr bwMode="auto">
            <a:xfrm>
              <a:off x="1344" y="2736"/>
              <a:ext cx="528" cy="540"/>
              <a:chOff x="1584" y="2784"/>
              <a:chExt cx="528" cy="540"/>
            </a:xfrm>
          </p:grpSpPr>
          <p:pic>
            <p:nvPicPr>
              <p:cNvPr id="9" name="Picture 2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8" name="Text Box 25"/>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1" name="Group 63"/>
          <p:cNvGrpSpPr>
            <a:grpSpLocks/>
          </p:cNvGrpSpPr>
          <p:nvPr/>
        </p:nvGrpSpPr>
        <p:grpSpPr bwMode="auto">
          <a:xfrm>
            <a:off x="5876322" y="2931153"/>
            <a:ext cx="857250" cy="985837"/>
            <a:chOff x="1344" y="2448"/>
            <a:chExt cx="720" cy="828"/>
          </a:xfrm>
        </p:grpSpPr>
        <p:pic>
          <p:nvPicPr>
            <p:cNvPr id="12" name="Picture 6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p:cNvGrpSpPr>
              <a:grpSpLocks/>
            </p:cNvGrpSpPr>
            <p:nvPr/>
          </p:nvGrpSpPr>
          <p:grpSpPr bwMode="auto">
            <a:xfrm>
              <a:off x="1344" y="2736"/>
              <a:ext cx="528" cy="540"/>
              <a:chOff x="1584" y="2784"/>
              <a:chExt cx="528" cy="540"/>
            </a:xfrm>
          </p:grpSpPr>
          <p:pic>
            <p:nvPicPr>
              <p:cNvPr id="15" name="Picture 6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14" name="Text Box 6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7" name="Group 69"/>
          <p:cNvGrpSpPr>
            <a:grpSpLocks/>
          </p:cNvGrpSpPr>
          <p:nvPr/>
        </p:nvGrpSpPr>
        <p:grpSpPr bwMode="auto">
          <a:xfrm>
            <a:off x="7190772" y="2874003"/>
            <a:ext cx="857250" cy="985837"/>
            <a:chOff x="1344" y="2448"/>
            <a:chExt cx="720" cy="828"/>
          </a:xfrm>
        </p:grpSpPr>
        <p:pic>
          <p:nvPicPr>
            <p:cNvPr id="18" name="Picture 70"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71"/>
            <p:cNvGrpSpPr>
              <a:grpSpLocks/>
            </p:cNvGrpSpPr>
            <p:nvPr/>
          </p:nvGrpSpPr>
          <p:grpSpPr bwMode="auto">
            <a:xfrm>
              <a:off x="1344" y="2736"/>
              <a:ext cx="528" cy="540"/>
              <a:chOff x="1584" y="2784"/>
              <a:chExt cx="528" cy="540"/>
            </a:xfrm>
          </p:grpSpPr>
          <p:pic>
            <p:nvPicPr>
              <p:cNvPr id="21" name="Picture 72"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73"/>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0" name="Text Box 74"/>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3" name="Group 75"/>
          <p:cNvGrpSpPr>
            <a:grpSpLocks/>
          </p:cNvGrpSpPr>
          <p:nvPr/>
        </p:nvGrpSpPr>
        <p:grpSpPr bwMode="auto">
          <a:xfrm>
            <a:off x="7990872" y="2874003"/>
            <a:ext cx="857250" cy="985837"/>
            <a:chOff x="1344" y="2448"/>
            <a:chExt cx="720" cy="828"/>
          </a:xfrm>
        </p:grpSpPr>
        <p:pic>
          <p:nvPicPr>
            <p:cNvPr id="24" name="Picture 76"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77"/>
            <p:cNvGrpSpPr>
              <a:grpSpLocks/>
            </p:cNvGrpSpPr>
            <p:nvPr/>
          </p:nvGrpSpPr>
          <p:grpSpPr bwMode="auto">
            <a:xfrm>
              <a:off x="1344" y="2736"/>
              <a:ext cx="528" cy="540"/>
              <a:chOff x="1584" y="2784"/>
              <a:chExt cx="528" cy="540"/>
            </a:xfrm>
          </p:grpSpPr>
          <p:pic>
            <p:nvPicPr>
              <p:cNvPr id="27" name="Picture 78"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79"/>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6" name="Text Box 80"/>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9" name="Group 81"/>
          <p:cNvGrpSpPr>
            <a:grpSpLocks/>
          </p:cNvGrpSpPr>
          <p:nvPr/>
        </p:nvGrpSpPr>
        <p:grpSpPr bwMode="auto">
          <a:xfrm>
            <a:off x="7190772" y="1570269"/>
            <a:ext cx="857250" cy="985838"/>
            <a:chOff x="1344" y="2448"/>
            <a:chExt cx="720" cy="828"/>
          </a:xfrm>
        </p:grpSpPr>
        <p:pic>
          <p:nvPicPr>
            <p:cNvPr id="30" name="Picture 82"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83"/>
            <p:cNvGrpSpPr>
              <a:grpSpLocks/>
            </p:cNvGrpSpPr>
            <p:nvPr/>
          </p:nvGrpSpPr>
          <p:grpSpPr bwMode="auto">
            <a:xfrm>
              <a:off x="1344" y="2736"/>
              <a:ext cx="528" cy="540"/>
              <a:chOff x="1584" y="2784"/>
              <a:chExt cx="528" cy="540"/>
            </a:xfrm>
          </p:grpSpPr>
          <p:pic>
            <p:nvPicPr>
              <p:cNvPr id="33" name="Picture 84"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85"/>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2" name="Text Box 86"/>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35" name="Group 87"/>
          <p:cNvGrpSpPr>
            <a:grpSpLocks/>
          </p:cNvGrpSpPr>
          <p:nvPr/>
        </p:nvGrpSpPr>
        <p:grpSpPr bwMode="auto">
          <a:xfrm>
            <a:off x="5819172" y="1502403"/>
            <a:ext cx="857250" cy="985837"/>
            <a:chOff x="1344" y="2448"/>
            <a:chExt cx="720" cy="828"/>
          </a:xfrm>
        </p:grpSpPr>
        <p:pic>
          <p:nvPicPr>
            <p:cNvPr id="36" name="Picture 88"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89"/>
            <p:cNvGrpSpPr>
              <a:grpSpLocks/>
            </p:cNvGrpSpPr>
            <p:nvPr/>
          </p:nvGrpSpPr>
          <p:grpSpPr bwMode="auto">
            <a:xfrm>
              <a:off x="1344" y="2736"/>
              <a:ext cx="528" cy="540"/>
              <a:chOff x="1584" y="2784"/>
              <a:chExt cx="528" cy="540"/>
            </a:xfrm>
          </p:grpSpPr>
          <p:pic>
            <p:nvPicPr>
              <p:cNvPr id="39" name="Picture 9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9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8" name="Text Box 92"/>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1" name="Group 93"/>
          <p:cNvGrpSpPr>
            <a:grpSpLocks/>
          </p:cNvGrpSpPr>
          <p:nvPr/>
        </p:nvGrpSpPr>
        <p:grpSpPr bwMode="auto">
          <a:xfrm>
            <a:off x="6562122" y="84369"/>
            <a:ext cx="857250" cy="985838"/>
            <a:chOff x="1344" y="2448"/>
            <a:chExt cx="720" cy="828"/>
          </a:xfrm>
        </p:grpSpPr>
        <p:pic>
          <p:nvPicPr>
            <p:cNvPr id="42" name="Picture 9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95"/>
            <p:cNvGrpSpPr>
              <a:grpSpLocks/>
            </p:cNvGrpSpPr>
            <p:nvPr/>
          </p:nvGrpSpPr>
          <p:grpSpPr bwMode="auto">
            <a:xfrm>
              <a:off x="1344" y="2736"/>
              <a:ext cx="528" cy="540"/>
              <a:chOff x="1584" y="2784"/>
              <a:chExt cx="528" cy="540"/>
            </a:xfrm>
          </p:grpSpPr>
          <p:pic>
            <p:nvPicPr>
              <p:cNvPr id="45" name="Picture 9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9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44" name="Text Box 9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7" name="Group 18"/>
          <p:cNvGrpSpPr>
            <a:grpSpLocks/>
          </p:cNvGrpSpPr>
          <p:nvPr/>
        </p:nvGrpSpPr>
        <p:grpSpPr bwMode="auto">
          <a:xfrm>
            <a:off x="5247672" y="530854"/>
            <a:ext cx="3371850" cy="3086100"/>
            <a:chOff x="1968" y="672"/>
            <a:chExt cx="1344" cy="1728"/>
          </a:xfrm>
        </p:grpSpPr>
        <p:sp>
          <p:nvSpPr>
            <p:cNvPr id="48" name="AutoShape 4"/>
            <p:cNvSpPr>
              <a:spLocks noChangeArrowheads="1"/>
            </p:cNvSpPr>
            <p:nvPr/>
          </p:nvSpPr>
          <p:spPr bwMode="auto">
            <a:xfrm>
              <a:off x="2352" y="91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49" name="Line 5"/>
            <p:cNvSpPr>
              <a:spLocks noChangeShapeType="1"/>
            </p:cNvSpPr>
            <p:nvPr/>
          </p:nvSpPr>
          <p:spPr bwMode="auto">
            <a:xfrm flipH="1">
              <a:off x="2256" y="1248"/>
              <a:ext cx="192"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0" name="Line 6"/>
            <p:cNvSpPr>
              <a:spLocks noChangeShapeType="1"/>
            </p:cNvSpPr>
            <p:nvPr/>
          </p:nvSpPr>
          <p:spPr bwMode="auto">
            <a:xfrm>
              <a:off x="2784" y="1248"/>
              <a:ext cx="24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1" name="Line 7"/>
            <p:cNvSpPr>
              <a:spLocks noChangeShapeType="1"/>
            </p:cNvSpPr>
            <p:nvPr/>
          </p:nvSpPr>
          <p:spPr bwMode="auto">
            <a:xfrm>
              <a:off x="2616" y="672"/>
              <a:ext cx="0" cy="2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2" name="AutoShape 10"/>
            <p:cNvSpPr>
              <a:spLocks noChangeArrowheads="1"/>
            </p:cNvSpPr>
            <p:nvPr/>
          </p:nvSpPr>
          <p:spPr bwMode="auto">
            <a:xfrm>
              <a:off x="1968"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3" name="AutoShape 11"/>
            <p:cNvSpPr>
              <a:spLocks noChangeArrowheads="1"/>
            </p:cNvSpPr>
            <p:nvPr/>
          </p:nvSpPr>
          <p:spPr bwMode="auto">
            <a:xfrm>
              <a:off x="2784"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4" name="Line 12"/>
            <p:cNvSpPr>
              <a:spLocks noChangeShapeType="1"/>
            </p:cNvSpPr>
            <p:nvPr/>
          </p:nvSpPr>
          <p:spPr bwMode="auto">
            <a:xfrm>
              <a:off x="2074"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5" name="Line 13"/>
            <p:cNvSpPr>
              <a:spLocks noChangeShapeType="1"/>
            </p:cNvSpPr>
            <p:nvPr/>
          </p:nvSpPr>
          <p:spPr bwMode="auto">
            <a:xfrm>
              <a:off x="2362"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6" name="Line 14"/>
            <p:cNvSpPr>
              <a:spLocks noChangeShapeType="1"/>
            </p:cNvSpPr>
            <p:nvPr/>
          </p:nvSpPr>
          <p:spPr bwMode="auto">
            <a:xfrm>
              <a:off x="2880"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7" name="Line 15"/>
            <p:cNvSpPr>
              <a:spLocks noChangeShapeType="1"/>
            </p:cNvSpPr>
            <p:nvPr/>
          </p:nvSpPr>
          <p:spPr bwMode="auto">
            <a:xfrm>
              <a:off x="3216"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sp>
        <p:nvSpPr>
          <p:cNvPr id="58" name="Text Box 100"/>
          <p:cNvSpPr txBox="1">
            <a:spLocks noChangeArrowheads="1"/>
          </p:cNvSpPr>
          <p:nvPr/>
        </p:nvSpPr>
        <p:spPr bwMode="auto">
          <a:xfrm>
            <a:off x="5476272" y="3320488"/>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a</a:t>
            </a:r>
          </a:p>
        </p:txBody>
      </p:sp>
      <p:sp>
        <p:nvSpPr>
          <p:cNvPr id="59" name="Text Box 101"/>
          <p:cNvSpPr txBox="1">
            <a:spLocks noChangeArrowheads="1"/>
          </p:cNvSpPr>
          <p:nvPr/>
        </p:nvSpPr>
        <p:spPr bwMode="auto">
          <a:xfrm>
            <a:off x="6219222" y="3320488"/>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b</a:t>
            </a:r>
          </a:p>
        </p:txBody>
      </p:sp>
      <mc:AlternateContent xmlns:mc="http://schemas.openxmlformats.org/markup-compatibility/2006">
        <mc:Choice xmlns:a14="http://schemas.microsoft.com/office/drawing/2010/main" Requires="a14">
          <p:sp>
            <p:nvSpPr>
              <p:cNvPr id="60" name="Text Box 102"/>
              <p:cNvSpPr txBox="1">
                <a:spLocks noChangeArrowheads="1"/>
              </p:cNvSpPr>
              <p:nvPr/>
            </p:nvSpPr>
            <p:spPr bwMode="auto">
              <a:xfrm>
                <a:off x="4864053" y="1796195"/>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𝑎</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𝑏</m:t>
                      </m:r>
                    </m:oMath>
                  </m:oMathPara>
                </a14:m>
                <a:endParaRPr lang="en-US" altLang="en-US" sz="1350" dirty="0">
                  <a:solidFill>
                    <a:prstClr val="black"/>
                  </a:solidFill>
                  <a:latin typeface="Calibri" panose="020F0502020204030204"/>
                  <a:ea typeface="+mn-ea"/>
                  <a:cs typeface="+mn-cs"/>
                </a:endParaRPr>
              </a:p>
            </p:txBody>
          </p:sp>
        </mc:Choice>
        <mc:Fallback>
          <p:sp>
            <p:nvSpPr>
              <p:cNvPr id="60" name="Text Box 102"/>
              <p:cNvSpPr txBox="1">
                <a:spLocks noRot="1" noChangeAspect="1" noMove="1" noResize="1" noEditPoints="1" noAdjustHandles="1" noChangeArrowheads="1" noChangeShapeType="1" noTextEdit="1"/>
              </p:cNvSpPr>
              <p:nvPr/>
            </p:nvSpPr>
            <p:spPr bwMode="auto">
              <a:xfrm>
                <a:off x="4864053" y="1796195"/>
                <a:ext cx="981007" cy="30008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1" name="Text Box 103"/>
          <p:cNvSpPr txBox="1">
            <a:spLocks noChangeArrowheads="1"/>
          </p:cNvSpPr>
          <p:nvPr/>
        </p:nvSpPr>
        <p:spPr bwMode="auto">
          <a:xfrm>
            <a:off x="5647722" y="2463238"/>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3" name="Text Box 100"/>
          <p:cNvSpPr txBox="1">
            <a:spLocks noChangeArrowheads="1"/>
          </p:cNvSpPr>
          <p:nvPr/>
        </p:nvSpPr>
        <p:spPr bwMode="auto">
          <a:xfrm>
            <a:off x="7542275" y="3287150"/>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c</a:t>
            </a:r>
          </a:p>
        </p:txBody>
      </p:sp>
      <p:sp>
        <p:nvSpPr>
          <p:cNvPr id="64" name="Text Box 100"/>
          <p:cNvSpPr txBox="1">
            <a:spLocks noChangeArrowheads="1"/>
          </p:cNvSpPr>
          <p:nvPr/>
        </p:nvSpPr>
        <p:spPr bwMode="auto">
          <a:xfrm>
            <a:off x="8454195" y="32806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d</a:t>
            </a:r>
          </a:p>
        </p:txBody>
      </p:sp>
      <mc:AlternateContent xmlns:mc="http://schemas.openxmlformats.org/markup-compatibility/2006">
        <mc:Choice xmlns:a14="http://schemas.microsoft.com/office/drawing/2010/main" Requires="a14">
          <p:sp>
            <p:nvSpPr>
              <p:cNvPr id="65" name="Text Box 102"/>
              <p:cNvSpPr txBox="1">
                <a:spLocks noChangeArrowheads="1"/>
              </p:cNvSpPr>
              <p:nvPr/>
            </p:nvSpPr>
            <p:spPr bwMode="auto">
              <a:xfrm>
                <a:off x="7896983" y="1694438"/>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𝑓</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𝑐</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𝑑</m:t>
                      </m:r>
                    </m:oMath>
                  </m:oMathPara>
                </a14:m>
                <a:endParaRPr lang="en-US" altLang="en-US" sz="1350" dirty="0">
                  <a:solidFill>
                    <a:prstClr val="black"/>
                  </a:solidFill>
                  <a:latin typeface="Calibri" panose="020F0502020204030204"/>
                  <a:ea typeface="+mn-ea"/>
                  <a:cs typeface="+mn-cs"/>
                </a:endParaRPr>
              </a:p>
            </p:txBody>
          </p:sp>
        </mc:Choice>
        <mc:Fallback>
          <p:sp>
            <p:nvSpPr>
              <p:cNvPr id="65" name="Text Box 102"/>
              <p:cNvSpPr txBox="1">
                <a:spLocks noRot="1" noChangeAspect="1" noMove="1" noResize="1" noEditPoints="1" noAdjustHandles="1" noChangeArrowheads="1" noChangeShapeType="1" noTextEdit="1"/>
              </p:cNvSpPr>
              <p:nvPr/>
            </p:nvSpPr>
            <p:spPr bwMode="auto">
              <a:xfrm>
                <a:off x="7896983" y="1694438"/>
                <a:ext cx="981007" cy="300082"/>
              </a:xfrm>
              <a:prstGeom prst="rect">
                <a:avLst/>
              </a:prstGeom>
              <a:blipFill>
                <a:blip r:embed="rId6"/>
                <a:stretch>
                  <a:fillRect b="-125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Text Box 102"/>
              <p:cNvSpPr txBox="1">
                <a:spLocks noChangeArrowheads="1"/>
              </p:cNvSpPr>
              <p:nvPr/>
            </p:nvSpPr>
            <p:spPr bwMode="auto">
              <a:xfrm>
                <a:off x="7410729" y="439017"/>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𝑔</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𝑓</m:t>
                      </m:r>
                    </m:oMath>
                  </m:oMathPara>
                </a14:m>
                <a:endParaRPr lang="en-US" altLang="en-US" sz="1350" dirty="0">
                  <a:solidFill>
                    <a:prstClr val="black"/>
                  </a:solidFill>
                  <a:latin typeface="Calibri" panose="020F0502020204030204"/>
                  <a:ea typeface="+mn-ea"/>
                  <a:cs typeface="+mn-cs"/>
                </a:endParaRPr>
              </a:p>
            </p:txBody>
          </p:sp>
        </mc:Choice>
        <mc:Fallback>
          <p:sp>
            <p:nvSpPr>
              <p:cNvPr id="66" name="Text Box 102"/>
              <p:cNvSpPr txBox="1">
                <a:spLocks noRot="1" noChangeAspect="1" noMove="1" noResize="1" noEditPoints="1" noAdjustHandles="1" noChangeArrowheads="1" noChangeShapeType="1" noTextEdit="1"/>
              </p:cNvSpPr>
              <p:nvPr/>
            </p:nvSpPr>
            <p:spPr bwMode="auto">
              <a:xfrm>
                <a:off x="7410729" y="439017"/>
                <a:ext cx="981007" cy="300082"/>
              </a:xfrm>
              <a:prstGeom prst="rect">
                <a:avLst/>
              </a:prstGeom>
              <a:blipFill>
                <a:blip r:embed="rId7"/>
                <a:stretch>
                  <a:fillRect b="-8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7" name="Text Box 103"/>
          <p:cNvSpPr txBox="1">
            <a:spLocks noChangeArrowheads="1"/>
          </p:cNvSpPr>
          <p:nvPr/>
        </p:nvSpPr>
        <p:spPr bwMode="auto">
          <a:xfrm>
            <a:off x="7790847" y="2489554"/>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8" name="Text Box 103"/>
          <p:cNvSpPr txBox="1">
            <a:spLocks noChangeArrowheads="1"/>
          </p:cNvSpPr>
          <p:nvPr/>
        </p:nvSpPr>
        <p:spPr bwMode="auto">
          <a:xfrm>
            <a:off x="6663026" y="1162602"/>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OR</a:t>
            </a:r>
          </a:p>
        </p:txBody>
      </p:sp>
      <p:sp>
        <p:nvSpPr>
          <p:cNvPr id="69" name="Rectangle 105"/>
          <p:cNvSpPr>
            <a:spLocks noChangeArrowheads="1"/>
          </p:cNvSpPr>
          <p:nvPr/>
        </p:nvSpPr>
        <p:spPr bwMode="auto">
          <a:xfrm>
            <a:off x="7076472" y="1479188"/>
            <a:ext cx="1856123" cy="2412800"/>
          </a:xfrm>
          <a:prstGeom prst="rect">
            <a:avLst/>
          </a:prstGeom>
          <a:noFill/>
          <a:ln w="254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0010596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98745" y="1193100"/>
                <a:ext cx="7886700" cy="3263504"/>
              </a:xfrm>
            </p:spPr>
            <p:txBody>
              <a:bodyPr>
                <a:normAutofit fontScale="92500" lnSpcReduction="20000"/>
              </a:bodyPr>
              <a:lstStyle/>
              <a:p>
                <a:pPr marL="0" indent="0">
                  <a:buNone/>
                </a:pPr>
                <a:r>
                  <a:rPr lang="en-US" dirty="0"/>
                  <a:t>Alice’s Input: </a:t>
                </a:r>
                <a:r>
                  <a:rPr lang="en-US" dirty="0" err="1"/>
                  <a:t>a,b</a:t>
                </a:r>
                <a:endParaRPr lang="en-US" dirty="0"/>
              </a:p>
              <a:p>
                <a:pPr marL="0" indent="0">
                  <a:buNone/>
                </a:pPr>
                <a:r>
                  <a:rPr lang="en-US" dirty="0"/>
                  <a:t>Bob’s Input: </a:t>
                </a:r>
                <a:r>
                  <a:rPr lang="en-US" dirty="0" err="1"/>
                  <a:t>c,d</a:t>
                </a:r>
                <a:endParaRPr lang="en-US" dirty="0"/>
              </a:p>
              <a:p>
                <a:pPr marL="0" indent="0">
                  <a:buNone/>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altLang="en-US" i="1">
                            <a:latin typeface="Cambria Math" panose="02040503050406030204" pitchFamily="18" charset="0"/>
                          </a:rPr>
                          <m:t>𝑎</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𝑏</m:t>
                        </m:r>
                        <m:r>
                          <m:rPr>
                            <m:nor/>
                          </m:rPr>
                          <a:rPr lang="en-US" altLang="en-US" dirty="0"/>
                          <m:t> </m:t>
                        </m:r>
                      </m:e>
                    </m:d>
                    <m:r>
                      <a:rPr lang="en-US" altLang="en-US" i="1">
                        <a:latin typeface="Cambria Math" panose="02040503050406030204" pitchFamily="18" charset="0"/>
                        <a:ea typeface="Cambria Math" panose="02040503050406030204" pitchFamily="18" charset="0"/>
                      </a:rPr>
                      <m:t>∨</m:t>
                    </m:r>
                    <m:d>
                      <m:dPr>
                        <m:ctrlPr>
                          <a:rPr lang="en-US" altLang="en-US" i="1" smtClean="0">
                            <a:latin typeface="Cambria Math" panose="02040503050406030204" pitchFamily="18" charset="0"/>
                            <a:ea typeface="Cambria Math" panose="02040503050406030204" pitchFamily="18" charset="0"/>
                          </a:rPr>
                        </m:ctrlPr>
                      </m:dPr>
                      <m:e>
                        <m:r>
                          <a:rPr lang="en-US" altLang="en-US" i="1">
                            <a:latin typeface="Cambria Math" panose="02040503050406030204" pitchFamily="18" charset="0"/>
                          </a:rPr>
                          <m:t>𝑐</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𝑑</m:t>
                        </m:r>
                        <m:r>
                          <m:rPr>
                            <m:nor/>
                          </m:rPr>
                          <a:rPr lang="en-US" altLang="en-US" dirty="0"/>
                          <m:t> </m:t>
                        </m:r>
                      </m:e>
                    </m:d>
                  </m:oMath>
                </a14:m>
                <a:r>
                  <a:rPr lang="en-US" altLang="en-US" dirty="0"/>
                  <a:t> </a:t>
                </a:r>
              </a:p>
              <a:p>
                <a:pPr marL="0" indent="0">
                  <a:buNone/>
                </a:pPr>
                <a:endParaRPr lang="en-US" altLang="en-US" dirty="0"/>
              </a:p>
              <a:p>
                <a:pPr marL="0" indent="0">
                  <a:buNone/>
                </a:pPr>
                <a:r>
                  <a:rPr lang="en-US" altLang="en-US" b="1" dirty="0"/>
                  <a:t>Step 6: </a:t>
                </a:r>
                <a:r>
                  <a:rPr lang="en-US" altLang="en-US" dirty="0"/>
                  <a:t>Bob evaluates the garbled circuit</a:t>
                </a:r>
              </a:p>
              <a:p>
                <a:pPr marL="0" indent="0">
                  <a:buNone/>
                </a:pPr>
                <a:r>
                  <a:rPr lang="en-US" altLang="en-US" b="1" dirty="0"/>
                  <a:t> Example: </a:t>
                </a:r>
                <a:r>
                  <a:rPr lang="en-US" altLang="en-US" dirty="0"/>
                  <a:t>a=0, b=1, c=1,d=1</a:t>
                </a:r>
              </a:p>
              <a:p>
                <a:pPr marL="0" indent="0">
                  <a:buNone/>
                </a:pPr>
                <a:r>
                  <a:rPr lang="en-US" altLang="en-US" dirty="0"/>
                  <a:t>   Alice sent Bob </a:t>
                </a:r>
                <a14:m>
                  <m:oMath xmlns:m="http://schemas.openxmlformats.org/officeDocument/2006/math">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𝒂</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oMath>
                </a14:m>
                <a:r>
                  <a:rPr lang="en-US" altLang="en-US" dirty="0"/>
                  <a:t> and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𝒃</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endParaRPr lang="en-US" altLang="en-US" dirty="0"/>
              </a:p>
              <a:p>
                <a:pPr marL="0" indent="0">
                  <a:buNone/>
                </a:pPr>
                <a:r>
                  <a:rPr lang="en-US" altLang="en-US" dirty="0"/>
                  <a:t>   Bob obtains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𝒄</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r>
                  <a:rPr lang="en-US" altLang="en-US" dirty="0"/>
                  <a:t> and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𝒅</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r>
                  <a:rPr lang="en-US" dirty="0"/>
                  <a:t> from OTs</a:t>
                </a:r>
              </a:p>
              <a:p>
                <a:pPr marL="0" indent="0">
                  <a:buNone/>
                </a:pPr>
                <a:r>
                  <a:rPr lang="en-US" dirty="0"/>
                  <a:t>   Bob uses </a:t>
                </a:r>
                <a14:m>
                  <m:oMath xmlns:m="http://schemas.openxmlformats.org/officeDocument/2006/math">
                    <m:sSub>
                      <m:sSubPr>
                        <m:ctrlPr>
                          <a:rPr lang="en-US" altLang="en-US" b="1" i="1" smtClean="0">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𝒅</m:t>
                        </m:r>
                        <m:r>
                          <a:rPr lang="en-US" altLang="en-US" b="1" i="1">
                            <a:solidFill>
                              <a:srgbClr val="FF0000"/>
                            </a:solidFill>
                            <a:latin typeface="Cambria Math" panose="02040503050406030204" pitchFamily="18" charset="0"/>
                          </a:rPr>
                          <m:t>,</m:t>
                        </m:r>
                        <m:r>
                          <a:rPr lang="en-US" altLang="en-US" b="1" i="1" smtClean="0">
                            <a:solidFill>
                              <a:srgbClr val="FF0000"/>
                            </a:solidFill>
                            <a:latin typeface="Cambria Math" panose="02040503050406030204" pitchFamily="18" charset="0"/>
                          </a:rPr>
                          <m:t>𝟏</m:t>
                        </m:r>
                      </m:sub>
                    </m:sSub>
                  </m:oMath>
                </a14:m>
                <a:r>
                  <a:rPr lang="en-US" altLang="en-US" dirty="0"/>
                  <a:t> and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𝒄</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r>
                  <a:rPr lang="en-US" dirty="0"/>
                  <a:t> to obtain</a:t>
                </a:r>
                <a:endParaRPr lang="en-US" altLang="en-US" b="0" i="0" dirty="0">
                  <a:solidFill>
                    <a:srgbClr val="0070C0"/>
                  </a:solidFill>
                  <a:latin typeface="Cambria Math" panose="02040503050406030204" pitchFamily="18" charset="0"/>
                </a:endParaRPr>
              </a:p>
              <a:p>
                <a:pPr marL="0" indent="0">
                  <a:buNone/>
                </a:pPr>
                <a14:m>
                  <m:oMath xmlns:m="http://schemas.openxmlformats.org/officeDocument/2006/math">
                    <m:r>
                      <a:rPr lang="en-US" altLang="en-US" b="0" i="0" smtClean="0">
                        <a:solidFill>
                          <a:srgbClr val="0070C0"/>
                        </a:solidFill>
                        <a:latin typeface="Cambria Math" panose="02040503050406030204" pitchFamily="18" charset="0"/>
                      </a:rPr>
                      <m:t>           </m:t>
                    </m:r>
                    <m:r>
                      <a:rPr lang="en-US" altLang="en-US">
                        <a:solidFill>
                          <a:srgbClr val="0070C0"/>
                        </a:solidFill>
                        <a:latin typeface="Cambria Math" panose="02040503050406030204" pitchFamily="18" charset="0"/>
                      </a:rPr>
                      <m:t> </m:t>
                    </m:r>
                    <m:sSub>
                      <m:sSubPr>
                        <m:ctrlPr>
                          <a:rPr lang="en-US" altLang="en-US" b="1" i="1" smtClean="0">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𝒇</m:t>
                        </m:r>
                        <m:r>
                          <a:rPr lang="en-US" altLang="en-US" b="1" i="1">
                            <a:solidFill>
                              <a:srgbClr val="FF0000"/>
                            </a:solidFill>
                            <a:latin typeface="Cambria Math" panose="02040503050406030204" pitchFamily="18" charset="0"/>
                          </a:rPr>
                          <m:t>,</m:t>
                        </m:r>
                        <m:r>
                          <a:rPr lang="en-US" altLang="en-US" b="1" i="1" smtClean="0">
                            <a:solidFill>
                              <a:srgbClr val="FF0000"/>
                            </a:solidFill>
                            <a:latin typeface="Cambria Math" panose="02040503050406030204" pitchFamily="18" charset="0"/>
                          </a:rPr>
                          <m:t>𝟏</m:t>
                        </m:r>
                      </m:sub>
                    </m:sSub>
                    <m:r>
                      <a:rPr lang="en-US" altLang="en-US" b="1" i="1">
                        <a:solidFill>
                          <a:srgbClr val="FF0000"/>
                        </a:solidFill>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𝑫𝒆𝒄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𝒅</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𝑫𝒆𝒄</m:t>
                            </m:r>
                          </m:e>
                          <m:sub>
                            <m:sSub>
                              <m:sSubPr>
                                <m:ctrlPr>
                                  <a:rPr lang="en-US" altLang="en-US" b="1" i="1" smtClean="0">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𝒄</m:t>
                                </m:r>
                                <m:r>
                                  <a:rPr lang="en-US" altLang="en-US" b="1" i="1">
                                    <a:solidFill>
                                      <a:srgbClr val="FF0000"/>
                                    </a:solidFill>
                                    <a:latin typeface="Cambria Math" panose="02040503050406030204" pitchFamily="18" charset="0"/>
                                  </a:rPr>
                                  <m:t>,</m:t>
                                </m:r>
                                <m:r>
                                  <a:rPr lang="en-US" altLang="en-US" b="1" i="1" smtClean="0">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smtClean="0">
                                    <a:latin typeface="Cambria Math" panose="02040503050406030204" pitchFamily="18" charset="0"/>
                                  </a:rPr>
                                  <m:t>𝒇</m:t>
                                </m:r>
                                <m:r>
                                  <a:rPr lang="en-US" altLang="en-US" b="1" i="1">
                                    <a:latin typeface="Cambria Math" panose="02040503050406030204" pitchFamily="18" charset="0"/>
                                  </a:rPr>
                                  <m:t>,</m:t>
                                </m:r>
                                <m:r>
                                  <a:rPr lang="en-US" altLang="en-US" b="1" i="1" smtClean="0">
                                    <a:latin typeface="Cambria Math" panose="02040503050406030204" pitchFamily="18" charset="0"/>
                                  </a:rPr>
                                  <m:t>𝟏</m:t>
                                </m:r>
                                <m:r>
                                  <a:rPr lang="en-US" altLang="en-US" b="1" i="1">
                                    <a:latin typeface="Cambria Math" panose="02040503050406030204" pitchFamily="18" charset="0"/>
                                  </a:rPr>
                                  <m:t>,</m:t>
                                </m:r>
                                <m:r>
                                  <a:rPr lang="en-US" altLang="en-US" b="1" i="1">
                                    <a:latin typeface="Cambria Math" panose="02040503050406030204" pitchFamily="18" charset="0"/>
                                  </a:rPr>
                                  <m:t>𝟏</m:t>
                                </m:r>
                              </m:sub>
                            </m:sSub>
                          </m:e>
                        </m:d>
                      </m:e>
                    </m:d>
                  </m:oMath>
                </a14:m>
                <a:r>
                  <a:rPr lang="en-US" altLang="en-US" dirty="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98745" y="1193100"/>
                <a:ext cx="7886700" cy="3263504"/>
              </a:xfrm>
              <a:blipFill>
                <a:blip r:embed="rId2"/>
                <a:stretch>
                  <a:fillRect l="-643" t="-350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defTabSz="685800" fontAlgn="auto">
              <a:spcBef>
                <a:spcPts val="0"/>
              </a:spcBef>
              <a:spcAft>
                <a:spcPts val="0"/>
              </a:spcAft>
            </a:pPr>
            <a:fld id="{D104D3F7-B83F-4105-B753-146AD0E5364B}" type="slidenum">
              <a:rPr lang="en-US">
                <a:solidFill>
                  <a:prstClr val="black">
                    <a:tint val="75000"/>
                  </a:prstClr>
                </a:solidFill>
                <a:latin typeface="Calibri" panose="020F0502020204030204"/>
                <a:ea typeface="+mn-ea"/>
                <a:cs typeface="+mn-cs"/>
              </a:rPr>
              <a:pPr defTabSz="685800" fontAlgn="auto">
                <a:spcBef>
                  <a:spcPts val="0"/>
                </a:spcBef>
                <a:spcAft>
                  <a:spcPts val="0"/>
                </a:spcAft>
              </a:pPr>
              <a:t>78</a:t>
            </a:fld>
            <a:endParaRPr lang="en-US">
              <a:solidFill>
                <a:prstClr val="black">
                  <a:tint val="75000"/>
                </a:prstClr>
              </a:solidFill>
              <a:latin typeface="Calibri" panose="020F0502020204030204"/>
              <a:ea typeface="+mn-ea"/>
              <a:cs typeface="+mn-cs"/>
            </a:endParaRPr>
          </a:p>
        </p:txBody>
      </p:sp>
      <p:grpSp>
        <p:nvGrpSpPr>
          <p:cNvPr id="5" name="Group 26"/>
          <p:cNvGrpSpPr>
            <a:grpSpLocks/>
          </p:cNvGrpSpPr>
          <p:nvPr/>
        </p:nvGrpSpPr>
        <p:grpSpPr bwMode="auto">
          <a:xfrm>
            <a:off x="5076222" y="2931153"/>
            <a:ext cx="857250" cy="985837"/>
            <a:chOff x="1344" y="2448"/>
            <a:chExt cx="720" cy="828"/>
          </a:xfrm>
        </p:grpSpPr>
        <p:pic>
          <p:nvPicPr>
            <p:cNvPr id="6" name="Picture 19"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4"/>
            <p:cNvGrpSpPr>
              <a:grpSpLocks/>
            </p:cNvGrpSpPr>
            <p:nvPr/>
          </p:nvGrpSpPr>
          <p:grpSpPr bwMode="auto">
            <a:xfrm>
              <a:off x="1344" y="2736"/>
              <a:ext cx="528" cy="540"/>
              <a:chOff x="1584" y="2784"/>
              <a:chExt cx="528" cy="540"/>
            </a:xfrm>
          </p:grpSpPr>
          <p:pic>
            <p:nvPicPr>
              <p:cNvPr id="9" name="Picture 2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8" name="Text Box 25"/>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1" name="Group 63"/>
          <p:cNvGrpSpPr>
            <a:grpSpLocks/>
          </p:cNvGrpSpPr>
          <p:nvPr/>
        </p:nvGrpSpPr>
        <p:grpSpPr bwMode="auto">
          <a:xfrm>
            <a:off x="5876322" y="2931153"/>
            <a:ext cx="857250" cy="985837"/>
            <a:chOff x="1344" y="2448"/>
            <a:chExt cx="720" cy="828"/>
          </a:xfrm>
        </p:grpSpPr>
        <p:pic>
          <p:nvPicPr>
            <p:cNvPr id="12" name="Picture 6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p:cNvGrpSpPr>
              <a:grpSpLocks/>
            </p:cNvGrpSpPr>
            <p:nvPr/>
          </p:nvGrpSpPr>
          <p:grpSpPr bwMode="auto">
            <a:xfrm>
              <a:off x="1344" y="2736"/>
              <a:ext cx="528" cy="540"/>
              <a:chOff x="1584" y="2784"/>
              <a:chExt cx="528" cy="540"/>
            </a:xfrm>
          </p:grpSpPr>
          <p:pic>
            <p:nvPicPr>
              <p:cNvPr id="15" name="Picture 6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14" name="Text Box 6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7" name="Group 69"/>
          <p:cNvGrpSpPr>
            <a:grpSpLocks/>
          </p:cNvGrpSpPr>
          <p:nvPr/>
        </p:nvGrpSpPr>
        <p:grpSpPr bwMode="auto">
          <a:xfrm>
            <a:off x="7190772" y="2874003"/>
            <a:ext cx="857250" cy="985837"/>
            <a:chOff x="1344" y="2448"/>
            <a:chExt cx="720" cy="828"/>
          </a:xfrm>
        </p:grpSpPr>
        <p:pic>
          <p:nvPicPr>
            <p:cNvPr id="18" name="Picture 70"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71"/>
            <p:cNvGrpSpPr>
              <a:grpSpLocks/>
            </p:cNvGrpSpPr>
            <p:nvPr/>
          </p:nvGrpSpPr>
          <p:grpSpPr bwMode="auto">
            <a:xfrm>
              <a:off x="1344" y="2736"/>
              <a:ext cx="528" cy="540"/>
              <a:chOff x="1584" y="2784"/>
              <a:chExt cx="528" cy="540"/>
            </a:xfrm>
          </p:grpSpPr>
          <p:pic>
            <p:nvPicPr>
              <p:cNvPr id="21" name="Picture 72"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73"/>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0" name="Text Box 74"/>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3" name="Group 75"/>
          <p:cNvGrpSpPr>
            <a:grpSpLocks/>
          </p:cNvGrpSpPr>
          <p:nvPr/>
        </p:nvGrpSpPr>
        <p:grpSpPr bwMode="auto">
          <a:xfrm>
            <a:off x="7990872" y="2874003"/>
            <a:ext cx="857250" cy="985837"/>
            <a:chOff x="1344" y="2448"/>
            <a:chExt cx="720" cy="828"/>
          </a:xfrm>
        </p:grpSpPr>
        <p:pic>
          <p:nvPicPr>
            <p:cNvPr id="24" name="Picture 76"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77"/>
            <p:cNvGrpSpPr>
              <a:grpSpLocks/>
            </p:cNvGrpSpPr>
            <p:nvPr/>
          </p:nvGrpSpPr>
          <p:grpSpPr bwMode="auto">
            <a:xfrm>
              <a:off x="1344" y="2736"/>
              <a:ext cx="528" cy="540"/>
              <a:chOff x="1584" y="2784"/>
              <a:chExt cx="528" cy="540"/>
            </a:xfrm>
          </p:grpSpPr>
          <p:pic>
            <p:nvPicPr>
              <p:cNvPr id="27" name="Picture 78"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79"/>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6" name="Text Box 80"/>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9" name="Group 81"/>
          <p:cNvGrpSpPr>
            <a:grpSpLocks/>
          </p:cNvGrpSpPr>
          <p:nvPr/>
        </p:nvGrpSpPr>
        <p:grpSpPr bwMode="auto">
          <a:xfrm>
            <a:off x="7190772" y="1570269"/>
            <a:ext cx="857250" cy="985838"/>
            <a:chOff x="1344" y="2448"/>
            <a:chExt cx="720" cy="828"/>
          </a:xfrm>
        </p:grpSpPr>
        <p:pic>
          <p:nvPicPr>
            <p:cNvPr id="30" name="Picture 82"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83"/>
            <p:cNvGrpSpPr>
              <a:grpSpLocks/>
            </p:cNvGrpSpPr>
            <p:nvPr/>
          </p:nvGrpSpPr>
          <p:grpSpPr bwMode="auto">
            <a:xfrm>
              <a:off x="1344" y="2736"/>
              <a:ext cx="528" cy="540"/>
              <a:chOff x="1584" y="2784"/>
              <a:chExt cx="528" cy="540"/>
            </a:xfrm>
          </p:grpSpPr>
          <p:pic>
            <p:nvPicPr>
              <p:cNvPr id="33" name="Picture 84"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85"/>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2" name="Text Box 86"/>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35" name="Group 87"/>
          <p:cNvGrpSpPr>
            <a:grpSpLocks/>
          </p:cNvGrpSpPr>
          <p:nvPr/>
        </p:nvGrpSpPr>
        <p:grpSpPr bwMode="auto">
          <a:xfrm>
            <a:off x="5819172" y="1502403"/>
            <a:ext cx="857250" cy="985837"/>
            <a:chOff x="1344" y="2448"/>
            <a:chExt cx="720" cy="828"/>
          </a:xfrm>
        </p:grpSpPr>
        <p:pic>
          <p:nvPicPr>
            <p:cNvPr id="36" name="Picture 88"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89"/>
            <p:cNvGrpSpPr>
              <a:grpSpLocks/>
            </p:cNvGrpSpPr>
            <p:nvPr/>
          </p:nvGrpSpPr>
          <p:grpSpPr bwMode="auto">
            <a:xfrm>
              <a:off x="1344" y="2736"/>
              <a:ext cx="528" cy="540"/>
              <a:chOff x="1584" y="2784"/>
              <a:chExt cx="528" cy="540"/>
            </a:xfrm>
          </p:grpSpPr>
          <p:pic>
            <p:nvPicPr>
              <p:cNvPr id="39" name="Picture 9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9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8" name="Text Box 92"/>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1" name="Group 93"/>
          <p:cNvGrpSpPr>
            <a:grpSpLocks/>
          </p:cNvGrpSpPr>
          <p:nvPr/>
        </p:nvGrpSpPr>
        <p:grpSpPr bwMode="auto">
          <a:xfrm>
            <a:off x="6562122" y="84369"/>
            <a:ext cx="857250" cy="985838"/>
            <a:chOff x="1344" y="2448"/>
            <a:chExt cx="720" cy="828"/>
          </a:xfrm>
        </p:grpSpPr>
        <p:pic>
          <p:nvPicPr>
            <p:cNvPr id="42" name="Picture 9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95"/>
            <p:cNvGrpSpPr>
              <a:grpSpLocks/>
            </p:cNvGrpSpPr>
            <p:nvPr/>
          </p:nvGrpSpPr>
          <p:grpSpPr bwMode="auto">
            <a:xfrm>
              <a:off x="1344" y="2736"/>
              <a:ext cx="528" cy="540"/>
              <a:chOff x="1584" y="2784"/>
              <a:chExt cx="528" cy="540"/>
            </a:xfrm>
          </p:grpSpPr>
          <p:pic>
            <p:nvPicPr>
              <p:cNvPr id="45" name="Picture 9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9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44" name="Text Box 9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7" name="Group 18"/>
          <p:cNvGrpSpPr>
            <a:grpSpLocks/>
          </p:cNvGrpSpPr>
          <p:nvPr/>
        </p:nvGrpSpPr>
        <p:grpSpPr bwMode="auto">
          <a:xfrm>
            <a:off x="5247672" y="530854"/>
            <a:ext cx="3371850" cy="3086100"/>
            <a:chOff x="1968" y="672"/>
            <a:chExt cx="1344" cy="1728"/>
          </a:xfrm>
        </p:grpSpPr>
        <p:sp>
          <p:nvSpPr>
            <p:cNvPr id="48" name="AutoShape 4"/>
            <p:cNvSpPr>
              <a:spLocks noChangeArrowheads="1"/>
            </p:cNvSpPr>
            <p:nvPr/>
          </p:nvSpPr>
          <p:spPr bwMode="auto">
            <a:xfrm>
              <a:off x="2352" y="91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49" name="Line 5"/>
            <p:cNvSpPr>
              <a:spLocks noChangeShapeType="1"/>
            </p:cNvSpPr>
            <p:nvPr/>
          </p:nvSpPr>
          <p:spPr bwMode="auto">
            <a:xfrm flipH="1">
              <a:off x="2256" y="1248"/>
              <a:ext cx="192"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0" name="Line 6"/>
            <p:cNvSpPr>
              <a:spLocks noChangeShapeType="1"/>
            </p:cNvSpPr>
            <p:nvPr/>
          </p:nvSpPr>
          <p:spPr bwMode="auto">
            <a:xfrm>
              <a:off x="2784" y="1248"/>
              <a:ext cx="24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1" name="Line 7"/>
            <p:cNvSpPr>
              <a:spLocks noChangeShapeType="1"/>
            </p:cNvSpPr>
            <p:nvPr/>
          </p:nvSpPr>
          <p:spPr bwMode="auto">
            <a:xfrm>
              <a:off x="2616" y="672"/>
              <a:ext cx="0" cy="2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2" name="AutoShape 10"/>
            <p:cNvSpPr>
              <a:spLocks noChangeArrowheads="1"/>
            </p:cNvSpPr>
            <p:nvPr/>
          </p:nvSpPr>
          <p:spPr bwMode="auto">
            <a:xfrm>
              <a:off x="1968"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3" name="AutoShape 11"/>
            <p:cNvSpPr>
              <a:spLocks noChangeArrowheads="1"/>
            </p:cNvSpPr>
            <p:nvPr/>
          </p:nvSpPr>
          <p:spPr bwMode="auto">
            <a:xfrm>
              <a:off x="2784"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4" name="Line 12"/>
            <p:cNvSpPr>
              <a:spLocks noChangeShapeType="1"/>
            </p:cNvSpPr>
            <p:nvPr/>
          </p:nvSpPr>
          <p:spPr bwMode="auto">
            <a:xfrm>
              <a:off x="2074"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5" name="Line 13"/>
            <p:cNvSpPr>
              <a:spLocks noChangeShapeType="1"/>
            </p:cNvSpPr>
            <p:nvPr/>
          </p:nvSpPr>
          <p:spPr bwMode="auto">
            <a:xfrm>
              <a:off x="2362"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6" name="Line 14"/>
            <p:cNvSpPr>
              <a:spLocks noChangeShapeType="1"/>
            </p:cNvSpPr>
            <p:nvPr/>
          </p:nvSpPr>
          <p:spPr bwMode="auto">
            <a:xfrm>
              <a:off x="2880"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7" name="Line 15"/>
            <p:cNvSpPr>
              <a:spLocks noChangeShapeType="1"/>
            </p:cNvSpPr>
            <p:nvPr/>
          </p:nvSpPr>
          <p:spPr bwMode="auto">
            <a:xfrm>
              <a:off x="3216"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sp>
        <p:nvSpPr>
          <p:cNvPr id="58" name="Text Box 100"/>
          <p:cNvSpPr txBox="1">
            <a:spLocks noChangeArrowheads="1"/>
          </p:cNvSpPr>
          <p:nvPr/>
        </p:nvSpPr>
        <p:spPr bwMode="auto">
          <a:xfrm>
            <a:off x="5476272" y="3320488"/>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a</a:t>
            </a:r>
          </a:p>
        </p:txBody>
      </p:sp>
      <p:sp>
        <p:nvSpPr>
          <p:cNvPr id="59" name="Text Box 101"/>
          <p:cNvSpPr txBox="1">
            <a:spLocks noChangeArrowheads="1"/>
          </p:cNvSpPr>
          <p:nvPr/>
        </p:nvSpPr>
        <p:spPr bwMode="auto">
          <a:xfrm>
            <a:off x="6219222" y="3320488"/>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b</a:t>
            </a:r>
          </a:p>
        </p:txBody>
      </p:sp>
      <mc:AlternateContent xmlns:mc="http://schemas.openxmlformats.org/markup-compatibility/2006">
        <mc:Choice xmlns:a14="http://schemas.microsoft.com/office/drawing/2010/main" Requires="a14">
          <p:sp>
            <p:nvSpPr>
              <p:cNvPr id="60" name="Text Box 102"/>
              <p:cNvSpPr txBox="1">
                <a:spLocks noChangeArrowheads="1"/>
              </p:cNvSpPr>
              <p:nvPr/>
            </p:nvSpPr>
            <p:spPr bwMode="auto">
              <a:xfrm>
                <a:off x="4864053" y="1796195"/>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𝑎</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𝑏</m:t>
                      </m:r>
                    </m:oMath>
                  </m:oMathPara>
                </a14:m>
                <a:endParaRPr lang="en-US" altLang="en-US" sz="1350" dirty="0">
                  <a:solidFill>
                    <a:prstClr val="black"/>
                  </a:solidFill>
                  <a:latin typeface="Calibri" panose="020F0502020204030204"/>
                  <a:ea typeface="+mn-ea"/>
                  <a:cs typeface="+mn-cs"/>
                </a:endParaRPr>
              </a:p>
            </p:txBody>
          </p:sp>
        </mc:Choice>
        <mc:Fallback>
          <p:sp>
            <p:nvSpPr>
              <p:cNvPr id="60" name="Text Box 102"/>
              <p:cNvSpPr txBox="1">
                <a:spLocks noRot="1" noChangeAspect="1" noMove="1" noResize="1" noEditPoints="1" noAdjustHandles="1" noChangeArrowheads="1" noChangeShapeType="1" noTextEdit="1"/>
              </p:cNvSpPr>
              <p:nvPr/>
            </p:nvSpPr>
            <p:spPr bwMode="auto">
              <a:xfrm>
                <a:off x="4864053" y="1796195"/>
                <a:ext cx="981007" cy="30008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1" name="Text Box 103"/>
          <p:cNvSpPr txBox="1">
            <a:spLocks noChangeArrowheads="1"/>
          </p:cNvSpPr>
          <p:nvPr/>
        </p:nvSpPr>
        <p:spPr bwMode="auto">
          <a:xfrm>
            <a:off x="5647722" y="2463238"/>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3" name="Text Box 100"/>
          <p:cNvSpPr txBox="1">
            <a:spLocks noChangeArrowheads="1"/>
          </p:cNvSpPr>
          <p:nvPr/>
        </p:nvSpPr>
        <p:spPr bwMode="auto">
          <a:xfrm>
            <a:off x="7542275" y="3287150"/>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c</a:t>
            </a:r>
          </a:p>
        </p:txBody>
      </p:sp>
      <p:sp>
        <p:nvSpPr>
          <p:cNvPr id="64" name="Text Box 100"/>
          <p:cNvSpPr txBox="1">
            <a:spLocks noChangeArrowheads="1"/>
          </p:cNvSpPr>
          <p:nvPr/>
        </p:nvSpPr>
        <p:spPr bwMode="auto">
          <a:xfrm>
            <a:off x="8454195" y="32806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d</a:t>
            </a:r>
          </a:p>
        </p:txBody>
      </p:sp>
      <mc:AlternateContent xmlns:mc="http://schemas.openxmlformats.org/markup-compatibility/2006">
        <mc:Choice xmlns:a14="http://schemas.microsoft.com/office/drawing/2010/main" Requires="a14">
          <p:sp>
            <p:nvSpPr>
              <p:cNvPr id="65" name="Text Box 102"/>
              <p:cNvSpPr txBox="1">
                <a:spLocks noChangeArrowheads="1"/>
              </p:cNvSpPr>
              <p:nvPr/>
            </p:nvSpPr>
            <p:spPr bwMode="auto">
              <a:xfrm>
                <a:off x="7896983" y="1694438"/>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𝑓</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𝑐</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𝑑</m:t>
                      </m:r>
                    </m:oMath>
                  </m:oMathPara>
                </a14:m>
                <a:endParaRPr lang="en-US" altLang="en-US" sz="1350" dirty="0">
                  <a:solidFill>
                    <a:prstClr val="black"/>
                  </a:solidFill>
                  <a:latin typeface="Calibri" panose="020F0502020204030204"/>
                  <a:ea typeface="+mn-ea"/>
                  <a:cs typeface="+mn-cs"/>
                </a:endParaRPr>
              </a:p>
            </p:txBody>
          </p:sp>
        </mc:Choice>
        <mc:Fallback>
          <p:sp>
            <p:nvSpPr>
              <p:cNvPr id="65" name="Text Box 102"/>
              <p:cNvSpPr txBox="1">
                <a:spLocks noRot="1" noChangeAspect="1" noMove="1" noResize="1" noEditPoints="1" noAdjustHandles="1" noChangeArrowheads="1" noChangeShapeType="1" noTextEdit="1"/>
              </p:cNvSpPr>
              <p:nvPr/>
            </p:nvSpPr>
            <p:spPr bwMode="auto">
              <a:xfrm>
                <a:off x="7896983" y="1694438"/>
                <a:ext cx="981007" cy="300082"/>
              </a:xfrm>
              <a:prstGeom prst="rect">
                <a:avLst/>
              </a:prstGeom>
              <a:blipFill>
                <a:blip r:embed="rId6"/>
                <a:stretch>
                  <a:fillRect b="-125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Text Box 102"/>
              <p:cNvSpPr txBox="1">
                <a:spLocks noChangeArrowheads="1"/>
              </p:cNvSpPr>
              <p:nvPr/>
            </p:nvSpPr>
            <p:spPr bwMode="auto">
              <a:xfrm>
                <a:off x="7410729" y="439017"/>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𝑔</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𝑓</m:t>
                      </m:r>
                    </m:oMath>
                  </m:oMathPara>
                </a14:m>
                <a:endParaRPr lang="en-US" altLang="en-US" sz="1350" dirty="0">
                  <a:solidFill>
                    <a:prstClr val="black"/>
                  </a:solidFill>
                  <a:latin typeface="Calibri" panose="020F0502020204030204"/>
                  <a:ea typeface="+mn-ea"/>
                  <a:cs typeface="+mn-cs"/>
                </a:endParaRPr>
              </a:p>
            </p:txBody>
          </p:sp>
        </mc:Choice>
        <mc:Fallback>
          <p:sp>
            <p:nvSpPr>
              <p:cNvPr id="66" name="Text Box 102"/>
              <p:cNvSpPr txBox="1">
                <a:spLocks noRot="1" noChangeAspect="1" noMove="1" noResize="1" noEditPoints="1" noAdjustHandles="1" noChangeArrowheads="1" noChangeShapeType="1" noTextEdit="1"/>
              </p:cNvSpPr>
              <p:nvPr/>
            </p:nvSpPr>
            <p:spPr bwMode="auto">
              <a:xfrm>
                <a:off x="7410729" y="439017"/>
                <a:ext cx="981007" cy="300082"/>
              </a:xfrm>
              <a:prstGeom prst="rect">
                <a:avLst/>
              </a:prstGeom>
              <a:blipFill>
                <a:blip r:embed="rId7"/>
                <a:stretch>
                  <a:fillRect b="-8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7" name="Text Box 103"/>
          <p:cNvSpPr txBox="1">
            <a:spLocks noChangeArrowheads="1"/>
          </p:cNvSpPr>
          <p:nvPr/>
        </p:nvSpPr>
        <p:spPr bwMode="auto">
          <a:xfrm>
            <a:off x="7790847" y="2489554"/>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8" name="Text Box 103"/>
          <p:cNvSpPr txBox="1">
            <a:spLocks noChangeArrowheads="1"/>
          </p:cNvSpPr>
          <p:nvPr/>
        </p:nvSpPr>
        <p:spPr bwMode="auto">
          <a:xfrm>
            <a:off x="6663026" y="1162602"/>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OR</a:t>
            </a:r>
          </a:p>
        </p:txBody>
      </p:sp>
      <p:sp>
        <p:nvSpPr>
          <p:cNvPr id="69" name="Rectangle 105"/>
          <p:cNvSpPr>
            <a:spLocks noChangeArrowheads="1"/>
          </p:cNvSpPr>
          <p:nvPr/>
        </p:nvSpPr>
        <p:spPr bwMode="auto">
          <a:xfrm>
            <a:off x="7076472" y="1479188"/>
            <a:ext cx="1856123" cy="2412800"/>
          </a:xfrm>
          <a:prstGeom prst="rect">
            <a:avLst/>
          </a:prstGeom>
          <a:noFill/>
          <a:ln w="254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9857490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98745" y="1193100"/>
                <a:ext cx="7886700" cy="3263504"/>
              </a:xfrm>
            </p:spPr>
            <p:txBody>
              <a:bodyPr>
                <a:normAutofit fontScale="92500" lnSpcReduction="20000"/>
              </a:bodyPr>
              <a:lstStyle/>
              <a:p>
                <a:pPr marL="0" indent="0">
                  <a:buNone/>
                </a:pPr>
                <a:r>
                  <a:rPr lang="en-US" dirty="0"/>
                  <a:t>Alice’s Input: </a:t>
                </a:r>
                <a:r>
                  <a:rPr lang="en-US" dirty="0" err="1"/>
                  <a:t>a,b</a:t>
                </a:r>
                <a:endParaRPr lang="en-US" dirty="0"/>
              </a:p>
              <a:p>
                <a:pPr marL="0" indent="0">
                  <a:buNone/>
                </a:pPr>
                <a:r>
                  <a:rPr lang="en-US" dirty="0"/>
                  <a:t>Bob’s Input: </a:t>
                </a:r>
                <a:r>
                  <a:rPr lang="en-US" dirty="0" err="1"/>
                  <a:t>c,d</a:t>
                </a:r>
                <a:endParaRPr lang="en-US" dirty="0"/>
              </a:p>
              <a:p>
                <a:pPr marL="0" indent="0">
                  <a:buNone/>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altLang="en-US" i="1">
                            <a:latin typeface="Cambria Math" panose="02040503050406030204" pitchFamily="18" charset="0"/>
                          </a:rPr>
                          <m:t>𝑎</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𝑏</m:t>
                        </m:r>
                        <m:r>
                          <m:rPr>
                            <m:nor/>
                          </m:rPr>
                          <a:rPr lang="en-US" altLang="en-US" dirty="0"/>
                          <m:t> </m:t>
                        </m:r>
                      </m:e>
                    </m:d>
                    <m:r>
                      <a:rPr lang="en-US" altLang="en-US" i="1">
                        <a:latin typeface="Cambria Math" panose="02040503050406030204" pitchFamily="18" charset="0"/>
                        <a:ea typeface="Cambria Math" panose="02040503050406030204" pitchFamily="18" charset="0"/>
                      </a:rPr>
                      <m:t>∨</m:t>
                    </m:r>
                    <m:d>
                      <m:dPr>
                        <m:ctrlPr>
                          <a:rPr lang="en-US" altLang="en-US" i="1" smtClean="0">
                            <a:latin typeface="Cambria Math" panose="02040503050406030204" pitchFamily="18" charset="0"/>
                            <a:ea typeface="Cambria Math" panose="02040503050406030204" pitchFamily="18" charset="0"/>
                          </a:rPr>
                        </m:ctrlPr>
                      </m:dPr>
                      <m:e>
                        <m:r>
                          <a:rPr lang="en-US" altLang="en-US" i="1">
                            <a:latin typeface="Cambria Math" panose="02040503050406030204" pitchFamily="18" charset="0"/>
                          </a:rPr>
                          <m:t>𝑐</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𝑑</m:t>
                        </m:r>
                        <m:r>
                          <m:rPr>
                            <m:nor/>
                          </m:rPr>
                          <a:rPr lang="en-US" altLang="en-US" dirty="0"/>
                          <m:t> </m:t>
                        </m:r>
                      </m:e>
                    </m:d>
                  </m:oMath>
                </a14:m>
                <a:r>
                  <a:rPr lang="en-US" altLang="en-US" dirty="0"/>
                  <a:t> </a:t>
                </a:r>
              </a:p>
              <a:p>
                <a:pPr marL="0" indent="0">
                  <a:buNone/>
                </a:pPr>
                <a:endParaRPr lang="en-US" altLang="en-US" dirty="0"/>
              </a:p>
              <a:p>
                <a:pPr marL="0" indent="0">
                  <a:buNone/>
                </a:pPr>
                <a:r>
                  <a:rPr lang="en-US" altLang="en-US" b="1" dirty="0"/>
                  <a:t>Step 6: </a:t>
                </a:r>
                <a:r>
                  <a:rPr lang="en-US" altLang="en-US" dirty="0"/>
                  <a:t>Bob evaluates the garbled circuit</a:t>
                </a:r>
              </a:p>
              <a:p>
                <a:pPr marL="0" indent="0">
                  <a:buNone/>
                </a:pPr>
                <a:r>
                  <a:rPr lang="en-US" altLang="en-US" b="1" dirty="0"/>
                  <a:t> Example: </a:t>
                </a:r>
                <a:r>
                  <a:rPr lang="en-US" altLang="en-US" dirty="0"/>
                  <a:t>a=0, b=1, c=1,d=1</a:t>
                </a:r>
              </a:p>
              <a:p>
                <a:pPr marL="0" indent="0">
                  <a:buNone/>
                </a:pPr>
                <a:r>
                  <a:rPr lang="en-US" altLang="en-US" dirty="0"/>
                  <a:t>   Alice sent Bob </a:t>
                </a:r>
                <a14:m>
                  <m:oMath xmlns:m="http://schemas.openxmlformats.org/officeDocument/2006/math">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𝒂</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oMath>
                </a14:m>
                <a:r>
                  <a:rPr lang="en-US" altLang="en-US" dirty="0"/>
                  <a:t> and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𝒃</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endParaRPr lang="en-US" altLang="en-US" dirty="0"/>
              </a:p>
              <a:p>
                <a:pPr marL="0" indent="0">
                  <a:buNone/>
                </a:pPr>
                <a:r>
                  <a:rPr lang="en-US" altLang="en-US" dirty="0"/>
                  <a:t>   Bob obtains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𝒄</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r>
                  <a:rPr lang="en-US" altLang="en-US" dirty="0"/>
                  <a:t> and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𝒅</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r>
                  <a:rPr lang="en-US" dirty="0"/>
                  <a:t> from OTs</a:t>
                </a:r>
              </a:p>
              <a:p>
                <a:pPr marL="0" indent="0">
                  <a:buNone/>
                </a:pPr>
                <a:r>
                  <a:rPr lang="en-US" dirty="0"/>
                  <a:t>   Bob uses </a:t>
                </a:r>
                <a14:m>
                  <m:oMath xmlns:m="http://schemas.openxmlformats.org/officeDocument/2006/math">
                    <m:sSub>
                      <m:sSubPr>
                        <m:ctrlPr>
                          <a:rPr lang="en-US" altLang="en-US" b="1" i="1" smtClean="0">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smtClean="0">
                            <a:solidFill>
                              <a:srgbClr val="0070C0"/>
                            </a:solidFill>
                            <a:latin typeface="Cambria Math" panose="02040503050406030204" pitchFamily="18" charset="0"/>
                          </a:rPr>
                          <m:t>𝒆</m:t>
                        </m:r>
                        <m:r>
                          <a:rPr lang="en-US" altLang="en-US" b="1" i="1">
                            <a:solidFill>
                              <a:srgbClr val="0070C0"/>
                            </a:solidFill>
                            <a:latin typeface="Cambria Math" panose="02040503050406030204" pitchFamily="18" charset="0"/>
                          </a:rPr>
                          <m:t>,</m:t>
                        </m:r>
                        <m:r>
                          <a:rPr lang="en-US" altLang="en-US" b="1" i="1" smtClean="0">
                            <a:solidFill>
                              <a:srgbClr val="0070C0"/>
                            </a:solidFill>
                            <a:latin typeface="Cambria Math" panose="02040503050406030204" pitchFamily="18" charset="0"/>
                          </a:rPr>
                          <m:t>𝟎</m:t>
                        </m:r>
                      </m:sub>
                    </m:sSub>
                  </m:oMath>
                </a14:m>
                <a:r>
                  <a:rPr lang="en-US" altLang="en-US" dirty="0"/>
                  <a:t> and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𝒇</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r>
                  <a:rPr lang="en-US" dirty="0"/>
                  <a:t> to obtain</a:t>
                </a:r>
                <a:endParaRPr lang="en-US" altLang="en-US" b="0" i="0" dirty="0">
                  <a:solidFill>
                    <a:srgbClr val="0070C0"/>
                  </a:solidFill>
                  <a:latin typeface="Cambria Math" panose="02040503050406030204" pitchFamily="18" charset="0"/>
                </a:endParaRPr>
              </a:p>
              <a:p>
                <a:pPr marL="0" indent="0">
                  <a:buNone/>
                </a:pPr>
                <a14:m>
                  <m:oMath xmlns:m="http://schemas.openxmlformats.org/officeDocument/2006/math">
                    <m:r>
                      <a:rPr lang="en-US" altLang="en-US" b="0" i="0" smtClean="0">
                        <a:solidFill>
                          <a:srgbClr val="0070C0"/>
                        </a:solidFill>
                        <a:latin typeface="Cambria Math" panose="02040503050406030204" pitchFamily="18" charset="0"/>
                      </a:rPr>
                      <m:t>           </m:t>
                    </m:r>
                    <m:r>
                      <a:rPr lang="en-US" altLang="en-US">
                        <a:solidFill>
                          <a:srgbClr val="0070C0"/>
                        </a:solidFill>
                        <a:latin typeface="Cambria Math" panose="02040503050406030204" pitchFamily="18" charset="0"/>
                      </a:rPr>
                      <m:t> </m:t>
                    </m:r>
                    <m:sSub>
                      <m:sSubPr>
                        <m:ctrlPr>
                          <a:rPr lang="en-US" altLang="en-US" b="1" i="1" smtClean="0">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smtClean="0">
                            <a:solidFill>
                              <a:srgbClr val="FF0000"/>
                            </a:solidFill>
                            <a:latin typeface="Cambria Math" panose="02040503050406030204" pitchFamily="18" charset="0"/>
                          </a:rPr>
                          <m:t>𝒈</m:t>
                        </m:r>
                        <m:r>
                          <a:rPr lang="en-US" altLang="en-US" b="1" i="1">
                            <a:solidFill>
                              <a:srgbClr val="FF0000"/>
                            </a:solidFill>
                            <a:latin typeface="Cambria Math" panose="02040503050406030204" pitchFamily="18" charset="0"/>
                          </a:rPr>
                          <m:t>,</m:t>
                        </m:r>
                        <m:r>
                          <a:rPr lang="en-US" altLang="en-US" b="1" i="1" smtClean="0">
                            <a:solidFill>
                              <a:srgbClr val="FF0000"/>
                            </a:solidFill>
                            <a:latin typeface="Cambria Math" panose="02040503050406030204" pitchFamily="18" charset="0"/>
                          </a:rPr>
                          <m:t>𝟏</m:t>
                        </m:r>
                      </m:sub>
                    </m:sSub>
                    <m:r>
                      <a:rPr lang="en-US" altLang="en-US" b="1" i="1">
                        <a:solidFill>
                          <a:srgbClr val="FF0000"/>
                        </a:solidFill>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𝑫𝒆𝒄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𝒇</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𝑫𝒆𝒄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𝒆</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smtClean="0">
                                    <a:latin typeface="Cambria Math" panose="02040503050406030204" pitchFamily="18" charset="0"/>
                                  </a:rPr>
                                  <m:t>𝒈</m:t>
                                </m:r>
                                <m:r>
                                  <a:rPr lang="en-US" altLang="en-US" b="1" i="1">
                                    <a:latin typeface="Cambria Math" panose="02040503050406030204" pitchFamily="18" charset="0"/>
                                  </a:rPr>
                                  <m:t>,</m:t>
                                </m:r>
                                <m:r>
                                  <a:rPr lang="en-US" altLang="en-US" b="1" i="1" smtClean="0">
                                    <a:latin typeface="Cambria Math" panose="02040503050406030204" pitchFamily="18" charset="0"/>
                                  </a:rPr>
                                  <m:t>𝟎</m:t>
                                </m:r>
                                <m:r>
                                  <a:rPr lang="en-US" altLang="en-US" b="1" i="1">
                                    <a:latin typeface="Cambria Math" panose="02040503050406030204" pitchFamily="18" charset="0"/>
                                  </a:rPr>
                                  <m:t>,</m:t>
                                </m:r>
                                <m:r>
                                  <a:rPr lang="en-US" altLang="en-US" b="1" i="1">
                                    <a:latin typeface="Cambria Math" panose="02040503050406030204" pitchFamily="18" charset="0"/>
                                  </a:rPr>
                                  <m:t>𝟏</m:t>
                                </m:r>
                              </m:sub>
                            </m:sSub>
                          </m:e>
                        </m:d>
                      </m:e>
                    </m:d>
                  </m:oMath>
                </a14:m>
                <a:r>
                  <a:rPr lang="en-US" altLang="en-US" dirty="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98745" y="1193100"/>
                <a:ext cx="7886700" cy="3263504"/>
              </a:xfrm>
              <a:blipFill>
                <a:blip r:embed="rId2"/>
                <a:stretch>
                  <a:fillRect l="-643" t="-350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defTabSz="685800" fontAlgn="auto">
              <a:spcBef>
                <a:spcPts val="0"/>
              </a:spcBef>
              <a:spcAft>
                <a:spcPts val="0"/>
              </a:spcAft>
            </a:pPr>
            <a:fld id="{D104D3F7-B83F-4105-B753-146AD0E5364B}" type="slidenum">
              <a:rPr lang="en-US">
                <a:solidFill>
                  <a:prstClr val="black">
                    <a:tint val="75000"/>
                  </a:prstClr>
                </a:solidFill>
                <a:latin typeface="Calibri" panose="020F0502020204030204"/>
                <a:ea typeface="+mn-ea"/>
                <a:cs typeface="+mn-cs"/>
              </a:rPr>
              <a:pPr defTabSz="685800" fontAlgn="auto">
                <a:spcBef>
                  <a:spcPts val="0"/>
                </a:spcBef>
                <a:spcAft>
                  <a:spcPts val="0"/>
                </a:spcAft>
              </a:pPr>
              <a:t>79</a:t>
            </a:fld>
            <a:endParaRPr lang="en-US">
              <a:solidFill>
                <a:prstClr val="black">
                  <a:tint val="75000"/>
                </a:prstClr>
              </a:solidFill>
              <a:latin typeface="Calibri" panose="020F0502020204030204"/>
              <a:ea typeface="+mn-ea"/>
              <a:cs typeface="+mn-cs"/>
            </a:endParaRPr>
          </a:p>
        </p:txBody>
      </p:sp>
      <p:grpSp>
        <p:nvGrpSpPr>
          <p:cNvPr id="5" name="Group 26"/>
          <p:cNvGrpSpPr>
            <a:grpSpLocks/>
          </p:cNvGrpSpPr>
          <p:nvPr/>
        </p:nvGrpSpPr>
        <p:grpSpPr bwMode="auto">
          <a:xfrm>
            <a:off x="5076222" y="2931153"/>
            <a:ext cx="857250" cy="985837"/>
            <a:chOff x="1344" y="2448"/>
            <a:chExt cx="720" cy="828"/>
          </a:xfrm>
        </p:grpSpPr>
        <p:pic>
          <p:nvPicPr>
            <p:cNvPr id="6" name="Picture 19"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4"/>
            <p:cNvGrpSpPr>
              <a:grpSpLocks/>
            </p:cNvGrpSpPr>
            <p:nvPr/>
          </p:nvGrpSpPr>
          <p:grpSpPr bwMode="auto">
            <a:xfrm>
              <a:off x="1344" y="2736"/>
              <a:ext cx="528" cy="540"/>
              <a:chOff x="1584" y="2784"/>
              <a:chExt cx="528" cy="540"/>
            </a:xfrm>
          </p:grpSpPr>
          <p:pic>
            <p:nvPicPr>
              <p:cNvPr id="9" name="Picture 2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8" name="Text Box 25"/>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1" name="Group 63"/>
          <p:cNvGrpSpPr>
            <a:grpSpLocks/>
          </p:cNvGrpSpPr>
          <p:nvPr/>
        </p:nvGrpSpPr>
        <p:grpSpPr bwMode="auto">
          <a:xfrm>
            <a:off x="5876322" y="2931153"/>
            <a:ext cx="857250" cy="985837"/>
            <a:chOff x="1344" y="2448"/>
            <a:chExt cx="720" cy="828"/>
          </a:xfrm>
        </p:grpSpPr>
        <p:pic>
          <p:nvPicPr>
            <p:cNvPr id="12" name="Picture 6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p:cNvGrpSpPr>
              <a:grpSpLocks/>
            </p:cNvGrpSpPr>
            <p:nvPr/>
          </p:nvGrpSpPr>
          <p:grpSpPr bwMode="auto">
            <a:xfrm>
              <a:off x="1344" y="2736"/>
              <a:ext cx="528" cy="540"/>
              <a:chOff x="1584" y="2784"/>
              <a:chExt cx="528" cy="540"/>
            </a:xfrm>
          </p:grpSpPr>
          <p:pic>
            <p:nvPicPr>
              <p:cNvPr id="15" name="Picture 6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14" name="Text Box 6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7" name="Group 69"/>
          <p:cNvGrpSpPr>
            <a:grpSpLocks/>
          </p:cNvGrpSpPr>
          <p:nvPr/>
        </p:nvGrpSpPr>
        <p:grpSpPr bwMode="auto">
          <a:xfrm>
            <a:off x="7190772" y="2874003"/>
            <a:ext cx="857250" cy="985837"/>
            <a:chOff x="1344" y="2448"/>
            <a:chExt cx="720" cy="828"/>
          </a:xfrm>
        </p:grpSpPr>
        <p:pic>
          <p:nvPicPr>
            <p:cNvPr id="18" name="Picture 70"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71"/>
            <p:cNvGrpSpPr>
              <a:grpSpLocks/>
            </p:cNvGrpSpPr>
            <p:nvPr/>
          </p:nvGrpSpPr>
          <p:grpSpPr bwMode="auto">
            <a:xfrm>
              <a:off x="1344" y="2736"/>
              <a:ext cx="528" cy="540"/>
              <a:chOff x="1584" y="2784"/>
              <a:chExt cx="528" cy="540"/>
            </a:xfrm>
          </p:grpSpPr>
          <p:pic>
            <p:nvPicPr>
              <p:cNvPr id="21" name="Picture 72"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73"/>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0" name="Text Box 74"/>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3" name="Group 75"/>
          <p:cNvGrpSpPr>
            <a:grpSpLocks/>
          </p:cNvGrpSpPr>
          <p:nvPr/>
        </p:nvGrpSpPr>
        <p:grpSpPr bwMode="auto">
          <a:xfrm>
            <a:off x="7990872" y="2874003"/>
            <a:ext cx="857250" cy="985837"/>
            <a:chOff x="1344" y="2448"/>
            <a:chExt cx="720" cy="828"/>
          </a:xfrm>
        </p:grpSpPr>
        <p:pic>
          <p:nvPicPr>
            <p:cNvPr id="24" name="Picture 76"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77"/>
            <p:cNvGrpSpPr>
              <a:grpSpLocks/>
            </p:cNvGrpSpPr>
            <p:nvPr/>
          </p:nvGrpSpPr>
          <p:grpSpPr bwMode="auto">
            <a:xfrm>
              <a:off x="1344" y="2736"/>
              <a:ext cx="528" cy="540"/>
              <a:chOff x="1584" y="2784"/>
              <a:chExt cx="528" cy="540"/>
            </a:xfrm>
          </p:grpSpPr>
          <p:pic>
            <p:nvPicPr>
              <p:cNvPr id="27" name="Picture 78"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79"/>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6" name="Text Box 80"/>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9" name="Group 81"/>
          <p:cNvGrpSpPr>
            <a:grpSpLocks/>
          </p:cNvGrpSpPr>
          <p:nvPr/>
        </p:nvGrpSpPr>
        <p:grpSpPr bwMode="auto">
          <a:xfrm>
            <a:off x="7190772" y="1570269"/>
            <a:ext cx="857250" cy="985838"/>
            <a:chOff x="1344" y="2448"/>
            <a:chExt cx="720" cy="828"/>
          </a:xfrm>
        </p:grpSpPr>
        <p:pic>
          <p:nvPicPr>
            <p:cNvPr id="30" name="Picture 82"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83"/>
            <p:cNvGrpSpPr>
              <a:grpSpLocks/>
            </p:cNvGrpSpPr>
            <p:nvPr/>
          </p:nvGrpSpPr>
          <p:grpSpPr bwMode="auto">
            <a:xfrm>
              <a:off x="1344" y="2736"/>
              <a:ext cx="528" cy="540"/>
              <a:chOff x="1584" y="2784"/>
              <a:chExt cx="528" cy="540"/>
            </a:xfrm>
          </p:grpSpPr>
          <p:pic>
            <p:nvPicPr>
              <p:cNvPr id="33" name="Picture 84"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85"/>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2" name="Text Box 86"/>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35" name="Group 87"/>
          <p:cNvGrpSpPr>
            <a:grpSpLocks/>
          </p:cNvGrpSpPr>
          <p:nvPr/>
        </p:nvGrpSpPr>
        <p:grpSpPr bwMode="auto">
          <a:xfrm>
            <a:off x="5819172" y="1502403"/>
            <a:ext cx="857250" cy="985837"/>
            <a:chOff x="1344" y="2448"/>
            <a:chExt cx="720" cy="828"/>
          </a:xfrm>
        </p:grpSpPr>
        <p:pic>
          <p:nvPicPr>
            <p:cNvPr id="36" name="Picture 88"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89"/>
            <p:cNvGrpSpPr>
              <a:grpSpLocks/>
            </p:cNvGrpSpPr>
            <p:nvPr/>
          </p:nvGrpSpPr>
          <p:grpSpPr bwMode="auto">
            <a:xfrm>
              <a:off x="1344" y="2736"/>
              <a:ext cx="528" cy="540"/>
              <a:chOff x="1584" y="2784"/>
              <a:chExt cx="528" cy="540"/>
            </a:xfrm>
          </p:grpSpPr>
          <p:pic>
            <p:nvPicPr>
              <p:cNvPr id="39" name="Picture 9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9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8" name="Text Box 92"/>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1" name="Group 93"/>
          <p:cNvGrpSpPr>
            <a:grpSpLocks/>
          </p:cNvGrpSpPr>
          <p:nvPr/>
        </p:nvGrpSpPr>
        <p:grpSpPr bwMode="auto">
          <a:xfrm>
            <a:off x="6562122" y="84369"/>
            <a:ext cx="857250" cy="985838"/>
            <a:chOff x="1344" y="2448"/>
            <a:chExt cx="720" cy="828"/>
          </a:xfrm>
        </p:grpSpPr>
        <p:pic>
          <p:nvPicPr>
            <p:cNvPr id="42" name="Picture 9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95"/>
            <p:cNvGrpSpPr>
              <a:grpSpLocks/>
            </p:cNvGrpSpPr>
            <p:nvPr/>
          </p:nvGrpSpPr>
          <p:grpSpPr bwMode="auto">
            <a:xfrm>
              <a:off x="1344" y="2736"/>
              <a:ext cx="528" cy="540"/>
              <a:chOff x="1584" y="2784"/>
              <a:chExt cx="528" cy="540"/>
            </a:xfrm>
          </p:grpSpPr>
          <p:pic>
            <p:nvPicPr>
              <p:cNvPr id="45" name="Picture 9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9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44" name="Text Box 9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7" name="Group 18"/>
          <p:cNvGrpSpPr>
            <a:grpSpLocks/>
          </p:cNvGrpSpPr>
          <p:nvPr/>
        </p:nvGrpSpPr>
        <p:grpSpPr bwMode="auto">
          <a:xfrm>
            <a:off x="5247672" y="530854"/>
            <a:ext cx="3371850" cy="3086100"/>
            <a:chOff x="1968" y="672"/>
            <a:chExt cx="1344" cy="1728"/>
          </a:xfrm>
        </p:grpSpPr>
        <p:sp>
          <p:nvSpPr>
            <p:cNvPr id="48" name="AutoShape 4"/>
            <p:cNvSpPr>
              <a:spLocks noChangeArrowheads="1"/>
            </p:cNvSpPr>
            <p:nvPr/>
          </p:nvSpPr>
          <p:spPr bwMode="auto">
            <a:xfrm>
              <a:off x="2352" y="91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49" name="Line 5"/>
            <p:cNvSpPr>
              <a:spLocks noChangeShapeType="1"/>
            </p:cNvSpPr>
            <p:nvPr/>
          </p:nvSpPr>
          <p:spPr bwMode="auto">
            <a:xfrm flipH="1">
              <a:off x="2256" y="1248"/>
              <a:ext cx="192"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0" name="Line 6"/>
            <p:cNvSpPr>
              <a:spLocks noChangeShapeType="1"/>
            </p:cNvSpPr>
            <p:nvPr/>
          </p:nvSpPr>
          <p:spPr bwMode="auto">
            <a:xfrm>
              <a:off x="2784" y="1248"/>
              <a:ext cx="24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1" name="Line 7"/>
            <p:cNvSpPr>
              <a:spLocks noChangeShapeType="1"/>
            </p:cNvSpPr>
            <p:nvPr/>
          </p:nvSpPr>
          <p:spPr bwMode="auto">
            <a:xfrm>
              <a:off x="2616" y="672"/>
              <a:ext cx="0" cy="2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2" name="AutoShape 10"/>
            <p:cNvSpPr>
              <a:spLocks noChangeArrowheads="1"/>
            </p:cNvSpPr>
            <p:nvPr/>
          </p:nvSpPr>
          <p:spPr bwMode="auto">
            <a:xfrm>
              <a:off x="1968"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3" name="AutoShape 11"/>
            <p:cNvSpPr>
              <a:spLocks noChangeArrowheads="1"/>
            </p:cNvSpPr>
            <p:nvPr/>
          </p:nvSpPr>
          <p:spPr bwMode="auto">
            <a:xfrm>
              <a:off x="2784"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4" name="Line 12"/>
            <p:cNvSpPr>
              <a:spLocks noChangeShapeType="1"/>
            </p:cNvSpPr>
            <p:nvPr/>
          </p:nvSpPr>
          <p:spPr bwMode="auto">
            <a:xfrm>
              <a:off x="2074"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5" name="Line 13"/>
            <p:cNvSpPr>
              <a:spLocks noChangeShapeType="1"/>
            </p:cNvSpPr>
            <p:nvPr/>
          </p:nvSpPr>
          <p:spPr bwMode="auto">
            <a:xfrm>
              <a:off x="2362"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6" name="Line 14"/>
            <p:cNvSpPr>
              <a:spLocks noChangeShapeType="1"/>
            </p:cNvSpPr>
            <p:nvPr/>
          </p:nvSpPr>
          <p:spPr bwMode="auto">
            <a:xfrm>
              <a:off x="2880"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7" name="Line 15"/>
            <p:cNvSpPr>
              <a:spLocks noChangeShapeType="1"/>
            </p:cNvSpPr>
            <p:nvPr/>
          </p:nvSpPr>
          <p:spPr bwMode="auto">
            <a:xfrm>
              <a:off x="3216"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sp>
        <p:nvSpPr>
          <p:cNvPr id="58" name="Text Box 100"/>
          <p:cNvSpPr txBox="1">
            <a:spLocks noChangeArrowheads="1"/>
          </p:cNvSpPr>
          <p:nvPr/>
        </p:nvSpPr>
        <p:spPr bwMode="auto">
          <a:xfrm>
            <a:off x="5476272" y="3320488"/>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a</a:t>
            </a:r>
          </a:p>
        </p:txBody>
      </p:sp>
      <p:sp>
        <p:nvSpPr>
          <p:cNvPr id="59" name="Text Box 101"/>
          <p:cNvSpPr txBox="1">
            <a:spLocks noChangeArrowheads="1"/>
          </p:cNvSpPr>
          <p:nvPr/>
        </p:nvSpPr>
        <p:spPr bwMode="auto">
          <a:xfrm>
            <a:off x="6219222" y="3320488"/>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b</a:t>
            </a:r>
          </a:p>
        </p:txBody>
      </p:sp>
      <mc:AlternateContent xmlns:mc="http://schemas.openxmlformats.org/markup-compatibility/2006">
        <mc:Choice xmlns:a14="http://schemas.microsoft.com/office/drawing/2010/main" Requires="a14">
          <p:sp>
            <p:nvSpPr>
              <p:cNvPr id="60" name="Text Box 102"/>
              <p:cNvSpPr txBox="1">
                <a:spLocks noChangeArrowheads="1"/>
              </p:cNvSpPr>
              <p:nvPr/>
            </p:nvSpPr>
            <p:spPr bwMode="auto">
              <a:xfrm>
                <a:off x="4864053" y="1796195"/>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𝑎</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𝑏</m:t>
                      </m:r>
                    </m:oMath>
                  </m:oMathPara>
                </a14:m>
                <a:endParaRPr lang="en-US" altLang="en-US" sz="1350" dirty="0">
                  <a:solidFill>
                    <a:prstClr val="black"/>
                  </a:solidFill>
                  <a:latin typeface="Calibri" panose="020F0502020204030204"/>
                  <a:ea typeface="+mn-ea"/>
                  <a:cs typeface="+mn-cs"/>
                </a:endParaRPr>
              </a:p>
            </p:txBody>
          </p:sp>
        </mc:Choice>
        <mc:Fallback>
          <p:sp>
            <p:nvSpPr>
              <p:cNvPr id="60" name="Text Box 102"/>
              <p:cNvSpPr txBox="1">
                <a:spLocks noRot="1" noChangeAspect="1" noMove="1" noResize="1" noEditPoints="1" noAdjustHandles="1" noChangeArrowheads="1" noChangeShapeType="1" noTextEdit="1"/>
              </p:cNvSpPr>
              <p:nvPr/>
            </p:nvSpPr>
            <p:spPr bwMode="auto">
              <a:xfrm>
                <a:off x="4864053" y="1796195"/>
                <a:ext cx="981007" cy="30008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1" name="Text Box 103"/>
          <p:cNvSpPr txBox="1">
            <a:spLocks noChangeArrowheads="1"/>
          </p:cNvSpPr>
          <p:nvPr/>
        </p:nvSpPr>
        <p:spPr bwMode="auto">
          <a:xfrm>
            <a:off x="5647722" y="2463238"/>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3" name="Text Box 100"/>
          <p:cNvSpPr txBox="1">
            <a:spLocks noChangeArrowheads="1"/>
          </p:cNvSpPr>
          <p:nvPr/>
        </p:nvSpPr>
        <p:spPr bwMode="auto">
          <a:xfrm>
            <a:off x="7542275" y="3287150"/>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c</a:t>
            </a:r>
          </a:p>
        </p:txBody>
      </p:sp>
      <p:sp>
        <p:nvSpPr>
          <p:cNvPr id="64" name="Text Box 100"/>
          <p:cNvSpPr txBox="1">
            <a:spLocks noChangeArrowheads="1"/>
          </p:cNvSpPr>
          <p:nvPr/>
        </p:nvSpPr>
        <p:spPr bwMode="auto">
          <a:xfrm>
            <a:off x="8454195" y="32806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d</a:t>
            </a:r>
          </a:p>
        </p:txBody>
      </p:sp>
      <mc:AlternateContent xmlns:mc="http://schemas.openxmlformats.org/markup-compatibility/2006">
        <mc:Choice xmlns:a14="http://schemas.microsoft.com/office/drawing/2010/main" Requires="a14">
          <p:sp>
            <p:nvSpPr>
              <p:cNvPr id="65" name="Text Box 102"/>
              <p:cNvSpPr txBox="1">
                <a:spLocks noChangeArrowheads="1"/>
              </p:cNvSpPr>
              <p:nvPr/>
            </p:nvSpPr>
            <p:spPr bwMode="auto">
              <a:xfrm>
                <a:off x="7896983" y="1694438"/>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𝑓</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𝑐</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𝑑</m:t>
                      </m:r>
                    </m:oMath>
                  </m:oMathPara>
                </a14:m>
                <a:endParaRPr lang="en-US" altLang="en-US" sz="1350" dirty="0">
                  <a:solidFill>
                    <a:prstClr val="black"/>
                  </a:solidFill>
                  <a:latin typeface="Calibri" panose="020F0502020204030204"/>
                  <a:ea typeface="+mn-ea"/>
                  <a:cs typeface="+mn-cs"/>
                </a:endParaRPr>
              </a:p>
            </p:txBody>
          </p:sp>
        </mc:Choice>
        <mc:Fallback>
          <p:sp>
            <p:nvSpPr>
              <p:cNvPr id="65" name="Text Box 102"/>
              <p:cNvSpPr txBox="1">
                <a:spLocks noRot="1" noChangeAspect="1" noMove="1" noResize="1" noEditPoints="1" noAdjustHandles="1" noChangeArrowheads="1" noChangeShapeType="1" noTextEdit="1"/>
              </p:cNvSpPr>
              <p:nvPr/>
            </p:nvSpPr>
            <p:spPr bwMode="auto">
              <a:xfrm>
                <a:off x="7896983" y="1694438"/>
                <a:ext cx="981007" cy="300082"/>
              </a:xfrm>
              <a:prstGeom prst="rect">
                <a:avLst/>
              </a:prstGeom>
              <a:blipFill>
                <a:blip r:embed="rId6"/>
                <a:stretch>
                  <a:fillRect b="-125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Text Box 102"/>
              <p:cNvSpPr txBox="1">
                <a:spLocks noChangeArrowheads="1"/>
              </p:cNvSpPr>
              <p:nvPr/>
            </p:nvSpPr>
            <p:spPr bwMode="auto">
              <a:xfrm>
                <a:off x="7410729" y="439017"/>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𝑔</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𝑓</m:t>
                      </m:r>
                    </m:oMath>
                  </m:oMathPara>
                </a14:m>
                <a:endParaRPr lang="en-US" altLang="en-US" sz="1350" dirty="0">
                  <a:solidFill>
                    <a:prstClr val="black"/>
                  </a:solidFill>
                  <a:latin typeface="Calibri" panose="020F0502020204030204"/>
                  <a:ea typeface="+mn-ea"/>
                  <a:cs typeface="+mn-cs"/>
                </a:endParaRPr>
              </a:p>
            </p:txBody>
          </p:sp>
        </mc:Choice>
        <mc:Fallback>
          <p:sp>
            <p:nvSpPr>
              <p:cNvPr id="66" name="Text Box 102"/>
              <p:cNvSpPr txBox="1">
                <a:spLocks noRot="1" noChangeAspect="1" noMove="1" noResize="1" noEditPoints="1" noAdjustHandles="1" noChangeArrowheads="1" noChangeShapeType="1" noTextEdit="1"/>
              </p:cNvSpPr>
              <p:nvPr/>
            </p:nvSpPr>
            <p:spPr bwMode="auto">
              <a:xfrm>
                <a:off x="7410729" y="439017"/>
                <a:ext cx="981007" cy="300082"/>
              </a:xfrm>
              <a:prstGeom prst="rect">
                <a:avLst/>
              </a:prstGeom>
              <a:blipFill>
                <a:blip r:embed="rId7"/>
                <a:stretch>
                  <a:fillRect b="-8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7" name="Text Box 103"/>
          <p:cNvSpPr txBox="1">
            <a:spLocks noChangeArrowheads="1"/>
          </p:cNvSpPr>
          <p:nvPr/>
        </p:nvSpPr>
        <p:spPr bwMode="auto">
          <a:xfrm>
            <a:off x="7790847" y="2489554"/>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8" name="Text Box 103"/>
          <p:cNvSpPr txBox="1">
            <a:spLocks noChangeArrowheads="1"/>
          </p:cNvSpPr>
          <p:nvPr/>
        </p:nvSpPr>
        <p:spPr bwMode="auto">
          <a:xfrm>
            <a:off x="6663026" y="1162602"/>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OR</a:t>
            </a:r>
          </a:p>
        </p:txBody>
      </p:sp>
      <p:sp>
        <p:nvSpPr>
          <p:cNvPr id="69" name="Rectangle 105"/>
          <p:cNvSpPr>
            <a:spLocks noChangeArrowheads="1"/>
          </p:cNvSpPr>
          <p:nvPr/>
        </p:nvSpPr>
        <p:spPr bwMode="auto">
          <a:xfrm>
            <a:off x="7076472" y="1479188"/>
            <a:ext cx="1856123" cy="2412800"/>
          </a:xfrm>
          <a:prstGeom prst="rect">
            <a:avLst/>
          </a:prstGeom>
          <a:noFill/>
          <a:ln w="254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566863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9"/>
          <p:cNvSpPr txBox="1">
            <a:spLocks noGrp="1"/>
          </p:cNvSpPr>
          <p:nvPr>
            <p:ph type="title"/>
          </p:nvPr>
        </p:nvSpPr>
        <p:spPr>
          <a:prstGeom prst="rect">
            <a:avLst/>
          </a:prstGeom>
          <a:noFill/>
          <a:ln>
            <a:noFill/>
          </a:ln>
        </p:spPr>
        <p:txBody>
          <a:bodyPr spcFirstLastPara="1" vert="horz" wrap="square" lIns="91425" tIns="91425" rIns="91425" bIns="91425" rtlCol="0" anchor="t" anchorCtr="0">
            <a:noAutofit/>
          </a:bodyPr>
          <a:lstStyle/>
          <a:p>
            <a:r>
              <a:rPr lang="en" dirty="0"/>
              <a:t> Accumulating/Folding proofs </a:t>
            </a:r>
            <a:r>
              <a:rPr lang="en" sz="1500" dirty="0"/>
              <a:t>[BGH19,BCLMS20, KST21]</a:t>
            </a:r>
            <a:r>
              <a:rPr lang="en" sz="2400" dirty="0"/>
              <a:t> </a:t>
            </a:r>
            <a:endParaRPr sz="2400" dirty="0"/>
          </a:p>
        </p:txBody>
      </p:sp>
      <p:sp>
        <p:nvSpPr>
          <p:cNvPr id="4" name="Text Placeholder 3">
            <a:extLst>
              <a:ext uri="{FF2B5EF4-FFF2-40B4-BE49-F238E27FC236}">
                <a16:creationId xmlns:a16="http://schemas.microsoft.com/office/drawing/2014/main" id="{1CED1E56-266A-9000-9DE6-6DDA4F9AF251}"/>
              </a:ext>
            </a:extLst>
          </p:cNvPr>
          <p:cNvSpPr>
            <a:spLocks noGrp="1"/>
          </p:cNvSpPr>
          <p:nvPr>
            <p:ph type="body" idx="1"/>
          </p:nvPr>
        </p:nvSpPr>
        <p:spPr/>
        <p:txBody>
          <a:bodyPr/>
          <a:lstStyle/>
          <a:p>
            <a:endParaRPr lang="en-US" dirty="0"/>
          </a:p>
        </p:txBody>
      </p:sp>
      <p:sp>
        <p:nvSpPr>
          <p:cNvPr id="232" name="Google Shape;232;p29"/>
          <p:cNvSpPr txBox="1"/>
          <p:nvPr/>
        </p:nvSpPr>
        <p:spPr>
          <a:xfrm>
            <a:off x="4248250" y="1047719"/>
            <a:ext cx="4141200" cy="677078"/>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Acc/Folding: </a:t>
            </a:r>
            <a:r>
              <a:rPr kumimoji="0" lang="en"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reduce the task of proving </a:t>
            </a:r>
            <a:r>
              <a:rPr kumimoji="0" lang="en" sz="1600" b="1" i="0" u="none" strike="noStrike" kern="0" cap="none" spc="0" normalizeH="0" baseline="0" noProof="0" dirty="0">
                <a:ln>
                  <a:noFill/>
                </a:ln>
                <a:solidFill>
                  <a:srgbClr val="0000FF"/>
                </a:solidFill>
                <a:effectLst/>
                <a:uLnTx/>
                <a:uFillTx/>
                <a:latin typeface="Proxima Nova"/>
                <a:ea typeface="Proxima Nova"/>
                <a:cs typeface="Proxima Nova"/>
                <a:sym typeface="Proxima Nova"/>
              </a:rPr>
              <a:t>two</a:t>
            </a:r>
            <a:r>
              <a:rPr kumimoji="0" lang="en"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NP instances into proving a </a:t>
            </a:r>
            <a:r>
              <a:rPr kumimoji="0" lang="en" sz="1600" b="1" i="0" u="none" strike="noStrike" kern="0" cap="none" spc="0" normalizeH="0" baseline="0" noProof="0" dirty="0">
                <a:ln>
                  <a:noFill/>
                </a:ln>
                <a:solidFill>
                  <a:srgbClr val="0000FF"/>
                </a:solidFill>
                <a:effectLst/>
                <a:uLnTx/>
                <a:uFillTx/>
                <a:latin typeface="Proxima Nova"/>
                <a:ea typeface="Proxima Nova"/>
                <a:cs typeface="Proxima Nova"/>
                <a:sym typeface="Proxima Nova"/>
              </a:rPr>
              <a:t>single</a:t>
            </a:r>
            <a:r>
              <a:rPr kumimoji="0" lang="en"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instance</a:t>
            </a:r>
            <a:endParaRPr kumimoji="0"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mc:AlternateContent xmlns:mc="http://schemas.openxmlformats.org/markup-compatibility/2006" xmlns:a14="http://schemas.microsoft.com/office/drawing/2010/main">
        <mc:Choice Requires="a14">
          <p:sp>
            <p:nvSpPr>
              <p:cNvPr id="2" name="Google Shape;201;p28">
                <a:extLst>
                  <a:ext uri="{FF2B5EF4-FFF2-40B4-BE49-F238E27FC236}">
                    <a16:creationId xmlns:a16="http://schemas.microsoft.com/office/drawing/2014/main" id="{B5E4451D-0121-3BE2-D631-D01F3F8F6C23}"/>
                  </a:ext>
                </a:extLst>
              </p:cNvPr>
              <p:cNvSpPr/>
              <p:nvPr/>
            </p:nvSpPr>
            <p:spPr>
              <a:xfrm>
                <a:off x="468000" y="1195826"/>
                <a:ext cx="491100" cy="4923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14:m>
                  <m:oMathPara xmlns:m="http://schemas.openxmlformats.org/officeDocument/2006/math">
                    <m:oMathParaPr>
                      <m:jc m:val="centerGroup"/>
                    </m:oMathParaPr>
                    <m:oMath xmlns:m="http://schemas.openxmlformats.org/officeDocument/2006/math">
                      <m:sSub>
                        <m:sSubPr>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Comic Sans MS"/>
                              <a:cs typeface="Comic Sans MS"/>
                              <a:sym typeface="Comic Sans MS"/>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Comic Sans MS"/>
                              <a:cs typeface="Comic Sans MS"/>
                              <a:sym typeface="Comic Sans MS"/>
                            </a:rPr>
                            <m:t>𝜋</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Comic Sans MS"/>
                              <a:cs typeface="Comic Sans MS"/>
                              <a:sym typeface="Comic Sans MS"/>
                            </a:rPr>
                            <m:t>1</m:t>
                          </m:r>
                        </m:sub>
                      </m:sSub>
                    </m:oMath>
                  </m:oMathPara>
                </a14:m>
                <a:endParaRPr kumimoji="0"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mc:Choice>
        <mc:Fallback xmlns="">
          <p:sp>
            <p:nvSpPr>
              <p:cNvPr id="2" name="Google Shape;201;p28">
                <a:extLst>
                  <a:ext uri="{FF2B5EF4-FFF2-40B4-BE49-F238E27FC236}">
                    <a16:creationId xmlns:a16="http://schemas.microsoft.com/office/drawing/2014/main" id="{B5E4451D-0121-3BE2-D631-D01F3F8F6C23}"/>
                  </a:ext>
                </a:extLst>
              </p:cNvPr>
              <p:cNvSpPr>
                <a:spLocks noRot="1" noChangeAspect="1" noMove="1" noResize="1" noEditPoints="1" noAdjustHandles="1" noChangeArrowheads="1" noChangeShapeType="1" noTextEdit="1"/>
              </p:cNvSpPr>
              <p:nvPr/>
            </p:nvSpPr>
            <p:spPr>
              <a:xfrm>
                <a:off x="468000" y="1195826"/>
                <a:ext cx="491100" cy="492300"/>
              </a:xfrm>
              <a:prstGeom prst="roundRect">
                <a:avLst>
                  <a:gd name="adj" fmla="val 16667"/>
                </a:avLst>
              </a:prstGeom>
              <a:blipFill>
                <a:blip r:embed="rId3"/>
                <a:stretch>
                  <a:fillRect/>
                </a:stretch>
              </a:blipFill>
              <a:ln w="19050" cap="flat" cmpd="sng">
                <a:solidFill>
                  <a:schemeClr val="dk1"/>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Google Shape;201;p28">
                <a:extLst>
                  <a:ext uri="{FF2B5EF4-FFF2-40B4-BE49-F238E27FC236}">
                    <a16:creationId xmlns:a16="http://schemas.microsoft.com/office/drawing/2014/main" id="{1497BCDC-0065-3F31-C3A2-AD1523320B59}"/>
                  </a:ext>
                </a:extLst>
              </p:cNvPr>
              <p:cNvSpPr/>
              <p:nvPr/>
            </p:nvSpPr>
            <p:spPr>
              <a:xfrm>
                <a:off x="1862400" y="1195826"/>
                <a:ext cx="491100" cy="4923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14:m>
                  <m:oMathPara xmlns:m="http://schemas.openxmlformats.org/officeDocument/2006/math">
                    <m:oMathParaPr>
                      <m:jc m:val="centerGroup"/>
                    </m:oMathParaPr>
                    <m:oMath xmlns:m="http://schemas.openxmlformats.org/officeDocument/2006/math">
                      <m:sSub>
                        <m:sSubPr>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Comic Sans MS"/>
                              <a:cs typeface="Comic Sans MS"/>
                              <a:sym typeface="Comic Sans MS"/>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Comic Sans MS"/>
                              <a:cs typeface="Comic Sans MS"/>
                              <a:sym typeface="Comic Sans MS"/>
                            </a:rPr>
                            <m:t>𝜋</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Comic Sans MS"/>
                              <a:cs typeface="Comic Sans MS"/>
                              <a:sym typeface="Comic Sans MS"/>
                            </a:rPr>
                            <m:t>2</m:t>
                          </m:r>
                        </m:sub>
                      </m:sSub>
                    </m:oMath>
                  </m:oMathPara>
                </a14:m>
                <a:endParaRPr kumimoji="0"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mc:Choice>
        <mc:Fallback xmlns="">
          <p:sp>
            <p:nvSpPr>
              <p:cNvPr id="3" name="Google Shape;201;p28">
                <a:extLst>
                  <a:ext uri="{FF2B5EF4-FFF2-40B4-BE49-F238E27FC236}">
                    <a16:creationId xmlns:a16="http://schemas.microsoft.com/office/drawing/2014/main" id="{1497BCDC-0065-3F31-C3A2-AD1523320B59}"/>
                  </a:ext>
                </a:extLst>
              </p:cNvPr>
              <p:cNvSpPr>
                <a:spLocks noRot="1" noChangeAspect="1" noMove="1" noResize="1" noEditPoints="1" noAdjustHandles="1" noChangeArrowheads="1" noChangeShapeType="1" noTextEdit="1"/>
              </p:cNvSpPr>
              <p:nvPr/>
            </p:nvSpPr>
            <p:spPr>
              <a:xfrm>
                <a:off x="1862400" y="1195826"/>
                <a:ext cx="491100" cy="492300"/>
              </a:xfrm>
              <a:prstGeom prst="roundRect">
                <a:avLst>
                  <a:gd name="adj" fmla="val 16667"/>
                </a:avLst>
              </a:prstGeom>
              <a:blipFill>
                <a:blip r:embed="rId4"/>
                <a:stretch>
                  <a:fillRect/>
                </a:stretch>
              </a:blipFill>
              <a:ln w="19050" cap="flat" cmpd="sng">
                <a:solidFill>
                  <a:schemeClr val="dk1"/>
                </a:solidFill>
                <a:prstDash val="solid"/>
                <a:round/>
                <a:headEnd type="none" w="sm" len="sm"/>
                <a:tailEnd type="none" w="sm" len="sm"/>
              </a:ln>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732B232F-379A-6194-A6B1-FCDF8A8FDFB8}"/>
              </a:ext>
            </a:extLst>
          </p:cNvPr>
          <p:cNvCxnSpPr>
            <a:cxnSpLocks/>
            <a:stCxn id="2" idx="2"/>
          </p:cNvCxnSpPr>
          <p:nvPr/>
        </p:nvCxnSpPr>
        <p:spPr>
          <a:xfrm>
            <a:off x="713550" y="1688125"/>
            <a:ext cx="466750" cy="883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5ECFD9A-1FE8-7F41-25DE-22292168E6C3}"/>
              </a:ext>
            </a:extLst>
          </p:cNvPr>
          <p:cNvCxnSpPr>
            <a:cxnSpLocks/>
            <a:stCxn id="3" idx="2"/>
          </p:cNvCxnSpPr>
          <p:nvPr/>
        </p:nvCxnSpPr>
        <p:spPr>
          <a:xfrm flipH="1">
            <a:off x="1425850" y="1688125"/>
            <a:ext cx="682100" cy="893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Google Shape;201;p28">
                <a:extLst>
                  <a:ext uri="{FF2B5EF4-FFF2-40B4-BE49-F238E27FC236}">
                    <a16:creationId xmlns:a16="http://schemas.microsoft.com/office/drawing/2014/main" id="{3EA1DEEC-D02F-65BB-2299-597907F8EA51}"/>
                  </a:ext>
                </a:extLst>
              </p:cNvPr>
              <p:cNvSpPr/>
              <p:nvPr/>
            </p:nvSpPr>
            <p:spPr>
              <a:xfrm>
                <a:off x="1057525" y="2581275"/>
                <a:ext cx="491100" cy="4923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14:m>
                  <m:oMathPara xmlns:m="http://schemas.openxmlformats.org/officeDocument/2006/math">
                    <m:oMathParaPr>
                      <m:jc m:val="centerGroup"/>
                    </m:oMathParaPr>
                    <m:oMath xmlns:m="http://schemas.openxmlformats.org/officeDocument/2006/math">
                      <m:sSub>
                        <m:sSubPr>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Comic Sans MS"/>
                              <a:cs typeface="Comic Sans MS"/>
                              <a:sym typeface="Comic Sans MS"/>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Comic Sans MS"/>
                              <a:cs typeface="Comic Sans MS"/>
                              <a:sym typeface="Comic Sans MS"/>
                            </a:rPr>
                            <m:t>𝜋</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Comic Sans MS"/>
                              <a:cs typeface="Comic Sans MS"/>
                              <a:sym typeface="Comic Sans MS"/>
                            </a:rPr>
                            <m:t>3</m:t>
                          </m:r>
                        </m:sub>
                      </m:sSub>
                    </m:oMath>
                  </m:oMathPara>
                </a14:m>
                <a:endParaRPr kumimoji="0"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mc:Choice>
        <mc:Fallback xmlns="">
          <p:sp>
            <p:nvSpPr>
              <p:cNvPr id="9" name="Google Shape;201;p28">
                <a:extLst>
                  <a:ext uri="{FF2B5EF4-FFF2-40B4-BE49-F238E27FC236}">
                    <a16:creationId xmlns:a16="http://schemas.microsoft.com/office/drawing/2014/main" id="{3EA1DEEC-D02F-65BB-2299-597907F8EA51}"/>
                  </a:ext>
                </a:extLst>
              </p:cNvPr>
              <p:cNvSpPr>
                <a:spLocks noRot="1" noChangeAspect="1" noMove="1" noResize="1" noEditPoints="1" noAdjustHandles="1" noChangeArrowheads="1" noChangeShapeType="1" noTextEdit="1"/>
              </p:cNvSpPr>
              <p:nvPr/>
            </p:nvSpPr>
            <p:spPr>
              <a:xfrm>
                <a:off x="1057525" y="2581275"/>
                <a:ext cx="491100" cy="492300"/>
              </a:xfrm>
              <a:prstGeom prst="roundRect">
                <a:avLst>
                  <a:gd name="adj" fmla="val 16667"/>
                </a:avLst>
              </a:prstGeom>
              <a:blipFill>
                <a:blip r:embed="rId5"/>
                <a:stretch>
                  <a:fillRect/>
                </a:stretch>
              </a:blipFill>
              <a:ln w="19050" cap="flat" cmpd="sng">
                <a:solidFill>
                  <a:schemeClr val="dk1"/>
                </a:solidFill>
                <a:prstDash val="solid"/>
                <a:round/>
                <a:headEnd type="none" w="sm" len="sm"/>
                <a:tailEnd type="none" w="sm" len="sm"/>
              </a:ln>
            </p:spPr>
            <p:txBody>
              <a:bodyPr/>
              <a:lstStyle/>
              <a:p>
                <a:r>
                  <a:rPr lang="en-US">
                    <a:noFill/>
                  </a:rPr>
                  <a:t> </a:t>
                </a:r>
              </a:p>
            </p:txBody>
          </p:sp>
        </mc:Fallback>
      </mc:AlternateContent>
      <p:sp>
        <p:nvSpPr>
          <p:cNvPr id="10" name="Google Shape;268;p30">
            <a:extLst>
              <a:ext uri="{FF2B5EF4-FFF2-40B4-BE49-F238E27FC236}">
                <a16:creationId xmlns:a16="http://schemas.microsoft.com/office/drawing/2014/main" id="{B840AB61-311E-FE1C-6AB4-57E86623A5FA}"/>
              </a:ext>
            </a:extLst>
          </p:cNvPr>
          <p:cNvSpPr/>
          <p:nvPr/>
        </p:nvSpPr>
        <p:spPr>
          <a:xfrm>
            <a:off x="2344424" y="2278725"/>
            <a:ext cx="548700" cy="5487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100" b="0" i="0" u="none" strike="noStrike" kern="0" cap="none" spc="0" normalizeH="0" baseline="0" noProof="0">
                <a:ln>
                  <a:noFill/>
                </a:ln>
                <a:solidFill>
                  <a:srgbClr val="FFFFFF"/>
                </a:solidFill>
                <a:effectLst/>
                <a:uLnTx/>
                <a:uFillTx/>
                <a:latin typeface="Arial"/>
                <a:cs typeface="Arial"/>
                <a:sym typeface="Arial"/>
              </a:rPr>
              <a:t>Acc.</a:t>
            </a:r>
            <a:r>
              <a:rPr kumimoji="0" lang="en" sz="1100" b="0" i="0" u="none" strike="noStrike" kern="0" cap="none" spc="0" normalizeH="0" baseline="0" noProof="0">
                <a:ln>
                  <a:noFill/>
                </a:ln>
                <a:solidFill>
                  <a:srgbClr val="FFFFFF"/>
                </a:solidFill>
                <a:effectLst/>
                <a:uLnTx/>
                <a:uFillTx/>
                <a:latin typeface="Comic Sans MS"/>
                <a:ea typeface="Comic Sans MS"/>
                <a:cs typeface="Comic Sans MS"/>
                <a:sym typeface="Comic Sans MS"/>
              </a:rPr>
              <a:t>V</a:t>
            </a:r>
            <a:endParaRPr kumimoji="0" sz="11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p:txBody>
      </p:sp>
      <p:sp>
        <p:nvSpPr>
          <p:cNvPr id="11" name="Google Shape;232;p29">
            <a:extLst>
              <a:ext uri="{FF2B5EF4-FFF2-40B4-BE49-F238E27FC236}">
                <a16:creationId xmlns:a16="http://schemas.microsoft.com/office/drawing/2014/main" id="{CECBD05F-8947-0F2E-CA0B-C8C5BCEF9F08}"/>
              </a:ext>
            </a:extLst>
          </p:cNvPr>
          <p:cNvSpPr txBox="1"/>
          <p:nvPr/>
        </p:nvSpPr>
        <p:spPr>
          <a:xfrm>
            <a:off x="2893124" y="2298500"/>
            <a:ext cx="4141200" cy="43085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Checks procedure</a:t>
            </a:r>
            <a:endParaRPr kumimoji="0"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EB5FFEB-B6B1-4E29-DE9D-D0BB659EFE87}"/>
                  </a:ext>
                </a:extLst>
              </p:cNvPr>
              <p:cNvSpPr txBox="1"/>
              <p:nvPr/>
            </p:nvSpPr>
            <p:spPr>
              <a:xfrm>
                <a:off x="468000" y="3474425"/>
                <a:ext cx="450419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Idea: Don’t check </a:t>
                </a:r>
                <a14:m>
                  <m:oMath xmlns:m="http://schemas.openxmlformats.org/officeDocument/2006/math">
                    <m:sSub>
                      <m:sSub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𝜋</m:t>
                        </m:r>
                      </m:e>
                      <m:sub>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sub>
                    </m:sSub>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b>
                      <m:sSub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𝜋</m:t>
                        </m:r>
                      </m:e>
                      <m:sub>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sub>
                    </m:sSub>
                  </m:oMath>
                </a14:m>
                <a:r>
                  <a:rPr kumimoji="0" lang="en-US" sz="1600" b="0" i="0" u="none" strike="noStrike" kern="0" cap="none" spc="0" normalizeH="0" baseline="0" noProof="0" dirty="0">
                    <a:ln>
                      <a:noFill/>
                    </a:ln>
                    <a:solidFill>
                      <a:srgbClr val="000000"/>
                    </a:solidFill>
                    <a:effectLst/>
                    <a:uLnTx/>
                    <a:uFillTx/>
                    <a:latin typeface="Arial"/>
                    <a:cs typeface="Arial"/>
                    <a:sym typeface="Arial"/>
                  </a:rPr>
                  <a:t>; reduce to checking </a:t>
                </a:r>
                <a14:m>
                  <m:oMath xmlns:m="http://schemas.openxmlformats.org/officeDocument/2006/math">
                    <m:sSub>
                      <m:sSub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en-US" sz="1600" b="0" i="1" u="none" strike="noStrike" kern="0" cap="none" spc="0" normalizeH="0" baseline="0" noProof="0">
                            <a:ln>
                              <a:noFill/>
                            </a:ln>
                            <a:solidFill>
                              <a:srgbClr val="000000"/>
                            </a:solidFill>
                            <a:effectLst/>
                            <a:uLnTx/>
                            <a:uFillTx/>
                            <a:latin typeface="Cambria Math" panose="02040503050406030204" pitchFamily="18" charset="0"/>
                            <a:sym typeface="Arial"/>
                          </a:rPr>
                          <m:t>𝜋</m:t>
                        </m:r>
                      </m:e>
                      <m:sub>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sub>
                    </m:sSub>
                  </m:oMath>
                </a14:m>
                <a:r>
                  <a:rPr kumimoji="0" lang="en-US" sz="1600" b="0" i="0" u="none" strike="noStrike" kern="0" cap="none" spc="0" normalizeH="0" baseline="0" noProof="0" dirty="0">
                    <a:ln>
                      <a:noFill/>
                    </a:ln>
                    <a:solidFill>
                      <a:srgbClr val="000000"/>
                    </a:solidFill>
                    <a:effectLst/>
                    <a:uLnTx/>
                    <a:uFillTx/>
                    <a:latin typeface="Arial"/>
                    <a:cs typeface="Arial"/>
                    <a:sym typeface="Arial"/>
                  </a:rPr>
                  <a:t>  </a:t>
                </a:r>
              </a:p>
            </p:txBody>
          </p:sp>
        </mc:Choice>
        <mc:Fallback xmlns="">
          <p:sp>
            <p:nvSpPr>
              <p:cNvPr id="7" name="TextBox 6">
                <a:extLst>
                  <a:ext uri="{FF2B5EF4-FFF2-40B4-BE49-F238E27FC236}">
                    <a16:creationId xmlns:a16="http://schemas.microsoft.com/office/drawing/2014/main" id="{EEB5FFEB-B6B1-4E29-DE9D-D0BB659EFE87}"/>
                  </a:ext>
                </a:extLst>
              </p:cNvPr>
              <p:cNvSpPr txBox="1">
                <a:spLocks noRot="1" noChangeAspect="1" noMove="1" noResize="1" noEditPoints="1" noAdjustHandles="1" noChangeArrowheads="1" noChangeShapeType="1" noTextEdit="1"/>
              </p:cNvSpPr>
              <p:nvPr/>
            </p:nvSpPr>
            <p:spPr>
              <a:xfrm>
                <a:off x="468000" y="3474425"/>
                <a:ext cx="4504193" cy="338554"/>
              </a:xfrm>
              <a:prstGeom prst="rect">
                <a:avLst/>
              </a:prstGeom>
              <a:blipFill>
                <a:blip r:embed="rId6"/>
                <a:stretch>
                  <a:fillRect l="-562" t="-3704" b="-25926"/>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C4C760A0-4C93-8EA7-F5B7-D1BBB30B313C}"/>
              </a:ext>
            </a:extLst>
          </p:cNvPr>
          <p:cNvSpPr/>
          <p:nvPr/>
        </p:nvSpPr>
        <p:spPr>
          <a:xfrm>
            <a:off x="6306207" y="3993930"/>
            <a:ext cx="2526093" cy="8723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Terminology: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Accumulation=Folding</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Nothing to do with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Set Accumulators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7" grpId="0"/>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98745" y="1193100"/>
                <a:ext cx="7886700" cy="3263504"/>
              </a:xfrm>
            </p:spPr>
            <p:txBody>
              <a:bodyPr>
                <a:normAutofit/>
              </a:bodyPr>
              <a:lstStyle/>
              <a:p>
                <a:pPr marL="0" indent="0">
                  <a:buNone/>
                </a:pPr>
                <a:r>
                  <a:rPr lang="en-US" dirty="0"/>
                  <a:t>Alice’s Input: </a:t>
                </a:r>
                <a:r>
                  <a:rPr lang="en-US" dirty="0" err="1"/>
                  <a:t>a,b</a:t>
                </a:r>
                <a:endParaRPr lang="en-US" dirty="0"/>
              </a:p>
              <a:p>
                <a:pPr marL="0" indent="0">
                  <a:buNone/>
                </a:pPr>
                <a:r>
                  <a:rPr lang="en-US" dirty="0"/>
                  <a:t>Bob’s Input: </a:t>
                </a:r>
                <a:r>
                  <a:rPr lang="en-US" dirty="0" err="1"/>
                  <a:t>c,d</a:t>
                </a:r>
                <a:endParaRPr lang="en-US" dirty="0"/>
              </a:p>
              <a:p>
                <a:pPr marL="0" indent="0">
                  <a:buNone/>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altLang="en-US" i="1">
                            <a:latin typeface="Cambria Math" panose="02040503050406030204" pitchFamily="18" charset="0"/>
                          </a:rPr>
                          <m:t>𝑎</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𝑏</m:t>
                        </m:r>
                        <m:r>
                          <m:rPr>
                            <m:nor/>
                          </m:rPr>
                          <a:rPr lang="en-US" altLang="en-US" dirty="0"/>
                          <m:t> </m:t>
                        </m:r>
                      </m:e>
                    </m:d>
                    <m:r>
                      <a:rPr lang="en-US" altLang="en-US" i="1">
                        <a:latin typeface="Cambria Math" panose="02040503050406030204" pitchFamily="18" charset="0"/>
                        <a:ea typeface="Cambria Math" panose="02040503050406030204" pitchFamily="18" charset="0"/>
                      </a:rPr>
                      <m:t>∨</m:t>
                    </m:r>
                    <m:d>
                      <m:dPr>
                        <m:ctrlPr>
                          <a:rPr lang="en-US" altLang="en-US" i="1" smtClean="0">
                            <a:latin typeface="Cambria Math" panose="02040503050406030204" pitchFamily="18" charset="0"/>
                            <a:ea typeface="Cambria Math" panose="02040503050406030204" pitchFamily="18" charset="0"/>
                          </a:rPr>
                        </m:ctrlPr>
                      </m:dPr>
                      <m:e>
                        <m:r>
                          <a:rPr lang="en-US" altLang="en-US" i="1">
                            <a:latin typeface="Cambria Math" panose="02040503050406030204" pitchFamily="18" charset="0"/>
                          </a:rPr>
                          <m:t>𝑐</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𝑑</m:t>
                        </m:r>
                        <m:r>
                          <m:rPr>
                            <m:nor/>
                          </m:rPr>
                          <a:rPr lang="en-US" altLang="en-US" dirty="0"/>
                          <m:t> </m:t>
                        </m:r>
                      </m:e>
                    </m:d>
                  </m:oMath>
                </a14:m>
                <a:r>
                  <a:rPr lang="en-US" altLang="en-US" dirty="0"/>
                  <a:t> </a:t>
                </a:r>
              </a:p>
              <a:p>
                <a:pPr marL="0" indent="0">
                  <a:buNone/>
                </a:pPr>
                <a:endParaRPr lang="en-US" altLang="en-US" dirty="0"/>
              </a:p>
              <a:p>
                <a:pPr marL="0" indent="0">
                  <a:buNone/>
                </a:pPr>
                <a:r>
                  <a:rPr lang="en-US" altLang="en-US" b="1" dirty="0"/>
                  <a:t>Step 6: </a:t>
                </a:r>
                <a:r>
                  <a:rPr lang="en-US" altLang="en-US" dirty="0" err="1"/>
                  <a:t>Bob</a:t>
                </a:r>
                <a:r>
                  <a:rPr lang="en-US" altLang="en-US" dirty="0" err="1">
                    <a:sym typeface="Wingdings" panose="05000000000000000000" pitchFamily="2" charset="2"/>
                  </a:rPr>
                  <a:t>Alices</a:t>
                </a:r>
                <a:r>
                  <a:rPr lang="en-US" altLang="en-US" dirty="0">
                    <a:sym typeface="Wingdings" panose="05000000000000000000" pitchFamily="2" charset="2"/>
                  </a:rPr>
                  <a:t>: output</a:t>
                </a:r>
                <a:r>
                  <a:rPr lang="en-US" altLang="en-US" dirty="0"/>
                  <a:t> key(s)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𝒈</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endParaRPr lang="en-US" altLang="en-US" dirty="0"/>
              </a:p>
              <a:p>
                <a:pPr marL="0" indent="0">
                  <a:buNone/>
                </a:pPr>
                <a:r>
                  <a:rPr lang="en-US" altLang="en-US" b="1" i="0" dirty="0">
                    <a:latin typeface="Cambria Math" panose="02040503050406030204" pitchFamily="18" charset="0"/>
                  </a:rPr>
                  <a:t>Step 7: </a:t>
                </a:r>
                <a:r>
                  <a:rPr lang="en-US" altLang="en-US" b="0" i="0" dirty="0">
                    <a:latin typeface="Cambria Math" panose="02040503050406030204" pitchFamily="18" charset="0"/>
                  </a:rPr>
                  <a:t>Alice knows the output is g=1</a:t>
                </a:r>
              </a:p>
              <a:p>
                <a:pPr marL="0" indent="0">
                  <a:buNone/>
                </a:pPr>
                <a:r>
                  <a:rPr lang="en-US" altLang="en-US" dirty="0">
                    <a:latin typeface="Cambria Math" panose="02040503050406030204" pitchFamily="18" charset="0"/>
                  </a:rPr>
                  <a:t>(since she picked </a:t>
                </a:r>
                <a14:m>
                  <m:oMath xmlns:m="http://schemas.openxmlformats.org/officeDocument/2006/math">
                    <m:sSub>
                      <m:sSubPr>
                        <m:ctrlPr>
                          <a:rPr lang="en-US" altLang="en-US" b="1" i="1" smtClean="0">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𝒈</m:t>
                        </m:r>
                        <m:r>
                          <a:rPr lang="en-US" altLang="en-US" b="1" i="1">
                            <a:solidFill>
                              <a:srgbClr val="0070C0"/>
                            </a:solidFill>
                            <a:latin typeface="Cambria Math" panose="02040503050406030204" pitchFamily="18" charset="0"/>
                          </a:rPr>
                          <m:t>,</m:t>
                        </m:r>
                        <m:r>
                          <a:rPr lang="en-US" altLang="en-US" b="1" i="1" smtClean="0">
                            <a:solidFill>
                              <a:srgbClr val="0070C0"/>
                            </a:solidFill>
                            <a:latin typeface="Cambria Math" panose="02040503050406030204" pitchFamily="18" charset="0"/>
                          </a:rPr>
                          <m:t>𝟎</m:t>
                        </m:r>
                      </m:sub>
                    </m:sSub>
                  </m:oMath>
                </a14:m>
                <a:r>
                  <a:rPr lang="en-US" altLang="en-US" dirty="0">
                    <a:latin typeface="Cambria Math" panose="02040503050406030204" pitchFamily="18" charset="0"/>
                  </a:rPr>
                  <a:t> and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𝒈</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r>
                  <a:rPr lang="en-US" altLang="en-US" b="0" i="0" dirty="0">
                    <a:latin typeface="Cambria Math" panose="02040503050406030204" pitchFamily="18" charset="0"/>
                  </a:rPr>
                  <a:t>)</a:t>
                </a:r>
              </a:p>
              <a:p>
                <a:pPr marL="0" indent="0">
                  <a:buNone/>
                </a:pPr>
                <a:r>
                  <a:rPr lang="en-US" altLang="en-US" dirty="0">
                    <a:latin typeface="Cambria Math" panose="02040503050406030204" pitchFamily="18" charset="0"/>
                  </a:rPr>
                  <a:t>Alice sends the output bit (g=1) back to Bob</a:t>
                </a:r>
                <a:endParaRPr lang="en-US" altLang="en-US" b="0" i="0" dirty="0">
                  <a:latin typeface="Cambria Math" panose="020405030504060302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98745" y="1193100"/>
                <a:ext cx="7886700" cy="3263504"/>
              </a:xfrm>
              <a:blipFill>
                <a:blip r:embed="rId2"/>
                <a:stretch>
                  <a:fillRect l="-965" t="-2724" b="-7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defTabSz="685800" fontAlgn="auto">
              <a:spcBef>
                <a:spcPts val="0"/>
              </a:spcBef>
              <a:spcAft>
                <a:spcPts val="0"/>
              </a:spcAft>
            </a:pPr>
            <a:fld id="{D104D3F7-B83F-4105-B753-146AD0E5364B}" type="slidenum">
              <a:rPr lang="en-US">
                <a:solidFill>
                  <a:prstClr val="black">
                    <a:tint val="75000"/>
                  </a:prstClr>
                </a:solidFill>
                <a:latin typeface="Calibri" panose="020F0502020204030204"/>
                <a:ea typeface="+mn-ea"/>
                <a:cs typeface="+mn-cs"/>
              </a:rPr>
              <a:pPr defTabSz="685800" fontAlgn="auto">
                <a:spcBef>
                  <a:spcPts val="0"/>
                </a:spcBef>
                <a:spcAft>
                  <a:spcPts val="0"/>
                </a:spcAft>
              </a:pPr>
              <a:t>80</a:t>
            </a:fld>
            <a:endParaRPr lang="en-US">
              <a:solidFill>
                <a:prstClr val="black">
                  <a:tint val="75000"/>
                </a:prstClr>
              </a:solidFill>
              <a:latin typeface="Calibri" panose="020F0502020204030204"/>
              <a:ea typeface="+mn-ea"/>
              <a:cs typeface="+mn-cs"/>
            </a:endParaRPr>
          </a:p>
        </p:txBody>
      </p:sp>
      <p:grpSp>
        <p:nvGrpSpPr>
          <p:cNvPr id="5" name="Group 26"/>
          <p:cNvGrpSpPr>
            <a:grpSpLocks/>
          </p:cNvGrpSpPr>
          <p:nvPr/>
        </p:nvGrpSpPr>
        <p:grpSpPr bwMode="auto">
          <a:xfrm>
            <a:off x="5076222" y="2931153"/>
            <a:ext cx="857250" cy="985837"/>
            <a:chOff x="1344" y="2448"/>
            <a:chExt cx="720" cy="828"/>
          </a:xfrm>
        </p:grpSpPr>
        <p:pic>
          <p:nvPicPr>
            <p:cNvPr id="6" name="Picture 19"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4"/>
            <p:cNvGrpSpPr>
              <a:grpSpLocks/>
            </p:cNvGrpSpPr>
            <p:nvPr/>
          </p:nvGrpSpPr>
          <p:grpSpPr bwMode="auto">
            <a:xfrm>
              <a:off x="1344" y="2736"/>
              <a:ext cx="528" cy="540"/>
              <a:chOff x="1584" y="2784"/>
              <a:chExt cx="528" cy="540"/>
            </a:xfrm>
          </p:grpSpPr>
          <p:pic>
            <p:nvPicPr>
              <p:cNvPr id="9" name="Picture 2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8" name="Text Box 25"/>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1" name="Group 63"/>
          <p:cNvGrpSpPr>
            <a:grpSpLocks/>
          </p:cNvGrpSpPr>
          <p:nvPr/>
        </p:nvGrpSpPr>
        <p:grpSpPr bwMode="auto">
          <a:xfrm>
            <a:off x="5876322" y="2931153"/>
            <a:ext cx="857250" cy="985837"/>
            <a:chOff x="1344" y="2448"/>
            <a:chExt cx="720" cy="828"/>
          </a:xfrm>
        </p:grpSpPr>
        <p:pic>
          <p:nvPicPr>
            <p:cNvPr id="12" name="Picture 6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p:cNvGrpSpPr>
              <a:grpSpLocks/>
            </p:cNvGrpSpPr>
            <p:nvPr/>
          </p:nvGrpSpPr>
          <p:grpSpPr bwMode="auto">
            <a:xfrm>
              <a:off x="1344" y="2736"/>
              <a:ext cx="528" cy="540"/>
              <a:chOff x="1584" y="2784"/>
              <a:chExt cx="528" cy="540"/>
            </a:xfrm>
          </p:grpSpPr>
          <p:pic>
            <p:nvPicPr>
              <p:cNvPr id="15" name="Picture 6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14" name="Text Box 6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17" name="Group 69"/>
          <p:cNvGrpSpPr>
            <a:grpSpLocks/>
          </p:cNvGrpSpPr>
          <p:nvPr/>
        </p:nvGrpSpPr>
        <p:grpSpPr bwMode="auto">
          <a:xfrm>
            <a:off x="7190772" y="2874003"/>
            <a:ext cx="857250" cy="985837"/>
            <a:chOff x="1344" y="2448"/>
            <a:chExt cx="720" cy="828"/>
          </a:xfrm>
        </p:grpSpPr>
        <p:pic>
          <p:nvPicPr>
            <p:cNvPr id="18" name="Picture 70"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71"/>
            <p:cNvGrpSpPr>
              <a:grpSpLocks/>
            </p:cNvGrpSpPr>
            <p:nvPr/>
          </p:nvGrpSpPr>
          <p:grpSpPr bwMode="auto">
            <a:xfrm>
              <a:off x="1344" y="2736"/>
              <a:ext cx="528" cy="540"/>
              <a:chOff x="1584" y="2784"/>
              <a:chExt cx="528" cy="540"/>
            </a:xfrm>
          </p:grpSpPr>
          <p:pic>
            <p:nvPicPr>
              <p:cNvPr id="21" name="Picture 72"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73"/>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0" name="Text Box 74"/>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3" name="Group 75"/>
          <p:cNvGrpSpPr>
            <a:grpSpLocks/>
          </p:cNvGrpSpPr>
          <p:nvPr/>
        </p:nvGrpSpPr>
        <p:grpSpPr bwMode="auto">
          <a:xfrm>
            <a:off x="7990872" y="2874003"/>
            <a:ext cx="857250" cy="985837"/>
            <a:chOff x="1344" y="2448"/>
            <a:chExt cx="720" cy="828"/>
          </a:xfrm>
        </p:grpSpPr>
        <p:pic>
          <p:nvPicPr>
            <p:cNvPr id="24" name="Picture 76"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77"/>
            <p:cNvGrpSpPr>
              <a:grpSpLocks/>
            </p:cNvGrpSpPr>
            <p:nvPr/>
          </p:nvGrpSpPr>
          <p:grpSpPr bwMode="auto">
            <a:xfrm>
              <a:off x="1344" y="2736"/>
              <a:ext cx="528" cy="540"/>
              <a:chOff x="1584" y="2784"/>
              <a:chExt cx="528" cy="540"/>
            </a:xfrm>
          </p:grpSpPr>
          <p:pic>
            <p:nvPicPr>
              <p:cNvPr id="27" name="Picture 78"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79"/>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26" name="Text Box 80"/>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29" name="Group 81"/>
          <p:cNvGrpSpPr>
            <a:grpSpLocks/>
          </p:cNvGrpSpPr>
          <p:nvPr/>
        </p:nvGrpSpPr>
        <p:grpSpPr bwMode="auto">
          <a:xfrm>
            <a:off x="7190772" y="1570269"/>
            <a:ext cx="857250" cy="985838"/>
            <a:chOff x="1344" y="2448"/>
            <a:chExt cx="720" cy="828"/>
          </a:xfrm>
        </p:grpSpPr>
        <p:pic>
          <p:nvPicPr>
            <p:cNvPr id="30" name="Picture 82"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83"/>
            <p:cNvGrpSpPr>
              <a:grpSpLocks/>
            </p:cNvGrpSpPr>
            <p:nvPr/>
          </p:nvGrpSpPr>
          <p:grpSpPr bwMode="auto">
            <a:xfrm>
              <a:off x="1344" y="2736"/>
              <a:ext cx="528" cy="540"/>
              <a:chOff x="1584" y="2784"/>
              <a:chExt cx="528" cy="540"/>
            </a:xfrm>
          </p:grpSpPr>
          <p:pic>
            <p:nvPicPr>
              <p:cNvPr id="33" name="Picture 84"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85"/>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2" name="Text Box 86"/>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35" name="Group 87"/>
          <p:cNvGrpSpPr>
            <a:grpSpLocks/>
          </p:cNvGrpSpPr>
          <p:nvPr/>
        </p:nvGrpSpPr>
        <p:grpSpPr bwMode="auto">
          <a:xfrm>
            <a:off x="5819172" y="1502403"/>
            <a:ext cx="857250" cy="985837"/>
            <a:chOff x="1344" y="2448"/>
            <a:chExt cx="720" cy="828"/>
          </a:xfrm>
        </p:grpSpPr>
        <p:pic>
          <p:nvPicPr>
            <p:cNvPr id="36" name="Picture 88"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89"/>
            <p:cNvGrpSpPr>
              <a:grpSpLocks/>
            </p:cNvGrpSpPr>
            <p:nvPr/>
          </p:nvGrpSpPr>
          <p:grpSpPr bwMode="auto">
            <a:xfrm>
              <a:off x="1344" y="2736"/>
              <a:ext cx="528" cy="540"/>
              <a:chOff x="1584" y="2784"/>
              <a:chExt cx="528" cy="540"/>
            </a:xfrm>
          </p:grpSpPr>
          <p:pic>
            <p:nvPicPr>
              <p:cNvPr id="39" name="Picture 9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91"/>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38" name="Text Box 92"/>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1" name="Group 93"/>
          <p:cNvGrpSpPr>
            <a:grpSpLocks/>
          </p:cNvGrpSpPr>
          <p:nvPr/>
        </p:nvGrpSpPr>
        <p:grpSpPr bwMode="auto">
          <a:xfrm>
            <a:off x="6562122" y="84369"/>
            <a:ext cx="857250" cy="985838"/>
            <a:chOff x="1344" y="2448"/>
            <a:chExt cx="720" cy="828"/>
          </a:xfrm>
        </p:grpSpPr>
        <p:pic>
          <p:nvPicPr>
            <p:cNvPr id="42" name="Picture 9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95"/>
            <p:cNvGrpSpPr>
              <a:grpSpLocks/>
            </p:cNvGrpSpPr>
            <p:nvPr/>
          </p:nvGrpSpPr>
          <p:grpSpPr bwMode="auto">
            <a:xfrm>
              <a:off x="1344" y="2736"/>
              <a:ext cx="528" cy="540"/>
              <a:chOff x="1584" y="2784"/>
              <a:chExt cx="528" cy="540"/>
            </a:xfrm>
          </p:grpSpPr>
          <p:pic>
            <p:nvPicPr>
              <p:cNvPr id="45" name="Picture 9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97"/>
              <p:cNvSpPr txBox="1">
                <a:spLocks noChangeArrowheads="1"/>
              </p:cNvSpPr>
              <p:nvPr/>
            </p:nvSpPr>
            <p:spPr bwMode="auto">
              <a:xfrm>
                <a:off x="1728" y="307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sp>
          <p:nvSpPr>
            <p:cNvPr id="44" name="Text Box 98"/>
            <p:cNvSpPr txBox="1">
              <a:spLocks noChangeArrowheads="1"/>
            </p:cNvSpPr>
            <p:nvPr/>
          </p:nvSpPr>
          <p:spPr bwMode="auto">
            <a:xfrm>
              <a:off x="1536" y="2640"/>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 </a:t>
              </a:r>
            </a:p>
          </p:txBody>
        </p:sp>
      </p:grpSp>
      <p:grpSp>
        <p:nvGrpSpPr>
          <p:cNvPr id="47" name="Group 18"/>
          <p:cNvGrpSpPr>
            <a:grpSpLocks/>
          </p:cNvGrpSpPr>
          <p:nvPr/>
        </p:nvGrpSpPr>
        <p:grpSpPr bwMode="auto">
          <a:xfrm>
            <a:off x="5247672" y="530854"/>
            <a:ext cx="3371850" cy="3086100"/>
            <a:chOff x="1968" y="672"/>
            <a:chExt cx="1344" cy="1728"/>
          </a:xfrm>
        </p:grpSpPr>
        <p:sp>
          <p:nvSpPr>
            <p:cNvPr id="48" name="AutoShape 4"/>
            <p:cNvSpPr>
              <a:spLocks noChangeArrowheads="1"/>
            </p:cNvSpPr>
            <p:nvPr/>
          </p:nvSpPr>
          <p:spPr bwMode="auto">
            <a:xfrm>
              <a:off x="2352" y="91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49" name="Line 5"/>
            <p:cNvSpPr>
              <a:spLocks noChangeShapeType="1"/>
            </p:cNvSpPr>
            <p:nvPr/>
          </p:nvSpPr>
          <p:spPr bwMode="auto">
            <a:xfrm flipH="1">
              <a:off x="2256" y="1248"/>
              <a:ext cx="192"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0" name="Line 6"/>
            <p:cNvSpPr>
              <a:spLocks noChangeShapeType="1"/>
            </p:cNvSpPr>
            <p:nvPr/>
          </p:nvSpPr>
          <p:spPr bwMode="auto">
            <a:xfrm>
              <a:off x="2784" y="1248"/>
              <a:ext cx="24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1" name="Line 7"/>
            <p:cNvSpPr>
              <a:spLocks noChangeShapeType="1"/>
            </p:cNvSpPr>
            <p:nvPr/>
          </p:nvSpPr>
          <p:spPr bwMode="auto">
            <a:xfrm>
              <a:off x="2616" y="672"/>
              <a:ext cx="0" cy="2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2" name="AutoShape 10"/>
            <p:cNvSpPr>
              <a:spLocks noChangeArrowheads="1"/>
            </p:cNvSpPr>
            <p:nvPr/>
          </p:nvSpPr>
          <p:spPr bwMode="auto">
            <a:xfrm>
              <a:off x="1968"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3" name="AutoShape 11"/>
            <p:cNvSpPr>
              <a:spLocks noChangeArrowheads="1"/>
            </p:cNvSpPr>
            <p:nvPr/>
          </p:nvSpPr>
          <p:spPr bwMode="auto">
            <a:xfrm>
              <a:off x="2784"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685800" eaLnBrk="0" fontAlgn="auto" hangingPunct="0">
                <a:spcBef>
                  <a:spcPct val="20000"/>
                </a:spcBef>
                <a:spcAft>
                  <a:spcPts val="0"/>
                </a:spcAft>
                <a:buClr>
                  <a:srgbClr val="ED7D31"/>
                </a:buClr>
              </a:pPr>
              <a:endParaRPr lang="en-US" altLang="en-US" sz="1050">
                <a:solidFill>
                  <a:prstClr val="black"/>
                </a:solidFill>
                <a:latin typeface="Calibri" panose="020F0502020204030204"/>
                <a:ea typeface="+mn-ea"/>
                <a:cs typeface="Arial" panose="020B0604020202020204" pitchFamily="34" charset="0"/>
              </a:endParaRPr>
            </a:p>
          </p:txBody>
        </p:sp>
        <p:sp>
          <p:nvSpPr>
            <p:cNvPr id="54" name="Line 12"/>
            <p:cNvSpPr>
              <a:spLocks noChangeShapeType="1"/>
            </p:cNvSpPr>
            <p:nvPr/>
          </p:nvSpPr>
          <p:spPr bwMode="auto">
            <a:xfrm>
              <a:off x="2074"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5" name="Line 13"/>
            <p:cNvSpPr>
              <a:spLocks noChangeShapeType="1"/>
            </p:cNvSpPr>
            <p:nvPr/>
          </p:nvSpPr>
          <p:spPr bwMode="auto">
            <a:xfrm>
              <a:off x="2362"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6" name="Line 14"/>
            <p:cNvSpPr>
              <a:spLocks noChangeShapeType="1"/>
            </p:cNvSpPr>
            <p:nvPr/>
          </p:nvSpPr>
          <p:spPr bwMode="auto">
            <a:xfrm>
              <a:off x="2880"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7" name="Line 15"/>
            <p:cNvSpPr>
              <a:spLocks noChangeShapeType="1"/>
            </p:cNvSpPr>
            <p:nvPr/>
          </p:nvSpPr>
          <p:spPr bwMode="auto">
            <a:xfrm>
              <a:off x="3216"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grpSp>
      <p:sp>
        <p:nvSpPr>
          <p:cNvPr id="58" name="Text Box 100"/>
          <p:cNvSpPr txBox="1">
            <a:spLocks noChangeArrowheads="1"/>
          </p:cNvSpPr>
          <p:nvPr/>
        </p:nvSpPr>
        <p:spPr bwMode="auto">
          <a:xfrm>
            <a:off x="5476272" y="3320488"/>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a</a:t>
            </a:r>
          </a:p>
        </p:txBody>
      </p:sp>
      <p:sp>
        <p:nvSpPr>
          <p:cNvPr id="59" name="Text Box 101"/>
          <p:cNvSpPr txBox="1">
            <a:spLocks noChangeArrowheads="1"/>
          </p:cNvSpPr>
          <p:nvPr/>
        </p:nvSpPr>
        <p:spPr bwMode="auto">
          <a:xfrm>
            <a:off x="6219222" y="3320488"/>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a:solidFill>
                  <a:prstClr val="black"/>
                </a:solidFill>
                <a:latin typeface="Calibri" panose="020F0502020204030204"/>
                <a:ea typeface="+mn-ea"/>
                <a:cs typeface="+mn-cs"/>
              </a:rPr>
              <a:t>b</a:t>
            </a:r>
          </a:p>
        </p:txBody>
      </p:sp>
      <mc:AlternateContent xmlns:mc="http://schemas.openxmlformats.org/markup-compatibility/2006">
        <mc:Choice xmlns:a14="http://schemas.microsoft.com/office/drawing/2010/main" Requires="a14">
          <p:sp>
            <p:nvSpPr>
              <p:cNvPr id="60" name="Text Box 102"/>
              <p:cNvSpPr txBox="1">
                <a:spLocks noChangeArrowheads="1"/>
              </p:cNvSpPr>
              <p:nvPr/>
            </p:nvSpPr>
            <p:spPr bwMode="auto">
              <a:xfrm>
                <a:off x="4864053" y="1796195"/>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𝑎</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𝑏</m:t>
                      </m:r>
                    </m:oMath>
                  </m:oMathPara>
                </a14:m>
                <a:endParaRPr lang="en-US" altLang="en-US" sz="1350" dirty="0">
                  <a:solidFill>
                    <a:prstClr val="black"/>
                  </a:solidFill>
                  <a:latin typeface="Calibri" panose="020F0502020204030204"/>
                  <a:ea typeface="+mn-ea"/>
                  <a:cs typeface="+mn-cs"/>
                </a:endParaRPr>
              </a:p>
            </p:txBody>
          </p:sp>
        </mc:Choice>
        <mc:Fallback>
          <p:sp>
            <p:nvSpPr>
              <p:cNvPr id="60" name="Text Box 102"/>
              <p:cNvSpPr txBox="1">
                <a:spLocks noRot="1" noChangeAspect="1" noMove="1" noResize="1" noEditPoints="1" noAdjustHandles="1" noChangeArrowheads="1" noChangeShapeType="1" noTextEdit="1"/>
              </p:cNvSpPr>
              <p:nvPr/>
            </p:nvSpPr>
            <p:spPr bwMode="auto">
              <a:xfrm>
                <a:off x="4864053" y="1796195"/>
                <a:ext cx="981007" cy="30008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1" name="Text Box 103"/>
          <p:cNvSpPr txBox="1">
            <a:spLocks noChangeArrowheads="1"/>
          </p:cNvSpPr>
          <p:nvPr/>
        </p:nvSpPr>
        <p:spPr bwMode="auto">
          <a:xfrm>
            <a:off x="5647722" y="2463238"/>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3" name="Text Box 100"/>
          <p:cNvSpPr txBox="1">
            <a:spLocks noChangeArrowheads="1"/>
          </p:cNvSpPr>
          <p:nvPr/>
        </p:nvSpPr>
        <p:spPr bwMode="auto">
          <a:xfrm>
            <a:off x="7542275" y="3287150"/>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c</a:t>
            </a:r>
          </a:p>
        </p:txBody>
      </p:sp>
      <p:sp>
        <p:nvSpPr>
          <p:cNvPr id="64" name="Text Box 100"/>
          <p:cNvSpPr txBox="1">
            <a:spLocks noChangeArrowheads="1"/>
          </p:cNvSpPr>
          <p:nvPr/>
        </p:nvSpPr>
        <p:spPr bwMode="auto">
          <a:xfrm>
            <a:off x="8454195" y="3280601"/>
            <a:ext cx="4000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d</a:t>
            </a:r>
          </a:p>
        </p:txBody>
      </p:sp>
      <mc:AlternateContent xmlns:mc="http://schemas.openxmlformats.org/markup-compatibility/2006">
        <mc:Choice xmlns:a14="http://schemas.microsoft.com/office/drawing/2010/main" Requires="a14">
          <p:sp>
            <p:nvSpPr>
              <p:cNvPr id="65" name="Text Box 102"/>
              <p:cNvSpPr txBox="1">
                <a:spLocks noChangeArrowheads="1"/>
              </p:cNvSpPr>
              <p:nvPr/>
            </p:nvSpPr>
            <p:spPr bwMode="auto">
              <a:xfrm>
                <a:off x="7896983" y="1694438"/>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𝑓</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𝑐</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𝑑</m:t>
                      </m:r>
                    </m:oMath>
                  </m:oMathPara>
                </a14:m>
                <a:endParaRPr lang="en-US" altLang="en-US" sz="1350" dirty="0">
                  <a:solidFill>
                    <a:prstClr val="black"/>
                  </a:solidFill>
                  <a:latin typeface="Calibri" panose="020F0502020204030204"/>
                  <a:ea typeface="+mn-ea"/>
                  <a:cs typeface="+mn-cs"/>
                </a:endParaRPr>
              </a:p>
            </p:txBody>
          </p:sp>
        </mc:Choice>
        <mc:Fallback>
          <p:sp>
            <p:nvSpPr>
              <p:cNvPr id="65" name="Text Box 102"/>
              <p:cNvSpPr txBox="1">
                <a:spLocks noRot="1" noChangeAspect="1" noMove="1" noResize="1" noEditPoints="1" noAdjustHandles="1" noChangeArrowheads="1" noChangeShapeType="1" noTextEdit="1"/>
              </p:cNvSpPr>
              <p:nvPr/>
            </p:nvSpPr>
            <p:spPr bwMode="auto">
              <a:xfrm>
                <a:off x="7896983" y="1694438"/>
                <a:ext cx="981007" cy="300082"/>
              </a:xfrm>
              <a:prstGeom prst="rect">
                <a:avLst/>
              </a:prstGeom>
              <a:blipFill>
                <a:blip r:embed="rId6"/>
                <a:stretch>
                  <a:fillRect b="-125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Text Box 102"/>
              <p:cNvSpPr txBox="1">
                <a:spLocks noChangeArrowheads="1"/>
              </p:cNvSpPr>
              <p:nvPr/>
            </p:nvSpPr>
            <p:spPr bwMode="auto">
              <a:xfrm>
                <a:off x="7410729" y="439017"/>
                <a:ext cx="981007"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defTabSz="685800" fontAlgn="auto">
                  <a:spcBef>
                    <a:spcPct val="50000"/>
                  </a:spcBef>
                  <a:spcAft>
                    <a:spcPts val="0"/>
                  </a:spcAft>
                </a:pPr>
                <a14:m>
                  <m:oMathPara xmlns:m="http://schemas.openxmlformats.org/officeDocument/2006/math">
                    <m:oMathParaPr>
                      <m:jc m:val="centerGroup"/>
                    </m:oMathParaPr>
                    <m:oMath xmlns:m="http://schemas.openxmlformats.org/officeDocument/2006/math">
                      <m:r>
                        <a:rPr lang="en-US" altLang="en-US" sz="1350" i="1">
                          <a:solidFill>
                            <a:prstClr val="black"/>
                          </a:solidFill>
                          <a:latin typeface="Cambria Math" panose="02040503050406030204" pitchFamily="18" charset="0"/>
                          <a:ea typeface="+mn-ea"/>
                          <a:cs typeface="+mn-cs"/>
                        </a:rPr>
                        <m:t>𝑔</m:t>
                      </m:r>
                      <m:r>
                        <a:rPr lang="en-US" altLang="en-US" sz="1350" i="1">
                          <a:solidFill>
                            <a:prstClr val="black"/>
                          </a:solidFill>
                          <a:latin typeface="Cambria Math" panose="02040503050406030204" pitchFamily="18" charset="0"/>
                          <a:ea typeface="+mn-ea"/>
                          <a:cs typeface="+mn-cs"/>
                        </a:rPr>
                        <m:t>=</m:t>
                      </m:r>
                      <m:r>
                        <a:rPr lang="en-US" altLang="en-US" sz="1350" i="1">
                          <a:solidFill>
                            <a:prstClr val="black"/>
                          </a:solidFill>
                          <a:latin typeface="Cambria Math" panose="02040503050406030204" pitchFamily="18" charset="0"/>
                          <a:ea typeface="+mn-ea"/>
                          <a:cs typeface="+mn-cs"/>
                        </a:rPr>
                        <m:t>𝑒</m:t>
                      </m:r>
                      <m:r>
                        <a:rPr lang="en-US" altLang="en-US" sz="1350" i="1">
                          <a:solidFill>
                            <a:prstClr val="black"/>
                          </a:solidFill>
                          <a:latin typeface="Cambria Math" panose="02040503050406030204" pitchFamily="18" charset="0"/>
                          <a:ea typeface="Cambria Math" panose="02040503050406030204" pitchFamily="18" charset="0"/>
                          <a:cs typeface="+mn-cs"/>
                        </a:rPr>
                        <m:t>∨</m:t>
                      </m:r>
                      <m:r>
                        <a:rPr lang="en-US" altLang="en-US" sz="1350" i="1">
                          <a:solidFill>
                            <a:prstClr val="black"/>
                          </a:solidFill>
                          <a:latin typeface="Cambria Math" panose="02040503050406030204" pitchFamily="18" charset="0"/>
                          <a:ea typeface="Cambria Math" panose="02040503050406030204" pitchFamily="18" charset="0"/>
                          <a:cs typeface="+mn-cs"/>
                        </a:rPr>
                        <m:t>𝑓</m:t>
                      </m:r>
                    </m:oMath>
                  </m:oMathPara>
                </a14:m>
                <a:endParaRPr lang="en-US" altLang="en-US" sz="1350" dirty="0">
                  <a:solidFill>
                    <a:prstClr val="black"/>
                  </a:solidFill>
                  <a:latin typeface="Calibri" panose="020F0502020204030204"/>
                  <a:ea typeface="+mn-ea"/>
                  <a:cs typeface="+mn-cs"/>
                </a:endParaRPr>
              </a:p>
            </p:txBody>
          </p:sp>
        </mc:Choice>
        <mc:Fallback>
          <p:sp>
            <p:nvSpPr>
              <p:cNvPr id="66" name="Text Box 102"/>
              <p:cNvSpPr txBox="1">
                <a:spLocks noRot="1" noChangeAspect="1" noMove="1" noResize="1" noEditPoints="1" noAdjustHandles="1" noChangeArrowheads="1" noChangeShapeType="1" noTextEdit="1"/>
              </p:cNvSpPr>
              <p:nvPr/>
            </p:nvSpPr>
            <p:spPr bwMode="auto">
              <a:xfrm>
                <a:off x="7410729" y="439017"/>
                <a:ext cx="981007" cy="300082"/>
              </a:xfrm>
              <a:prstGeom prst="rect">
                <a:avLst/>
              </a:prstGeom>
              <a:blipFill>
                <a:blip r:embed="rId7"/>
                <a:stretch>
                  <a:fillRect b="-8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7" name="Text Box 103"/>
          <p:cNvSpPr txBox="1">
            <a:spLocks noChangeArrowheads="1"/>
          </p:cNvSpPr>
          <p:nvPr/>
        </p:nvSpPr>
        <p:spPr bwMode="auto">
          <a:xfrm>
            <a:off x="7790847" y="2489554"/>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AND</a:t>
            </a:r>
          </a:p>
        </p:txBody>
      </p:sp>
      <p:sp>
        <p:nvSpPr>
          <p:cNvPr id="68" name="Text Box 103"/>
          <p:cNvSpPr txBox="1">
            <a:spLocks noChangeArrowheads="1"/>
          </p:cNvSpPr>
          <p:nvPr/>
        </p:nvSpPr>
        <p:spPr bwMode="auto">
          <a:xfrm>
            <a:off x="6663026" y="1162602"/>
            <a:ext cx="571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auto">
              <a:spcBef>
                <a:spcPct val="50000"/>
              </a:spcBef>
              <a:spcAft>
                <a:spcPts val="0"/>
              </a:spcAft>
            </a:pPr>
            <a:r>
              <a:rPr lang="en-US" altLang="en-US" sz="1350" dirty="0">
                <a:solidFill>
                  <a:prstClr val="black"/>
                </a:solidFill>
                <a:latin typeface="Calibri" panose="020F0502020204030204"/>
                <a:ea typeface="+mn-ea"/>
                <a:cs typeface="+mn-cs"/>
              </a:rPr>
              <a:t>OR</a:t>
            </a:r>
          </a:p>
        </p:txBody>
      </p:sp>
      <p:sp>
        <p:nvSpPr>
          <p:cNvPr id="69" name="Rectangle 105"/>
          <p:cNvSpPr>
            <a:spLocks noChangeArrowheads="1"/>
          </p:cNvSpPr>
          <p:nvPr/>
        </p:nvSpPr>
        <p:spPr bwMode="auto">
          <a:xfrm>
            <a:off x="7076472" y="1479188"/>
            <a:ext cx="1856123" cy="2412800"/>
          </a:xfrm>
          <a:prstGeom prst="rect">
            <a:avLst/>
          </a:prstGeom>
          <a:noFill/>
          <a:ln w="254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4995794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bg2"/>
                </a:solidFill>
                <a:latin typeface="Tahoma" panose="020B0604030504040204" pitchFamily="34" charset="0"/>
              </a:defRPr>
            </a:lvl1pPr>
            <a:lvl2pPr marL="557213" indent="-214313">
              <a:defRPr sz="1800">
                <a:solidFill>
                  <a:schemeClr val="bg2"/>
                </a:solidFill>
                <a:latin typeface="Tahoma" panose="020B0604030504040204" pitchFamily="34" charset="0"/>
              </a:defRPr>
            </a:lvl2pPr>
            <a:lvl3pPr marL="857250" indent="-171450">
              <a:defRPr sz="1800">
                <a:solidFill>
                  <a:schemeClr val="bg2"/>
                </a:solidFill>
                <a:latin typeface="Tahoma" panose="020B0604030504040204" pitchFamily="34" charset="0"/>
              </a:defRPr>
            </a:lvl3pPr>
            <a:lvl4pPr marL="1200150" indent="-171450">
              <a:defRPr sz="1800">
                <a:solidFill>
                  <a:schemeClr val="bg2"/>
                </a:solidFill>
                <a:latin typeface="Tahoma" panose="020B0604030504040204" pitchFamily="34" charset="0"/>
              </a:defRPr>
            </a:lvl4pPr>
            <a:lvl5pPr marL="1543050" indent="-171450">
              <a:defRPr sz="1800">
                <a:solidFill>
                  <a:schemeClr val="bg2"/>
                </a:solidFill>
                <a:latin typeface="Tahoma" panose="020B0604030504040204" pitchFamily="34" charset="0"/>
              </a:defRPr>
            </a:lvl5pPr>
            <a:lvl6pPr marL="18859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6pPr>
            <a:lvl7pPr marL="22288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7pPr>
            <a:lvl8pPr marL="25717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8pPr>
            <a:lvl9pPr marL="2914650" indent="-171450" eaLnBrk="0" fontAlgn="base" hangingPunct="0">
              <a:spcBef>
                <a:spcPct val="20000"/>
              </a:spcBef>
              <a:spcAft>
                <a:spcPct val="0"/>
              </a:spcAft>
              <a:buClr>
                <a:schemeClr val="accent2"/>
              </a:buClr>
              <a:buChar char="•"/>
              <a:defRPr sz="1800">
                <a:solidFill>
                  <a:schemeClr val="bg2"/>
                </a:solidFill>
                <a:latin typeface="Tahoma" panose="020B0604030504040204" pitchFamily="34" charset="0"/>
              </a:defRPr>
            </a:lvl9pPr>
          </a:lstStyle>
          <a:p>
            <a:pPr defTabSz="685800" fontAlgn="auto">
              <a:spcBef>
                <a:spcPts val="0"/>
              </a:spcBef>
              <a:spcAft>
                <a:spcPts val="0"/>
              </a:spcAft>
            </a:pPr>
            <a:r>
              <a:rPr lang="en-US" altLang="en-US" sz="900">
                <a:solidFill>
                  <a:srgbClr val="E7E6E6"/>
                </a:solidFill>
                <a:latin typeface="Arial" panose="020B0604020202020204" pitchFamily="34" charset="0"/>
                <a:ea typeface="+mn-ea"/>
                <a:cs typeface="+mn-cs"/>
              </a:rPr>
              <a:t>slide </a:t>
            </a:r>
            <a:fld id="{CE95B18E-07CD-49F8-AD49-384854D8B5BF}" type="slidenum">
              <a:rPr lang="en-US" altLang="en-US" sz="900">
                <a:solidFill>
                  <a:srgbClr val="E7E6E6"/>
                </a:solidFill>
                <a:latin typeface="Arial" panose="020B0604020202020204" pitchFamily="34" charset="0"/>
                <a:ea typeface="+mn-ea"/>
                <a:cs typeface="+mn-cs"/>
              </a:rPr>
              <a:pPr defTabSz="685800" fontAlgn="auto">
                <a:spcBef>
                  <a:spcPts val="0"/>
                </a:spcBef>
                <a:spcAft>
                  <a:spcPts val="0"/>
                </a:spcAft>
              </a:pPr>
              <a:t>81</a:t>
            </a:fld>
            <a:endParaRPr lang="en-US" altLang="en-US" sz="900">
              <a:solidFill>
                <a:srgbClr val="E7E6E6"/>
              </a:solidFill>
              <a:latin typeface="Arial" panose="020B0604020202020204" pitchFamily="34" charset="0"/>
              <a:ea typeface="+mn-ea"/>
              <a:cs typeface="+mn-cs"/>
            </a:endParaRPr>
          </a:p>
        </p:txBody>
      </p:sp>
      <p:sp>
        <p:nvSpPr>
          <p:cNvPr id="12291" name="Rectangle 2"/>
          <p:cNvSpPr>
            <a:spLocks noGrp="1" noChangeArrowheads="1"/>
          </p:cNvSpPr>
          <p:nvPr>
            <p:ph type="title"/>
          </p:nvPr>
        </p:nvSpPr>
        <p:spPr/>
        <p:txBody>
          <a:bodyPr/>
          <a:lstStyle/>
          <a:p>
            <a:r>
              <a:rPr lang="en-US" altLang="en-US"/>
              <a:t>Brief Discussion of Yao’s Protocol</a:t>
            </a:r>
          </a:p>
        </p:txBody>
      </p:sp>
      <p:sp>
        <p:nvSpPr>
          <p:cNvPr id="12292" name="Rectangle 3"/>
          <p:cNvSpPr>
            <a:spLocks noGrp="1" noChangeArrowheads="1"/>
          </p:cNvSpPr>
          <p:nvPr>
            <p:ph type="body" idx="1"/>
          </p:nvPr>
        </p:nvSpPr>
        <p:spPr>
          <a:xfrm>
            <a:off x="1485900" y="1200150"/>
            <a:ext cx="6400800" cy="3771900"/>
          </a:xfrm>
        </p:spPr>
        <p:txBody>
          <a:bodyPr/>
          <a:lstStyle/>
          <a:p>
            <a:r>
              <a:rPr lang="en-US" altLang="en-US" dirty="0"/>
              <a:t>Function must be converted into a circuit</a:t>
            </a:r>
          </a:p>
          <a:p>
            <a:pPr lvl="1"/>
            <a:r>
              <a:rPr lang="en-US" altLang="en-US" dirty="0"/>
              <a:t>For many functions, circuit will be huge</a:t>
            </a:r>
          </a:p>
          <a:p>
            <a:r>
              <a:rPr lang="en-US" altLang="en-US" dirty="0"/>
              <a:t>If m gates in the circuit and n inputs from Bob, then need 4m encryptions and n oblivious transfers</a:t>
            </a:r>
            <a:endParaRPr lang="en-US" altLang="en-US" dirty="0">
              <a:solidFill>
                <a:schemeClr val="hlink"/>
              </a:solidFill>
            </a:endParaRPr>
          </a:p>
          <a:p>
            <a:pPr lvl="1"/>
            <a:r>
              <a:rPr lang="en-US" altLang="en-US" dirty="0"/>
              <a:t>Oblivious transfers for all inputs can be done in parallel</a:t>
            </a:r>
          </a:p>
          <a:p>
            <a:r>
              <a:rPr lang="en-US" altLang="en-US" dirty="0"/>
              <a:t>Yao’s construction gives a </a:t>
            </a:r>
            <a:r>
              <a:rPr lang="en-US" altLang="en-US" u="sng" dirty="0">
                <a:solidFill>
                  <a:schemeClr val="hlink"/>
                </a:solidFill>
              </a:rPr>
              <a:t>constant-round</a:t>
            </a:r>
            <a:r>
              <a:rPr lang="en-US" altLang="en-US" dirty="0"/>
              <a:t> protocol for secure computation of </a:t>
            </a:r>
            <a:r>
              <a:rPr lang="en-US" altLang="en-US" u="sng" dirty="0">
                <a:solidFill>
                  <a:schemeClr val="hlink"/>
                </a:solidFill>
              </a:rPr>
              <a:t>any</a:t>
            </a:r>
            <a:r>
              <a:rPr lang="en-US" altLang="en-US" dirty="0"/>
              <a:t> function in the semi-honest model</a:t>
            </a:r>
          </a:p>
          <a:p>
            <a:pPr lvl="1"/>
            <a:r>
              <a:rPr lang="en-US" altLang="en-US" dirty="0"/>
              <a:t>Number of rounds does not depend on the number of inputs or the size of the circuit!</a:t>
            </a:r>
          </a:p>
        </p:txBody>
      </p:sp>
    </p:spTree>
    <p:extLst>
      <p:ext uri="{BB962C8B-B14F-4D97-AF65-F5344CB8AC3E}">
        <p14:creationId xmlns:p14="http://schemas.microsoft.com/office/powerpoint/2010/main" val="129975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(Semi-Honest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b="1" dirty="0"/>
                  <a:t>Security</a:t>
                </a:r>
                <a:r>
                  <a:rPr lang="en-US" dirty="0"/>
                  <a:t>: Assuming that Alice and Bob are both semi-honest (follow the protocol) then there exist PPT simulators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𝐴</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𝐵</m:t>
                        </m:r>
                      </m:sub>
                    </m:sSub>
                  </m:oMath>
                </a14:m>
                <a:r>
                  <a:rPr lang="en-US" dirty="0"/>
                  <a:t> s.t.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𝐶</m:t>
                          </m:r>
                        </m:sub>
                      </m:sSub>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𝐴</m:t>
                                  </m:r>
                                </m:sub>
                              </m:sSub>
                              <m:d>
                                <m:dPr>
                                  <m:ctrlPr>
                                    <a:rPr lang="en-US"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 </m:t>
                                  </m:r>
                                </m:e>
                              </m:d>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m:oMathPara>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𝐶</m:t>
                          </m:r>
                        </m:sub>
                      </m:sSub>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𝐵</m:t>
                                  </m:r>
                                </m:sub>
                              </m:sSub>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i="1" smtClean="0">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e>
                              </m:d>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m:oMathPara>
                </a14:m>
                <a:endParaRPr lang="en-US" dirty="0"/>
              </a:p>
              <a:p>
                <a:pPr marL="0" indent="0">
                  <a:buNone/>
                </a:pPr>
                <a:endParaRPr lang="en-US" dirty="0"/>
              </a:p>
              <a:p>
                <a:r>
                  <a:rPr lang="en-US" b="1" dirty="0"/>
                  <a:t>Remark</a:t>
                </a:r>
                <a:r>
                  <a:rPr lang="en-US" dirty="0"/>
                  <a:t>: Simulator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𝐴</m:t>
                        </m:r>
                      </m:sub>
                    </m:sSub>
                  </m:oMath>
                </a14:m>
                <a:r>
                  <a:rPr lang="en-US" dirty="0"/>
                  <a:t> is not given Bob’s input (similarly,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𝐵</m:t>
                        </m:r>
                      </m:sub>
                    </m:sSub>
                  </m:oMath>
                </a14:m>
                <a:r>
                  <a:rPr lang="en-US" dirty="0"/>
                  <a:t> is not given </a:t>
                </a:r>
                <a:r>
                  <a:rPr lang="en-US" dirty="0" err="1"/>
                  <a:t>Alices’s</a:t>
                </a:r>
                <a:r>
                  <a:rPr lang="en-US" dirty="0"/>
                  <a:t> output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𝐵</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oMath>
                </a14:m>
                <a:r>
                  <a:rPr lang="en-US" dirty="0"/>
                  <a:t>)</a:t>
                </a:r>
              </a:p>
              <a:p>
                <a:pPr marL="0" indent="0">
                  <a:buNone/>
                </a:pPr>
                <a:r>
                  <a:rPr lang="en-US" b="1" dirty="0"/>
                  <a:t>Theorem (informal): </a:t>
                </a:r>
                <a:r>
                  <a:rPr lang="en-US" dirty="0"/>
                  <a:t>If the oblivious transfer protocol is secure, and the underlying encryption scheme is CPA-secure then Yao’s protocol is secure in the semi-honest adversary model.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3081" r="-16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defTabSz="685800" fontAlgn="auto">
              <a:spcBef>
                <a:spcPts val="0"/>
              </a:spcBef>
              <a:spcAft>
                <a:spcPts val="0"/>
              </a:spcAft>
            </a:pPr>
            <a:fld id="{D104D3F7-B83F-4105-B753-146AD0E5364B}" type="slidenum">
              <a:rPr lang="en-US">
                <a:solidFill>
                  <a:prstClr val="black">
                    <a:tint val="75000"/>
                  </a:prstClr>
                </a:solidFill>
                <a:latin typeface="Calibri" panose="020F0502020204030204"/>
                <a:ea typeface="+mn-ea"/>
                <a:cs typeface="+mn-cs"/>
              </a:rPr>
              <a:pPr defTabSz="685800" fontAlgn="auto">
                <a:spcBef>
                  <a:spcPts val="0"/>
                </a:spcBef>
                <a:spcAft>
                  <a:spcPts val="0"/>
                </a:spcAft>
              </a:pPr>
              <a:t>82</a:t>
            </a:fld>
            <a:endParaRPr lang="en-US">
              <a:solidFill>
                <a:prstClr val="black">
                  <a:tint val="75000"/>
                </a:prstClr>
              </a:solidFill>
              <a:latin typeface="Calibri" panose="020F0502020204030204"/>
              <a:ea typeface="+mn-ea"/>
              <a:cs typeface="+mn-cs"/>
            </a:endParaRPr>
          </a:p>
        </p:txBody>
      </p:sp>
      <p:cxnSp>
        <p:nvCxnSpPr>
          <p:cNvPr id="6" name="Straight Arrow Connector 5"/>
          <p:cNvCxnSpPr/>
          <p:nvPr/>
        </p:nvCxnSpPr>
        <p:spPr>
          <a:xfrm flipH="1" flipV="1">
            <a:off x="2126848" y="2083444"/>
            <a:ext cx="555585" cy="8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126848" y="2371363"/>
            <a:ext cx="555585" cy="8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16538" y="1933780"/>
            <a:ext cx="1359731" cy="300082"/>
          </a:xfrm>
          <a:prstGeom prst="rect">
            <a:avLst/>
          </a:prstGeom>
          <a:noFill/>
        </p:spPr>
        <p:txBody>
          <a:bodyPr wrap="non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Alice’s Transcript</a:t>
            </a:r>
          </a:p>
        </p:txBody>
      </p:sp>
      <p:sp>
        <p:nvSpPr>
          <p:cNvPr id="9" name="TextBox 8"/>
          <p:cNvSpPr txBox="1"/>
          <p:nvPr/>
        </p:nvSpPr>
        <p:spPr>
          <a:xfrm>
            <a:off x="816538" y="2201988"/>
            <a:ext cx="1297215" cy="300082"/>
          </a:xfrm>
          <a:prstGeom prst="rect">
            <a:avLst/>
          </a:prstGeom>
          <a:noFill/>
        </p:spPr>
        <p:txBody>
          <a:bodyPr wrap="non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Bob’s Transcript</a:t>
            </a:r>
          </a:p>
        </p:txBody>
      </p:sp>
    </p:spTree>
    <p:extLst>
      <p:ext uri="{BB962C8B-B14F-4D97-AF65-F5344CB8AC3E}">
        <p14:creationId xmlns:p14="http://schemas.microsoft.com/office/powerpoint/2010/main" val="37152030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Bob’s Simulator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b="1" dirty="0"/>
                  <a:t>Simulator Inputs: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𝑚</m:t>
                        </m:r>
                      </m:sub>
                    </m:sSub>
                  </m:oMath>
                </a14:m>
                <a:r>
                  <a:rPr lang="en-US" dirty="0"/>
                  <a:t> and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𝑚</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𝑛</m:t>
                            </m:r>
                          </m:sub>
                        </m:sSub>
                      </m:e>
                    </m:d>
                  </m:oMath>
                </a14:m>
                <a:endParaRPr lang="en-US" dirty="0"/>
              </a:p>
              <a:p>
                <a:r>
                  <a:rPr lang="en-US" dirty="0"/>
                  <a:t>Step 1: Simulator picks keys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𝐾</m:t>
                        </m:r>
                      </m:e>
                      <m:sub>
                        <m:r>
                          <a:rPr lang="en-US" b="0" i="1" smtClean="0">
                            <a:latin typeface="Cambria Math" panose="02040503050406030204" pitchFamily="18" charset="0"/>
                          </a:rPr>
                          <m:t>𝑤</m:t>
                        </m:r>
                        <m:r>
                          <a:rPr lang="en-US" b="0" i="1" smtClean="0">
                            <a:latin typeface="Cambria Math" panose="02040503050406030204" pitchFamily="18" charset="0"/>
                          </a:rPr>
                          <m:t>,0</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𝑤</m:t>
                        </m:r>
                        <m:r>
                          <a:rPr lang="en-US" i="1">
                            <a:latin typeface="Cambria Math" panose="02040503050406030204" pitchFamily="18" charset="0"/>
                          </a:rPr>
                          <m:t>,1</m:t>
                        </m:r>
                      </m:sub>
                    </m:sSub>
                  </m:oMath>
                </a14:m>
                <a:r>
                  <a:rPr lang="en-US" dirty="0"/>
                  <a:t> for each wire in circuit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𝑓</m:t>
                        </m:r>
                      </m:sub>
                    </m:sSub>
                  </m:oMath>
                </a14:m>
                <a:endParaRPr lang="en-US" dirty="0"/>
              </a:p>
              <a:p>
                <a:r>
                  <a:rPr lang="en-US" dirty="0"/>
                  <a:t>Step 2: Simulator garbles circuit and outputs (honest) garbled circuit</a:t>
                </a:r>
              </a:p>
              <a:p>
                <a:r>
                  <a:rPr lang="en-US" dirty="0"/>
                  <a:t>Step 3: Simulator outputs keys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1</m:t>
                            </m:r>
                          </m:sub>
                        </m:sSub>
                        <m:r>
                          <a:rPr lang="en-US" i="1">
                            <a:latin typeface="Cambria Math" panose="02040503050406030204" pitchFamily="18" charset="0"/>
                          </a:rPr>
                          <m:t>,0</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𝑚</m:t>
                            </m:r>
                          </m:sub>
                        </m:sSub>
                        <m:r>
                          <a:rPr lang="en-US" i="1">
                            <a:latin typeface="Cambria Math" panose="02040503050406030204" pitchFamily="18" charset="0"/>
                          </a:rPr>
                          <m:t>,0</m:t>
                        </m:r>
                      </m:sub>
                    </m:sSub>
                  </m:oMath>
                </a14:m>
                <a:r>
                  <a:rPr lang="en-US" dirty="0"/>
                  <a:t> </a:t>
                </a:r>
              </a:p>
              <a:p>
                <a:pPr lvl="1"/>
                <a:r>
                  <a:rPr lang="en-US" dirty="0"/>
                  <a:t>this is what Bob would see in real protocol if Alice’s input bits are 0’s</a:t>
                </a:r>
              </a:p>
              <a:p>
                <a:pPr lvl="1"/>
                <a:r>
                  <a:rPr lang="en-US" dirty="0"/>
                  <a:t>Intuition: Distinguisher cannot tell the difference between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,0</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1</m:t>
                        </m:r>
                      </m:sub>
                    </m:sSub>
                  </m:oMath>
                </a14:m>
                <a:r>
                  <a:rPr lang="en-US" dirty="0"/>
                  <a:t> since both keys are picked randomly</a:t>
                </a:r>
              </a:p>
              <a:p>
                <a:r>
                  <a:rPr lang="en-US" dirty="0"/>
                  <a:t>Step 4: Simulator runs OT protocols for each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oMath>
                </a14:m>
                <a:endParaRPr lang="en-US" dirty="0"/>
              </a:p>
              <a:p>
                <a:pPr lvl="1"/>
                <a:r>
                  <a:rPr lang="en-US" dirty="0"/>
                  <a:t>Sender’s (Alice) Inputs: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i="1">
                            <a:latin typeface="Cambria Math" panose="02040503050406030204" pitchFamily="18" charset="0"/>
                          </a:rPr>
                          <m:t>,0</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r>
                          <a:rPr lang="en-US" i="1">
                            <a:latin typeface="Cambria Math" panose="02040503050406030204" pitchFamily="18" charset="0"/>
                          </a:rPr>
                          <m:t>,</m:t>
                        </m:r>
                        <m:r>
                          <a:rPr lang="en-US" b="0" i="1" smtClean="0">
                            <a:latin typeface="Cambria Math" panose="02040503050406030204" pitchFamily="18" charset="0"/>
                          </a:rPr>
                          <m:t>1</m:t>
                        </m:r>
                      </m:sub>
                    </m:sSub>
                  </m:oMath>
                </a14:m>
                <a:r>
                  <a:rPr lang="en-US" dirty="0"/>
                  <a:t>  (known to simulator)</a:t>
                </a:r>
              </a:p>
              <a:p>
                <a:pPr lvl="1"/>
                <a:r>
                  <a:rPr lang="en-US" dirty="0"/>
                  <a:t>Receiver’s (Bob) Inputs: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defTabSz="685800" fontAlgn="auto">
              <a:spcBef>
                <a:spcPts val="0"/>
              </a:spcBef>
              <a:spcAft>
                <a:spcPts val="0"/>
              </a:spcAft>
            </a:pPr>
            <a:fld id="{D104D3F7-B83F-4105-B753-146AD0E5364B}" type="slidenum">
              <a:rPr lang="en-US">
                <a:solidFill>
                  <a:prstClr val="black">
                    <a:tint val="75000"/>
                  </a:prstClr>
                </a:solidFill>
                <a:latin typeface="Calibri" panose="020F0502020204030204"/>
                <a:ea typeface="+mn-ea"/>
                <a:cs typeface="+mn-cs"/>
              </a:rPr>
              <a:pPr defTabSz="685800" fontAlgn="auto">
                <a:spcBef>
                  <a:spcPts val="0"/>
                </a:spcBef>
                <a:spcAft>
                  <a:spcPts val="0"/>
                </a:spcAft>
              </a:pPr>
              <a:t>83</a:t>
            </a:fld>
            <a:endParaRPr lang="en-US">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9072679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Bob’s Simulator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b="1" dirty="0"/>
                  <a:t>Simulator Inputs: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𝑚</m:t>
                        </m:r>
                      </m:sub>
                    </m:sSub>
                  </m:oMath>
                </a14:m>
                <a:r>
                  <a:rPr lang="en-US" dirty="0"/>
                  <a:t> and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𝑚</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𝑛</m:t>
                            </m:r>
                          </m:sub>
                        </m:sSub>
                      </m:e>
                    </m:d>
                  </m:oMath>
                </a14:m>
                <a:endParaRPr lang="en-US" dirty="0"/>
              </a:p>
              <a:p>
                <a:r>
                  <a:rPr lang="en-US" dirty="0"/>
                  <a:t>…</a:t>
                </a:r>
              </a:p>
              <a:p>
                <a:r>
                  <a:rPr lang="en-US" dirty="0"/>
                  <a:t>Step 4: Simulator runs OT protocols for each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oMath>
                </a14:m>
                <a:endParaRPr lang="en-US" dirty="0"/>
              </a:p>
              <a:p>
                <a:pPr lvl="1"/>
                <a:r>
                  <a:rPr lang="en-US" dirty="0"/>
                  <a:t>Sender’s (Alice) Inputs: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i="1">
                            <a:latin typeface="Cambria Math" panose="02040503050406030204" pitchFamily="18" charset="0"/>
                          </a:rPr>
                          <m:t>,0</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r>
                          <a:rPr lang="en-US" i="1">
                            <a:latin typeface="Cambria Math" panose="02040503050406030204" pitchFamily="18" charset="0"/>
                          </a:rPr>
                          <m:t>,</m:t>
                        </m:r>
                        <m:r>
                          <a:rPr lang="en-US" b="0" i="1" smtClean="0">
                            <a:latin typeface="Cambria Math" panose="02040503050406030204" pitchFamily="18" charset="0"/>
                          </a:rPr>
                          <m:t>1</m:t>
                        </m:r>
                      </m:sub>
                    </m:sSub>
                  </m:oMath>
                </a14:m>
                <a:r>
                  <a:rPr lang="en-US" dirty="0"/>
                  <a:t>  (known to simulator)</a:t>
                </a:r>
              </a:p>
              <a:p>
                <a:pPr lvl="1"/>
                <a:r>
                  <a:rPr lang="en-US" dirty="0"/>
                  <a:t>Receiver’s (Bob) Inputs: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endParaRPr lang="en-US" dirty="0"/>
              </a:p>
              <a:p>
                <a:pPr lvl="1"/>
                <a:r>
                  <a:rPr lang="en-US" dirty="0"/>
                  <a:t>Simulator Outputs Bob’s transcript from each OT protocol</a:t>
                </a:r>
              </a:p>
              <a:p>
                <a:r>
                  <a:rPr lang="en-US" dirty="0"/>
                  <a:t>Step 5:</a:t>
                </a:r>
              </a:p>
              <a:p>
                <a:pPr lvl="1"/>
                <a:r>
                  <a:rPr lang="en-US" dirty="0"/>
                  <a:t>Let </a:t>
                </a:r>
                <a:r>
                  <a:rPr lang="en-US" dirty="0" err="1"/>
                  <a:t>g</a:t>
                </a:r>
                <a:r>
                  <a:rPr lang="en-US" baseline="-25000" dirty="0" err="1"/>
                  <a:t>i</a:t>
                </a:r>
                <a:r>
                  <a:rPr lang="en-US" dirty="0"/>
                  <a:t> denote value of </a:t>
                </a:r>
                <a:r>
                  <a:rPr lang="en-US" dirty="0" err="1"/>
                  <a:t>i</a:t>
                </a:r>
                <a:r>
                  <a:rPr lang="en-US" baseline="30000" dirty="0" err="1"/>
                  <a:t>th</a:t>
                </a:r>
                <a:r>
                  <a:rPr lang="en-US" dirty="0"/>
                  <a:t> output wire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𝑖</m:t>
                        </m:r>
                      </m:sub>
                    </m:sSub>
                  </m:oMath>
                </a14:m>
                <a:r>
                  <a:rPr lang="en-US" dirty="0"/>
                  <a:t> when evaluating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𝑓</m:t>
                        </m:r>
                      </m:sub>
                    </m:sSub>
                    <m:d>
                      <m:dPr>
                        <m:ctrlPr>
                          <a:rPr lang="en-US" i="1">
                            <a:latin typeface="Cambria Math" panose="02040503050406030204" pitchFamily="18" charset="0"/>
                          </a:rPr>
                        </m:ctrlPr>
                      </m:dPr>
                      <m:e>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𝑛</m:t>
                            </m:r>
                          </m:sub>
                        </m:sSub>
                      </m:e>
                    </m:d>
                  </m:oMath>
                </a14:m>
                <a:endParaRPr lang="en-US" dirty="0"/>
              </a:p>
              <a:p>
                <a:pPr lvl="1"/>
                <a:r>
                  <a:rPr lang="en-US" dirty="0"/>
                  <a:t>Simulator outputs the key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m:t>
                            </m:r>
                          </m:sub>
                        </m:sSub>
                      </m:sub>
                    </m:sSub>
                  </m:oMath>
                </a14:m>
                <a:r>
                  <a:rPr lang="en-US" dirty="0"/>
                  <a:t> for each output wire</a:t>
                </a:r>
              </a:p>
              <a:p>
                <a:pPr lvl="1"/>
                <a:r>
                  <a:rPr lang="en-US" dirty="0"/>
                  <a:t>Note: evaluating garbled circuit with given input keys yields key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sSub>
                          <m:sSubPr>
                            <m:ctrlPr>
                              <a:rPr lang="en-US" i="1">
                                <a:latin typeface="Cambria Math" panose="02040503050406030204" pitchFamily="18" charset="0"/>
                              </a:rPr>
                            </m:ctrlPr>
                          </m:sSubPr>
                          <m:e>
                            <m:r>
                              <a:rPr lang="en-US" b="0" i="1" smtClean="0">
                                <a:latin typeface="Cambria Math" panose="02040503050406030204" pitchFamily="18" charset="0"/>
                              </a:rPr>
                              <m:t>𝑜</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𝑔</m:t>
                            </m:r>
                          </m:e>
                          <m:sub>
                            <m:r>
                              <a:rPr lang="en-US" i="1">
                                <a:latin typeface="Cambria Math" panose="02040503050406030204" pitchFamily="18" charset="0"/>
                              </a:rPr>
                              <m:t>𝑖</m:t>
                            </m:r>
                          </m:sub>
                        </m:sSub>
                      </m:sub>
                    </m:sSub>
                  </m:oMath>
                </a14:m>
                <a:r>
                  <a:rPr lang="en-US" dirty="0"/>
                  <a:t> for each output bit </a:t>
                </a:r>
                <a14:m>
                  <m:oMath xmlns:m="http://schemas.openxmlformats.org/officeDocument/2006/math">
                    <m:r>
                      <a:rPr lang="en-US" i="1">
                        <a:latin typeface="Cambria Math" panose="02040503050406030204" pitchFamily="18" charset="0"/>
                      </a:rPr>
                      <m:t>𝑖</m:t>
                    </m:r>
                  </m:oMath>
                </a14:m>
                <a:endParaRPr lang="en-US" dirty="0"/>
              </a:p>
              <a:p>
                <a:r>
                  <a:rPr lang="en-US" dirty="0"/>
                  <a:t>Step 6: Simulator announces output bits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𝑚</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𝑛</m:t>
                            </m:r>
                          </m:sub>
                        </m:sSub>
                      </m:e>
                    </m:d>
                  </m:oMath>
                </a14:m>
                <a:endParaRPr lang="en-US" dirty="0"/>
              </a:p>
              <a:p>
                <a:pPr lvl="1"/>
                <a:r>
                  <a:rPr lang="en-US" dirty="0"/>
                  <a:t>Note: These output bits are different than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𝑓</m:t>
                        </m:r>
                      </m:sub>
                    </m:sSub>
                    <m:d>
                      <m:dPr>
                        <m:ctrlPr>
                          <a:rPr lang="en-US" i="1">
                            <a:latin typeface="Cambria Math" panose="02040503050406030204" pitchFamily="18" charset="0"/>
                          </a:rPr>
                        </m:ctrlPr>
                      </m:dPr>
                      <m:e>
                        <m:r>
                          <a:rPr lang="en-US" i="1">
                            <a:latin typeface="Cambria Math" panose="02040503050406030204" pitchFamily="18" charset="0"/>
                          </a:rPr>
                          <m:t>0,…,0,</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𝑛</m:t>
                            </m:r>
                          </m:sub>
                        </m:sSub>
                      </m:e>
                    </m:d>
                  </m:oMath>
                </a14:m>
                <a:endParaRPr lang="en-US" dirty="0"/>
              </a:p>
              <a:p>
                <a:pPr lvl="1"/>
                <a:r>
                  <a:rPr lang="en-US" dirty="0"/>
                  <a:t>Distinguisher cannot tell the difference since the keys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1−</m:t>
                            </m:r>
                            <m:r>
                              <a:rPr lang="en-US" i="1">
                                <a:latin typeface="Cambria Math" panose="02040503050406030204" pitchFamily="18" charset="0"/>
                              </a:rPr>
                              <m:t>𝑔</m:t>
                            </m:r>
                          </m:e>
                          <m:sub>
                            <m:r>
                              <a:rPr lang="en-US" i="1">
                                <a:latin typeface="Cambria Math" panose="02040503050406030204" pitchFamily="18" charset="0"/>
                              </a:rPr>
                              <m:t>𝑖</m:t>
                            </m:r>
                          </m:sub>
                        </m:sSub>
                      </m:sub>
                    </m:sSub>
                  </m:oMath>
                </a14:m>
                <a:r>
                  <a:rPr lang="en-US" dirty="0"/>
                  <a:t> remains hidden (encrypted)</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1−</m:t>
                            </m:r>
                            <m:r>
                              <a:rPr lang="en-US" i="1">
                                <a:latin typeface="Cambria Math" panose="02040503050406030204" pitchFamily="18" charset="0"/>
                              </a:rPr>
                              <m:t>𝑔</m:t>
                            </m:r>
                          </m:e>
                          <m:sub>
                            <m:r>
                              <a:rPr lang="en-US" i="1">
                                <a:latin typeface="Cambria Math" panose="02040503050406030204" pitchFamily="18" charset="0"/>
                              </a:rPr>
                              <m:t>𝑖</m:t>
                            </m:r>
                          </m:sub>
                        </m:sSub>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m:t>
                            </m:r>
                          </m:sub>
                        </m:sSub>
                      </m:sub>
                    </m:sSub>
                    <m:r>
                      <a:rPr lang="en-US" b="0" i="1" smtClean="0">
                        <a:latin typeface="Cambria Math" panose="02040503050406030204" pitchFamily="18" charset="0"/>
                      </a:rPr>
                      <m:t> </m:t>
                    </m:r>
                  </m:oMath>
                </a14:m>
                <a:r>
                  <a:rPr lang="en-US" dirty="0"/>
                  <a:t> are just random strings</a:t>
                </a: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6" t="-2801" b="-12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defTabSz="685800" fontAlgn="auto">
              <a:spcBef>
                <a:spcPts val="0"/>
              </a:spcBef>
              <a:spcAft>
                <a:spcPts val="0"/>
              </a:spcAft>
            </a:pPr>
            <a:fld id="{D104D3F7-B83F-4105-B753-146AD0E5364B}" type="slidenum">
              <a:rPr lang="en-US">
                <a:solidFill>
                  <a:prstClr val="black">
                    <a:tint val="75000"/>
                  </a:prstClr>
                </a:solidFill>
                <a:latin typeface="Calibri" panose="020F0502020204030204"/>
                <a:ea typeface="+mn-ea"/>
                <a:cs typeface="+mn-cs"/>
              </a:rPr>
              <a:pPr defTabSz="685800" fontAlgn="auto">
                <a:spcBef>
                  <a:spcPts val="0"/>
                </a:spcBef>
                <a:spcAft>
                  <a:spcPts val="0"/>
                </a:spcAft>
              </a:pPr>
              <a:t>84</a:t>
            </a:fld>
            <a:endParaRPr lang="en-US">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837959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94766"/>
            <a:ext cx="6858000" cy="1790700"/>
          </a:xfrm>
        </p:spPr>
        <p:txBody>
          <a:bodyPr/>
          <a:lstStyle/>
          <a:p>
            <a:r>
              <a:rPr lang="en-US" dirty="0"/>
              <a:t>Course Feedback</a:t>
            </a:r>
          </a:p>
        </p:txBody>
      </p:sp>
      <p:sp>
        <p:nvSpPr>
          <p:cNvPr id="3" name="Subtitle 2"/>
          <p:cNvSpPr>
            <a:spLocks noGrp="1"/>
          </p:cNvSpPr>
          <p:nvPr>
            <p:ph type="subTitle" idx="1"/>
          </p:nvPr>
        </p:nvSpPr>
        <p:spPr>
          <a:xfrm>
            <a:off x="515797" y="2778874"/>
            <a:ext cx="6858000" cy="1241822"/>
          </a:xfrm>
        </p:spPr>
        <p:txBody>
          <a:bodyPr>
            <a:normAutofit fontScale="92500" lnSpcReduction="10000"/>
          </a:bodyPr>
          <a:lstStyle/>
          <a:p>
            <a:pPr marL="257175" indent="-257175" algn="l">
              <a:buFont typeface="Arial" panose="020B0604020202020204" pitchFamily="34" charset="0"/>
              <a:buChar char="•"/>
            </a:pPr>
            <a:r>
              <a:rPr lang="en-US" dirty="0"/>
              <a:t>Your feedback is valuable to me! What did you like about the course? What could be improved? Let me know! I carefully read through any comments after the semester is over. </a:t>
            </a:r>
          </a:p>
          <a:p>
            <a:pPr marL="257175" indent="-257175" algn="l">
              <a:buFont typeface="Arial" panose="020B0604020202020204" pitchFamily="34" charset="0"/>
              <a:buChar char="•"/>
            </a:pPr>
            <a:r>
              <a:rPr lang="en-US" dirty="0"/>
              <a:t>Your feedback is anonymous and will not impact your grade (I cannot view your feedback until after grades are entered).</a:t>
            </a: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D104D3F7-B83F-4105-B753-146AD0E5364B}" type="slidenum">
              <a:rPr lang="en-US">
                <a:solidFill>
                  <a:prstClr val="black">
                    <a:tint val="75000"/>
                  </a:prstClr>
                </a:solidFill>
                <a:latin typeface="Calibri" panose="020F0502020204030204"/>
                <a:ea typeface="+mn-ea"/>
                <a:cs typeface="+mn-cs"/>
              </a:rPr>
              <a:pPr defTabSz="685800" fontAlgn="auto">
                <a:spcBef>
                  <a:spcPts val="0"/>
                </a:spcBef>
                <a:spcAft>
                  <a:spcPts val="0"/>
                </a:spcAft>
              </a:pPr>
              <a:t>85</a:t>
            </a:fld>
            <a:endParaRPr lang="en-US">
              <a:solidFill>
                <a:prstClr val="black">
                  <a:tint val="75000"/>
                </a:prstClr>
              </a:solidFill>
              <a:latin typeface="Calibri" panose="020F0502020204030204"/>
              <a:ea typeface="+mn-ea"/>
              <a:cs typeface="+mn-cs"/>
            </a:endParaRPr>
          </a:p>
        </p:txBody>
      </p:sp>
      <p:graphicFrame>
        <p:nvGraphicFramePr>
          <p:cNvPr id="5" name="Table 4"/>
          <p:cNvGraphicFramePr>
            <a:graphicFrameLocks noGrp="1"/>
          </p:cNvGraphicFramePr>
          <p:nvPr/>
        </p:nvGraphicFramePr>
        <p:xfrm>
          <a:off x="515797" y="1275603"/>
          <a:ext cx="8472668" cy="877253"/>
        </p:xfrm>
        <a:graphic>
          <a:graphicData uri="http://schemas.openxmlformats.org/drawingml/2006/table">
            <a:tbl>
              <a:tblPr firstRow="1" firstCol="1" bandRow="1">
                <a:tableStyleId>{5C22544A-7EE6-4342-B048-85BDC9FD1C3A}</a:tableStyleId>
              </a:tblPr>
              <a:tblGrid>
                <a:gridCol w="1412111">
                  <a:extLst>
                    <a:ext uri="{9D8B030D-6E8A-4147-A177-3AD203B41FA5}">
                      <a16:colId xmlns:a16="http://schemas.microsoft.com/office/drawing/2014/main" val="3950083563"/>
                    </a:ext>
                  </a:extLst>
                </a:gridCol>
                <a:gridCol w="1412111">
                  <a:extLst>
                    <a:ext uri="{9D8B030D-6E8A-4147-A177-3AD203B41FA5}">
                      <a16:colId xmlns:a16="http://schemas.microsoft.com/office/drawing/2014/main" val="880023105"/>
                    </a:ext>
                  </a:extLst>
                </a:gridCol>
                <a:gridCol w="1412111">
                  <a:extLst>
                    <a:ext uri="{9D8B030D-6E8A-4147-A177-3AD203B41FA5}">
                      <a16:colId xmlns:a16="http://schemas.microsoft.com/office/drawing/2014/main" val="3223587091"/>
                    </a:ext>
                  </a:extLst>
                </a:gridCol>
                <a:gridCol w="1412111">
                  <a:extLst>
                    <a:ext uri="{9D8B030D-6E8A-4147-A177-3AD203B41FA5}">
                      <a16:colId xmlns:a16="http://schemas.microsoft.com/office/drawing/2014/main" val="2866870633"/>
                    </a:ext>
                  </a:extLst>
                </a:gridCol>
                <a:gridCol w="1412111">
                  <a:extLst>
                    <a:ext uri="{9D8B030D-6E8A-4147-A177-3AD203B41FA5}">
                      <a16:colId xmlns:a16="http://schemas.microsoft.com/office/drawing/2014/main" val="4239517387"/>
                    </a:ext>
                  </a:extLst>
                </a:gridCol>
                <a:gridCol w="1412111">
                  <a:extLst>
                    <a:ext uri="{9D8B030D-6E8A-4147-A177-3AD203B41FA5}">
                      <a16:colId xmlns:a16="http://schemas.microsoft.com/office/drawing/2014/main" val="1415270323"/>
                    </a:ext>
                  </a:extLst>
                </a:gridCol>
              </a:tblGrid>
              <a:tr h="242888">
                <a:tc gridSpan="6">
                  <a:txBody>
                    <a:bodyPr/>
                    <a:lstStyle/>
                    <a:p>
                      <a:pPr marL="0" marR="0" algn="ctr"/>
                      <a:r>
                        <a:rPr lang="en-US" sz="1500">
                          <a:effectLst/>
                        </a:rPr>
                        <a:t>Course Summary</a:t>
                      </a:r>
                      <a:endParaRPr lang="en-US" sz="1500" b="1">
                        <a:effectLst/>
                        <a:latin typeface="Calibri" panose="020F0502020204030204" pitchFamily="34" charset="0"/>
                        <a:cs typeface="Times New Roman" panose="02020603050405020304" pitchFamily="18" charset="0"/>
                      </a:endParaRPr>
                    </a:p>
                  </a:txBody>
                  <a:tcPr marL="7144" marR="7144" marT="7144" marB="7144"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7248336"/>
                  </a:ext>
                </a:extLst>
              </a:tr>
              <a:tr h="225743">
                <a:tc>
                  <a:txBody>
                    <a:bodyPr/>
                    <a:lstStyle/>
                    <a:p>
                      <a:pPr marL="0" marR="0">
                        <a:spcBef>
                          <a:spcPts val="0"/>
                        </a:spcBef>
                        <a:spcAft>
                          <a:spcPts val="0"/>
                        </a:spcAft>
                      </a:pPr>
                      <a:r>
                        <a:rPr lang="en-US" sz="1200" dirty="0">
                          <a:effectLst/>
                        </a:rPr>
                        <a:t>Course Code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1431" marT="21431" marB="21431" anchor="ctr"/>
                </a:tc>
                <a:tc>
                  <a:txBody>
                    <a:bodyPr/>
                    <a:lstStyle/>
                    <a:p>
                      <a:pPr marL="0" marR="0">
                        <a:spcBef>
                          <a:spcPts val="0"/>
                        </a:spcBef>
                        <a:spcAft>
                          <a:spcPts val="0"/>
                        </a:spcAft>
                      </a:pPr>
                      <a:r>
                        <a:rPr lang="en-US" sz="1200">
                          <a:effectLst/>
                        </a:rPr>
                        <a:t>Course Title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1431" marT="21431" marB="21431" anchor="ctr"/>
                </a:tc>
                <a:tc>
                  <a:txBody>
                    <a:bodyPr/>
                    <a:lstStyle/>
                    <a:p>
                      <a:pPr marL="0" marR="0">
                        <a:spcBef>
                          <a:spcPts val="0"/>
                        </a:spcBef>
                        <a:spcAft>
                          <a:spcPts val="0"/>
                        </a:spcAft>
                      </a:pPr>
                      <a:r>
                        <a:rPr lang="en-US" sz="1200">
                          <a:effectLst/>
                        </a:rPr>
                        <a:t>Survey Start Date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1431" marT="21431" marB="21431" anchor="ctr"/>
                </a:tc>
                <a:tc>
                  <a:txBody>
                    <a:bodyPr/>
                    <a:lstStyle/>
                    <a:p>
                      <a:pPr marL="0" marR="0">
                        <a:spcBef>
                          <a:spcPts val="0"/>
                        </a:spcBef>
                        <a:spcAft>
                          <a:spcPts val="0"/>
                        </a:spcAft>
                      </a:pPr>
                      <a:r>
                        <a:rPr lang="en-US" sz="1200">
                          <a:effectLst/>
                        </a:rPr>
                        <a:t>Survey End Date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1431" marT="21431" marB="21431" anchor="ctr"/>
                </a:tc>
                <a:tc>
                  <a:txBody>
                    <a:bodyPr/>
                    <a:lstStyle/>
                    <a:p>
                      <a:pPr marL="0" marR="0">
                        <a:spcBef>
                          <a:spcPts val="0"/>
                        </a:spcBef>
                        <a:spcAft>
                          <a:spcPts val="0"/>
                        </a:spcAft>
                      </a:pPr>
                      <a:r>
                        <a:rPr lang="en-US" sz="1200">
                          <a:effectLst/>
                        </a:rPr>
                        <a:t>Report Access Start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1431" marT="21431" marB="21431" anchor="ctr"/>
                </a:tc>
                <a:tc>
                  <a:txBody>
                    <a:bodyPr/>
                    <a:lstStyle/>
                    <a:p>
                      <a:pPr marL="0" marR="0" algn="ctr">
                        <a:spcBef>
                          <a:spcPts val="0"/>
                        </a:spcBef>
                        <a:spcAft>
                          <a:spcPts val="0"/>
                        </a:spcAft>
                      </a:pPr>
                      <a:r>
                        <a:rPr lang="en-US" sz="1200">
                          <a:effectLst/>
                        </a:rPr>
                        <a:t>Response Rate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1431" marT="21431" marB="21431" anchor="ctr"/>
                </a:tc>
                <a:extLst>
                  <a:ext uri="{0D108BD9-81ED-4DB2-BD59-A6C34878D82A}">
                    <a16:rowId xmlns:a16="http://schemas.microsoft.com/office/drawing/2014/main" val="1035128875"/>
                  </a:ext>
                </a:extLst>
              </a:tr>
              <a:tr h="408623">
                <a:tc>
                  <a:txBody>
                    <a:bodyPr/>
                    <a:lstStyle/>
                    <a:p>
                      <a:pPr marL="0" marR="0">
                        <a:spcBef>
                          <a:spcPts val="0"/>
                        </a:spcBef>
                        <a:spcAft>
                          <a:spcPts val="0"/>
                        </a:spcAft>
                      </a:pPr>
                      <a:r>
                        <a:rPr lang="en-US" sz="1200">
                          <a:effectLst/>
                        </a:rPr>
                        <a:t>wl.202120.CS.55500.FNY.18101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1431" marT="21431" marB="21431" anchor="ctr"/>
                </a:tc>
                <a:tc>
                  <a:txBody>
                    <a:bodyPr/>
                    <a:lstStyle/>
                    <a:p>
                      <a:pPr marL="0" marR="0">
                        <a:spcBef>
                          <a:spcPts val="0"/>
                        </a:spcBef>
                        <a:spcAft>
                          <a:spcPts val="0"/>
                        </a:spcAft>
                      </a:pPr>
                      <a:r>
                        <a:rPr lang="en-US" sz="1200">
                          <a:effectLst/>
                        </a:rPr>
                        <a:t>Cryptography</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1431" marT="21431" marB="21431" anchor="ctr"/>
                </a:tc>
                <a:tc>
                  <a:txBody>
                    <a:bodyPr/>
                    <a:lstStyle/>
                    <a:p>
                      <a:pPr marL="0" marR="0">
                        <a:spcBef>
                          <a:spcPts val="0"/>
                        </a:spcBef>
                        <a:spcAft>
                          <a:spcPts val="0"/>
                        </a:spcAft>
                      </a:pPr>
                      <a:r>
                        <a:rPr lang="en-US" sz="1200">
                          <a:effectLst/>
                        </a:rPr>
                        <a:t>4/19/2021 9:00 AM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1431" marT="21431" marB="21431" anchor="ctr"/>
                </a:tc>
                <a:tc>
                  <a:txBody>
                    <a:bodyPr/>
                    <a:lstStyle/>
                    <a:p>
                      <a:pPr marL="0" marR="0">
                        <a:spcBef>
                          <a:spcPts val="0"/>
                        </a:spcBef>
                        <a:spcAft>
                          <a:spcPts val="0"/>
                        </a:spcAft>
                      </a:pPr>
                      <a:r>
                        <a:rPr lang="en-US" sz="1200">
                          <a:effectLst/>
                        </a:rPr>
                        <a:t>5/2/2021 11:59 PM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1431" marT="21431" marB="21431" anchor="ctr"/>
                </a:tc>
                <a:tc>
                  <a:txBody>
                    <a:bodyPr/>
                    <a:lstStyle/>
                    <a:p>
                      <a:pPr marL="0" marR="0">
                        <a:spcBef>
                          <a:spcPts val="0"/>
                        </a:spcBef>
                        <a:spcAft>
                          <a:spcPts val="0"/>
                        </a:spcAft>
                      </a:pPr>
                      <a:r>
                        <a:rPr lang="en-US" sz="1200">
                          <a:effectLst/>
                        </a:rPr>
                        <a:t>5/12/2021 12:00 AM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1431" marT="21431" marB="21431" anchor="ctr"/>
                </a:tc>
                <a:tc>
                  <a:txBody>
                    <a:bodyPr/>
                    <a:lstStyle/>
                    <a:p>
                      <a:pPr marL="0" marR="0" algn="ctr">
                        <a:spcBef>
                          <a:spcPts val="0"/>
                        </a:spcBef>
                        <a:spcAft>
                          <a:spcPts val="0"/>
                        </a:spcAft>
                      </a:pPr>
                      <a:r>
                        <a:rPr lang="en-US" sz="1200" dirty="0">
                          <a:effectLst/>
                        </a:rPr>
                        <a:t>0.00% (0/8)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1431" marT="21431" marB="21431" anchor="ctr"/>
                </a:tc>
                <a:extLst>
                  <a:ext uri="{0D108BD9-81ED-4DB2-BD59-A6C34878D82A}">
                    <a16:rowId xmlns:a16="http://schemas.microsoft.com/office/drawing/2014/main" val="2289456982"/>
                  </a:ext>
                </a:extLst>
              </a:tr>
            </a:tbl>
          </a:graphicData>
        </a:graphic>
      </p:graphicFrame>
    </p:spTree>
    <p:extLst>
      <p:ext uri="{BB962C8B-B14F-4D97-AF65-F5344CB8AC3E}">
        <p14:creationId xmlns:p14="http://schemas.microsoft.com/office/powerpoint/2010/main" val="16086851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Yao’s Garbled Circuits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Alice Garbles circuit C to get C’ </a:t>
                </a:r>
              </a:p>
              <a:p>
                <a:pPr lvl="1"/>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𝐾</m:t>
                        </m:r>
                      </m:e>
                      <m:sub>
                        <m:r>
                          <a:rPr lang="en-US" i="1">
                            <a:solidFill>
                              <a:srgbClr val="FF0000"/>
                            </a:solidFill>
                            <a:latin typeface="Cambria Math" panose="02040503050406030204" pitchFamily="18" charset="0"/>
                          </a:rPr>
                          <m:t>𝑤</m:t>
                        </m:r>
                        <m:r>
                          <a:rPr lang="en-US" i="1">
                            <a:solidFill>
                              <a:srgbClr val="FF0000"/>
                            </a:solidFill>
                            <a:latin typeface="Cambria Math" panose="02040503050406030204" pitchFamily="18" charset="0"/>
                          </a:rPr>
                          <m:t>,1</m:t>
                        </m:r>
                      </m:sub>
                    </m:sSub>
                  </m:oMath>
                </a14:m>
                <a:r>
                  <a:rPr lang="en-US" dirty="0"/>
                  <a:t> and </a:t>
                </a:r>
                <a14:m>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𝐾</m:t>
                        </m:r>
                      </m:e>
                      <m:sub>
                        <m:r>
                          <a:rPr lang="en-US" i="1">
                            <a:solidFill>
                              <a:srgbClr val="0070C0"/>
                            </a:solidFill>
                            <a:latin typeface="Cambria Math" panose="02040503050406030204" pitchFamily="18" charset="0"/>
                          </a:rPr>
                          <m:t>𝑤</m:t>
                        </m:r>
                        <m:r>
                          <a:rPr lang="en-US" i="1">
                            <a:solidFill>
                              <a:srgbClr val="0070C0"/>
                            </a:solidFill>
                            <a:latin typeface="Cambria Math" panose="02040503050406030204" pitchFamily="18" charset="0"/>
                          </a:rPr>
                          <m:t>,0</m:t>
                        </m:r>
                      </m:sub>
                    </m:sSub>
                  </m:oMath>
                </a14:m>
                <a:r>
                  <a:rPr lang="en-US" dirty="0"/>
                  <a:t>: True/False Key for Each wire w in C</a:t>
                </a:r>
              </a:p>
              <a:p>
                <a:pPr lvl="1"/>
                <a:r>
                  <a:rPr lang="en-US" dirty="0"/>
                  <a:t>Encrypted/Permuted Truth Table for each logical gate in C</a:t>
                </a:r>
              </a:p>
              <a:p>
                <a:pPr lvl="2"/>
                <a:r>
                  <a:rPr lang="en-US" b="1" dirty="0"/>
                  <a:t>Example for AND gate:  </a:t>
                </a:r>
                <a:r>
                  <a:rPr lang="en-US" dirty="0"/>
                  <a:t>f=c AND d</a:t>
                </a:r>
              </a:p>
              <a:p>
                <a:pPr lvl="2"/>
                <a:r>
                  <a:rPr lang="en-US" dirty="0"/>
                  <a:t>Given true key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𝒄</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r>
                  <a:rPr lang="en-US" dirty="0"/>
                  <a:t> for wire c and false key </a:t>
                </a:r>
                <a14:m>
                  <m:oMath xmlns:m="http://schemas.openxmlformats.org/officeDocument/2006/math">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𝒅</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oMath>
                </a14:m>
                <a:r>
                  <a:rPr lang="en-US" dirty="0"/>
                  <a:t> for wire d should be able to recover false key </a:t>
                </a:r>
                <a14:m>
                  <m:oMath xmlns:m="http://schemas.openxmlformats.org/officeDocument/2006/math">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𝒇</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oMath>
                </a14:m>
                <a:r>
                  <a:rPr lang="en-US" dirty="0"/>
                  <a:t> for wire f</a:t>
                </a:r>
              </a:p>
              <a:p>
                <a:pPr marL="1028700" lvl="3" indent="0">
                  <a:buNone/>
                </a:pPr>
                <a14:m>
                  <m:oMathPara xmlns:m="http://schemas.openxmlformats.org/officeDocument/2006/math">
                    <m:oMathParaPr>
                      <m:jc m:val="centerGroup"/>
                    </m:oMathParaPr>
                    <m:oMath xmlns:m="http://schemas.openxmlformats.org/officeDocument/2006/math">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a:latin typeface="Cambria Math" panose="02040503050406030204" pitchFamily="18" charset="0"/>
                            </a:rPr>
                            <m:t>𝒇</m:t>
                          </m:r>
                          <m:r>
                            <a:rPr lang="en-US" altLang="en-US" b="1" i="1">
                              <a:latin typeface="Cambria Math" panose="02040503050406030204" pitchFamily="18" charset="0"/>
                            </a:rPr>
                            <m:t>,</m:t>
                          </m:r>
                          <m:r>
                            <a:rPr lang="en-US" altLang="en-US" b="1" i="1">
                              <a:latin typeface="Cambria Math" panose="02040503050406030204" pitchFamily="18" charset="0"/>
                            </a:rPr>
                            <m:t>𝟏</m:t>
                          </m:r>
                          <m:r>
                            <a:rPr lang="en-US" altLang="en-US" b="1" i="1">
                              <a:latin typeface="Cambria Math" panose="02040503050406030204" pitchFamily="18" charset="0"/>
                            </a:rPr>
                            <m:t>,</m:t>
                          </m:r>
                          <m:r>
                            <a:rPr lang="en-US" altLang="en-US" b="1" i="1">
                              <a:latin typeface="Cambria Math" panose="02040503050406030204" pitchFamily="18" charset="0"/>
                            </a:rPr>
                            <m:t>𝟎</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𝒄</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𝒅</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𝒇</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e>
                          </m:d>
                        </m:e>
                      </m:d>
                    </m:oMath>
                  </m:oMathPara>
                </a14:m>
                <a:endParaRPr lang="en-US" dirty="0"/>
              </a:p>
              <a:p>
                <a:pPr marL="3429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defTabSz="685800" fontAlgn="auto">
              <a:spcBef>
                <a:spcPts val="0"/>
              </a:spcBef>
              <a:spcAft>
                <a:spcPts val="0"/>
              </a:spcAft>
            </a:pPr>
            <a:fld id="{D104D3F7-B83F-4105-B753-146AD0E5364B}" type="slidenum">
              <a:rPr lang="en-US">
                <a:solidFill>
                  <a:prstClr val="black">
                    <a:tint val="75000"/>
                  </a:prstClr>
                </a:solidFill>
                <a:latin typeface="Calibri" panose="020F0502020204030204"/>
                <a:ea typeface="+mn-ea"/>
                <a:cs typeface="+mn-cs"/>
              </a:rPr>
              <a:pPr defTabSz="685800" fontAlgn="auto">
                <a:spcBef>
                  <a:spcPts val="0"/>
                </a:spcBef>
                <a:spcAft>
                  <a:spcPts val="0"/>
                </a:spcAft>
              </a:pPr>
              <a:t>86</a:t>
            </a:fld>
            <a:endParaRPr lang="en-US">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8172181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Yao’s Garbled Circuits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Alice Garbles circuit C to get C’ </a:t>
                </a:r>
              </a:p>
              <a:p>
                <a:pPr lvl="1"/>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𝐾</m:t>
                        </m:r>
                      </m:e>
                      <m:sub>
                        <m:r>
                          <a:rPr lang="en-US" i="1">
                            <a:solidFill>
                              <a:srgbClr val="FF0000"/>
                            </a:solidFill>
                            <a:latin typeface="Cambria Math" panose="02040503050406030204" pitchFamily="18" charset="0"/>
                          </a:rPr>
                          <m:t>𝑤</m:t>
                        </m:r>
                        <m:r>
                          <a:rPr lang="en-US" i="1">
                            <a:solidFill>
                              <a:srgbClr val="FF0000"/>
                            </a:solidFill>
                            <a:latin typeface="Cambria Math" panose="02040503050406030204" pitchFamily="18" charset="0"/>
                          </a:rPr>
                          <m:t>,1</m:t>
                        </m:r>
                      </m:sub>
                    </m:sSub>
                  </m:oMath>
                </a14:m>
                <a:r>
                  <a:rPr lang="en-US" dirty="0"/>
                  <a:t> and </a:t>
                </a:r>
                <a14:m>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𝐾</m:t>
                        </m:r>
                      </m:e>
                      <m:sub>
                        <m:r>
                          <a:rPr lang="en-US" i="1">
                            <a:solidFill>
                              <a:srgbClr val="0070C0"/>
                            </a:solidFill>
                            <a:latin typeface="Cambria Math" panose="02040503050406030204" pitchFamily="18" charset="0"/>
                          </a:rPr>
                          <m:t>𝑤</m:t>
                        </m:r>
                        <m:r>
                          <a:rPr lang="en-US" i="1">
                            <a:solidFill>
                              <a:srgbClr val="0070C0"/>
                            </a:solidFill>
                            <a:latin typeface="Cambria Math" panose="02040503050406030204" pitchFamily="18" charset="0"/>
                          </a:rPr>
                          <m:t>,0</m:t>
                        </m:r>
                      </m:sub>
                    </m:sSub>
                  </m:oMath>
                </a14:m>
                <a:r>
                  <a:rPr lang="en-US" dirty="0"/>
                  <a:t>: True/False Key for Each wire w in C</a:t>
                </a:r>
              </a:p>
              <a:p>
                <a:pPr lvl="1"/>
                <a:r>
                  <a:rPr lang="en-US" dirty="0"/>
                  <a:t>Encrypted/Permuted Truth Table for each logical gate in C</a:t>
                </a:r>
              </a:p>
              <a:p>
                <a:pPr lvl="2"/>
                <a:r>
                  <a:rPr lang="en-US" b="1" dirty="0"/>
                  <a:t>Example for AND gate:  </a:t>
                </a:r>
                <a:r>
                  <a:rPr lang="en-US" dirty="0"/>
                  <a:t>f=c AND d</a:t>
                </a:r>
              </a:p>
              <a:p>
                <a:pPr lvl="2"/>
                <a:r>
                  <a:rPr lang="en-US" dirty="0"/>
                  <a:t>Given true key </a:t>
                </a:r>
                <a14:m>
                  <m:oMath xmlns:m="http://schemas.openxmlformats.org/officeDocument/2006/math">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𝒄</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oMath>
                </a14:m>
                <a:r>
                  <a:rPr lang="en-US" dirty="0"/>
                  <a:t> for wire c and false key </a:t>
                </a:r>
                <a14:m>
                  <m:oMath xmlns:m="http://schemas.openxmlformats.org/officeDocument/2006/math">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𝒅</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oMath>
                </a14:m>
                <a:r>
                  <a:rPr lang="en-US" dirty="0"/>
                  <a:t> for wire d should be able to recover false key </a:t>
                </a:r>
                <a14:m>
                  <m:oMath xmlns:m="http://schemas.openxmlformats.org/officeDocument/2006/math">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𝒇</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oMath>
                </a14:m>
                <a:r>
                  <a:rPr lang="en-US" dirty="0"/>
                  <a:t> for wire f</a:t>
                </a:r>
              </a:p>
              <a:p>
                <a:pPr marL="1028700" lvl="3" indent="0">
                  <a:buNone/>
                </a:pPr>
                <a14:m>
                  <m:oMathPara xmlns:m="http://schemas.openxmlformats.org/officeDocument/2006/math">
                    <m:oMathParaPr>
                      <m:jc m:val="centerGroup"/>
                    </m:oMathParaPr>
                    <m:oMath xmlns:m="http://schemas.openxmlformats.org/officeDocument/2006/math">
                      <m:sSub>
                        <m:sSubPr>
                          <m:ctrlPr>
                            <a:rPr lang="en-US" altLang="en-US" b="1" i="1">
                              <a:latin typeface="Cambria Math" panose="02040503050406030204" pitchFamily="18" charset="0"/>
                            </a:rPr>
                          </m:ctrlPr>
                        </m:sSubPr>
                        <m:e>
                          <m:r>
                            <a:rPr lang="en-US" altLang="en-US" b="1" i="1">
                              <a:latin typeface="Cambria Math" panose="02040503050406030204" pitchFamily="18" charset="0"/>
                            </a:rPr>
                            <m:t>𝒄</m:t>
                          </m:r>
                        </m:e>
                        <m:sub>
                          <m:r>
                            <a:rPr lang="en-US" altLang="en-US" b="1" i="1">
                              <a:latin typeface="Cambria Math" panose="02040503050406030204" pitchFamily="18" charset="0"/>
                            </a:rPr>
                            <m:t>𝒇</m:t>
                          </m:r>
                          <m:r>
                            <a:rPr lang="en-US" altLang="en-US" b="1" i="1">
                              <a:latin typeface="Cambria Math" panose="02040503050406030204" pitchFamily="18" charset="0"/>
                            </a:rPr>
                            <m:t>,</m:t>
                          </m:r>
                          <m:r>
                            <a:rPr lang="en-US" altLang="en-US" b="1" i="1">
                              <a:latin typeface="Cambria Math" panose="02040503050406030204" pitchFamily="18" charset="0"/>
                            </a:rPr>
                            <m:t>𝟏</m:t>
                          </m:r>
                          <m:r>
                            <a:rPr lang="en-US" altLang="en-US" b="1" i="1">
                              <a:latin typeface="Cambria Math" panose="02040503050406030204" pitchFamily="18" charset="0"/>
                            </a:rPr>
                            <m:t>,</m:t>
                          </m:r>
                          <m:r>
                            <a:rPr lang="en-US" altLang="en-US" b="1" i="1">
                              <a:latin typeface="Cambria Math" panose="02040503050406030204" pitchFamily="18" charset="0"/>
                            </a:rPr>
                            <m:t>𝟎</m:t>
                          </m:r>
                        </m:sub>
                      </m:sSub>
                      <m:r>
                        <a:rPr lang="en-US" altLang="en-US" b="1" i="1">
                          <a:latin typeface="Cambria Math" panose="02040503050406030204" pitchFamily="18" charset="0"/>
                        </a:rPr>
                        <m:t>=</m:t>
                      </m:r>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FF0000"/>
                                  </a:solidFill>
                                  <a:latin typeface="Cambria Math" panose="02040503050406030204" pitchFamily="18" charset="0"/>
                                </a:rPr>
                              </m:ctrlPr>
                            </m:sSubPr>
                            <m:e>
                              <m:r>
                                <a:rPr lang="en-US" altLang="en-US" b="1" i="1">
                                  <a:solidFill>
                                    <a:srgbClr val="FF0000"/>
                                  </a:solidFill>
                                  <a:latin typeface="Cambria Math" panose="02040503050406030204" pitchFamily="18" charset="0"/>
                                </a:rPr>
                                <m:t>𝑲</m:t>
                              </m:r>
                            </m:e>
                            <m:sub>
                              <m:r>
                                <a:rPr lang="en-US" altLang="en-US" b="1" i="1">
                                  <a:solidFill>
                                    <a:srgbClr val="FF0000"/>
                                  </a:solidFill>
                                  <a:latin typeface="Cambria Math" panose="02040503050406030204" pitchFamily="18" charset="0"/>
                                </a:rPr>
                                <m:t>𝒄</m:t>
                              </m:r>
                              <m:r>
                                <a:rPr lang="en-US" altLang="en-US" b="1" i="1">
                                  <a:solidFill>
                                    <a:srgbClr val="FF0000"/>
                                  </a:solidFill>
                                  <a:latin typeface="Cambria Math" panose="02040503050406030204" pitchFamily="18" charset="0"/>
                                </a:rPr>
                                <m:t>,</m:t>
                              </m:r>
                              <m:r>
                                <a:rPr lang="en-US" altLang="en-US" b="1" i="1">
                                  <a:solidFill>
                                    <a:srgbClr val="FF0000"/>
                                  </a:solidFill>
                                  <a:latin typeface="Cambria Math" panose="02040503050406030204" pitchFamily="18" charset="0"/>
                                </a:rPr>
                                <m:t>𝟏</m:t>
                              </m:r>
                            </m:sub>
                          </m:sSub>
                        </m:sub>
                      </m:sSub>
                      <m:d>
                        <m:dPr>
                          <m:ctrlPr>
                            <a:rPr lang="en-US" altLang="en-US" b="1" i="1">
                              <a:latin typeface="Cambria Math" panose="02040503050406030204" pitchFamily="18" charset="0"/>
                            </a:rPr>
                          </m:ctrlPr>
                        </m:dPr>
                        <m:e>
                          <m:sSub>
                            <m:sSubPr>
                              <m:ctrlPr>
                                <a:rPr lang="en-US" altLang="en-US" b="1" i="1">
                                  <a:latin typeface="Cambria Math" panose="02040503050406030204" pitchFamily="18" charset="0"/>
                                </a:rPr>
                              </m:ctrlPr>
                            </m:sSubPr>
                            <m:e>
                              <m:r>
                                <a:rPr lang="en-US" altLang="en-US" b="1" i="1">
                                  <a:latin typeface="Cambria Math" panose="02040503050406030204" pitchFamily="18" charset="0"/>
                                </a:rPr>
                                <m:t>𝑬𝒏𝒄</m:t>
                              </m:r>
                            </m:e>
                            <m:sub>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𝒅</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sub>
                          </m:sSub>
                          <m:d>
                            <m:dPr>
                              <m:ctrlPr>
                                <a:rPr lang="en-US" altLang="en-US" b="1" i="1">
                                  <a:latin typeface="Cambria Math" panose="02040503050406030204" pitchFamily="18" charset="0"/>
                                </a:rPr>
                              </m:ctrlPr>
                            </m:dPr>
                            <m:e>
                              <m:sSub>
                                <m:sSubPr>
                                  <m:ctrlPr>
                                    <a:rPr lang="en-US" altLang="en-US" b="1" i="1">
                                      <a:solidFill>
                                        <a:srgbClr val="0070C0"/>
                                      </a:solidFill>
                                      <a:latin typeface="Cambria Math" panose="02040503050406030204" pitchFamily="18" charset="0"/>
                                    </a:rPr>
                                  </m:ctrlPr>
                                </m:sSubPr>
                                <m:e>
                                  <m:r>
                                    <a:rPr lang="en-US" altLang="en-US" b="1" i="1">
                                      <a:solidFill>
                                        <a:srgbClr val="0070C0"/>
                                      </a:solidFill>
                                      <a:latin typeface="Cambria Math" panose="02040503050406030204" pitchFamily="18" charset="0"/>
                                    </a:rPr>
                                    <m:t>𝑲</m:t>
                                  </m:r>
                                </m:e>
                                <m:sub>
                                  <m:r>
                                    <a:rPr lang="en-US" altLang="en-US" b="1" i="1">
                                      <a:solidFill>
                                        <a:srgbClr val="0070C0"/>
                                      </a:solidFill>
                                      <a:latin typeface="Cambria Math" panose="02040503050406030204" pitchFamily="18" charset="0"/>
                                    </a:rPr>
                                    <m:t>𝒇</m:t>
                                  </m:r>
                                  <m:r>
                                    <a:rPr lang="en-US" altLang="en-US" b="1" i="1">
                                      <a:solidFill>
                                        <a:srgbClr val="0070C0"/>
                                      </a:solidFill>
                                      <a:latin typeface="Cambria Math" panose="02040503050406030204" pitchFamily="18" charset="0"/>
                                    </a:rPr>
                                    <m:t>,</m:t>
                                  </m:r>
                                  <m:r>
                                    <a:rPr lang="en-US" altLang="en-US" b="1" i="1">
                                      <a:solidFill>
                                        <a:srgbClr val="0070C0"/>
                                      </a:solidFill>
                                      <a:latin typeface="Cambria Math" panose="02040503050406030204" pitchFamily="18" charset="0"/>
                                    </a:rPr>
                                    <m:t>𝟎</m:t>
                                  </m:r>
                                </m:sub>
                              </m:sSub>
                            </m:e>
                          </m:d>
                        </m:e>
                      </m:d>
                    </m:oMath>
                  </m:oMathPara>
                </a14:m>
                <a:endParaRPr lang="en-US" dirty="0"/>
              </a:p>
              <a:p>
                <a:r>
                  <a:rPr lang="en-US" dirty="0"/>
                  <a:t>Alice directly sends Bob the relevant key for each of her input wires</a:t>
                </a:r>
              </a:p>
              <a:p>
                <a:r>
                  <a:rPr lang="en-US" dirty="0"/>
                  <a:t>Alice/Bob use </a:t>
                </a:r>
                <a:r>
                  <a:rPr lang="en-US" u="sng" dirty="0"/>
                  <a:t>Oblivious Transfer </a:t>
                </a:r>
                <a:r>
                  <a:rPr lang="en-US" dirty="0"/>
                  <a:t>so that Bob can learn the relevant keys for his input wires without revealing his inputs to Alice</a:t>
                </a:r>
              </a:p>
              <a:p>
                <a:r>
                  <a:rPr lang="en-US" dirty="0"/>
                  <a:t>Bob can evaluate garbled circuit C’ to obtain relevant keys for output wires and send them to Alice</a:t>
                </a:r>
              </a:p>
              <a:p>
                <a:r>
                  <a:rPr lang="en-US" dirty="0"/>
                  <a:t>Alice can determine if each output key corresponds to true/false and send the final output back to Bob</a:t>
                </a:r>
              </a:p>
              <a:p>
                <a:r>
                  <a:rPr lang="en-US" dirty="0"/>
                  <a:t>Protocol is secure in the semi-honest model of computation</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6" t="-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defTabSz="685800" fontAlgn="auto">
              <a:spcBef>
                <a:spcPts val="0"/>
              </a:spcBef>
              <a:spcAft>
                <a:spcPts val="0"/>
              </a:spcAft>
            </a:pPr>
            <a:fld id="{D104D3F7-B83F-4105-B753-146AD0E5364B}" type="slidenum">
              <a:rPr lang="en-US">
                <a:solidFill>
                  <a:prstClr val="black">
                    <a:tint val="75000"/>
                  </a:prstClr>
                </a:solidFill>
                <a:latin typeface="Calibri" panose="020F0502020204030204"/>
                <a:ea typeface="+mn-ea"/>
                <a:cs typeface="+mn-cs"/>
              </a:rPr>
              <a:pPr defTabSz="685800" fontAlgn="auto">
                <a:spcBef>
                  <a:spcPts val="0"/>
                </a:spcBef>
                <a:spcAft>
                  <a:spcPts val="0"/>
                </a:spcAft>
              </a:pPr>
              <a:t>87</a:t>
            </a:fld>
            <a:endParaRPr lang="en-US">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3618474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7F195-92F3-F45F-5FF0-AC779D32E08A}"/>
              </a:ext>
            </a:extLst>
          </p:cNvPr>
          <p:cNvSpPr>
            <a:spLocks noGrp="1"/>
          </p:cNvSpPr>
          <p:nvPr>
            <p:ph type="title"/>
          </p:nvPr>
        </p:nvSpPr>
        <p:spPr/>
        <p:txBody>
          <a:bodyPr/>
          <a:lstStyle/>
          <a:p>
            <a:r>
              <a:rPr lang="en-US" dirty="0"/>
              <a:t>More Cryptography</a:t>
            </a:r>
          </a:p>
        </p:txBody>
      </p:sp>
      <p:sp>
        <p:nvSpPr>
          <p:cNvPr id="3" name="Content Placeholder 2">
            <a:extLst>
              <a:ext uri="{FF2B5EF4-FFF2-40B4-BE49-F238E27FC236}">
                <a16:creationId xmlns:a16="http://schemas.microsoft.com/office/drawing/2014/main" id="{62F76F89-1488-3EFC-1ECA-627623D96B85}"/>
              </a:ext>
            </a:extLst>
          </p:cNvPr>
          <p:cNvSpPr>
            <a:spLocks noGrp="1"/>
          </p:cNvSpPr>
          <p:nvPr>
            <p:ph idx="1"/>
          </p:nvPr>
        </p:nvSpPr>
        <p:spPr/>
        <p:txBody>
          <a:bodyPr>
            <a:normAutofit fontScale="92500"/>
          </a:bodyPr>
          <a:lstStyle/>
          <a:p>
            <a:r>
              <a:rPr lang="en-US" dirty="0"/>
              <a:t>There is more cryptography that we haven’t discussed in this lecture</a:t>
            </a:r>
          </a:p>
          <a:p>
            <a:r>
              <a:rPr lang="en-US" dirty="0"/>
              <a:t>Encryption</a:t>
            </a:r>
          </a:p>
          <a:p>
            <a:pPr lvl="1"/>
            <a:r>
              <a:rPr lang="en-US" dirty="0"/>
              <a:t>Necessary for any basic secure communication</a:t>
            </a:r>
          </a:p>
          <a:p>
            <a:r>
              <a:rPr lang="en-US" dirty="0"/>
              <a:t>Many variants of signatures</a:t>
            </a:r>
          </a:p>
          <a:p>
            <a:pPr lvl="1"/>
            <a:r>
              <a:rPr lang="en-US" dirty="0"/>
              <a:t>E.g. blind signatures, you learn the signature without me learning what I signed</a:t>
            </a:r>
          </a:p>
          <a:p>
            <a:r>
              <a:rPr lang="en-US" dirty="0"/>
              <a:t>Fully homomorphic encryption</a:t>
            </a:r>
          </a:p>
          <a:p>
            <a:pPr lvl="1"/>
            <a:r>
              <a:rPr lang="en-US" dirty="0"/>
              <a:t>”Non-interactive” MPC</a:t>
            </a:r>
          </a:p>
          <a:p>
            <a:r>
              <a:rPr lang="en-US" dirty="0"/>
              <a:t>Obfuscation</a:t>
            </a:r>
          </a:p>
          <a:p>
            <a:pPr lvl="1"/>
            <a:r>
              <a:rPr lang="en-US" dirty="0"/>
              <a:t>The holy grail of crypto. A program which can contain a secret key. Can be used for private smart contracts with private state. &gt;30 years out</a:t>
            </a:r>
          </a:p>
        </p:txBody>
      </p:sp>
      <p:sp>
        <p:nvSpPr>
          <p:cNvPr id="4" name="Slide Number Placeholder 3">
            <a:extLst>
              <a:ext uri="{FF2B5EF4-FFF2-40B4-BE49-F238E27FC236}">
                <a16:creationId xmlns:a16="http://schemas.microsoft.com/office/drawing/2014/main" id="{E7B930EC-F322-F225-2440-E5C959D76DD9}"/>
              </a:ext>
            </a:extLst>
          </p:cNvPr>
          <p:cNvSpPr>
            <a:spLocks noGrp="1"/>
          </p:cNvSpPr>
          <p:nvPr>
            <p:ph type="sldNum" sz="quarter" idx="12"/>
          </p:nvPr>
        </p:nvSpPr>
        <p:spPr/>
        <p:txBody>
          <a:bodyPr/>
          <a:lstStyle/>
          <a:p>
            <a:fld id="{D104D3F7-B83F-4105-B753-146AD0E5364B}" type="slidenum">
              <a:rPr lang="en-US" smtClean="0"/>
              <a:t>88</a:t>
            </a:fld>
            <a:endParaRPr lang="en-US"/>
          </a:p>
        </p:txBody>
      </p:sp>
    </p:spTree>
    <p:extLst>
      <p:ext uri="{BB962C8B-B14F-4D97-AF65-F5344CB8AC3E}">
        <p14:creationId xmlns:p14="http://schemas.microsoft.com/office/powerpoint/2010/main" val="33100083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66383B-610F-F040-85AB-9E762F54A50E}"/>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CB520F5D-98DF-583C-2DEB-56D946A9EEB2}"/>
              </a:ext>
            </a:extLst>
          </p:cNvPr>
          <p:cNvSpPr>
            <a:spLocks noGrp="1"/>
          </p:cNvSpPr>
          <p:nvPr>
            <p:ph type="subTitle" idx="1"/>
          </p:nvPr>
        </p:nvSpPr>
        <p:spPr/>
        <p:txBody>
          <a:bodyPr/>
          <a:lstStyle/>
          <a:p>
            <a:r>
              <a:rPr lang="en-US" dirty="0">
                <a:hlinkClick r:id="rId2"/>
              </a:rPr>
              <a:t>https://coursefeedback.nyu.edu/nyu/</a:t>
            </a:r>
            <a:endParaRPr lang="en-US" dirty="0"/>
          </a:p>
          <a:p>
            <a:endParaRPr lang="en-US" dirty="0"/>
          </a:p>
        </p:txBody>
      </p:sp>
    </p:spTree>
    <p:extLst>
      <p:ext uri="{BB962C8B-B14F-4D97-AF65-F5344CB8AC3E}">
        <p14:creationId xmlns:p14="http://schemas.microsoft.com/office/powerpoint/2010/main" val="1481694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9"/>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 Split Accumulation/Folding </a:t>
            </a:r>
            <a:r>
              <a:rPr lang="en" sz="2400"/>
              <a:t>[BCLMS20, KST21] </a:t>
            </a:r>
            <a:endParaRPr sz="2400"/>
          </a:p>
        </p:txBody>
      </p:sp>
      <p:sp>
        <p:nvSpPr>
          <p:cNvPr id="227" name="Google Shape;227;p29"/>
          <p:cNvSpPr txBox="1"/>
          <p:nvPr/>
        </p:nvSpPr>
        <p:spPr>
          <a:xfrm>
            <a:off x="512825" y="924575"/>
            <a:ext cx="44754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NP Relation</a:t>
            </a:r>
            <a:r>
              <a:rPr kumimoji="0" lang="en" sz="18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a:t>
            </a:r>
            <a:r>
              <a:rPr kumimoji="0" lang="en" sz="1800" b="0" i="0" u="none" strike="noStrike" kern="0" cap="none" spc="0" normalizeH="0" baseline="0" noProof="0" dirty="0">
                <a:ln>
                  <a:noFill/>
                </a:ln>
                <a:solidFill>
                  <a:srgbClr val="0000FF"/>
                </a:solidFill>
                <a:effectLst/>
                <a:uLnTx/>
                <a:uFillTx/>
                <a:latin typeface="Comic Sans MS"/>
                <a:ea typeface="Comic Sans MS"/>
                <a:cs typeface="Comic Sans MS"/>
                <a:sym typeface="Comic Sans MS"/>
              </a:rPr>
              <a:t>R: (x ,  w) ∈ R </a:t>
            </a:r>
            <a:endParaRPr kumimoji="0" sz="1800" b="0" i="0" u="none" strike="noStrike" kern="0" cap="none" spc="0" normalizeH="0" baseline="0" noProof="0" dirty="0">
              <a:ln>
                <a:noFill/>
              </a:ln>
              <a:solidFill>
                <a:srgbClr val="0000FF"/>
              </a:solidFill>
              <a:effectLst/>
              <a:uLnTx/>
              <a:uFillTx/>
              <a:latin typeface="Comic Sans MS"/>
              <a:ea typeface="Comic Sans MS"/>
              <a:cs typeface="Comic Sans MS"/>
              <a:sym typeface="Comic Sans MS"/>
            </a:endParaRPr>
          </a:p>
        </p:txBody>
      </p:sp>
      <p:cxnSp>
        <p:nvCxnSpPr>
          <p:cNvPr id="228" name="Google Shape;228;p29"/>
          <p:cNvCxnSpPr/>
          <p:nvPr/>
        </p:nvCxnSpPr>
        <p:spPr>
          <a:xfrm rot="10800000" flipH="1">
            <a:off x="2144425" y="1320800"/>
            <a:ext cx="155400" cy="233100"/>
          </a:xfrm>
          <a:prstGeom prst="straightConnector1">
            <a:avLst/>
          </a:prstGeom>
          <a:noFill/>
          <a:ln w="9525" cap="flat" cmpd="sng">
            <a:solidFill>
              <a:schemeClr val="dk2"/>
            </a:solidFill>
            <a:prstDash val="solid"/>
            <a:round/>
            <a:headEnd type="none" w="med" len="med"/>
            <a:tailEnd type="triangle" w="med" len="med"/>
          </a:ln>
        </p:spPr>
      </p:cxnSp>
      <p:cxnSp>
        <p:nvCxnSpPr>
          <p:cNvPr id="229" name="Google Shape;229;p29"/>
          <p:cNvCxnSpPr/>
          <p:nvPr/>
        </p:nvCxnSpPr>
        <p:spPr>
          <a:xfrm rot="10800000">
            <a:off x="2735100" y="1338050"/>
            <a:ext cx="178500" cy="198600"/>
          </a:xfrm>
          <a:prstGeom prst="straightConnector1">
            <a:avLst/>
          </a:prstGeom>
          <a:noFill/>
          <a:ln w="9525" cap="flat" cmpd="sng">
            <a:solidFill>
              <a:schemeClr val="dk2"/>
            </a:solidFill>
            <a:prstDash val="solid"/>
            <a:round/>
            <a:headEnd type="none" w="med" len="med"/>
            <a:tailEnd type="triangle" w="med" len="med"/>
          </a:ln>
        </p:spPr>
      </p:cxnSp>
      <p:sp>
        <p:nvSpPr>
          <p:cNvPr id="230" name="Google Shape;230;p29"/>
          <p:cNvSpPr txBox="1"/>
          <p:nvPr/>
        </p:nvSpPr>
        <p:spPr>
          <a:xfrm>
            <a:off x="1654925" y="1445525"/>
            <a:ext cx="1010100" cy="615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Small</a:t>
            </a: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Claim</a:t>
            </a: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
        <p:nvSpPr>
          <p:cNvPr id="231" name="Google Shape;231;p29"/>
          <p:cNvSpPr txBox="1"/>
          <p:nvPr/>
        </p:nvSpPr>
        <p:spPr>
          <a:xfrm>
            <a:off x="2511750" y="1445525"/>
            <a:ext cx="1010100" cy="615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Large</a:t>
            </a: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Proxima Nova"/>
                <a:ea typeface="Proxima Nova"/>
                <a:cs typeface="Proxima Nova"/>
                <a:sym typeface="Proxima Nova"/>
              </a:rPr>
              <a:t>Witness</a:t>
            </a:r>
            <a:endParaRPr kumimoji="0" sz="14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sp>
        <p:nvSpPr>
          <p:cNvPr id="232" name="Google Shape;232;p29"/>
          <p:cNvSpPr txBox="1"/>
          <p:nvPr/>
        </p:nvSpPr>
        <p:spPr>
          <a:xfrm>
            <a:off x="4257775" y="938300"/>
            <a:ext cx="4141200" cy="677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a:ln>
                  <a:noFill/>
                </a:ln>
                <a:solidFill>
                  <a:srgbClr val="000000"/>
                </a:solidFill>
                <a:effectLst/>
                <a:uLnTx/>
                <a:uFillTx/>
                <a:latin typeface="Proxima Nova"/>
                <a:ea typeface="Proxima Nova"/>
                <a:cs typeface="Proxima Nova"/>
                <a:sym typeface="Proxima Nova"/>
              </a:rPr>
              <a:t>Acc/Folding: </a:t>
            </a:r>
            <a:r>
              <a:rPr kumimoji="0" lang="en" sz="1600" b="0" i="0" u="none" strike="noStrike" kern="0" cap="none" spc="0" normalizeH="0" baseline="0" noProof="0">
                <a:ln>
                  <a:noFill/>
                </a:ln>
                <a:solidFill>
                  <a:srgbClr val="000000"/>
                </a:solidFill>
                <a:effectLst/>
                <a:uLnTx/>
                <a:uFillTx/>
                <a:latin typeface="Proxima Nova"/>
                <a:ea typeface="Proxima Nova"/>
                <a:cs typeface="Proxima Nova"/>
                <a:sym typeface="Proxima Nova"/>
              </a:rPr>
              <a:t>reduce the task of proving </a:t>
            </a:r>
            <a:r>
              <a:rPr kumimoji="0" lang="en" sz="1600" b="1" i="0" u="none" strike="noStrike" kern="0" cap="none" spc="0" normalizeH="0" baseline="0" noProof="0">
                <a:ln>
                  <a:noFill/>
                </a:ln>
                <a:solidFill>
                  <a:srgbClr val="0000FF"/>
                </a:solidFill>
                <a:effectLst/>
                <a:uLnTx/>
                <a:uFillTx/>
                <a:latin typeface="Proxima Nova"/>
                <a:ea typeface="Proxima Nova"/>
                <a:cs typeface="Proxima Nova"/>
                <a:sym typeface="Proxima Nova"/>
              </a:rPr>
              <a:t>two</a:t>
            </a:r>
            <a:r>
              <a:rPr kumimoji="0" lang="en" sz="1600" b="0" i="0" u="none" strike="noStrike" kern="0" cap="none" spc="0" normalizeH="0" baseline="0" noProof="0">
                <a:ln>
                  <a:noFill/>
                </a:ln>
                <a:solidFill>
                  <a:srgbClr val="000000"/>
                </a:solidFill>
                <a:effectLst/>
                <a:uLnTx/>
                <a:uFillTx/>
                <a:latin typeface="Proxima Nova"/>
                <a:ea typeface="Proxima Nova"/>
                <a:cs typeface="Proxima Nova"/>
                <a:sym typeface="Proxima Nova"/>
              </a:rPr>
              <a:t> NP instances into proving a </a:t>
            </a:r>
            <a:r>
              <a:rPr kumimoji="0" lang="en" sz="1600" b="1" i="0" u="none" strike="noStrike" kern="0" cap="none" spc="0" normalizeH="0" baseline="0" noProof="0">
                <a:ln>
                  <a:noFill/>
                </a:ln>
                <a:solidFill>
                  <a:srgbClr val="0000FF"/>
                </a:solidFill>
                <a:effectLst/>
                <a:uLnTx/>
                <a:uFillTx/>
                <a:latin typeface="Proxima Nova"/>
                <a:ea typeface="Proxima Nova"/>
                <a:cs typeface="Proxima Nova"/>
                <a:sym typeface="Proxima Nova"/>
              </a:rPr>
              <a:t>single</a:t>
            </a:r>
            <a:r>
              <a:rPr kumimoji="0" lang="en" sz="1600" b="0" i="0" u="none" strike="noStrike" kern="0" cap="none" spc="0" normalizeH="0" baseline="0" noProof="0">
                <a:ln>
                  <a:noFill/>
                </a:ln>
                <a:solidFill>
                  <a:srgbClr val="000000"/>
                </a:solidFill>
                <a:effectLst/>
                <a:uLnTx/>
                <a:uFillTx/>
                <a:latin typeface="Proxima Nova"/>
                <a:ea typeface="Proxima Nova"/>
                <a:cs typeface="Proxima Nova"/>
                <a:sym typeface="Proxima Nova"/>
              </a:rPr>
              <a:t> instance</a:t>
            </a:r>
            <a:endParaRPr kumimoji="0" sz="1600" b="0" i="0" u="none" strike="noStrike" kern="0" cap="none" spc="0" normalizeH="0" baseline="0" noProof="0">
              <a:ln>
                <a:noFill/>
              </a:ln>
              <a:solidFill>
                <a:srgbClr val="000000"/>
              </a:solidFill>
              <a:effectLst/>
              <a:uLnTx/>
              <a:uFillTx/>
              <a:latin typeface="Proxima Nova"/>
              <a:ea typeface="Proxima Nova"/>
              <a:cs typeface="Proxima Nova"/>
              <a:sym typeface="Proxima Nova"/>
            </a:endParaRPr>
          </a:p>
        </p:txBody>
      </p:sp>
      <p:grpSp>
        <p:nvGrpSpPr>
          <p:cNvPr id="233" name="Google Shape;233;p29"/>
          <p:cNvGrpSpPr/>
          <p:nvPr/>
        </p:nvGrpSpPr>
        <p:grpSpPr>
          <a:xfrm>
            <a:off x="846625" y="2518725"/>
            <a:ext cx="2308800" cy="991225"/>
            <a:chOff x="999025" y="2747325"/>
            <a:chExt cx="2308800" cy="991225"/>
          </a:xfrm>
        </p:grpSpPr>
        <p:sp>
          <p:nvSpPr>
            <p:cNvPr id="234" name="Google Shape;234;p29"/>
            <p:cNvSpPr/>
            <p:nvPr/>
          </p:nvSpPr>
          <p:spPr>
            <a:xfrm>
              <a:off x="1844294" y="2747325"/>
              <a:ext cx="682163" cy="35315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a:ln>
                    <a:noFill/>
                  </a:ln>
                  <a:solidFill>
                    <a:srgbClr val="FFFFFF"/>
                  </a:solidFill>
                  <a:effectLst/>
                  <a:uLnTx/>
                  <a:uFillTx/>
                  <a:latin typeface="Arial"/>
                  <a:cs typeface="Arial"/>
                  <a:sym typeface="Arial"/>
                </a:rPr>
                <a:t>Acc.</a:t>
              </a:r>
              <a:r>
                <a:rPr kumimoji="0" lang="en" sz="1300" b="0" i="0" u="none" strike="noStrike" kern="0" cap="none" spc="0" normalizeH="0" baseline="0" noProof="0">
                  <a:ln>
                    <a:noFill/>
                  </a:ln>
                  <a:solidFill>
                    <a:srgbClr val="FFFFFF"/>
                  </a:solidFill>
                  <a:effectLst/>
                  <a:uLnTx/>
                  <a:uFillTx/>
                  <a:latin typeface="Comic Sans MS"/>
                  <a:ea typeface="Comic Sans MS"/>
                  <a:cs typeface="Comic Sans MS"/>
                  <a:sym typeface="Comic Sans MS"/>
                </a:rPr>
                <a:t>V</a:t>
              </a:r>
              <a:endParaRPr kumimoji="0" sz="13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p:txBody>
        </p:sp>
        <p:cxnSp>
          <p:nvCxnSpPr>
            <p:cNvPr id="235" name="Google Shape;235;p29"/>
            <p:cNvCxnSpPr/>
            <p:nvPr/>
          </p:nvCxnSpPr>
          <p:spPr>
            <a:xfrm>
              <a:off x="999025" y="2905888"/>
              <a:ext cx="859500" cy="5100"/>
            </a:xfrm>
            <a:prstGeom prst="straightConnector1">
              <a:avLst/>
            </a:prstGeom>
            <a:noFill/>
            <a:ln w="9525" cap="flat" cmpd="sng">
              <a:solidFill>
                <a:schemeClr val="dk1"/>
              </a:solidFill>
              <a:prstDash val="solid"/>
              <a:round/>
              <a:headEnd type="none" w="sm" len="sm"/>
              <a:tailEnd type="triangle" w="med" len="med"/>
            </a:ln>
          </p:spPr>
        </p:cxnSp>
        <p:cxnSp>
          <p:nvCxnSpPr>
            <p:cNvPr id="236" name="Google Shape;236;p29"/>
            <p:cNvCxnSpPr/>
            <p:nvPr/>
          </p:nvCxnSpPr>
          <p:spPr>
            <a:xfrm>
              <a:off x="2512225" y="2905888"/>
              <a:ext cx="795600" cy="5100"/>
            </a:xfrm>
            <a:prstGeom prst="straightConnector1">
              <a:avLst/>
            </a:prstGeom>
            <a:noFill/>
            <a:ln w="9525" cap="flat" cmpd="sng">
              <a:solidFill>
                <a:schemeClr val="dk1"/>
              </a:solidFill>
              <a:prstDash val="solid"/>
              <a:round/>
              <a:headEnd type="none" w="sm" len="sm"/>
              <a:tailEnd type="triangle" w="med" len="med"/>
            </a:ln>
          </p:spPr>
        </p:cxnSp>
        <p:cxnSp>
          <p:nvCxnSpPr>
            <p:cNvPr id="237" name="Google Shape;237;p29"/>
            <p:cNvCxnSpPr/>
            <p:nvPr/>
          </p:nvCxnSpPr>
          <p:spPr>
            <a:xfrm>
              <a:off x="1983975" y="3175750"/>
              <a:ext cx="0" cy="562800"/>
            </a:xfrm>
            <a:prstGeom prst="straightConnector1">
              <a:avLst/>
            </a:prstGeom>
            <a:noFill/>
            <a:ln w="9525" cap="flat" cmpd="sng">
              <a:solidFill>
                <a:schemeClr val="dk1"/>
              </a:solidFill>
              <a:prstDash val="dash"/>
              <a:round/>
              <a:headEnd type="triangle" w="med" len="med"/>
              <a:tailEnd type="none" w="med" len="med"/>
            </a:ln>
          </p:spPr>
        </p:cxnSp>
        <p:cxnSp>
          <p:nvCxnSpPr>
            <p:cNvPr id="238" name="Google Shape;238;p29"/>
            <p:cNvCxnSpPr/>
            <p:nvPr/>
          </p:nvCxnSpPr>
          <p:spPr>
            <a:xfrm>
              <a:off x="2290950" y="3175750"/>
              <a:ext cx="0" cy="562800"/>
            </a:xfrm>
            <a:prstGeom prst="straightConnector1">
              <a:avLst/>
            </a:prstGeom>
            <a:noFill/>
            <a:ln w="9525" cap="flat" cmpd="sng">
              <a:solidFill>
                <a:schemeClr val="dk1"/>
              </a:solidFill>
              <a:prstDash val="dash"/>
              <a:round/>
              <a:headEnd type="none" w="med" len="med"/>
              <a:tailEnd type="triangle" w="med" len="med"/>
            </a:ln>
          </p:spPr>
        </p:cxnSp>
      </p:grpSp>
      <p:grpSp>
        <p:nvGrpSpPr>
          <p:cNvPr id="239" name="Google Shape;239;p29"/>
          <p:cNvGrpSpPr/>
          <p:nvPr/>
        </p:nvGrpSpPr>
        <p:grpSpPr>
          <a:xfrm>
            <a:off x="505950" y="2341300"/>
            <a:ext cx="3172975" cy="2374450"/>
            <a:chOff x="505950" y="2569900"/>
            <a:chExt cx="3172975" cy="2374450"/>
          </a:xfrm>
        </p:grpSpPr>
        <p:sp>
          <p:nvSpPr>
            <p:cNvPr id="240" name="Google Shape;240;p29"/>
            <p:cNvSpPr/>
            <p:nvPr/>
          </p:nvSpPr>
          <p:spPr>
            <a:xfrm>
              <a:off x="1461625" y="3755750"/>
              <a:ext cx="1188600" cy="1188600"/>
            </a:xfrm>
            <a:prstGeom prst="rect">
              <a:avLst/>
            </a:prstGeom>
            <a:solidFill>
              <a:srgbClr val="B45F0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FFFFFF"/>
                  </a:solidFill>
                  <a:effectLst/>
                  <a:uLnTx/>
                  <a:uFillTx/>
                  <a:latin typeface="Arial"/>
                  <a:cs typeface="Arial"/>
                  <a:sym typeface="Arial"/>
                </a:rPr>
                <a:t>Acc.</a:t>
              </a:r>
              <a:r>
                <a:rPr kumimoji="0" lang="en" sz="1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P</a:t>
              </a:r>
              <a:endParaRPr kumimoji="0" sz="1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p:txBody>
        </p:sp>
        <p:sp>
          <p:nvSpPr>
            <p:cNvPr id="241" name="Google Shape;241;p29"/>
            <p:cNvSpPr txBox="1"/>
            <p:nvPr/>
          </p:nvSpPr>
          <p:spPr>
            <a:xfrm>
              <a:off x="505950" y="2569900"/>
              <a:ext cx="551700" cy="677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x</a:t>
              </a:r>
              <a:r>
                <a:rPr kumimoji="0" lang="en" sz="1600" b="0" i="0" u="none" strike="noStrike" kern="0" cap="none" spc="0" normalizeH="0" baseline="-25000" noProof="0" dirty="0">
                  <a:ln>
                    <a:noFill/>
                  </a:ln>
                  <a:solidFill>
                    <a:srgbClr val="000000"/>
                  </a:solidFill>
                  <a:effectLst/>
                  <a:uLnTx/>
                  <a:uFillTx/>
                  <a:latin typeface="Comic Sans MS"/>
                  <a:ea typeface="Comic Sans MS"/>
                  <a:cs typeface="Comic Sans MS"/>
                  <a:sym typeface="Comic Sans MS"/>
                </a:rPr>
                <a:t>1</a:t>
              </a:r>
              <a:endParaRPr kumimoji="0" sz="1600" b="0" i="0" u="none" strike="noStrike" kern="0" cap="none" spc="0" normalizeH="0" baseline="-2500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x</a:t>
              </a:r>
              <a:r>
                <a:rPr kumimoji="0" lang="en" sz="1600" b="0" i="0" u="none" strike="noStrike" kern="0" cap="none" spc="0" normalizeH="0" baseline="-25000" noProof="0" dirty="0">
                  <a:ln>
                    <a:noFill/>
                  </a:ln>
                  <a:solidFill>
                    <a:srgbClr val="000000"/>
                  </a:solidFill>
                  <a:effectLst/>
                  <a:uLnTx/>
                  <a:uFillTx/>
                  <a:latin typeface="Comic Sans MS"/>
                  <a:ea typeface="Comic Sans MS"/>
                  <a:cs typeface="Comic Sans MS"/>
                  <a:sym typeface="Comic Sans MS"/>
                </a:rPr>
                <a:t>2</a:t>
              </a:r>
              <a:endParaRPr kumimoji="0" sz="1600" b="0" i="0" u="none" strike="noStrike" kern="0" cap="none" spc="0" normalizeH="0" baseline="-25000" noProof="0" dirty="0">
                <a:ln>
                  <a:noFill/>
                </a:ln>
                <a:solidFill>
                  <a:srgbClr val="000000"/>
                </a:solidFill>
                <a:effectLst/>
                <a:uLnTx/>
                <a:uFillTx/>
                <a:latin typeface="Comic Sans MS"/>
                <a:ea typeface="Comic Sans MS"/>
                <a:cs typeface="Comic Sans MS"/>
                <a:sym typeface="Comic Sans MS"/>
              </a:endParaRPr>
            </a:p>
          </p:txBody>
        </p:sp>
        <p:sp>
          <p:nvSpPr>
            <p:cNvPr id="242" name="Google Shape;242;p29"/>
            <p:cNvSpPr txBox="1"/>
            <p:nvPr/>
          </p:nvSpPr>
          <p:spPr>
            <a:xfrm>
              <a:off x="505950" y="3866300"/>
              <a:ext cx="551700" cy="677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a:ln>
                    <a:noFill/>
                  </a:ln>
                  <a:solidFill>
                    <a:srgbClr val="000000"/>
                  </a:solidFill>
                  <a:effectLst/>
                  <a:uLnTx/>
                  <a:uFillTx/>
                  <a:latin typeface="Comic Sans MS"/>
                  <a:ea typeface="Comic Sans MS"/>
                  <a:cs typeface="Comic Sans MS"/>
                  <a:sym typeface="Comic Sans MS"/>
                </a:rPr>
                <a:t>w</a:t>
              </a:r>
              <a:r>
                <a:rPr kumimoji="0" lang="en" sz="16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1</a:t>
              </a:r>
              <a:endParaRPr kumimoji="0" sz="1600" b="0" i="0" u="none" strike="noStrike" kern="0" cap="none" spc="0" normalizeH="0" baseline="-2500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a:ln>
                    <a:noFill/>
                  </a:ln>
                  <a:solidFill>
                    <a:srgbClr val="000000"/>
                  </a:solidFill>
                  <a:effectLst/>
                  <a:uLnTx/>
                  <a:uFillTx/>
                  <a:latin typeface="Comic Sans MS"/>
                  <a:ea typeface="Comic Sans MS"/>
                  <a:cs typeface="Comic Sans MS"/>
                  <a:sym typeface="Comic Sans MS"/>
                </a:rPr>
                <a:t>w</a:t>
              </a:r>
              <a:r>
                <a:rPr kumimoji="0" lang="en" sz="16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2</a:t>
              </a:r>
              <a:endParaRPr kumimoji="0" sz="1600" b="0" i="0" u="none" strike="noStrike" kern="0" cap="none" spc="0" normalizeH="0" baseline="-25000" noProof="0">
                <a:ln>
                  <a:noFill/>
                </a:ln>
                <a:solidFill>
                  <a:srgbClr val="000000"/>
                </a:solidFill>
                <a:effectLst/>
                <a:uLnTx/>
                <a:uFillTx/>
                <a:latin typeface="Comic Sans MS"/>
                <a:ea typeface="Comic Sans MS"/>
                <a:cs typeface="Comic Sans MS"/>
                <a:sym typeface="Comic Sans MS"/>
              </a:endParaRPr>
            </a:p>
          </p:txBody>
        </p:sp>
        <p:cxnSp>
          <p:nvCxnSpPr>
            <p:cNvPr id="243" name="Google Shape;243;p29"/>
            <p:cNvCxnSpPr/>
            <p:nvPr/>
          </p:nvCxnSpPr>
          <p:spPr>
            <a:xfrm>
              <a:off x="846625" y="4262988"/>
              <a:ext cx="615000" cy="5100"/>
            </a:xfrm>
            <a:prstGeom prst="straightConnector1">
              <a:avLst/>
            </a:prstGeom>
            <a:noFill/>
            <a:ln w="9525" cap="flat" cmpd="sng">
              <a:solidFill>
                <a:schemeClr val="dk1"/>
              </a:solidFill>
              <a:prstDash val="solid"/>
              <a:round/>
              <a:headEnd type="none" w="sm" len="sm"/>
              <a:tailEnd type="triangle" w="med" len="med"/>
            </a:ln>
          </p:spPr>
        </p:cxnSp>
        <p:cxnSp>
          <p:nvCxnSpPr>
            <p:cNvPr id="244" name="Google Shape;244;p29"/>
            <p:cNvCxnSpPr/>
            <p:nvPr/>
          </p:nvCxnSpPr>
          <p:spPr>
            <a:xfrm rot="-5400000" flipH="1">
              <a:off x="696175" y="3225550"/>
              <a:ext cx="1080000" cy="450900"/>
            </a:xfrm>
            <a:prstGeom prst="bentConnector3">
              <a:avLst>
                <a:gd name="adj1" fmla="val 99998"/>
              </a:avLst>
            </a:prstGeom>
            <a:noFill/>
            <a:ln w="9525" cap="flat" cmpd="sng">
              <a:solidFill>
                <a:schemeClr val="dk1"/>
              </a:solidFill>
              <a:prstDash val="solid"/>
              <a:round/>
              <a:headEnd type="none" w="med" len="med"/>
              <a:tailEnd type="triangle" w="med" len="med"/>
            </a:ln>
          </p:spPr>
        </p:cxnSp>
        <p:sp>
          <p:nvSpPr>
            <p:cNvPr id="245" name="Google Shape;245;p29"/>
            <p:cNvSpPr txBox="1"/>
            <p:nvPr/>
          </p:nvSpPr>
          <p:spPr>
            <a:xfrm>
              <a:off x="3127225" y="2708350"/>
              <a:ext cx="551700" cy="431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a:ln>
                    <a:noFill/>
                  </a:ln>
                  <a:solidFill>
                    <a:srgbClr val="000000"/>
                  </a:solidFill>
                  <a:effectLst/>
                  <a:uLnTx/>
                  <a:uFillTx/>
                  <a:latin typeface="Comic Sans MS"/>
                  <a:ea typeface="Comic Sans MS"/>
                  <a:cs typeface="Comic Sans MS"/>
                  <a:sym typeface="Comic Sans MS"/>
                </a:rPr>
                <a:t>x</a:t>
              </a:r>
              <a:endParaRPr kumimoji="0" sz="1600" b="0" i="0" u="none" strike="noStrike" kern="0" cap="none" spc="0" normalizeH="0" baseline="-25000" noProof="0">
                <a:ln>
                  <a:noFill/>
                </a:ln>
                <a:solidFill>
                  <a:srgbClr val="000000"/>
                </a:solidFill>
                <a:effectLst/>
                <a:uLnTx/>
                <a:uFillTx/>
                <a:latin typeface="Comic Sans MS"/>
                <a:ea typeface="Comic Sans MS"/>
                <a:cs typeface="Comic Sans MS"/>
                <a:sym typeface="Comic Sans MS"/>
              </a:endParaRPr>
            </a:p>
          </p:txBody>
        </p:sp>
        <p:cxnSp>
          <p:nvCxnSpPr>
            <p:cNvPr id="246" name="Google Shape;246;p29"/>
            <p:cNvCxnSpPr/>
            <p:nvPr/>
          </p:nvCxnSpPr>
          <p:spPr>
            <a:xfrm>
              <a:off x="2664625" y="4262988"/>
              <a:ext cx="502800" cy="5100"/>
            </a:xfrm>
            <a:prstGeom prst="straightConnector1">
              <a:avLst/>
            </a:prstGeom>
            <a:noFill/>
            <a:ln w="9525" cap="flat" cmpd="sng">
              <a:solidFill>
                <a:schemeClr val="dk1"/>
              </a:solidFill>
              <a:prstDash val="solid"/>
              <a:round/>
              <a:headEnd type="none" w="sm" len="sm"/>
              <a:tailEnd type="triangle" w="med" len="med"/>
            </a:ln>
          </p:spPr>
        </p:cxnSp>
        <p:sp>
          <p:nvSpPr>
            <p:cNvPr id="247" name="Google Shape;247;p29"/>
            <p:cNvSpPr txBox="1"/>
            <p:nvPr/>
          </p:nvSpPr>
          <p:spPr>
            <a:xfrm>
              <a:off x="3127225" y="4050000"/>
              <a:ext cx="551700" cy="431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a:ln>
                    <a:noFill/>
                  </a:ln>
                  <a:solidFill>
                    <a:srgbClr val="000000"/>
                  </a:solidFill>
                  <a:effectLst/>
                  <a:uLnTx/>
                  <a:uFillTx/>
                  <a:latin typeface="Comic Sans MS"/>
                  <a:ea typeface="Comic Sans MS"/>
                  <a:cs typeface="Comic Sans MS"/>
                  <a:sym typeface="Comic Sans MS"/>
                </a:rPr>
                <a:t>w</a:t>
              </a:r>
              <a:endParaRPr kumimoji="0" sz="1600" b="0" i="0" u="none" strike="noStrike" kern="0" cap="none" spc="0" normalizeH="0" baseline="-25000" noProof="0">
                <a:ln>
                  <a:noFill/>
                </a:ln>
                <a:solidFill>
                  <a:srgbClr val="000000"/>
                </a:solidFill>
                <a:effectLst/>
                <a:uLnTx/>
                <a:uFillTx/>
                <a:latin typeface="Comic Sans MS"/>
                <a:ea typeface="Comic Sans MS"/>
                <a:cs typeface="Comic Sans MS"/>
                <a:sym typeface="Comic Sans MS"/>
              </a:endParaRPr>
            </a:p>
          </p:txBody>
        </p:sp>
        <p:cxnSp>
          <p:nvCxnSpPr>
            <p:cNvPr id="248" name="Google Shape;248;p29"/>
            <p:cNvCxnSpPr/>
            <p:nvPr/>
          </p:nvCxnSpPr>
          <p:spPr>
            <a:xfrm rot="-5400000">
              <a:off x="2521725" y="3287100"/>
              <a:ext cx="829800" cy="522300"/>
            </a:xfrm>
            <a:prstGeom prst="bentConnector3">
              <a:avLst>
                <a:gd name="adj1" fmla="val 862"/>
              </a:avLst>
            </a:prstGeom>
            <a:noFill/>
            <a:ln w="9525" cap="flat" cmpd="sng">
              <a:solidFill>
                <a:schemeClr val="dk1"/>
              </a:solidFill>
              <a:prstDash val="solid"/>
              <a:round/>
              <a:headEnd type="none" w="med" len="med"/>
              <a:tailEnd type="triangle" w="med" len="med"/>
            </a:ln>
          </p:spPr>
        </p:cxnSp>
      </p:grpSp>
      <p:grpSp>
        <p:nvGrpSpPr>
          <p:cNvPr id="249" name="Google Shape;249;p29"/>
          <p:cNvGrpSpPr/>
          <p:nvPr/>
        </p:nvGrpSpPr>
        <p:grpSpPr>
          <a:xfrm>
            <a:off x="3426625" y="2583664"/>
            <a:ext cx="2067691" cy="1562100"/>
            <a:chOff x="3426625" y="2812264"/>
            <a:chExt cx="2067691" cy="1562100"/>
          </a:xfrm>
        </p:grpSpPr>
        <p:cxnSp>
          <p:nvCxnSpPr>
            <p:cNvPr id="250" name="Google Shape;250;p29"/>
            <p:cNvCxnSpPr/>
            <p:nvPr/>
          </p:nvCxnSpPr>
          <p:spPr>
            <a:xfrm>
              <a:off x="3426625" y="2905888"/>
              <a:ext cx="615000" cy="5100"/>
            </a:xfrm>
            <a:prstGeom prst="straightConnector1">
              <a:avLst/>
            </a:prstGeom>
            <a:noFill/>
            <a:ln w="9525" cap="flat" cmpd="sng">
              <a:solidFill>
                <a:schemeClr val="dk1"/>
              </a:solidFill>
              <a:prstDash val="solid"/>
              <a:round/>
              <a:headEnd type="none" w="sm" len="sm"/>
              <a:tailEnd type="triangle" w="med" len="med"/>
            </a:ln>
          </p:spPr>
        </p:cxnSp>
        <p:cxnSp>
          <p:nvCxnSpPr>
            <p:cNvPr id="251" name="Google Shape;251;p29"/>
            <p:cNvCxnSpPr/>
            <p:nvPr/>
          </p:nvCxnSpPr>
          <p:spPr>
            <a:xfrm>
              <a:off x="3426625" y="4262988"/>
              <a:ext cx="615000" cy="5100"/>
            </a:xfrm>
            <a:prstGeom prst="straightConnector1">
              <a:avLst/>
            </a:prstGeom>
            <a:noFill/>
            <a:ln w="9525" cap="flat" cmpd="sng">
              <a:solidFill>
                <a:schemeClr val="dk1"/>
              </a:solidFill>
              <a:prstDash val="solid"/>
              <a:round/>
              <a:headEnd type="none" w="sm" len="sm"/>
              <a:tailEnd type="triangle" w="med" len="med"/>
            </a:ln>
          </p:spPr>
        </p:cxnSp>
        <p:sp>
          <p:nvSpPr>
            <p:cNvPr id="252" name="Google Shape;252;p29"/>
            <p:cNvSpPr/>
            <p:nvPr/>
          </p:nvSpPr>
          <p:spPr>
            <a:xfrm>
              <a:off x="4081775" y="2812264"/>
              <a:ext cx="745800" cy="15621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FFFFFF"/>
                  </a:solidFill>
                  <a:effectLst/>
                  <a:uLnTx/>
                  <a:uFillTx/>
                  <a:latin typeface="Arial"/>
                  <a:cs typeface="Arial"/>
                  <a:sym typeface="Arial"/>
                </a:rPr>
                <a:t>Acc.</a:t>
              </a:r>
              <a:r>
                <a:rPr kumimoji="0" lang="en" sz="1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D</a:t>
              </a:r>
              <a:endParaRPr kumimoji="0" sz="1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p:txBody>
        </p:sp>
        <p:grpSp>
          <p:nvGrpSpPr>
            <p:cNvPr id="253" name="Google Shape;253;p29"/>
            <p:cNvGrpSpPr/>
            <p:nvPr/>
          </p:nvGrpSpPr>
          <p:grpSpPr>
            <a:xfrm>
              <a:off x="4827604" y="3488553"/>
              <a:ext cx="666713" cy="209550"/>
              <a:chOff x="7007454" y="1954828"/>
              <a:chExt cx="666713" cy="209550"/>
            </a:xfrm>
          </p:grpSpPr>
          <p:cxnSp>
            <p:nvCxnSpPr>
              <p:cNvPr id="254" name="Google Shape;254;p29"/>
              <p:cNvCxnSpPr>
                <a:endCxn id="255" idx="1"/>
              </p:cNvCxnSpPr>
              <p:nvPr/>
            </p:nvCxnSpPr>
            <p:spPr>
              <a:xfrm>
                <a:off x="7007454" y="2056903"/>
                <a:ext cx="376200" cy="2700"/>
              </a:xfrm>
              <a:prstGeom prst="straightConnector1">
                <a:avLst/>
              </a:prstGeom>
              <a:noFill/>
              <a:ln w="9525" cap="flat" cmpd="sng">
                <a:solidFill>
                  <a:schemeClr val="dk1"/>
                </a:solidFill>
                <a:prstDash val="solid"/>
                <a:round/>
                <a:headEnd type="none" w="sm" len="sm"/>
                <a:tailEnd type="triangle" w="med" len="med"/>
              </a:ln>
            </p:spPr>
          </p:cxnSp>
          <p:pic>
            <p:nvPicPr>
              <p:cNvPr id="255" name="Google Shape;255;p29" descr="{&quot;backgroundColor&quot;:&quot;#FFFFFF&quot;,&quot;type&quot;:&quot;gather*&quot;,&quot;backgroundColorModified&quot;:false,&quot;id&quot;:&quot;1&quot;,&quot;font&quot;:{&quot;color&quot;:&quot;#000000&quot;,&quot;size&quot;:14,&quot;family&quot;:&quot;Arial&quot;},&quot;aid&quot;:null,&quot;code&quot;:&quot;\\begin{gather*}\n{\\c{0000ff}{0/1}}\t\n\\end{gather*}&quot;,&quot;ts&quot;:1685814481681,&quot;cs&quot;:&quot;bUg2iGgegbUJ2Oi/LyNQDg==&quot;,&quot;size&quot;:{&quot;width&quot;:30.5,&quot;height&quot;:22}}"/>
              <p:cNvPicPr preferRelativeResize="0"/>
              <p:nvPr/>
            </p:nvPicPr>
            <p:blipFill>
              <a:blip r:embed="rId3">
                <a:alphaModFix/>
              </a:blip>
              <a:stretch>
                <a:fillRect/>
              </a:stretch>
            </p:blipFill>
            <p:spPr>
              <a:xfrm>
                <a:off x="7383654" y="1954828"/>
                <a:ext cx="290513" cy="209550"/>
              </a:xfrm>
              <a:prstGeom prst="rect">
                <a:avLst/>
              </a:prstGeom>
              <a:noFill/>
              <a:ln>
                <a:noFill/>
              </a:ln>
            </p:spPr>
          </p:pic>
        </p:grpSp>
      </p:grpSp>
      <p:sp>
        <p:nvSpPr>
          <p:cNvPr id="256" name="Google Shape;256;p29"/>
          <p:cNvSpPr txBox="1"/>
          <p:nvPr/>
        </p:nvSpPr>
        <p:spPr>
          <a:xfrm>
            <a:off x="2427350" y="1963975"/>
            <a:ext cx="16299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0000FF"/>
                </a:solidFill>
                <a:effectLst/>
                <a:uLnTx/>
                <a:uFillTx/>
                <a:latin typeface="Proxima Nova"/>
                <a:ea typeface="Proxima Nova"/>
                <a:cs typeface="Proxima Nova"/>
                <a:sym typeface="Proxima Nova"/>
              </a:rPr>
              <a:t>More efficient</a:t>
            </a:r>
            <a:endParaRPr kumimoji="0" sz="1400" b="1" i="0" u="none" strike="noStrike" kern="0" cap="none" spc="0" normalizeH="0" baseline="0" noProof="0">
              <a:ln>
                <a:noFill/>
              </a:ln>
              <a:solidFill>
                <a:srgbClr val="0000FF"/>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0000FF"/>
                </a:solidFill>
                <a:effectLst/>
                <a:uLnTx/>
                <a:uFillTx/>
                <a:latin typeface="Proxima Nova"/>
                <a:ea typeface="Proxima Nova"/>
                <a:cs typeface="Proxima Nova"/>
                <a:sym typeface="Proxima Nova"/>
              </a:rPr>
              <a:t>than </a:t>
            </a:r>
            <a:r>
              <a:rPr kumimoji="0" lang="en" sz="1400" b="1" i="0" u="none" strike="noStrike" kern="0" cap="none" spc="0" normalizeH="0" baseline="0" noProof="0">
                <a:ln>
                  <a:noFill/>
                </a:ln>
                <a:solidFill>
                  <a:srgbClr val="000000"/>
                </a:solidFill>
                <a:effectLst/>
                <a:uLnTx/>
                <a:uFillTx/>
                <a:latin typeface="Comic Sans MS"/>
                <a:ea typeface="Comic Sans MS"/>
                <a:cs typeface="Comic Sans MS"/>
                <a:sym typeface="Comic Sans MS"/>
              </a:rPr>
              <a:t>SNARK.V!</a:t>
            </a:r>
            <a:endParaRPr kumimoji="0" sz="1400" b="1" i="0" u="none" strike="noStrike" kern="0" cap="none" spc="0" normalizeH="0" baseline="0" noProof="0">
              <a:ln>
                <a:noFill/>
              </a:ln>
              <a:solidFill>
                <a:srgbClr val="0000FF"/>
              </a:solidFill>
              <a:effectLst/>
              <a:uLnTx/>
              <a:uFillTx/>
              <a:latin typeface="Proxima Nova"/>
              <a:ea typeface="Proxima Nova"/>
              <a:cs typeface="Proxima Nova"/>
              <a:sym typeface="Proxima Nova"/>
            </a:endParaRPr>
          </a:p>
        </p:txBody>
      </p:sp>
      <p:sp>
        <p:nvSpPr>
          <p:cNvPr id="257" name="Google Shape;257;p29"/>
          <p:cNvSpPr txBox="1"/>
          <p:nvPr/>
        </p:nvSpPr>
        <p:spPr>
          <a:xfrm>
            <a:off x="5582400" y="1750675"/>
            <a:ext cx="3087900" cy="985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a:ln>
                  <a:noFill/>
                </a:ln>
                <a:solidFill>
                  <a:srgbClr val="000000"/>
                </a:solidFill>
                <a:effectLst/>
                <a:uLnTx/>
                <a:uFillTx/>
                <a:latin typeface="Proxima Nova"/>
                <a:ea typeface="Proxima Nova"/>
                <a:cs typeface="Proxima Nova"/>
                <a:sym typeface="Proxima Nova"/>
              </a:rPr>
              <a:t>Completeness:</a:t>
            </a:r>
            <a:endParaRPr kumimoji="0" sz="1800" b="1" i="0" u="none" strike="noStrike" kern="0" cap="none" spc="0" normalizeH="0" baseline="0" noProof="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a:ln>
                  <a:noFill/>
                </a:ln>
                <a:solidFill>
                  <a:srgbClr val="000000"/>
                </a:solidFill>
                <a:effectLst/>
                <a:uLnTx/>
                <a:uFillTx/>
                <a:latin typeface="Proxima Nova"/>
                <a:ea typeface="Proxima Nova"/>
                <a:cs typeface="Proxima Nova"/>
                <a:sym typeface="Proxima Nova"/>
              </a:rPr>
              <a:t>If </a:t>
            </a:r>
            <a:r>
              <a:rPr kumimoji="0" lang="en"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x</a:t>
            </a:r>
            <a:r>
              <a:rPr kumimoji="0" lang="en" sz="18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1</a:t>
            </a:r>
            <a:r>
              <a:rPr kumimoji="0" lang="en"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,x</a:t>
            </a:r>
            <a:r>
              <a:rPr kumimoji="0" lang="en" sz="18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2</a:t>
            </a:r>
            <a:r>
              <a:rPr kumimoji="0" lang="en" sz="1600" b="0" i="0" u="none" strike="noStrike" kern="0" cap="none" spc="0" normalizeH="0" baseline="0" noProof="0">
                <a:ln>
                  <a:noFill/>
                </a:ln>
                <a:solidFill>
                  <a:srgbClr val="000000"/>
                </a:solidFill>
                <a:effectLst/>
                <a:uLnTx/>
                <a:uFillTx/>
                <a:latin typeface="Proxima Nova"/>
                <a:ea typeface="Proxima Nova"/>
                <a:cs typeface="Proxima Nova"/>
                <a:sym typeface="Proxima Nova"/>
              </a:rPr>
              <a:t> satisfiable, then </a:t>
            </a:r>
            <a:r>
              <a:rPr kumimoji="0" lang="en"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x </a:t>
            </a:r>
            <a:r>
              <a:rPr kumimoji="0" lang="en" sz="1600" b="0" i="0" u="none" strike="noStrike" kern="0" cap="none" spc="0" normalizeH="0" baseline="0" noProof="0">
                <a:ln>
                  <a:noFill/>
                </a:ln>
                <a:solidFill>
                  <a:srgbClr val="000000"/>
                </a:solidFill>
                <a:effectLst/>
                <a:uLnTx/>
                <a:uFillTx/>
                <a:latin typeface="Proxima Nova"/>
                <a:ea typeface="Proxima Nova"/>
                <a:cs typeface="Proxima Nova"/>
                <a:sym typeface="Proxima Nova"/>
              </a:rPr>
              <a:t>satisfiable</a:t>
            </a:r>
            <a:endParaRPr kumimoji="0" sz="1600" b="0" i="0" u="none" strike="noStrike" kern="0" cap="none" spc="0" normalizeH="0" baseline="-25000" noProof="0">
              <a:ln>
                <a:noFill/>
              </a:ln>
              <a:solidFill>
                <a:srgbClr val="000000"/>
              </a:solidFill>
              <a:effectLst/>
              <a:uLnTx/>
              <a:uFillTx/>
              <a:latin typeface="Proxima Nova"/>
              <a:ea typeface="Proxima Nova"/>
              <a:cs typeface="Proxima Nova"/>
              <a:sym typeface="Proxima Nova"/>
            </a:endParaRPr>
          </a:p>
        </p:txBody>
      </p:sp>
      <p:sp>
        <p:nvSpPr>
          <p:cNvPr id="258" name="Google Shape;258;p29"/>
          <p:cNvSpPr txBox="1"/>
          <p:nvPr/>
        </p:nvSpPr>
        <p:spPr>
          <a:xfrm>
            <a:off x="5582400" y="2843613"/>
            <a:ext cx="2970900" cy="10158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rPr>
              <a:t>Knowledge Soundness:</a:t>
            </a:r>
            <a:endParaRPr kumimoji="0" sz="1800" b="1"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If prover knows valid </a:t>
            </a:r>
            <a:r>
              <a:rPr kumimoji="0" lang="en" sz="18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w</a:t>
            </a:r>
            <a:r>
              <a:rPr kumimoji="0" lang="en" sz="1600" b="0" i="0" u="none" strike="noStrike" kern="0" cap="none" spc="0" normalizeH="0" baseline="0" noProof="0" dirty="0">
                <a:ln>
                  <a:noFill/>
                </a:ln>
                <a:solidFill>
                  <a:srgbClr val="000000"/>
                </a:solidFill>
                <a:effectLst/>
                <a:uLnTx/>
                <a:uFillTx/>
                <a:latin typeface="Proxima Nova"/>
                <a:ea typeface="Proxima Nova"/>
                <a:cs typeface="Proxima Nova"/>
                <a:sym typeface="Proxima Nova"/>
              </a:rPr>
              <a:t>, then it also knows valid </a:t>
            </a:r>
            <a:r>
              <a:rPr kumimoji="0" lang="en" sz="18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w</a:t>
            </a:r>
            <a:r>
              <a:rPr kumimoji="0" lang="en" sz="1800" b="0" i="0" u="none" strike="noStrike" kern="0" cap="none" spc="0" normalizeH="0" baseline="-25000" noProof="0" dirty="0">
                <a:ln>
                  <a:noFill/>
                </a:ln>
                <a:solidFill>
                  <a:srgbClr val="000000"/>
                </a:solidFill>
                <a:effectLst/>
                <a:uLnTx/>
                <a:uFillTx/>
                <a:latin typeface="Comic Sans MS"/>
                <a:ea typeface="Comic Sans MS"/>
                <a:cs typeface="Comic Sans MS"/>
                <a:sym typeface="Comic Sans MS"/>
              </a:rPr>
              <a:t>1</a:t>
            </a:r>
            <a:r>
              <a:rPr kumimoji="0" lang="en" sz="18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,w</a:t>
            </a:r>
            <a:r>
              <a:rPr kumimoji="0" lang="en" sz="1800" b="0" i="0" u="none" strike="noStrike" kern="0" cap="none" spc="0" normalizeH="0" baseline="-25000" noProof="0" dirty="0">
                <a:ln>
                  <a:noFill/>
                </a:ln>
                <a:solidFill>
                  <a:srgbClr val="000000"/>
                </a:solidFill>
                <a:effectLst/>
                <a:uLnTx/>
                <a:uFillTx/>
                <a:latin typeface="Comic Sans MS"/>
                <a:ea typeface="Comic Sans MS"/>
                <a:cs typeface="Comic Sans MS"/>
                <a:sym typeface="Comic Sans MS"/>
              </a:rPr>
              <a:t>2</a:t>
            </a:r>
            <a:endParaRPr kumimoji="0" sz="14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sp>
        <p:nvSpPr>
          <p:cNvPr id="259" name="Google Shape;259;p29"/>
          <p:cNvSpPr txBox="1"/>
          <p:nvPr/>
        </p:nvSpPr>
        <p:spPr>
          <a:xfrm>
            <a:off x="5465077" y="3883050"/>
            <a:ext cx="3602723" cy="1231076"/>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202729"/>
                </a:solidFill>
                <a:effectLst/>
                <a:uLnTx/>
                <a:uFillTx/>
                <a:latin typeface="Proxima Nova"/>
                <a:ea typeface="Proxima Nova"/>
                <a:cs typeface="Proxima Nova"/>
                <a:sym typeface="Proxima Nova"/>
              </a:rPr>
              <a:t>Efficient IVC from Acc schemes</a:t>
            </a:r>
            <a:endParaRPr kumimoji="0" sz="1800" b="1" i="0" u="none" strike="noStrike" kern="0" cap="none" spc="0" normalizeH="0" baseline="0" noProof="0" dirty="0">
              <a:ln>
                <a:noFill/>
              </a:ln>
              <a:solidFill>
                <a:srgbClr val="202729"/>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dirty="0">
                <a:ln>
                  <a:noFill/>
                </a:ln>
                <a:solidFill>
                  <a:srgbClr val="CC0000"/>
                </a:solidFill>
                <a:effectLst/>
                <a:uLnTx/>
                <a:uFillTx/>
                <a:latin typeface="Proxima Nova"/>
                <a:ea typeface="Proxima Nova"/>
                <a:cs typeface="Proxima Nova"/>
                <a:sym typeface="Proxima Nova"/>
              </a:rPr>
              <a:t>[BCLMS20, KST21, BNS23, KS23]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dirty="0" err="1">
                <a:ln>
                  <a:noFill/>
                </a:ln>
                <a:solidFill>
                  <a:srgbClr val="CC0000"/>
                </a:solidFill>
                <a:effectLst/>
                <a:uLnTx/>
                <a:uFillTx/>
                <a:latin typeface="Proxima Nova"/>
                <a:ea typeface="Proxima Nova"/>
                <a:cs typeface="Proxima Nova"/>
                <a:sym typeface="Proxima Nova"/>
              </a:rPr>
              <a:t>Acc.V</a:t>
            </a:r>
            <a:r>
              <a:rPr kumimoji="0" lang="en" sz="1600" b="0" i="0" u="none" strike="noStrike" kern="0" cap="none" spc="0" normalizeH="0" baseline="0" noProof="0" dirty="0">
                <a:ln>
                  <a:noFill/>
                </a:ln>
                <a:solidFill>
                  <a:srgbClr val="CC0000"/>
                </a:solidFill>
                <a:effectLst/>
                <a:uLnTx/>
                <a:uFillTx/>
                <a:latin typeface="Proxima Nova"/>
                <a:ea typeface="Proxima Nova"/>
                <a:cs typeface="Proxima Nova"/>
                <a:sym typeface="Proxima Nova"/>
              </a:rPr>
              <a:t> becomes ”recursive circuit”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C0000"/>
                </a:solidFill>
                <a:effectLst/>
                <a:uLnTx/>
                <a:uFillTx/>
                <a:latin typeface="Proxima Nova"/>
                <a:ea typeface="Proxima Nova"/>
                <a:cs typeface="Proxima Nova"/>
                <a:sym typeface="Proxima Nova"/>
              </a:rPr>
              <a:t>No trusted setup, just DLOG, no FFTs</a:t>
            </a:r>
            <a:r>
              <a:rPr kumimoji="0" lang="en" sz="1800" b="1" i="0" u="none" strike="noStrike" kern="0" cap="none" spc="0" normalizeH="0" baseline="0" noProof="0" dirty="0">
                <a:ln>
                  <a:noFill/>
                </a:ln>
                <a:solidFill>
                  <a:srgbClr val="CC0000"/>
                </a:solidFill>
                <a:effectLst/>
                <a:uLnTx/>
                <a:uFillTx/>
                <a:latin typeface="Proxima Nova"/>
                <a:ea typeface="Proxima Nova"/>
                <a:cs typeface="Proxima Nova"/>
                <a:sym typeface="Proxima Nova"/>
              </a:rPr>
              <a:t> </a:t>
            </a:r>
            <a:endParaRPr kumimoji="0" sz="1800" b="1" i="0" u="none" strike="noStrike" kern="0" cap="none" spc="0" normalizeH="0" baseline="0" noProof="0" dirty="0">
              <a:ln>
                <a:noFill/>
              </a:ln>
              <a:solidFill>
                <a:srgbClr val="202729"/>
              </a:solidFill>
              <a:effectLst/>
              <a:uLnTx/>
              <a:uFillTx/>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dirty="0">
            <a:latin typeface="+mn-lt"/>
          </a:defRPr>
        </a:defPPr>
      </a:lstStyle>
    </a:txDef>
  </a:objectDefaults>
  <a:extraClrSchemeLst/>
</a:theme>
</file>

<file path=ppt/theme/theme2.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ecture">
  <a:themeElements>
    <a:clrScheme name="1_Lectur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Lecture">
      <a:majorFont>
        <a:latin typeface="Helvetica"/>
        <a:ea typeface="Helvetica"/>
        <a:cs typeface="Helvetica"/>
      </a:majorFont>
      <a:minorFont>
        <a:latin typeface="Calibri"/>
        <a:ea typeface="Calibri"/>
        <a:cs typeface="Calibri"/>
      </a:minorFont>
    </a:fontScheme>
    <a:fmtScheme name="1_Lectur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rgbClr val="000000"/>
          </a:solidFill>
          <a:prstDash val="solid"/>
          <a:miter lim="400000"/>
        </a:ln>
        <a:effectLst/>
        <a:sp3d/>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_Lecture">
  <a:themeElements>
    <a:clrScheme name="1_Lectur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Lecture">
      <a:majorFont>
        <a:latin typeface="Helvetica"/>
        <a:ea typeface="Helvetica"/>
        <a:cs typeface="Helvetica"/>
      </a:majorFont>
      <a:minorFont>
        <a:latin typeface="Calibri"/>
        <a:ea typeface="Calibri"/>
        <a:cs typeface="Calibri"/>
      </a:minorFont>
    </a:fontScheme>
    <a:fmtScheme name="1_Lectur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rgbClr val="000000"/>
          </a:solidFill>
          <a:prstDash val="solid"/>
          <a:miter lim="400000"/>
        </a:ln>
        <a:effectLst/>
        <a:sp3d/>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104543</TotalTime>
  <Words>8211</Words>
  <Application>Microsoft Macintosh PowerPoint</Application>
  <PresentationFormat>On-screen Show (16:9)</PresentationFormat>
  <Paragraphs>1689</Paragraphs>
  <Slides>89</Slides>
  <Notes>41</Notes>
  <HiddenSlides>9</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89</vt:i4>
      </vt:variant>
    </vt:vector>
  </HeadingPairs>
  <TitlesOfParts>
    <vt:vector size="106" baseType="lpstr">
      <vt:lpstr>Arial</vt:lpstr>
      <vt:lpstr>Calibri</vt:lpstr>
      <vt:lpstr>Calibri Light</vt:lpstr>
      <vt:lpstr>Cambria Math</vt:lpstr>
      <vt:lpstr>Comic Sans MS</vt:lpstr>
      <vt:lpstr>Helvetica Neue</vt:lpstr>
      <vt:lpstr>Montserrat</vt:lpstr>
      <vt:lpstr>Montserrat Medium</vt:lpstr>
      <vt:lpstr>Proxima Nova</vt:lpstr>
      <vt:lpstr>Roboto</vt:lpstr>
      <vt:lpstr>Times New Roman</vt:lpstr>
      <vt:lpstr>Wingdings</vt:lpstr>
      <vt:lpstr>Office Theme</vt:lpstr>
      <vt:lpstr>Spearmint</vt:lpstr>
      <vt:lpstr>1_Lecture</vt:lpstr>
      <vt:lpstr>2_Lecture</vt:lpstr>
      <vt:lpstr>1_Office Theme</vt:lpstr>
      <vt:lpstr>Folding, MPC and future crypto</vt:lpstr>
      <vt:lpstr> Incrementally Verifiable Computation (IVC)</vt:lpstr>
      <vt:lpstr> Incrementally Verifiable Computation (IVC) </vt:lpstr>
      <vt:lpstr> Why not directly using SNARKs?</vt:lpstr>
      <vt:lpstr> IVC from SNARKs [Val08, BCCT13, BCTV14, COS20]</vt:lpstr>
      <vt:lpstr>Detour: Cycles of curves</vt:lpstr>
      <vt:lpstr>Detour: Cycles of curves</vt:lpstr>
      <vt:lpstr> Accumulating/Folding proofs [BGH19,BCLMS20, KST21] </vt:lpstr>
      <vt:lpstr> Split Accumulation/Folding [BCLMS20, KST21] </vt:lpstr>
      <vt:lpstr> IVC from Split Accumulation/Folding [BCLMS20, KST21]</vt:lpstr>
      <vt:lpstr>Accumulation is “easy” [BCLMS20, KST21] </vt:lpstr>
      <vt:lpstr>Accumulation is “easy” [BCLMS20, KST21] </vt:lpstr>
      <vt:lpstr> Limitations of Prior Works </vt:lpstr>
      <vt:lpstr>ProtoStar: Generic Efficient Accumulation</vt:lpstr>
      <vt:lpstr>ProtoStar’s Contributions</vt:lpstr>
      <vt:lpstr>General Recipe for Folding/Accumulation</vt:lpstr>
      <vt:lpstr>General Recipe for Folding/Acc</vt:lpstr>
      <vt:lpstr>Special-Sound Protocols: Example</vt:lpstr>
      <vt:lpstr>Special-Sound Protocols: Example</vt:lpstr>
      <vt:lpstr>Transform to Non-Interactive Argument of Knowledge</vt:lpstr>
      <vt:lpstr>Folding/Acc for NARK[Π]’s verifier checks</vt:lpstr>
      <vt:lpstr>Accumulation for multiplication] </vt:lpstr>
      <vt:lpstr>Generalize Folding/Acc for arbitrary V</vt:lpstr>
      <vt:lpstr>Generalize Folding/Acc for arbitrary f</vt:lpstr>
      <vt:lpstr>Compressing Verification Checks for High-deg Gates</vt:lpstr>
      <vt:lpstr>General Recipe for Folding/Acc</vt:lpstr>
      <vt:lpstr>General Recipe for Folding/Acc</vt:lpstr>
      <vt:lpstr>Compressing Verification Checks for High-deg Gates</vt:lpstr>
      <vt:lpstr>Compressing Verification Checks for High-deg Gates</vt:lpstr>
      <vt:lpstr>Efficient Special-sound Protocols for Expressive Relations</vt:lpstr>
      <vt:lpstr>Special-sound protocols for expressive relations</vt:lpstr>
      <vt:lpstr>Arithmetic Circuit</vt:lpstr>
      <vt:lpstr>Non-uniform Circuit Selection</vt:lpstr>
      <vt:lpstr>Putting the Pieces Together</vt:lpstr>
      <vt:lpstr>Key Takeaway</vt:lpstr>
      <vt:lpstr>Other Cryptography for crypto</vt:lpstr>
      <vt:lpstr>Secure Computation</vt:lpstr>
      <vt:lpstr>Secure Two-Party Computation</vt:lpstr>
      <vt:lpstr>Secure Two-Party Computation</vt:lpstr>
      <vt:lpstr>Applications of 2PC/MPC</vt:lpstr>
      <vt:lpstr>Tool: Oblivious Transfer</vt:lpstr>
      <vt:lpstr>Oblivious Transfer (OT)</vt:lpstr>
      <vt:lpstr>Why OT? Computing ANDs</vt:lpstr>
      <vt:lpstr>Why OT? Computing ANDs</vt:lpstr>
      <vt:lpstr>The Billionaires’ Problem</vt:lpstr>
      <vt:lpstr>The Billionaires’ Problem</vt:lpstr>
      <vt:lpstr>Detour: OT ⟹ Secret-Shared-AND</vt:lpstr>
      <vt:lpstr>The Billionaires’ Problem</vt:lpstr>
      <vt:lpstr>The Billionaires’ Problem</vt:lpstr>
      <vt:lpstr>“OT is Complete”</vt:lpstr>
      <vt:lpstr>2PC for Any Circuit</vt:lpstr>
      <vt:lpstr>Yao’s Protocol</vt:lpstr>
      <vt:lpstr>Yao’s Protocol</vt:lpstr>
      <vt:lpstr>PowerPoint Presentation</vt:lpstr>
      <vt:lpstr>Intuition</vt:lpstr>
      <vt:lpstr>Intuition</vt:lpstr>
      <vt:lpstr>1: Pick Random Keys For Each Wire</vt:lpstr>
      <vt:lpstr>2: Encrypt Truth Table</vt:lpstr>
      <vt:lpstr>3: Send Garbled Truth Table</vt:lpstr>
      <vt:lpstr>4: Send Keys For Alice’s Inputs </vt:lpstr>
      <vt:lpstr>5: Use OT on Keys for Bob’s Input </vt:lpstr>
      <vt:lpstr>6: Evaluate Garbled Gate </vt:lpstr>
      <vt:lpstr>7: Evaluate Entire Circuit</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Brief Discussion of Yao’s Protocol</vt:lpstr>
      <vt:lpstr>Security (Semi-Honest Model)</vt:lpstr>
      <vt:lpstr>Bob’s Simulator</vt:lpstr>
      <vt:lpstr>Bob’s Simulator</vt:lpstr>
      <vt:lpstr>Course Feedback</vt:lpstr>
      <vt:lpstr>Recap: Yao’s Garbled Circuits </vt:lpstr>
      <vt:lpstr>Recap: Yao’s Garbled Circuits </vt:lpstr>
      <vt:lpstr>More Cryptography</vt:lpstr>
      <vt:lpstr>Thank you</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Monica Lam</dc:creator>
  <cp:lastModifiedBy>Benedikt Buenz</cp:lastModifiedBy>
  <cp:revision>1300</cp:revision>
  <cp:lastPrinted>2015-09-20T23:02:57Z</cp:lastPrinted>
  <dcterms:created xsi:type="dcterms:W3CDTF">2010-10-17T19:58:05Z</dcterms:created>
  <dcterms:modified xsi:type="dcterms:W3CDTF">2024-05-06T14:05:10Z</dcterms:modified>
</cp:coreProperties>
</file>