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352" r:id="rId2"/>
    <p:sldId id="1493" r:id="rId3"/>
    <p:sldId id="1768" r:id="rId4"/>
    <p:sldId id="1762" r:id="rId5"/>
    <p:sldId id="1763" r:id="rId6"/>
    <p:sldId id="1764" r:id="rId7"/>
    <p:sldId id="1765" r:id="rId8"/>
    <p:sldId id="1766" r:id="rId9"/>
    <p:sldId id="1711" r:id="rId10"/>
    <p:sldId id="1944" r:id="rId11"/>
    <p:sldId id="1767" r:id="rId12"/>
    <p:sldId id="1769" r:id="rId13"/>
    <p:sldId id="1770" r:id="rId14"/>
    <p:sldId id="1776" r:id="rId15"/>
    <p:sldId id="1946" r:id="rId16"/>
    <p:sldId id="1947" r:id="rId17"/>
    <p:sldId id="1771" r:id="rId18"/>
    <p:sldId id="1772" r:id="rId19"/>
    <p:sldId id="1773" r:id="rId20"/>
    <p:sldId id="1774" r:id="rId21"/>
    <p:sldId id="1775" r:id="rId22"/>
    <p:sldId id="1777" r:id="rId23"/>
    <p:sldId id="1943" r:id="rId24"/>
    <p:sldId id="1945" r:id="rId25"/>
    <p:sldId id="1651" r:id="rId26"/>
    <p:sldId id="1571" r:id="rId27"/>
    <p:sldId id="1903" r:id="rId28"/>
    <p:sldId id="1904" r:id="rId29"/>
    <p:sldId id="1902" r:id="rId30"/>
    <p:sldId id="1917" r:id="rId31"/>
    <p:sldId id="1918" r:id="rId32"/>
    <p:sldId id="1920" r:id="rId33"/>
    <p:sldId id="1927" r:id="rId34"/>
    <p:sldId id="1930" r:id="rId35"/>
    <p:sldId id="1928" r:id="rId36"/>
    <p:sldId id="1929" r:id="rId37"/>
    <p:sldId id="1905" r:id="rId38"/>
    <p:sldId id="1754" r:id="rId39"/>
    <p:sldId id="1907" r:id="rId40"/>
    <p:sldId id="1931" r:id="rId41"/>
    <p:sldId id="1908" r:id="rId42"/>
    <p:sldId id="1932" r:id="rId43"/>
    <p:sldId id="1933" r:id="rId44"/>
    <p:sldId id="1934" r:id="rId45"/>
    <p:sldId id="1935" r:id="rId46"/>
    <p:sldId id="1936" r:id="rId47"/>
    <p:sldId id="1937" r:id="rId48"/>
    <p:sldId id="1938" r:id="rId49"/>
    <p:sldId id="1939" r:id="rId50"/>
    <p:sldId id="1893" r:id="rId51"/>
    <p:sldId id="1940" r:id="rId52"/>
    <p:sldId id="1941" r:id="rId53"/>
    <p:sldId id="1915" r:id="rId54"/>
    <p:sldId id="1942" r:id="rId55"/>
    <p:sldId id="1911" r:id="rId56"/>
    <p:sldId id="1912" r:id="rId57"/>
    <p:sldId id="1913" r:id="rId58"/>
    <p:sldId id="1914" r:id="rId59"/>
    <p:sldId id="1885" r:id="rId60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181818"/>
    <a:srgbClr val="9A0000"/>
    <a:srgbClr val="3025FF"/>
    <a:srgbClr val="AD0000"/>
    <a:srgbClr val="96060B"/>
    <a:srgbClr val="CAC9CA"/>
    <a:srgbClr val="848384"/>
    <a:srgbClr val="353535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44" autoAdjust="0"/>
    <p:restoredTop sz="87185" autoAdjust="0"/>
  </p:normalViewPr>
  <p:slideViewPr>
    <p:cSldViewPr snapToGrid="0">
      <p:cViewPr>
        <p:scale>
          <a:sx n="140" d="100"/>
          <a:sy n="140" d="100"/>
        </p:scale>
        <p:origin x="440" y="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6" d="100"/>
          <a:sy n="126" d="100"/>
        </p:scale>
        <p:origin x="2448" y="1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4/21/24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0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86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even better algorithms for locally testing RS, but all achieve query complexity 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4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68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72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24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82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07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9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that H1 is collision resistant.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6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6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𝔽^𝑑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1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𝔽^𝑑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PCP! (And very related)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54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locally testable we mean that it has sublinear query complexity, i.e. q(n) &lt;&lt; 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4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7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5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4/21/24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4/21/24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01.png"/><Relationship Id="rId7" Type="http://schemas.openxmlformats.org/officeDocument/2006/relationships/image" Target="../media/image18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0" Type="http://schemas.openxmlformats.org/officeDocument/2006/relationships/image" Target="../media/image120.png"/><Relationship Id="rId4" Type="http://schemas.openxmlformats.org/officeDocument/2006/relationships/image" Target="../media/image110.png"/><Relationship Id="rId9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1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7.tiff"/><Relationship Id="rId7" Type="http://schemas.openxmlformats.org/officeDocument/2006/relationships/image" Target="../media/image58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29.tiff"/><Relationship Id="rId10" Type="http://schemas.openxmlformats.org/officeDocument/2006/relationships/image" Target="../media/image61.png"/><Relationship Id="rId4" Type="http://schemas.openxmlformats.org/officeDocument/2006/relationships/image" Target="../media/image28.tiff"/><Relationship Id="rId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11.png"/><Relationship Id="rId7" Type="http://schemas.openxmlformats.org/officeDocument/2006/relationships/image" Target="../media/image33.gif"/><Relationship Id="rId12" Type="http://schemas.openxmlformats.org/officeDocument/2006/relationships/image" Target="../media/image16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150.png"/><Relationship Id="rId5" Type="http://schemas.openxmlformats.org/officeDocument/2006/relationships/image" Target="../media/image100.png"/><Relationship Id="rId10" Type="http://schemas.openxmlformats.org/officeDocument/2006/relationships/image" Target="../media/image140.png"/><Relationship Id="rId4" Type="http://schemas.openxmlformats.org/officeDocument/2006/relationships/image" Target="../media/image90.png"/><Relationship Id="rId9" Type="http://schemas.openxmlformats.org/officeDocument/2006/relationships/image" Target="../media/image1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NULL"/><Relationship Id="rId4" Type="http://schemas.openxmlformats.org/officeDocument/2006/relationships/image" Target="../media/image7.pn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82" y="1558586"/>
            <a:ext cx="8502354" cy="1311032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3600" dirty="0"/>
              <a:t>PQ-SNARKs and recursive proofs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110311"/>
            <a:ext cx="9143999" cy="12235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Benedikt </a:t>
            </a:r>
            <a:r>
              <a:rPr lang="en-US" dirty="0" err="1">
                <a:solidFill>
                  <a:schemeClr val="tx1"/>
                </a:solidFill>
              </a:rPr>
              <a:t>Bünz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York University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135209-BD31-5946-A1AE-6D4B7B52D381}"/>
              </a:ext>
            </a:extLst>
          </p:cNvPr>
          <p:cNvGrpSpPr/>
          <p:nvPr/>
        </p:nvGrpSpPr>
        <p:grpSpPr>
          <a:xfrm>
            <a:off x="1503119" y="207519"/>
            <a:ext cx="6269280" cy="999588"/>
            <a:chOff x="479862" y="185646"/>
            <a:chExt cx="6269280" cy="999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EC6456-65FF-AE4F-BF1C-E2E0C33D64E8}"/>
                </a:ext>
              </a:extLst>
            </p:cNvPr>
            <p:cNvSpPr txBox="1"/>
            <p:nvPr/>
          </p:nvSpPr>
          <p:spPr>
            <a:xfrm>
              <a:off x="2066456" y="185646"/>
              <a:ext cx="2727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effectLst/>
                  <a:latin typeface="Roboto" panose="02000000000000000000" pitchFamily="2" charset="0"/>
                </a:rPr>
                <a:t>CSCI-GA </a:t>
              </a:r>
              <a:r>
                <a:rPr lang="en-US" dirty="0"/>
                <a:t>3033-107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82417-0D84-1647-8BC9-3591C6CAE862}"/>
                </a:ext>
              </a:extLst>
            </p:cNvPr>
            <p:cNvSpPr txBox="1"/>
            <p:nvPr/>
          </p:nvSpPr>
          <p:spPr>
            <a:xfrm>
              <a:off x="479862" y="723569"/>
              <a:ext cx="6269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https://</a:t>
              </a:r>
              <a:r>
                <a:rPr lang="en-US" b="1" dirty="0" err="1">
                  <a:latin typeface="+mn-lt"/>
                </a:rPr>
                <a:t>brightspace.nyu.edu</a:t>
              </a:r>
              <a:r>
                <a:rPr lang="en-US" b="1" dirty="0">
                  <a:latin typeface="+mn-lt"/>
                </a:rPr>
                <a:t>/d2l/home/353819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8B77-659C-9C17-B050-B99C906A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IOPP to a SNARK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38D78-CB09-4EB2-F2D4-268E46D2DA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sending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send a Vector commitment (e.g. a Merkle Tree)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When the prover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 locations, prover will open vector commitment with proof.</a:t>
                </a:r>
              </a:p>
              <a:p>
                <a:r>
                  <a:rPr lang="en-US" dirty="0"/>
                  <a:t>Verifier checks VC openings and runs IOPP verifier</a:t>
                </a:r>
              </a:p>
              <a:p>
                <a:r>
                  <a:rPr lang="en-US" dirty="0"/>
                  <a:t>Fiat-Shamir makes protocol non-interactive</a:t>
                </a:r>
              </a:p>
              <a:p>
                <a:r>
                  <a:rPr lang="en-US" dirty="0"/>
                  <a:t>Theorem [BCS16]:  IOPP + hash function= SNARK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38D78-CB09-4EB2-F2D4-268E46D2DA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56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82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BE35-CBB0-A4BA-BC02-EF9CB840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Reed-Solomon 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852752-1D18-80E6-9C83-2B297A1D27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3940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Interpret every vector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as coefficients of a degree-(d-1)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is a chosen evaluation domain </a:t>
                </a:r>
              </a:p>
              <a:p>
                <a:r>
                  <a:rPr lang="en-US" dirty="0"/>
                  <a:t>Enc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Distance analysis</a:t>
                </a:r>
              </a:p>
              <a:p>
                <a:pPr marL="0" indent="0">
                  <a:buNone/>
                </a:pP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the codewords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share at most d-1 locations in common.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 Code has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852752-1D18-80E6-9C83-2B297A1D27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394075"/>
              </a:xfrm>
              <a:blipFill>
                <a:blip r:embed="rId3"/>
                <a:stretch>
                  <a:fillRect l="-1389" t="-2239"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61473-429B-05D4-2657-94296F14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3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8E267-6FC9-A476-A9EC-617A8964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testability of RS?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E9F21-6B9B-3594-CF6F-614E08EE5F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0" dirty="0"/>
                  <a:t>Test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read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locations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of c</a:t>
                </a:r>
              </a:p>
              <a:p>
                <a:r>
                  <a:rPr lang="en-US" dirty="0"/>
                  <a:t>Interpolate a degree d-1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Randomly sample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read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at the </a:t>
                </a:r>
                <a:r>
                  <a:rPr lang="en-US" dirty="0" err="1"/>
                  <a:t>jth</a:t>
                </a:r>
                <a:r>
                  <a:rPr lang="en-US" dirty="0"/>
                  <a:t> location and check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Analysis</a:t>
                </a:r>
              </a:p>
              <a:p>
                <a:pPr marL="0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-far from any codeword,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are inconsistent w/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=&gt; error 1 -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/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E9F21-6B9B-3594-CF6F-614E08EE5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8" t="-2649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CBE15-C003-E942-C089-F9B38551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7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BD5-C010-4E38-4D95-8396D9C7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testability of 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A8D737-0226-93CF-B67B-8321C093E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Randomly check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locations to reduce probability of accepting a vector that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-far from any codeword </a:t>
                </a:r>
              </a:p>
              <a:p>
                <a:r>
                  <a:rPr lang="en-US" dirty="0"/>
                  <a:t>But communication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locations is not very succinct! </a:t>
                </a:r>
              </a:p>
              <a:p>
                <a:r>
                  <a:rPr lang="en-US" dirty="0"/>
                  <a:t>Ideally want communication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We will now see an IOPP that achieves this complexity …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A8D737-0226-93CF-B67B-8321C093E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866" b="-3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DC535-6D9F-D07D-C336-BAFE4FF6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8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F27F-B2BC-89AB-0BA4-AE869173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RS Code = Low Degree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D1AD-FB0B-D022-8472-8F80AEA537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700" dirty="0"/>
                  <a:t>Every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7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700" dirty="0"/>
                  <a:t> corresponds to some polynomial of degree at most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s.t.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/>
                  <a:t> for all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700" dirty="0"/>
                  <a:t> [1,n], i.e.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700" dirty="0"/>
              </a:p>
              <a:p>
                <a:r>
                  <a:rPr lang="en-US" sz="2700" dirty="0"/>
                  <a:t>v is a codeword if and only if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700" dirty="0"/>
                  <a:t> has </a:t>
                </a:r>
                <a:r>
                  <a:rPr lang="en-US" sz="2700" b="1" dirty="0"/>
                  <a:t>degree at most d-1 </a:t>
                </a:r>
              </a:p>
              <a:p>
                <a:r>
                  <a:rPr lang="en-US" sz="2700" dirty="0"/>
                  <a:t>To test (or prove interactively) that v is a codeword it suffices to prove that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700" dirty="0"/>
                  <a:t> has degree at most d-1</a:t>
                </a:r>
              </a:p>
              <a:p>
                <a:r>
                  <a:rPr lang="en-US" sz="2700" b="1" dirty="0"/>
                  <a:t>We will say c is codeword </a:t>
                </a:r>
                <a:r>
                  <a:rPr lang="en-US" sz="2700" b="1" dirty="0" err="1"/>
                  <a:t>iff</a:t>
                </a:r>
                <a:r>
                  <a:rPr lang="en-US" sz="2700" b="1" dirty="0"/>
                  <a:t> c = Enc(f) and deg(f) &lt; 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D1AD-FB0B-D022-8472-8F80AEA53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866" r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6C534-67CC-D0F0-0626-DF6B1DEB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5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55A0-A0BB-6F45-570C-ACFAE066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Lighero</a:t>
            </a:r>
            <a:r>
              <a:rPr lang="en-US" dirty="0"/>
              <a:t>/Breakdown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F91744-C532-0C31-F354-5BAFCC685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39755"/>
              </p:ext>
            </p:extLst>
          </p:nvPr>
        </p:nvGraphicFramePr>
        <p:xfrm>
          <a:off x="5843016" y="1053846"/>
          <a:ext cx="3087624" cy="1920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7624">
                  <a:extLst>
                    <a:ext uri="{9D8B030D-6E8A-4147-A177-3AD203B41FA5}">
                      <a16:colId xmlns:a16="http://schemas.microsoft.com/office/drawing/2014/main" val="4051404734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2415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4764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55990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73748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4223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4A0291-42D0-71C9-2583-E4A24E3853FC}"/>
                  </a:ext>
                </a:extLst>
              </p:cNvPr>
              <p:cNvSpPr txBox="1"/>
              <p:nvPr/>
            </p:nvSpPr>
            <p:spPr>
              <a:xfrm>
                <a:off x="91440" y="1053846"/>
                <a:ext cx="5422392" cy="304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Prover sends matrix where each row is a code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Verifier sends challenge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Prover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latin typeface="+mn-lt"/>
                </a:endParaRP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Sends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Verifier checks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is codeword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Verifier checks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>
                    <a:latin typeface="+mn-lt"/>
                  </a:rPr>
                  <a:t> for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4A0291-42D0-71C9-2583-E4A24E385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1053846"/>
                <a:ext cx="5422392" cy="3047501"/>
              </a:xfrm>
              <a:prstGeom prst="rect">
                <a:avLst/>
              </a:prstGeom>
              <a:blipFill>
                <a:blip r:embed="rId2"/>
                <a:stretch>
                  <a:fillRect l="-1869" t="-2075" r="-2570" b="-28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41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55A0-A0BB-6F45-570C-ACFAE066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Ligero</a:t>
            </a:r>
            <a:r>
              <a:rPr lang="en-US" dirty="0"/>
              <a:t>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4A0291-42D0-71C9-2583-E4A24E3853FC}"/>
                  </a:ext>
                </a:extLst>
              </p:cNvPr>
              <p:cNvSpPr txBox="1"/>
              <p:nvPr/>
            </p:nvSpPr>
            <p:spPr>
              <a:xfrm>
                <a:off x="91440" y="1053847"/>
                <a:ext cx="4197096" cy="2062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lang="en-US" sz="1600" dirty="0">
                    <a:latin typeface="+mn-lt"/>
                  </a:rPr>
                  <a:t>Prover sends matrix where each row is a code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1600" dirty="0">
                    <a:latin typeface="+mn-lt"/>
                  </a:rPr>
                  <a:t>Verifier sends challenge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1600" dirty="0">
                  <a:latin typeface="+mn-lt"/>
                </a:endParaRP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1600" dirty="0">
                    <a:latin typeface="+mn-lt"/>
                  </a:rPr>
                  <a:t>Prover computes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𝐶𝑜𝑑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𝐶𝑜𝑑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600" dirty="0">
                  <a:latin typeface="+mn-lt"/>
                </a:endParaRP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1600" dirty="0">
                    <a:latin typeface="+mn-lt"/>
                  </a:rPr>
                  <a:t>Sends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𝐶𝑜𝑑𝑒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dirty="0">
                  <a:latin typeface="+mn-lt"/>
                </a:endParaRP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sz="1600" dirty="0">
                    <a:latin typeface="+mn-lt"/>
                  </a:rPr>
                  <a:t>Verifier checks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𝐶𝑜𝑑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>
                    <a:latin typeface="+mn-lt"/>
                  </a:rPr>
                  <a:t> is codeword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600" dirty="0">
                    <a:latin typeface="+mn-lt"/>
                  </a:rPr>
                  <a:t>Verifier checks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𝐶𝑜𝑑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𝐶𝑜𝑑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1600" dirty="0">
                    <a:latin typeface="+mn-lt"/>
                  </a:rPr>
                  <a:t> for random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1600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4A0291-42D0-71C9-2583-E4A24E385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1053847"/>
                <a:ext cx="4197096" cy="2062488"/>
              </a:xfrm>
              <a:prstGeom prst="rect">
                <a:avLst/>
              </a:prstGeom>
              <a:blipFill>
                <a:blip r:embed="rId2"/>
                <a:stretch>
                  <a:fillRect l="-906" t="-1227" b="-17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190FEA-7DEA-7303-0668-6F36818940C5}"/>
                  </a:ext>
                </a:extLst>
              </p:cNvPr>
              <p:cNvSpPr txBox="1"/>
              <p:nvPr/>
            </p:nvSpPr>
            <p:spPr>
              <a:xfrm>
                <a:off x="975360" y="3280296"/>
                <a:ext cx="7610856" cy="1682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Lemma[BCIKS20]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𝐶𝑜𝑑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>
                    <a:latin typeface="+mn-lt"/>
                  </a:rPr>
                  <a:t> is an RS-codeword and codeword with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1600" dirty="0">
                    <a:latin typeface="+mn-lt"/>
                  </a:rPr>
                  <a:t> and the verifier accepts then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𝐶𝑜𝑑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 is d/2 close to a codeword (i.e. decodable) with probability close to ½</a:t>
                </a:r>
              </a:p>
              <a:p>
                <a:endParaRPr lang="en-US" sz="1600" dirty="0">
                  <a:latin typeface="+mn-lt"/>
                </a:endParaRPr>
              </a:p>
              <a:p>
                <a:r>
                  <a:rPr lang="en-US" sz="1600" dirty="0">
                    <a:latin typeface="+mn-lt"/>
                  </a:rPr>
                  <a:t>Check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600" dirty="0">
                    <a:latin typeface="+mn-lt"/>
                  </a:rPr>
                  <a:t> columns: Probability close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1600" dirty="0">
                  <a:latin typeface="+mn-lt"/>
                </a:endParaRPr>
              </a:p>
              <a:p>
                <a:endParaRPr lang="en-US" sz="1600" dirty="0">
                  <a:latin typeface="+mn-lt"/>
                </a:endParaRPr>
              </a:p>
              <a:p>
                <a:r>
                  <a:rPr lang="en-US" sz="1600" dirty="0">
                    <a:latin typeface="+mn-lt"/>
                  </a:rPr>
                  <a:t>Verifier time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16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190FEA-7DEA-7303-0668-6F3681894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3280296"/>
                <a:ext cx="7610856" cy="1682897"/>
              </a:xfrm>
              <a:prstGeom prst="rect">
                <a:avLst/>
              </a:prstGeom>
              <a:blipFill>
                <a:blip r:embed="rId3"/>
                <a:stretch>
                  <a:fillRect l="-333" b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44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7062-DEE7-8C99-488F-1D1F6C56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 Reed-Solomon IOPP (FRI)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3FF91-E925-DD3F-F779-B7B18BE1F5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Key Characteristics </a:t>
                </a:r>
              </a:p>
              <a:p>
                <a:r>
                  <a:rPr lang="en-US" dirty="0"/>
                  <a:t>log n rounds between prover and verifier </a:t>
                </a:r>
              </a:p>
              <a:p>
                <a:r>
                  <a:rPr lang="en-US" dirty="0"/>
                  <a:t>In the </a:t>
                </a:r>
                <a:r>
                  <a:rPr lang="en-US" dirty="0" err="1"/>
                  <a:t>ith</a:t>
                </a:r>
                <a:r>
                  <a:rPr lang="en-US" dirty="0"/>
                  <a:t> round prover sends an oracle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and verifier responds with challenge</a:t>
                </a:r>
              </a:p>
              <a:p>
                <a:r>
                  <a:rPr lang="en-US" dirty="0"/>
                  <a:t>Verifier queries each oracle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locations </a:t>
                </a:r>
              </a:p>
              <a:p>
                <a:r>
                  <a:rPr lang="en-US" dirty="0"/>
                  <a:t>For sufficiently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error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𝑛𝑒𝑔𝑙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3FF91-E925-DD3F-F779-B7B18BE1F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8"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B67A2-5F12-8C1F-CACC-27E43356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70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A87C-7EDF-45DB-071B-664ABC2F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idea – Split and Combine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76076A-969E-AC8B-67A6-9EDA057E62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091714" cy="33940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Assume n is a power of 2</a:t>
                </a:r>
              </a:p>
              <a:p>
                <a:r>
                  <a:rPr lang="en-US" sz="2400" dirty="0"/>
                  <a:t>First round codeword (input):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Second round: verifier sends challenge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split c into left/right halves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Verifier queries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locations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 and check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]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Recurse on proximity proof that c’ is close to a codeword?</a:t>
                </a:r>
              </a:p>
              <a:p>
                <a:pPr marL="0" indent="0">
                  <a:buNone/>
                </a:pPr>
                <a:r>
                  <a:rPr lang="en-US" sz="2400" dirty="0"/>
                  <a:t>No c’ may not be an RS codeword… what is the domain?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76076A-969E-AC8B-67A6-9EDA057E62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091714" cy="3394075"/>
              </a:xfrm>
              <a:blipFill>
                <a:blip r:embed="rId3"/>
                <a:stretch>
                  <a:fillRect l="-1099" t="-2239" b="-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7FCBA-F95B-E0DD-CEA7-D3A40C1C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74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1FE4-2D1D-F299-13C1-EE3CB184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FRI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4D66E7-AC43-B32C-9AD0-5008F8C61D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 is a power of 2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,….,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subgroup of the field ordered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,….,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4D66E7-AC43-B32C-9AD0-5008F8C61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866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D83FC-BE11-A2A2-78A7-56DFB6A3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6631-F935-944A-80BE-B61E1615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Commitments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6EBE5-4F24-CD44-97CA-6E61FA84D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4834"/>
            <a:ext cx="8229600" cy="339407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Polynomial Commitment + Poly-IOP for Circuits = SNARKs for Circuits</a:t>
            </a:r>
          </a:p>
          <a:p>
            <a:r>
              <a:rPr lang="en-US" sz="2400" dirty="0"/>
              <a:t>Plonk Poly-IOP can be used with any PCS</a:t>
            </a:r>
          </a:p>
          <a:p>
            <a:r>
              <a:rPr lang="en-US" sz="2400" dirty="0"/>
              <a:t>KZG PCS: </a:t>
            </a:r>
          </a:p>
          <a:p>
            <a:pPr lvl="2">
              <a:buFont typeface="System Font Regular"/>
              <a:buChar char="-"/>
            </a:pPr>
            <a:r>
              <a:rPr lang="en-US" sz="2400" dirty="0"/>
              <a:t>Bilinear group based</a:t>
            </a:r>
          </a:p>
          <a:p>
            <a:pPr lvl="2">
              <a:buFont typeface="System Font Regular"/>
              <a:buChar char="-"/>
            </a:pPr>
            <a:r>
              <a:rPr lang="en-US" sz="2400" dirty="0"/>
              <a:t>Trusted setup</a:t>
            </a:r>
          </a:p>
          <a:p>
            <a:pPr lvl="2">
              <a:buFont typeface="System Font Regular"/>
              <a:buChar char="-"/>
            </a:pPr>
            <a:r>
              <a:rPr lang="en-US" sz="2400" dirty="0"/>
              <a:t>Not quantum secure</a:t>
            </a:r>
          </a:p>
          <a:p>
            <a:r>
              <a:rPr lang="en-US" sz="2400" b="1" dirty="0"/>
              <a:t>Today:  </a:t>
            </a:r>
            <a:r>
              <a:rPr lang="en-US" sz="2400" dirty="0"/>
              <a:t>a polynomial commitment scheme from hash functions (</a:t>
            </a:r>
            <a:r>
              <a:rPr lang="en-US" sz="2400" u="sng" dirty="0"/>
              <a:t>quantum secure, no trusted setup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5C523-91E9-7B4B-9B96-6ED83206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34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1FE4-2D1D-F299-13C1-EE3CB184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FRI Protocol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4D66E7-AC43-B32C-9AD0-5008F8C61D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0942"/>
                <a:ext cx="8508380" cy="33940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Prover sends c = Enc(f)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evaluated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Verifier responds with challenge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Prover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evaluated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b="1" dirty="0"/>
                  <a:t>Consistency check: </a:t>
                </a:r>
                <a:r>
                  <a:rPr lang="en-US" sz="2400" dirty="0"/>
                  <a:t>verifier samples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/2]</m:t>
                    </m:r>
                  </m:oMath>
                </a14:m>
                <a:r>
                  <a:rPr lang="en-US" sz="2400" dirty="0"/>
                  <a:t>: </a:t>
                </a:r>
              </a:p>
              <a:p>
                <a:pPr lvl="1"/>
                <a:r>
                  <a:rPr lang="en-US" sz="2200" dirty="0"/>
                  <a:t>Query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2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Define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 Interpolate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to recover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200" dirty="0"/>
                  <a:t> coefficients &amp; check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/>
                  <a:t>. </a:t>
                </a:r>
              </a:p>
              <a:p>
                <a:r>
                  <a:rPr lang="en-US" sz="2400" dirty="0"/>
                  <a:t>Recurse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200" b="1" dirty="0"/>
                  <a:t>Last round V checks c’ is codeword Enc(f’)</a:t>
                </a:r>
                <a:r>
                  <a:rPr lang="en-US" sz="22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4D66E7-AC43-B32C-9AD0-5008F8C61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0942"/>
                <a:ext cx="8508380" cy="3394075"/>
              </a:xfrm>
              <a:blipFill>
                <a:blip r:embed="rId3"/>
                <a:stretch>
                  <a:fillRect l="-894" t="-2239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D83FC-BE11-A2A2-78A7-56DFB6A3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21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47BB-103B-2B9F-9DEB-17F16D22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FRI Protocol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EB0D1-BA96-E846-FFB4-49CD8D5A12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0602"/>
                <a:ext cx="8229600" cy="33940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Each component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a linear combination of two components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. The verifier checks this. Specifically: 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not consistent with the “correct”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fraction of locations then the verifier catches it with probability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≈1 −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𝛿𝜆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is a codeword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-close to a codeword except with negligible probability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EB0D1-BA96-E846-FFB4-49CD8D5A1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0602"/>
                <a:ext cx="8229600" cy="3394075"/>
              </a:xfrm>
              <a:blipFill>
                <a:blip r:embed="rId3"/>
                <a:stretch>
                  <a:fillRect l="-926" t="-2239" r="-1235" b="-3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C3477-5112-7364-277E-1A4E1CAA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96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47BB-103B-2B9F-9DEB-17F16D22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FRI Protocol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EB0D1-BA96-E846-FFB4-49CD8D5A12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0602"/>
                <a:ext cx="8229600" cy="3394075"/>
              </a:xfrm>
            </p:spPr>
            <p:txBody>
              <a:bodyPr/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is a codeword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-close to a codeword except with negligible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𝛿𝜆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b="1" dirty="0"/>
                  <a:t>Lemma: </a:t>
                </a:r>
                <a:r>
                  <a:rPr lang="en-US" sz="2400" dirty="0"/>
                  <a:t>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/>
                  <a:t> there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s.t.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b="1" dirty="0"/>
                  <a:t>-</a:t>
                </a:r>
                <a:r>
                  <a:rPr lang="en-US" sz="2400" dirty="0"/>
                  <a:t>close to a codeword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2400" dirty="0"/>
                  <a:t>n-close to a codeword except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2400" b="1" dirty="0"/>
              </a:p>
              <a:p>
                <a:r>
                  <a:rPr lang="en-US" sz="2400" dirty="0"/>
                  <a:t>Together these show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2400" dirty="0"/>
                  <a:t>n-close to a codeword except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𝛿𝜆</m:t>
                        </m:r>
                      </m:sup>
                    </m:sSup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EB0D1-BA96-E846-FFB4-49CD8D5A1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0602"/>
                <a:ext cx="8229600" cy="3394075"/>
              </a:xfrm>
              <a:blipFill>
                <a:blip r:embed="rId3"/>
                <a:stretch>
                  <a:fillRect l="-1080" t="-1119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C3477-5112-7364-277E-1A4E1CAA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40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0926-2B70-98EA-F5EB-204AA4FD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FRI to PCS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DEF21C-2535-A91C-A728-C5E7B469C0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Assume we have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 oracle to an RS-codeword</a:t>
                </a:r>
              </a:p>
              <a:p>
                <a:r>
                  <a:rPr lang="en-US" dirty="0"/>
                  <a:t>Say I want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easy: Just query the oracle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oracle to RS encoding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Use IOPP to prove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,[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are well formed</a:t>
                </a:r>
              </a:p>
              <a:p>
                <a:r>
                  <a:rPr lang="en-US" dirty="0"/>
                  <a:t>Test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random locations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Soundness error: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𝛿𝜆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DEF21C-2535-A91C-A728-C5E7B469C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318" b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91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51C0-01B4-4692-E001-3CE25949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FRI-based SNARKs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4930D-7BF6-0F91-E691-6653CA4AE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secure</a:t>
            </a:r>
          </a:p>
          <a:p>
            <a:r>
              <a:rPr lang="en-US" dirty="0"/>
              <a:t>Very fast prover (only hashing)</a:t>
            </a:r>
          </a:p>
          <a:p>
            <a:r>
              <a:rPr lang="en-US" dirty="0"/>
              <a:t>Large proofs (100s of kb)</a:t>
            </a:r>
          </a:p>
          <a:p>
            <a:r>
              <a:rPr lang="en-US" dirty="0"/>
              <a:t>Still fast to verify</a:t>
            </a:r>
          </a:p>
          <a:p>
            <a:r>
              <a:rPr lang="en-US" dirty="0"/>
              <a:t>Used in many “</a:t>
            </a:r>
            <a:r>
              <a:rPr lang="en-US" dirty="0" err="1"/>
              <a:t>zkEVMs</a:t>
            </a:r>
            <a:r>
              <a:rPr lang="en-US" dirty="0"/>
              <a:t>”, </a:t>
            </a:r>
            <a:r>
              <a:rPr lang="en-US" dirty="0" err="1"/>
              <a:t>zkRollups</a:t>
            </a:r>
            <a:endParaRPr lang="en-US" dirty="0"/>
          </a:p>
          <a:p>
            <a:pPr lvl="1"/>
            <a:r>
              <a:rPr lang="en-US" dirty="0"/>
              <a:t>Often the proof is “compressed” (rest of lecture)</a:t>
            </a:r>
          </a:p>
        </p:txBody>
      </p:sp>
    </p:spTree>
    <p:extLst>
      <p:ext uri="{BB962C8B-B14F-4D97-AF65-F5344CB8AC3E}">
        <p14:creationId xmlns:p14="http://schemas.microsoft.com/office/powerpoint/2010/main" val="1448816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Non-interactive Proof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1738" y="895489"/>
                <a:ext cx="8660524" cy="38184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non-interactive proof system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  for prover and verifier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	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is called a </a:t>
                </a:r>
                <a:r>
                  <a:rPr lang="en-US" i="1" dirty="0"/>
                  <a:t>reference string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⇾  accept or reject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738" y="895489"/>
                <a:ext cx="8660524" cy="3818431"/>
              </a:xfrm>
              <a:blipFill>
                <a:blip r:embed="rId2"/>
                <a:stretch>
                  <a:fillRect l="-1320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884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</a:t>
            </a:r>
            <a:r>
              <a:rPr lang="en-US" dirty="0" err="1"/>
              <a:t>zkRollup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2BB27-F783-7840-B91B-AA8E09F3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42" y="858414"/>
            <a:ext cx="6407658" cy="52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Today:  </a:t>
            </a:r>
            <a:r>
              <a:rPr lang="en-US" sz="2400" u="sng" dirty="0"/>
              <a:t>every</a:t>
            </a:r>
            <a:r>
              <a:rPr lang="en-US" sz="2400" dirty="0"/>
              <a:t> miner must verify </a:t>
            </a:r>
            <a:r>
              <a:rPr lang="en-US" sz="2400" u="sng" dirty="0"/>
              <a:t>every</a:t>
            </a:r>
            <a:r>
              <a:rPr lang="en-US" sz="2400" dirty="0"/>
              <a:t> posted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6CCB69E3-079F-3843-99C9-5A5E8E1D5AC4}"/>
              </a:ext>
            </a:extLst>
          </p:cNvPr>
          <p:cNvSpPr/>
          <p:nvPr/>
        </p:nvSpPr>
        <p:spPr>
          <a:xfrm>
            <a:off x="6631101" y="1071552"/>
            <a:ext cx="1055078" cy="612648"/>
          </a:xfrm>
          <a:prstGeom prst="wedgeRoundRectCallout">
            <a:avLst>
              <a:gd name="adj1" fmla="val -2055"/>
              <a:gd name="adj2" fmla="val 1569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51239B8-C778-8547-A454-027FB268BFFA}"/>
              </a:ext>
            </a:extLst>
          </p:cNvPr>
          <p:cNvSpPr/>
          <p:nvPr/>
        </p:nvSpPr>
        <p:spPr>
          <a:xfrm>
            <a:off x="5230445" y="2014529"/>
            <a:ext cx="995539" cy="612648"/>
          </a:xfrm>
          <a:prstGeom prst="wedgeRoundRectCallout">
            <a:avLst>
              <a:gd name="adj1" fmla="val 85344"/>
              <a:gd name="adj2" fmla="val 1857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F6DB4189-2271-4C45-8FCD-EA8026E47F5B}"/>
              </a:ext>
            </a:extLst>
          </p:cNvPr>
          <p:cNvSpPr/>
          <p:nvPr/>
        </p:nvSpPr>
        <p:spPr>
          <a:xfrm>
            <a:off x="8030302" y="1703574"/>
            <a:ext cx="1055078" cy="612648"/>
          </a:xfrm>
          <a:prstGeom prst="wedgeRoundRectCallout">
            <a:avLst>
              <a:gd name="adj1" fmla="val -36500"/>
              <a:gd name="adj2" fmla="val 1894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>
            <a:off x="1352440" y="2627177"/>
            <a:ext cx="1670913" cy="739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</p:cNvCxnSpPr>
          <p:nvPr/>
        </p:nvCxnSpPr>
        <p:spPr>
          <a:xfrm>
            <a:off x="1397393" y="3510549"/>
            <a:ext cx="1658382" cy="54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3839319"/>
            <a:ext cx="1613428" cy="527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60B08115-38FE-CF4F-A884-031E1168954B}"/>
              </a:ext>
            </a:extLst>
          </p:cNvPr>
          <p:cNvSpPr/>
          <p:nvPr/>
        </p:nvSpPr>
        <p:spPr>
          <a:xfrm>
            <a:off x="3223700" y="1660883"/>
            <a:ext cx="2683862" cy="817684"/>
          </a:xfrm>
          <a:prstGeom prst="wedgeRoundRectCallout">
            <a:avLst>
              <a:gd name="adj1" fmla="val -41374"/>
              <a:gd name="adj2" fmla="val 12579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dirty="0"/>
              <a:t>verify all Tx </a:t>
            </a:r>
            <a:br>
              <a:rPr lang="en-US" dirty="0"/>
            </a:br>
            <a:r>
              <a:rPr lang="en-US" dirty="0"/>
              <a:t>    ⇒  short proof </a:t>
            </a:r>
            <a:r>
              <a:rPr lang="en-US" sz="2800" b="1" dirty="0"/>
              <a:t>π</a:t>
            </a:r>
            <a:endParaRPr lang="en-US" b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658326" y="3045848"/>
            <a:ext cx="2162541" cy="508375"/>
            <a:chOff x="3658326" y="3184077"/>
            <a:chExt cx="2162541" cy="50837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3658326" y="3686839"/>
              <a:ext cx="2162541" cy="56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>
              <a:off x="3787279" y="3184077"/>
              <a:ext cx="1873773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summary,   </a:t>
              </a:r>
              <a:r>
                <a:rPr lang="en-US" sz="2800" b="1" dirty="0"/>
                <a:t>π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664160-7292-9F4A-90E2-72111AE3E332}"/>
              </a:ext>
            </a:extLst>
          </p:cNvPr>
          <p:cNvSpPr txBox="1"/>
          <p:nvPr/>
        </p:nvSpPr>
        <p:spPr>
          <a:xfrm>
            <a:off x="1167080" y="4659188"/>
            <a:ext cx="65382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verifying proof is much easier than verifying 10K Tx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61B25D-54A9-1C4A-97AA-9BA87D541D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031306" y="3075634"/>
            <a:ext cx="663851" cy="858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24DDC-DC9E-9240-B432-54BB13404D25}"/>
              </a:ext>
            </a:extLst>
          </p:cNvPr>
          <p:cNvSpPr txBox="1"/>
          <p:nvPr/>
        </p:nvSpPr>
        <p:spPr>
          <a:xfrm>
            <a:off x="2384224" y="4121269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Server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123629-CFA4-7344-A6A3-850A7933683C}"/>
              </a:ext>
            </a:extLst>
          </p:cNvPr>
          <p:cNvSpPr/>
          <p:nvPr/>
        </p:nvSpPr>
        <p:spPr>
          <a:xfrm>
            <a:off x="937613" y="1826480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4CBA89-ECA6-714F-8D92-2F0D00D437CA}"/>
              </a:ext>
            </a:extLst>
          </p:cNvPr>
          <p:cNvCxnSpPr>
            <a:cxnSpLocks/>
          </p:cNvCxnSpPr>
          <p:nvPr/>
        </p:nvCxnSpPr>
        <p:spPr>
          <a:xfrm>
            <a:off x="1318647" y="1978780"/>
            <a:ext cx="1737127" cy="1188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5" grpId="0" animBg="1"/>
      <p:bldP spid="45" grpId="0" animBg="1"/>
      <p:bldP spid="53" grpId="0" animBg="1"/>
      <p:bldP spid="54" grpId="0" animBg="1"/>
      <p:bldP spid="30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</a:t>
            </a:r>
            <a:r>
              <a:rPr lang="en-US" dirty="0" err="1"/>
              <a:t>zkRollup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2BB27-F783-7840-B91B-AA8E09F3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42" y="858414"/>
            <a:ext cx="6407658" cy="52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Today:  </a:t>
            </a:r>
            <a:r>
              <a:rPr lang="en-US" sz="2400" u="sng" dirty="0"/>
              <a:t>every</a:t>
            </a:r>
            <a:r>
              <a:rPr lang="en-US" sz="2400" dirty="0"/>
              <a:t> miner must verify </a:t>
            </a:r>
            <a:r>
              <a:rPr lang="en-US" sz="2400" u="sng" dirty="0"/>
              <a:t>every</a:t>
            </a:r>
            <a:r>
              <a:rPr lang="en-US" sz="2400" dirty="0"/>
              <a:t> posted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6CCB69E3-079F-3843-99C9-5A5E8E1D5AC4}"/>
              </a:ext>
            </a:extLst>
          </p:cNvPr>
          <p:cNvSpPr/>
          <p:nvPr/>
        </p:nvSpPr>
        <p:spPr>
          <a:xfrm>
            <a:off x="6631101" y="1071552"/>
            <a:ext cx="1055078" cy="612648"/>
          </a:xfrm>
          <a:prstGeom prst="wedgeRoundRectCallout">
            <a:avLst>
              <a:gd name="adj1" fmla="val -2055"/>
              <a:gd name="adj2" fmla="val 1569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51239B8-C778-8547-A454-027FB268BFFA}"/>
              </a:ext>
            </a:extLst>
          </p:cNvPr>
          <p:cNvSpPr/>
          <p:nvPr/>
        </p:nvSpPr>
        <p:spPr>
          <a:xfrm>
            <a:off x="5230445" y="2014529"/>
            <a:ext cx="995539" cy="612648"/>
          </a:xfrm>
          <a:prstGeom prst="wedgeRoundRectCallout">
            <a:avLst>
              <a:gd name="adj1" fmla="val 85344"/>
              <a:gd name="adj2" fmla="val 1857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F6DB4189-2271-4C45-8FCD-EA8026E47F5B}"/>
              </a:ext>
            </a:extLst>
          </p:cNvPr>
          <p:cNvSpPr/>
          <p:nvPr/>
        </p:nvSpPr>
        <p:spPr>
          <a:xfrm>
            <a:off x="8030302" y="1703574"/>
            <a:ext cx="1055078" cy="612648"/>
          </a:xfrm>
          <a:prstGeom prst="wedgeRoundRectCallout">
            <a:avLst>
              <a:gd name="adj1" fmla="val -36500"/>
              <a:gd name="adj2" fmla="val 1894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all Tx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>
            <a:off x="1352440" y="2627177"/>
            <a:ext cx="1670913" cy="739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</p:cNvCxnSpPr>
          <p:nvPr/>
        </p:nvCxnSpPr>
        <p:spPr>
          <a:xfrm>
            <a:off x="1397393" y="3510549"/>
            <a:ext cx="1658382" cy="54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3839319"/>
            <a:ext cx="1613428" cy="527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60B08115-38FE-CF4F-A884-031E1168954B}"/>
              </a:ext>
            </a:extLst>
          </p:cNvPr>
          <p:cNvSpPr/>
          <p:nvPr/>
        </p:nvSpPr>
        <p:spPr>
          <a:xfrm>
            <a:off x="3223700" y="1660883"/>
            <a:ext cx="2683862" cy="817684"/>
          </a:xfrm>
          <a:prstGeom prst="wedgeRoundRectCallout">
            <a:avLst>
              <a:gd name="adj1" fmla="val -41374"/>
              <a:gd name="adj2" fmla="val 12579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dirty="0"/>
              <a:t>verify all Tx </a:t>
            </a:r>
            <a:br>
              <a:rPr lang="en-US" dirty="0"/>
            </a:br>
            <a:r>
              <a:rPr lang="en-US" dirty="0"/>
              <a:t>    ⇒  short proof </a:t>
            </a:r>
            <a:r>
              <a:rPr lang="en-US" sz="2800" b="1" dirty="0"/>
              <a:t>π</a:t>
            </a:r>
            <a:endParaRPr lang="en-US" b="1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658326" y="3045848"/>
            <a:ext cx="2162541" cy="508375"/>
            <a:chOff x="3658326" y="3184077"/>
            <a:chExt cx="2162541" cy="50837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3658326" y="3686839"/>
              <a:ext cx="2162541" cy="56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>
              <a:off x="3787279" y="3184077"/>
              <a:ext cx="1873773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summary,   </a:t>
              </a:r>
              <a:r>
                <a:rPr lang="en-US" sz="2800" b="1" dirty="0"/>
                <a:t>π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664160-7292-9F4A-90E2-72111AE3E332}"/>
              </a:ext>
            </a:extLst>
          </p:cNvPr>
          <p:cNvSpPr txBox="1"/>
          <p:nvPr/>
        </p:nvSpPr>
        <p:spPr>
          <a:xfrm>
            <a:off x="1167080" y="4659188"/>
            <a:ext cx="65382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verifying proof is much easier than verifying 10K Tx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61B25D-54A9-1C4A-97AA-9BA87D541D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803610" y="2978763"/>
            <a:ext cx="991210" cy="1281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24DDC-DC9E-9240-B432-54BB13404D25}"/>
              </a:ext>
            </a:extLst>
          </p:cNvPr>
          <p:cNvSpPr txBox="1"/>
          <p:nvPr/>
        </p:nvSpPr>
        <p:spPr>
          <a:xfrm>
            <a:off x="2384224" y="4121269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Server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40BFC5-74FA-EB47-8DC5-19A54AD927AB}"/>
              </a:ext>
            </a:extLst>
          </p:cNvPr>
          <p:cNvSpPr/>
          <p:nvPr/>
        </p:nvSpPr>
        <p:spPr>
          <a:xfrm>
            <a:off x="937613" y="1826480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0AD2ED7-4044-9441-A869-5A704271B825}"/>
              </a:ext>
            </a:extLst>
          </p:cNvPr>
          <p:cNvCxnSpPr>
            <a:cxnSpLocks/>
          </p:cNvCxnSpPr>
          <p:nvPr/>
        </p:nvCxnSpPr>
        <p:spPr>
          <a:xfrm>
            <a:off x="1318647" y="1978780"/>
            <a:ext cx="1737127" cy="1188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5" grpId="0" animBg="1"/>
      <p:bldP spid="45" grpId="0" animBg="1"/>
      <p:bldP spid="53" grpId="0" animBg="1"/>
      <p:bldP spid="54" grpId="0" animBg="1"/>
      <p:bldP spid="30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with many coordinators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 flipV="1">
            <a:off x="1352440" y="2406494"/>
            <a:ext cx="653302" cy="220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</p:cNvCxnSpPr>
          <p:nvPr/>
        </p:nvCxnSpPr>
        <p:spPr>
          <a:xfrm>
            <a:off x="1397393" y="3510549"/>
            <a:ext cx="927252" cy="13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4067973"/>
            <a:ext cx="703918" cy="298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162171" y="3480739"/>
            <a:ext cx="1739138" cy="826570"/>
            <a:chOff x="3109751" y="3491135"/>
            <a:chExt cx="1739138" cy="82657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4309" y="3992399"/>
              <a:ext cx="1654580" cy="325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 rot="20829768">
              <a:off x="3109751" y="3491135"/>
              <a:ext cx="1398210" cy="6478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summary2,   </a:t>
              </a:r>
              <a:r>
                <a:rPr lang="en-US" sz="2800" b="1" dirty="0"/>
                <a:t>π</a:t>
              </a:r>
              <a:r>
                <a:rPr lang="en-US" sz="2800" b="1" baseline="-25000" dirty="0"/>
                <a:t>2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61B25D-54A9-1C4A-97AA-9BA87D541D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265020" y="3198148"/>
            <a:ext cx="932688" cy="12062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24DDC-DC9E-9240-B432-54BB13404D25}"/>
              </a:ext>
            </a:extLst>
          </p:cNvPr>
          <p:cNvSpPr txBox="1"/>
          <p:nvPr/>
        </p:nvSpPr>
        <p:spPr>
          <a:xfrm>
            <a:off x="1975279" y="4346406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 2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E0E99CC-16EA-814A-926B-B8245CCE88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93044" y="1489491"/>
            <a:ext cx="893548" cy="115565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4C4488-A789-4D46-A247-F66AB7B77FF2}"/>
              </a:ext>
            </a:extLst>
          </p:cNvPr>
          <p:cNvSpPr txBox="1"/>
          <p:nvPr/>
        </p:nvSpPr>
        <p:spPr>
          <a:xfrm>
            <a:off x="1690637" y="2523906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 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8BA1F2-8D3E-9741-87AE-6B43A1EBED88}"/>
              </a:ext>
            </a:extLst>
          </p:cNvPr>
          <p:cNvSpPr/>
          <p:nvPr/>
        </p:nvSpPr>
        <p:spPr>
          <a:xfrm>
            <a:off x="937613" y="1826480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7F48CA-7F06-384F-B10D-116DCD8889B4}"/>
              </a:ext>
            </a:extLst>
          </p:cNvPr>
          <p:cNvCxnSpPr>
            <a:cxnSpLocks/>
          </p:cNvCxnSpPr>
          <p:nvPr/>
        </p:nvCxnSpPr>
        <p:spPr>
          <a:xfrm>
            <a:off x="1318647" y="1978780"/>
            <a:ext cx="6188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EDB2967-8259-1640-BCD7-220FD9A6D137}"/>
              </a:ext>
            </a:extLst>
          </p:cNvPr>
          <p:cNvCxnSpPr>
            <a:cxnSpLocks/>
          </p:cNvCxnSpPr>
          <p:nvPr/>
        </p:nvCxnSpPr>
        <p:spPr>
          <a:xfrm>
            <a:off x="2798703" y="2141095"/>
            <a:ext cx="1762798" cy="530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5415D65-199F-0749-9FBE-4490D19FAD26}"/>
              </a:ext>
            </a:extLst>
          </p:cNvPr>
          <p:cNvSpPr/>
          <p:nvPr/>
        </p:nvSpPr>
        <p:spPr>
          <a:xfrm rot="1028207">
            <a:off x="3019017" y="1626040"/>
            <a:ext cx="1452237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summary1,   </a:t>
            </a:r>
            <a:r>
              <a:rPr lang="en-US" sz="2800" b="1" dirty="0"/>
              <a:t>π</a:t>
            </a:r>
            <a:r>
              <a:rPr lang="en-US" sz="2800" b="1" baseline="-25000" dirty="0"/>
              <a:t>1</a:t>
            </a:r>
            <a:endParaRPr lang="en-US" sz="2000" b="1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280C95-C6A9-3749-B76F-C188DCC25AD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161432" y="2763594"/>
            <a:ext cx="473556" cy="612465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01221B-E476-1F4E-9663-EF00824BF7BA}"/>
              </a:ext>
            </a:extLst>
          </p:cNvPr>
          <p:cNvCxnSpPr>
            <a:cxnSpLocks/>
          </p:cNvCxnSpPr>
          <p:nvPr/>
        </p:nvCxnSpPr>
        <p:spPr>
          <a:xfrm>
            <a:off x="4729965" y="3396222"/>
            <a:ext cx="10909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71E1242A-987B-D641-B8CD-B933D2EBF359}"/>
              </a:ext>
            </a:extLst>
          </p:cNvPr>
          <p:cNvSpPr/>
          <p:nvPr/>
        </p:nvSpPr>
        <p:spPr>
          <a:xfrm>
            <a:off x="4709744" y="2542676"/>
            <a:ext cx="1201952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summary,   </a:t>
            </a:r>
            <a:r>
              <a:rPr lang="en-US" sz="2800" b="1" dirty="0"/>
              <a:t>π</a:t>
            </a:r>
            <a:endParaRPr lang="en-US" sz="2000" b="1" dirty="0"/>
          </a:p>
        </p:txBody>
      </p:sp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id="{66C2FA1C-171F-BE40-B4D3-B2E1AD8C0DCE}"/>
              </a:ext>
            </a:extLst>
          </p:cNvPr>
          <p:cNvSpPr/>
          <p:nvPr/>
        </p:nvSpPr>
        <p:spPr>
          <a:xfrm>
            <a:off x="5827634" y="1711849"/>
            <a:ext cx="1055078" cy="612648"/>
          </a:xfrm>
          <a:prstGeom prst="wedgeRoundRectCallout">
            <a:avLst>
              <a:gd name="adj1" fmla="val 13660"/>
              <a:gd name="adj2" fmla="val 270994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820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0" grpId="0" animBg="1"/>
      <p:bldP spid="41" grpId="0" animBg="1"/>
      <p:bldP spid="55" grpId="0" animBg="1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E5DA-20A3-BE48-AD9F-43F14F8D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Zk</a:t>
            </a:r>
            <a:r>
              <a:rPr lang="en-US" dirty="0"/>
              <a:t>-</a:t>
            </a:r>
            <a:r>
              <a:rPr lang="en-US" dirty="0" err="1"/>
              <a:t>zk</a:t>
            </a:r>
            <a:r>
              <a:rPr lang="en-US" dirty="0"/>
              <a:t>-Rollup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DC6B1-6D55-2B47-8F76-779FE1A3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4682"/>
            <a:ext cx="8686800" cy="41688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servers</a:t>
            </a:r>
          </a:p>
          <a:p>
            <a:r>
              <a:rPr lang="en-US" dirty="0"/>
              <a:t>Each responsible for subset of users (no overlaps)</a:t>
            </a:r>
          </a:p>
          <a:p>
            <a:r>
              <a:rPr lang="en-US" dirty="0"/>
              <a:t>Rollup aggregator (can be one of the servers)</a:t>
            </a:r>
          </a:p>
          <a:p>
            <a:r>
              <a:rPr lang="en-US" dirty="0"/>
              <a:t>Rollup aggregator combines summaries (balance table) and creates one proof that</a:t>
            </a:r>
          </a:p>
          <a:p>
            <a:r>
              <a:rPr lang="en-US" dirty="0"/>
              <a:t>How can we combine proofs?</a:t>
            </a:r>
          </a:p>
          <a:p>
            <a:r>
              <a:rPr lang="en-US" dirty="0"/>
              <a:t>Trivial solution: </a:t>
            </a:r>
          </a:p>
          <a:p>
            <a:pPr lvl="1"/>
            <a:r>
              <a:rPr lang="en-US" dirty="0"/>
              <a:t>All servers forward all Tx</a:t>
            </a:r>
          </a:p>
          <a:p>
            <a:pPr lvl="1"/>
            <a:r>
              <a:rPr lang="en-US" dirty="0"/>
              <a:t>Rollup aggregator creates one SNARK</a:t>
            </a:r>
          </a:p>
          <a:p>
            <a:pPr lvl="1"/>
            <a:r>
              <a:rPr lang="en-US" dirty="0"/>
              <a:t>Does not save work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5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17A6-BE3E-6541-06BA-40A57222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 Error correcting codes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5A8D2-D8ED-4D57-CF0B-D3598FFB4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0"/>
                <a:ext cx="8449733" cy="33940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In transmitting a message </a:t>
                </a:r>
                <a:r>
                  <a:rPr lang="en-US" i="1" dirty="0"/>
                  <a:t>m</a:t>
                </a:r>
                <a:r>
                  <a:rPr lang="en-US" dirty="0"/>
                  <a:t> there may be some errors that change its meaning (e.g., a phone number)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Idea of error correcting codes: </a:t>
                </a:r>
                <a:r>
                  <a:rPr lang="en-US" dirty="0"/>
                  <a:t>encode m in a way that if only a few locations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b="1" i="1" dirty="0"/>
                  <a:t> </a:t>
                </a:r>
                <a:r>
                  <a:rPr lang="en-US" dirty="0"/>
                  <a:t>are modified/missing the original message m can be uniquely recovered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“error </a:t>
                </a:r>
                <a:r>
                  <a:rPr lang="en-US" dirty="0" err="1"/>
                  <a:t>corrhct</a:t>
                </a:r>
                <a:r>
                  <a:rPr lang="en-US" dirty="0"/>
                  <a:t> </a:t>
                </a:r>
                <a:r>
                  <a:rPr lang="en-US" dirty="0" err="1"/>
                  <a:t>thdt</a:t>
                </a:r>
                <a:r>
                  <a:rPr lang="en-US" dirty="0"/>
                  <a:t> </a:t>
                </a:r>
                <a:r>
                  <a:rPr lang="en-US" dirty="0" err="1"/>
                  <a:t>sntence</a:t>
                </a:r>
                <a:r>
                  <a:rPr lang="en-US" dirty="0"/>
                  <a:t>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5A8D2-D8ED-4D57-CF0B-D3598FFB4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0"/>
                <a:ext cx="8449733" cy="3394075"/>
              </a:xfrm>
              <a:blipFill>
                <a:blip r:embed="rId3"/>
                <a:stretch>
                  <a:fillRect l="-1351" t="-2985" r="-1502"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57C75-E4E4-AACB-A85C-6C9CFA08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2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Non-interactive Proof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1738" y="895489"/>
                <a:ext cx="8660524" cy="38184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non-interactive proof system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  for prover and verifier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	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is called a </a:t>
                </a:r>
                <a:r>
                  <a:rPr lang="en-US" i="1" dirty="0"/>
                  <a:t>reference string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⇾  accept or reject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738" y="895489"/>
                <a:ext cx="8660524" cy="3818431"/>
              </a:xfrm>
              <a:blipFill>
                <a:blip r:embed="rId2"/>
                <a:stretch>
                  <a:fillRect l="-1320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044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of a SNARK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1738" y="895489"/>
                <a:ext cx="8660524" cy="38184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non-interactive proof system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  for prover and verifier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	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is called a </a:t>
                </a:r>
                <a:r>
                  <a:rPr lang="en-US" i="1" dirty="0"/>
                  <a:t>reference string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⇾  accept or reject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738" y="895489"/>
                <a:ext cx="8660524" cy="3818431"/>
              </a:xfrm>
              <a:blipFill>
                <a:blip r:embed="rId2"/>
                <a:stretch>
                  <a:fillRect l="-1320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439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11C4-46E9-D641-964D-5DBDF0FE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of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BA63B-8511-A947-9FA5-93B13A4B07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0459"/>
                <a:ext cx="8229600" cy="381843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Now write a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that verifies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00B050"/>
                    </a:solidFill>
                  </a:rPr>
                  <a:t>x</a:t>
                </a:r>
              </a:p>
              <a:p>
                <a:r>
                  <a:rPr lang="en-US" sz="2400" dirty="0"/>
                  <a:t>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w’</a:t>
                </a:r>
                <a:r>
                  <a:rPr lang="en-US" sz="2400" dirty="0"/>
                  <a:t>) = 0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=Accept  </a:t>
                </a:r>
              </a:p>
              <a:p>
                <a:pPr marL="0" indent="0">
                  <a:buNone/>
                </a:pPr>
                <a:r>
                  <a:rPr lang="en-US" sz="2400" dirty="0"/>
                  <a:t>Finally: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BA63B-8511-A947-9FA5-93B13A4B0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0459"/>
                <a:ext cx="8229600" cy="3818430"/>
              </a:xfrm>
              <a:blipFill>
                <a:blip r:embed="rId2"/>
                <a:stretch>
                  <a:fillRect l="-1235" b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02A5B-6274-2D43-9027-53DCC868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68252-B80B-EC49-B195-1FACAAA9D5D0}"/>
              </a:ext>
            </a:extLst>
          </p:cNvPr>
          <p:cNvSpPr txBox="1"/>
          <p:nvPr/>
        </p:nvSpPr>
        <p:spPr>
          <a:xfrm>
            <a:off x="2259874" y="863405"/>
            <a:ext cx="462425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How can we aggregate proofs?</a:t>
            </a:r>
          </a:p>
        </p:txBody>
      </p:sp>
    </p:spTree>
    <p:extLst>
      <p:ext uri="{BB962C8B-B14F-4D97-AF65-F5344CB8AC3E}">
        <p14:creationId xmlns:p14="http://schemas.microsoft.com/office/powerpoint/2010/main" val="11332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11C4-46E9-D641-964D-5DBDF0FE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of SNARKs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BA63B-8511-A947-9FA5-93B13A4B07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0459"/>
                <a:ext cx="8229600" cy="381843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Now write a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that verifies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00B050"/>
                    </a:solidFill>
                  </a:rPr>
                  <a:t>x</a:t>
                </a:r>
                <a:r>
                  <a:rPr lang="en-US" sz="2400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en-US" sz="2400" dirty="0">
                    <a:solidFill>
                      <a:srgbClr val="00B050"/>
                    </a:solidFill>
                  </a:rPr>
                  <a:t>||x</a:t>
                </a:r>
                <a:r>
                  <a:rPr lang="en-US" sz="2400" baseline="-25000" dirty="0">
                    <a:solidFill>
                      <a:srgbClr val="00B050"/>
                    </a:solidFill>
                  </a:rPr>
                  <a:t>2</a:t>
                </a:r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/>
                  <a:t>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w’</a:t>
                </a:r>
                <a:r>
                  <a:rPr lang="en-US" sz="2400" dirty="0"/>
                  <a:t>) = 0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=Accept  and 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=Accept </a:t>
                </a:r>
              </a:p>
              <a:p>
                <a:pPr marL="0" indent="0">
                  <a:buNone/>
                </a:pPr>
                <a:r>
                  <a:rPr lang="en-US" sz="2400" dirty="0"/>
                  <a:t>Finally: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BA63B-8511-A947-9FA5-93B13A4B0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0459"/>
                <a:ext cx="8229600" cy="3818430"/>
              </a:xfrm>
              <a:blipFill>
                <a:blip r:embed="rId2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02A5B-6274-2D43-9027-53DCC868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68252-B80B-EC49-B195-1FACAAA9D5D0}"/>
              </a:ext>
            </a:extLst>
          </p:cNvPr>
          <p:cNvSpPr txBox="1"/>
          <p:nvPr/>
        </p:nvSpPr>
        <p:spPr>
          <a:xfrm>
            <a:off x="2259874" y="863405"/>
            <a:ext cx="462425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How can we aggregate proofs?</a:t>
            </a:r>
          </a:p>
        </p:txBody>
      </p:sp>
    </p:spTree>
    <p:extLst>
      <p:ext uri="{BB962C8B-B14F-4D97-AF65-F5344CB8AC3E}">
        <p14:creationId xmlns:p14="http://schemas.microsoft.com/office/powerpoint/2010/main" val="3338953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EE80-DF4D-6A42-855B-BB8B28EB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of SNARKs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106F6-DD69-AA47-97D4-AE378B7FA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C’ depends only on </a:t>
            </a:r>
            <a:r>
              <a:rPr lang="en-US" b="1" dirty="0"/>
              <a:t>V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dirty="0" err="1"/>
              <a:t>S</a:t>
            </a:r>
            <a:r>
              <a:rPr lang="en-US" baseline="-25000" dirty="0" err="1"/>
              <a:t>v</a:t>
            </a:r>
            <a:r>
              <a:rPr lang="en-US" dirty="0"/>
              <a:t> (not on C</a:t>
            </a:r>
            <a:r>
              <a:rPr lang="en-US" baseline="-25000" dirty="0"/>
              <a:t>1</a:t>
            </a:r>
            <a:r>
              <a:rPr lang="en-US" dirty="0"/>
              <a:t>,C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We can express </a:t>
            </a:r>
            <a:r>
              <a:rPr lang="en-US" b="1" dirty="0"/>
              <a:t>V </a:t>
            </a:r>
            <a:r>
              <a:rPr lang="en-US" dirty="0"/>
              <a:t>as a circuit: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C2FC05-E66C-9144-915F-7F647448B001}"/>
              </a:ext>
            </a:extLst>
          </p:cNvPr>
          <p:cNvGrpSpPr/>
          <p:nvPr/>
        </p:nvGrpSpPr>
        <p:grpSpPr>
          <a:xfrm>
            <a:off x="1227535" y="2365041"/>
            <a:ext cx="2596055" cy="2806262"/>
            <a:chOff x="6390290" y="2081048"/>
            <a:chExt cx="2596055" cy="28062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178875-B82D-0245-885E-0DC05227F029}"/>
                </a:ext>
              </a:extLst>
            </p:cNvPr>
            <p:cNvGrpSpPr/>
            <p:nvPr/>
          </p:nvGrpSpPr>
          <p:grpSpPr>
            <a:xfrm>
              <a:off x="6621516" y="2161146"/>
              <a:ext cx="1928648" cy="2491650"/>
              <a:chOff x="6621516" y="2161146"/>
              <a:chExt cx="1928648" cy="24916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DD5587F2-5BE3-094A-A3E6-3DCB775F9F59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DD5587F2-5BE3-094A-A3E6-3DCB775F9F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62B4FA71-6EDA-6F40-9114-C969BA22CC81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62B4FA71-6EDA-6F40-9114-C969BA22CC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6C35338B-29CD-DA48-B3F3-244348811107}"/>
                      </a:ext>
                    </a:extLst>
                  </p:cNvPr>
                  <p:cNvSpPr/>
                  <p:nvPr/>
                </p:nvSpPr>
                <p:spPr>
                  <a:xfrm>
                    <a:off x="8203322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6C35338B-29CD-DA48-B3F3-2443488111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2" y="4314498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5AD7E708-E7EA-284E-94A4-7FE3152EAF4C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8BCC9AA6-B548-C042-99E3-8D97DC10B48C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81B64518-6806-5041-A09E-2FB1BC592AF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EFB722C5-BF65-3448-92E8-6ED2CCF4D351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FA0B8D7-8585-F542-B30B-2E55F770798C}"/>
                  </a:ext>
                </a:extLst>
              </p:cNvPr>
              <p:cNvCxnSpPr>
                <a:endCxn id="10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BE62010-B6B8-344D-9AA3-5735B63225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E13BB2A-CC1A-9D45-840F-CCF8644D3100}"/>
                  </a:ext>
                </a:extLst>
              </p:cNvPr>
              <p:cNvCxnSpPr>
                <a:cxnSpLocks/>
                <a:stCxn id="8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AA7824A-18B4-8A4B-9C11-897F52C96A10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1E3759E-E0CC-964E-BCAD-0233D6873C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169B9A7-3F9D-0142-B477-5E822F0ADD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F167AA66-625F-964A-AE2B-D3F2E1CEEB34}"/>
                  </a:ext>
                </a:extLst>
              </p:cNvPr>
              <p:cNvSpPr/>
              <p:nvPr/>
            </p:nvSpPr>
            <p:spPr>
              <a:xfrm>
                <a:off x="6684578" y="3237185"/>
                <a:ext cx="756745" cy="1114096"/>
              </a:xfrm>
              <a:custGeom>
                <a:avLst/>
                <a:gdLst>
                  <a:gd name="connsiteX0" fmla="*/ 0 w 756745"/>
                  <a:gd name="connsiteY0" fmla="*/ 1114096 h 1114096"/>
                  <a:gd name="connsiteX1" fmla="*/ 126124 w 756745"/>
                  <a:gd name="connsiteY1" fmla="*/ 252248 h 1114096"/>
                  <a:gd name="connsiteX2" fmla="*/ 756745 w 756745"/>
                  <a:gd name="connsiteY2" fmla="*/ 0 h 11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45" h="1114096">
                    <a:moveTo>
                      <a:pt x="0" y="1114096"/>
                    </a:moveTo>
                    <a:cubicBezTo>
                      <a:pt x="0" y="776013"/>
                      <a:pt x="0" y="437931"/>
                      <a:pt x="126124" y="252248"/>
                    </a:cubicBezTo>
                    <a:cubicBezTo>
                      <a:pt x="252248" y="66565"/>
                      <a:pt x="504496" y="33282"/>
                      <a:pt x="756745" y="0"/>
                    </a:cubicBez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292BF30-85D0-314B-9554-A30ACBE190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09573" y="3975487"/>
                <a:ext cx="733775" cy="46951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887BEB6-2B7B-6940-9776-FBA75216F4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37080" y="2567872"/>
                <a:ext cx="1" cy="427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AFAA7EC3-58CC-B745-A12A-466AD6D5C66B}"/>
                      </a:ext>
                    </a:extLst>
                  </p:cNvPr>
                  <p:cNvSpPr txBox="1"/>
                  <p:nvPr/>
                </p:nvSpPr>
                <p:spPr>
                  <a:xfrm>
                    <a:off x="6994168" y="2161146"/>
                    <a:ext cx="15359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0=“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𝐴𝑐𝑐𝑒𝑝𝑡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AFAA7EC3-58CC-B745-A12A-466AD6D5C6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4168" y="2161146"/>
                    <a:ext cx="153599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312451-5CFD-7644-AB1E-9F5E39824A84}"/>
                </a:ext>
              </a:extLst>
            </p:cNvPr>
            <p:cNvSpPr/>
            <p:nvPr/>
          </p:nvSpPr>
          <p:spPr>
            <a:xfrm>
              <a:off x="6390290" y="2081048"/>
              <a:ext cx="2596055" cy="280626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4943E8-6321-5E48-938D-747F1AEFA8C3}"/>
                  </a:ext>
                </a:extLst>
              </p:cNvPr>
              <p:cNvSpPr txBox="1"/>
              <p:nvPr/>
            </p:nvSpPr>
            <p:spPr>
              <a:xfrm>
                <a:off x="4531318" y="2548581"/>
                <a:ext cx="44571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latin typeface="+mn-lt"/>
                  </a:rPr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,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  <a:p>
                <a:r>
                  <a:rPr lang="en-US" dirty="0">
                    <a:latin typeface="+mn-lt"/>
                  </a:rPr>
                  <a:t> |C’|=2*|</a:t>
                </a:r>
                <a:r>
                  <a:rPr lang="en-US" dirty="0"/>
                  <a:t>V|</a:t>
                </a:r>
                <a:r>
                  <a:rPr lang="en-US" dirty="0">
                    <a:latin typeface="+mn-lt"/>
                  </a:rPr>
                  <a:t> &lt; |2* C|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4943E8-6321-5E48-938D-747F1AEFA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318" y="2548581"/>
                <a:ext cx="4457118" cy="830997"/>
              </a:xfrm>
              <a:prstGeom prst="rect">
                <a:avLst/>
              </a:prstGeom>
              <a:blipFill>
                <a:blip r:embed="rId10"/>
                <a:stretch>
                  <a:fillRect l="-568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0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9C0C-53F4-6241-9404-6D2F9D1E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SNARK of SNARKs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57E46-6B83-9E48-995F-45161D659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big is C’?</a:t>
            </a:r>
          </a:p>
          <a:p>
            <a:r>
              <a:rPr lang="en-US" dirty="0"/>
              <a:t>Comparison |SHA256 circuit| = 20k gates</a:t>
            </a:r>
          </a:p>
          <a:p>
            <a:r>
              <a:rPr lang="en-US" dirty="0"/>
              <a:t>First SNARK of SNARK ~1 million gates with trusted setup (BCTV14)</a:t>
            </a:r>
          </a:p>
          <a:p>
            <a:r>
              <a:rPr lang="en-US" dirty="0"/>
              <a:t>Today less than 50k gates (Halo, BCLMS20, Nova) </a:t>
            </a:r>
          </a:p>
          <a:p>
            <a:pPr lvl="1"/>
            <a:r>
              <a:rPr lang="en-US" dirty="0"/>
              <a:t>no trusted setup</a:t>
            </a:r>
          </a:p>
          <a:p>
            <a:r>
              <a:rPr lang="en-US" dirty="0"/>
              <a:t>Independent of inner SNARK circuits!</a:t>
            </a:r>
          </a:p>
        </p:txBody>
      </p:sp>
    </p:spTree>
    <p:extLst>
      <p:ext uri="{BB962C8B-B14F-4D97-AF65-F5344CB8AC3E}">
        <p14:creationId xmlns:p14="http://schemas.microsoft.com/office/powerpoint/2010/main" val="34318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with many coordinators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 flipV="1">
            <a:off x="1352440" y="2406494"/>
            <a:ext cx="653302" cy="220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</p:cNvCxnSpPr>
          <p:nvPr/>
        </p:nvCxnSpPr>
        <p:spPr>
          <a:xfrm>
            <a:off x="1397393" y="3510549"/>
            <a:ext cx="927252" cy="13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4067973"/>
            <a:ext cx="703918" cy="298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162171" y="3480739"/>
            <a:ext cx="1739138" cy="826570"/>
            <a:chOff x="3109751" y="3491135"/>
            <a:chExt cx="1739138" cy="82657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4309" y="3992399"/>
              <a:ext cx="1654580" cy="325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 rot="20829768">
              <a:off x="3109751" y="3491135"/>
              <a:ext cx="1398210" cy="6478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summary2,   </a:t>
              </a:r>
              <a:r>
                <a:rPr lang="en-US" sz="2800" b="1" dirty="0"/>
                <a:t>π</a:t>
              </a:r>
              <a:r>
                <a:rPr lang="en-US" sz="2800" b="1" baseline="-25000" dirty="0"/>
                <a:t>1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61B25D-54A9-1C4A-97AA-9BA87D541D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265020" y="3198148"/>
            <a:ext cx="932688" cy="12062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24DDC-DC9E-9240-B432-54BB13404D25}"/>
              </a:ext>
            </a:extLst>
          </p:cNvPr>
          <p:cNvSpPr txBox="1"/>
          <p:nvPr/>
        </p:nvSpPr>
        <p:spPr>
          <a:xfrm>
            <a:off x="1975279" y="4346406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 2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E0E99CC-16EA-814A-926B-B8245CCE88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93044" y="1489491"/>
            <a:ext cx="893548" cy="115565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4C4488-A789-4D46-A247-F66AB7B77FF2}"/>
              </a:ext>
            </a:extLst>
          </p:cNvPr>
          <p:cNvSpPr txBox="1"/>
          <p:nvPr/>
        </p:nvSpPr>
        <p:spPr>
          <a:xfrm>
            <a:off x="1690637" y="2523906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Server 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8BA1F2-8D3E-9741-87AE-6B43A1EBED88}"/>
              </a:ext>
            </a:extLst>
          </p:cNvPr>
          <p:cNvSpPr/>
          <p:nvPr/>
        </p:nvSpPr>
        <p:spPr>
          <a:xfrm>
            <a:off x="937613" y="1826480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7F48CA-7F06-384F-B10D-116DCD8889B4}"/>
              </a:ext>
            </a:extLst>
          </p:cNvPr>
          <p:cNvCxnSpPr>
            <a:cxnSpLocks/>
          </p:cNvCxnSpPr>
          <p:nvPr/>
        </p:nvCxnSpPr>
        <p:spPr>
          <a:xfrm>
            <a:off x="1318647" y="1978780"/>
            <a:ext cx="6188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EDB2967-8259-1640-BCD7-220FD9A6D137}"/>
              </a:ext>
            </a:extLst>
          </p:cNvPr>
          <p:cNvCxnSpPr>
            <a:cxnSpLocks/>
          </p:cNvCxnSpPr>
          <p:nvPr/>
        </p:nvCxnSpPr>
        <p:spPr>
          <a:xfrm>
            <a:off x="2798703" y="2141095"/>
            <a:ext cx="1762798" cy="530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5415D65-199F-0749-9FBE-4490D19FAD26}"/>
              </a:ext>
            </a:extLst>
          </p:cNvPr>
          <p:cNvSpPr/>
          <p:nvPr/>
        </p:nvSpPr>
        <p:spPr>
          <a:xfrm rot="1028207">
            <a:off x="3019017" y="1626040"/>
            <a:ext cx="1452237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summary1,   </a:t>
            </a:r>
            <a:r>
              <a:rPr lang="en-US" sz="2800" b="1" dirty="0"/>
              <a:t>π</a:t>
            </a:r>
            <a:r>
              <a:rPr lang="en-US" sz="2800" b="1" baseline="-25000" dirty="0"/>
              <a:t>2</a:t>
            </a:r>
            <a:endParaRPr lang="en-US" sz="2000" b="1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280C95-C6A9-3749-B76F-C188DCC25AD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161432" y="2763594"/>
            <a:ext cx="473556" cy="612465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01221B-E476-1F4E-9663-EF00824BF7BA}"/>
              </a:ext>
            </a:extLst>
          </p:cNvPr>
          <p:cNvCxnSpPr>
            <a:cxnSpLocks/>
          </p:cNvCxnSpPr>
          <p:nvPr/>
        </p:nvCxnSpPr>
        <p:spPr>
          <a:xfrm>
            <a:off x="4729965" y="3396222"/>
            <a:ext cx="10909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71E1242A-987B-D641-B8CD-B933D2EBF359}"/>
              </a:ext>
            </a:extLst>
          </p:cNvPr>
          <p:cNvSpPr/>
          <p:nvPr/>
        </p:nvSpPr>
        <p:spPr>
          <a:xfrm>
            <a:off x="4709744" y="2542676"/>
            <a:ext cx="1201952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summary,   </a:t>
            </a:r>
            <a:r>
              <a:rPr lang="en-US" sz="2800" b="1" dirty="0"/>
              <a:t>π</a:t>
            </a:r>
            <a:endParaRPr lang="en-US" sz="2000" b="1" dirty="0"/>
          </a:p>
        </p:txBody>
      </p:sp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id="{66C2FA1C-171F-BE40-B4D3-B2E1AD8C0DCE}"/>
              </a:ext>
            </a:extLst>
          </p:cNvPr>
          <p:cNvSpPr/>
          <p:nvPr/>
        </p:nvSpPr>
        <p:spPr>
          <a:xfrm>
            <a:off x="5827634" y="1711849"/>
            <a:ext cx="1055078" cy="612648"/>
          </a:xfrm>
          <a:prstGeom prst="wedgeRoundRectCallout">
            <a:avLst>
              <a:gd name="adj1" fmla="val 13660"/>
              <a:gd name="adj2" fmla="val 270994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0926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E5DA-20A3-BE48-AD9F-43F14F8D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Zk</a:t>
            </a:r>
            <a:r>
              <a:rPr lang="en-US" dirty="0"/>
              <a:t>-</a:t>
            </a:r>
            <a:r>
              <a:rPr lang="en-US" dirty="0" err="1"/>
              <a:t>zk</a:t>
            </a:r>
            <a:r>
              <a:rPr lang="en-US" dirty="0"/>
              <a:t>-Rollup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DC6B1-6D55-2B47-8F76-779FE1A3DC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1570" y="960161"/>
                <a:ext cx="9754407" cy="4168817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b="1" dirty="0" err="1"/>
                  <a:t>root</a:t>
                </a:r>
                <a:r>
                  <a:rPr lang="en-US" b="1" baseline="-25000" dirty="0" err="1"/>
                  <a:t>i</a:t>
                </a:r>
                <a:r>
                  <a:rPr lang="en-US" b="1" dirty="0"/>
                  <a:t> </a:t>
                </a:r>
                <a:r>
                  <a:rPr lang="en-US" dirty="0"/>
                  <a:t>be the Merkle Tree Root of summary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baseline="-25000" dirty="0"/>
                  <a:t> </a:t>
                </a:r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rollup circuit</a:t>
                </a:r>
              </a:p>
              <a:p>
                <a:pPr marL="457200" lvl="1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DC6B1-6D55-2B47-8F76-779FE1A3DC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570" y="960161"/>
                <a:ext cx="9754407" cy="4168817"/>
              </a:xfrm>
              <a:blipFill>
                <a:blip r:embed="rId2"/>
                <a:stretch>
                  <a:fillRect l="-1040" t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rapezoid 4">
            <a:extLst>
              <a:ext uri="{FF2B5EF4-FFF2-40B4-BE49-F238E27FC236}">
                <a16:creationId xmlns:a16="http://schemas.microsoft.com/office/drawing/2014/main" id="{3E6BEFA6-A38E-274D-9152-68E20A0EC77B}"/>
              </a:ext>
            </a:extLst>
          </p:cNvPr>
          <p:cNvSpPr/>
          <p:nvPr/>
        </p:nvSpPr>
        <p:spPr>
          <a:xfrm>
            <a:off x="1778875" y="1901965"/>
            <a:ext cx="2354713" cy="1335343"/>
          </a:xfrm>
          <a:prstGeom prst="trapezoid">
            <a:avLst>
              <a:gd name="adj" fmla="val 8294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Merkle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F9B7-3B17-CD44-848D-1186D5335E28}"/>
                  </a:ext>
                </a:extLst>
              </p:cNvPr>
              <p:cNvSpPr txBox="1"/>
              <p:nvPr/>
            </p:nvSpPr>
            <p:spPr>
              <a:xfrm>
                <a:off x="1303425" y="3178009"/>
                <a:ext cx="95090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F9B7-3B17-CD44-848D-1186D5335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25" y="3178009"/>
                <a:ext cx="950901" cy="453137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D04BB6-E60C-6849-AA3B-27CD0C518C4C}"/>
                  </a:ext>
                </a:extLst>
              </p:cNvPr>
              <p:cNvSpPr txBox="1"/>
              <p:nvPr/>
            </p:nvSpPr>
            <p:spPr>
              <a:xfrm>
                <a:off x="2079924" y="3190331"/>
                <a:ext cx="95090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D04BB6-E60C-6849-AA3B-27CD0C518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24" y="3190331"/>
                <a:ext cx="950901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D45CFF-DA3B-754E-856E-6DAA6ADABCEA}"/>
                  </a:ext>
                </a:extLst>
              </p:cNvPr>
              <p:cNvSpPr txBox="1"/>
              <p:nvPr/>
            </p:nvSpPr>
            <p:spPr>
              <a:xfrm>
                <a:off x="2850634" y="3237308"/>
                <a:ext cx="95090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𝑟𝑜𝑜𝑡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D45CFF-DA3B-754E-856E-6DAA6ADAB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34" y="3237308"/>
                <a:ext cx="950901" cy="453137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5A0F63-5758-1644-A59F-524F763CEF6E}"/>
                  </a:ext>
                </a:extLst>
              </p:cNvPr>
              <p:cNvSpPr txBox="1"/>
              <p:nvPr/>
            </p:nvSpPr>
            <p:spPr>
              <a:xfrm>
                <a:off x="3709769" y="3233261"/>
                <a:ext cx="97520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𝑟𝑜𝑜𝑡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5A0F63-5758-1644-A59F-524F763CE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769" y="3233261"/>
                <a:ext cx="975202" cy="453137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472432D-9532-2640-B8A4-A37E9C78A408}"/>
              </a:ext>
            </a:extLst>
          </p:cNvPr>
          <p:cNvSpPr/>
          <p:nvPr/>
        </p:nvSpPr>
        <p:spPr>
          <a:xfrm>
            <a:off x="2543497" y="1477693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root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7BD54F-D467-FA49-BA20-F7698F523EFC}"/>
              </a:ext>
            </a:extLst>
          </p:cNvPr>
          <p:cNvSpPr txBox="1"/>
          <p:nvPr/>
        </p:nvSpPr>
        <p:spPr>
          <a:xfrm>
            <a:off x="4197370" y="2338803"/>
            <a:ext cx="46941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Build one root from summaries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DBF945-8F73-AD45-96FD-A274525F57EF}"/>
                  </a:ext>
                </a:extLst>
              </p:cNvPr>
              <p:cNvSpPr txBox="1"/>
              <p:nvPr/>
            </p:nvSpPr>
            <p:spPr>
              <a:xfrm>
                <a:off x="341570" y="4189892"/>
                <a:ext cx="8310722" cy="8357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𝐫𝐨𝐨𝐭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b="1" dirty="0"/>
                  <a:t>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for all </a:t>
                </a:r>
                <a:r>
                  <a:rPr lang="en-US" dirty="0" err="1"/>
                  <a:t>i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𝐫𝐨𝐨𝐭</m:t>
                    </m:r>
                  </m:oMath>
                </a14:m>
                <a:r>
                  <a:rPr lang="en-US" dirty="0"/>
                  <a:t>=MT(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DBF945-8F73-AD45-96FD-A274525F5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70" y="4189892"/>
                <a:ext cx="8310722" cy="835742"/>
              </a:xfrm>
              <a:prstGeom prst="rect">
                <a:avLst/>
              </a:prstGeom>
              <a:blipFill>
                <a:blip r:embed="rId7"/>
                <a:stretch>
                  <a:fillRect t="-2899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8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</a:t>
            </a:r>
            <a:r>
              <a:rPr lang="en-US" sz="21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229351" y="1735943"/>
            <a:ext cx="2517160" cy="2287641"/>
            <a:chOff x="8305800" y="2695590"/>
            <a:chExt cx="3356212" cy="3050188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7" y="4465005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BEA7431E-B1CD-B646-B2BF-A33F1B1736F0}"/>
                </a:ext>
              </a:extLst>
            </p:cNvPr>
            <p:cNvSpPr/>
            <p:nvPr/>
          </p:nvSpPr>
          <p:spPr>
            <a:xfrm rot="16200000">
              <a:off x="9579043" y="4174475"/>
              <a:ext cx="272937" cy="1817549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601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552559-87EF-1044-9417-0A87216625AE}"/>
                </a:ext>
              </a:extLst>
            </p:cNvPr>
            <p:cNvSpPr txBox="1"/>
            <p:nvPr/>
          </p:nvSpPr>
          <p:spPr>
            <a:xfrm>
              <a:off x="8305800" y="5191781"/>
              <a:ext cx="28467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public list of coins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89" y="2675262"/>
            <a:ext cx="473557" cy="81647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DF4A8-BB9F-534D-A00A-CCD1ECB02153}"/>
              </a:ext>
            </a:extLst>
          </p:cNvPr>
          <p:cNvGrpSpPr/>
          <p:nvPr/>
        </p:nvGrpSpPr>
        <p:grpSpPr>
          <a:xfrm>
            <a:off x="685800" y="2571751"/>
            <a:ext cx="2228850" cy="738664"/>
            <a:chOff x="914400" y="3527159"/>
            <a:chExt cx="2971800" cy="98488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154974F-39F8-484C-8958-0FC55C4083CB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35B71F-587F-0F4E-8597-A886DD0880FE}"/>
                    </a:ext>
                  </a:extLst>
                </p:cNvPr>
                <p:cNvSpPr txBox="1"/>
                <p:nvPr/>
              </p:nvSpPr>
              <p:spPr>
                <a:xfrm>
                  <a:off x="1130091" y="3527159"/>
                  <a:ext cx="2398179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b="1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nf</a:t>
                  </a:r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sz="2100" b="1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𝝅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</a:p>
                <a:p>
                  <a:pPr algn="ctr"/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(over Tor)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35B71F-587F-0F4E-8597-A886DD0880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091" y="3527159"/>
                  <a:ext cx="2398179" cy="984885"/>
                </a:xfrm>
                <a:prstGeom prst="rect">
                  <a:avLst/>
                </a:prstGeom>
                <a:blipFill>
                  <a:blip r:embed="rId4"/>
                  <a:stretch>
                    <a:fillRect l="-3497" t="-5085" r="-3497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E8D50D9-AF1A-C248-826F-6603CA1ACCB9}"/>
              </a:ext>
            </a:extLst>
          </p:cNvPr>
          <p:cNvSpPr txBox="1"/>
          <p:nvPr/>
        </p:nvSpPr>
        <p:spPr>
          <a:xfrm>
            <a:off x="4833982" y="2429902"/>
            <a:ext cx="4777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endParaRPr lang="en-US" sz="27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F1BD84-3F39-E74D-961C-2F4D3D25830D}"/>
                  </a:ext>
                </a:extLst>
              </p:cNvPr>
              <p:cNvSpPr txBox="1"/>
              <p:nvPr/>
            </p:nvSpPr>
            <p:spPr>
              <a:xfrm>
                <a:off x="158389" y="4276322"/>
                <a:ext cx="8107604" cy="854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reveal nothing about which coin was spent.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But, coin #3 cannot be spent again, because 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H</a:t>
                </a:r>
                <a:r>
                  <a:rPr lang="en-US" sz="21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(k’)  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now nullified.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F1BD84-3F39-E74D-961C-2F4D3D25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89" y="4276322"/>
                <a:ext cx="8107604" cy="854080"/>
              </a:xfrm>
              <a:prstGeom prst="rect">
                <a:avLst/>
              </a:prstGeom>
              <a:blipFill>
                <a:blip r:embed="rId5"/>
                <a:stretch>
                  <a:fillRect l="-939"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2023A0C7-ECEC-1642-964F-0E705CB27C2F}"/>
              </a:ext>
            </a:extLst>
          </p:cNvPr>
          <p:cNvSpPr txBox="1"/>
          <p:nvPr/>
        </p:nvSpPr>
        <p:spPr>
          <a:xfrm>
            <a:off x="6250548" y="3943350"/>
            <a:ext cx="29131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… but observer does not </a:t>
            </a:r>
            <a:b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know which are spent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17AADF-B402-6D48-B8E4-CE18B1DBCBA9}"/>
              </a:ext>
            </a:extLst>
          </p:cNvPr>
          <p:cNvGrpSpPr/>
          <p:nvPr/>
        </p:nvGrpSpPr>
        <p:grpSpPr>
          <a:xfrm>
            <a:off x="685800" y="3360701"/>
            <a:ext cx="2228850" cy="720031"/>
            <a:chOff x="914400" y="4201180"/>
            <a:chExt cx="2971800" cy="96004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585C1EB-6D08-254F-A0FF-7E1E7C1E2097}"/>
                </a:ext>
              </a:extLst>
            </p:cNvPr>
            <p:cNvGrpSpPr/>
            <p:nvPr/>
          </p:nvGrpSpPr>
          <p:grpSpPr>
            <a:xfrm>
              <a:off x="914400" y="4201180"/>
              <a:ext cx="2971800" cy="553996"/>
              <a:chOff x="914400" y="3551453"/>
              <a:chExt cx="2971800" cy="553996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6843471-4EE5-024B-BEFD-8C22830F9C33}"/>
                  </a:ext>
                </a:extLst>
              </p:cNvPr>
              <p:cNvCxnSpPr/>
              <p:nvPr/>
            </p:nvCxnSpPr>
            <p:spPr>
              <a:xfrm>
                <a:off x="914400" y="3962400"/>
                <a:ext cx="29718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E1B2943-F789-7C47-BB1E-00918A7A778E}"/>
                  </a:ext>
                </a:extLst>
              </p:cNvPr>
              <p:cNvSpPr txBox="1"/>
              <p:nvPr/>
            </p:nvSpPr>
            <p:spPr>
              <a:xfrm>
                <a:off x="1851769" y="3551453"/>
                <a:ext cx="1404829" cy="553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 DAI</a:t>
                </a:r>
                <a:endParaRPr lang="en-US" sz="2100" dirty="0"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E4A926-B9C8-8148-9877-2DCF49BC94E2}"/>
                </a:ext>
              </a:extLst>
            </p:cNvPr>
            <p:cNvSpPr txBox="1"/>
            <p:nvPr/>
          </p:nvSpPr>
          <p:spPr>
            <a:xfrm>
              <a:off x="1650347" y="4607224"/>
              <a:ext cx="206330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to address </a:t>
              </a:r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6413854-9F26-214A-9D1F-E6A5891C6345}"/>
              </a:ext>
            </a:extLst>
          </p:cNvPr>
          <p:cNvSpPr/>
          <p:nvPr/>
        </p:nvSpPr>
        <p:spPr>
          <a:xfrm>
            <a:off x="6229350" y="3665235"/>
            <a:ext cx="2852867" cy="102106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08F879-1DA4-0E4F-8C58-ED6EF312B383}"/>
              </a:ext>
            </a:extLst>
          </p:cNvPr>
          <p:cNvSpPr txBox="1"/>
          <p:nvPr/>
        </p:nvSpPr>
        <p:spPr>
          <a:xfrm>
            <a:off x="7208268" y="1257300"/>
            <a:ext cx="7425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B4DBA4-4F99-954B-809C-2E19D31ACA95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1AB8AA-C95C-DE47-A933-1D5BA13505A0}"/>
              </a:ext>
            </a:extLst>
          </p:cNvPr>
          <p:cNvSpPr txBox="1"/>
          <p:nvPr/>
        </p:nvSpPr>
        <p:spPr>
          <a:xfrm>
            <a:off x="3464270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A232C7-9026-0440-806B-8F213AB0A858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D0A812-BA69-2443-8F71-D93FB08DFC3E}"/>
              </a:ext>
            </a:extLst>
          </p:cNvPr>
          <p:cNvSpPr txBox="1"/>
          <p:nvPr/>
        </p:nvSpPr>
        <p:spPr>
          <a:xfrm>
            <a:off x="286211" y="1828800"/>
            <a:ext cx="21550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</a:t>
            </a:r>
            <a:b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</p:spTree>
    <p:extLst>
      <p:ext uri="{BB962C8B-B14F-4D97-AF65-F5344CB8AC3E}">
        <p14:creationId xmlns:p14="http://schemas.microsoft.com/office/powerpoint/2010/main" val="2037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33E-0985-5045-94AD-76C54EFE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zk</a:t>
            </a:r>
            <a:r>
              <a:rPr lang="en-US" baseline="30000" dirty="0"/>
              <a:t>3</a:t>
            </a:r>
            <a:r>
              <a:rPr lang="en-US" dirty="0"/>
              <a:t>-Rollup (tornado cash rollup)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83C5C-2395-514F-8B66-CC616BEA7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270307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2868B-B701-404E-A1AB-746FEB1FB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4" y="3167090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B4C7-678F-5F4C-BCE3-06BA61AB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33" y="2238133"/>
            <a:ext cx="584280" cy="86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7E882-8A97-A74D-B602-F6DFF477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342" y="4048207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507B6-8529-BC4C-AC3B-DE3AE50E7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094334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ADAAF-F31D-1644-A838-77C3600AA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442522"/>
            <a:ext cx="1190746" cy="119074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D2AF1CD-109B-4647-B8C8-CA9C450AE5B0}"/>
              </a:ext>
            </a:extLst>
          </p:cNvPr>
          <p:cNvSpPr/>
          <p:nvPr/>
        </p:nvSpPr>
        <p:spPr>
          <a:xfrm>
            <a:off x="5820867" y="2238133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97EF1-B99B-5048-8396-1B7737EC96EF}"/>
              </a:ext>
            </a:extLst>
          </p:cNvPr>
          <p:cNvSpPr/>
          <p:nvPr/>
        </p:nvSpPr>
        <p:spPr>
          <a:xfrm>
            <a:off x="971406" y="247487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31E56-BD33-F449-A204-766EE08C7D76}"/>
              </a:ext>
            </a:extLst>
          </p:cNvPr>
          <p:cNvSpPr/>
          <p:nvPr/>
        </p:nvSpPr>
        <p:spPr>
          <a:xfrm>
            <a:off x="980133" y="339622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349B4-7B31-4341-A407-E3609609058D}"/>
              </a:ext>
            </a:extLst>
          </p:cNvPr>
          <p:cNvSpPr/>
          <p:nvPr/>
        </p:nvSpPr>
        <p:spPr>
          <a:xfrm>
            <a:off x="980132" y="4259019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008EF-AD25-6546-853E-F9B41B19367C}"/>
              </a:ext>
            </a:extLst>
          </p:cNvPr>
          <p:cNvCxnSpPr>
            <a:cxnSpLocks/>
          </p:cNvCxnSpPr>
          <p:nvPr/>
        </p:nvCxnSpPr>
        <p:spPr>
          <a:xfrm flipV="1">
            <a:off x="1352440" y="2406494"/>
            <a:ext cx="653302" cy="220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666F6F-BD09-1446-B773-B65E983F4905}"/>
              </a:ext>
            </a:extLst>
          </p:cNvPr>
          <p:cNvCxnSpPr>
            <a:cxnSpLocks/>
          </p:cNvCxnSpPr>
          <p:nvPr/>
        </p:nvCxnSpPr>
        <p:spPr>
          <a:xfrm>
            <a:off x="1397393" y="3510549"/>
            <a:ext cx="927252" cy="13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56C550F-5E04-5F42-AC6C-6B51C2F5102A}"/>
              </a:ext>
            </a:extLst>
          </p:cNvPr>
          <p:cNvCxnSpPr>
            <a:cxnSpLocks/>
          </p:cNvCxnSpPr>
          <p:nvPr/>
        </p:nvCxnSpPr>
        <p:spPr>
          <a:xfrm flipV="1">
            <a:off x="1442346" y="4067973"/>
            <a:ext cx="703918" cy="298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F3DB0F-77EB-FF4A-B162-8056519729AA}"/>
              </a:ext>
            </a:extLst>
          </p:cNvPr>
          <p:cNvGrpSpPr/>
          <p:nvPr/>
        </p:nvGrpSpPr>
        <p:grpSpPr>
          <a:xfrm>
            <a:off x="3162171" y="3480739"/>
            <a:ext cx="1739138" cy="826570"/>
            <a:chOff x="3109751" y="3491135"/>
            <a:chExt cx="1739138" cy="826570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63912C4-C000-F24D-92CF-EE7848E80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4309" y="3992399"/>
              <a:ext cx="1654580" cy="325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6607E7-959E-2749-A9EB-3610984AD1EB}"/>
                </a:ext>
              </a:extLst>
            </p:cNvPr>
            <p:cNvSpPr/>
            <p:nvPr/>
          </p:nvSpPr>
          <p:spPr>
            <a:xfrm rot="20829768">
              <a:off x="3109751" y="3491135"/>
              <a:ext cx="1398210" cy="6478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summary2,   </a:t>
              </a:r>
              <a:r>
                <a:rPr lang="en-US" sz="2800" b="1" dirty="0"/>
                <a:t>π</a:t>
              </a:r>
              <a:r>
                <a:rPr lang="en-US" sz="2800" b="1" baseline="-25000" dirty="0"/>
                <a:t>2</a:t>
              </a:r>
              <a:endParaRPr lang="en-US" sz="2000" b="1" dirty="0"/>
            </a:p>
          </p:txBody>
        </p:sp>
      </p:grp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5D92864A-9FFE-E94C-9BD1-61AB9DE90204}"/>
              </a:ext>
            </a:extLst>
          </p:cNvPr>
          <p:cNvSpPr/>
          <p:nvPr/>
        </p:nvSpPr>
        <p:spPr>
          <a:xfrm>
            <a:off x="6979981" y="1023291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B030C14-F697-7D47-B688-D697DE258CC9}"/>
              </a:ext>
            </a:extLst>
          </p:cNvPr>
          <p:cNvSpPr/>
          <p:nvPr/>
        </p:nvSpPr>
        <p:spPr>
          <a:xfrm>
            <a:off x="7705345" y="1820873"/>
            <a:ext cx="1055078" cy="612648"/>
          </a:xfrm>
          <a:prstGeom prst="wedgeRoundRectCallout">
            <a:avLst>
              <a:gd name="adj1" fmla="val -14833"/>
              <a:gd name="adj2" fmla="val 1708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61B25D-54A9-1C4A-97AA-9BA87D541D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192887" y="3130984"/>
            <a:ext cx="967734" cy="1242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24DDC-DC9E-9240-B432-54BB13404D25}"/>
              </a:ext>
            </a:extLst>
          </p:cNvPr>
          <p:cNvSpPr txBox="1"/>
          <p:nvPr/>
        </p:nvSpPr>
        <p:spPr>
          <a:xfrm>
            <a:off x="1720492" y="4346406"/>
            <a:ext cx="2323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Rollup Server 2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E0E99CC-16EA-814A-926B-B8245CCE88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30062" y="1347490"/>
            <a:ext cx="1019468" cy="130877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4C4488-A789-4D46-A247-F66AB7B77FF2}"/>
              </a:ext>
            </a:extLst>
          </p:cNvPr>
          <p:cNvSpPr txBox="1"/>
          <p:nvPr/>
        </p:nvSpPr>
        <p:spPr>
          <a:xfrm>
            <a:off x="1534209" y="2504575"/>
            <a:ext cx="20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Server 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8BA1F2-8D3E-9741-87AE-6B43A1EBED88}"/>
              </a:ext>
            </a:extLst>
          </p:cNvPr>
          <p:cNvSpPr/>
          <p:nvPr/>
        </p:nvSpPr>
        <p:spPr>
          <a:xfrm>
            <a:off x="937613" y="1826480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7F48CA-7F06-384F-B10D-116DCD8889B4}"/>
              </a:ext>
            </a:extLst>
          </p:cNvPr>
          <p:cNvCxnSpPr>
            <a:cxnSpLocks/>
          </p:cNvCxnSpPr>
          <p:nvPr/>
        </p:nvCxnSpPr>
        <p:spPr>
          <a:xfrm>
            <a:off x="1318647" y="1978780"/>
            <a:ext cx="6188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EDB2967-8259-1640-BCD7-220FD9A6D137}"/>
              </a:ext>
            </a:extLst>
          </p:cNvPr>
          <p:cNvCxnSpPr>
            <a:cxnSpLocks/>
          </p:cNvCxnSpPr>
          <p:nvPr/>
        </p:nvCxnSpPr>
        <p:spPr>
          <a:xfrm>
            <a:off x="2798703" y="2141095"/>
            <a:ext cx="1762798" cy="530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5415D65-199F-0749-9FBE-4490D19FAD26}"/>
              </a:ext>
            </a:extLst>
          </p:cNvPr>
          <p:cNvSpPr/>
          <p:nvPr/>
        </p:nvSpPr>
        <p:spPr>
          <a:xfrm rot="1028207">
            <a:off x="3019017" y="1626040"/>
            <a:ext cx="1452237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summary1,   </a:t>
            </a:r>
            <a:r>
              <a:rPr lang="en-US" sz="2800" b="1" dirty="0"/>
              <a:t>π</a:t>
            </a:r>
            <a:r>
              <a:rPr lang="en-US" sz="2800" b="1" baseline="-25000" dirty="0"/>
              <a:t>1</a:t>
            </a:r>
            <a:endParaRPr lang="en-US" sz="2000" b="1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280C95-C6A9-3749-B76F-C188DCC25AD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90721" y="2704438"/>
            <a:ext cx="544902" cy="699537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01221B-E476-1F4E-9663-EF00824BF7BA}"/>
              </a:ext>
            </a:extLst>
          </p:cNvPr>
          <p:cNvCxnSpPr>
            <a:cxnSpLocks/>
          </p:cNvCxnSpPr>
          <p:nvPr/>
        </p:nvCxnSpPr>
        <p:spPr>
          <a:xfrm>
            <a:off x="4729965" y="3396222"/>
            <a:ext cx="10909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71E1242A-987B-D641-B8CD-B933D2EBF359}"/>
              </a:ext>
            </a:extLst>
          </p:cNvPr>
          <p:cNvSpPr/>
          <p:nvPr/>
        </p:nvSpPr>
        <p:spPr>
          <a:xfrm>
            <a:off x="4709744" y="2542676"/>
            <a:ext cx="1201952" cy="729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summary,   </a:t>
            </a:r>
            <a:r>
              <a:rPr lang="en-US" sz="2800" b="1" dirty="0"/>
              <a:t>π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EDE2C-F041-274B-9C87-2233279CD5AB}"/>
                  </a:ext>
                </a:extLst>
              </p:cNvPr>
              <p:cNvSpPr txBox="1"/>
              <p:nvPr/>
            </p:nvSpPr>
            <p:spPr>
              <a:xfrm>
                <a:off x="1442346" y="1514381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5EDE2C-F041-274B-9C87-2233279CD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46" y="1514381"/>
                <a:ext cx="246204" cy="461665"/>
              </a:xfrm>
              <a:prstGeom prst="rect">
                <a:avLst/>
              </a:prstGeom>
              <a:blipFill>
                <a:blip r:embed="rId7"/>
                <a:stretch>
                  <a:fillRect r="-130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CF6AAE-B3D8-5841-B85D-8C7526353374}"/>
                  </a:ext>
                </a:extLst>
              </p:cNvPr>
              <p:cNvSpPr txBox="1"/>
              <p:nvPr/>
            </p:nvSpPr>
            <p:spPr>
              <a:xfrm>
                <a:off x="1333016" y="2093665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CF6AAE-B3D8-5841-B85D-8C7526353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16" y="2093665"/>
                <a:ext cx="246204" cy="461665"/>
              </a:xfrm>
              <a:prstGeom prst="rect">
                <a:avLst/>
              </a:prstGeom>
              <a:blipFill>
                <a:blip r:embed="rId8"/>
                <a:stretch>
                  <a:fillRect r="-130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6DF01F-78B1-6B43-843B-0821381B7E88}"/>
                  </a:ext>
                </a:extLst>
              </p:cNvPr>
              <p:cNvSpPr txBox="1"/>
              <p:nvPr/>
            </p:nvSpPr>
            <p:spPr>
              <a:xfrm>
                <a:off x="1474288" y="3041181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6DF01F-78B1-6B43-843B-0821381B7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288" y="3041181"/>
                <a:ext cx="246204" cy="461665"/>
              </a:xfrm>
              <a:prstGeom prst="rect">
                <a:avLst/>
              </a:prstGeom>
              <a:blipFill>
                <a:blip r:embed="rId9"/>
                <a:stretch>
                  <a:fillRect r="-130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DD6B3C-50D4-7245-80F2-1EB24B3784E0}"/>
                  </a:ext>
                </a:extLst>
              </p:cNvPr>
              <p:cNvSpPr txBox="1"/>
              <p:nvPr/>
            </p:nvSpPr>
            <p:spPr>
              <a:xfrm>
                <a:off x="1542266" y="3704929"/>
                <a:ext cx="24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DD6B3C-50D4-7245-80F2-1EB24B378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66" y="3704929"/>
                <a:ext cx="246204" cy="461665"/>
              </a:xfrm>
              <a:prstGeom prst="rect">
                <a:avLst/>
              </a:prstGeom>
              <a:blipFill>
                <a:blip r:embed="rId10"/>
                <a:stretch>
                  <a:fillRect r="-130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7CD38E0B-3AC5-5142-97ED-8DFF74B7BA35}"/>
              </a:ext>
            </a:extLst>
          </p:cNvPr>
          <p:cNvSpPr/>
          <p:nvPr/>
        </p:nvSpPr>
        <p:spPr>
          <a:xfrm>
            <a:off x="5827634" y="1711849"/>
            <a:ext cx="1055078" cy="612648"/>
          </a:xfrm>
          <a:prstGeom prst="wedgeRoundRectCallout">
            <a:avLst>
              <a:gd name="adj1" fmla="val 13660"/>
              <a:gd name="adj2" fmla="val 270994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sz="2800" b="1" dirty="0"/>
              <a:t>π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9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7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17A6-BE3E-6541-06BA-40A57222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Error correcting codes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5A8D2-D8ED-4D57-CF0B-D3598FFB4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0"/>
                <a:ext cx="8449733" cy="33940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Message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codeword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Enc: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Hamming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# of locations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code </a:t>
                </a:r>
                <a:r>
                  <a:rPr lang="en-US" b="1" i="1" dirty="0"/>
                  <a:t>rate</a:t>
                </a:r>
                <a:r>
                  <a:rPr lang="en-US" dirty="0"/>
                  <a:t> is n/d </a:t>
                </a:r>
                <a:r>
                  <a:rPr lang="en-US" sz="2000" dirty="0"/>
                  <a:t>(lower is more efficient)</a:t>
                </a:r>
              </a:p>
              <a:p>
                <a:r>
                  <a:rPr lang="en-US" dirty="0"/>
                  <a:t>The code </a:t>
                </a:r>
                <a:r>
                  <a:rPr lang="en-US" b="1" i="1" dirty="0"/>
                  <a:t>distance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(bigger distance tolerates more errors)</a:t>
                </a:r>
                <a:endParaRPr lang="en-US" sz="2000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5A8D2-D8ED-4D57-CF0B-D3598FFB4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0"/>
                <a:ext cx="8449733" cy="3394075"/>
              </a:xfrm>
              <a:blipFill>
                <a:blip r:embed="rId3"/>
                <a:stretch>
                  <a:fillRect l="-1201" t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57C75-E4E4-AACB-A85C-6C9CFA08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92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9F2B-79EB-6047-9134-737DF858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zk</a:t>
            </a:r>
            <a:r>
              <a:rPr lang="en-US" baseline="30000" dirty="0"/>
              <a:t>3</a:t>
            </a:r>
            <a:r>
              <a:rPr lang="en-US" dirty="0"/>
              <a:t>-Rollup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3DC8AB-CD08-C046-889A-2A855BA72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6678"/>
                <a:ext cx="8686800" cy="423682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Users create SNARK for TC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𝑇𝐶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Rollups create SNARKs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𝑎𝑐𝑐𝑒𝑝𝑡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||…||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Rollup Aggregator creates SNARK for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||…||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3DC8AB-CD08-C046-889A-2A855BA72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6678"/>
                <a:ext cx="8686800" cy="4236822"/>
              </a:xfrm>
              <a:blipFill>
                <a:blip r:embed="rId2"/>
                <a:stretch>
                  <a:fillRect l="-439" t="-1791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4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2F55-13DD-F04D-80CE-9AF2D337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Enhancing transactions with SNARKs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18B00-5B9B-F44C-9EE5-393394C9D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7000"/>
            <a:ext cx="8229600" cy="38184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We’ve seen that private transactions require zero-knowledge proofs</a:t>
            </a:r>
          </a:p>
          <a:p>
            <a:r>
              <a:rPr lang="en-US" dirty="0"/>
              <a:t>Add ZK-SNARKs to every transaction</a:t>
            </a:r>
          </a:p>
          <a:p>
            <a:r>
              <a:rPr lang="en-US" dirty="0"/>
              <a:t>Level 1 coordinators verify transaction by verifying transaction ZK-SNARKs</a:t>
            </a:r>
          </a:p>
          <a:p>
            <a:r>
              <a:rPr lang="en-US" dirty="0"/>
              <a:t>Additionally, we can have more complicated transactions (Smart Contracts) </a:t>
            </a:r>
          </a:p>
          <a:p>
            <a:pPr lvl="1"/>
            <a:r>
              <a:rPr lang="en-US" dirty="0"/>
              <a:t>Transaction verification is constant time regardless of proof complexity	</a:t>
            </a:r>
          </a:p>
          <a:p>
            <a:r>
              <a:rPr lang="en-US" i="1" dirty="0"/>
              <a:t>Can we also hide the smart contract?</a:t>
            </a:r>
          </a:p>
        </p:txBody>
      </p:sp>
    </p:spTree>
    <p:extLst>
      <p:ext uri="{BB962C8B-B14F-4D97-AF65-F5344CB8AC3E}">
        <p14:creationId xmlns:p14="http://schemas.microsoft.com/office/powerpoint/2010/main" val="611620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953D-2E30-9F4B-BDE3-0C700794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ZEXE private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9FAC-BDAF-5B4A-A59F-FDA3E548C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ZEXE is a model of computation (like UTXOs/Scripts or Accounts/EVM)</a:t>
            </a:r>
          </a:p>
          <a:p>
            <a:r>
              <a:rPr lang="en-US" dirty="0"/>
              <a:t>The basic unit is a record (similar to a UTXO)</a:t>
            </a:r>
          </a:p>
          <a:p>
            <a:r>
              <a:rPr lang="en-US" dirty="0"/>
              <a:t>Every transaction consumes records and creates records</a:t>
            </a:r>
          </a:p>
          <a:p>
            <a:r>
              <a:rPr lang="en-US" dirty="0"/>
              <a:t>Universal predicate: Prevents double spends</a:t>
            </a:r>
          </a:p>
          <a:p>
            <a:r>
              <a:rPr lang="en-US" dirty="0"/>
              <a:t>Birth predicate: Says how a record can be created</a:t>
            </a:r>
          </a:p>
          <a:p>
            <a:r>
              <a:rPr lang="en-US" dirty="0"/>
              <a:t>Death predicate: Says how a record can be consumed</a:t>
            </a:r>
          </a:p>
        </p:txBody>
      </p:sp>
    </p:spTree>
    <p:extLst>
      <p:ext uri="{BB962C8B-B14F-4D97-AF65-F5344CB8AC3E}">
        <p14:creationId xmlns:p14="http://schemas.microsoft.com/office/powerpoint/2010/main" val="1786711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953D-2E30-9F4B-BDE3-0C700794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ZEXE private execution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5EE07-8999-0743-B007-D07082C9E65A}"/>
              </a:ext>
            </a:extLst>
          </p:cNvPr>
          <p:cNvSpPr txBox="1"/>
          <p:nvPr/>
        </p:nvSpPr>
        <p:spPr>
          <a:xfrm>
            <a:off x="345986" y="861339"/>
            <a:ext cx="333632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Record 1:</a:t>
            </a:r>
          </a:p>
          <a:p>
            <a:pPr algn="l"/>
            <a:r>
              <a:rPr lang="en-US" dirty="0">
                <a:latin typeface="+mn-lt"/>
              </a:rPr>
              <a:t>Birth predicate 1</a:t>
            </a:r>
          </a:p>
          <a:p>
            <a:r>
              <a:rPr lang="en-US" dirty="0">
                <a:latin typeface="+mn-lt"/>
              </a:rPr>
              <a:t>Death </a:t>
            </a:r>
            <a:r>
              <a:rPr lang="en-US" dirty="0"/>
              <a:t>predicate </a:t>
            </a:r>
            <a:r>
              <a:rPr lang="en-US" dirty="0">
                <a:latin typeface="+mn-lt"/>
              </a:rPr>
              <a:t>1</a:t>
            </a:r>
          </a:p>
          <a:p>
            <a:pPr algn="l"/>
            <a:r>
              <a:rPr lang="en-US" dirty="0">
                <a:latin typeface="+mn-lt"/>
              </a:rPr>
              <a:t>Payload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3C3C0F-A974-3346-B833-9B055FD24A5A}"/>
              </a:ext>
            </a:extLst>
          </p:cNvPr>
          <p:cNvSpPr txBox="1"/>
          <p:nvPr/>
        </p:nvSpPr>
        <p:spPr>
          <a:xfrm>
            <a:off x="345986" y="2712502"/>
            <a:ext cx="333632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Record 2:</a:t>
            </a:r>
          </a:p>
          <a:p>
            <a:r>
              <a:rPr lang="en-US" dirty="0">
                <a:latin typeface="+mn-lt"/>
              </a:rPr>
              <a:t>Birth </a:t>
            </a:r>
            <a:r>
              <a:rPr lang="en-US" dirty="0"/>
              <a:t>predicate </a:t>
            </a:r>
            <a:r>
              <a:rPr lang="en-US" dirty="0">
                <a:latin typeface="+mn-lt"/>
              </a:rPr>
              <a:t>1</a:t>
            </a:r>
          </a:p>
          <a:p>
            <a:r>
              <a:rPr lang="en-US" dirty="0">
                <a:latin typeface="+mn-lt"/>
              </a:rPr>
              <a:t>Death </a:t>
            </a:r>
            <a:r>
              <a:rPr lang="en-US" dirty="0"/>
              <a:t>predicate </a:t>
            </a:r>
            <a:r>
              <a:rPr lang="en-US" dirty="0">
                <a:latin typeface="+mn-lt"/>
              </a:rPr>
              <a:t>1 </a:t>
            </a:r>
          </a:p>
          <a:p>
            <a:pPr algn="l"/>
            <a:r>
              <a:rPr lang="en-US" dirty="0">
                <a:latin typeface="+mn-lt"/>
              </a:rPr>
              <a:t>Payload 1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FD6A65F-B5F8-284A-9F74-2A9274A6D534}"/>
              </a:ext>
            </a:extLst>
          </p:cNvPr>
          <p:cNvSpPr/>
          <p:nvPr/>
        </p:nvSpPr>
        <p:spPr>
          <a:xfrm>
            <a:off x="3873840" y="2080235"/>
            <a:ext cx="1878227" cy="9375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9FBE-C6EC-F54E-8ED0-F93E2FB43C71}"/>
              </a:ext>
            </a:extLst>
          </p:cNvPr>
          <p:cNvSpPr txBox="1"/>
          <p:nvPr/>
        </p:nvSpPr>
        <p:spPr>
          <a:xfrm>
            <a:off x="5943596" y="1764190"/>
            <a:ext cx="333632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Record 3:</a:t>
            </a:r>
          </a:p>
          <a:p>
            <a:r>
              <a:rPr lang="en-US" dirty="0">
                <a:latin typeface="+mn-lt"/>
              </a:rPr>
              <a:t>Birth </a:t>
            </a:r>
            <a:r>
              <a:rPr lang="en-US" dirty="0"/>
              <a:t>predicate 3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Death </a:t>
            </a:r>
            <a:r>
              <a:rPr lang="en-US" dirty="0"/>
              <a:t>predicate 3</a:t>
            </a:r>
            <a:r>
              <a:rPr lang="en-US" dirty="0">
                <a:latin typeface="+mn-lt"/>
              </a:rPr>
              <a:t> </a:t>
            </a:r>
          </a:p>
          <a:p>
            <a:pPr algn="l"/>
            <a:r>
              <a:rPr lang="en-US" dirty="0">
                <a:latin typeface="+mn-lt"/>
              </a:rPr>
              <a:t>Payload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F8DCD-A643-4347-8FFD-381EB84C7BA3}"/>
              </a:ext>
            </a:extLst>
          </p:cNvPr>
          <p:cNvSpPr txBox="1"/>
          <p:nvPr/>
        </p:nvSpPr>
        <p:spPr>
          <a:xfrm>
            <a:off x="345986" y="4356746"/>
            <a:ext cx="867444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TX checks that Record 1 and Record 2 have not been spent</a:t>
            </a:r>
          </a:p>
          <a:p>
            <a:r>
              <a:rPr lang="en-US" sz="2000" dirty="0">
                <a:latin typeface="+mn-lt"/>
              </a:rPr>
              <a:t>Birth3(R1, R2,R3) and</a:t>
            </a:r>
            <a:r>
              <a:rPr lang="en-US" sz="2000" dirty="0"/>
              <a:t> Death1(R1, R2,R3) and Death2(R1,R2,R3)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8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953D-2E30-9F4B-BDE3-0C700794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ZEXE private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9FAC-BDAF-5B4A-A59F-FDA3E548C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1" y="928302"/>
            <a:ext cx="8229600" cy="3818430"/>
          </a:xfrm>
        </p:spPr>
        <p:txBody>
          <a:bodyPr>
            <a:normAutofit/>
          </a:bodyPr>
          <a:lstStyle/>
          <a:p>
            <a:r>
              <a:rPr lang="en-US" dirty="0"/>
              <a:t>Universal predicate (similar to tornado cash)</a:t>
            </a:r>
          </a:p>
          <a:p>
            <a:pPr lvl="1"/>
            <a:r>
              <a:rPr lang="en-US" dirty="0"/>
              <a:t>Uses nullifiers</a:t>
            </a:r>
          </a:p>
          <a:p>
            <a:pPr lvl="1"/>
            <a:r>
              <a:rPr lang="en-US" dirty="0"/>
              <a:t>Checks that nullifier=H(</a:t>
            </a:r>
            <a:r>
              <a:rPr lang="en-US" dirty="0" err="1"/>
              <a:t>sk,records</a:t>
            </a:r>
            <a:r>
              <a:rPr lang="en-US" dirty="0"/>
              <a:t>) is properly created</a:t>
            </a:r>
          </a:p>
          <a:p>
            <a:pPr lvl="1"/>
            <a:r>
              <a:rPr lang="en-US" dirty="0"/>
              <a:t>Checks that nullifier only appears once</a:t>
            </a:r>
          </a:p>
          <a:p>
            <a:pPr lvl="1"/>
            <a:r>
              <a:rPr lang="en-US" dirty="0"/>
              <a:t>Prevents double spends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D548F9-9C4D-4D4D-9669-14172DC49F74}"/>
              </a:ext>
            </a:extLst>
          </p:cNvPr>
          <p:cNvGrpSpPr/>
          <p:nvPr/>
        </p:nvGrpSpPr>
        <p:grpSpPr>
          <a:xfrm>
            <a:off x="6639777" y="2789635"/>
            <a:ext cx="2057400" cy="1842044"/>
            <a:chOff x="8737706" y="2057400"/>
            <a:chExt cx="2743200" cy="2456057"/>
          </a:xfrm>
        </p:grpSpPr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257D6D76-34BA-0C40-BD7F-56E4146B6C68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ADE855-707D-D54A-A46C-6CD8A65D2DE9}"/>
                </a:ext>
              </a:extLst>
            </p:cNvPr>
            <p:cNvSpPr txBox="1"/>
            <p:nvPr/>
          </p:nvSpPr>
          <p:spPr>
            <a:xfrm>
              <a:off x="9611023" y="2057400"/>
              <a:ext cx="9900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12D1E4-2877-614C-B709-5A62C09CA0D8}"/>
                </a:ext>
              </a:extLst>
            </p:cNvPr>
            <p:cNvSpPr txBox="1"/>
            <p:nvPr/>
          </p:nvSpPr>
          <p:spPr>
            <a:xfrm>
              <a:off x="9380970" y="3276599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81C23C6-E19B-2248-9F2C-3973B2E9F9D7}"/>
              </a:ext>
            </a:extLst>
          </p:cNvPr>
          <p:cNvSpPr txBox="1"/>
          <p:nvPr/>
        </p:nvSpPr>
        <p:spPr>
          <a:xfrm>
            <a:off x="6750051" y="4576583"/>
            <a:ext cx="19367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 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R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… 0 0 0</a:t>
            </a:r>
          </a:p>
        </p:txBody>
      </p:sp>
    </p:spTree>
    <p:extLst>
      <p:ext uri="{BB962C8B-B14F-4D97-AF65-F5344CB8AC3E}">
        <p14:creationId xmlns:p14="http://schemas.microsoft.com/office/powerpoint/2010/main" val="2507235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953D-2E30-9F4B-BDE3-0C700794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assets with ZEXE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9FAC-BDAF-5B4A-A59F-FDA3E548C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Record payload has a value v and an asset id </a:t>
            </a:r>
          </a:p>
          <a:p>
            <a:r>
              <a:rPr lang="en-US" dirty="0"/>
              <a:t>Birth predicate</a:t>
            </a:r>
          </a:p>
          <a:p>
            <a:pPr lvl="1"/>
            <a:r>
              <a:rPr lang="en-US" dirty="0"/>
              <a:t>Defines the token</a:t>
            </a:r>
          </a:p>
          <a:p>
            <a:pPr lvl="1"/>
            <a:r>
              <a:rPr lang="en-US" dirty="0"/>
              <a:t>New record id needs to match consumed predicate ids</a:t>
            </a:r>
          </a:p>
          <a:p>
            <a:pPr lvl="1"/>
            <a:r>
              <a:rPr lang="en-US" dirty="0"/>
              <a:t>New record value is sum of inputs</a:t>
            </a:r>
          </a:p>
          <a:p>
            <a:r>
              <a:rPr lang="en-US" dirty="0"/>
              <a:t>Death predicate</a:t>
            </a:r>
          </a:p>
          <a:p>
            <a:pPr lvl="1"/>
            <a:r>
              <a:rPr lang="en-US" dirty="0"/>
              <a:t>Defines the SCRIPT</a:t>
            </a:r>
          </a:p>
          <a:p>
            <a:pPr lvl="1"/>
            <a:r>
              <a:rPr lang="en-US" dirty="0"/>
              <a:t>E.g. spendable by signature</a:t>
            </a:r>
          </a:p>
          <a:p>
            <a:pPr lvl="1"/>
            <a:r>
              <a:rPr lang="en-US" dirty="0"/>
              <a:t>E.g. Spendable by </a:t>
            </a:r>
            <a:r>
              <a:rPr lang="en-US" dirty="0" err="1"/>
              <a:t>multisigature</a:t>
            </a:r>
            <a:r>
              <a:rPr lang="en-US" dirty="0"/>
              <a:t> + preimage of hash</a:t>
            </a:r>
          </a:p>
        </p:txBody>
      </p:sp>
    </p:spTree>
    <p:extLst>
      <p:ext uri="{BB962C8B-B14F-4D97-AF65-F5344CB8AC3E}">
        <p14:creationId xmlns:p14="http://schemas.microsoft.com/office/powerpoint/2010/main" val="8496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953D-2E30-9F4B-BDE3-0C700794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smart contracts with ZEXE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9FAC-BDAF-5B4A-A59F-FDA3E548C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Record payload is state of smart contract, smart contract instance id</a:t>
            </a:r>
          </a:p>
          <a:p>
            <a:r>
              <a:rPr lang="en-US" dirty="0"/>
              <a:t>Birth predicate</a:t>
            </a:r>
          </a:p>
          <a:p>
            <a:pPr lvl="1"/>
            <a:r>
              <a:rPr lang="en-US" dirty="0"/>
              <a:t>Either creates smart contract or</a:t>
            </a:r>
          </a:p>
          <a:p>
            <a:pPr lvl="1"/>
            <a:r>
              <a:rPr lang="en-US" dirty="0"/>
              <a:t>One of the inputs needs to be the old smart contract record</a:t>
            </a:r>
          </a:p>
          <a:p>
            <a:r>
              <a:rPr lang="en-US" dirty="0"/>
              <a:t>Death predicate</a:t>
            </a:r>
          </a:p>
          <a:p>
            <a:pPr lvl="1"/>
            <a:r>
              <a:rPr lang="en-US" dirty="0"/>
              <a:t>Defines the smart contract logic</a:t>
            </a:r>
          </a:p>
        </p:txBody>
      </p:sp>
    </p:spTree>
    <p:extLst>
      <p:ext uri="{BB962C8B-B14F-4D97-AF65-F5344CB8AC3E}">
        <p14:creationId xmlns:p14="http://schemas.microsoft.com/office/powerpoint/2010/main" val="244526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953D-2E30-9F4B-BDE3-0C700794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ZEXE game of Chess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9FAC-BDAF-5B4A-A59F-FDA3E548C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5232"/>
            <a:ext cx="8229600" cy="39433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Record payload is state of smart contract, smart contract instance id</a:t>
            </a:r>
          </a:p>
          <a:p>
            <a:r>
              <a:rPr lang="en-US" dirty="0"/>
              <a:t>Birth predicate</a:t>
            </a:r>
          </a:p>
          <a:p>
            <a:pPr lvl="1"/>
            <a:r>
              <a:rPr lang="en-US" dirty="0"/>
              <a:t>Starts new game (and assigns pks to black/white) or</a:t>
            </a:r>
          </a:p>
          <a:p>
            <a:pPr lvl="1"/>
            <a:r>
              <a:rPr lang="en-US" dirty="0"/>
              <a:t>One of the inputs needs to be the old chess game</a:t>
            </a:r>
          </a:p>
          <a:p>
            <a:r>
              <a:rPr lang="en-US" dirty="0"/>
              <a:t>Death predicate</a:t>
            </a:r>
          </a:p>
          <a:p>
            <a:pPr lvl="1"/>
            <a:r>
              <a:rPr lang="en-US" dirty="0"/>
              <a:t>If game finished then pay money to the winner</a:t>
            </a:r>
          </a:p>
          <a:p>
            <a:pPr lvl="1"/>
            <a:r>
              <a:rPr lang="en-US" dirty="0"/>
              <a:t>Otherwise input records must be game record + one move record</a:t>
            </a:r>
          </a:p>
          <a:p>
            <a:pPr lvl="1"/>
            <a:r>
              <a:rPr lang="en-US" dirty="0"/>
              <a:t>Move record must be signed by the right player </a:t>
            </a:r>
          </a:p>
          <a:p>
            <a:pPr lvl="1"/>
            <a:r>
              <a:rPr lang="en-US" dirty="0"/>
              <a:t>Move record must contain a valid move</a:t>
            </a:r>
          </a:p>
        </p:txBody>
      </p:sp>
    </p:spTree>
    <p:extLst>
      <p:ext uri="{BB962C8B-B14F-4D97-AF65-F5344CB8AC3E}">
        <p14:creationId xmlns:p14="http://schemas.microsoft.com/office/powerpoint/2010/main" val="3833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3A66-909B-4A4C-BE46-1E45CDA9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ZEXE private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7E397-4B4A-2E4A-9F28-66CEF410EB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5133"/>
                <a:ext cx="7765427" cy="1968012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(Universal predicate)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(Birth predicate)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(Death predicate)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𝑇𝑋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𝑇𝑋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(TX circuit)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sub>
                            </m:sSub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,.,.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0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,.,.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0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,.,.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0 </a:t>
                </a:r>
              </a:p>
              <a:p>
                <a:pPr marL="0" indent="0">
                  <a:buNone/>
                </a:pPr>
                <a:r>
                  <a:rPr lang="en-US" dirty="0"/>
                  <a:t>And Record=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𝑝𝑎𝑦𝑙𝑜𝑎𝑑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//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random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D7E397-4B4A-2E4A-9F28-66CEF410EB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5133"/>
                <a:ext cx="7765427" cy="1968012"/>
              </a:xfrm>
              <a:blipFill>
                <a:blip r:embed="rId2"/>
                <a:stretch>
                  <a:fillRect l="-654" t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33ADC4-B4F9-9449-A74C-480436DA1AB0}"/>
                  </a:ext>
                </a:extLst>
              </p:cNvPr>
              <p:cNvSpPr txBox="1"/>
              <p:nvPr/>
            </p:nvSpPr>
            <p:spPr>
              <a:xfrm>
                <a:off x="245155" y="2873145"/>
                <a:ext cx="8637373" cy="2239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TX: Input records || Output records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Compute nullifiers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from input records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To create a TX, create three ZK-SNARKS (now ZK is important)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16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 dirty="0"/>
                      <m:t>TX</m:t>
                    </m:r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𝑝𝑎𝑦𝑙𝑜𝑎𝑑𝑠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sub>
                    </m:sSub>
                  </m:oMath>
                </a14:m>
                <a:endParaRPr lang="en-US" sz="16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sub>
                            </m:sSub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| |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𝑀𝑇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𝑝𝑟𝑜𝑜𝑓𝑠</m:t>
                        </m:r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Create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𝑇𝑋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𝑇𝑥</m:t>
                                </m:r>
                              </m:sub>
                            </m:sSub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33ADC4-B4F9-9449-A74C-480436DA1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55" y="2873145"/>
                <a:ext cx="8637373" cy="2239972"/>
              </a:xfrm>
              <a:prstGeom prst="rect">
                <a:avLst/>
              </a:prstGeom>
              <a:blipFill>
                <a:blip r:embed="rId3"/>
                <a:stretch>
                  <a:fillRect l="-294" t="-1130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3483746-B3B4-EF4E-B4CB-E9129E006CA5}"/>
              </a:ext>
            </a:extLst>
          </p:cNvPr>
          <p:cNvGrpSpPr/>
          <p:nvPr/>
        </p:nvGrpSpPr>
        <p:grpSpPr>
          <a:xfrm>
            <a:off x="6825128" y="905133"/>
            <a:ext cx="2057400" cy="2221201"/>
            <a:chOff x="8737706" y="2057400"/>
            <a:chExt cx="2743200" cy="2961600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92D3FE15-43FE-B141-B2C7-149F49A8937E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C6F328-7B1D-B845-AC05-4BA77936D0C3}"/>
                </a:ext>
              </a:extLst>
            </p:cNvPr>
            <p:cNvSpPr txBox="1"/>
            <p:nvPr/>
          </p:nvSpPr>
          <p:spPr>
            <a:xfrm>
              <a:off x="8737706" y="4465003"/>
              <a:ext cx="258233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  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R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… 0 0 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A2A0B6-8CFE-3348-A42C-093DAA3132C2}"/>
                </a:ext>
              </a:extLst>
            </p:cNvPr>
            <p:cNvSpPr txBox="1"/>
            <p:nvPr/>
          </p:nvSpPr>
          <p:spPr>
            <a:xfrm>
              <a:off x="9611023" y="2057400"/>
              <a:ext cx="9900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ED2192-6B72-7844-844F-1C431511C19B}"/>
                </a:ext>
              </a:extLst>
            </p:cNvPr>
            <p:cNvSpPr txBox="1"/>
            <p:nvPr/>
          </p:nvSpPr>
          <p:spPr>
            <a:xfrm>
              <a:off x="9380970" y="3276599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2904A4-005A-A147-B90D-F331C8CF089B}"/>
              </a:ext>
            </a:extLst>
          </p:cNvPr>
          <p:cNvSpPr txBox="1"/>
          <p:nvPr/>
        </p:nvSpPr>
        <p:spPr>
          <a:xfrm>
            <a:off x="6629400" y="3123187"/>
            <a:ext cx="260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MT of all records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5F500-63E8-7C4D-9D9B-8B0AE4BD10D8}"/>
              </a:ext>
            </a:extLst>
          </p:cNvPr>
          <p:cNvSpPr txBox="1"/>
          <p:nvPr/>
        </p:nvSpPr>
        <p:spPr>
          <a:xfrm>
            <a:off x="5592326" y="3894017"/>
            <a:ext cx="277329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Birth and death predicate as well as records are private!</a:t>
            </a:r>
          </a:p>
        </p:txBody>
      </p:sp>
    </p:spTree>
    <p:extLst>
      <p:ext uri="{BB962C8B-B14F-4D97-AF65-F5344CB8AC3E}">
        <p14:creationId xmlns:p14="http://schemas.microsoft.com/office/powerpoint/2010/main" val="36977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58FD-476A-1C4C-9F4B-F4A53331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Hitchhikers guide to the galaxy</a:t>
            </a:r>
          </a:p>
        </p:txBody>
      </p:sp>
      <p:pic>
        <p:nvPicPr>
          <p:cNvPr id="33796" name="Picture 4" descr="Deep Thought Fan Casting for The Hitchhiker's Guide to the Galaxy | myCast  - Fan Casting Your Favorite Stories">
            <a:extLst>
              <a:ext uri="{FF2B5EF4-FFF2-40B4-BE49-F238E27FC236}">
                <a16:creationId xmlns:a16="http://schemas.microsoft.com/office/drawing/2014/main" id="{E454A935-AF81-7F4D-A642-B6EDD792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62" y="1288193"/>
            <a:ext cx="1714414" cy="24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5F39A-ACD3-4349-93B6-AC7AED790156}"/>
              </a:ext>
            </a:extLst>
          </p:cNvPr>
          <p:cNvSpPr txBox="1"/>
          <p:nvPr/>
        </p:nvSpPr>
        <p:spPr>
          <a:xfrm>
            <a:off x="457199" y="3855308"/>
            <a:ext cx="119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1E3F0DD-E3B9-E54D-AE64-330F8653EF0E}"/>
              </a:ext>
            </a:extLst>
          </p:cNvPr>
          <p:cNvSpPr/>
          <p:nvPr/>
        </p:nvSpPr>
        <p:spPr>
          <a:xfrm>
            <a:off x="1841155" y="3855307"/>
            <a:ext cx="4621429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ED3E9-61EF-A44E-A236-95D3BD410D88}"/>
              </a:ext>
            </a:extLst>
          </p:cNvPr>
          <p:cNvSpPr txBox="1"/>
          <p:nvPr/>
        </p:nvSpPr>
        <p:spPr>
          <a:xfrm>
            <a:off x="6808572" y="3855307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Output (42)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61234-B691-DD4B-A83B-6EE6B398211F}"/>
              </a:ext>
            </a:extLst>
          </p:cNvPr>
          <p:cNvSpPr txBox="1"/>
          <p:nvPr/>
        </p:nvSpPr>
        <p:spPr>
          <a:xfrm>
            <a:off x="2879123" y="4436796"/>
            <a:ext cx="254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Long Computation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7A4A7-7C68-304A-A00C-B4191FC20F46}"/>
              </a:ext>
            </a:extLst>
          </p:cNvPr>
          <p:cNvSpPr txBox="1"/>
          <p:nvPr/>
        </p:nvSpPr>
        <p:spPr>
          <a:xfrm>
            <a:off x="5424615" y="1886163"/>
            <a:ext cx="336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What if we want to verify that computation?</a:t>
            </a:r>
          </a:p>
        </p:txBody>
      </p:sp>
    </p:spTree>
    <p:extLst>
      <p:ext uri="{BB962C8B-B14F-4D97-AF65-F5344CB8AC3E}">
        <p14:creationId xmlns:p14="http://schemas.microsoft.com/office/powerpoint/2010/main" val="21163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17A6-BE3E-6541-06BA-40A57222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Error correcting codes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5A8D2-D8ED-4D57-CF0B-D3598FFB4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0"/>
                <a:ext cx="8449733" cy="33940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Idea of error correcting codes: </a:t>
                </a:r>
                <a:r>
                  <a:rPr lang="en-US" dirty="0"/>
                  <a:t>if only a few locations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1" i="1" dirty="0"/>
                  <a:t> </a:t>
                </a:r>
                <a:r>
                  <a:rPr lang="en-US" dirty="0"/>
                  <a:t>are modified/missing the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can be uniquely recovered from c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denote the set of all vectors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the code distance,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b="1" dirty="0"/>
                  <a:t> is the unique decoding radius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400" dirty="0"/>
                  <a:t> x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uniquely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decodable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fewer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 locations of c modified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5A8D2-D8ED-4D57-CF0B-D3598FFB4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0"/>
                <a:ext cx="8449733" cy="3394075"/>
              </a:xfrm>
              <a:blipFill>
                <a:blip r:embed="rId3"/>
                <a:stretch>
                  <a:fillRect l="-1201" t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57C75-E4E4-AACB-A85C-6C9CFA08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84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58FD-476A-1C4C-9F4B-F4A53331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SNARKs for long computations</a:t>
            </a:r>
          </a:p>
        </p:txBody>
      </p:sp>
      <p:pic>
        <p:nvPicPr>
          <p:cNvPr id="33796" name="Picture 4" descr="Deep Thought Fan Casting for The Hitchhiker's Guide to the Galaxy | myCast  - Fan Casting Your Favorite Stories">
            <a:extLst>
              <a:ext uri="{FF2B5EF4-FFF2-40B4-BE49-F238E27FC236}">
                <a16:creationId xmlns:a16="http://schemas.microsoft.com/office/drawing/2014/main" id="{E454A935-AF81-7F4D-A642-B6EDD792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1240709"/>
            <a:ext cx="1714414" cy="24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5F39A-ACD3-4349-93B6-AC7AED790156}"/>
              </a:ext>
            </a:extLst>
          </p:cNvPr>
          <p:cNvSpPr txBox="1"/>
          <p:nvPr/>
        </p:nvSpPr>
        <p:spPr>
          <a:xfrm>
            <a:off x="457199" y="3855308"/>
            <a:ext cx="119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1E3F0DD-E3B9-E54D-AE64-330F8653EF0E}"/>
              </a:ext>
            </a:extLst>
          </p:cNvPr>
          <p:cNvSpPr/>
          <p:nvPr/>
        </p:nvSpPr>
        <p:spPr>
          <a:xfrm>
            <a:off x="1841155" y="3855307"/>
            <a:ext cx="4300153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ED3E9-61EF-A44E-A236-95D3BD410D88}"/>
                  </a:ext>
                </a:extLst>
              </p:cNvPr>
              <p:cNvSpPr txBox="1"/>
              <p:nvPr/>
            </p:nvSpPr>
            <p:spPr>
              <a:xfrm>
                <a:off x="6178378" y="3818252"/>
                <a:ext cx="29656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Output (42)</a:t>
                </a:r>
              </a:p>
              <a:p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⇾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r>
                  <a:rPr lang="en-US" dirty="0"/>
                  <a:t> ⇾ accept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ED3E9-61EF-A44E-A236-95D3BD41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378" y="3818252"/>
                <a:ext cx="2965622" cy="1200329"/>
              </a:xfrm>
              <a:prstGeom prst="rect">
                <a:avLst/>
              </a:prstGeom>
              <a:blipFill>
                <a:blip r:embed="rId3"/>
                <a:stretch>
                  <a:fillRect l="-2991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4F61234-B691-DD4B-A83B-6EE6B398211F}"/>
              </a:ext>
            </a:extLst>
          </p:cNvPr>
          <p:cNvSpPr txBox="1"/>
          <p:nvPr/>
        </p:nvSpPr>
        <p:spPr>
          <a:xfrm>
            <a:off x="1841155" y="4436796"/>
            <a:ext cx="448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Long Computation, Transcript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D2EB8-FE1F-0346-A796-B3E67C253E7E}"/>
              </a:ext>
            </a:extLst>
          </p:cNvPr>
          <p:cNvSpPr txBox="1"/>
          <p:nvPr/>
        </p:nvSpPr>
        <p:spPr>
          <a:xfrm>
            <a:off x="5832389" y="862408"/>
            <a:ext cx="2854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 – Circuit for long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95F8D8-E164-B649-86A7-3FC2C72B1D49}"/>
                  </a:ext>
                </a:extLst>
              </p:cNvPr>
              <p:cNvSpPr txBox="1"/>
              <p:nvPr/>
            </p:nvSpPr>
            <p:spPr>
              <a:xfrm>
                <a:off x="5832389" y="1693405"/>
                <a:ext cx="2854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⇾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95F8D8-E164-B649-86A7-3FC2C72B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89" y="1693405"/>
                <a:ext cx="2854411" cy="461665"/>
              </a:xfrm>
              <a:prstGeom prst="rect">
                <a:avLst/>
              </a:prstGeom>
              <a:blipFill>
                <a:blip r:embed="rId4"/>
                <a:stretch>
                  <a:fillRect l="-355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68D265-0688-FA4E-85F9-6DF171EB6E9D}"/>
                  </a:ext>
                </a:extLst>
              </p:cNvPr>
              <p:cNvSpPr txBox="1"/>
              <p:nvPr/>
            </p:nvSpPr>
            <p:spPr>
              <a:xfrm>
                <a:off x="5832389" y="2150911"/>
                <a:ext cx="34969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𝒊𝒏𝒑𝒖𝒕</m:t>
                          </m:r>
                          <m:r>
                            <a:rPr lang="en-US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𝒐𝒖𝒕𝒑𝒖𝒕</m:t>
                          </m:r>
                        </m:e>
                      </m:d>
                    </m:oMath>
                  </m:oMathPara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𝒕𝒓𝒂𝒏𝒔𝒄𝒓𝒊𝒑𝒕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68D265-0688-FA4E-85F9-6DF171EB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89" y="2150911"/>
                <a:ext cx="3496962" cy="830997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C42ED42-A523-6549-BB7D-631FF3A6870A}"/>
              </a:ext>
            </a:extLst>
          </p:cNvPr>
          <p:cNvSpPr txBox="1"/>
          <p:nvPr/>
        </p:nvSpPr>
        <p:spPr>
          <a:xfrm>
            <a:off x="-1" y="699580"/>
            <a:ext cx="4058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Issues:</a:t>
            </a:r>
          </a:p>
          <a:p>
            <a:r>
              <a:rPr lang="en-US" b="1" dirty="0"/>
              <a:t>-P</a:t>
            </a:r>
            <a:r>
              <a:rPr lang="en-US" dirty="0">
                <a:latin typeface="+mn-lt"/>
              </a:rPr>
              <a:t> takes very long</a:t>
            </a:r>
          </a:p>
          <a:p>
            <a:r>
              <a:rPr lang="en-US" dirty="0">
                <a:latin typeface="+mn-lt"/>
              </a:rPr>
              <a:t>-Starts after proving </a:t>
            </a:r>
            <a:r>
              <a:rPr lang="en-US" b="1" i="1" dirty="0">
                <a:latin typeface="+mn-lt"/>
              </a:rPr>
              <a:t>after</a:t>
            </a:r>
            <a:r>
              <a:rPr lang="en-US" dirty="0">
                <a:latin typeface="+mn-lt"/>
              </a:rPr>
              <a:t> computation finished</a:t>
            </a:r>
          </a:p>
          <a:p>
            <a:r>
              <a:rPr lang="en-US" dirty="0">
                <a:latin typeface="+mn-lt"/>
              </a:rPr>
              <a:t>-Can’t hand off computation</a:t>
            </a:r>
          </a:p>
          <a:p>
            <a:r>
              <a:rPr lang="en-US" b="1" dirty="0"/>
              <a:t>-S </a:t>
            </a:r>
            <a:r>
              <a:rPr lang="en-US" dirty="0"/>
              <a:t>also runs at least linear in |C| </a:t>
            </a:r>
          </a:p>
          <a:p>
            <a:r>
              <a:rPr lang="en-US" dirty="0"/>
              <a:t>(ok if many proofs)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58FD-476A-1C4C-9F4B-F4A53331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Handing off computation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5F39A-ACD3-4349-93B6-AC7AED790156}"/>
              </a:ext>
            </a:extLst>
          </p:cNvPr>
          <p:cNvSpPr txBox="1"/>
          <p:nvPr/>
        </p:nvSpPr>
        <p:spPr>
          <a:xfrm>
            <a:off x="87657" y="4222699"/>
            <a:ext cx="119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1E3F0DD-E3B9-E54D-AE64-330F8653EF0E}"/>
              </a:ext>
            </a:extLst>
          </p:cNvPr>
          <p:cNvSpPr/>
          <p:nvPr/>
        </p:nvSpPr>
        <p:spPr>
          <a:xfrm>
            <a:off x="898834" y="4216462"/>
            <a:ext cx="989727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ED3E9-61EF-A44E-A236-95D3BD410D88}"/>
                  </a:ext>
                </a:extLst>
              </p:cNvPr>
              <p:cNvSpPr txBox="1"/>
              <p:nvPr/>
            </p:nvSpPr>
            <p:spPr>
              <a:xfrm>
                <a:off x="6077641" y="4385640"/>
                <a:ext cx="2609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Output (42),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ED3E9-61EF-A44E-A236-95D3BD41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641" y="4385640"/>
                <a:ext cx="2609159" cy="461665"/>
              </a:xfrm>
              <a:prstGeom prst="rect">
                <a:avLst/>
              </a:prstGeom>
              <a:blipFill>
                <a:blip r:embed="rId2"/>
                <a:stretch>
                  <a:fillRect l="-388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5D2EB8-FE1F-0346-A796-B3E67C253E7E}"/>
                  </a:ext>
                </a:extLst>
              </p:cNvPr>
              <p:cNvSpPr txBox="1"/>
              <p:nvPr/>
            </p:nvSpPr>
            <p:spPr>
              <a:xfrm>
                <a:off x="457200" y="872018"/>
                <a:ext cx="7611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– Circuit for </a:t>
                </a:r>
                <a:r>
                  <a:rPr lang="en-US" strike="sngStrike" dirty="0">
                    <a:latin typeface="+mn-lt"/>
                  </a:rPr>
                  <a:t>long</a:t>
                </a:r>
                <a:r>
                  <a:rPr lang="en-US" dirty="0">
                    <a:latin typeface="+mn-lt"/>
                  </a:rPr>
                  <a:t> intermediate computation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5D2EB8-FE1F-0346-A796-B3E67C253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72018"/>
                <a:ext cx="7611646" cy="461665"/>
              </a:xfrm>
              <a:prstGeom prst="rect">
                <a:avLst/>
              </a:prstGeom>
              <a:blipFill>
                <a:blip r:embed="rId3"/>
                <a:stretch>
                  <a:fillRect l="-167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95F8D8-E164-B649-86A7-3FC2C72B1D49}"/>
                  </a:ext>
                </a:extLst>
              </p:cNvPr>
              <p:cNvSpPr txBox="1"/>
              <p:nvPr/>
            </p:nvSpPr>
            <p:spPr>
              <a:xfrm>
                <a:off x="392942" y="1509073"/>
                <a:ext cx="2854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) ⇾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95F8D8-E164-B649-86A7-3FC2C72B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42" y="1509073"/>
                <a:ext cx="2854411" cy="461665"/>
              </a:xfrm>
              <a:prstGeom prst="rect">
                <a:avLst/>
              </a:prstGeom>
              <a:blipFill>
                <a:blip r:embed="rId4"/>
                <a:stretch>
                  <a:fillRect l="-3097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68D265-0688-FA4E-85F9-6DF171EB6E9D}"/>
                  </a:ext>
                </a:extLst>
              </p:cNvPr>
              <p:cNvSpPr txBox="1"/>
              <p:nvPr/>
            </p:nvSpPr>
            <p:spPr>
              <a:xfrm>
                <a:off x="3106228" y="1223676"/>
                <a:ext cx="600376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𝒊𝒏𝒑𝒖𝒕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,</a:t>
                </a:r>
                <a:r>
                  <a:rPr lang="en-US" b="1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𝒕𝒓𝒂𝒏𝒔𝒄𝒓𝒊𝒑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,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𝒕𝒓𝒂𝒏𝒔𝒄𝒓𝒊𝒑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𝒐𝒖𝒕𝒑𝒖𝒕</m:t>
                        </m:r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,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𝒕𝒓𝒂𝒏𝒔𝒄𝒓𝒊𝒑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) 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68D265-0688-FA4E-85F9-6DF171EB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228" y="1223676"/>
                <a:ext cx="6003762" cy="1938992"/>
              </a:xfrm>
              <a:prstGeom prst="rect">
                <a:avLst/>
              </a:prstGeom>
              <a:blipFill>
                <a:blip r:embed="rId5"/>
                <a:stretch>
                  <a:fillRect l="-1477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C7AA6850-0226-9646-8F06-CED9DE529C05}"/>
              </a:ext>
            </a:extLst>
          </p:cNvPr>
          <p:cNvSpPr/>
          <p:nvPr/>
        </p:nvSpPr>
        <p:spPr>
          <a:xfrm>
            <a:off x="2896366" y="4222698"/>
            <a:ext cx="989727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Deep Thought Fan Casting for The Hitchhiker's Guide to the Galaxy | myCast  - Fan Casting Your Favorite Stories">
            <a:extLst>
              <a:ext uri="{FF2B5EF4-FFF2-40B4-BE49-F238E27FC236}">
                <a16:creationId xmlns:a16="http://schemas.microsoft.com/office/drawing/2014/main" id="{19B3DC61-FDD6-F547-9769-4251C791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19" y="3334723"/>
            <a:ext cx="566759" cy="79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Today is Towel Day! Here is the Deep Thought thinking about life, the  universe and everyt… | Hitchhikers guide, Hitchhikers guide to the galaxy,  Guide to the galaxy">
            <a:extLst>
              <a:ext uri="{FF2B5EF4-FFF2-40B4-BE49-F238E27FC236}">
                <a16:creationId xmlns:a16="http://schemas.microsoft.com/office/drawing/2014/main" id="{BAFDFDFE-75AD-474F-A529-B77FCA9F9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77" y="3232730"/>
            <a:ext cx="719659" cy="107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itchhiker Guide To The Galaxy supercomputer Deep Thought | Etsy | Hitchhikers  guide to the galaxy, Guide to the galaxy, Hitchhikers guide">
            <a:extLst>
              <a:ext uri="{FF2B5EF4-FFF2-40B4-BE49-F238E27FC236}">
                <a16:creationId xmlns:a16="http://schemas.microsoft.com/office/drawing/2014/main" id="{54EA0BA8-9DE6-E945-BB26-DDF968212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95" y="3207022"/>
            <a:ext cx="1194667" cy="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2175E665-AF6C-0A40-AE8C-1D75E44EF8CE}"/>
              </a:ext>
            </a:extLst>
          </p:cNvPr>
          <p:cNvSpPr/>
          <p:nvPr/>
        </p:nvSpPr>
        <p:spPr>
          <a:xfrm>
            <a:off x="4949586" y="4228986"/>
            <a:ext cx="989727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BB1C7A-4D46-0644-A4D1-EAE3EA0009AC}"/>
                  </a:ext>
                </a:extLst>
              </p:cNvPr>
              <p:cNvSpPr txBox="1"/>
              <p:nvPr/>
            </p:nvSpPr>
            <p:spPr>
              <a:xfrm>
                <a:off x="1909624" y="4216462"/>
                <a:ext cx="1497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Int</a:t>
                </a:r>
                <a:r>
                  <a:rPr lang="en-US" baseline="-25000" dirty="0"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BB1C7A-4D46-0644-A4D1-EAE3EA000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624" y="4216462"/>
                <a:ext cx="1497560" cy="461665"/>
              </a:xfrm>
              <a:prstGeom prst="rect">
                <a:avLst/>
              </a:prstGeom>
              <a:blipFill>
                <a:blip r:embed="rId9"/>
                <a:stretch>
                  <a:fillRect l="-588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157ED4-0E9E-C847-8D1D-AE01F1701D19}"/>
                  </a:ext>
                </a:extLst>
              </p:cNvPr>
              <p:cNvSpPr txBox="1"/>
              <p:nvPr/>
            </p:nvSpPr>
            <p:spPr>
              <a:xfrm>
                <a:off x="3852060" y="4210226"/>
                <a:ext cx="1497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Int</a:t>
                </a:r>
                <a:r>
                  <a:rPr lang="en-US" baseline="-25000" dirty="0">
                    <a:latin typeface="+mn-lt"/>
                  </a:rPr>
                  <a:t>2</a:t>
                </a:r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157ED4-0E9E-C847-8D1D-AE01F1701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060" y="4210226"/>
                <a:ext cx="1497560" cy="461665"/>
              </a:xfrm>
              <a:prstGeom prst="rect">
                <a:avLst/>
              </a:prstGeom>
              <a:blipFill>
                <a:blip r:embed="rId10"/>
                <a:stretch>
                  <a:fillRect l="-672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27DE51D-39B4-8144-96E5-E583C2E58FF5}"/>
              </a:ext>
            </a:extLst>
          </p:cNvPr>
          <p:cNvSpPr txBox="1"/>
          <p:nvPr/>
        </p:nvSpPr>
        <p:spPr>
          <a:xfrm>
            <a:off x="686959" y="4704104"/>
            <a:ext cx="149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transcript</a:t>
            </a:r>
            <a:r>
              <a:rPr lang="en-US" baseline="-25000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395AFA-1418-FB41-AB82-5D2A8C3920B3}"/>
              </a:ext>
            </a:extLst>
          </p:cNvPr>
          <p:cNvSpPr txBox="1"/>
          <p:nvPr/>
        </p:nvSpPr>
        <p:spPr>
          <a:xfrm>
            <a:off x="2644678" y="4726121"/>
            <a:ext cx="149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transcript</a:t>
            </a:r>
            <a:r>
              <a:rPr lang="en-US" baseline="-25000" dirty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33C85B-5949-D841-9C8D-2B12C551BEA4}"/>
              </a:ext>
            </a:extLst>
          </p:cNvPr>
          <p:cNvSpPr txBox="1"/>
          <p:nvPr/>
        </p:nvSpPr>
        <p:spPr>
          <a:xfrm>
            <a:off x="4697898" y="4730111"/>
            <a:ext cx="149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transcript</a:t>
            </a:r>
            <a:r>
              <a:rPr lang="en-US" baseline="-25000" dirty="0">
                <a:latin typeface="+mn-lt"/>
              </a:rPr>
              <a:t>3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61F8B0-BB4E-C34A-BF44-E0E244C3B0B0}"/>
                  </a:ext>
                </a:extLst>
              </p:cNvPr>
              <p:cNvSpPr txBox="1"/>
              <p:nvPr/>
            </p:nvSpPr>
            <p:spPr>
              <a:xfrm>
                <a:off x="6459774" y="2369728"/>
                <a:ext cx="209494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61F8B0-BB4E-C34A-BF44-E0E244C3B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74" y="2369728"/>
                <a:ext cx="2094944" cy="1569660"/>
              </a:xfrm>
              <a:prstGeom prst="rect">
                <a:avLst/>
              </a:prstGeom>
              <a:blipFill>
                <a:blip r:embed="rId11"/>
                <a:stretch>
                  <a:fillRect l="-4217" t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EB6549-A422-D14D-9FEE-D7ABF30A09D9}"/>
                  </a:ext>
                </a:extLst>
              </p:cNvPr>
              <p:cNvSpPr txBox="1"/>
              <p:nvPr/>
            </p:nvSpPr>
            <p:spPr>
              <a:xfrm>
                <a:off x="6372487" y="3556067"/>
                <a:ext cx="2586598" cy="83099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latin typeface="+mn-lt"/>
                  </a:rPr>
                  <a:t>/</a:t>
                </a:r>
                <a:r>
                  <a:rPr lang="en-US" b="1" dirty="0"/>
                  <a:t> V</a:t>
                </a:r>
                <a:r>
                  <a:rPr lang="en-US" dirty="0">
                    <a:latin typeface="+mn-lt"/>
                  </a:rPr>
                  <a:t> linear in #handoffs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EB6549-A422-D14D-9FEE-D7ABF30A0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487" y="3556067"/>
                <a:ext cx="2586598" cy="830997"/>
              </a:xfrm>
              <a:prstGeom prst="rect">
                <a:avLst/>
              </a:prstGeom>
              <a:blipFill>
                <a:blip r:embed="rId12"/>
                <a:stretch>
                  <a:fillRect l="-2899" t="-289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5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allAtOnce"/>
      <p:bldP spid="10" grpId="0"/>
      <p:bldP spid="13" grpId="0" animBg="1"/>
      <p:bldP spid="18" grpId="0" animBg="1"/>
      <p:bldP spid="20" grpId="0"/>
      <p:bldP spid="24" grpId="0"/>
      <p:bldP spid="25" grpId="0"/>
      <p:bldP spid="19" grpId="0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F0B1-C3CB-6C44-85B7-92AD4723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D3E21-B1E5-8548-B907-A7B1CC79F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23097"/>
          </a:xfrm>
        </p:spPr>
        <p:txBody>
          <a:bodyPr/>
          <a:lstStyle/>
          <a:p>
            <a:r>
              <a:rPr lang="en-US" dirty="0"/>
              <a:t>We need updatable/incremental proofs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72D015-8C6C-914D-9075-D92FE6E842AD}"/>
                  </a:ext>
                </a:extLst>
              </p:cNvPr>
              <p:cNvSpPr txBox="1"/>
              <p:nvPr/>
            </p:nvSpPr>
            <p:spPr>
              <a:xfrm>
                <a:off x="457200" y="2340917"/>
                <a:ext cx="2854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) ⇾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72D015-8C6C-914D-9075-D92FE6E84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40917"/>
                <a:ext cx="2854411" cy="461665"/>
              </a:xfrm>
              <a:prstGeom prst="rect">
                <a:avLst/>
              </a:prstGeom>
              <a:blipFill>
                <a:blip r:embed="rId2"/>
                <a:stretch>
                  <a:fillRect l="-355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F5872F-21E5-5346-A5BC-D31D80D251D7}"/>
                  </a:ext>
                </a:extLst>
              </p:cNvPr>
              <p:cNvSpPr txBox="1"/>
              <p:nvPr/>
            </p:nvSpPr>
            <p:spPr>
              <a:xfrm>
                <a:off x="457199" y="1813718"/>
                <a:ext cx="8229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– Circuit per computation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+mn-lt"/>
                  </a:rPr>
                  <a:t> number of steps/handoffs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F5872F-21E5-5346-A5BC-D31D80D25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813718"/>
                <a:ext cx="8229599" cy="461665"/>
              </a:xfrm>
              <a:prstGeom prst="rect">
                <a:avLst/>
              </a:prstGeom>
              <a:blipFill>
                <a:blip r:embed="rId3"/>
                <a:stretch>
                  <a:fillRect l="-15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AD7C6-E14C-FA43-9B92-570CDAC8CBA3}"/>
                  </a:ext>
                </a:extLst>
              </p:cNvPr>
              <p:cNvSpPr/>
              <p:nvPr/>
            </p:nvSpPr>
            <p:spPr>
              <a:xfrm>
                <a:off x="457200" y="2888950"/>
                <a:ext cx="68190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  ⇾ updated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 //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=⊥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AD7C6-E14C-FA43-9B92-570CDAC8C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88950"/>
                <a:ext cx="6819046" cy="461665"/>
              </a:xfrm>
              <a:prstGeom prst="rect">
                <a:avLst/>
              </a:prstGeom>
              <a:blipFill>
                <a:blip r:embed="rId4"/>
                <a:stretch>
                  <a:fillRect l="-1487" t="-10811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A6BC0A-C498-F64F-8DFB-8B735B124C10}"/>
                  </a:ext>
                </a:extLst>
              </p:cNvPr>
              <p:cNvSpPr/>
              <p:nvPr/>
            </p:nvSpPr>
            <p:spPr>
              <a:xfrm>
                <a:off x="457200" y="3733349"/>
                <a:ext cx="4689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)  ⇾ accept/reject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A6BC0A-C498-F64F-8DFB-8B735B124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33349"/>
                <a:ext cx="4689297" cy="461665"/>
              </a:xfrm>
              <a:prstGeom prst="rect">
                <a:avLst/>
              </a:prstGeom>
              <a:blipFill>
                <a:blip r:embed="rId5"/>
                <a:stretch>
                  <a:fillRect l="-2162" t="-10526" r="-108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AA7679-F1D3-744B-8E42-6B8AB789756D}"/>
                  </a:ext>
                </a:extLst>
              </p:cNvPr>
              <p:cNvSpPr txBox="1"/>
              <p:nvPr/>
            </p:nvSpPr>
            <p:spPr>
              <a:xfrm>
                <a:off x="346747" y="4518133"/>
                <a:ext cx="5603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// proofs don’t grow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AA7679-F1D3-744B-8E42-6B8AB7897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47" y="4518133"/>
                <a:ext cx="5603116" cy="461665"/>
              </a:xfrm>
              <a:prstGeom prst="rect">
                <a:avLst/>
              </a:prstGeom>
              <a:blipFill>
                <a:blip r:embed="rId6"/>
                <a:stretch>
                  <a:fillRect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98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8082-487E-3E4E-A064-1962406B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PhotoProof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37AFA-AFA4-F144-AD0D-D6FF03ECC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0" t="6385" r="78571" b="27724"/>
          <a:stretch/>
        </p:blipFill>
        <p:spPr>
          <a:xfrm>
            <a:off x="457199" y="989555"/>
            <a:ext cx="977030" cy="2492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D2D2B-A915-C743-A7B8-C0C5031B491E}"/>
              </a:ext>
            </a:extLst>
          </p:cNvPr>
          <p:cNvSpPr txBox="1"/>
          <p:nvPr/>
        </p:nvSpPr>
        <p:spPr>
          <a:xfrm>
            <a:off x="457199" y="4647156"/>
            <a:ext cx="82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Allow valid updates of photo and provide proof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6D6E3-399E-F446-9C35-4AFECB064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9" t="13007" r="57351" b="46928"/>
          <a:stretch/>
        </p:blipFill>
        <p:spPr>
          <a:xfrm>
            <a:off x="2517732" y="1181936"/>
            <a:ext cx="1152396" cy="1515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48B18C-D443-0240-99F7-B7E1D8D96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10" t="11470" r="36130" b="48465"/>
          <a:stretch/>
        </p:blipFill>
        <p:spPr>
          <a:xfrm>
            <a:off x="4283904" y="1120015"/>
            <a:ext cx="1152396" cy="1515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92708A-5605-FA4B-B88A-52778829C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84" t="9834" r="19072" b="50102"/>
          <a:stretch/>
        </p:blipFill>
        <p:spPr>
          <a:xfrm>
            <a:off x="6313124" y="1181936"/>
            <a:ext cx="726509" cy="1515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32D9A8-6BA3-0440-A978-4E87FA2E34BE}"/>
              </a:ext>
            </a:extLst>
          </p:cNvPr>
          <p:cNvSpPr txBox="1"/>
          <p:nvPr/>
        </p:nvSpPr>
        <p:spPr>
          <a:xfrm>
            <a:off x="5580346" y="2716007"/>
            <a:ext cx="3106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Viewer can still verify authenticity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6CCE2A-2C5D-5C44-8D6D-F58E95495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1" t="59936" r="57489" b="2559"/>
          <a:stretch/>
        </p:blipFill>
        <p:spPr>
          <a:xfrm>
            <a:off x="2517732" y="3088325"/>
            <a:ext cx="1152397" cy="14188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3CFD22-72CC-CE4A-8BAB-478FC30CC72C}"/>
              </a:ext>
            </a:extLst>
          </p:cNvPr>
          <p:cNvCxnSpPr/>
          <p:nvPr/>
        </p:nvCxnSpPr>
        <p:spPr>
          <a:xfrm>
            <a:off x="1615858" y="1939761"/>
            <a:ext cx="667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EE40D1-D6C0-D34B-8B6F-8B897741328B}"/>
              </a:ext>
            </a:extLst>
          </p:cNvPr>
          <p:cNvCxnSpPr/>
          <p:nvPr/>
        </p:nvCxnSpPr>
        <p:spPr>
          <a:xfrm>
            <a:off x="3616894" y="1877840"/>
            <a:ext cx="667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301744-10B8-634C-BB9E-F57775246289}"/>
              </a:ext>
            </a:extLst>
          </p:cNvPr>
          <p:cNvCxnSpPr/>
          <p:nvPr/>
        </p:nvCxnSpPr>
        <p:spPr>
          <a:xfrm>
            <a:off x="5436300" y="1877840"/>
            <a:ext cx="667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34B4D9-9EBC-5D41-B5F8-5E3611BB03E5}"/>
              </a:ext>
            </a:extLst>
          </p:cNvPr>
          <p:cNvCxnSpPr>
            <a:cxnSpLocks/>
          </p:cNvCxnSpPr>
          <p:nvPr/>
        </p:nvCxnSpPr>
        <p:spPr>
          <a:xfrm>
            <a:off x="1563148" y="2547722"/>
            <a:ext cx="854375" cy="999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D059562-7492-1442-A270-5E596BB25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25" t="59731" r="40014" b="631"/>
          <a:stretch/>
        </p:blipFill>
        <p:spPr>
          <a:xfrm>
            <a:off x="4725971" y="3015746"/>
            <a:ext cx="854375" cy="149948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4BC610-38D3-EE46-9DB8-A24559BA7CD7}"/>
              </a:ext>
            </a:extLst>
          </p:cNvPr>
          <p:cNvCxnSpPr/>
          <p:nvPr/>
        </p:nvCxnSpPr>
        <p:spPr>
          <a:xfrm>
            <a:off x="3904989" y="3741461"/>
            <a:ext cx="667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1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8082-487E-3E4E-A064-1962406B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PhotoProof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37AFA-AFA4-F144-AD0D-D6FF03EC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" y="748016"/>
            <a:ext cx="9031266" cy="3783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D2D2B-A915-C743-A7B8-C0C5031B491E}"/>
              </a:ext>
            </a:extLst>
          </p:cNvPr>
          <p:cNvSpPr txBox="1"/>
          <p:nvPr/>
        </p:nvSpPr>
        <p:spPr>
          <a:xfrm>
            <a:off x="457199" y="4647156"/>
            <a:ext cx="82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Proof allows valid edits only, Incrementally updated </a:t>
            </a:r>
          </a:p>
        </p:txBody>
      </p:sp>
    </p:spTree>
    <p:extLst>
      <p:ext uri="{BB962C8B-B14F-4D97-AF65-F5344CB8AC3E}">
        <p14:creationId xmlns:p14="http://schemas.microsoft.com/office/powerpoint/2010/main" val="12457777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DF66-5D22-934E-8C38-585948EF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Constant size 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0C7F-F7F2-F347-85C5-6F3FAE345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Rollup reduces the verification cost</a:t>
            </a:r>
          </a:p>
          <a:p>
            <a:r>
              <a:rPr lang="en-US" dirty="0"/>
              <a:t>Still linear in the number of state updates</a:t>
            </a:r>
          </a:p>
          <a:p>
            <a:r>
              <a:rPr lang="en-US" dirty="0"/>
              <a:t>When a node joins the network they need to verify one rollup proof per block!</a:t>
            </a:r>
          </a:p>
          <a:p>
            <a:r>
              <a:rPr lang="en-US" dirty="0"/>
              <a:t>In general starting a full node requires verification of all blocks</a:t>
            </a:r>
          </a:p>
          <a:p>
            <a:pPr lvl="1"/>
            <a:r>
              <a:rPr lang="en-US" dirty="0"/>
              <a:t>Can take days!</a:t>
            </a:r>
          </a:p>
        </p:txBody>
      </p:sp>
    </p:spTree>
    <p:extLst>
      <p:ext uri="{BB962C8B-B14F-4D97-AF65-F5344CB8AC3E}">
        <p14:creationId xmlns:p14="http://schemas.microsoft.com/office/powerpoint/2010/main" val="5955476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A1DF-E9D2-0147-889A-CF1B73B2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Constant size Blockchain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/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State-MT1</a:t>
                </a:r>
              </a:p>
              <a:p>
                <a:pPr algn="ctr"/>
                <a:r>
                  <a:rPr lang="en-US" dirty="0"/>
                  <a:t>TX-MT1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7F626F-2730-A84A-8E0E-CBAE7A9506E9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919860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rapezoid 10">
            <a:extLst>
              <a:ext uri="{FF2B5EF4-FFF2-40B4-BE49-F238E27FC236}">
                <a16:creationId xmlns:a16="http://schemas.microsoft.com/office/drawing/2014/main" id="{30BDA2C4-526A-9447-BC27-015A087EFE62}"/>
              </a:ext>
            </a:extLst>
          </p:cNvPr>
          <p:cNvSpPr/>
          <p:nvPr/>
        </p:nvSpPr>
        <p:spPr>
          <a:xfrm>
            <a:off x="0" y="2437879"/>
            <a:ext cx="2354713" cy="1335343"/>
          </a:xfrm>
          <a:prstGeom prst="trapezoid">
            <a:avLst>
              <a:gd name="adj" fmla="val 8294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Merkle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28D4-98F0-3B42-A231-DA1518352F74}"/>
              </a:ext>
            </a:extLst>
          </p:cNvPr>
          <p:cNvSpPr txBox="1"/>
          <p:nvPr/>
        </p:nvSpPr>
        <p:spPr>
          <a:xfrm>
            <a:off x="212942" y="3870542"/>
            <a:ext cx="232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/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State-MT2</a:t>
                </a:r>
              </a:p>
              <a:p>
                <a:pPr algn="ctr"/>
                <a:r>
                  <a:rPr lang="en-US" dirty="0"/>
                  <a:t>TX-MT2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AA2AC0-3EAE-0744-8A2D-F1FD9EA714F3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236093" y="1810158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/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State-MT3</a:t>
                </a:r>
              </a:p>
              <a:p>
                <a:pPr algn="ctr"/>
                <a:r>
                  <a:rPr lang="en-US" dirty="0"/>
                  <a:t>TX-MT3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77077E-C8D4-BA4A-8FA6-42BE4B9013F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552326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/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State-MT4</a:t>
                </a:r>
              </a:p>
              <a:p>
                <a:pPr algn="ctr"/>
                <a:r>
                  <a:rPr lang="en-US" dirty="0"/>
                  <a:t>TX-MT4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C7B7D0-B7CD-EC49-8E41-D489D912D97C}"/>
                  </a:ext>
                </a:extLst>
              </p:cNvPr>
              <p:cNvSpPr txBox="1"/>
              <p:nvPr/>
            </p:nvSpPr>
            <p:spPr>
              <a:xfrm>
                <a:off x="2542784" y="2665671"/>
                <a:ext cx="3855720" cy="23083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prooves that transactions are valid with respect to the state</a:t>
                </a:r>
              </a:p>
              <a:p>
                <a:pPr algn="l"/>
                <a:r>
                  <a:rPr lang="en-US" dirty="0">
                    <a:latin typeface="+mn-lt"/>
                  </a:rPr>
                  <a:t>AND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was valid for the previous block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C7B7D0-B7CD-EC49-8E41-D489D912D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84" y="2665671"/>
                <a:ext cx="3855720" cy="2308324"/>
              </a:xfrm>
              <a:prstGeom prst="rect">
                <a:avLst/>
              </a:prstGeom>
              <a:blipFill>
                <a:blip r:embed="rId6"/>
                <a:stretch>
                  <a:fillRect l="-2288" t="-1081" b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8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A1DF-E9D2-0147-889A-CF1B73B2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Constant size Blockchain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/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State-MT1</a:t>
                </a:r>
              </a:p>
              <a:p>
                <a:pPr algn="ctr"/>
                <a:r>
                  <a:rPr lang="en-US" dirty="0"/>
                  <a:t>TX-MT1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C10D44-F2B7-D047-96F6-9225BF7BC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52" y="1102536"/>
                <a:ext cx="1485008" cy="1335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7F626F-2730-A84A-8E0E-CBAE7A9506E9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919860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rapezoid 10">
            <a:extLst>
              <a:ext uri="{FF2B5EF4-FFF2-40B4-BE49-F238E27FC236}">
                <a16:creationId xmlns:a16="http://schemas.microsoft.com/office/drawing/2014/main" id="{30BDA2C4-526A-9447-BC27-015A087EFE62}"/>
              </a:ext>
            </a:extLst>
          </p:cNvPr>
          <p:cNvSpPr/>
          <p:nvPr/>
        </p:nvSpPr>
        <p:spPr>
          <a:xfrm>
            <a:off x="0" y="2437879"/>
            <a:ext cx="2354713" cy="1335343"/>
          </a:xfrm>
          <a:prstGeom prst="trapezoid">
            <a:avLst>
              <a:gd name="adj" fmla="val 8294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Merkle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528D4-98F0-3B42-A231-DA1518352F74}"/>
              </a:ext>
            </a:extLst>
          </p:cNvPr>
          <p:cNvSpPr txBox="1"/>
          <p:nvPr/>
        </p:nvSpPr>
        <p:spPr>
          <a:xfrm>
            <a:off x="212942" y="3870542"/>
            <a:ext cx="232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/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State-MT2</a:t>
                </a:r>
              </a:p>
              <a:p>
                <a:pPr algn="ctr"/>
                <a:r>
                  <a:rPr lang="en-US" dirty="0"/>
                  <a:t>TX-MT2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EC7F00A-7D4F-404D-983E-0806CBEE1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85" y="1142487"/>
                <a:ext cx="1485008" cy="1335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AA2AC0-3EAE-0744-8A2D-F1FD9EA714F3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236093" y="1810158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/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State-MT3</a:t>
                </a:r>
              </a:p>
              <a:p>
                <a:pPr algn="ctr"/>
                <a:r>
                  <a:rPr lang="en-US" dirty="0"/>
                  <a:t>TX-MT3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33CBF9-50BB-154B-B745-CADC5CD85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18" y="1102536"/>
                <a:ext cx="1485008" cy="1335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77077E-C8D4-BA4A-8FA6-42BE4B9013F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552326" y="1770207"/>
            <a:ext cx="831225" cy="1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/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State-MT4</a:t>
                </a:r>
              </a:p>
              <a:p>
                <a:pPr algn="ctr"/>
                <a:r>
                  <a:rPr lang="en-US" dirty="0"/>
                  <a:t>TX-MT4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6F7A38-E3B2-3845-BB6E-35F754744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51" y="1102535"/>
                <a:ext cx="1485008" cy="1335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517CF61-6990-ED4E-B9FA-FD370F8AFB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075" y="2737352"/>
            <a:ext cx="1190746" cy="1190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A8C4DA-823B-A44F-8276-D8569EB0BB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254" y="2737969"/>
            <a:ext cx="1190746" cy="11907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5D765B-3B2F-904E-8854-238D6D719761}"/>
              </a:ext>
            </a:extLst>
          </p:cNvPr>
          <p:cNvSpPr txBox="1"/>
          <p:nvPr/>
        </p:nvSpPr>
        <p:spPr>
          <a:xfrm>
            <a:off x="3187010" y="3788791"/>
            <a:ext cx="157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Old miner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97C4E3-1670-4A46-9B61-CEC688C486AD}"/>
              </a:ext>
            </a:extLst>
          </p:cNvPr>
          <p:cNvSpPr txBox="1"/>
          <p:nvPr/>
        </p:nvSpPr>
        <p:spPr>
          <a:xfrm>
            <a:off x="7232417" y="3821107"/>
            <a:ext cx="157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New miner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ABDAA52E-5C36-E14C-9B08-EE29D0F4328D}"/>
              </a:ext>
            </a:extLst>
          </p:cNvPr>
          <p:cNvSpPr/>
          <p:nvPr/>
        </p:nvSpPr>
        <p:spPr>
          <a:xfrm>
            <a:off x="5130618" y="3090014"/>
            <a:ext cx="1591839" cy="5665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CD4CE-6859-D74C-A469-22E403DE1BD5}"/>
              </a:ext>
            </a:extLst>
          </p:cNvPr>
          <p:cNvSpPr txBox="1"/>
          <p:nvPr/>
        </p:nvSpPr>
        <p:spPr>
          <a:xfrm>
            <a:off x="4694915" y="3697265"/>
            <a:ext cx="278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Head and State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49CC1B-A0E4-9D4F-8478-775BDD6CA869}"/>
                  </a:ext>
                </a:extLst>
              </p:cNvPr>
              <p:cNvSpPr txBox="1"/>
              <p:nvPr/>
            </p:nvSpPr>
            <p:spPr>
              <a:xfrm>
                <a:off x="5743947" y="4198495"/>
                <a:ext cx="29428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Verifies State-MT4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49CC1B-A0E4-9D4F-8478-775BDD6CA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947" y="4198495"/>
                <a:ext cx="2942853" cy="830997"/>
              </a:xfrm>
              <a:prstGeom prst="rect">
                <a:avLst/>
              </a:prstGeom>
              <a:blipFill>
                <a:blip r:embed="rId7"/>
                <a:stretch>
                  <a:fillRect l="-3448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4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8901-B42D-584B-A2C6-747CAF15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Constant size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60FA8-AF40-0E48-9126-27A8F38D4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clients can verify every block! </a:t>
            </a:r>
          </a:p>
          <a:p>
            <a:pPr lvl="1"/>
            <a:r>
              <a:rPr lang="en-US" dirty="0"/>
              <a:t>Low memory, low computation </a:t>
            </a:r>
          </a:p>
          <a:p>
            <a:pPr lvl="1"/>
            <a:r>
              <a:rPr lang="en-US" dirty="0"/>
              <a:t>Independent of length of chain or #transactions</a:t>
            </a:r>
          </a:p>
          <a:p>
            <a:r>
              <a:rPr lang="en-US" dirty="0"/>
              <a:t>Relies on data serving nodes for synching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Practical today! </a:t>
            </a:r>
          </a:p>
        </p:txBody>
      </p:sp>
    </p:spTree>
    <p:extLst>
      <p:ext uri="{BB962C8B-B14F-4D97-AF65-F5344CB8AC3E}">
        <p14:creationId xmlns:p14="http://schemas.microsoft.com/office/powerpoint/2010/main" val="24736731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20F5D-98DF-583C-2DEB-56D946A9E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9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0952-0C3E-1177-B83C-50ADA406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Locally testable codes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F23D1-F6BD-85F0-5868-82F2941B9E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382000" cy="33940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-close to a codeword if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code is called </a:t>
                </a:r>
                <a:r>
                  <a:rPr lang="en-US" b="1" dirty="0"/>
                  <a:t>locally testable</a:t>
                </a:r>
                <a:r>
                  <a:rPr lang="en-US" dirty="0"/>
                  <a:t> if from reading only a few (possibly random) locations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it can be determined </a:t>
                </a:r>
                <a:r>
                  <a:rPr lang="en-US" dirty="0" err="1"/>
                  <a:t>w.h.p</a:t>
                </a:r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-close to a codeword</a:t>
                </a:r>
              </a:p>
              <a:p>
                <a:r>
                  <a:rPr lang="en-US" dirty="0"/>
                  <a:t>A code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-local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-testable </a:t>
                </a:r>
                <a:r>
                  <a:rPr lang="en-US" dirty="0"/>
                  <a:t>if there is an oracle algorithm for checking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-closeness that reads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locations and has error probability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F23D1-F6BD-85F0-5868-82F2941B9E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382000" cy="3394075"/>
              </a:xfrm>
              <a:blipFill>
                <a:blip r:embed="rId3"/>
                <a:stretch>
                  <a:fillRect l="-1364" t="-2985" r="-1061" b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F25DE-44BA-7573-1314-418EDC62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9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5C09-7C68-F773-78B1-73265B591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Proximity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3EED4-0C8E-2239-E9C7-54674272D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u="sng" dirty="0"/>
                  <a:t>Public input:</a:t>
                </a:r>
                <a:r>
                  <a:rPr lang="en-US" dirty="0"/>
                  <a:t> vector commitment to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u="sng" dirty="0"/>
                  <a:t>Prover’s witness/claim: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-close to a codeword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the code is locally testable, simple </a:t>
                </a:r>
                <a:r>
                  <a:rPr lang="en-US" u="sng" dirty="0"/>
                  <a:t>succinct</a:t>
                </a:r>
                <a:r>
                  <a:rPr lang="en-US" dirty="0"/>
                  <a:t> protocol: </a:t>
                </a:r>
              </a:p>
              <a:p>
                <a:pPr lvl="1"/>
                <a:r>
                  <a:rPr lang="en-US" sz="2400" dirty="0"/>
                  <a:t>Verifier runs the testing algorithm, asks prover to reveal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locations it needs to read</a:t>
                </a:r>
              </a:p>
              <a:p>
                <a:pPr lvl="1"/>
                <a:r>
                  <a:rPr lang="en-US" sz="2400" dirty="0"/>
                  <a:t>Prover opens the locations in the vector commitment</a:t>
                </a:r>
              </a:p>
              <a:p>
                <a:pPr lvl="1"/>
                <a:r>
                  <a:rPr lang="en-US" sz="2400" dirty="0"/>
                  <a:t>Verifier returns the decision of the testing algorithm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3EED4-0C8E-2239-E9C7-54674272D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8" t="-1866" b="-14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0951F-C5B5-DB18-E4B5-7AC2C89A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9460-BF52-2F65-2429-284D1E65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oracle proofs of proximity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891E-8DF1-30BD-2984-4008ED411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locally testable</a:t>
            </a:r>
            <a:r>
              <a:rPr lang="en-US" dirty="0"/>
              <a:t> code has a </a:t>
            </a:r>
            <a:r>
              <a:rPr lang="en-US" u="sng" dirty="0"/>
              <a:t>succinct</a:t>
            </a:r>
            <a:r>
              <a:rPr lang="en-US" dirty="0"/>
              <a:t> one-round </a:t>
            </a:r>
            <a:r>
              <a:rPr lang="en-US" b="1" dirty="0"/>
              <a:t>oracle proof of proximity</a:t>
            </a:r>
            <a:r>
              <a:rPr lang="en-US" dirty="0"/>
              <a:t> (previous slide)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 Prover “sends” codeword “oracle” to verifier, and verifier queries q(n) &lt;&lt; n locations</a:t>
            </a:r>
          </a:p>
          <a:p>
            <a:r>
              <a:rPr lang="en-US" dirty="0"/>
              <a:t>More generally, we can have a multi-round oracle proof (just like the IOPs we have seen)! </a:t>
            </a:r>
          </a:p>
          <a:p>
            <a:r>
              <a:rPr lang="en-US" dirty="0"/>
              <a:t>Communication complexity of IOPP is the </a:t>
            </a:r>
            <a:r>
              <a:rPr lang="en-US" b="1" dirty="0"/>
              <a:t>total number of queries</a:t>
            </a:r>
            <a:r>
              <a:rPr lang="en-US" dirty="0"/>
              <a:t> over all rounds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F25BD-CA90-D889-6A19-A5EECF64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6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33C0-82CF-0249-9DF2-52D148B3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Oracle Proof of Proximity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B509A-D341-1C42-8A6C-DBA85732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B6EB6-BBA6-0441-B748-D99D0E6BF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81683"/>
            <a:ext cx="1166324" cy="1151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6F8337-F29F-CD44-992B-5FC29DE2E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09" y="2181682"/>
            <a:ext cx="1005525" cy="1151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6C8C6A-95CC-1140-B161-7E3AB2750FBE}"/>
              </a:ext>
            </a:extLst>
          </p:cNvPr>
          <p:cNvSpPr txBox="1"/>
          <p:nvPr/>
        </p:nvSpPr>
        <p:spPr>
          <a:xfrm>
            <a:off x="457200" y="341376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70C9B-C47F-B145-BF1F-36EAC4F23F0B}"/>
              </a:ext>
            </a:extLst>
          </p:cNvPr>
          <p:cNvSpPr txBox="1"/>
          <p:nvPr/>
        </p:nvSpPr>
        <p:spPr>
          <a:xfrm>
            <a:off x="7246331" y="3413760"/>
            <a:ext cx="1143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DB0BB2-CA40-A840-A651-6C6B8E247318}"/>
                  </a:ext>
                </a:extLst>
              </p:cNvPr>
              <p:cNvSpPr txBox="1"/>
              <p:nvPr/>
            </p:nvSpPr>
            <p:spPr>
              <a:xfrm>
                <a:off x="457200" y="1033961"/>
                <a:ext cx="3242683" cy="43088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Input oracle: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DB0BB2-CA40-A840-A651-6C6B8E247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33961"/>
                <a:ext cx="3242683" cy="430887"/>
              </a:xfrm>
              <a:prstGeom prst="rect">
                <a:avLst/>
              </a:prstGeom>
              <a:blipFill>
                <a:blip r:embed="rId5"/>
                <a:stretch>
                  <a:fillRect l="-2335" t="-8571" r="-389" b="-2571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634E82-0953-2F4B-B36A-7545DA8B552B}"/>
              </a:ext>
            </a:extLst>
          </p:cNvPr>
          <p:cNvCxnSpPr>
            <a:cxnSpLocks/>
          </p:cNvCxnSpPr>
          <p:nvPr/>
        </p:nvCxnSpPr>
        <p:spPr>
          <a:xfrm>
            <a:off x="2875280" y="2480310"/>
            <a:ext cx="2499360" cy="1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D7C064-6C31-A44D-846D-6A772E2BAA31}"/>
              </a:ext>
            </a:extLst>
          </p:cNvPr>
          <p:cNvCxnSpPr>
            <a:cxnSpLocks/>
          </p:cNvCxnSpPr>
          <p:nvPr/>
        </p:nvCxnSpPr>
        <p:spPr>
          <a:xfrm flipH="1">
            <a:off x="2875280" y="2933120"/>
            <a:ext cx="2418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4977B7-4E84-A148-ADC0-988B2FACAEC1}"/>
              </a:ext>
            </a:extLst>
          </p:cNvPr>
          <p:cNvCxnSpPr>
            <a:cxnSpLocks/>
          </p:cNvCxnSpPr>
          <p:nvPr/>
        </p:nvCxnSpPr>
        <p:spPr>
          <a:xfrm>
            <a:off x="2905760" y="3486150"/>
            <a:ext cx="24282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CDF2D23-22D5-BA41-BB67-A24A6E1017F1}"/>
              </a:ext>
            </a:extLst>
          </p:cNvPr>
          <p:cNvSpPr txBox="1"/>
          <p:nvPr/>
        </p:nvSpPr>
        <p:spPr>
          <a:xfrm>
            <a:off x="4217416" y="4299100"/>
            <a:ext cx="354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</a:t>
            </a:r>
          </a:p>
          <a:p>
            <a:r>
              <a:rPr lang="en-US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76AF65-FBAA-BA46-93BD-F1A8A1D5585D}"/>
                  </a:ext>
                </a:extLst>
              </p:cNvPr>
              <p:cNvSpPr txBox="1"/>
              <p:nvPr/>
            </p:nvSpPr>
            <p:spPr>
              <a:xfrm>
                <a:off x="3848076" y="1949236"/>
                <a:ext cx="4020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76AF65-FBAA-BA46-93BD-F1A8A1D55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076" y="1949236"/>
                <a:ext cx="40203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7F71BF-BBE2-F042-A454-D1C0D5E44AC8}"/>
                  </a:ext>
                </a:extLst>
              </p:cNvPr>
              <p:cNvSpPr txBox="1"/>
              <p:nvPr/>
            </p:nvSpPr>
            <p:spPr>
              <a:xfrm>
                <a:off x="3884697" y="3024671"/>
                <a:ext cx="51001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7F71BF-BBE2-F042-A454-D1C0D5E44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697" y="3024671"/>
                <a:ext cx="510011" cy="430887"/>
              </a:xfrm>
              <a:prstGeom prst="rect">
                <a:avLst/>
              </a:prstGeom>
              <a:blipFill>
                <a:blip r:embed="rId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035166-8C68-0B49-8639-5250979658BF}"/>
              </a:ext>
            </a:extLst>
          </p:cNvPr>
          <p:cNvCxnSpPr>
            <a:cxnSpLocks/>
          </p:cNvCxnSpPr>
          <p:nvPr/>
        </p:nvCxnSpPr>
        <p:spPr>
          <a:xfrm flipH="1">
            <a:off x="2891913" y="3875425"/>
            <a:ext cx="2401447" cy="1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B40634-C075-8B43-B9FF-E90CFC5A2A37}"/>
              </a:ext>
            </a:extLst>
          </p:cNvPr>
          <p:cNvCxnSpPr>
            <a:cxnSpLocks/>
          </p:cNvCxnSpPr>
          <p:nvPr/>
        </p:nvCxnSpPr>
        <p:spPr>
          <a:xfrm>
            <a:off x="2922393" y="4384695"/>
            <a:ext cx="24319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AE0E09-81FA-D647-98B6-2CFD6FF08A9D}"/>
                  </a:ext>
                </a:extLst>
              </p:cNvPr>
              <p:cNvSpPr txBox="1"/>
              <p:nvPr/>
            </p:nvSpPr>
            <p:spPr>
              <a:xfrm>
                <a:off x="3909294" y="3953808"/>
                <a:ext cx="7201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…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AE0E09-81FA-D647-98B6-2CFD6FF0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294" y="3953808"/>
                <a:ext cx="720134" cy="430887"/>
              </a:xfrm>
              <a:prstGeom prst="rect">
                <a:avLst/>
              </a:prstGeom>
              <a:blipFill>
                <a:blip r:embed="rId8"/>
                <a:stretch>
                  <a:fillRect t="-8571" r="-10345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39ED16-AE0D-424D-AEDE-98891E27BEF6}"/>
                  </a:ext>
                </a:extLst>
              </p:cNvPr>
              <p:cNvSpPr txBox="1"/>
              <p:nvPr/>
            </p:nvSpPr>
            <p:spPr>
              <a:xfrm>
                <a:off x="3239409" y="2531806"/>
                <a:ext cx="4625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39ED16-AE0D-424D-AEDE-98891E27B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409" y="2531806"/>
                <a:ext cx="46256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FFB0AC-7068-9646-8942-C5E8AC271E35}"/>
                  </a:ext>
                </a:extLst>
              </p:cNvPr>
              <p:cNvSpPr txBox="1"/>
              <p:nvPr/>
            </p:nvSpPr>
            <p:spPr>
              <a:xfrm>
                <a:off x="3227491" y="3505967"/>
                <a:ext cx="4685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FFB0AC-7068-9646-8942-C5E8AC271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491" y="3505967"/>
                <a:ext cx="46852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63BE06F-8084-884A-84D8-03925F88F0C4}"/>
              </a:ext>
            </a:extLst>
          </p:cNvPr>
          <p:cNvSpPr txBox="1"/>
          <p:nvPr/>
        </p:nvSpPr>
        <p:spPr>
          <a:xfrm>
            <a:off x="5293360" y="1624863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Queries for locations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3231FE3-61AF-F648-887B-D7F0DA7186AB}"/>
              </a:ext>
            </a:extLst>
          </p:cNvPr>
          <p:cNvCxnSpPr>
            <a:cxnSpLocks/>
          </p:cNvCxnSpPr>
          <p:nvPr/>
        </p:nvCxnSpPr>
        <p:spPr>
          <a:xfrm>
            <a:off x="5532244" y="2310771"/>
            <a:ext cx="1279064" cy="44686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4">
            <a:extLst>
              <a:ext uri="{FF2B5EF4-FFF2-40B4-BE49-F238E27FC236}">
                <a16:creationId xmlns:a16="http://schemas.microsoft.com/office/drawing/2014/main" id="{3F4B2BC9-FA07-4844-A27C-BE7D3E39940A}"/>
              </a:ext>
            </a:extLst>
          </p:cNvPr>
          <p:cNvCxnSpPr>
            <a:cxnSpLocks/>
          </p:cNvCxnSpPr>
          <p:nvPr/>
        </p:nvCxnSpPr>
        <p:spPr>
          <a:xfrm flipV="1">
            <a:off x="5494141" y="2910038"/>
            <a:ext cx="1469567" cy="34362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4">
            <a:extLst>
              <a:ext uri="{FF2B5EF4-FFF2-40B4-BE49-F238E27FC236}">
                <a16:creationId xmlns:a16="http://schemas.microsoft.com/office/drawing/2014/main" id="{78491D44-CF6B-8C41-8F6F-1BFD81D8186A}"/>
              </a:ext>
            </a:extLst>
          </p:cNvPr>
          <p:cNvCxnSpPr>
            <a:cxnSpLocks/>
          </p:cNvCxnSpPr>
          <p:nvPr/>
        </p:nvCxnSpPr>
        <p:spPr>
          <a:xfrm flipV="1">
            <a:off x="5562840" y="3596355"/>
            <a:ext cx="1535665" cy="49922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3ABB205-491B-DF4A-B3BD-C36A51D0DF18}"/>
              </a:ext>
            </a:extLst>
          </p:cNvPr>
          <p:cNvSpPr txBox="1"/>
          <p:nvPr/>
        </p:nvSpPr>
        <p:spPr>
          <a:xfrm>
            <a:off x="6334809" y="3821974"/>
            <a:ext cx="23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Output Accept/Reject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B842E7E-B7AB-4241-965F-0795EA27F1E3}"/>
                  </a:ext>
                </a:extLst>
              </p:cNvPr>
              <p:cNvSpPr txBox="1"/>
              <p:nvPr/>
            </p:nvSpPr>
            <p:spPr>
              <a:xfrm>
                <a:off x="243679" y="3953808"/>
                <a:ext cx="1305488" cy="55399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b="0" dirty="0"/>
                  <a:t>Claims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500" b="0" dirty="0"/>
                  <a:t> is a codeword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B842E7E-B7AB-4241-965F-0795EA27F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79" y="3953808"/>
                <a:ext cx="1305488" cy="553998"/>
              </a:xfrm>
              <a:prstGeom prst="rect">
                <a:avLst/>
              </a:prstGeom>
              <a:blipFill>
                <a:blip r:embed="rId11"/>
                <a:stretch>
                  <a:fillRect l="-952" t="-2222" r="-1905" b="-888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D85D21-C02A-4734-B87C-A8AD36296B3A}"/>
                  </a:ext>
                </a:extLst>
              </p:cNvPr>
              <p:cNvSpPr txBox="1"/>
              <p:nvPr/>
            </p:nvSpPr>
            <p:spPr>
              <a:xfrm>
                <a:off x="5671627" y="4409194"/>
                <a:ext cx="1988344" cy="55399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b="0" dirty="0"/>
                  <a:t>Rejects </a:t>
                </a:r>
                <a:r>
                  <a:rPr lang="en-US" sz="1500" b="0" dirty="0" err="1"/>
                  <a:t>w.h.p</a:t>
                </a:r>
                <a:r>
                  <a:rPr lang="en-US" sz="1500" dirty="0"/>
                  <a:t>. if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500" b="0" dirty="0"/>
                  <a:t> not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500" b="0" dirty="0"/>
                  <a:t>-close to codeword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D85D21-C02A-4734-B87C-A8AD36296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627" y="4409194"/>
                <a:ext cx="1988344" cy="553998"/>
              </a:xfrm>
              <a:prstGeom prst="rect">
                <a:avLst/>
              </a:prstGeom>
              <a:blipFill>
                <a:blip r:embed="rId12"/>
                <a:stretch>
                  <a:fillRect l="-629" r="-3145" b="-869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42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101906</TotalTime>
  <Words>4160</Words>
  <Application>Microsoft Macintosh PowerPoint</Application>
  <PresentationFormat>On-screen Show (16:9)</PresentationFormat>
  <Paragraphs>590</Paragraphs>
  <Slides>59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Cambria Math</vt:lpstr>
      <vt:lpstr>Roboto</vt:lpstr>
      <vt:lpstr>System Font Regular</vt:lpstr>
      <vt:lpstr>Wingdings</vt:lpstr>
      <vt:lpstr>Office Theme</vt:lpstr>
      <vt:lpstr>PQ-SNARKs and recursive proofs</vt:lpstr>
      <vt:lpstr>Polynomial Commitments</vt:lpstr>
      <vt:lpstr>Recall Error correcting codes</vt:lpstr>
      <vt:lpstr>Error correcting codes</vt:lpstr>
      <vt:lpstr>Error correcting codes</vt:lpstr>
      <vt:lpstr>Locally testable codes</vt:lpstr>
      <vt:lpstr>Proof of Proximity</vt:lpstr>
      <vt:lpstr>Interactive oracle proofs of proximity</vt:lpstr>
      <vt:lpstr>Interactive Oracle Proof of Proximity</vt:lpstr>
      <vt:lpstr>From IOPP to a SNARK</vt:lpstr>
      <vt:lpstr>Example: Reed-Solomon Code</vt:lpstr>
      <vt:lpstr>Local testability of RS? </vt:lpstr>
      <vt:lpstr>Local testability of RS? </vt:lpstr>
      <vt:lpstr>Testing RS Code = Low Degree Test</vt:lpstr>
      <vt:lpstr>Lighero/Breakdown</vt:lpstr>
      <vt:lpstr>Ligero Analysis</vt:lpstr>
      <vt:lpstr>Fast Reed-Solomon IOPP (FRI) </vt:lpstr>
      <vt:lpstr>Strawman idea – Split and Combine</vt:lpstr>
      <vt:lpstr>FRI Protocol</vt:lpstr>
      <vt:lpstr>FRI Protocol</vt:lpstr>
      <vt:lpstr>FRI Protocol Analysis</vt:lpstr>
      <vt:lpstr>FRI Protocol Analysis</vt:lpstr>
      <vt:lpstr>From FRI to PCS</vt:lpstr>
      <vt:lpstr>FRI-based SNARKs</vt:lpstr>
      <vt:lpstr>Recap: Non-interactive Proof Systems</vt:lpstr>
      <vt:lpstr>Recap: zkRollup</vt:lpstr>
      <vt:lpstr>Recap: zkRollup</vt:lpstr>
      <vt:lpstr>Rollup with many coordinators</vt:lpstr>
      <vt:lpstr>Zk-zk-Rollup</vt:lpstr>
      <vt:lpstr>Recap: Non-interactive Proof Systems</vt:lpstr>
      <vt:lpstr>SNARK of a SNARK Proof</vt:lpstr>
      <vt:lpstr>SNARK of SNARK</vt:lpstr>
      <vt:lpstr>SNARK of SNARKs</vt:lpstr>
      <vt:lpstr>SNARK of SNARKs</vt:lpstr>
      <vt:lpstr>Building SNARK of SNARKs</vt:lpstr>
      <vt:lpstr>Rollup with many coordinators</vt:lpstr>
      <vt:lpstr>Zk-zk-Rollup</vt:lpstr>
      <vt:lpstr>Tornado cash</vt:lpstr>
      <vt:lpstr>zk3-Rollup (tornado cash rollup)</vt:lpstr>
      <vt:lpstr>zk3-Rollup</vt:lpstr>
      <vt:lpstr>Enhancing transactions with SNARKs</vt:lpstr>
      <vt:lpstr>ZEXE private execution</vt:lpstr>
      <vt:lpstr>ZEXE private execution</vt:lpstr>
      <vt:lpstr>ZEXE private execution</vt:lpstr>
      <vt:lpstr>Implementing assets with ZEXE</vt:lpstr>
      <vt:lpstr>Implementing smart contracts with ZEXE</vt:lpstr>
      <vt:lpstr>ZEXE game of Chess</vt:lpstr>
      <vt:lpstr>Making ZEXE private</vt:lpstr>
      <vt:lpstr>Hitchhikers guide to the galaxy</vt:lpstr>
      <vt:lpstr>SNARKs for long computations</vt:lpstr>
      <vt:lpstr>Handing off computation</vt:lpstr>
      <vt:lpstr>Incremental Proofs</vt:lpstr>
      <vt:lpstr>PhotoProof</vt:lpstr>
      <vt:lpstr>PhotoProof</vt:lpstr>
      <vt:lpstr>Constant size blockchains</vt:lpstr>
      <vt:lpstr>Constant size Blockchain</vt:lpstr>
      <vt:lpstr>Constant size Blockchain</vt:lpstr>
      <vt:lpstr>Constant size Blockchain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Buenz</cp:lastModifiedBy>
  <cp:revision>1294</cp:revision>
  <cp:lastPrinted>2015-09-20T23:02:57Z</cp:lastPrinted>
  <dcterms:created xsi:type="dcterms:W3CDTF">2010-10-17T19:58:05Z</dcterms:created>
  <dcterms:modified xsi:type="dcterms:W3CDTF">2024-04-22T13:57:15Z</dcterms:modified>
</cp:coreProperties>
</file>