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352" r:id="rId2"/>
    <p:sldId id="1783" r:id="rId3"/>
    <p:sldId id="1626" r:id="rId4"/>
    <p:sldId id="1656" r:id="rId5"/>
    <p:sldId id="1657" r:id="rId6"/>
    <p:sldId id="1658" r:id="rId7"/>
    <p:sldId id="1645" r:id="rId8"/>
    <p:sldId id="1646" r:id="rId9"/>
    <p:sldId id="1585" r:id="rId10"/>
    <p:sldId id="1647" r:id="rId11"/>
    <p:sldId id="1782" r:id="rId12"/>
    <p:sldId id="1514" r:id="rId13"/>
    <p:sldId id="1784" r:id="rId14"/>
    <p:sldId id="1785" r:id="rId15"/>
    <p:sldId id="1538" r:id="rId16"/>
    <p:sldId id="1562" r:id="rId17"/>
    <p:sldId id="1563" r:id="rId18"/>
    <p:sldId id="1648" r:id="rId19"/>
    <p:sldId id="1653" r:id="rId20"/>
    <p:sldId id="1779" r:id="rId21"/>
    <p:sldId id="1654" r:id="rId22"/>
    <p:sldId id="1780" r:id="rId23"/>
    <p:sldId id="1618" r:id="rId24"/>
    <p:sldId id="1781" r:id="rId25"/>
    <p:sldId id="1534" r:id="rId26"/>
    <p:sldId id="1627" r:id="rId27"/>
    <p:sldId id="1628" r:id="rId28"/>
    <p:sldId id="1630" r:id="rId29"/>
    <p:sldId id="1629" r:id="rId30"/>
    <p:sldId id="1631" r:id="rId31"/>
    <p:sldId id="1634" r:id="rId32"/>
    <p:sldId id="1786" r:id="rId33"/>
    <p:sldId id="1788" r:id="rId34"/>
    <p:sldId id="1787" r:id="rId35"/>
    <p:sldId id="1635" r:id="rId36"/>
    <p:sldId id="1800" r:id="rId37"/>
    <p:sldId id="1636" r:id="rId38"/>
    <p:sldId id="1638" r:id="rId39"/>
    <p:sldId id="1639" r:id="rId40"/>
    <p:sldId id="1641" r:id="rId41"/>
    <p:sldId id="1640" r:id="rId42"/>
    <p:sldId id="1652" r:id="rId43"/>
    <p:sldId id="1642" r:id="rId44"/>
    <p:sldId id="1643" r:id="rId45"/>
    <p:sldId id="1789" r:id="rId46"/>
    <p:sldId id="1644" r:id="rId47"/>
    <p:sldId id="378" r:id="rId48"/>
    <p:sldId id="379" r:id="rId49"/>
    <p:sldId id="398" r:id="rId50"/>
    <p:sldId id="1791" r:id="rId51"/>
    <p:sldId id="1599" r:id="rId52"/>
    <p:sldId id="1597" r:id="rId53"/>
    <p:sldId id="1793" r:id="rId54"/>
    <p:sldId id="1794" r:id="rId55"/>
    <p:sldId id="1795" r:id="rId56"/>
    <p:sldId id="1796" r:id="rId57"/>
    <p:sldId id="1797" r:id="rId58"/>
    <p:sldId id="1798" r:id="rId59"/>
    <p:sldId id="1799" r:id="rId60"/>
    <p:sldId id="1633" r:id="rId6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9" autoAdjust="0"/>
    <p:restoredTop sz="87151" autoAdjust="0"/>
  </p:normalViewPr>
  <p:slideViewPr>
    <p:cSldViewPr snapToGrid="0">
      <p:cViewPr varScale="1">
        <p:scale>
          <a:sx n="92" d="100"/>
          <a:sy n="92" d="100"/>
        </p:scale>
        <p:origin x="184" y="10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blockchains also used in other areas, like digital asset management, e.g., as in online games.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 security when 51% of nodes are honest.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course:   you will know how to write your own DAPP.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posts hash h on the blockchain.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0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26A2-DAE3-4F57-3F32-253FE74C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B99A3-DE94-01DB-F752-092880684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B8E0A-F78D-A98C-8D5A-D0F0C763A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posts hash h on the blockchain.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FBA4-E171-149C-61CB-255E466B5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48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2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2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3BCB-26CE-2E6D-AFCB-263BDDA73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9F783-AC17-4753-B982-CD53586AB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2185D-3CA4-74DE-A0A8-BA2B1DDE4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AB3-CFF6-780B-9417-F8B5B4E76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1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4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blockchains also used in other areas, like digital asset management, e.g., as in online games.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/electric-capital/developer-reports/blob/master/dev_report_2022.pdf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[Pass, Seeman, </a:t>
            </a:r>
            <a:r>
              <a:rPr lang="en-US" dirty="0" err="1"/>
              <a:t>Shelat</a:t>
            </a:r>
            <a:r>
              <a:rPr lang="en-US" dirty="0"/>
              <a:t>, 2016]</a:t>
            </a:r>
          </a:p>
          <a:p>
            <a:r>
              <a:rPr lang="en-US" dirty="0"/>
              <a:t>Blockchain data needs to be public:    private blockchains are not part of this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cloud service paid for by inflation.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network partition:   can stop accepting transactions (</a:t>
            </a:r>
            <a:r>
              <a:rPr lang="en-US" dirty="0" err="1"/>
              <a:t>Paxos</a:t>
            </a:r>
            <a:r>
              <a:rPr lang="en-US" dirty="0"/>
              <a:t>), or can accept transactions and resolve fork once partition heals (Bitcoin).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network partition:   can stop accepting transactions (</a:t>
            </a:r>
            <a:r>
              <a:rPr lang="en-US" dirty="0" err="1"/>
              <a:t>Paxos</a:t>
            </a:r>
            <a:r>
              <a:rPr lang="en-US" dirty="0"/>
              <a:t>), or can accept transactions and resolve fork once partition heals (Bitcoin).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 security when 51% of nodes are honest.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1/21/24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1/21/24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rightspace.nyu.edu/d2l/home/35381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71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1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28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0.png"/><Relationship Id="rId18" Type="http://schemas.openxmlformats.org/officeDocument/2006/relationships/image" Target="../media/image251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70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Cryptography of Blockchains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811068" y="4217194"/>
            <a:ext cx="3521862" cy="718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	[discussion on </a:t>
            </a:r>
            <a:r>
              <a:rPr lang="en-US" sz="1800" dirty="0" err="1">
                <a:latin typeface="+mn-lt"/>
              </a:rPr>
              <a:t>brightspace</a:t>
            </a:r>
            <a:r>
              <a:rPr lang="en-US" sz="1800" dirty="0">
                <a:latin typeface="+mn-lt"/>
              </a:rPr>
              <a:t>]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latin typeface="+mn-lt"/>
              </a:rPr>
              <a:t>[first homework – coming soon]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volume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D92712-E603-8A45-A8EE-45CCC89C0916}"/>
              </a:ext>
            </a:extLst>
          </p:cNvPr>
          <p:cNvGrpSpPr/>
          <p:nvPr/>
        </p:nvGrpSpPr>
        <p:grpSpPr>
          <a:xfrm>
            <a:off x="2026557" y="1839562"/>
            <a:ext cx="5364560" cy="2292474"/>
            <a:chOff x="676729" y="1480333"/>
            <a:chExt cx="5364560" cy="22924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20F07F-4E00-3F4B-A03F-E113F90E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729" y="1893207"/>
              <a:ext cx="3175000" cy="1879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7457A1-C6A1-0844-94A8-E10623D9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790" y="1849665"/>
              <a:ext cx="1587500" cy="187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B63F4-DB69-F94C-B46B-89F98254D503}"/>
                </a:ext>
              </a:extLst>
            </p:cNvPr>
            <p:cNvSpPr txBox="1"/>
            <p:nvPr/>
          </p:nvSpPr>
          <p:spPr>
            <a:xfrm>
              <a:off x="3125106" y="1480333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u="sng" dirty="0">
                  <a:latin typeface="+mn-lt"/>
                </a:rPr>
                <a:t>24h volume</a:t>
              </a:r>
              <a:r>
                <a:rPr lang="en-US" sz="1800" dirty="0">
                  <a:latin typeface="+mn-lt"/>
                </a:rPr>
                <a:t>		Jan. 2024</a:t>
              </a:r>
              <a:endParaRPr lang="en-US" sz="1800" u="sng" dirty="0">
                <a:latin typeface="+mn-l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4130E19-8CDE-6C4C-928A-C72479381107}"/>
              </a:ext>
            </a:extLst>
          </p:cNvPr>
          <p:cNvSpPr/>
          <p:nvPr/>
        </p:nvSpPr>
        <p:spPr>
          <a:xfrm>
            <a:off x="2026557" y="2208894"/>
            <a:ext cx="3970561" cy="187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F8A4A-C78D-FF63-D8DA-45C1157784F9}"/>
              </a:ext>
            </a:extLst>
          </p:cNvPr>
          <p:cNvSpPr txBox="1"/>
          <p:nvPr/>
        </p:nvSpPr>
        <p:spPr>
          <a:xfrm>
            <a:off x="4661784" y="2271524"/>
            <a:ext cx="9076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$10.5B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5DF9B-BCE3-A4C5-7A75-C90E91C870D0}"/>
              </a:ext>
            </a:extLst>
          </p:cNvPr>
          <p:cNvSpPr txBox="1"/>
          <p:nvPr/>
        </p:nvSpPr>
        <p:spPr>
          <a:xfrm>
            <a:off x="4726705" y="2875772"/>
            <a:ext cx="7777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$5.1B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6B5D1-2724-8BC8-CDC3-F1B2227A1AF9}"/>
              </a:ext>
            </a:extLst>
          </p:cNvPr>
          <p:cNvSpPr txBox="1"/>
          <p:nvPr/>
        </p:nvSpPr>
        <p:spPr>
          <a:xfrm>
            <a:off x="4661782" y="3538567"/>
            <a:ext cx="9076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$23.5B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DA0C42-9A21-E2A4-6A4E-007BA37DC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19" y="3440172"/>
            <a:ext cx="2298700" cy="59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D7C5B-C60C-8523-3D82-74CC9131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519" y="3406059"/>
            <a:ext cx="1682702" cy="6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7F5B2-8D25-EC8E-9BB1-3A2F9508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8" y="1009904"/>
            <a:ext cx="8107403" cy="3875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DDF15-D672-3F75-41FC-2167EC23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4919"/>
            <a:ext cx="8499987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# Active developers since launch</a:t>
            </a:r>
            <a:r>
              <a:rPr lang="en-US" sz="2400" dirty="0"/>
              <a:t>  </a:t>
            </a:r>
            <a:r>
              <a:rPr lang="en-US" sz="2000" dirty="0"/>
              <a:t>(as of 12/31/2023)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E1A10-6C04-3941-EBE9-B799A6BB1641}"/>
              </a:ext>
            </a:extLst>
          </p:cNvPr>
          <p:cNvSpPr txBox="1"/>
          <p:nvPr/>
        </p:nvSpPr>
        <p:spPr>
          <a:xfrm>
            <a:off x="7097478" y="4849304"/>
            <a:ext cx="2046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source: electric capital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F09785-800C-80B1-BF51-B1F233E2206C}"/>
              </a:ext>
            </a:extLst>
          </p:cNvPr>
          <p:cNvSpPr/>
          <p:nvPr/>
        </p:nvSpPr>
        <p:spPr>
          <a:xfrm>
            <a:off x="5614216" y="1533832"/>
            <a:ext cx="845575" cy="4326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1E2DCF-4303-1173-D07C-618EB6F4FD98}"/>
              </a:ext>
            </a:extLst>
          </p:cNvPr>
          <p:cNvSpPr/>
          <p:nvPr/>
        </p:nvSpPr>
        <p:spPr>
          <a:xfrm>
            <a:off x="7610166" y="3778353"/>
            <a:ext cx="845575" cy="4326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060732" y="2627533"/>
            <a:ext cx="7545841" cy="2181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What is a blockchain?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4183951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 (Availability)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2743221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Execution engine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018257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B1582-D1BF-7B4C-8A43-441B1759946B}"/>
              </a:ext>
            </a:extLst>
          </p:cNvPr>
          <p:cNvSpPr/>
          <p:nvPr/>
        </p:nvSpPr>
        <p:spPr>
          <a:xfrm>
            <a:off x="1836363" y="1293293"/>
            <a:ext cx="6227179" cy="497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 facing tools  </a:t>
            </a:r>
            <a:r>
              <a:rPr lang="en-US" dirty="0"/>
              <a:t>(cloud servers)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8B439-7D5A-2934-29A5-7EFC8CFC74A6}"/>
              </a:ext>
            </a:extLst>
          </p:cNvPr>
          <p:cNvGrpSpPr/>
          <p:nvPr/>
        </p:nvGrpSpPr>
        <p:grpSpPr>
          <a:xfrm>
            <a:off x="327638" y="3468185"/>
            <a:ext cx="7755630" cy="497711"/>
            <a:chOff x="327638" y="3905052"/>
            <a:chExt cx="7755630" cy="4977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C6E83B-730A-280E-A069-C1AC606304F7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Consensus/Sequencer:  orders transactions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CBBAA7-A773-87A9-4F00-086F5B1550F8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8" name="Graphic 17" descr="Key with solid fill">
            <a:extLst>
              <a:ext uri="{FF2B5EF4-FFF2-40B4-BE49-F238E27FC236}">
                <a16:creationId xmlns:a16="http://schemas.microsoft.com/office/drawing/2014/main" id="{B80EF5CB-707E-6BB8-25F7-A8861D783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3" y="2926878"/>
            <a:ext cx="914400" cy="914400"/>
          </a:xfrm>
          <a:prstGeom prst="rect">
            <a:avLst/>
          </a:prstGeom>
        </p:spPr>
      </p:pic>
      <p:pic>
        <p:nvPicPr>
          <p:cNvPr id="20" name="Graphic 19" descr="Lock with solid fill">
            <a:extLst>
              <a:ext uri="{FF2B5EF4-FFF2-40B4-BE49-F238E27FC236}">
                <a16:creationId xmlns:a16="http://schemas.microsoft.com/office/drawing/2014/main" id="{5422F391-882A-1AE6-E3F3-3C78F00C4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7197" y="2206379"/>
            <a:ext cx="914400" cy="914400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A1B9F519-809D-DF62-4F1F-A841FE5E828A}"/>
              </a:ext>
            </a:extLst>
          </p:cNvPr>
          <p:cNvSpPr/>
          <p:nvPr/>
        </p:nvSpPr>
        <p:spPr>
          <a:xfrm>
            <a:off x="1651632" y="1330915"/>
            <a:ext cx="184731" cy="3478575"/>
          </a:xfrm>
          <a:prstGeom prst="leftBrace">
            <a:avLst>
              <a:gd name="adj1" fmla="val 8333"/>
              <a:gd name="adj2" fmla="val 507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0F9D1-AB5C-33BB-2837-20B4D6FDC2DF}"/>
              </a:ext>
            </a:extLst>
          </p:cNvPr>
          <p:cNvSpPr txBox="1"/>
          <p:nvPr/>
        </p:nvSpPr>
        <p:spPr>
          <a:xfrm>
            <a:off x="-98272" y="3643008"/>
            <a:ext cx="195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Cryptography</a:t>
            </a:r>
          </a:p>
          <a:p>
            <a:pPr algn="l"/>
            <a:r>
              <a:rPr lang="en-US" dirty="0">
                <a:latin typeface="+mn-lt"/>
              </a:rPr>
              <a:t>is everywhere</a:t>
            </a:r>
          </a:p>
        </p:txBody>
      </p: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CC1F-F3C0-FB2E-2187-61096B4C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Cryptography in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EBA1-1454-091E-66DB-2B78608D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033897"/>
            <a:ext cx="8883362" cy="38184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Ensure transactions are authenticated (Signatures)</a:t>
            </a:r>
          </a:p>
          <a:p>
            <a:r>
              <a:rPr lang="en-US" dirty="0">
                <a:solidFill>
                  <a:srgbClr val="00B050"/>
                </a:solidFill>
              </a:rPr>
              <a:t>Facilitate fast/secure consensus (Beacons/Aggregation)</a:t>
            </a:r>
          </a:p>
          <a:p>
            <a:r>
              <a:rPr lang="en-US" dirty="0">
                <a:solidFill>
                  <a:schemeClr val="tx2"/>
                </a:solidFill>
              </a:rPr>
              <a:t>Outsource Execution (SNARKs)</a:t>
            </a:r>
          </a:p>
          <a:p>
            <a:r>
              <a:rPr lang="en-US" dirty="0">
                <a:solidFill>
                  <a:schemeClr val="accent6"/>
                </a:solidFill>
              </a:rPr>
              <a:t>Enable private transactions (Zero Knowledge)</a:t>
            </a:r>
          </a:p>
          <a:p>
            <a:r>
              <a:rPr lang="en-US" dirty="0">
                <a:solidFill>
                  <a:schemeClr val="accent5"/>
                </a:solidFill>
              </a:rPr>
              <a:t>Securely distributed and back up keys (Threshold Crypto)</a:t>
            </a:r>
          </a:p>
          <a:p>
            <a:r>
              <a:rPr lang="en-US" dirty="0"/>
              <a:t>And much more… </a:t>
            </a:r>
          </a:p>
          <a:p>
            <a:r>
              <a:rPr lang="en-US" b="1" dirty="0"/>
              <a:t>This course studies the Cryptography in Blockchains and its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22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6E0BD7-8A9F-0327-BAC6-6A6FB25EA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8EAC8F-50DF-3AB3-8850-946827DC3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64704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Consensus layer   </a:t>
            </a:r>
            <a:r>
              <a:rPr lang="en-US" sz="2400" dirty="0"/>
              <a:t>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B5A9-7725-B34F-9649-2D86901A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001"/>
            <a:ext cx="8686800" cy="294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u="sng" dirty="0"/>
              <a:t>public</a:t>
            </a:r>
            <a:r>
              <a:rPr lang="en-US" sz="2400" u="sng" dirty="0"/>
              <a:t> append-only data structure</a:t>
            </a:r>
            <a:r>
              <a:rPr lang="en-US" sz="2400" dirty="0"/>
              <a:t>: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/>
              <a:t>once added, data can never be removed*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all honest participants have the same data</a:t>
            </a:r>
            <a:r>
              <a:rPr lang="en-US" sz="2400" dirty="0"/>
              <a:t>**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Liveness: </a:t>
            </a:r>
            <a:r>
              <a:rPr lang="en-US" sz="2400" dirty="0"/>
              <a:t>honest participants can add new transactions</a:t>
            </a:r>
            <a:endParaRPr lang="en-US" sz="2400" b="1" dirty="0"/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Open(?)</a:t>
            </a:r>
            <a:r>
              <a:rPr lang="en-US" sz="2400" dirty="0"/>
              <a:t>: anyone can add data (no authentication)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25B7-AD39-2F4B-9997-75D8B661FC1E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Availability / Consensus layer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61952-69FC-8740-8FF6-6C1B6221FC18}"/>
              </a:ext>
            </a:extLst>
          </p:cNvPr>
          <p:cNvGrpSpPr/>
          <p:nvPr/>
        </p:nvGrpSpPr>
        <p:grpSpPr>
          <a:xfrm>
            <a:off x="5592726" y="1012281"/>
            <a:ext cx="3310387" cy="869682"/>
            <a:chOff x="5592726" y="1012281"/>
            <a:chExt cx="3310387" cy="8696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81D497-2E9E-4D4B-A33B-FF712F894B5C}"/>
                </a:ext>
              </a:extLst>
            </p:cNvPr>
            <p:cNvSpPr txBox="1"/>
            <p:nvPr/>
          </p:nvSpPr>
          <p:spPr>
            <a:xfrm>
              <a:off x="5837274" y="1012281"/>
              <a:ext cx="306583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achieved by replication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F23F32-6A00-744F-9A36-5F4AC9655A50}"/>
                </a:ext>
              </a:extLst>
            </p:cNvPr>
            <p:cNvCxnSpPr/>
            <p:nvPr/>
          </p:nvCxnSpPr>
          <p:spPr>
            <a:xfrm flipH="1">
              <a:off x="5592726" y="1477926"/>
              <a:ext cx="595423" cy="4040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2A5C4-8A46-0C4B-994E-B6ABA765DF9B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11EB2C-F5B8-BF45-82EB-4CE2E4A6D60E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1EA65-9AF8-DD46-940F-7DA503B82748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4851913" y="2482807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16279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72591" y="2195254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AD89F247-B60D-804C-9C17-A63E075D2D55}"/>
              </a:ext>
            </a:extLst>
          </p:cNvPr>
          <p:cNvSpPr/>
          <p:nvPr/>
        </p:nvSpPr>
        <p:spPr>
          <a:xfrm>
            <a:off x="3530278" y="3009734"/>
            <a:ext cx="1251815" cy="612648"/>
          </a:xfrm>
          <a:prstGeom prst="wedgeRoundRectCallout">
            <a:avLst>
              <a:gd name="adj1" fmla="val 137157"/>
              <a:gd name="adj2" fmla="val 1111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01A75EBE-224A-F74A-9F20-E51E4F04CDE6}"/>
              </a:ext>
            </a:extLst>
          </p:cNvPr>
          <p:cNvSpPr/>
          <p:nvPr/>
        </p:nvSpPr>
        <p:spPr>
          <a:xfrm>
            <a:off x="7663839" y="2659751"/>
            <a:ext cx="1251815" cy="612648"/>
          </a:xfrm>
          <a:prstGeom prst="wedgeRoundRectCallout">
            <a:avLst>
              <a:gd name="adj1" fmla="val -44071"/>
              <a:gd name="adj2" fmla="val 86549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367ED-F748-264B-8E2F-1220A4906F0D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39B58-323B-1942-9C07-D15482A8745C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BBA7-E20B-BA42-BF5C-649F35C28A22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27DE426C-650B-964E-8F32-0DA0530A681F}"/>
              </a:ext>
            </a:extLst>
          </p:cNvPr>
          <p:cNvSpPr/>
          <p:nvPr/>
        </p:nvSpPr>
        <p:spPr>
          <a:xfrm>
            <a:off x="1948828" y="1779320"/>
            <a:ext cx="1251815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11488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51 0.16266 " pathEditMode="relative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2 L -0.41597 -0.192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40" grpId="0" animBg="1"/>
      <p:bldP spid="40" grpId="1" animBg="1"/>
      <p:bldP spid="41" grpId="0"/>
      <p:bldP spid="27" grpId="0" animBg="1"/>
      <p:bldP spid="29" grpId="0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1043720" y="1491728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78FB4-E458-C64E-BF84-ACD405E5F041}"/>
              </a:ext>
            </a:extLst>
          </p:cNvPr>
          <p:cNvGrpSpPr/>
          <p:nvPr/>
        </p:nvGrpSpPr>
        <p:grpSpPr>
          <a:xfrm>
            <a:off x="6990392" y="3069705"/>
            <a:ext cx="1376778" cy="325714"/>
            <a:chOff x="765985" y="1493133"/>
            <a:chExt cx="1376778" cy="3257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5166FF-9D16-5F43-BB34-E5E0916DA497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6D4B5B-1187-1043-B3A2-1DDB0748EC6E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1C8E52-B09E-B942-8A02-F02103347AE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0DA567-8712-5C41-90BB-18DA84EF1094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535536" y="2102212"/>
            <a:ext cx="1376777" cy="612648"/>
          </a:xfrm>
          <a:prstGeom prst="wedgeRoundRectCallout">
            <a:avLst>
              <a:gd name="adj1" fmla="val -52716"/>
              <a:gd name="adj2" fmla="val 16023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02F9E6-695A-5849-A948-92EAD4EE18C6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9AF93A-561D-8F41-A3F1-2D2F36641E12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F43250-FFBD-E443-BB86-70B011E72F5E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7E2185-7FE4-7746-AC48-2B0DA9DAFDD4}"/>
              </a:ext>
            </a:extLst>
          </p:cNvPr>
          <p:cNvSpPr txBox="1"/>
          <p:nvPr/>
        </p:nvSpPr>
        <p:spPr>
          <a:xfrm>
            <a:off x="6758787" y="4306569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7952A-0B0C-0741-8707-11C56A63F806}"/>
              </a:ext>
            </a:extLst>
          </p:cNvPr>
          <p:cNvSpPr txBox="1"/>
          <p:nvPr/>
        </p:nvSpPr>
        <p:spPr>
          <a:xfrm>
            <a:off x="4791194" y="11336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F3C350-C237-634B-8C4C-9694619C7EC3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788F8D-CADF-874F-9E7D-5916D71A7AA1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ECDC21-2FAB-9E4C-BFBF-F01BC23B1ACB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C21E4-E6B3-B115-AE28-2CFBF9A33406}"/>
              </a:ext>
            </a:extLst>
          </p:cNvPr>
          <p:cNvSpPr txBox="1"/>
          <p:nvPr/>
        </p:nvSpPr>
        <p:spPr>
          <a:xfrm>
            <a:off x="5972591" y="2195254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</p:spTree>
    <p:extLst>
      <p:ext uri="{BB962C8B-B14F-4D97-AF65-F5344CB8AC3E}">
        <p14:creationId xmlns:p14="http://schemas.microsoft.com/office/powerpoint/2010/main" val="659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7531E-6 L 0.36371 0.15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76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0988E-6 L -0.43125 -0.305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ADC30D-A4E5-2E41-9754-7E500EE7D1B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6" name="Cloud Callout 35">
            <a:extLst>
              <a:ext uri="{FF2B5EF4-FFF2-40B4-BE49-F238E27FC236}">
                <a16:creationId xmlns:a16="http://schemas.microsoft.com/office/drawing/2014/main" id="{70EDD075-1977-7D4D-B7E5-AFF5B5EA9286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13369-3362-8480-D7A0-DBD566DC02FA}"/>
              </a:ext>
            </a:extLst>
          </p:cNvPr>
          <p:cNvSpPr txBox="1"/>
          <p:nvPr/>
        </p:nvSpPr>
        <p:spPr>
          <a:xfrm>
            <a:off x="3412177" y="2626819"/>
            <a:ext cx="2541465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The good case: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copies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995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3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Tx3, Tx4, Tx1, Tx2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Tx4, Tx3, Tx1, Tx2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Tx4, Tx3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ADC30D-A4E5-2E41-9754-7E500EE7D1B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1124" y="2071956"/>
            <a:ext cx="246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delays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7B0540-2CC9-4C46-9607-CB5FCC580331}"/>
                  </a:ext>
                </a:extLst>
              </p:cNvPr>
              <p:cNvSpPr txBox="1"/>
              <p:nvPr/>
            </p:nvSpPr>
            <p:spPr>
              <a:xfrm>
                <a:off x="4113212" y="1881397"/>
                <a:ext cx="1129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+mn-lt"/>
                  </a:rPr>
                  <a:t>-delay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7B0540-2CC9-4C46-9607-CB5FCC58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12" y="1881397"/>
                <a:ext cx="1129540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r="-786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55C69-C4B5-7B44-8129-E040D146D9F9}"/>
                  </a:ext>
                </a:extLst>
              </p:cNvPr>
              <p:cNvSpPr txBox="1"/>
              <p:nvPr/>
            </p:nvSpPr>
            <p:spPr>
              <a:xfrm>
                <a:off x="4097446" y="3506445"/>
                <a:ext cx="1129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+mn-lt"/>
                  </a:rPr>
                  <a:t>-delay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55C69-C4B5-7B44-8129-E040D146D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46" y="3506445"/>
                <a:ext cx="1129540" cy="461665"/>
              </a:xfrm>
              <a:prstGeom prst="rect">
                <a:avLst/>
              </a:prstGeom>
              <a:blipFill>
                <a:blip r:embed="rId6"/>
                <a:stretch>
                  <a:fillRect l="-1111" t="-8108" r="-777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0EE2F07-5406-7C91-7DF2-B8889D4400FD}"/>
              </a:ext>
            </a:extLst>
          </p:cNvPr>
          <p:cNvSpPr txBox="1"/>
          <p:nvPr/>
        </p:nvSpPr>
        <p:spPr>
          <a:xfrm>
            <a:off x="3408688" y="2678390"/>
            <a:ext cx="256595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can affect Tx order</a:t>
            </a:r>
          </a:p>
        </p:txBody>
      </p:sp>
    </p:spTree>
    <p:extLst>
      <p:ext uri="{BB962C8B-B14F-4D97-AF65-F5344CB8AC3E}">
        <p14:creationId xmlns:p14="http://schemas.microsoft.com/office/powerpoint/2010/main" val="31908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8" grpId="0"/>
      <p:bldP spid="30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7D1-0C05-0643-85B5-AF255071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/>
              <a:t>blockchain for?</a:t>
            </a:r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F14C849-78B2-7A44-81F8-01CC63047969}"/>
              </a:ext>
            </a:extLst>
          </p:cNvPr>
          <p:cNvSpPr txBox="1">
            <a:spLocks/>
          </p:cNvSpPr>
          <p:nvPr/>
        </p:nvSpPr>
        <p:spPr bwMode="auto">
          <a:xfrm>
            <a:off x="878515" y="1211573"/>
            <a:ext cx="7386970" cy="1704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Abstract answer:   a blockchain provides</a:t>
            </a:r>
          </a:p>
          <a:p>
            <a:pPr marL="457200" lvl="1" indent="0">
              <a:buNone/>
            </a:pPr>
            <a:r>
              <a:rPr lang="en-US" dirty="0"/>
              <a:t>	coordination between many parties,</a:t>
            </a:r>
          </a:p>
          <a:p>
            <a:pPr marL="457200" lvl="1" indent="0">
              <a:buNone/>
            </a:pPr>
            <a:r>
              <a:rPr lang="en-US" dirty="0"/>
              <a:t>	when there is no single trusted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3919D-6B91-4749-9501-455B2FF16EF0}"/>
              </a:ext>
            </a:extLst>
          </p:cNvPr>
          <p:cNvSpPr txBox="1"/>
          <p:nvPr/>
        </p:nvSpPr>
        <p:spPr>
          <a:xfrm>
            <a:off x="1325662" y="3829884"/>
            <a:ext cx="649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if trusted party exists  ⇒   no need for a blockchain</a:t>
            </a:r>
          </a:p>
        </p:txBody>
      </p:sp>
    </p:spTree>
    <p:extLst>
      <p:ext uri="{BB962C8B-B14F-4D97-AF65-F5344CB8AC3E}">
        <p14:creationId xmlns:p14="http://schemas.microsoft.com/office/powerpoint/2010/main" val="600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Tx3,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Tx3, Tx4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1124" y="2071956"/>
            <a:ext cx="2765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delays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partition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B0D42B-1399-F843-B5C1-34415002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45748" y="2806726"/>
            <a:ext cx="2721288" cy="3480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20322D-D108-A688-36E4-4307DBDAF515}"/>
              </a:ext>
            </a:extLst>
          </p:cNvPr>
          <p:cNvSpPr txBox="1"/>
          <p:nvPr/>
        </p:nvSpPr>
        <p:spPr>
          <a:xfrm>
            <a:off x="4186971" y="2404487"/>
            <a:ext cx="1263744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network</a:t>
            </a:r>
          </a:p>
          <a:p>
            <a:pPr algn="ctr"/>
            <a:r>
              <a:rPr lang="en-US" dirty="0">
                <a:latin typeface="+mn-lt"/>
              </a:rPr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15717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2370" y="2065283"/>
            <a:ext cx="1441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crash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DDDF1-AC70-2DB3-013A-3C7E9B8CD605}"/>
              </a:ext>
            </a:extLst>
          </p:cNvPr>
          <p:cNvGrpSpPr/>
          <p:nvPr/>
        </p:nvGrpSpPr>
        <p:grpSpPr>
          <a:xfrm flipH="1">
            <a:off x="7027514" y="1834450"/>
            <a:ext cx="1275664" cy="461665"/>
            <a:chOff x="1050650" y="1685955"/>
            <a:chExt cx="1275664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47ACE87-230A-E4C9-95AF-2C8286A759CE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6C1C1C-CC36-999B-2823-34C2D276FDC5}"/>
                </a:ext>
              </a:extLst>
            </p:cNvPr>
            <p:cNvSpPr txBox="1"/>
            <p:nvPr/>
          </p:nvSpPr>
          <p:spPr>
            <a:xfrm>
              <a:off x="1050650" y="1685955"/>
              <a:ext cx="895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Tx3??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F007B97-86BE-A0FA-85E6-B7EFFDDC1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768" y="1714860"/>
            <a:ext cx="1190746" cy="1190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109AD-672D-753E-E199-2C2687B04009}"/>
              </a:ext>
            </a:extLst>
          </p:cNvPr>
          <p:cNvSpPr txBox="1"/>
          <p:nvPr/>
        </p:nvSpPr>
        <p:spPr>
          <a:xfrm>
            <a:off x="5861283" y="1364885"/>
            <a:ext cx="116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crashed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BE896-6EC4-C264-506F-FB5AC15D6FDA}"/>
              </a:ext>
            </a:extLst>
          </p:cNvPr>
          <p:cNvSpPr/>
          <p:nvPr/>
        </p:nvSpPr>
        <p:spPr>
          <a:xfrm>
            <a:off x="5877756" y="1789332"/>
            <a:ext cx="1118227" cy="1058782"/>
          </a:xfrm>
          <a:prstGeom prst="rect">
            <a:avLst/>
          </a:prstGeom>
          <a:solidFill>
            <a:schemeClr val="bg1">
              <a:alpha val="70843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???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2370" y="2065283"/>
            <a:ext cx="1441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crash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malice</a:t>
            </a:r>
          </a:p>
        </p:txBody>
      </p:sp>
      <p:pic>
        <p:nvPicPr>
          <p:cNvPr id="1026" name="Picture 2" descr="Free to Use , Public Domain Devil Clip Art">
            <a:extLst>
              <a:ext uri="{FF2B5EF4-FFF2-40B4-BE49-F238E27FC236}">
                <a16:creationId xmlns:a16="http://schemas.microsoft.com/office/drawing/2014/main" id="{7054C0F2-7632-BD4B-B28D-6E0649E5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0" y="1909845"/>
            <a:ext cx="839343" cy="8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AA4A20-B874-AD48-BB3B-BF0F3CB63FA2}"/>
              </a:ext>
            </a:extLst>
          </p:cNvPr>
          <p:cNvCxnSpPr/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39391C-D67E-BE41-86FE-9971021B4025}"/>
              </a:ext>
            </a:extLst>
          </p:cNvPr>
          <p:cNvCxnSpPr>
            <a:cxnSpLocks/>
          </p:cNvCxnSpPr>
          <p:nvPr/>
        </p:nvCxnSpPr>
        <p:spPr>
          <a:xfrm>
            <a:off x="6479439" y="2848114"/>
            <a:ext cx="0" cy="4322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4ED9C2-B882-A590-1A82-0D541BD9945F}"/>
              </a:ext>
            </a:extLst>
          </p:cNvPr>
          <p:cNvSpPr txBox="1"/>
          <p:nvPr/>
        </p:nvSpPr>
        <p:spPr>
          <a:xfrm>
            <a:off x="3311423" y="2635475"/>
            <a:ext cx="2828723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Consensus protocols:</a:t>
            </a:r>
          </a:p>
          <a:p>
            <a:pPr algn="ctr"/>
            <a:r>
              <a:rPr lang="en-US" dirty="0">
                <a:latin typeface="+mn-lt"/>
              </a:rPr>
              <a:t>Later in the course</a:t>
            </a:r>
          </a:p>
        </p:txBody>
      </p:sp>
    </p:spTree>
    <p:extLst>
      <p:ext uri="{BB962C8B-B14F-4D97-AF65-F5344CB8AC3E}">
        <p14:creationId xmlns:p14="http://schemas.microsoft.com/office/powerpoint/2010/main" val="25375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5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Next layer:  the blockchain computer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526026" y="4452044"/>
            <a:ext cx="6612192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availability / 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314632" y="3018503"/>
            <a:ext cx="6980903" cy="1347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blockchain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B0B2D-1911-6143-8CA4-D72B0363EF53}"/>
              </a:ext>
            </a:extLst>
          </p:cNvPr>
          <p:cNvSpPr/>
          <p:nvPr/>
        </p:nvSpPr>
        <p:spPr>
          <a:xfrm>
            <a:off x="2966622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75454-6028-C140-A1D0-90ADF0D60308}"/>
              </a:ext>
            </a:extLst>
          </p:cNvPr>
          <p:cNvSpPr/>
          <p:nvPr/>
        </p:nvSpPr>
        <p:spPr>
          <a:xfrm>
            <a:off x="5174210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09E51-CBA8-2045-A091-A3B0541AEF67}"/>
              </a:ext>
            </a:extLst>
          </p:cNvPr>
          <p:cNvSpPr/>
          <p:nvPr/>
        </p:nvSpPr>
        <p:spPr>
          <a:xfrm>
            <a:off x="760229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A0F1347-FDA4-734F-931D-6A82E3A0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88" y="3797934"/>
            <a:ext cx="435533" cy="461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7D88F7-A444-2544-A996-C9AD8790B2C1}"/>
              </a:ext>
            </a:extLst>
          </p:cNvPr>
          <p:cNvSpPr txBox="1"/>
          <p:nvPr/>
        </p:nvSpPr>
        <p:spPr>
          <a:xfrm>
            <a:off x="1313642" y="3720675"/>
            <a:ext cx="127470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on-chain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7594D-AD6C-594A-F8B1-09F47C560788}"/>
              </a:ext>
            </a:extLst>
          </p:cNvPr>
          <p:cNvSpPr txBox="1"/>
          <p:nvPr/>
        </p:nvSpPr>
        <p:spPr>
          <a:xfrm>
            <a:off x="377214" y="1068195"/>
            <a:ext cx="8766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Decentralized applications </a:t>
            </a:r>
            <a:r>
              <a:rPr lang="en-US" dirty="0">
                <a:latin typeface="+mn-lt"/>
              </a:rPr>
              <a:t>(DAPPs):  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Run on blockchain:  code and state are written on chain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Accept Tx from users  ⇒  state transitions are recorded on chain</a:t>
            </a:r>
          </a:p>
        </p:txBody>
      </p:sp>
    </p:spTree>
    <p:extLst>
      <p:ext uri="{BB962C8B-B14F-4D97-AF65-F5344CB8AC3E}">
        <p14:creationId xmlns:p14="http://schemas.microsoft.com/office/powerpoint/2010/main" val="14763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5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Next layer:  the blockchain computer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526026" y="4452044"/>
            <a:ext cx="6612192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availability / 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314632" y="3018503"/>
            <a:ext cx="6980903" cy="1347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blockchain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B0B2D-1911-6143-8CA4-D72B0363EF53}"/>
              </a:ext>
            </a:extLst>
          </p:cNvPr>
          <p:cNvSpPr/>
          <p:nvPr/>
        </p:nvSpPr>
        <p:spPr>
          <a:xfrm>
            <a:off x="2966622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75454-6028-C140-A1D0-90ADF0D60308}"/>
              </a:ext>
            </a:extLst>
          </p:cNvPr>
          <p:cNvSpPr/>
          <p:nvPr/>
        </p:nvSpPr>
        <p:spPr>
          <a:xfrm>
            <a:off x="5174210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09E51-CBA8-2045-A091-A3B0541AEF67}"/>
              </a:ext>
            </a:extLst>
          </p:cNvPr>
          <p:cNvSpPr/>
          <p:nvPr/>
        </p:nvSpPr>
        <p:spPr>
          <a:xfrm>
            <a:off x="760229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48159E-00CF-708D-23DB-FB3F85648D3A}"/>
              </a:ext>
            </a:extLst>
          </p:cNvPr>
          <p:cNvGrpSpPr/>
          <p:nvPr/>
        </p:nvGrpSpPr>
        <p:grpSpPr>
          <a:xfrm>
            <a:off x="7380602" y="1093272"/>
            <a:ext cx="1274708" cy="1254119"/>
            <a:chOff x="7380602" y="1093272"/>
            <a:chExt cx="1274708" cy="12541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6898AD-1A28-F645-BC33-8CF155D3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1509" y="1093272"/>
              <a:ext cx="1015451" cy="8488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C5CC2A-9FA7-C24A-B780-4DFBBDBB1AC6}"/>
                </a:ext>
              </a:extLst>
            </p:cNvPr>
            <p:cNvSpPr txBox="1"/>
            <p:nvPr/>
          </p:nvSpPr>
          <p:spPr>
            <a:xfrm>
              <a:off x="7380602" y="1885726"/>
              <a:ext cx="1274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end user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1BC2D-DE5D-5B7C-C403-7A613F048D0E}"/>
              </a:ext>
            </a:extLst>
          </p:cNvPr>
          <p:cNvGrpSpPr/>
          <p:nvPr/>
        </p:nvGrpSpPr>
        <p:grpSpPr>
          <a:xfrm>
            <a:off x="989177" y="1018018"/>
            <a:ext cx="4206151" cy="1603914"/>
            <a:chOff x="989177" y="1018018"/>
            <a:chExt cx="4206151" cy="16039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0EA886-172D-514F-938B-A915DBD08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356" y="1364315"/>
              <a:ext cx="2649794" cy="125761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5D3A2F-BEF3-424C-9FFD-F5555029CB62}"/>
                </a:ext>
              </a:extLst>
            </p:cNvPr>
            <p:cNvSpPr txBox="1"/>
            <p:nvPr/>
          </p:nvSpPr>
          <p:spPr>
            <a:xfrm>
              <a:off x="989177" y="1018018"/>
              <a:ext cx="4206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layer: user facing servers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B4222B5-4BDC-0644-A007-7DE09C58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4963" y="1453531"/>
              <a:ext cx="815463" cy="8643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A0F1347-FDA4-734F-931D-6A82E3A0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88" y="3797934"/>
            <a:ext cx="435533" cy="461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7D88F7-A444-2544-A996-C9AD8790B2C1}"/>
              </a:ext>
            </a:extLst>
          </p:cNvPr>
          <p:cNvSpPr txBox="1"/>
          <p:nvPr/>
        </p:nvSpPr>
        <p:spPr>
          <a:xfrm>
            <a:off x="1313642" y="3720675"/>
            <a:ext cx="127470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on-chain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204E07-AE6D-4B4E-9CA0-1DE225259B5B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3398" y="2347391"/>
            <a:ext cx="729281" cy="84691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F6C5D4-C313-BE43-A8A2-FEAAD2B729D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409162" y="1517699"/>
            <a:ext cx="3122347" cy="26099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AB59C-F3D8-A246-83E6-F22EA5A0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9" y="0"/>
            <a:ext cx="8794922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0F316-BC5F-334B-A4C2-5DCD86BED66C}"/>
              </a:ext>
            </a:extLst>
          </p:cNvPr>
          <p:cNvSpPr/>
          <p:nvPr/>
        </p:nvSpPr>
        <p:spPr>
          <a:xfrm>
            <a:off x="7091090" y="2893672"/>
            <a:ext cx="1238491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0983AF-753E-8A49-B87C-A8D071751F12}"/>
              </a:ext>
            </a:extLst>
          </p:cNvPr>
          <p:cNvSpPr/>
          <p:nvPr/>
        </p:nvSpPr>
        <p:spPr>
          <a:xfrm>
            <a:off x="1691834" y="2164466"/>
            <a:ext cx="1238491" cy="407284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4DFD17-9426-B141-BF40-83F7AD4E697A}"/>
              </a:ext>
            </a:extLst>
          </p:cNvPr>
          <p:cNvSpPr/>
          <p:nvPr/>
        </p:nvSpPr>
        <p:spPr>
          <a:xfrm>
            <a:off x="6130226" y="841530"/>
            <a:ext cx="960864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6B39F-BAAA-D745-802C-F8309F54DFCC}"/>
              </a:ext>
            </a:extLst>
          </p:cNvPr>
          <p:cNvSpPr txBox="1"/>
          <p:nvPr/>
        </p:nvSpPr>
        <p:spPr>
          <a:xfrm>
            <a:off x="3043376" y="4801659"/>
            <a:ext cx="27414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[source:  the Block Genesis]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1C021-C55A-01D8-8432-89ED4E4A56AB}"/>
              </a:ext>
            </a:extLst>
          </p:cNvPr>
          <p:cNvSpPr txBox="1"/>
          <p:nvPr/>
        </p:nvSpPr>
        <p:spPr>
          <a:xfrm>
            <a:off x="1152220" y="7710"/>
            <a:ext cx="469795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b="1" u="sng" dirty="0">
                <a:latin typeface="+mn-lt"/>
              </a:rPr>
              <a:t>Lots of development:</a:t>
            </a:r>
          </a:p>
        </p:txBody>
      </p:sp>
    </p:spTree>
    <p:extLst>
      <p:ext uri="{BB962C8B-B14F-4D97-AF65-F5344CB8AC3E}">
        <p14:creationId xmlns:p14="http://schemas.microsoft.com/office/powerpoint/2010/main" val="1541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9FFE-E238-7346-B806-24AA16B5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course</a:t>
            </a:r>
          </a:p>
        </p:txBody>
      </p:sp>
      <p:pic>
        <p:nvPicPr>
          <p:cNvPr id="1026" name="Picture 2" descr="The Three-Legged Stool - Fire Rescue Magazine">
            <a:extLst>
              <a:ext uri="{FF2B5EF4-FFF2-40B4-BE49-F238E27FC236}">
                <a16:creationId xmlns:a16="http://schemas.microsoft.com/office/drawing/2014/main" id="{1EB206AB-FE38-AC45-B73F-09EAA681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1321626"/>
            <a:ext cx="4316819" cy="28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09DC5-A7C1-DF40-8F9D-AA9E93DA76B1}"/>
              </a:ext>
            </a:extLst>
          </p:cNvPr>
          <p:cNvSpPr txBox="1"/>
          <p:nvPr/>
        </p:nvSpPr>
        <p:spPr>
          <a:xfrm>
            <a:off x="1222745" y="3827721"/>
            <a:ext cx="18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Cryptography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2123E-0A62-D549-9D01-8BA0BE8B52CD}"/>
              </a:ext>
            </a:extLst>
          </p:cNvPr>
          <p:cNvSpPr txBox="1"/>
          <p:nvPr/>
        </p:nvSpPr>
        <p:spPr>
          <a:xfrm>
            <a:off x="5413150" y="3827720"/>
            <a:ext cx="263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Distributed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5DB9C-4346-364B-9967-6EEF5DE0D763}"/>
              </a:ext>
            </a:extLst>
          </p:cNvPr>
          <p:cNvSpPr txBox="1"/>
          <p:nvPr/>
        </p:nvSpPr>
        <p:spPr>
          <a:xfrm>
            <a:off x="3434244" y="4289385"/>
            <a:ext cx="150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Economics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BD20D1EA-931B-699B-4564-9B6AFCEB9991}"/>
              </a:ext>
            </a:extLst>
          </p:cNvPr>
          <p:cNvSpPr/>
          <p:nvPr/>
        </p:nvSpPr>
        <p:spPr>
          <a:xfrm>
            <a:off x="701038" y="3651775"/>
            <a:ext cx="3144981" cy="813553"/>
          </a:xfrm>
          <a:prstGeom prst="donut">
            <a:avLst>
              <a:gd name="adj" fmla="val 1361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D340E-25BC-9AA6-B913-DA210EFE9C2C}"/>
              </a:ext>
            </a:extLst>
          </p:cNvPr>
          <p:cNvSpPr txBox="1"/>
          <p:nvPr/>
        </p:nvSpPr>
        <p:spPr>
          <a:xfrm>
            <a:off x="4189226" y="4681835"/>
            <a:ext cx="31049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Touches on the others</a:t>
            </a:r>
          </a:p>
        </p:txBody>
      </p:sp>
    </p:spTree>
    <p:extLst>
      <p:ext uri="{BB962C8B-B14F-4D97-AF65-F5344CB8AC3E}">
        <p14:creationId xmlns:p14="http://schemas.microsoft.com/office/powerpoint/2010/main" val="15668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8591-4F3E-874E-ABD3-1D031A1D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33C9-73DA-4545-98C2-872197F6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5088"/>
            <a:ext cx="8229600" cy="40630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minimal cryptography for building Blockchains (Weeks 1-2)</a:t>
            </a:r>
          </a:p>
          <a:p>
            <a:pPr marL="914400" lvl="1" indent="-514350"/>
            <a:r>
              <a:rPr lang="en-US" sz="2400" dirty="0"/>
              <a:t>Signatures, Hashes, Merkle Trees (Vector Commitments)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Consensus protocols (Weeks 3-6)</a:t>
            </a:r>
          </a:p>
          <a:p>
            <a:pPr marL="914400" lvl="1" indent="-514350">
              <a:spcBef>
                <a:spcPts val="1272"/>
              </a:spcBef>
            </a:pPr>
            <a:r>
              <a:rPr lang="en-US" sz="2400" dirty="0"/>
              <a:t>Aggregate Signatures, Verifiable Information Dispersal, Beacons, Light clients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Key Security and Threshold Crypto (Week 7)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Second part of course: The mysterious and wonderful world of ZK-SNARKs</a:t>
            </a:r>
          </a:p>
          <a:p>
            <a:pPr marL="914400" lvl="1" indent="-514350">
              <a:spcBef>
                <a:spcPts val="1272"/>
              </a:spcBef>
            </a:pPr>
            <a:r>
              <a:rPr lang="en-US" sz="2400" dirty="0"/>
              <a:t>Private Transactions (Zero-Knowledge)</a:t>
            </a:r>
          </a:p>
          <a:p>
            <a:pPr marL="914400" lvl="1" indent="-514350">
              <a:spcBef>
                <a:spcPts val="1272"/>
              </a:spcBef>
            </a:pPr>
            <a:r>
              <a:rPr lang="en-US" sz="2400" dirty="0"/>
              <a:t>Rollups (SNARKs)</a:t>
            </a:r>
          </a:p>
          <a:p>
            <a:pPr marL="914400" lvl="1" indent="-514350">
              <a:spcBef>
                <a:spcPts val="1272"/>
              </a:spcBef>
            </a:pPr>
            <a:r>
              <a:rPr lang="en-US" sz="2400" dirty="0"/>
              <a:t>Succinct Blockchains (Recursive Proofs)</a:t>
            </a:r>
          </a:p>
          <a:p>
            <a:pPr marL="914400" lvl="1" indent="-514350">
              <a:spcBef>
                <a:spcPts val="1272"/>
              </a:spcBef>
            </a:pPr>
            <a:r>
              <a:rPr lang="en-US" sz="2400" dirty="0"/>
              <a:t>Bridges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Additional topics: Post-quantum cryptography (Nick Spooner, week 11), Future crypto</a:t>
            </a:r>
          </a:p>
        </p:txBody>
      </p:sp>
    </p:spTree>
    <p:extLst>
      <p:ext uri="{BB962C8B-B14F-4D97-AF65-F5344CB8AC3E}">
        <p14:creationId xmlns:p14="http://schemas.microsoft.com/office/powerpoint/2010/main" val="3583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4C8E-99EF-704A-A0E1-A044A86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A367-BDF6-0848-903B-0BF305DB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21" y="909205"/>
            <a:ext cx="8601740" cy="38184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https://brightspace.nyu.edu/d2l/home/353819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4 Homework problem sets (First one up this week)</a:t>
            </a:r>
          </a:p>
          <a:p>
            <a:r>
              <a:rPr lang="en-US" dirty="0"/>
              <a:t>Final project: Either pairs or alone. Pick project by spring break</a:t>
            </a:r>
          </a:p>
          <a:p>
            <a:r>
              <a:rPr lang="en-US" dirty="0"/>
              <a:t>My office hours after class. </a:t>
            </a:r>
          </a:p>
          <a:p>
            <a:r>
              <a:rPr lang="en-US" dirty="0" err="1"/>
              <a:t>Arasu</a:t>
            </a:r>
            <a:r>
              <a:rPr lang="en-US" dirty="0"/>
              <a:t> course assistant. Office hours: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tell us how we can improve …</a:t>
            </a:r>
            <a:br>
              <a:rPr lang="en-US" dirty="0"/>
            </a:br>
            <a:r>
              <a:rPr lang="en-US" dirty="0"/>
              <a:t>Don’t wait until the end of the quarter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DBC71-39CE-E442-B064-5F3CFD5DE99B}"/>
              </a:ext>
            </a:extLst>
          </p:cNvPr>
          <p:cNvSpPr/>
          <p:nvPr/>
        </p:nvSpPr>
        <p:spPr>
          <a:xfrm>
            <a:off x="584791" y="3593805"/>
            <a:ext cx="8229600" cy="13184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72A12C-ECAE-284C-9231-7574F42CF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39D39-07D0-E740-A7E6-A6BCA166B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…</a:t>
            </a:r>
          </a:p>
        </p:txBody>
      </p:sp>
    </p:spTree>
    <p:extLst>
      <p:ext uri="{BB962C8B-B14F-4D97-AF65-F5344CB8AC3E}">
        <p14:creationId xmlns:p14="http://schemas.microsoft.com/office/powerpoint/2010/main" val="47918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7D1-0C05-0643-85B5-AF255071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blockchain?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F14C849-78B2-7A44-81F8-01CC63047969}"/>
              </a:ext>
            </a:extLst>
          </p:cNvPr>
          <p:cNvSpPr txBox="1">
            <a:spLocks/>
          </p:cNvSpPr>
          <p:nvPr/>
        </p:nvSpPr>
        <p:spPr bwMode="auto">
          <a:xfrm>
            <a:off x="878515" y="1211573"/>
            <a:ext cx="7386970" cy="1704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Abstract answer:   a blockchain provides</a:t>
            </a:r>
          </a:p>
          <a:p>
            <a:pPr marL="457200" lvl="1" indent="0">
              <a:buNone/>
            </a:pPr>
            <a:r>
              <a:rPr lang="en-US" dirty="0"/>
              <a:t>	coordination between many parties,</a:t>
            </a:r>
          </a:p>
          <a:p>
            <a:pPr marL="457200" lvl="1" indent="0">
              <a:buNone/>
            </a:pPr>
            <a:r>
              <a:rPr lang="en-US" dirty="0"/>
              <a:t>	when there is no single trusted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3919D-6B91-4749-9501-455B2FF16EF0}"/>
              </a:ext>
            </a:extLst>
          </p:cNvPr>
          <p:cNvSpPr txBox="1"/>
          <p:nvPr/>
        </p:nvSpPr>
        <p:spPr>
          <a:xfrm>
            <a:off x="1325662" y="3367768"/>
            <a:ext cx="649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if trusted party exists  ⇒   no need for a blockchain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91A62-2C39-DF4C-808A-185EC7401C47}"/>
              </a:ext>
            </a:extLst>
          </p:cNvPr>
          <p:cNvSpPr txBox="1"/>
          <p:nvPr/>
        </p:nvSpPr>
        <p:spPr>
          <a:xfrm>
            <a:off x="1803450" y="4280981"/>
            <a:ext cx="546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[financial systems:  often no trusted party]</a:t>
            </a:r>
          </a:p>
        </p:txBody>
      </p:sp>
    </p:spTree>
    <p:extLst>
      <p:ext uri="{BB962C8B-B14F-4D97-AF65-F5344CB8AC3E}">
        <p14:creationId xmlns:p14="http://schemas.microsoft.com/office/powerpoint/2010/main" val="7012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A53-46F9-9C46-A1CF-62A2A44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</p:spPr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dirty="0"/>
                  <a:t>cryptographic hash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efficiently computable function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  <a:blipFill>
                <a:blip r:embed="rId2"/>
                <a:stretch>
                  <a:fillRect l="-1698"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EF9B8-7CC7-1E48-8C4D-BEC0DE5BAEB8}"/>
              </a:ext>
            </a:extLst>
          </p:cNvPr>
          <p:cNvGrpSpPr/>
          <p:nvPr/>
        </p:nvGrpSpPr>
        <p:grpSpPr>
          <a:xfrm>
            <a:off x="287079" y="3306426"/>
            <a:ext cx="8631846" cy="1154783"/>
            <a:chOff x="287079" y="3306426"/>
            <a:chExt cx="8631846" cy="1154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33A8A-50A8-0947-A203-0AA75D9041FE}"/>
                </a:ext>
              </a:extLst>
            </p:cNvPr>
            <p:cNvSpPr/>
            <p:nvPr/>
          </p:nvSpPr>
          <p:spPr>
            <a:xfrm>
              <a:off x="287079" y="3976577"/>
              <a:ext cx="3242930" cy="467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megabytes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0271C-7730-CE40-B3DB-1B6B4D156243}"/>
                </a:ext>
              </a:extLst>
            </p:cNvPr>
            <p:cNvSpPr/>
            <p:nvPr/>
          </p:nvSpPr>
          <p:spPr>
            <a:xfrm>
              <a:off x="3742661" y="397657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35805-1FD6-0947-BC69-7DD7C0FAB982}"/>
                </a:ext>
              </a:extLst>
            </p:cNvPr>
            <p:cNvSpPr/>
            <p:nvPr/>
          </p:nvSpPr>
          <p:spPr>
            <a:xfrm>
              <a:off x="4933721" y="3993377"/>
              <a:ext cx="1530874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value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3EBBD36-F7A0-C943-B917-733AFB9CD44B}"/>
                </a:ext>
              </a:extLst>
            </p:cNvPr>
            <p:cNvSpPr/>
            <p:nvPr/>
          </p:nvSpPr>
          <p:spPr>
            <a:xfrm rot="16200000">
              <a:off x="5601597" y="3080351"/>
              <a:ext cx="195121" cy="15308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87B4-F55A-2E4B-B91C-DA76B5BD777C}"/>
                </a:ext>
              </a:extLst>
            </p:cNvPr>
            <p:cNvSpPr txBox="1"/>
            <p:nvPr/>
          </p:nvSpPr>
          <p:spPr>
            <a:xfrm>
              <a:off x="5079500" y="3306426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/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oMath>
                    </m:oMathPara>
                  </a14:m>
                  <a:endParaRPr lang="en-US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blipFill>
                  <a:blip r:embed="rId3"/>
                  <a:stretch>
                    <a:fillRect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2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755C-5ABF-1D42-AB30-F8B3679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 a </a:t>
                </a:r>
                <a:r>
                  <a:rPr lang="en-US" sz="2400" b="1" u="sng" dirty="0"/>
                  <a:t>collision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pair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   </m:t>
                    </m:r>
                  </m:oMath>
                </a14:m>
                <a:r>
                  <a:rPr lang="en-US" sz="2400" dirty="0"/>
                  <a:t>implies that </a:t>
                </a:r>
                <a:r>
                  <a:rPr lang="en-US" sz="2400" u="sng" dirty="0"/>
                  <a:t>many</a:t>
                </a:r>
                <a:r>
                  <a:rPr lang="en-US" sz="2400" dirty="0"/>
                  <a:t> collisions exist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  <a:tabLst>
                    <a:tab pos="67627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b="1" dirty="0"/>
                  <a:t>:	</a:t>
                </a:r>
                <a:r>
                  <a:rPr lang="en-US" sz="2400" dirty="0"/>
                  <a:t>a function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 is </a:t>
                </a:r>
                <a:r>
                  <a:rPr lang="en-US" sz="2400" b="1" u="sng" dirty="0"/>
                  <a:t>collision resistant</a:t>
                </a:r>
                <a:r>
                  <a:rPr lang="en-US" sz="2400" dirty="0"/>
                  <a:t> if it is “hard” to find 	even a single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    (we say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Example:    </a:t>
                </a:r>
                <a:r>
                  <a:rPr lang="en-US" sz="2400" b="1" dirty="0"/>
                  <a:t>SHA256</a:t>
                </a:r>
                <a:r>
                  <a:rPr lang="en-US" sz="2400" dirty="0"/>
                  <a:t>:   </a:t>
                </a:r>
                <a:r>
                  <a:rPr lang="en-US" sz="3200" dirty="0"/>
                  <a:t>{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)&lt;2</a:t>
                </a:r>
                <a:r>
                  <a:rPr lang="en-US" sz="2400" baseline="30000" dirty="0"/>
                  <a:t>64</a:t>
                </a:r>
                <a:r>
                  <a:rPr lang="en-US" sz="2400" dirty="0"/>
                  <a:t> bytes</a:t>
                </a:r>
                <a:r>
                  <a:rPr lang="en-US" sz="3200" dirty="0"/>
                  <a:t>}</a:t>
                </a:r>
                <a:r>
                  <a:rPr lang="en-US" sz="2400" dirty="0"/>
                  <a:t> ⇾ {0,1}</a:t>
                </a:r>
                <a:r>
                  <a:rPr lang="en-US" sz="2400" baseline="30000" dirty="0"/>
                  <a:t>256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  <a:blipFill>
                <a:blip r:embed="rId2"/>
                <a:stretch>
                  <a:fillRect l="-1003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9324D92-C7E7-C142-A7CE-AD457C46572F}"/>
              </a:ext>
            </a:extLst>
          </p:cNvPr>
          <p:cNvSpPr/>
          <p:nvPr/>
        </p:nvSpPr>
        <p:spPr>
          <a:xfrm>
            <a:off x="7081284" y="1073887"/>
            <a:ext cx="1935127" cy="6804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6256B-8DBB-BA92-9B7B-DA9282A50143}"/>
              </a:ext>
            </a:extLst>
          </p:cNvPr>
          <p:cNvSpPr txBox="1"/>
          <p:nvPr/>
        </p:nvSpPr>
        <p:spPr>
          <a:xfrm>
            <a:off x="3541574" y="4681834"/>
            <a:ext cx="220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(output is 32 bytes)</a:t>
            </a:r>
          </a:p>
        </p:txBody>
      </p:sp>
    </p:spTree>
    <p:extLst>
      <p:ext uri="{BB962C8B-B14F-4D97-AF65-F5344CB8AC3E}">
        <p14:creationId xmlns:p14="http://schemas.microsoft.com/office/powerpoint/2010/main" val="2421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D985-D93F-BB09-4B28-C55E2593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 Formally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94735-21B6-A84E-AE11-9D6AF2D903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hash function H is collision-resistant if for all polynomial-time adversaries 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r>
                  <a:rPr lang="en-US" dirty="0"/>
                  <a:t> is a negligible function in lambda,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limLow>
                      <m:limLow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practice we want that an adversary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/>
                  <a:t> operations to break a hash.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Definition is unachievable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94735-21B6-A84E-AE11-9D6AF2D90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649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659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D959-2D75-ED8F-C5A3-3CC4A3668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A35F-DB40-68FA-902F-0DA048D8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 Formally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C5B9-D140-420E-AAF1-7B8E4A118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strike="sngStrike" dirty="0"/>
                  <a:t>hash function H</a:t>
                </a:r>
                <a:r>
                  <a:rPr lang="en-US" dirty="0"/>
                  <a:t>  family of hash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is collision-resistant if for all polynomial-time adversaries 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samples a hash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C5B9-D140-420E-AAF1-7B8E4A118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19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5F1D-7ADE-8E14-B540-2FDF0204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Hash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2DEF-B835-EE94-2C4A-62B5A6A7F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Not Collision Resistant! </a:t>
                </a:r>
              </a:p>
              <a:p>
                <a:r>
                  <a:rPr lang="en-US" dirty="0"/>
                  <a:t>SHA256</a:t>
                </a:r>
              </a:p>
              <a:p>
                <a:pPr lvl="1"/>
                <a:r>
                  <a:rPr lang="en-US" dirty="0"/>
                  <a:t>Believed to be collision resistant</a:t>
                </a:r>
              </a:p>
              <a:p>
                <a:pPr lvl="1"/>
                <a:r>
                  <a:rPr lang="en-US" dirty="0"/>
                  <a:t>If you prove 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Best attack: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/>
                  <a:t> hashes to find collision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2DEF-B835-EE94-2C4A-62B5A6A7F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3CE520-C4E4-FCC0-338F-E54B5EC8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465" y="2253096"/>
            <a:ext cx="232233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92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1813-C77D-A84C-B78F-7ABF20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Application:  committing to data on a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a large file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    She posts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       </m:t>
                    </m:r>
                  </m:oMath>
                </a14:m>
                <a:r>
                  <a:rPr lang="en-US" sz="2000" dirty="0"/>
                  <a:t>(32 bytes)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Later he learns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    ⇒    Bob is convinced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	(otherwise,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are a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b="1" dirty="0"/>
                  <a:t>binding commitment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			(note:  not hiding,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may leak information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3"/>
                <a:stretch>
                  <a:fillRect l="-1170" t="-96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2AA15-370B-DD42-A6B6-BD2D23E85A71}"/>
              </a:ext>
            </a:extLst>
          </p:cNvPr>
          <p:cNvSpPr/>
          <p:nvPr/>
        </p:nvSpPr>
        <p:spPr>
          <a:xfrm>
            <a:off x="244549" y="2571750"/>
            <a:ext cx="8803758" cy="1160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9C07B-46E1-7E73-7A1F-1DB341C7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8D27-A3B2-F5B8-B2B9-EE7A7084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Application:  Connecting the Blockchain</a:t>
            </a:r>
          </a:p>
        </p:txBody>
      </p:sp>
      <p:sp>
        <p:nvSpPr>
          <p:cNvPr id="8" name="Shape 147">
            <a:extLst>
              <a:ext uri="{FF2B5EF4-FFF2-40B4-BE49-F238E27FC236}">
                <a16:creationId xmlns:a16="http://schemas.microsoft.com/office/drawing/2014/main" id="{23A71D91-3AA3-B3F6-F78D-27ABCC55DC0D}"/>
              </a:ext>
            </a:extLst>
          </p:cNvPr>
          <p:cNvSpPr/>
          <p:nvPr/>
        </p:nvSpPr>
        <p:spPr>
          <a:xfrm>
            <a:off x="4312512" y="1512873"/>
            <a:ext cx="1222091" cy="29290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prev: H(  )</a:t>
            </a:r>
          </a:p>
        </p:txBody>
      </p:sp>
      <p:sp>
        <p:nvSpPr>
          <p:cNvPr id="9" name="Shape 148">
            <a:extLst>
              <a:ext uri="{FF2B5EF4-FFF2-40B4-BE49-F238E27FC236}">
                <a16:creationId xmlns:a16="http://schemas.microsoft.com/office/drawing/2014/main" id="{73518AD6-F589-0DC9-8B5D-C44C9C6AA033}"/>
              </a:ext>
            </a:extLst>
          </p:cNvPr>
          <p:cNvSpPr/>
          <p:nvPr/>
        </p:nvSpPr>
        <p:spPr>
          <a:xfrm>
            <a:off x="3413603" y="1376080"/>
            <a:ext cx="1878682" cy="493538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151">
            <a:extLst>
              <a:ext uri="{FF2B5EF4-FFF2-40B4-BE49-F238E27FC236}">
                <a16:creationId xmlns:a16="http://schemas.microsoft.com/office/drawing/2014/main" id="{D63D1B53-B7A9-F717-D909-C04C9B42FECC}"/>
              </a:ext>
            </a:extLst>
          </p:cNvPr>
          <p:cNvSpPr/>
          <p:nvPr/>
        </p:nvSpPr>
        <p:spPr>
          <a:xfrm>
            <a:off x="2191512" y="1557623"/>
            <a:ext cx="1222091" cy="29290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prev: H(  )</a:t>
            </a:r>
          </a:p>
        </p:txBody>
      </p:sp>
      <p:sp>
        <p:nvSpPr>
          <p:cNvPr id="12" name="Shape 152">
            <a:extLst>
              <a:ext uri="{FF2B5EF4-FFF2-40B4-BE49-F238E27FC236}">
                <a16:creationId xmlns:a16="http://schemas.microsoft.com/office/drawing/2014/main" id="{2C82C8CC-3994-BAAC-EC64-2C72580B14D9}"/>
              </a:ext>
            </a:extLst>
          </p:cNvPr>
          <p:cNvSpPr/>
          <p:nvPr/>
        </p:nvSpPr>
        <p:spPr>
          <a:xfrm>
            <a:off x="1322346" y="1409557"/>
            <a:ext cx="1831734" cy="783248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55">
            <a:extLst>
              <a:ext uri="{FF2B5EF4-FFF2-40B4-BE49-F238E27FC236}">
                <a16:creationId xmlns:a16="http://schemas.microsoft.com/office/drawing/2014/main" id="{F8F3A925-159C-AFB5-5A8F-99DED6491BC4}"/>
              </a:ext>
            </a:extLst>
          </p:cNvPr>
          <p:cNvSpPr/>
          <p:nvPr/>
        </p:nvSpPr>
        <p:spPr>
          <a:xfrm>
            <a:off x="6450716" y="1512873"/>
            <a:ext cx="1222091" cy="29290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prev: H(  )</a:t>
            </a:r>
          </a:p>
        </p:txBody>
      </p:sp>
      <p:sp>
        <p:nvSpPr>
          <p:cNvPr id="15" name="Shape 156">
            <a:extLst>
              <a:ext uri="{FF2B5EF4-FFF2-40B4-BE49-F238E27FC236}">
                <a16:creationId xmlns:a16="http://schemas.microsoft.com/office/drawing/2014/main" id="{2B1FAF75-4A79-9693-D29B-E36EE963F16F}"/>
              </a:ext>
            </a:extLst>
          </p:cNvPr>
          <p:cNvSpPr/>
          <p:nvPr/>
        </p:nvSpPr>
        <p:spPr>
          <a:xfrm>
            <a:off x="5551807" y="1376080"/>
            <a:ext cx="1878682" cy="493538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64">
            <a:extLst>
              <a:ext uri="{FF2B5EF4-FFF2-40B4-BE49-F238E27FC236}">
                <a16:creationId xmlns:a16="http://schemas.microsoft.com/office/drawing/2014/main" id="{912175F6-DBC1-8DDC-66CE-405BA2D77124}"/>
              </a:ext>
            </a:extLst>
          </p:cNvPr>
          <p:cNvSpPr txBox="1"/>
          <p:nvPr/>
        </p:nvSpPr>
        <p:spPr>
          <a:xfrm>
            <a:off x="104203" y="3648796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17" name="Shape 166">
            <a:extLst>
              <a:ext uri="{FF2B5EF4-FFF2-40B4-BE49-F238E27FC236}">
                <a16:creationId xmlns:a16="http://schemas.microsoft.com/office/drawing/2014/main" id="{98C8EAC3-21DD-6A65-55E9-A5F15480721C}"/>
              </a:ext>
            </a:extLst>
          </p:cNvPr>
          <p:cNvSpPr txBox="1"/>
          <p:nvPr/>
        </p:nvSpPr>
        <p:spPr>
          <a:xfrm>
            <a:off x="1154286" y="3651120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18" name="Shape 168">
            <a:extLst>
              <a:ext uri="{FF2B5EF4-FFF2-40B4-BE49-F238E27FC236}">
                <a16:creationId xmlns:a16="http://schemas.microsoft.com/office/drawing/2014/main" id="{97F3608F-0601-DDB0-855C-7F597082D4C9}"/>
              </a:ext>
            </a:extLst>
          </p:cNvPr>
          <p:cNvSpPr txBox="1"/>
          <p:nvPr/>
        </p:nvSpPr>
        <p:spPr>
          <a:xfrm>
            <a:off x="104203" y="4105996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19" name="Shape 170">
            <a:extLst>
              <a:ext uri="{FF2B5EF4-FFF2-40B4-BE49-F238E27FC236}">
                <a16:creationId xmlns:a16="http://schemas.microsoft.com/office/drawing/2014/main" id="{8993E9CB-E807-00FB-93EC-1867B37B984C}"/>
              </a:ext>
            </a:extLst>
          </p:cNvPr>
          <p:cNvSpPr txBox="1"/>
          <p:nvPr/>
        </p:nvSpPr>
        <p:spPr>
          <a:xfrm>
            <a:off x="1154286" y="4136029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228DB512-76AD-683C-7E88-882C2157602A}"/>
              </a:ext>
            </a:extLst>
          </p:cNvPr>
          <p:cNvSpPr/>
          <p:nvPr/>
        </p:nvSpPr>
        <p:spPr>
          <a:xfrm>
            <a:off x="86209" y="2192805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1" name="Shape 150">
            <a:extLst>
              <a:ext uri="{FF2B5EF4-FFF2-40B4-BE49-F238E27FC236}">
                <a16:creationId xmlns:a16="http://schemas.microsoft.com/office/drawing/2014/main" id="{4E98BBBC-D259-8557-E2AE-EA36A994B5BE}"/>
              </a:ext>
            </a:extLst>
          </p:cNvPr>
          <p:cNvSpPr/>
          <p:nvPr/>
        </p:nvSpPr>
        <p:spPr>
          <a:xfrm>
            <a:off x="83051" y="1847532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BC51165C-8979-1B27-3956-F5B493BAE9F6}"/>
              </a:ext>
            </a:extLst>
          </p:cNvPr>
          <p:cNvSpPr/>
          <p:nvPr/>
        </p:nvSpPr>
        <p:spPr>
          <a:xfrm>
            <a:off x="2191512" y="2206244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4" name="Shape 150">
            <a:extLst>
              <a:ext uri="{FF2B5EF4-FFF2-40B4-BE49-F238E27FC236}">
                <a16:creationId xmlns:a16="http://schemas.microsoft.com/office/drawing/2014/main" id="{95625F17-1781-E7A2-A75D-8935B5CD43EF}"/>
              </a:ext>
            </a:extLst>
          </p:cNvPr>
          <p:cNvSpPr/>
          <p:nvPr/>
        </p:nvSpPr>
        <p:spPr>
          <a:xfrm>
            <a:off x="2188354" y="1860971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5" name="Shape 150">
            <a:extLst>
              <a:ext uri="{FF2B5EF4-FFF2-40B4-BE49-F238E27FC236}">
                <a16:creationId xmlns:a16="http://schemas.microsoft.com/office/drawing/2014/main" id="{1543CB5A-CB85-BF5A-8F25-D3B5852C9A1F}"/>
              </a:ext>
            </a:extLst>
          </p:cNvPr>
          <p:cNvSpPr/>
          <p:nvPr/>
        </p:nvSpPr>
        <p:spPr>
          <a:xfrm>
            <a:off x="4312512" y="2151055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6" name="Shape 150">
            <a:extLst>
              <a:ext uri="{FF2B5EF4-FFF2-40B4-BE49-F238E27FC236}">
                <a16:creationId xmlns:a16="http://schemas.microsoft.com/office/drawing/2014/main" id="{97329481-6CA0-68B7-B05A-8B831331DE44}"/>
              </a:ext>
            </a:extLst>
          </p:cNvPr>
          <p:cNvSpPr/>
          <p:nvPr/>
        </p:nvSpPr>
        <p:spPr>
          <a:xfrm>
            <a:off x="4309354" y="1805782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7" name="Shape 150">
            <a:extLst>
              <a:ext uri="{FF2B5EF4-FFF2-40B4-BE49-F238E27FC236}">
                <a16:creationId xmlns:a16="http://schemas.microsoft.com/office/drawing/2014/main" id="{CB587DFF-A6F0-2543-EA48-29FB562C8300}"/>
              </a:ext>
            </a:extLst>
          </p:cNvPr>
          <p:cNvSpPr/>
          <p:nvPr/>
        </p:nvSpPr>
        <p:spPr>
          <a:xfrm>
            <a:off x="6450716" y="2151055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D9CA02C5-93EC-C474-55FE-20DA6262559B}"/>
              </a:ext>
            </a:extLst>
          </p:cNvPr>
          <p:cNvSpPr/>
          <p:nvPr/>
        </p:nvSpPr>
        <p:spPr>
          <a:xfrm>
            <a:off x="6447558" y="1805782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9" name="Extract 28">
            <a:extLst>
              <a:ext uri="{FF2B5EF4-FFF2-40B4-BE49-F238E27FC236}">
                <a16:creationId xmlns:a16="http://schemas.microsoft.com/office/drawing/2014/main" id="{AE0B47D7-1A7C-C2AE-E6B9-D7B962FCDC6B}"/>
              </a:ext>
            </a:extLst>
          </p:cNvPr>
          <p:cNvSpPr/>
          <p:nvPr/>
        </p:nvSpPr>
        <p:spPr>
          <a:xfrm>
            <a:off x="119050" y="2605423"/>
            <a:ext cx="1890852" cy="911890"/>
          </a:xfrm>
          <a:prstGeom prst="flowChartExtra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08FF55-ED55-DD04-AB81-DD0AACFDD7FC}"/>
              </a:ext>
            </a:extLst>
          </p:cNvPr>
          <p:cNvSpPr txBox="1"/>
          <p:nvPr/>
        </p:nvSpPr>
        <p:spPr>
          <a:xfrm>
            <a:off x="4943799" y="2863966"/>
            <a:ext cx="3851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Blocks are connected through </a:t>
            </a:r>
            <a:r>
              <a:rPr lang="en-US" i="1" dirty="0">
                <a:latin typeface="+mn-lt"/>
              </a:rPr>
              <a:t>hash pointers.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head of the chain </a:t>
            </a:r>
            <a:r>
              <a:rPr lang="en-US" i="1" dirty="0">
                <a:latin typeface="+mn-lt"/>
              </a:rPr>
              <a:t>commits</a:t>
            </a:r>
            <a:r>
              <a:rPr lang="en-US" dirty="0">
                <a:latin typeface="+mn-lt"/>
              </a:rPr>
              <a:t> to entire history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But you can’t </a:t>
            </a:r>
            <a:r>
              <a:rPr lang="en-US" i="1" dirty="0">
                <a:latin typeface="+mn-lt"/>
              </a:rPr>
              <a:t>recover</a:t>
            </a:r>
            <a:r>
              <a:rPr lang="en-US" dirty="0">
                <a:latin typeface="+mn-lt"/>
              </a:rPr>
              <a:t> history 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FFEE9-74AA-034C-7531-0207E154B8B4}"/>
              </a:ext>
            </a:extLst>
          </p:cNvPr>
          <p:cNvSpPr txBox="1"/>
          <p:nvPr/>
        </p:nvSpPr>
        <p:spPr>
          <a:xfrm>
            <a:off x="6869656" y="846018"/>
            <a:ext cx="21146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Only 80 bytes</a:t>
            </a:r>
          </a:p>
        </p:txBody>
      </p:sp>
    </p:spTree>
    <p:extLst>
      <p:ext uri="{BB962C8B-B14F-4D97-AF65-F5344CB8AC3E}">
        <p14:creationId xmlns:p14="http://schemas.microsoft.com/office/powerpoint/2010/main" val="16019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09E6-267A-B640-A0AE-FDD9103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list    </a:t>
            </a:r>
            <a:r>
              <a:rPr lang="en-US" sz="2200" dirty="0"/>
              <a:t>(of transactions)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b="1" dirty="0"/>
                  <a:t>Goal</a:t>
                </a:r>
                <a:r>
                  <a:rPr lang="en-US" sz="2400" dirty="0"/>
                  <a:t>:   </a:t>
                </a:r>
              </a:p>
              <a:p>
                <a:pPr marL="349250" indent="-349250">
                  <a:spcBef>
                    <a:spcPts val="1200"/>
                  </a:spcBef>
                  <a:buNone/>
                </a:pPr>
                <a:r>
                  <a:rPr lang="en-US" sz="2400" dirty="0"/>
                  <a:t>-	Alice posts a </a:t>
                </a:r>
                <a:r>
                  <a:rPr lang="en-US" sz="2400" u="sng" dirty="0"/>
                  <a:t>short</a:t>
                </a:r>
                <a:r>
                  <a:rPr lang="en-US" sz="2400" dirty="0"/>
                  <a:t> binding commitment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buFontTx/>
                  <a:buChar char="-"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Given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proof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  can check that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	Bob runs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⇾ accept/reject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28"/>
                  </a:spcBef>
                  <a:buNone/>
                </a:pPr>
                <a:r>
                  <a:rPr lang="en-US" sz="2200" b="1" dirty="0"/>
                  <a:t>security</a:t>
                </a:r>
                <a:r>
                  <a:rPr lang="en-US" sz="2200" dirty="0"/>
                  <a:t>:    adv. cannot find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sz="2200" dirty="0" err="1"/>
                  <a:t>s.t.</a:t>
                </a: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   and</a:t>
                </a:r>
                <a:br>
                  <a:rPr lang="en-US" sz="2200" dirty="0"/>
                </a:br>
                <a:r>
                  <a:rPr lang="en-US" sz="22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200" dirty="0"/>
                  <a:t>where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  <a:blipFill>
                <a:blip r:embed="rId2"/>
                <a:stretch>
                  <a:fillRect l="-1001" t="-962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FE9B7E7-BC86-D745-A6ED-F910EBAD2E71}"/>
              </a:ext>
            </a:extLst>
          </p:cNvPr>
          <p:cNvGrpSpPr/>
          <p:nvPr/>
        </p:nvGrpSpPr>
        <p:grpSpPr>
          <a:xfrm>
            <a:off x="6117476" y="1083419"/>
            <a:ext cx="1239314" cy="1376002"/>
            <a:chOff x="6836735" y="1371600"/>
            <a:chExt cx="1239314" cy="1376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AA2105-6908-4247-BA46-82BA2E091E34}"/>
                </a:ext>
              </a:extLst>
            </p:cNvPr>
            <p:cNvSpPr txBox="1"/>
            <p:nvPr/>
          </p:nvSpPr>
          <p:spPr>
            <a:xfrm>
              <a:off x="6836735" y="1371600"/>
              <a:ext cx="123931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EE5002D-4260-1D48-AD02-5183D08926A7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7297234" y="1833265"/>
              <a:ext cx="159158" cy="9143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2F866-BCF0-9046-B542-EDCAB03A36D8}"/>
              </a:ext>
            </a:extLst>
          </p:cNvPr>
          <p:cNvSpPr/>
          <p:nvPr/>
        </p:nvSpPr>
        <p:spPr>
          <a:xfrm>
            <a:off x="276447" y="1876097"/>
            <a:ext cx="8757194" cy="2067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6249-0ED2-BE48-A878-FC32F859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4B0D91-9E46-ED4E-9172-FFBC181F6A85}"/>
              </a:ext>
            </a:extLst>
          </p:cNvPr>
          <p:cNvGrpSpPr/>
          <p:nvPr/>
        </p:nvGrpSpPr>
        <p:grpSpPr>
          <a:xfrm>
            <a:off x="1116418" y="1276542"/>
            <a:ext cx="4114801" cy="2517524"/>
            <a:chOff x="1116418" y="1276542"/>
            <a:chExt cx="4114801" cy="2517524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53B1B96-7287-524E-9A50-A5863C2384E9}"/>
                </a:ext>
              </a:extLst>
            </p:cNvPr>
            <p:cNvSpPr/>
            <p:nvPr/>
          </p:nvSpPr>
          <p:spPr>
            <a:xfrm>
              <a:off x="1116418" y="1640961"/>
              <a:ext cx="4114801" cy="2153105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Merkle tree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/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7507F4A4-60A3-1342-AFA5-62EF15DBCD1D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4E6E01-8095-0243-AB99-AB80AE38818F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E7BB6B8-FC18-3B41-8BE6-6FA914EE28D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0F64BA-80FE-BB49-BDE3-43A9805498FD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CA84E7-DB9F-3445-A052-F74CB58EDA0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length of proof: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blipFill>
                <a:blip r:embed="rId19"/>
                <a:stretch>
                  <a:fillRect l="-291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59C2FE-AAFA-9E42-95DC-AAEFAF93C27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B8EEDA-E77A-D246-8416-B4741EAF301A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D1821D-AC55-6145-9D8B-C9923EDC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5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8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95D4-A1F9-2F4B-949E-39608D4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Blockchains: what is the new idea?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EA086-9F3B-4441-8DE2-EB60A21195A5}"/>
              </a:ext>
            </a:extLst>
          </p:cNvPr>
          <p:cNvCxnSpPr/>
          <p:nvPr/>
        </p:nvCxnSpPr>
        <p:spPr>
          <a:xfrm>
            <a:off x="331076" y="2207172"/>
            <a:ext cx="8355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6393CB-1453-A644-8D14-DEDA5AD7CC84}"/>
              </a:ext>
            </a:extLst>
          </p:cNvPr>
          <p:cNvCxnSpPr/>
          <p:nvPr/>
        </p:nvCxnSpPr>
        <p:spPr>
          <a:xfrm>
            <a:off x="867103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B76B7-66B6-C642-8E07-C974D08454C6}"/>
              </a:ext>
            </a:extLst>
          </p:cNvPr>
          <p:cNvSpPr txBox="1"/>
          <p:nvPr/>
        </p:nvSpPr>
        <p:spPr>
          <a:xfrm>
            <a:off x="457200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16B9-2C2C-824A-9841-EAD03CFDD31C}"/>
              </a:ext>
            </a:extLst>
          </p:cNvPr>
          <p:cNvSpPr txBox="1"/>
          <p:nvPr/>
        </p:nvSpPr>
        <p:spPr>
          <a:xfrm>
            <a:off x="345934" y="2423224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Bitcoin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AFEEE-DA07-964B-A2DB-B434AB9FCB4C}"/>
              </a:ext>
            </a:extLst>
          </p:cNvPr>
          <p:cNvSpPr txBox="1"/>
          <p:nvPr/>
        </p:nvSpPr>
        <p:spPr>
          <a:xfrm>
            <a:off x="359226" y="3078536"/>
            <a:ext cx="7460056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Several innovations: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practical </a:t>
            </a:r>
            <a:r>
              <a:rPr lang="en-US" b="1" dirty="0">
                <a:latin typeface="+mn-lt"/>
              </a:rPr>
              <a:t>public append-only data structure</a:t>
            </a:r>
            <a:r>
              <a:rPr lang="en-US" dirty="0">
                <a:latin typeface="+mn-lt"/>
              </a:rPr>
              <a:t>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secured by </a:t>
            </a:r>
            <a:r>
              <a:rPr lang="en-US" u="sng" dirty="0">
                <a:latin typeface="+mn-lt"/>
              </a:rPr>
              <a:t>replication</a:t>
            </a:r>
            <a:r>
              <a:rPr lang="en-US" dirty="0">
                <a:latin typeface="+mn-lt"/>
              </a:rPr>
              <a:t> and </a:t>
            </a:r>
            <a:r>
              <a:rPr lang="en-US" u="sng" dirty="0">
                <a:latin typeface="+mn-lt"/>
              </a:rPr>
              <a:t>incentives</a:t>
            </a:r>
            <a:r>
              <a:rPr lang="en-US" dirty="0">
                <a:latin typeface="+mn-lt"/>
              </a:rPr>
              <a:t>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fixed supply asset </a:t>
            </a:r>
            <a:r>
              <a:rPr lang="en-US" sz="2000" dirty="0">
                <a:latin typeface="+mn-lt"/>
              </a:rPr>
              <a:t>(BTC)</a:t>
            </a:r>
            <a:r>
              <a:rPr lang="en-US" dirty="0">
                <a:latin typeface="+mn-lt"/>
              </a:rPr>
              <a:t>.    Digital payments, and more.</a:t>
            </a:r>
          </a:p>
        </p:txBody>
      </p:sp>
    </p:spTree>
    <p:extLst>
      <p:ext uri="{BB962C8B-B14F-4D97-AF65-F5344CB8AC3E}">
        <p14:creationId xmlns:p14="http://schemas.microsoft.com/office/powerpoint/2010/main" val="27169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blipFill>
                <a:blip r:embed="rId11"/>
                <a:stretch>
                  <a:fillRect l="-2439" t="-3947" b="-14474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 does: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blipFill>
                <a:blip r:embed="rId18"/>
                <a:stretch>
                  <a:fillRect l="-3057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134C224-E846-5641-9132-F1152FC8DEC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95CB7B-6FDB-FB4B-B107-62C5CC4DCD06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0863543-2800-E64E-9481-7C7EF922DB17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615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AAC5-A085-2042-8833-96E8817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915017"/>
                <a:ext cx="8952614" cy="251644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For a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  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 then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adv. cannot find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 		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+mj-lt"/>
                  </a:rPr>
                  <a:t>,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accept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(See homework)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915017"/>
                <a:ext cx="8952614" cy="2516442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4CFFD-24F4-E00F-89F0-CE4E1CABD42A}"/>
                  </a:ext>
                </a:extLst>
              </p:cNvPr>
              <p:cNvSpPr txBox="1"/>
              <p:nvPr/>
            </p:nvSpPr>
            <p:spPr>
              <a:xfrm>
                <a:off x="191386" y="3654244"/>
                <a:ext cx="853317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>
                    <a:latin typeface="+mn-lt"/>
                  </a:rPr>
                  <a:t>How is this useful?     </a:t>
                </a:r>
                <a:r>
                  <a:rPr lang="en-US" dirty="0">
                    <a:latin typeface="+mn-lt"/>
                  </a:rPr>
                  <a:t>To post a block of transactions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on chain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suffices to only write 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) to chain.   Keeps chain small.   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latin typeface="+mn-lt"/>
                  </a:rPr>
                  <a:t>		⇒   Later, can prove contents of every Tx.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4CFFD-24F4-E00F-89F0-CE4E1CAB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3654244"/>
                <a:ext cx="8533170" cy="1354217"/>
              </a:xfrm>
              <a:prstGeom prst="rect">
                <a:avLst/>
              </a:prstGeom>
              <a:blipFill>
                <a:blip r:embed="rId3"/>
                <a:stretch>
                  <a:fillRect l="-1040" t="-2778" r="-14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73BEFC3-F922-E365-AD9A-6E4126F52576}"/>
              </a:ext>
            </a:extLst>
          </p:cNvPr>
          <p:cNvSpPr/>
          <p:nvPr/>
        </p:nvSpPr>
        <p:spPr>
          <a:xfrm>
            <a:off x="148522" y="986457"/>
            <a:ext cx="8295391" cy="17424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0AAB393-A3C4-FE45-A982-0530578E063F}"/>
              </a:ext>
            </a:extLst>
          </p:cNvPr>
          <p:cNvSpPr/>
          <p:nvPr/>
        </p:nvSpPr>
        <p:spPr>
          <a:xfrm>
            <a:off x="0" y="1388148"/>
            <a:ext cx="9144000" cy="10693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32761E-4A03-0D41-8C1A-8E4C38ECF915}"/>
              </a:ext>
            </a:extLst>
          </p:cNvPr>
          <p:cNvGrpSpPr/>
          <p:nvPr/>
        </p:nvGrpSpPr>
        <p:grpSpPr>
          <a:xfrm>
            <a:off x="6439974" y="2071480"/>
            <a:ext cx="2515112" cy="1916849"/>
            <a:chOff x="894701" y="2819400"/>
            <a:chExt cx="3353482" cy="2555799"/>
          </a:xfrm>
        </p:grpSpPr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B97A92E2-6D98-414C-A945-FCE71E9504CD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B4E759-F767-1A45-A2C0-0EDD026A933A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2D6AA9A-3639-004B-BAE5-6503EFE045A9}"/>
              </a:ext>
            </a:extLst>
          </p:cNvPr>
          <p:cNvGrpSpPr/>
          <p:nvPr/>
        </p:nvGrpSpPr>
        <p:grpSpPr>
          <a:xfrm>
            <a:off x="3406632" y="2114550"/>
            <a:ext cx="2515112" cy="1916849"/>
            <a:chOff x="894701" y="2819400"/>
            <a:chExt cx="3353482" cy="2555799"/>
          </a:xfrm>
        </p:grpSpPr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F929D135-C455-1141-81F9-F613D7C6C4D8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A9344A-2D79-9949-9B06-4D3EC1816061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F026D-1F8C-D64D-ADDA-BA3CFCD54A6E}"/>
              </a:ext>
            </a:extLst>
          </p:cNvPr>
          <p:cNvGrpSpPr/>
          <p:nvPr/>
        </p:nvGrpSpPr>
        <p:grpSpPr>
          <a:xfrm>
            <a:off x="415478" y="2114550"/>
            <a:ext cx="2515112" cy="1916849"/>
            <a:chOff x="894701" y="2819400"/>
            <a:chExt cx="3353482" cy="255579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4867E79B-4F2D-274A-97BB-B663C7FBE951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746E7-9CCF-5A4D-AA73-0C151D4BF022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A53CE0-3190-F749-8D47-E849D56E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block chain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820443-B273-A649-8918-6416915BE018}"/>
              </a:ext>
            </a:extLst>
          </p:cNvPr>
          <p:cNvCxnSpPr>
            <a:cxnSpLocks/>
          </p:cNvCxnSpPr>
          <p:nvPr/>
        </p:nvCxnSpPr>
        <p:spPr>
          <a:xfrm>
            <a:off x="0" y="1388147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B9E2E3-2E72-2B4F-99B4-F8C7A1021151}"/>
              </a:ext>
            </a:extLst>
          </p:cNvPr>
          <p:cNvCxnSpPr>
            <a:cxnSpLocks/>
          </p:cNvCxnSpPr>
          <p:nvPr/>
        </p:nvCxnSpPr>
        <p:spPr>
          <a:xfrm>
            <a:off x="0" y="2457450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F94DF6-AEA8-3D40-B522-E7FEEC6BEFAA}"/>
              </a:ext>
            </a:extLst>
          </p:cNvPr>
          <p:cNvSpPr txBox="1"/>
          <p:nvPr/>
        </p:nvSpPr>
        <p:spPr>
          <a:xfrm>
            <a:off x="555585" y="983848"/>
            <a:ext cx="1452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blockchain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F36E79-39CF-9F4F-8018-0F22AAA1BAC1}"/>
              </a:ext>
            </a:extLst>
          </p:cNvPr>
          <p:cNvGrpSpPr/>
          <p:nvPr/>
        </p:nvGrpSpPr>
        <p:grpSpPr>
          <a:xfrm>
            <a:off x="400050" y="1485901"/>
            <a:ext cx="2628153" cy="859790"/>
            <a:chOff x="1328058" y="2077732"/>
            <a:chExt cx="3504204" cy="11463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5B2E26-063F-ED41-8436-25C16FEBCEF6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69FE68-C27C-FB4A-9163-4ECF98BA751E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5AF669-D088-DC48-9554-D198D530D7E2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3279B0-1830-A445-9B29-97915D43FA9B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b="1" dirty="0"/>
                <a:t>⊥</a:t>
              </a:r>
              <a:endParaRPr lang="en-US" sz="18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69FCD-99BE-7F4C-942A-9A9A9D6DB69C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2A2D8-FBA8-9046-A1A6-F8B0AADE1252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BB648-638B-EB4C-88FE-79B290CEDFF9}"/>
              </a:ext>
            </a:extLst>
          </p:cNvPr>
          <p:cNvGrpSpPr/>
          <p:nvPr/>
        </p:nvGrpSpPr>
        <p:grpSpPr>
          <a:xfrm>
            <a:off x="3389631" y="1485901"/>
            <a:ext cx="2628153" cy="859790"/>
            <a:chOff x="1328058" y="2077732"/>
            <a:chExt cx="3504204" cy="11463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D8FCC3-BF9F-724B-9429-280A7B947FFD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A78B27-6BB1-E544-A327-912E1F24A505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738302-0D9F-8342-B3F1-5533B06E5112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695A39-96E0-5544-8972-FEDD005565A2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B793A4-6697-684E-95C0-F42C6D41D9DA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8A5B78-D870-7A4A-84D0-B6CA48CB5F47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279127-0915-8242-9B52-2969AA74061C}"/>
              </a:ext>
            </a:extLst>
          </p:cNvPr>
          <p:cNvGrpSpPr/>
          <p:nvPr/>
        </p:nvGrpSpPr>
        <p:grpSpPr>
          <a:xfrm>
            <a:off x="2320282" y="1569537"/>
            <a:ext cx="1473855" cy="252765"/>
            <a:chOff x="3093709" y="2092716"/>
            <a:chExt cx="1965140" cy="337020"/>
          </a:xfrm>
        </p:grpSpPr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347190FD-1E4C-184F-8499-6E3C79CED5EA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1DBFBA-6536-9844-BC09-5A1DB62B0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BD5168-B710-0E48-84CA-53505F114868}"/>
              </a:ext>
            </a:extLst>
          </p:cNvPr>
          <p:cNvGrpSpPr/>
          <p:nvPr/>
        </p:nvGrpSpPr>
        <p:grpSpPr>
          <a:xfrm>
            <a:off x="6379213" y="1488650"/>
            <a:ext cx="2628153" cy="859790"/>
            <a:chOff x="1328058" y="2077732"/>
            <a:chExt cx="3504204" cy="11463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401307-AEE1-6D47-93EC-4844F168C755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FCD95D-F42E-964E-A05D-C30EA392DAA7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F2FB80-7671-7743-966E-CE9FCD835BE1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8AADF3-CFE0-1449-A4F5-A2FC56FD48EB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8B1A0F-426A-114E-8B2B-5B52030F6B3D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B1AF9A-1582-7641-AA89-925B5BC3ED2C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1E01E0-6160-B349-BCBE-5F7B5613E4CF}"/>
              </a:ext>
            </a:extLst>
          </p:cNvPr>
          <p:cNvGrpSpPr/>
          <p:nvPr/>
        </p:nvGrpSpPr>
        <p:grpSpPr>
          <a:xfrm>
            <a:off x="5301916" y="1565395"/>
            <a:ext cx="1473855" cy="252765"/>
            <a:chOff x="3093709" y="2092716"/>
            <a:chExt cx="1965140" cy="337020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D0C38DE4-7B4C-2D41-908C-85800F2E91EE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7A5108F-0002-4847-A239-FB83A8F3B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8C94ABE-04CF-6E46-9440-8C0A6CB54E4F}"/>
              </a:ext>
            </a:extLst>
          </p:cNvPr>
          <p:cNvSpPr txBox="1"/>
          <p:nvPr/>
        </p:nvSpPr>
        <p:spPr>
          <a:xfrm>
            <a:off x="914400" y="4591475"/>
            <a:ext cx="7789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Merkle proofs are used to prove that a Tx is “on the block chain”</a:t>
            </a:r>
          </a:p>
        </p:txBody>
      </p:sp>
    </p:spTree>
    <p:extLst>
      <p:ext uri="{BB962C8B-B14F-4D97-AF65-F5344CB8AC3E}">
        <p14:creationId xmlns:p14="http://schemas.microsoft.com/office/powerpoint/2010/main" val="16716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 computational problem that</a:t>
                </a:r>
              </a:p>
              <a:p>
                <a:r>
                  <a:rPr lang="en-US" sz="2400" dirty="0"/>
                  <a:t>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solve, but			(D is called the </a:t>
                </a:r>
                <a:r>
                  <a:rPr lang="en-US" sz="2400" b="1" dirty="0"/>
                  <a:t>difficulty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solution takes time O(1) to verify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How?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⇾{0,1,2,…,2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/>
                  <a:t>    e.g.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puzzle:   input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  output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verify(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):    accept if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  <a:blipFill>
                <a:blip r:embed="rId2"/>
                <a:stretch>
                  <a:fillRect l="-1203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EB1A31-1CD9-4546-A054-852815C01719}"/>
              </a:ext>
            </a:extLst>
          </p:cNvPr>
          <p:cNvSpPr/>
          <p:nvPr/>
        </p:nvSpPr>
        <p:spPr>
          <a:xfrm>
            <a:off x="3742664" y="4221125"/>
            <a:ext cx="2371058" cy="6060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84757-0C30-404E-8FA8-EB8E070EB1B5}"/>
              </a:ext>
            </a:extLst>
          </p:cNvPr>
          <p:cNvSpPr/>
          <p:nvPr/>
        </p:nvSpPr>
        <p:spPr>
          <a:xfrm>
            <a:off x="276447" y="1200151"/>
            <a:ext cx="5082362" cy="1371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888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 if H is a “random function” then the best algorithm </a:t>
                </a:r>
                <a:br>
                  <a:rPr lang="en-US" sz="2400" dirty="0"/>
                </a:br>
                <a:r>
                  <a:rPr lang="en-US" sz="2400" dirty="0"/>
                  <a:t>	requires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evaluations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in expectation.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Note:  this is a parallel algorithm</a:t>
                </a:r>
              </a:p>
              <a:p>
                <a:pPr marL="0" indent="0">
                  <a:buNone/>
                </a:pPr>
                <a:r>
                  <a:rPr lang="en-US" sz="2400" dirty="0"/>
                  <a:t>	⇒   the more machines I have, the faster I solve the puzzle.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Proof of work is used in some consensus protocols (e.g., Bitcoin)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	Bitcoin uses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88829" cy="3818430"/>
              </a:xfrm>
              <a:blipFill>
                <a:blip r:embed="rId2"/>
                <a:stretch>
                  <a:fillRect l="-118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28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C51A-2FC6-DA77-4BBB-0D6CA1E5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 ≠ Random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CFE6E-57BC-ED7F-0574-D59CBC0DA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6187"/>
                <a:ext cx="8229600" cy="41373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Just because a function is collision-resistant does not mean it’s random (Always ends in 0).</a:t>
                </a:r>
              </a:p>
              <a:p>
                <a:r>
                  <a:rPr lang="en-US" dirty="0"/>
                  <a:t>We need to model hash function as a </a:t>
                </a:r>
                <a:r>
                  <a:rPr lang="en-US" i="1" dirty="0"/>
                  <a:t>random oracle</a:t>
                </a:r>
              </a:p>
              <a:p>
                <a:r>
                  <a:rPr lang="en-US" dirty="0"/>
                  <a:t>That is H is a truly random function.</a:t>
                </a:r>
              </a:p>
              <a:p>
                <a:pPr lvl="1"/>
                <a:r>
                  <a:rPr lang="en-US" dirty="0"/>
                  <a:t>If H maps from M-&gt;T then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functions</a:t>
                </a:r>
              </a:p>
              <a:p>
                <a:r>
                  <a:rPr lang="en-US" dirty="0"/>
                  <a:t>Hash functions (like SHA256) are clearly not random</a:t>
                </a:r>
              </a:p>
              <a:p>
                <a:r>
                  <a:rPr lang="en-US" i="1" dirty="0"/>
                  <a:t>Heuristic: A protocol that is secure with H modeled as an RO is also secure when replaced with SHA256</a:t>
                </a:r>
              </a:p>
              <a:p>
                <a:r>
                  <a:rPr lang="en-US" i="1" dirty="0"/>
                  <a:t>Random oracles satisfy collision resistance and are </a:t>
                </a:r>
                <a:r>
                  <a:rPr lang="en-US" i="1" dirty="0" err="1"/>
                  <a:t>PoW</a:t>
                </a:r>
                <a:r>
                  <a:rPr lang="en-US" i="1" dirty="0"/>
                  <a:t> secure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CFE6E-57BC-ED7F-0574-D59CBC0DA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6187"/>
                <a:ext cx="8229600" cy="4137313"/>
              </a:xfrm>
              <a:blipFill>
                <a:blip r:embed="rId2"/>
                <a:stretch>
                  <a:fillRect l="-1235" t="-3058" r="-309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D1059F8C-C478-A545-A4BF-F3315846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742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authorize a transaction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471984-2FDB-3B4B-4BDD-059916898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802808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signatures:  </a:t>
            </a:r>
            <a:r>
              <a:rPr lang="en-US" b="0" dirty="0"/>
              <a:t>bind transaction to author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2524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221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64" y="4302264"/>
            <a:ext cx="16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secret signing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sk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192" y="3768864"/>
            <a:ext cx="1494608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signing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public verification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‘accept’</a:t>
              </a:r>
            </a:p>
            <a:p>
              <a:pPr algn="ctr"/>
              <a:r>
                <a:rPr lang="en-US" sz="2000" b="1" dirty="0">
                  <a:latin typeface="+mn-lt"/>
                </a:rPr>
                <a:t>or</a:t>
              </a:r>
            </a:p>
            <a:p>
              <a:pPr algn="ctr"/>
              <a:r>
                <a:rPr lang="en-US" sz="2000" b="1" dirty="0">
                  <a:latin typeface="+mn-lt"/>
                </a:rPr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51399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</p:spPr>
            <p:txBody>
              <a:bodyPr>
                <a:normAutofit/>
              </a:bodyPr>
              <a:lstStyle/>
              <a:p>
                <a:pPr marL="57150" indent="0">
                  <a:spcBef>
                    <a:spcPts val="1200"/>
                  </a:spcBef>
                  <a:buNone/>
                  <a:tabLst>
                    <a:tab pos="3200400" algn="l"/>
                  </a:tabLst>
                </a:pPr>
                <a:r>
                  <a:rPr lang="en-US" sz="2400" b="1" u="sng" dirty="0">
                    <a:sym typeface="Symbol" charset="0"/>
                  </a:rPr>
                  <a:t>Def</a:t>
                </a:r>
                <a:r>
                  <a:rPr lang="en-US" sz="2400" dirty="0">
                    <a:sym typeface="Symbol" charset="0"/>
                  </a:rPr>
                  <a:t>:    a signature scheme is a triple of algorithms:</a:t>
                </a: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Gen</a:t>
                </a:r>
                <a:r>
                  <a:rPr lang="en-US" sz="24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charset="0"/>
                      </a:rPr>
                      <m:t>𝜆</m:t>
                    </m:r>
                  </m:oMath>
                </a14:m>
                <a:r>
                  <a:rPr lang="en-US" sz="2400" dirty="0">
                    <a:sym typeface="Symbol" charset="0"/>
                  </a:rPr>
                  <a:t>):  </a:t>
                </a:r>
                <a:r>
                  <a:rPr lang="en-US" sz="2400" dirty="0"/>
                  <a:t>outputs a key pair    (pk, </a:t>
                </a:r>
                <a:r>
                  <a:rPr lang="en-US" sz="2400" dirty="0" err="1"/>
                  <a:t>sk</a:t>
                </a:r>
                <a:r>
                  <a:rPr lang="en-US" sz="2400" dirty="0"/>
                  <a:t>)</a:t>
                </a:r>
                <a:endParaRPr lang="en-US" sz="24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Sign</a:t>
                </a:r>
                <a:r>
                  <a:rPr lang="en-US" sz="2400" dirty="0">
                    <a:sym typeface="Symbol" charset="0"/>
                  </a:rPr>
                  <a:t>(</a:t>
                </a:r>
                <a:r>
                  <a:rPr lang="en-US" sz="2400" dirty="0" err="1">
                    <a:sym typeface="Symbol" charset="0"/>
                  </a:rPr>
                  <a:t>sk</a:t>
                </a:r>
                <a:r>
                  <a:rPr lang="en-US" sz="2400" dirty="0">
                    <a:sym typeface="Symbol" charset="0"/>
                  </a:rPr>
                  <a:t>, </a:t>
                </a:r>
                <a:r>
                  <a:rPr lang="en-US" sz="2400" dirty="0"/>
                  <a:t>msg</a:t>
                </a:r>
                <a:r>
                  <a:rPr lang="en-US" sz="2400" dirty="0">
                    <a:sym typeface="Symbol" charset="0"/>
                  </a:rPr>
                  <a:t>)  outputs sig.  </a:t>
                </a:r>
                <a:r>
                  <a:rPr lang="en-US" sz="2400" dirty="0" err="1">
                    <a:sym typeface="Symbol" charset="0"/>
                  </a:rPr>
                  <a:t>σ</a:t>
                </a:r>
                <a:endParaRPr lang="en-US" sz="24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Verify</a:t>
                </a:r>
                <a:r>
                  <a:rPr lang="en-US" sz="2400" dirty="0">
                    <a:sym typeface="Symbol" charset="0"/>
                  </a:rPr>
                  <a:t>(pk, msg, </a:t>
                </a:r>
                <a:r>
                  <a:rPr lang="en-US" sz="2400" dirty="0" err="1">
                    <a:sym typeface="Symbol" charset="0"/>
                  </a:rPr>
                  <a:t>σ</a:t>
                </a:r>
                <a:r>
                  <a:rPr lang="en-US" sz="2400" dirty="0">
                    <a:sym typeface="Symbol" charset="0"/>
                  </a:rPr>
                  <a:t>)  outputs ‘accept</a:t>
                </a:r>
                <a:r>
                  <a:rPr lang="ja-JP" altLang="en-US" sz="2400" dirty="0">
                    <a:latin typeface="Arial"/>
                    <a:sym typeface="Symbol" charset="0"/>
                  </a:rPr>
                  <a:t>’</a:t>
                </a:r>
                <a:r>
                  <a:rPr lang="en-US" sz="2400" dirty="0">
                    <a:sym typeface="Symbol" charset="0"/>
                  </a:rPr>
                  <a:t> or  ‘reject</a:t>
                </a:r>
                <a:r>
                  <a:rPr lang="en-US" sz="2400" dirty="0">
                    <a:latin typeface="Arial"/>
                    <a:sym typeface="Symbol" charset="0"/>
                  </a:rPr>
                  <a:t>’</a:t>
                </a:r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0" indent="0">
                  <a:spcBef>
                    <a:spcPts val="4200"/>
                  </a:spcBef>
                  <a:buNone/>
                </a:pPr>
                <a:r>
                  <a:rPr lang="en-US" sz="2400" b="1" u="sng" dirty="0"/>
                  <a:t>Secure signatures</a:t>
                </a:r>
                <a:r>
                  <a:rPr lang="en-US" sz="2400" dirty="0"/>
                  <a:t>:   (informal)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Adversary who sees signatures </a:t>
                </a:r>
                <a:r>
                  <a:rPr lang="en-US" sz="2400" b="1" dirty="0"/>
                  <a:t>on many messages </a:t>
                </a:r>
                <a:r>
                  <a:rPr lang="en-US" sz="2400" dirty="0"/>
                  <a:t>of his choice,</a:t>
                </a:r>
                <a:br>
                  <a:rPr lang="en-US" sz="2400" dirty="0"/>
                </a:br>
                <a:r>
                  <a:rPr lang="en-US" sz="2400" dirty="0"/>
                  <a:t>	cannot forge a signature on a new message.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  <a:blipFill>
                <a:blip r:embed="rId3"/>
                <a:stretch>
                  <a:fillRect l="-116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3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95D4-A1F9-2F4B-949E-39608D4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Blockchains: what is the new idea?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6393CB-1453-A644-8D14-DEDA5AD7CC84}"/>
              </a:ext>
            </a:extLst>
          </p:cNvPr>
          <p:cNvCxnSpPr/>
          <p:nvPr/>
        </p:nvCxnSpPr>
        <p:spPr>
          <a:xfrm>
            <a:off x="867103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B76B7-66B6-C642-8E07-C974D08454C6}"/>
              </a:ext>
            </a:extLst>
          </p:cNvPr>
          <p:cNvSpPr txBox="1"/>
          <p:nvPr/>
        </p:nvSpPr>
        <p:spPr>
          <a:xfrm>
            <a:off x="457200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16B9-2C2C-824A-9841-EAD03CFDD31C}"/>
              </a:ext>
            </a:extLst>
          </p:cNvPr>
          <p:cNvSpPr txBox="1"/>
          <p:nvPr/>
        </p:nvSpPr>
        <p:spPr>
          <a:xfrm>
            <a:off x="345934" y="2423224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Bitcoin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AFEEE-DA07-964B-A2DB-B434AB9FCB4C}"/>
              </a:ext>
            </a:extLst>
          </p:cNvPr>
          <p:cNvSpPr txBox="1"/>
          <p:nvPr/>
        </p:nvSpPr>
        <p:spPr>
          <a:xfrm>
            <a:off x="236476" y="3078536"/>
            <a:ext cx="8663269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Several innovations: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Blockchain computer</a:t>
            </a:r>
            <a:r>
              <a:rPr lang="en-US" dirty="0">
                <a:latin typeface="+mn-lt"/>
              </a:rPr>
              <a:t>:  a fully programmable environment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	⟹   public programs that manage digital and financial assets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Composability</a:t>
            </a:r>
            <a:r>
              <a:rPr lang="en-US" dirty="0">
                <a:latin typeface="+mn-lt"/>
              </a:rPr>
              <a:t>:  applications running on chain can call each other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37D313-0BCD-9F45-8668-35F6E3D0B61A}"/>
              </a:ext>
            </a:extLst>
          </p:cNvPr>
          <p:cNvCxnSpPr/>
          <p:nvPr/>
        </p:nvCxnSpPr>
        <p:spPr>
          <a:xfrm>
            <a:off x="4323958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A50D2A-EE26-F742-89F1-31777554C77F}"/>
              </a:ext>
            </a:extLst>
          </p:cNvPr>
          <p:cNvSpPr txBox="1"/>
          <p:nvPr/>
        </p:nvSpPr>
        <p:spPr>
          <a:xfrm>
            <a:off x="3914055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59C9F-CDC8-FF4F-97CE-D30461F7889C}"/>
              </a:ext>
            </a:extLst>
          </p:cNvPr>
          <p:cNvSpPr txBox="1"/>
          <p:nvPr/>
        </p:nvSpPr>
        <p:spPr>
          <a:xfrm>
            <a:off x="3692427" y="2423224"/>
            <a:ext cx="143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Ethereum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EA086-9F3B-4441-8DE2-EB60A21195A5}"/>
              </a:ext>
            </a:extLst>
          </p:cNvPr>
          <p:cNvCxnSpPr/>
          <p:nvPr/>
        </p:nvCxnSpPr>
        <p:spPr>
          <a:xfrm>
            <a:off x="331076" y="2207172"/>
            <a:ext cx="8355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90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85BB-4300-CD84-C4ED-A3AE69F5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E39F-22CE-CB57-9DB2-19A835B2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Unforgeability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C905B7-F7EC-AB72-B47C-7502DC52BB1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</p:spPr>
            <p:txBody>
              <a:bodyPr>
                <a:normAutofit fontScale="85000" lnSpcReduction="20000"/>
              </a:bodyPr>
              <a:lstStyle/>
              <a:p>
                <a:pPr marL="57150" indent="0">
                  <a:spcBef>
                    <a:spcPts val="1200"/>
                  </a:spcBef>
                  <a:buNone/>
                  <a:tabLst>
                    <a:tab pos="3200400" algn="l"/>
                  </a:tabLst>
                </a:pPr>
                <a:r>
                  <a:rPr lang="en-US" sz="1500" b="1" u="sng" dirty="0">
                    <a:sym typeface="Symbol" charset="0"/>
                  </a:rPr>
                  <a:t>Def</a:t>
                </a:r>
                <a:r>
                  <a:rPr lang="en-US" sz="1500" dirty="0">
                    <a:sym typeface="Symbol" charset="0"/>
                  </a:rPr>
                  <a:t>:    a signature scheme is a triple of algorithms:</a:t>
                </a: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1500" b="1" dirty="0">
                    <a:sym typeface="Symbol" charset="0"/>
                  </a:rPr>
                  <a:t>Gen</a:t>
                </a:r>
                <a:r>
                  <a:rPr lang="en-US" sz="15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  <a:sym typeface="Symbol" charset="0"/>
                      </a:rPr>
                      <m:t>𝜆</m:t>
                    </m:r>
                  </m:oMath>
                </a14:m>
                <a:r>
                  <a:rPr lang="en-US" sz="1500" dirty="0">
                    <a:sym typeface="Symbol" charset="0"/>
                  </a:rPr>
                  <a:t>):  </a:t>
                </a:r>
                <a:r>
                  <a:rPr lang="en-US" sz="1500" dirty="0"/>
                  <a:t>outputs a key pair    (pk, </a:t>
                </a:r>
                <a:r>
                  <a:rPr lang="en-US" sz="1500" dirty="0" err="1"/>
                  <a:t>sk</a:t>
                </a:r>
                <a:r>
                  <a:rPr lang="en-US" sz="1500" dirty="0"/>
                  <a:t>)</a:t>
                </a:r>
                <a:endParaRPr lang="en-US" sz="15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1500" b="1" dirty="0">
                    <a:sym typeface="Symbol" charset="0"/>
                  </a:rPr>
                  <a:t>Sign</a:t>
                </a:r>
                <a:r>
                  <a:rPr lang="en-US" sz="1500" dirty="0">
                    <a:sym typeface="Symbol" charset="0"/>
                  </a:rPr>
                  <a:t>(</a:t>
                </a:r>
                <a:r>
                  <a:rPr lang="en-US" sz="1500" dirty="0" err="1">
                    <a:sym typeface="Symbol" charset="0"/>
                  </a:rPr>
                  <a:t>sk</a:t>
                </a:r>
                <a:r>
                  <a:rPr lang="en-US" sz="1500" dirty="0">
                    <a:sym typeface="Symbol" charset="0"/>
                  </a:rPr>
                  <a:t>, </a:t>
                </a:r>
                <a:r>
                  <a:rPr lang="en-US" sz="1500" dirty="0"/>
                  <a:t>msg</a:t>
                </a:r>
                <a:r>
                  <a:rPr lang="en-US" sz="1500" dirty="0">
                    <a:sym typeface="Symbol" charset="0"/>
                  </a:rPr>
                  <a:t>)  outputs sig.  </a:t>
                </a:r>
                <a:r>
                  <a:rPr lang="en-US" sz="1500" dirty="0" err="1">
                    <a:sym typeface="Symbol" charset="0"/>
                  </a:rPr>
                  <a:t>σ</a:t>
                </a:r>
                <a:endParaRPr lang="en-US" sz="15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1500" b="1" dirty="0">
                    <a:sym typeface="Symbol" charset="0"/>
                  </a:rPr>
                  <a:t>Verify</a:t>
                </a:r>
                <a:r>
                  <a:rPr lang="en-US" sz="1500" dirty="0">
                    <a:sym typeface="Symbol" charset="0"/>
                  </a:rPr>
                  <a:t>(pk, msg, </a:t>
                </a:r>
                <a:r>
                  <a:rPr lang="en-US" sz="1500" dirty="0" err="1">
                    <a:sym typeface="Symbol" charset="0"/>
                  </a:rPr>
                  <a:t>σ</a:t>
                </a:r>
                <a:r>
                  <a:rPr lang="en-US" sz="1500" dirty="0">
                    <a:sym typeface="Symbol" charset="0"/>
                  </a:rPr>
                  <a:t>)  outputs ‘accept</a:t>
                </a:r>
                <a:r>
                  <a:rPr lang="ja-JP" altLang="en-US" sz="1500" dirty="0">
                    <a:latin typeface="Arial"/>
                    <a:sym typeface="Symbol" charset="0"/>
                  </a:rPr>
                  <a:t>’</a:t>
                </a:r>
                <a:r>
                  <a:rPr lang="en-US" sz="1500" dirty="0">
                    <a:sym typeface="Symbol" charset="0"/>
                  </a:rPr>
                  <a:t> or  ‘reject</a:t>
                </a:r>
                <a:r>
                  <a:rPr lang="en-US" sz="1500" dirty="0">
                    <a:latin typeface="Arial"/>
                    <a:sym typeface="Symbol" charset="0"/>
                  </a:rPr>
                  <a:t>’</a:t>
                </a: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altLang="ja-JP" sz="2400" dirty="0">
                    <a:latin typeface="Arial"/>
                    <a:sym typeface="Symbol" charset="0"/>
                  </a:rPr>
                  <a:t>For all polynomial-time (and query) adversaries A with access to a signing oracle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sym typeface="Symbol" charset="0"/>
                      </a:rPr>
                      <m:t>: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𝑉𝑒𝑟𝑖𝑓𝑦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𝑝𝑘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𝑚𝑠𝑔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𝜎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|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𝑝𝑘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𝑠𝑘</m:t>
                                  </m:r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←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𝐺𝑒𝑛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𝜆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∧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∧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𝑚𝑠𝑔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∉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𝑂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.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|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𝑚𝑠𝑔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𝑂</m:t>
                                  </m:r>
                                </m:sup>
                              </m:s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𝑝𝑘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𝑛𝑒𝑔𝑙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</m:oMath>
                </a14:m>
                <a:r>
                  <a:rPr lang="en-US" altLang="ja-JP" sz="2400" b="0" dirty="0">
                    <a:latin typeface="Arial"/>
                    <a:sym typeface="Symbol" charset="0"/>
                  </a:rPr>
                  <a:t> on </a:t>
                </a:r>
                <a:r>
                  <a:rPr lang="en-US" altLang="ja-JP" sz="2400" dirty="0">
                    <a:latin typeface="Arial"/>
                    <a:sym typeface="Symbol" charset="0"/>
                  </a:rPr>
                  <a:t>input m returns a valid signature on m.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𝑀</m:t>
                    </m:r>
                  </m:oMath>
                </a14:m>
                <a:r>
                  <a:rPr lang="en-US" altLang="ja-JP" sz="2400" b="0" dirty="0">
                    <a:latin typeface="Arial"/>
                    <a:sym typeface="Symbol" charset="0"/>
                  </a:rPr>
                  <a:t> is the set of messages signed by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altLang="ja-JP" sz="2400" b="0" dirty="0">
                    <a:latin typeface="Arial"/>
                    <a:sym typeface="Symbol" charset="0"/>
                  </a:rPr>
                  <a:t>Many variations </a:t>
                </a:r>
                <a:r>
                  <a:rPr lang="en-US" altLang="ja-JP" sz="2400" dirty="0">
                    <a:latin typeface="Arial"/>
                    <a:sym typeface="Symbol" charset="0"/>
                  </a:rPr>
                  <a:t>of unforgeability (see homework)</a:t>
                </a:r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514350" lvl="1" indent="0">
                  <a:spcBef>
                    <a:spcPts val="1200"/>
                  </a:spcBef>
                  <a:buNone/>
                  <a:tabLst>
                    <a:tab pos="3200400" algn="l"/>
                  </a:tabLst>
                </a:pPr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1200150" lvl="2">
                  <a:spcBef>
                    <a:spcPts val="1200"/>
                  </a:spcBef>
                  <a:tabLst>
                    <a:tab pos="3200400" algn="l"/>
                  </a:tabLst>
                </a:pPr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1200150" lvl="2">
                  <a:spcBef>
                    <a:spcPts val="1200"/>
                  </a:spcBef>
                  <a:tabLst>
                    <a:tab pos="3200400" algn="l"/>
                  </a:tabLst>
                </a:pPr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1200150" lvl="2">
                  <a:spcBef>
                    <a:spcPts val="1200"/>
                  </a:spcBef>
                  <a:tabLst>
                    <a:tab pos="3200400" algn="l"/>
                  </a:tabLst>
                </a:pPr>
                <a:endParaRPr lang="en-US" altLang="ja-JP" sz="2400" b="0" i="1" dirty="0">
                  <a:latin typeface="Cambria Math" panose="02040503050406030204" pitchFamily="18" charset="0"/>
                  <a:sym typeface="Symbol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C905B7-F7EC-AB72-B47C-7502DC52B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  <a:blipFill>
                <a:blip r:embed="rId3"/>
                <a:stretch>
                  <a:fillRect t="-1238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775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9898-7D48-944B-9BA5-F4E0836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on the blockchain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EA02-6E85-984C-8E90-31E3BBB5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" y="1047291"/>
            <a:ext cx="4981168" cy="19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Signatures are used everywhere:</a:t>
            </a:r>
          </a:p>
          <a:p>
            <a:r>
              <a:rPr lang="en-US" sz="2400" dirty="0"/>
              <a:t>ensure Tx authorization,</a:t>
            </a:r>
          </a:p>
          <a:p>
            <a:r>
              <a:rPr lang="en-US" sz="2400" dirty="0"/>
              <a:t>governance votes,</a:t>
            </a:r>
          </a:p>
          <a:p>
            <a:r>
              <a:rPr lang="en-US" sz="2400" dirty="0"/>
              <a:t>consensus protocol votes.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ED94-5345-BD47-B55E-C1C3167E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408536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7A4C-005A-6D4E-A8B7-F36C036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96" y="330531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E14E1-9964-7442-B623-22250EB28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4244" y="4186436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60E75-3261-1F44-AF3D-9F334BFF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232563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7ACB2-D575-C94E-A69E-A503B8C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580751"/>
            <a:ext cx="1190746" cy="1190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81211-A474-3F45-A646-07CDD526C564}"/>
              </a:ext>
            </a:extLst>
          </p:cNvPr>
          <p:cNvSpPr/>
          <p:nvPr/>
        </p:nvSpPr>
        <p:spPr>
          <a:xfrm>
            <a:off x="582086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E26037B-8232-B147-BEE4-5F97A26C855C}"/>
              </a:ext>
            </a:extLst>
          </p:cNvPr>
          <p:cNvSpPr/>
          <p:nvPr/>
        </p:nvSpPr>
        <p:spPr>
          <a:xfrm>
            <a:off x="6631101" y="1209781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05183B1-D22C-3D4D-9D6F-BCB74068A351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3E23DC0-74A5-7F46-BD24-FA5CF6EFB876}"/>
              </a:ext>
            </a:extLst>
          </p:cNvPr>
          <p:cNvSpPr/>
          <p:nvPr/>
        </p:nvSpPr>
        <p:spPr>
          <a:xfrm>
            <a:off x="8030302" y="1841803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87948F-AE84-AB42-AE5C-7ED8FDDF7769}"/>
              </a:ext>
            </a:extLst>
          </p:cNvPr>
          <p:cNvCxnSpPr>
            <a:cxnSpLocks/>
          </p:cNvCxnSpPr>
          <p:nvPr/>
        </p:nvCxnSpPr>
        <p:spPr>
          <a:xfrm>
            <a:off x="2774568" y="3580751"/>
            <a:ext cx="3046299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9B70-750E-EB4B-8498-59DBBCB184BA}"/>
              </a:ext>
            </a:extLst>
          </p:cNvPr>
          <p:cNvCxnSpPr>
            <a:cxnSpLocks/>
          </p:cNvCxnSpPr>
          <p:nvPr/>
        </p:nvCxnSpPr>
        <p:spPr>
          <a:xfrm flipV="1">
            <a:off x="2774568" y="3936570"/>
            <a:ext cx="3046299" cy="522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58DC-9DFC-3240-A657-BA8FBA4965DE}"/>
              </a:ext>
            </a:extLst>
          </p:cNvPr>
          <p:cNvGrpSpPr/>
          <p:nvPr/>
        </p:nvGrpSpPr>
        <p:grpSpPr>
          <a:xfrm>
            <a:off x="1796939" y="3275923"/>
            <a:ext cx="1904945" cy="586155"/>
            <a:chOff x="630585" y="1312985"/>
            <a:chExt cx="1904945" cy="5861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3B8AC-8270-6A46-809A-969F0970D05B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E6A6F-A0C6-464E-8BBE-BE60E9C70731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9DA0BE-3C8C-794A-83C7-DA5750FFF4F9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DAB14-7255-CF40-B8AA-266D4DED6476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FFDE9B-C71B-B54F-A0C9-F87579955EFC}"/>
              </a:ext>
            </a:extLst>
          </p:cNvPr>
          <p:cNvGrpSpPr/>
          <p:nvPr/>
        </p:nvGrpSpPr>
        <p:grpSpPr>
          <a:xfrm>
            <a:off x="1796938" y="4236822"/>
            <a:ext cx="1904945" cy="586155"/>
            <a:chOff x="630585" y="1312985"/>
            <a:chExt cx="1904945" cy="5861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4BD86-25ED-F245-8136-6C808808AA10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C1BE9F-B7E0-214C-A9CF-8562DECAAE45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25EBC1-ECA0-3E4B-918C-C1D1413B3F75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7CF856-EBE0-E24F-BF43-335F68C208C2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7225-8279-A742-9D4C-2F413B930368}"/>
              </a:ext>
            </a:extLst>
          </p:cNvPr>
          <p:cNvSpPr txBox="1"/>
          <p:nvPr/>
        </p:nvSpPr>
        <p:spPr>
          <a:xfrm>
            <a:off x="380770" y="342925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E0B414-026B-7144-A370-DE194381C3D6}"/>
              </a:ext>
            </a:extLst>
          </p:cNvPr>
          <p:cNvSpPr txBox="1"/>
          <p:nvPr/>
        </p:nvSpPr>
        <p:spPr>
          <a:xfrm>
            <a:off x="380771" y="432815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4103-22F4-FC4C-B55F-CD108CF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of signature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D54E-EFB5-3847-91A8-F48D20A0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" y="1029672"/>
            <a:ext cx="8686801" cy="398890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sz="2400" u="sng" dirty="0"/>
              <a:t>RSA signatures (old … not used in blockchains)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long sigs and public keys (≥256 bytes),    fast to verify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Discrete-log signatures</a:t>
            </a:r>
            <a:r>
              <a:rPr lang="en-US" sz="2400" dirty="0"/>
              <a:t>:   </a:t>
            </a:r>
            <a:r>
              <a:rPr lang="en-US" sz="2400" b="1" dirty="0" err="1"/>
              <a:t>Schnorr</a:t>
            </a:r>
            <a:r>
              <a:rPr lang="en-US" sz="2400" dirty="0"/>
              <a:t> and  ECDSA</a:t>
            </a:r>
          </a:p>
          <a:p>
            <a:pPr lvl="1"/>
            <a:r>
              <a:rPr lang="en-US" sz="2400" dirty="0"/>
              <a:t>short sigs (48 or 64 bytes) and public key (32 bytes)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b="1" u="sng" dirty="0"/>
              <a:t>BLS</a:t>
            </a:r>
            <a:r>
              <a:rPr lang="en-US" sz="2400" u="sng" dirty="0"/>
              <a:t> signatures</a:t>
            </a:r>
            <a:r>
              <a:rPr lang="en-US" sz="2400" dirty="0"/>
              <a:t>:  48 bytes sigs,   </a:t>
            </a:r>
            <a:r>
              <a:rPr lang="en-US" sz="2400" i="1" dirty="0" err="1"/>
              <a:t>aggregatable</a:t>
            </a:r>
            <a:r>
              <a:rPr lang="en-US" sz="2400" dirty="0"/>
              <a:t>,   </a:t>
            </a:r>
            <a:r>
              <a:rPr lang="en-US" sz="2400" i="1" dirty="0"/>
              <a:t>easy threshold</a:t>
            </a:r>
          </a:p>
          <a:p>
            <a:pPr marL="457200" indent="-457200">
              <a:spcBef>
                <a:spcPts val="4776"/>
              </a:spcBef>
              <a:buFont typeface="+mj-lt"/>
              <a:buAutoNum type="arabicPeriod"/>
            </a:pPr>
            <a:r>
              <a:rPr lang="en-US" sz="2400" u="sng" dirty="0"/>
              <a:t>Post-quantum</a:t>
            </a:r>
            <a:r>
              <a:rPr lang="en-US" sz="2400" dirty="0"/>
              <a:t> signatures:    long  (≥600 bytes) (Later in class)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473AA-4202-524E-8FFF-C704CF555A34}"/>
              </a:ext>
            </a:extLst>
          </p:cNvPr>
          <p:cNvCxnSpPr/>
          <p:nvPr/>
        </p:nvCxnSpPr>
        <p:spPr>
          <a:xfrm>
            <a:off x="0" y="404505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A3EAC-F28F-1D45-8F86-AF11F949F3F2}"/>
              </a:ext>
            </a:extLst>
          </p:cNvPr>
          <p:cNvSpPr txBox="1"/>
          <p:nvPr/>
        </p:nvSpPr>
        <p:spPr>
          <a:xfrm>
            <a:off x="6017018" y="3644948"/>
            <a:ext cx="315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(Ethereum </a:t>
            </a:r>
            <a:r>
              <a:rPr lang="en-US" sz="1800" dirty="0" err="1">
                <a:latin typeface="+mn-lt"/>
              </a:rPr>
              <a:t>PoS</a:t>
            </a:r>
            <a:r>
              <a:rPr lang="en-US" sz="2000" dirty="0">
                <a:latin typeface="+mn-lt"/>
              </a:rPr>
              <a:t>, Chia, </a:t>
            </a:r>
            <a:r>
              <a:rPr lang="en-US" sz="2000" dirty="0" err="1">
                <a:latin typeface="+mn-lt"/>
              </a:rPr>
              <a:t>Dfinity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D047B-A9F5-714B-8CFE-85923974A73D}"/>
              </a:ext>
            </a:extLst>
          </p:cNvPr>
          <p:cNvSpPr txBox="1"/>
          <p:nvPr/>
        </p:nvSpPr>
        <p:spPr>
          <a:xfrm>
            <a:off x="6936793" y="2179787"/>
            <a:ext cx="220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(Bitcoin, Ethereum)</a:t>
            </a:r>
          </a:p>
        </p:txBody>
      </p:sp>
    </p:spTree>
    <p:extLst>
      <p:ext uri="{BB962C8B-B14F-4D97-AF65-F5344CB8AC3E}">
        <p14:creationId xmlns:p14="http://schemas.microsoft.com/office/powerpoint/2010/main" val="3908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EF58-EC67-DB2E-BB44-24457B55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Schnorr</a:t>
            </a:r>
            <a:r>
              <a:rPr lang="en-US" dirty="0"/>
              <a:t> signature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A1A8C-6D97-250C-2CF5-CDE480604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127" y="1033896"/>
                <a:ext cx="9060873" cy="381843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 be a group of prime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Prime order implies that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/{0}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generates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2" indent="0">
                  <a:buNone/>
                </a:pPr>
                <a:r>
                  <a:rPr lang="en-US" dirty="0"/>
                  <a:t>Further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then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571500" indent="-45720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has a hard discrete logarithm (DLOG) problem if given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hard!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A1A8C-6D97-250C-2CF5-CDE480604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" y="1033896"/>
                <a:ext cx="9060873" cy="3818430"/>
              </a:xfrm>
              <a:blipFill>
                <a:blip r:embed="rId2"/>
                <a:stretch>
                  <a:fillRect l="-1120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74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93C7-119B-5E10-189A-00A74C20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Schnorr</a:t>
            </a:r>
            <a:r>
              <a:rPr lang="en-US" dirty="0"/>
              <a:t> signature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3B02F-D4C6-F51B-C3D1-BA5118129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group of order p with hard DLOG, G random generator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. H</a:t>
                </a:r>
                <a:r>
                  <a:rPr lang="en-US" dirty="0"/>
                  <a:t> a hash function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b="1" dirty="0"/>
                  <a:t>Gen(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group of order p with hard DLOG, 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𝒔𝒌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Sign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𝒎𝒔𝒈</m:t>
                    </m:r>
                  </m:oMath>
                </a14:m>
                <a:r>
                  <a:rPr lang="en-US" b="1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𝒎𝒔𝒈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i="1" dirty="0"/>
                  <a:t>(challenge),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Output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Verify(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𝒎𝒔𝒈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)):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𝒎𝒔𝒈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3B02F-D4C6-F51B-C3D1-BA5118129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4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563C1-70BA-60A4-5A4D-B371F1ED9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CFA5-6E51-3AA3-FFF2-B7A967ED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Schnorr</a:t>
            </a:r>
            <a:r>
              <a:rPr lang="en-US" dirty="0"/>
              <a:t>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EFE6C-C173-5B87-A1E5-FE1C814A2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Intuition (part 1)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Assume we had valid signatures on two messages that somehow used the same R: (R,s) and (R,s’).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distinct with high probability (H is random)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Subtract them and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. Signer must </a:t>
                </a:r>
                <a:r>
                  <a:rPr lang="en-US" i="1" dirty="0"/>
                  <a:t>know </a:t>
                </a:r>
                <a:r>
                  <a:rPr lang="en-US" dirty="0" err="1"/>
                  <a:t>sk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EFE6C-C173-5B87-A1E5-FE1C814A2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B18D-7563-961E-BF22-6B78D811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5AEB-C8C8-508A-4D9C-31D7A41E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Schnorr</a:t>
            </a:r>
            <a:r>
              <a:rPr lang="en-US" dirty="0"/>
              <a:t>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5822C-5BB7-F968-076A-2E00545FF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8479"/>
                <a:ext cx="8686800" cy="381843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Intuition (part 2)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Signer must “know” </a:t>
                </a:r>
                <a:r>
                  <a:rPr lang="en-US" dirty="0" err="1"/>
                  <a:t>sk</a:t>
                </a:r>
                <a:endParaRPr lang="en-US" dirty="0"/>
              </a:p>
              <a:p>
                <a:pPr lvl="1"/>
                <a:r>
                  <a:rPr lang="en-US" dirty="0"/>
                  <a:t>However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reveals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I could also make the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completely random and independent of </a:t>
                </a:r>
                <a:r>
                  <a:rPr lang="en-US" dirty="0" err="1"/>
                  <a:t>sk</a:t>
                </a:r>
                <a:r>
                  <a:rPr lang="en-US" dirty="0"/>
                  <a:t> (Random oracle).</a:t>
                </a:r>
              </a:p>
              <a:p>
                <a:pPr lvl="1"/>
                <a:r>
                  <a:rPr lang="en-US" dirty="0"/>
                  <a:t>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random and independent of </a:t>
                </a:r>
                <a:r>
                  <a:rPr lang="en-US" dirty="0" err="1"/>
                  <a:t>sk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The signature is </a:t>
                </a:r>
                <a:r>
                  <a:rPr lang="en-US" i="1" dirty="0"/>
                  <a:t>independent</a:t>
                </a:r>
                <a:r>
                  <a:rPr lang="en-US" dirty="0"/>
                  <a:t> of the secret key but still the signer must </a:t>
                </a:r>
                <a:r>
                  <a:rPr lang="en-US" i="1" dirty="0"/>
                  <a:t>know</a:t>
                </a:r>
                <a:r>
                  <a:rPr lang="en-US" dirty="0"/>
                  <a:t> </a:t>
                </a:r>
                <a:r>
                  <a:rPr lang="en-US" dirty="0" err="1"/>
                  <a:t>sk</a:t>
                </a:r>
                <a:r>
                  <a:rPr lang="en-US" dirty="0"/>
                  <a:t> in order to produce signatures </a:t>
                </a:r>
              </a:p>
              <a:p>
                <a:pPr lvl="2"/>
                <a:r>
                  <a:rPr lang="en-US" dirty="0"/>
                  <a:t>Seems contradictory (much more on this later)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5822C-5BB7-F968-076A-2E00545FF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8479"/>
                <a:ext cx="8686800" cy="3818430"/>
              </a:xfrm>
              <a:blipFill>
                <a:blip r:embed="rId3"/>
                <a:stretch>
                  <a:fillRect l="-877" t="-664" r="-292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9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C330-B809-D582-15AC-3A38594B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Schnorr</a:t>
            </a:r>
            <a:r>
              <a:rPr lang="en-US" dirty="0"/>
              <a:t>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BC011-7941-6905-7AF6-8A7B399469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Intuition (part 3)</a:t>
                </a:r>
              </a:p>
              <a:p>
                <a:pPr lvl="2"/>
                <a:r>
                  <a:rPr lang="en-US" dirty="0"/>
                  <a:t>For signing the signer must know </a:t>
                </a:r>
                <a:r>
                  <a:rPr lang="en-US" dirty="0" err="1"/>
                  <a:t>sk</a:t>
                </a:r>
                <a:endParaRPr lang="en-US" dirty="0"/>
              </a:p>
              <a:p>
                <a:pPr lvl="2"/>
                <a:r>
                  <a:rPr lang="en-US" dirty="0"/>
                  <a:t>An adversary can learn no information from observed signatures (unless somehow the same R is used twice which is unlikely)</a:t>
                </a:r>
              </a:p>
              <a:p>
                <a:pPr lvl="2"/>
                <a:r>
                  <a:rPr lang="en-US" dirty="0"/>
                  <a:t>So a forging adversary must recover </a:t>
                </a:r>
                <a:r>
                  <a:rPr lang="en-US" dirty="0" err="1"/>
                  <a:t>sk</a:t>
                </a:r>
                <a:r>
                  <a:rPr lang="en-US" dirty="0"/>
                  <a:t> from pk</a:t>
                </a:r>
              </a:p>
              <a:p>
                <a:pPr lvl="2"/>
                <a:r>
                  <a:rPr lang="en-US" b="1" dirty="0"/>
                  <a:t>Hard because that requires computing discrete logarithms!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BC011-7941-6905-7AF6-8A7B399469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25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D612-C58D-48AF-F2B9-8003D5DE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FDF980-B040-6944-53DF-774DDDB69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group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has a so called </a:t>
                </a:r>
                <a:r>
                  <a:rPr lang="en-US" i="1" dirty="0"/>
                  <a:t>pairing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bilinear map: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are prime order groups of order p</a:t>
                </a:r>
              </a:p>
              <a:p>
                <a:pPr lvl="2"/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FDF980-B040-6944-53DF-774DDDB69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767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C4-4C56-DC17-1896-89FFE7D2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9DD4-BD26-BED4-F316-FBC5330D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176A3-1614-F341-D83E-0A2753736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218" y="1103169"/>
                <a:ext cx="8783782" cy="38184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Assume group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has a so called </a:t>
                </a:r>
                <a:r>
                  <a:rPr lang="en-US" i="1" dirty="0"/>
                  <a:t>pairing </a:t>
                </a:r>
              </a:p>
              <a:p>
                <a:r>
                  <a:rPr lang="en-US" dirty="0"/>
                  <a:t>Let H be a hash function that maps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(modeled as RO)</a:t>
                </a:r>
              </a:p>
              <a:p>
                <a:r>
                  <a:rPr lang="en-US" b="1" dirty="0"/>
                  <a:t>Gen(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group of order p with hard DLOG, 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𝒔𝒌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Sign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𝒎𝒔𝒈</m:t>
                    </m:r>
                  </m:oMath>
                </a14:m>
                <a:r>
                  <a:rPr lang="en-US" b="1" dirty="0"/>
                  <a:t>):</a:t>
                </a:r>
              </a:p>
              <a:p>
                <a:pPr lvl="1"/>
                <a:r>
                  <a:rPr lang="en-US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𝒎𝒔𝒈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    //Only one element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/>
                  <a:t>Verify(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𝒎𝒔𝒈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𝒎𝒔𝒈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176A3-1614-F341-D83E-0A2753736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18" y="1103169"/>
                <a:ext cx="8783782" cy="3818430"/>
              </a:xfrm>
              <a:blipFill>
                <a:blip r:embed="rId2"/>
                <a:stretch>
                  <a:fillRect l="-1156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2AB1DF-13B9-93A2-985C-31C35C2FC68C}"/>
                  </a:ext>
                </a:extLst>
              </p:cNvPr>
              <p:cNvSpPr txBox="1"/>
              <p:nvPr/>
            </p:nvSpPr>
            <p:spPr>
              <a:xfrm>
                <a:off x="124691" y="4690766"/>
                <a:ext cx="889461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𝑚𝑠𝑔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𝑚𝑠𝑔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𝑚𝑠𝑔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2AB1DF-13B9-93A2-985C-31C35C2FC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4690766"/>
                <a:ext cx="8894618" cy="461665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93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95D4-A1F9-2F4B-949E-39608D4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Blockchains: what is the new idea?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6393CB-1453-A644-8D14-DEDA5AD7CC84}"/>
              </a:ext>
            </a:extLst>
          </p:cNvPr>
          <p:cNvCxnSpPr/>
          <p:nvPr/>
        </p:nvCxnSpPr>
        <p:spPr>
          <a:xfrm>
            <a:off x="867103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B76B7-66B6-C642-8E07-C974D08454C6}"/>
              </a:ext>
            </a:extLst>
          </p:cNvPr>
          <p:cNvSpPr txBox="1"/>
          <p:nvPr/>
        </p:nvSpPr>
        <p:spPr>
          <a:xfrm>
            <a:off x="457200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16B9-2C2C-824A-9841-EAD03CFDD31C}"/>
              </a:ext>
            </a:extLst>
          </p:cNvPr>
          <p:cNvSpPr txBox="1"/>
          <p:nvPr/>
        </p:nvSpPr>
        <p:spPr>
          <a:xfrm>
            <a:off x="345934" y="2423224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Bitcoin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37D313-0BCD-9F45-8668-35F6E3D0B61A}"/>
              </a:ext>
            </a:extLst>
          </p:cNvPr>
          <p:cNvCxnSpPr/>
          <p:nvPr/>
        </p:nvCxnSpPr>
        <p:spPr>
          <a:xfrm>
            <a:off x="4323958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A50D2A-EE26-F742-89F1-31777554C77F}"/>
              </a:ext>
            </a:extLst>
          </p:cNvPr>
          <p:cNvSpPr txBox="1"/>
          <p:nvPr/>
        </p:nvSpPr>
        <p:spPr>
          <a:xfrm>
            <a:off x="3914055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59C9F-CDC8-FF4F-97CE-D30461F7889C}"/>
              </a:ext>
            </a:extLst>
          </p:cNvPr>
          <p:cNvSpPr txBox="1"/>
          <p:nvPr/>
        </p:nvSpPr>
        <p:spPr>
          <a:xfrm>
            <a:off x="3692427" y="2423224"/>
            <a:ext cx="143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Ethereum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61140-9514-A043-A418-E0C609D881AA}"/>
              </a:ext>
            </a:extLst>
          </p:cNvPr>
          <p:cNvGrpSpPr/>
          <p:nvPr/>
        </p:nvGrpSpPr>
        <p:grpSpPr>
          <a:xfrm>
            <a:off x="5688661" y="1585620"/>
            <a:ext cx="3045334" cy="1674005"/>
            <a:chOff x="5688661" y="1585620"/>
            <a:chExt cx="3045334" cy="16740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671CE8-FFA5-F24F-92B3-411B7F789CCE}"/>
                </a:ext>
              </a:extLst>
            </p:cNvPr>
            <p:cNvSpPr txBox="1"/>
            <p:nvPr/>
          </p:nvSpPr>
          <p:spPr>
            <a:xfrm>
              <a:off x="6115255" y="2428628"/>
              <a:ext cx="2416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growth of </a:t>
              </a:r>
              <a:br>
                <a:rPr lang="en-US" b="1" dirty="0">
                  <a:latin typeface="+mn-lt"/>
                </a:rPr>
              </a:br>
              <a:r>
                <a:rPr lang="en-US" b="1" dirty="0" err="1">
                  <a:latin typeface="+mn-lt"/>
                </a:rPr>
                <a:t>DeFi</a:t>
              </a:r>
              <a:r>
                <a:rPr lang="en-US" b="1" dirty="0">
                  <a:latin typeface="+mn-lt"/>
                </a:rPr>
                <a:t>, NFTs, DAOs 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96E61D-D165-1144-82E0-FCC3DFB44A74}"/>
                </a:ext>
              </a:extLst>
            </p:cNvPr>
            <p:cNvSpPr/>
            <p:nvPr/>
          </p:nvSpPr>
          <p:spPr>
            <a:xfrm>
              <a:off x="5943600" y="2047285"/>
              <a:ext cx="2522483" cy="30976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E61009-4E38-CA42-BA93-8EC7D4BF2481}"/>
                </a:ext>
              </a:extLst>
            </p:cNvPr>
            <p:cNvCxnSpPr/>
            <p:nvPr/>
          </p:nvCxnSpPr>
          <p:spPr>
            <a:xfrm>
              <a:off x="6098564" y="2081048"/>
              <a:ext cx="0" cy="2680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DA7611-1CC6-984D-9787-837ABCB05BA2}"/>
                </a:ext>
              </a:extLst>
            </p:cNvPr>
            <p:cNvSpPr txBox="1"/>
            <p:nvPr/>
          </p:nvSpPr>
          <p:spPr>
            <a:xfrm>
              <a:off x="5688661" y="158562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2017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059EA-718E-D848-B90B-478B70A66331}"/>
                </a:ext>
              </a:extLst>
            </p:cNvPr>
            <p:cNvCxnSpPr/>
            <p:nvPr/>
          </p:nvCxnSpPr>
          <p:spPr>
            <a:xfrm>
              <a:off x="8337267" y="2089031"/>
              <a:ext cx="0" cy="2680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907BD0-3B35-8F42-91D4-890EE169CDA1}"/>
                </a:ext>
              </a:extLst>
            </p:cNvPr>
            <p:cNvSpPr txBox="1"/>
            <p:nvPr/>
          </p:nvSpPr>
          <p:spPr>
            <a:xfrm>
              <a:off x="7927364" y="1593603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2024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EA086-9F3B-4441-8DE2-EB60A21195A5}"/>
              </a:ext>
            </a:extLst>
          </p:cNvPr>
          <p:cNvCxnSpPr/>
          <p:nvPr/>
        </p:nvCxnSpPr>
        <p:spPr>
          <a:xfrm>
            <a:off x="331076" y="2207172"/>
            <a:ext cx="8355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16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More on Merkle Trees and Accumulators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0480A-E8D2-10A2-B63C-4E5C7DFF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62" y="2872636"/>
            <a:ext cx="6215493" cy="2020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this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Basic application:  a digital currency (stored value)</a:t>
            </a:r>
          </a:p>
          <a:p>
            <a:r>
              <a:rPr lang="en-US" sz="2400" dirty="0"/>
              <a:t>Current largest:  Bitcoin </a:t>
            </a:r>
            <a:r>
              <a:rPr lang="en-US" sz="2000" dirty="0"/>
              <a:t>(2009)</a:t>
            </a:r>
            <a:r>
              <a:rPr lang="en-US" sz="2400" dirty="0"/>
              <a:t>,   Ethereum </a:t>
            </a:r>
            <a:r>
              <a:rPr lang="en-US" sz="2000" dirty="0"/>
              <a:t>(2015)</a:t>
            </a:r>
            <a:endParaRPr lang="en-US" sz="2400" dirty="0"/>
          </a:p>
          <a:p>
            <a:r>
              <a:rPr lang="en-US" sz="2400" dirty="0"/>
              <a:t>Global:  accessible to anyone with an Internet connection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E6A99-37EA-2049-A294-53F4C2B9E83C}"/>
              </a:ext>
            </a:extLst>
          </p:cNvPr>
          <p:cNvGrpSpPr/>
          <p:nvPr/>
        </p:nvGrpSpPr>
        <p:grpSpPr>
          <a:xfrm>
            <a:off x="1373363" y="2650580"/>
            <a:ext cx="6215492" cy="2446831"/>
            <a:chOff x="368300" y="804842"/>
            <a:chExt cx="8407400" cy="4089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161A92-7597-1C43-9687-02550BBE3AFA}"/>
                </a:ext>
              </a:extLst>
            </p:cNvPr>
            <p:cNvGrpSpPr/>
            <p:nvPr/>
          </p:nvGrpSpPr>
          <p:grpSpPr>
            <a:xfrm>
              <a:off x="368300" y="804842"/>
              <a:ext cx="8407400" cy="4089400"/>
              <a:chOff x="368300" y="804842"/>
              <a:chExt cx="8407400" cy="40894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F69621-A144-E14A-92E3-ABAA590D0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300" y="804842"/>
                <a:ext cx="8407400" cy="40894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FA2BC8-8A25-F34F-906D-2E3843D6ED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28" b="22775"/>
              <a:stretch/>
            </p:blipFill>
            <p:spPr>
              <a:xfrm>
                <a:off x="5682927" y="924748"/>
                <a:ext cx="2935866" cy="351083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5EAB81-7433-DC42-9B87-CDE0BE867367}"/>
                </a:ext>
              </a:extLst>
            </p:cNvPr>
            <p:cNvCxnSpPr/>
            <p:nvPr/>
          </p:nvCxnSpPr>
          <p:spPr>
            <a:xfrm>
              <a:off x="2152891" y="4097438"/>
              <a:ext cx="16551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is it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Decentralized applications (DAPPs)</a:t>
            </a:r>
          </a:p>
          <a:p>
            <a:r>
              <a:rPr lang="en-US" sz="2400" b="1" dirty="0" err="1"/>
              <a:t>DeFi</a:t>
            </a:r>
            <a:r>
              <a:rPr lang="en-US" sz="2400" dirty="0"/>
              <a:t>:   financial instruments managed by </a:t>
            </a:r>
            <a:r>
              <a:rPr lang="en-US" sz="2400" u="sng" dirty="0"/>
              <a:t>public</a:t>
            </a:r>
            <a:r>
              <a:rPr lang="en-US" sz="2400" dirty="0"/>
              <a:t> programs </a:t>
            </a:r>
          </a:p>
          <a:p>
            <a:pPr lvl="1"/>
            <a:r>
              <a:rPr lang="en-US" sz="2400" dirty="0"/>
              <a:t>examples:   </a:t>
            </a:r>
            <a:r>
              <a:rPr lang="en-US" sz="2400" dirty="0" err="1"/>
              <a:t>stablecoins</a:t>
            </a:r>
            <a:r>
              <a:rPr lang="en-US" sz="2400" dirty="0"/>
              <a:t>,   lending,   exchanges,   ….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Asset management </a:t>
            </a:r>
            <a:r>
              <a:rPr lang="en-US" sz="2400" dirty="0"/>
              <a:t>(NFTs)</a:t>
            </a:r>
            <a:r>
              <a:rPr lang="en-US" sz="2400" b="1" dirty="0"/>
              <a:t>:  </a:t>
            </a:r>
            <a:r>
              <a:rPr lang="en-US" sz="2400" dirty="0"/>
              <a:t>  art,  game assets,  domain names.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Decentralized organizations </a:t>
            </a:r>
            <a:r>
              <a:rPr lang="en-US" sz="2400" dirty="0"/>
              <a:t>(DAOs):      </a:t>
            </a:r>
            <a:r>
              <a:rPr lang="en-US" sz="2000" dirty="0"/>
              <a:t>(decentralized governance)</a:t>
            </a:r>
          </a:p>
          <a:p>
            <a:pPr marL="912813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DAOs for investment,   for donations,   for collecting art,   etc. 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2400" dirty="0"/>
              <a:t>(3) New programming model:   writing decentralized programs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49B8B-EA6A-C345-8B37-8F92F120A6F6}"/>
              </a:ext>
            </a:extLst>
          </p:cNvPr>
          <p:cNvCxnSpPr/>
          <p:nvPr/>
        </p:nvCxnSpPr>
        <p:spPr>
          <a:xfrm>
            <a:off x="95693" y="4199857"/>
            <a:ext cx="8952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Assets managed by DAPPs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FAEA6-3C0E-794A-9964-75CF5714543B}"/>
              </a:ext>
            </a:extLst>
          </p:cNvPr>
          <p:cNvSpPr/>
          <p:nvPr/>
        </p:nvSpPr>
        <p:spPr>
          <a:xfrm>
            <a:off x="1949903" y="1828800"/>
            <a:ext cx="956583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5D10A-7B52-95EF-EDB3-B4E18CC8E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2" t="15745"/>
          <a:stretch/>
        </p:blipFill>
        <p:spPr>
          <a:xfrm>
            <a:off x="237995" y="1079948"/>
            <a:ext cx="8771350" cy="3547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5A835-8EF1-F29F-B812-D051A6E08AD3}"/>
              </a:ext>
            </a:extLst>
          </p:cNvPr>
          <p:cNvSpPr txBox="1"/>
          <p:nvPr/>
        </p:nvSpPr>
        <p:spPr>
          <a:xfrm>
            <a:off x="7728377" y="4710431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603C1-795B-9158-3501-48633453B89D}"/>
              </a:ext>
            </a:extLst>
          </p:cNvPr>
          <p:cNvSpPr txBox="1"/>
          <p:nvPr/>
        </p:nvSpPr>
        <p:spPr>
          <a:xfrm>
            <a:off x="5511452" y="1177447"/>
            <a:ext cx="11853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StableCoin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19060-1FBB-419A-CDDB-604553DD0F6E}"/>
              </a:ext>
            </a:extLst>
          </p:cNvPr>
          <p:cNvSpPr txBox="1"/>
          <p:nvPr/>
        </p:nvSpPr>
        <p:spPr>
          <a:xfrm>
            <a:off x="5571308" y="1918995"/>
            <a:ext cx="1065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Exchange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6FDAD-732A-26FB-D793-D7AA29CA3004}"/>
              </a:ext>
            </a:extLst>
          </p:cNvPr>
          <p:cNvSpPr txBox="1"/>
          <p:nvPr/>
        </p:nvSpPr>
        <p:spPr>
          <a:xfrm>
            <a:off x="5641488" y="2620259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Lending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E122C-63BE-8B51-BC99-095E2DA04B0C}"/>
              </a:ext>
            </a:extLst>
          </p:cNvPr>
          <p:cNvSpPr txBox="1"/>
          <p:nvPr/>
        </p:nvSpPr>
        <p:spPr>
          <a:xfrm>
            <a:off x="5571308" y="3403968"/>
            <a:ext cx="1065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Exchange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4695C-C9AC-3223-76DF-0BD922B0F458}"/>
              </a:ext>
            </a:extLst>
          </p:cNvPr>
          <p:cNvSpPr txBox="1"/>
          <p:nvPr/>
        </p:nvSpPr>
        <p:spPr>
          <a:xfrm>
            <a:off x="5641488" y="4076078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Lending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DFED4-B962-87B9-E59F-1734E46D4505}"/>
              </a:ext>
            </a:extLst>
          </p:cNvPr>
          <p:cNvSpPr txBox="1"/>
          <p:nvPr/>
        </p:nvSpPr>
        <p:spPr>
          <a:xfrm>
            <a:off x="7792287" y="1177447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$4.5B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093A2-F188-BCDD-61AE-0A6518083A1E}"/>
              </a:ext>
            </a:extLst>
          </p:cNvPr>
          <p:cNvSpPr txBox="1"/>
          <p:nvPr/>
        </p:nvSpPr>
        <p:spPr>
          <a:xfrm>
            <a:off x="7802697" y="1970706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$2.2B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5B5B2-4E69-385B-8067-B7D7417F4BDD}"/>
              </a:ext>
            </a:extLst>
          </p:cNvPr>
          <p:cNvSpPr txBox="1"/>
          <p:nvPr/>
        </p:nvSpPr>
        <p:spPr>
          <a:xfrm>
            <a:off x="7802697" y="2668598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$2.3B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6CC90-B826-7300-E425-4285C9C23FCA}"/>
              </a:ext>
            </a:extLst>
          </p:cNvPr>
          <p:cNvSpPr txBox="1"/>
          <p:nvPr/>
        </p:nvSpPr>
        <p:spPr>
          <a:xfrm>
            <a:off x="1144104" y="2693437"/>
            <a:ext cx="3786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AD3A3-E329-03F3-B243-46F26908EC4E}"/>
              </a:ext>
            </a:extLst>
          </p:cNvPr>
          <p:cNvSpPr txBox="1"/>
          <p:nvPr/>
        </p:nvSpPr>
        <p:spPr>
          <a:xfrm>
            <a:off x="1414491" y="3434745"/>
            <a:ext cx="3786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496BE-4F37-6A23-8F0D-836D79242713}"/>
              </a:ext>
            </a:extLst>
          </p:cNvPr>
          <p:cNvSpPr txBox="1"/>
          <p:nvPr/>
        </p:nvSpPr>
        <p:spPr>
          <a:xfrm>
            <a:off x="7802697" y="3373190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$3.1B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279EE-5F20-85EA-8276-594EB2418BFC}"/>
              </a:ext>
            </a:extLst>
          </p:cNvPr>
          <p:cNvSpPr txBox="1"/>
          <p:nvPr/>
        </p:nvSpPr>
        <p:spPr>
          <a:xfrm>
            <a:off x="7803275" y="4095255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$1.8B</a:t>
            </a:r>
          </a:p>
        </p:txBody>
      </p:sp>
    </p:spTree>
    <p:extLst>
      <p:ext uri="{BB962C8B-B14F-4D97-AF65-F5344CB8AC3E}">
        <p14:creationId xmlns:p14="http://schemas.microsoft.com/office/powerpoint/2010/main" val="168477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92552</TotalTime>
  <Words>3593</Words>
  <Application>Microsoft Macintosh PowerPoint</Application>
  <PresentationFormat>On-screen Show (16:9)</PresentationFormat>
  <Paragraphs>589</Paragraphs>
  <Slides>60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Cambria Math</vt:lpstr>
      <vt:lpstr>Roboto</vt:lpstr>
      <vt:lpstr>Symbol</vt:lpstr>
      <vt:lpstr>Trebuchet MS</vt:lpstr>
      <vt:lpstr>Office Theme</vt:lpstr>
      <vt:lpstr>Cryptography of Blockchains</vt:lpstr>
      <vt:lpstr>What is a blockchain for?</vt:lpstr>
      <vt:lpstr>What is a blockchain?</vt:lpstr>
      <vt:lpstr>Blockchains: what is the new idea?</vt:lpstr>
      <vt:lpstr>Blockchains: what is the new idea?</vt:lpstr>
      <vt:lpstr>Blockchains: what is the new idea?</vt:lpstr>
      <vt:lpstr>So what is this good for?</vt:lpstr>
      <vt:lpstr>What else is it good for?</vt:lpstr>
      <vt:lpstr>Assets managed by DAPPs</vt:lpstr>
      <vt:lpstr>Transaction volume</vt:lpstr>
      <vt:lpstr># Active developers since launch  (as of 12/31/2023)</vt:lpstr>
      <vt:lpstr>What is a blockchain?</vt:lpstr>
      <vt:lpstr>Cryptography in Blockchains</vt:lpstr>
      <vt:lpstr>Let’s dive in</vt:lpstr>
      <vt:lpstr>Consensus layer   (informal)</vt:lpstr>
      <vt:lpstr>How are blocks added to chain?</vt:lpstr>
      <vt:lpstr>How are blocks added to chain?</vt:lpstr>
      <vt:lpstr>Why is consensus a hard problem?</vt:lpstr>
      <vt:lpstr>Why is consensus a hard problem?</vt:lpstr>
      <vt:lpstr>Why is consensus a hard problem?</vt:lpstr>
      <vt:lpstr>Why is consensus a hard problem?</vt:lpstr>
      <vt:lpstr>Why is consensus a hard problem?</vt:lpstr>
      <vt:lpstr>Next layer:  the blockchain computer</vt:lpstr>
      <vt:lpstr>Next layer:  the blockchain computer</vt:lpstr>
      <vt:lpstr>PowerPoint Presentation</vt:lpstr>
      <vt:lpstr>This course</vt:lpstr>
      <vt:lpstr>Course organization</vt:lpstr>
      <vt:lpstr>Course organization</vt:lpstr>
      <vt:lpstr>Let’s get started …</vt:lpstr>
      <vt:lpstr>Hash Functions</vt:lpstr>
      <vt:lpstr>Collision resistance</vt:lpstr>
      <vt:lpstr>Collision Resistance Formally</vt:lpstr>
      <vt:lpstr>Collision Resistance Formally</vt:lpstr>
      <vt:lpstr>Example Hash function</vt:lpstr>
      <vt:lpstr>Application:  committing to data on a blockchain</vt:lpstr>
      <vt:lpstr>Application:  Connecting the Blockchain</vt:lpstr>
      <vt:lpstr>Committing to a list    (of transactions)</vt:lpstr>
      <vt:lpstr>Merkle tree     (Merkle 1989)</vt:lpstr>
      <vt:lpstr>Merkle tree     (Merkle 1989)         [simplified]</vt:lpstr>
      <vt:lpstr>Merkle tree     (Merkle 1989)         [simplified]</vt:lpstr>
      <vt:lpstr>Merkle tree     (Merkle 1989)</vt:lpstr>
      <vt:lpstr>Abstract block chain</vt:lpstr>
      <vt:lpstr>Another application:  proof of work  </vt:lpstr>
      <vt:lpstr>Another application:  proof of work  </vt:lpstr>
      <vt:lpstr>Collision resistance ≠ Random</vt:lpstr>
      <vt:lpstr>Digital Signatures</vt:lpstr>
      <vt:lpstr>Signatures</vt:lpstr>
      <vt:lpstr>Digital signatures</vt:lpstr>
      <vt:lpstr>Digital signatures:   syntax</vt:lpstr>
      <vt:lpstr>Unforgeability</vt:lpstr>
      <vt:lpstr>Signatures on the blockchain</vt:lpstr>
      <vt:lpstr>Families of signature schemes</vt:lpstr>
      <vt:lpstr>Schnorr signature</vt:lpstr>
      <vt:lpstr>Schnorr signature</vt:lpstr>
      <vt:lpstr>Schnorr security</vt:lpstr>
      <vt:lpstr>Schnorr security</vt:lpstr>
      <vt:lpstr>Schnorr security</vt:lpstr>
      <vt:lpstr>Pairings</vt:lpstr>
      <vt:lpstr>BLS signature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1265</cp:revision>
  <cp:lastPrinted>2015-09-20T23:02:57Z</cp:lastPrinted>
  <dcterms:created xsi:type="dcterms:W3CDTF">2010-10-17T19:58:05Z</dcterms:created>
  <dcterms:modified xsi:type="dcterms:W3CDTF">2024-01-22T14:26:16Z</dcterms:modified>
</cp:coreProperties>
</file>