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4"/>
    <p:sldMasterId id="2147483759" r:id="rId5"/>
    <p:sldMasterId id="2147483767" r:id="rId6"/>
  </p:sldMasterIdLst>
  <p:notesMasterIdLst>
    <p:notesMasterId r:id="rId30"/>
  </p:notesMasterIdLst>
  <p:handoutMasterIdLst>
    <p:handoutMasterId r:id="rId31"/>
  </p:handoutMasterIdLst>
  <p:sldIdLst>
    <p:sldId id="278" r:id="rId7"/>
    <p:sldId id="290" r:id="rId8"/>
    <p:sldId id="286" r:id="rId9"/>
    <p:sldId id="291" r:id="rId10"/>
    <p:sldId id="292" r:id="rId11"/>
    <p:sldId id="293" r:id="rId12"/>
    <p:sldId id="284" r:id="rId13"/>
    <p:sldId id="287" r:id="rId14"/>
    <p:sldId id="288" r:id="rId15"/>
    <p:sldId id="289" r:id="rId16"/>
    <p:sldId id="285" r:id="rId17"/>
    <p:sldId id="305" r:id="rId18"/>
    <p:sldId id="294" r:id="rId19"/>
    <p:sldId id="300" r:id="rId20"/>
    <p:sldId id="304" r:id="rId21"/>
    <p:sldId id="299" r:id="rId22"/>
    <p:sldId id="303" r:id="rId23"/>
    <p:sldId id="301" r:id="rId24"/>
    <p:sldId id="302" r:id="rId25"/>
    <p:sldId id="295" r:id="rId26"/>
    <p:sldId id="296" r:id="rId27"/>
    <p:sldId id="297" r:id="rId28"/>
    <p:sldId id="298" r:id="rId29"/>
  </p:sldIdLst>
  <p:sldSz cx="9144000" cy="5143500" type="screen16x9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9">
          <p15:clr>
            <a:srgbClr val="A4A3A4"/>
          </p15:clr>
        </p15:guide>
        <p15:guide id="2" pos="218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ECF0"/>
    <a:srgbClr val="FFD081"/>
    <a:srgbClr val="5B70B5"/>
    <a:srgbClr val="1A1F71"/>
    <a:srgbClr val="FFA002"/>
    <a:srgbClr val="0023A0"/>
    <a:srgbClr val="006600"/>
    <a:srgbClr val="2B32BB"/>
    <a:srgbClr val="0080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824" autoAdjust="0"/>
    <p:restoredTop sz="86398" autoAdjust="0"/>
  </p:normalViewPr>
  <p:slideViewPr>
    <p:cSldViewPr>
      <p:cViewPr>
        <p:scale>
          <a:sx n="160" d="100"/>
          <a:sy n="160" d="100"/>
        </p:scale>
        <p:origin x="1384" y="68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62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>
      <p:cViewPr>
        <p:scale>
          <a:sx n="100" d="100"/>
          <a:sy n="100" d="100"/>
        </p:scale>
        <p:origin x="5496" y="464"/>
      </p:cViewPr>
      <p:guideLst>
        <p:guide orient="horz" pos="2909"/>
        <p:guide pos="218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28205"/>
            <a:ext cx="3011699" cy="3062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z="1000" dirty="0">
                <a:solidFill>
                  <a:schemeClr val="bg2"/>
                </a:solidFill>
              </a:rPr>
              <a:t>Visa Presentation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8" y="8928205"/>
            <a:ext cx="3011699" cy="3062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9F5EB1-BEB6-4A55-9B47-1146BA9AE85E}" type="slidenum">
              <a:rPr lang="en-US" sz="1000" smtClean="0">
                <a:solidFill>
                  <a:schemeClr val="bg2"/>
                </a:solidFill>
              </a:rPr>
              <a:t>‹#›</a:t>
            </a:fld>
            <a:endParaRPr lang="en-US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118884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308892" y="4387135"/>
            <a:ext cx="6332291" cy="44704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7012" y="8950723"/>
            <a:ext cx="3475038" cy="22933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900" dirty="0">
                <a:solidFill>
                  <a:schemeClr val="bg2"/>
                </a:solidFill>
              </a:rPr>
              <a:t>Visa</a:t>
            </a:r>
            <a:r>
              <a:rPr lang="en-US" sz="900" baseline="0" dirty="0">
                <a:solidFill>
                  <a:schemeClr val="bg2"/>
                </a:solidFill>
              </a:rPr>
              <a:t> Presentation</a:t>
            </a:r>
            <a:endParaRPr lang="en-US" sz="900" dirty="0">
              <a:solidFill>
                <a:schemeClr val="bg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41255" y="8950723"/>
            <a:ext cx="1235569" cy="22933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fld id="{4A5474BB-BE7B-4305-B14F-62CC7BA0769D}" type="slidenum">
              <a:rPr lang="en-US" sz="900" smtClean="0">
                <a:solidFill>
                  <a:schemeClr val="bg2"/>
                </a:solidFill>
              </a:rPr>
              <a:pPr algn="r"/>
              <a:t>‹#›</a:t>
            </a:fld>
            <a:endParaRPr lang="en-US" sz="9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640879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400050" indent="-171450" algn="l" defTabSz="914400" rtl="0" eaLnBrk="1" latinLnBrk="0" hangingPunct="1">
      <a:buFont typeface="Arial" panose="020B0604020202020204" pitchFamily="34" charset="0"/>
      <a:buChar char="•"/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628650" indent="-171450" algn="l" defTabSz="914400" rtl="0" eaLnBrk="1" latinLnBrk="0" hangingPunct="1">
      <a:buFont typeface="Arial" panose="020B0604020202020204" pitchFamily="34" charset="0"/>
      <a:buChar char="•"/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857250" indent="-171450" algn="l" defTabSz="914400" rtl="0" eaLnBrk="1" latinLnBrk="0" hangingPunct="1">
      <a:buFont typeface="Arial" panose="020B0604020202020204" pitchFamily="34" charset="0"/>
      <a:buChar char="•"/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085850" indent="-171450" algn="l" defTabSz="914400" rtl="0" eaLnBrk="1" latinLnBrk="0" hangingPunct="1">
      <a:buFont typeface="Arial" panose="020B0604020202020204" pitchFamily="34" charset="0"/>
      <a:buChar char="•"/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0291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3"/>
            <a:ext cx="9144000" cy="5143501"/>
          </a:xfrm>
          <a:prstGeom prst="rect">
            <a:avLst/>
          </a:prstGeom>
        </p:spPr>
      </p:pic>
      <p:sp>
        <p:nvSpPr>
          <p:cNvPr id="7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768093" y="1276350"/>
            <a:ext cx="5632707" cy="540545"/>
          </a:xfrm>
          <a:prstGeom prst="rect">
            <a:avLst/>
          </a:prstGeom>
        </p:spPr>
        <p:txBody>
          <a:bodyPr anchor="b"/>
          <a:lstStyle>
            <a:lvl1pPr>
              <a:defRPr b="0" i="0">
                <a:solidFill>
                  <a:srgbClr val="1A1F71"/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762000" y="1809750"/>
            <a:ext cx="7620000" cy="381000"/>
          </a:xfrm>
          <a:prstGeom prst="rect">
            <a:avLst/>
          </a:prstGeom>
        </p:spPr>
        <p:txBody>
          <a:bodyPr/>
          <a:lstStyle>
            <a:lvl1pPr marL="0" indent="0">
              <a:buFont typeface="Arial" charset="0"/>
              <a:buNone/>
              <a:defRPr b="0" i="0">
                <a:solidFill>
                  <a:srgbClr val="1A1F71"/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013" y="4859824"/>
            <a:ext cx="559220" cy="18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362707"/>
      </p:ext>
    </p:extLst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hea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A1F7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75488" y="1085852"/>
            <a:ext cx="8211312" cy="304699"/>
          </a:xfrm>
        </p:spPr>
        <p:txBody>
          <a:bodyPr/>
          <a:lstStyle>
            <a:lvl1pPr marL="0" indent="0">
              <a:buNone/>
              <a:defRPr b="1">
                <a:solidFill>
                  <a:srgbClr val="1A1F71"/>
                </a:solidFill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</p:spTree>
    <p:extLst/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A1F7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5488" y="1085852"/>
            <a:ext cx="3931920" cy="927433"/>
          </a:xfrm>
        </p:spPr>
        <p:txBody>
          <a:bodyPr>
            <a:spAutoFit/>
          </a:bodyPr>
          <a:lstStyle>
            <a:lvl1pPr>
              <a:defRPr sz="2000">
                <a:solidFill>
                  <a:srgbClr val="1A1F71"/>
                </a:solidFill>
              </a:defRPr>
            </a:lvl1pPr>
            <a:lvl2pPr marL="628635" indent="-225420">
              <a:defRPr sz="1800">
                <a:solidFill>
                  <a:srgbClr val="1A1F71"/>
                </a:solidFill>
              </a:defRPr>
            </a:lvl2pPr>
            <a:lvl3pPr marL="746107" indent="-118869">
              <a:defRPr sz="1600">
                <a:solidFill>
                  <a:srgbClr val="1A1F71"/>
                </a:solidFill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46003" y="1085852"/>
            <a:ext cx="3931920" cy="927433"/>
          </a:xfrm>
        </p:spPr>
        <p:txBody>
          <a:bodyPr>
            <a:spAutoFit/>
          </a:bodyPr>
          <a:lstStyle>
            <a:lvl1pPr>
              <a:defRPr sz="2000">
                <a:solidFill>
                  <a:srgbClr val="1A1F71"/>
                </a:solidFill>
              </a:defRPr>
            </a:lvl1pPr>
            <a:lvl2pPr marL="630920" indent="-228594">
              <a:defRPr sz="1800">
                <a:solidFill>
                  <a:srgbClr val="1A1F71"/>
                </a:solidFill>
              </a:defRPr>
            </a:lvl2pPr>
            <a:lvl3pPr marL="746107" indent="-118869">
              <a:defRPr sz="1600">
                <a:solidFill>
                  <a:srgbClr val="1A1F71"/>
                </a:solidFill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/>
  </p:cSld>
  <p:clrMapOvr>
    <a:masterClrMapping/>
  </p:clrMapOvr>
  <p:transition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head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475488" y="1421606"/>
            <a:ext cx="3931920" cy="844334"/>
          </a:xfrm>
        </p:spPr>
        <p:txBody>
          <a:bodyPr>
            <a:sp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4746003" y="1421606"/>
            <a:ext cx="3931920" cy="844334"/>
          </a:xfrm>
        </p:spPr>
        <p:txBody>
          <a:bodyPr>
            <a:sp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75488" y="1085853"/>
            <a:ext cx="3931920" cy="276999"/>
          </a:xfrm>
        </p:spPr>
        <p:txBody>
          <a:bodyPr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1" hasCustomPrompt="1"/>
          </p:nvPr>
        </p:nvSpPr>
        <p:spPr>
          <a:xfrm>
            <a:off x="4746003" y="1085852"/>
            <a:ext cx="3931920" cy="276999"/>
          </a:xfrm>
        </p:spPr>
        <p:txBody>
          <a:bodyPr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</p:spTree>
    <p:extLst/>
  </p:cSld>
  <p:clrMapOvr>
    <a:masterClrMapping/>
  </p:clrMapOvr>
  <p:transition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A1F7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p:transition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143501"/>
          </a:xfrm>
          <a:prstGeom prst="rect">
            <a:avLst/>
          </a:prstGeom>
        </p:spPr>
      </p:pic>
      <p:sp>
        <p:nvSpPr>
          <p:cNvPr id="7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4425695" y="1214498"/>
            <a:ext cx="4261107" cy="830997"/>
          </a:xfrm>
        </p:spPr>
        <p:txBody>
          <a:bodyPr anchor="b"/>
          <a:lstStyle>
            <a:lvl1pPr>
              <a:defRPr b="0" i="0">
                <a:solidFill>
                  <a:srgbClr val="1A1F7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425696" y="2272285"/>
            <a:ext cx="4261104" cy="304699"/>
          </a:xfrm>
        </p:spPr>
        <p:txBody>
          <a:bodyPr/>
          <a:lstStyle>
            <a:lvl1pPr marL="0" indent="0">
              <a:buFont typeface="Arial" charset="0"/>
              <a:buNone/>
              <a:defRPr b="0" i="0">
                <a:solidFill>
                  <a:srgbClr val="1A1F7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013" y="4859824"/>
            <a:ext cx="559220" cy="181746"/>
          </a:xfrm>
          <a:prstGeom prst="rect">
            <a:avLst/>
          </a:prstGeom>
        </p:spPr>
      </p:pic>
    </p:spTree>
    <p:extLst/>
  </p:cSld>
  <p:clrMapOvr>
    <a:masterClrMapping/>
  </p:clrMapOvr>
  <p:transition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077" y="322711"/>
            <a:ext cx="8213723" cy="332399"/>
          </a:xfrm>
        </p:spPr>
        <p:txBody>
          <a:bodyPr/>
          <a:lstStyle>
            <a:lvl1pPr>
              <a:defRPr sz="2400" b="1">
                <a:solidFill>
                  <a:srgbClr val="1A1F7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88" y="981138"/>
            <a:ext cx="8211312" cy="1057212"/>
          </a:xfrm>
        </p:spPr>
        <p:txBody>
          <a:bodyPr>
            <a:spAutoFit/>
          </a:bodyPr>
          <a:lstStyle>
            <a:lvl1pPr>
              <a:lnSpc>
                <a:spcPct val="100000"/>
              </a:lnSpc>
              <a:spcBef>
                <a:spcPts val="800"/>
              </a:spcBef>
              <a:defRPr sz="2200">
                <a:solidFill>
                  <a:srgbClr val="1A1F71"/>
                </a:solidFill>
              </a:defRPr>
            </a:lvl1pPr>
            <a:lvl2pPr>
              <a:spcBef>
                <a:spcPts val="800"/>
              </a:spcBef>
              <a:defRPr sz="2000">
                <a:solidFill>
                  <a:srgbClr val="1A1F71"/>
                </a:solidFill>
              </a:defRPr>
            </a:lvl2pPr>
            <a:lvl3pPr>
              <a:defRPr sz="1800">
                <a:solidFill>
                  <a:srgbClr val="1A1F7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cxnSp>
        <p:nvCxnSpPr>
          <p:cNvPr id="5" name="Straight Connector 4"/>
          <p:cNvCxnSpPr/>
          <p:nvPr userDrawn="1"/>
        </p:nvCxnSpPr>
        <p:spPr bwMode="auto">
          <a:xfrm>
            <a:off x="458407" y="742950"/>
            <a:ext cx="8213723" cy="0"/>
          </a:xfrm>
          <a:prstGeom prst="line">
            <a:avLst/>
          </a:prstGeom>
          <a:solidFill>
            <a:schemeClr val="tx2"/>
          </a:solidFill>
          <a:ln w="15875" cap="flat" cmpd="sng" algn="ctr">
            <a:gradFill flip="none" rotWithShape="1">
              <a:gsLst>
                <a:gs pos="100000">
                  <a:srgbClr val="FFD081">
                    <a:alpha val="5882"/>
                  </a:srgbClr>
                </a:gs>
                <a:gs pos="93000">
                  <a:srgbClr val="FFD081">
                    <a:alpha val="44314"/>
                  </a:srgbClr>
                </a:gs>
                <a:gs pos="0">
                  <a:srgbClr val="FFA002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/>
  </p:cSld>
  <p:clrMapOvr>
    <a:masterClrMapping/>
  </p:clrMapOvr>
  <p:transition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Subhead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A1F7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88" y="1485902"/>
            <a:ext cx="8211312" cy="1010533"/>
          </a:xfrm>
        </p:spPr>
        <p:txBody>
          <a:bodyPr wrap="square">
            <a:spAutoFit/>
          </a:bodyPr>
          <a:lstStyle>
            <a:lvl1pPr>
              <a:spcBef>
                <a:spcPts val="1300"/>
              </a:spcBef>
              <a:spcAft>
                <a:spcPts val="0"/>
              </a:spcAft>
              <a:defRPr>
                <a:solidFill>
                  <a:srgbClr val="1A1F71"/>
                </a:solidFill>
              </a:defRPr>
            </a:lvl1pPr>
            <a:lvl2pPr>
              <a:defRPr>
                <a:solidFill>
                  <a:srgbClr val="1A1F71"/>
                </a:solidFill>
              </a:defRPr>
            </a:lvl2pPr>
            <a:lvl3pPr>
              <a:defRPr>
                <a:solidFill>
                  <a:srgbClr val="1A1F7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75488" y="1085852"/>
            <a:ext cx="8211312" cy="304699"/>
          </a:xfrm>
        </p:spPr>
        <p:txBody>
          <a:bodyPr/>
          <a:lstStyle>
            <a:lvl1pPr marL="0" indent="0">
              <a:buNone/>
              <a:defRPr b="1">
                <a:solidFill>
                  <a:srgbClr val="1A1F71"/>
                </a:solidFill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</p:spTree>
    <p:extLst/>
  </p:cSld>
  <p:clrMapOvr>
    <a:masterClrMapping/>
  </p:clrMapOvr>
  <p:transition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hea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A1F7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75488" y="1085852"/>
            <a:ext cx="8211312" cy="304699"/>
          </a:xfrm>
        </p:spPr>
        <p:txBody>
          <a:bodyPr/>
          <a:lstStyle>
            <a:lvl1pPr marL="0" indent="0">
              <a:buNone/>
              <a:defRPr b="1">
                <a:solidFill>
                  <a:srgbClr val="1A1F71"/>
                </a:solidFill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</p:spTree>
    <p:extLst/>
  </p:cSld>
  <p:clrMapOvr>
    <a:masterClrMapping/>
  </p:clrMapOvr>
  <p:transition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A1F7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5488" y="1085852"/>
            <a:ext cx="3931920" cy="927433"/>
          </a:xfrm>
        </p:spPr>
        <p:txBody>
          <a:bodyPr>
            <a:spAutoFit/>
          </a:bodyPr>
          <a:lstStyle>
            <a:lvl1pPr>
              <a:defRPr sz="2000">
                <a:solidFill>
                  <a:srgbClr val="1A1F71"/>
                </a:solidFill>
              </a:defRPr>
            </a:lvl1pPr>
            <a:lvl2pPr marL="628635" indent="-225420">
              <a:defRPr sz="1800">
                <a:solidFill>
                  <a:srgbClr val="1A1F71"/>
                </a:solidFill>
              </a:defRPr>
            </a:lvl2pPr>
            <a:lvl3pPr marL="746107" indent="-118869">
              <a:defRPr sz="1600">
                <a:solidFill>
                  <a:srgbClr val="1A1F71"/>
                </a:solidFill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46003" y="1085852"/>
            <a:ext cx="3931920" cy="927433"/>
          </a:xfrm>
        </p:spPr>
        <p:txBody>
          <a:bodyPr>
            <a:spAutoFit/>
          </a:bodyPr>
          <a:lstStyle>
            <a:lvl1pPr>
              <a:defRPr sz="2000">
                <a:solidFill>
                  <a:srgbClr val="1A1F71"/>
                </a:solidFill>
              </a:defRPr>
            </a:lvl1pPr>
            <a:lvl2pPr marL="630920" indent="-228594">
              <a:defRPr sz="1800">
                <a:solidFill>
                  <a:srgbClr val="1A1F71"/>
                </a:solidFill>
              </a:defRPr>
            </a:lvl2pPr>
            <a:lvl3pPr marL="746107" indent="-118869">
              <a:defRPr sz="1600">
                <a:solidFill>
                  <a:srgbClr val="1A1F71"/>
                </a:solidFill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/>
  </p:cSld>
  <p:clrMapOvr>
    <a:masterClrMapping/>
  </p:clrMapOvr>
  <p:transition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head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475488" y="1421606"/>
            <a:ext cx="3931920" cy="844334"/>
          </a:xfrm>
        </p:spPr>
        <p:txBody>
          <a:bodyPr>
            <a:sp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4746003" y="1421606"/>
            <a:ext cx="3931920" cy="844334"/>
          </a:xfrm>
        </p:spPr>
        <p:txBody>
          <a:bodyPr>
            <a:sp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75488" y="1085853"/>
            <a:ext cx="3931920" cy="276999"/>
          </a:xfrm>
        </p:spPr>
        <p:txBody>
          <a:bodyPr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1" hasCustomPrompt="1"/>
          </p:nvPr>
        </p:nvSpPr>
        <p:spPr>
          <a:xfrm>
            <a:off x="4746003" y="1085852"/>
            <a:ext cx="3931920" cy="276999"/>
          </a:xfrm>
        </p:spPr>
        <p:txBody>
          <a:bodyPr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</p:spTree>
    <p:extLst/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97476" y="267214"/>
            <a:ext cx="8289324" cy="468312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A1F71"/>
                </a:solidFill>
                <a:latin typeface="Palatino" pitchFamily="2" charset="77"/>
                <a:ea typeface="Palatino" pitchFamily="2" charset="77"/>
                <a:cs typeface="Microsoft Sans Serif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457200" y="971550"/>
            <a:ext cx="8229600" cy="3810000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spcBef>
                <a:spcPts val="1000"/>
              </a:spcBef>
              <a:buSzPct val="110000"/>
              <a:defRPr b="0" i="0">
                <a:solidFill>
                  <a:srgbClr val="1A1F71"/>
                </a:solidFill>
                <a:latin typeface="Palatino" pitchFamily="2" charset="77"/>
                <a:ea typeface="Palatino" pitchFamily="2" charset="77"/>
                <a:cs typeface="Microsoft Sans Serif" panose="020B0604020202020204" pitchFamily="34" charset="0"/>
              </a:defRPr>
            </a:lvl1pPr>
            <a:lvl2pPr>
              <a:lnSpc>
                <a:spcPct val="110000"/>
              </a:lnSpc>
              <a:spcBef>
                <a:spcPts val="700"/>
              </a:spcBef>
              <a:defRPr b="0" i="0">
                <a:solidFill>
                  <a:srgbClr val="1A1F71"/>
                </a:solidFill>
                <a:latin typeface="Palatino" pitchFamily="2" charset="77"/>
                <a:ea typeface="Palatino" pitchFamily="2" charset="77"/>
                <a:cs typeface="Microsoft Sans Serif" panose="020B0604020202020204" pitchFamily="34" charset="0"/>
              </a:defRPr>
            </a:lvl2pPr>
            <a:lvl3pPr>
              <a:spcBef>
                <a:spcPts val="700"/>
              </a:spcBef>
              <a:defRPr b="0" i="0">
                <a:solidFill>
                  <a:srgbClr val="1A1F71"/>
                </a:solidFill>
                <a:latin typeface="Palatino" pitchFamily="2" charset="77"/>
                <a:ea typeface="Palatino" pitchFamily="2" charset="77"/>
                <a:cs typeface="Microsoft Sans Serif" panose="020B0604020202020204" pitchFamily="34" charset="0"/>
              </a:defRPr>
            </a:lvl3pPr>
            <a:lvl4pPr marL="1317625" indent="-228600">
              <a:spcBef>
                <a:spcPts val="600"/>
              </a:spcBef>
              <a:tabLst/>
              <a:defRPr sz="1600" b="0" i="0">
                <a:solidFill>
                  <a:srgbClr val="1A1F71"/>
                </a:solidFill>
                <a:latin typeface="Palatino" pitchFamily="2" charset="77"/>
                <a:ea typeface="Palatino" pitchFamily="2" charset="77"/>
                <a:cs typeface="Microsoft Sans Serif" panose="020B0604020202020204" pitchFamily="34" charset="0"/>
              </a:defRPr>
            </a:lvl4pPr>
            <a:lvl5pPr marL="1719263" indent="-254000">
              <a:tabLst/>
              <a:defRPr sz="1600" b="0" i="0">
                <a:solidFill>
                  <a:srgbClr val="1A1F71"/>
                </a:solidFill>
                <a:latin typeface="Palatino" pitchFamily="2" charset="77"/>
                <a:ea typeface="Palatino" pitchFamily="2" charset="77"/>
                <a:cs typeface="Microsoft Sans Serif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68239625"/>
      </p:ext>
    </p:extLst>
  </p:cSld>
  <p:clrMapOvr>
    <a:masterClrMapping/>
  </p:clrMapOvr>
  <p:transition>
    <p:wipe dir="r"/>
  </p:transition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A1F7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 bwMode="white">
          <a:xfrm>
            <a:off x="0" y="0"/>
            <a:ext cx="9147291" cy="5143500"/>
          </a:xfrm>
          <a:prstGeom prst="rect">
            <a:avLst/>
          </a:prstGeom>
          <a:gradFill>
            <a:gsLst>
              <a:gs pos="0">
                <a:srgbClr val="1A1E5A"/>
              </a:gs>
              <a:gs pos="99000">
                <a:srgbClr val="122D98"/>
              </a:gs>
            </a:gsLst>
            <a:lin ang="0" scaled="0"/>
          </a:gradFill>
          <a:ln w="9525">
            <a:noFill/>
            <a:miter lim="800000"/>
            <a:headEnd/>
            <a:tailEnd/>
          </a:ln>
        </p:spPr>
        <p:txBody>
          <a:bodyPr anchor="ctr" anchorCtr="0">
            <a:noAutofit/>
          </a:bodyPr>
          <a:lstStyle/>
          <a:p>
            <a:endParaRPr lang="en-US" sz="1800" dirty="0">
              <a:solidFill>
                <a:srgbClr val="5C5C5C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366"/>
          <a:stretch/>
        </p:blipFill>
        <p:spPr bwMode="invGray">
          <a:xfrm>
            <a:off x="4926605" y="1765179"/>
            <a:ext cx="3896761" cy="1232142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 userDrawn="1"/>
        </p:nvSpPr>
        <p:spPr bwMode="black">
          <a:xfrm>
            <a:off x="4236973" y="4962528"/>
            <a:ext cx="670056" cy="10772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700" dirty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rPr>
              <a:t>Visa Confidential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invGray">
          <a:xfrm>
            <a:off x="238125" y="2560320"/>
            <a:ext cx="4333876" cy="418576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2" hasCustomPrompt="1"/>
          </p:nvPr>
        </p:nvSpPr>
        <p:spPr bwMode="invGray">
          <a:xfrm>
            <a:off x="237744" y="3144061"/>
            <a:ext cx="4334256" cy="2492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accent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0" indent="0">
              <a:buNone/>
              <a:defRPr b="1">
                <a:solidFill>
                  <a:schemeClr val="accent5"/>
                </a:solidFill>
              </a:defRPr>
            </a:lvl2pPr>
            <a:lvl3pPr marL="0" indent="0">
              <a:buNone/>
              <a:defRPr b="1">
                <a:solidFill>
                  <a:schemeClr val="accent5"/>
                </a:solidFill>
              </a:defRPr>
            </a:lvl3pPr>
            <a:lvl4pPr marL="0" indent="0">
              <a:buNone/>
              <a:defRPr b="1">
                <a:solidFill>
                  <a:schemeClr val="accent5"/>
                </a:solidFill>
              </a:defRPr>
            </a:lvl4pPr>
            <a:lvl5pPr marL="0" indent="0">
              <a:buNone/>
              <a:defRPr b="1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237744" y="3586493"/>
            <a:ext cx="4334256" cy="276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845767551"/>
      </p:ext>
    </p:extLst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old Gradient Quote Ful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gray">
          <a:xfrm>
            <a:off x="0" y="-1"/>
            <a:ext cx="9144000" cy="5143501"/>
          </a:xfrm>
          <a:prstGeom prst="rect">
            <a:avLst/>
          </a:prstGeom>
          <a:gradFill flip="none" rotWithShape="1">
            <a:gsLst>
              <a:gs pos="0">
                <a:srgbClr val="FA9B00"/>
              </a:gs>
              <a:gs pos="100000">
                <a:srgbClr val="F4CA12"/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endParaRPr lang="en-US" sz="1800" dirty="0">
              <a:solidFill>
                <a:srgbClr val="5C5C5C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8324208" y="191079"/>
            <a:ext cx="676656" cy="219913"/>
          </a:xfrm>
          <a:prstGeom prst="rect">
            <a:avLst/>
          </a:prstGeom>
        </p:spPr>
      </p:pic>
      <p:sp>
        <p:nvSpPr>
          <p:cNvPr id="11" name="Rectangle 6"/>
          <p:cNvSpPr>
            <a:spLocks noChangeArrowheads="1"/>
          </p:cNvSpPr>
          <p:nvPr userDrawn="1"/>
        </p:nvSpPr>
        <p:spPr bwMode="black">
          <a:xfrm>
            <a:off x="4264224" y="4962528"/>
            <a:ext cx="615553" cy="10772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7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Visa Confidential</a:t>
            </a:r>
          </a:p>
        </p:txBody>
      </p:sp>
      <p:sp>
        <p:nvSpPr>
          <p:cNvPr id="13" name="Rectangle 12"/>
          <p:cNvSpPr>
            <a:spLocks noChangeArrowheads="1"/>
          </p:cNvSpPr>
          <p:nvPr userDrawn="1"/>
        </p:nvSpPr>
        <p:spPr bwMode="black">
          <a:xfrm>
            <a:off x="414199" y="4962528"/>
            <a:ext cx="1428276" cy="10772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US" sz="7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|  Presentation Title  |  Month XX, Year</a:t>
            </a:r>
          </a:p>
        </p:txBody>
      </p:sp>
      <p:sp>
        <p:nvSpPr>
          <p:cNvPr id="14" name="TextBox 13"/>
          <p:cNvSpPr txBox="1"/>
          <p:nvPr userDrawn="1"/>
        </p:nvSpPr>
        <p:spPr bwMode="black">
          <a:xfrm>
            <a:off x="260851" y="4962528"/>
            <a:ext cx="105798" cy="107722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fld id="{8E9DF562-4D88-4A5A-AAF6-44DA0968931F}" type="slidenum">
              <a:rPr lang="en-US" sz="70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pPr/>
              <a:t>‹#›</a:t>
            </a:fld>
            <a:endParaRPr lang="en-US" sz="7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7" name="Content Placeholder 3"/>
          <p:cNvSpPr>
            <a:spLocks noGrp="1"/>
          </p:cNvSpPr>
          <p:nvPr>
            <p:ph sz="half" idx="2" hasCustomPrompt="1"/>
          </p:nvPr>
        </p:nvSpPr>
        <p:spPr bwMode="black">
          <a:xfrm>
            <a:off x="228600" y="2283980"/>
            <a:ext cx="8686800" cy="575542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Clr>
                <a:schemeClr val="bg1"/>
              </a:buClr>
              <a:buFontTx/>
              <a:buNone/>
              <a:defRPr sz="4400">
                <a:solidFill>
                  <a:schemeClr val="tx2"/>
                </a:solidFill>
                <a:latin typeface="+mj-lt"/>
              </a:defRPr>
            </a:lvl1pPr>
            <a:lvl2pPr algn="ctr">
              <a:buClr>
                <a:schemeClr val="bg1"/>
              </a:buClr>
              <a:defRPr sz="22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2"/>
                </a:solidFill>
              </a:defRPr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493708521"/>
      </p:ext>
    </p:extLst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Gradient Quote Ful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white">
          <a:xfrm>
            <a:off x="0" y="0"/>
            <a:ext cx="9147291" cy="5143500"/>
          </a:xfrm>
          <a:prstGeom prst="rect">
            <a:avLst/>
          </a:prstGeom>
          <a:gradFill>
            <a:gsLst>
              <a:gs pos="0">
                <a:srgbClr val="1A1E5A"/>
              </a:gs>
              <a:gs pos="99000">
                <a:srgbClr val="122D98"/>
              </a:gs>
            </a:gsLst>
            <a:lin ang="0" scaled="0"/>
          </a:gradFill>
          <a:ln w="9525">
            <a:noFill/>
            <a:miter lim="800000"/>
            <a:headEnd/>
            <a:tailEnd/>
          </a:ln>
        </p:spPr>
        <p:txBody>
          <a:bodyPr anchor="ctr" anchorCtr="0">
            <a:noAutofit/>
          </a:bodyPr>
          <a:lstStyle/>
          <a:p>
            <a:endParaRPr lang="en-US" sz="1800" dirty="0">
              <a:solidFill>
                <a:srgbClr val="5C5C5C"/>
              </a:solidFill>
            </a:endParaRPr>
          </a:p>
        </p:txBody>
      </p:sp>
      <p:sp>
        <p:nvSpPr>
          <p:cNvPr id="11" name="Rectangle 6"/>
          <p:cNvSpPr>
            <a:spLocks noChangeArrowheads="1"/>
          </p:cNvSpPr>
          <p:nvPr userDrawn="1"/>
        </p:nvSpPr>
        <p:spPr bwMode="black">
          <a:xfrm>
            <a:off x="4264224" y="4962528"/>
            <a:ext cx="615553" cy="10772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700" dirty="0">
                <a:solidFill>
                  <a:schemeClr val="accent2"/>
                </a:solidFill>
              </a:rPr>
              <a:t>Visa Confidential</a:t>
            </a:r>
          </a:p>
        </p:txBody>
      </p:sp>
      <p:sp>
        <p:nvSpPr>
          <p:cNvPr id="13" name="Rectangle 12"/>
          <p:cNvSpPr>
            <a:spLocks noChangeArrowheads="1"/>
          </p:cNvSpPr>
          <p:nvPr userDrawn="1"/>
        </p:nvSpPr>
        <p:spPr bwMode="black">
          <a:xfrm>
            <a:off x="414199" y="4962528"/>
            <a:ext cx="1428276" cy="10772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US" sz="700" dirty="0">
                <a:solidFill>
                  <a:schemeClr val="accent2"/>
                </a:solidFill>
              </a:rPr>
              <a:t>|  Presentation Title  |  Month XX, Year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260851" y="4962528"/>
            <a:ext cx="105798" cy="107722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fld id="{8E9DF562-4D88-4A5A-AAF6-44DA0968931F}" type="slidenum">
              <a:rPr lang="en-US" sz="700" smtClean="0">
                <a:solidFill>
                  <a:schemeClr val="accent2"/>
                </a:solidFill>
              </a:rPr>
              <a:pPr/>
              <a:t>‹#›</a:t>
            </a:fld>
            <a:endParaRPr lang="en-US" sz="700" dirty="0">
              <a:solidFill>
                <a:schemeClr val="accent2"/>
              </a:solidFill>
            </a:endParaRPr>
          </a:p>
        </p:txBody>
      </p:sp>
      <p:sp>
        <p:nvSpPr>
          <p:cNvPr id="17" name="Content Placeholder 3"/>
          <p:cNvSpPr>
            <a:spLocks noGrp="1"/>
          </p:cNvSpPr>
          <p:nvPr>
            <p:ph sz="half" idx="2" hasCustomPrompt="1"/>
          </p:nvPr>
        </p:nvSpPr>
        <p:spPr bwMode="black">
          <a:xfrm>
            <a:off x="228600" y="2283980"/>
            <a:ext cx="8686800" cy="575542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Clr>
                <a:schemeClr val="bg1"/>
              </a:buClr>
              <a:buFontTx/>
              <a:buNone/>
              <a:defRPr sz="4400">
                <a:solidFill>
                  <a:schemeClr val="bg1"/>
                </a:solidFill>
                <a:latin typeface="+mj-lt"/>
              </a:defRPr>
            </a:lvl1pPr>
            <a:lvl2pPr algn="ctr">
              <a:buClr>
                <a:schemeClr val="bg1"/>
              </a:buClr>
              <a:defRPr sz="22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2"/>
                </a:solidFill>
              </a:defRPr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028"/>
          <a:stretch/>
        </p:blipFill>
        <p:spPr bwMode="black">
          <a:xfrm>
            <a:off x="8315917" y="164912"/>
            <a:ext cx="717151" cy="25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107328"/>
      </p:ext>
    </p:extLst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r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 bwMode="white">
          <a:xfrm>
            <a:off x="0" y="0"/>
            <a:ext cx="9147291" cy="5143500"/>
          </a:xfrm>
          <a:prstGeom prst="rect">
            <a:avLst/>
          </a:prstGeom>
          <a:gradFill>
            <a:gsLst>
              <a:gs pos="0">
                <a:srgbClr val="1A1E5A"/>
              </a:gs>
              <a:gs pos="99000">
                <a:srgbClr val="122D98"/>
              </a:gs>
            </a:gsLst>
            <a:lin ang="0" scaled="0"/>
          </a:gradFill>
          <a:ln w="9525">
            <a:noFill/>
            <a:miter lim="800000"/>
            <a:headEnd/>
            <a:tailEnd/>
          </a:ln>
        </p:spPr>
        <p:txBody>
          <a:bodyPr anchor="ctr" anchorCtr="0">
            <a:noAutofit/>
          </a:bodyPr>
          <a:lstStyle/>
          <a:p>
            <a:endParaRPr lang="en-US" sz="1800" dirty="0">
              <a:solidFill>
                <a:srgbClr val="5C5C5C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366"/>
          <a:stretch/>
        </p:blipFill>
        <p:spPr bwMode="invGray">
          <a:xfrm>
            <a:off x="4926605" y="1765179"/>
            <a:ext cx="3896761" cy="1232142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 userDrawn="1"/>
        </p:nvSpPr>
        <p:spPr bwMode="black">
          <a:xfrm>
            <a:off x="4264224" y="4962528"/>
            <a:ext cx="615553" cy="10772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700" dirty="0">
                <a:solidFill>
                  <a:schemeClr val="accent2"/>
                </a:solidFill>
              </a:rPr>
              <a:t>Visa Confidential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invGray">
          <a:xfrm>
            <a:off x="238125" y="2609850"/>
            <a:ext cx="4333876" cy="418576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8" name="Rectangle 17"/>
          <p:cNvSpPr>
            <a:spLocks noChangeArrowheads="1"/>
          </p:cNvSpPr>
          <p:nvPr userDrawn="1"/>
        </p:nvSpPr>
        <p:spPr bwMode="black">
          <a:xfrm>
            <a:off x="414199" y="4962528"/>
            <a:ext cx="1428276" cy="10772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en-US" sz="700" dirty="0">
                <a:solidFill>
                  <a:schemeClr val="accent2"/>
                </a:solidFill>
              </a:rPr>
              <a:t>|  Presentation Title  |  Month XX, Year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260851" y="4962528"/>
            <a:ext cx="105798" cy="107722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fld id="{8E9DF562-4D88-4A5A-AAF6-44DA0968931F}" type="slidenum">
              <a:rPr lang="en-US" sz="700" smtClean="0">
                <a:solidFill>
                  <a:schemeClr val="accent2"/>
                </a:solidFill>
              </a:rPr>
              <a:pPr/>
              <a:t>‹#›</a:t>
            </a:fld>
            <a:endParaRPr lang="en-US" sz="7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416785"/>
      </p:ext>
    </p:extLst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143501"/>
          </a:xfrm>
          <a:prstGeom prst="rect">
            <a:avLst/>
          </a:prstGeom>
        </p:spPr>
      </p:pic>
      <p:sp>
        <p:nvSpPr>
          <p:cNvPr id="7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4425695" y="1214498"/>
            <a:ext cx="4261107" cy="830997"/>
          </a:xfrm>
        </p:spPr>
        <p:txBody>
          <a:bodyPr anchor="b"/>
          <a:lstStyle>
            <a:lvl1pPr>
              <a:defRPr b="0" i="0">
                <a:solidFill>
                  <a:srgbClr val="1A1F7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425696" y="2272285"/>
            <a:ext cx="4261104" cy="304699"/>
          </a:xfrm>
        </p:spPr>
        <p:txBody>
          <a:bodyPr/>
          <a:lstStyle>
            <a:lvl1pPr marL="0" indent="0">
              <a:buFont typeface="Arial" charset="0"/>
              <a:buNone/>
              <a:defRPr b="0" i="0">
                <a:solidFill>
                  <a:srgbClr val="1A1F7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013" y="4859824"/>
            <a:ext cx="559220" cy="181746"/>
          </a:xfrm>
          <a:prstGeom prst="rect">
            <a:avLst/>
          </a:prstGeom>
        </p:spPr>
      </p:pic>
    </p:spTree>
    <p:extLst/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077" y="322711"/>
            <a:ext cx="8213723" cy="332399"/>
          </a:xfrm>
        </p:spPr>
        <p:txBody>
          <a:bodyPr/>
          <a:lstStyle>
            <a:lvl1pPr>
              <a:defRPr sz="2400" b="1">
                <a:solidFill>
                  <a:srgbClr val="1A1F7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88" y="981138"/>
            <a:ext cx="8211312" cy="1057212"/>
          </a:xfrm>
        </p:spPr>
        <p:txBody>
          <a:bodyPr>
            <a:spAutoFit/>
          </a:bodyPr>
          <a:lstStyle>
            <a:lvl1pPr>
              <a:lnSpc>
                <a:spcPct val="100000"/>
              </a:lnSpc>
              <a:spcBef>
                <a:spcPts val="800"/>
              </a:spcBef>
              <a:defRPr sz="2200">
                <a:solidFill>
                  <a:srgbClr val="1A1F71"/>
                </a:solidFill>
              </a:defRPr>
            </a:lvl1pPr>
            <a:lvl2pPr>
              <a:spcBef>
                <a:spcPts val="800"/>
              </a:spcBef>
              <a:defRPr sz="2000">
                <a:solidFill>
                  <a:srgbClr val="1A1F71"/>
                </a:solidFill>
              </a:defRPr>
            </a:lvl2pPr>
            <a:lvl3pPr>
              <a:defRPr sz="1800">
                <a:solidFill>
                  <a:srgbClr val="1A1F7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cxnSp>
        <p:nvCxnSpPr>
          <p:cNvPr id="5" name="Straight Connector 4"/>
          <p:cNvCxnSpPr/>
          <p:nvPr userDrawn="1"/>
        </p:nvCxnSpPr>
        <p:spPr bwMode="auto">
          <a:xfrm>
            <a:off x="458407" y="742950"/>
            <a:ext cx="8213723" cy="0"/>
          </a:xfrm>
          <a:prstGeom prst="line">
            <a:avLst/>
          </a:prstGeom>
          <a:solidFill>
            <a:schemeClr val="tx2"/>
          </a:solidFill>
          <a:ln w="15875" cap="flat" cmpd="sng" algn="ctr">
            <a:gradFill flip="none" rotWithShape="1">
              <a:gsLst>
                <a:gs pos="100000">
                  <a:srgbClr val="FFD081">
                    <a:alpha val="5882"/>
                  </a:srgbClr>
                </a:gs>
                <a:gs pos="93000">
                  <a:srgbClr val="FFD081">
                    <a:alpha val="44314"/>
                  </a:srgbClr>
                </a:gs>
                <a:gs pos="0">
                  <a:srgbClr val="FFA002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/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Subhead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A1F7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88" y="1485902"/>
            <a:ext cx="8211312" cy="1010533"/>
          </a:xfrm>
        </p:spPr>
        <p:txBody>
          <a:bodyPr wrap="square">
            <a:spAutoFit/>
          </a:bodyPr>
          <a:lstStyle>
            <a:lvl1pPr>
              <a:spcBef>
                <a:spcPts val="1300"/>
              </a:spcBef>
              <a:spcAft>
                <a:spcPts val="0"/>
              </a:spcAft>
              <a:defRPr>
                <a:solidFill>
                  <a:srgbClr val="1A1F71"/>
                </a:solidFill>
              </a:defRPr>
            </a:lvl1pPr>
            <a:lvl2pPr>
              <a:defRPr>
                <a:solidFill>
                  <a:srgbClr val="1A1F71"/>
                </a:solidFill>
              </a:defRPr>
            </a:lvl2pPr>
            <a:lvl3pPr>
              <a:defRPr>
                <a:solidFill>
                  <a:srgbClr val="1A1F7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75488" y="1085852"/>
            <a:ext cx="8211312" cy="304699"/>
          </a:xfrm>
        </p:spPr>
        <p:txBody>
          <a:bodyPr/>
          <a:lstStyle>
            <a:lvl1pPr marL="0" indent="0">
              <a:buNone/>
              <a:defRPr b="1">
                <a:solidFill>
                  <a:srgbClr val="1A1F71"/>
                </a:solidFill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</p:spTree>
    <p:extLst/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blipFill dpi="0" rotWithShape="0">
          <a:blip r:embed="rId8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 bwMode="auto">
          <a:xfrm>
            <a:off x="458407" y="742950"/>
            <a:ext cx="8213723" cy="0"/>
          </a:xfrm>
          <a:prstGeom prst="line">
            <a:avLst/>
          </a:prstGeom>
          <a:solidFill>
            <a:schemeClr val="tx2"/>
          </a:solidFill>
          <a:ln w="15875" cap="flat" cmpd="sng" algn="ctr">
            <a:gradFill flip="none" rotWithShape="1">
              <a:gsLst>
                <a:gs pos="100000">
                  <a:srgbClr val="FFD081">
                    <a:alpha val="5882"/>
                  </a:srgbClr>
                </a:gs>
                <a:gs pos="93000">
                  <a:srgbClr val="FFD081">
                    <a:alpha val="44314"/>
                  </a:srgbClr>
                </a:gs>
                <a:gs pos="0">
                  <a:srgbClr val="FFA002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013" y="4859824"/>
            <a:ext cx="559220" cy="18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613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30" r:id="rId3"/>
    <p:sldLayoutId id="2147483738" r:id="rId4"/>
    <p:sldLayoutId id="2147483739" r:id="rId5"/>
    <p:sldLayoutId id="2147483740" r:id="rId6"/>
  </p:sldLayoutIdLst>
  <p:transition>
    <p:wipe dir="r"/>
  </p:transition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i="0">
          <a:solidFill>
            <a:schemeClr val="tx2"/>
          </a:solidFill>
          <a:latin typeface="Helvetica Neue Light" charset="0"/>
          <a:ea typeface="Helvetica Neue Light" charset="0"/>
          <a:cs typeface="Helvetica Neue Light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5pPr>
      <a:lvl6pPr marL="457189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9pPr>
    </p:titleStyle>
    <p:bodyStyle>
      <a:lvl1pPr marL="228594" indent="-228594" algn="l" rtl="0" eaLnBrk="1" fontAlgn="base" hangingPunct="1">
        <a:lnSpc>
          <a:spcPct val="90000"/>
        </a:lnSpc>
        <a:spcBef>
          <a:spcPts val="1300"/>
        </a:spcBef>
        <a:spcAft>
          <a:spcPts val="0"/>
        </a:spcAft>
        <a:buClr>
          <a:srgbClr val="FFA000"/>
        </a:buClr>
        <a:buSzPct val="100000"/>
        <a:buFont typeface="Arial" charset="0"/>
        <a:buChar char="•"/>
        <a:defRPr sz="2200" b="0" i="0">
          <a:solidFill>
            <a:schemeClr val="tx2"/>
          </a:solidFill>
          <a:latin typeface="Helvetica Neue Light" charset="0"/>
          <a:ea typeface="Helvetica Neue Light" charset="0"/>
          <a:cs typeface="Helvetica Neue Light" charset="0"/>
        </a:defRPr>
      </a:lvl1pPr>
      <a:lvl2pPr marL="687371" indent="-225420" algn="l" rtl="0" eaLnBrk="1" fontAlgn="base" hangingPunct="1">
        <a:lnSpc>
          <a:spcPct val="90000"/>
        </a:lnSpc>
        <a:spcBef>
          <a:spcPts val="720"/>
        </a:spcBef>
        <a:spcAft>
          <a:spcPts val="0"/>
        </a:spcAft>
        <a:buClr>
          <a:srgbClr val="FFA000"/>
        </a:buClr>
        <a:buFont typeface="Arial" charset="0"/>
        <a:buChar char="–"/>
        <a:defRPr sz="2000" b="0" i="0">
          <a:solidFill>
            <a:schemeClr val="tx2"/>
          </a:solidFill>
          <a:latin typeface="Helvetica Neue Light" charset="0"/>
          <a:ea typeface="Helvetica Neue Light" charset="0"/>
          <a:cs typeface="Helvetica Neue Light" charset="0"/>
        </a:defRPr>
      </a:lvl2pPr>
      <a:lvl3pPr marL="860404" indent="-173034" algn="l" rtl="0" eaLnBrk="1" fontAlgn="base" hangingPunct="1">
        <a:lnSpc>
          <a:spcPct val="90000"/>
        </a:lnSpc>
        <a:spcBef>
          <a:spcPts val="720"/>
        </a:spcBef>
        <a:spcAft>
          <a:spcPts val="0"/>
        </a:spcAft>
        <a:buClr>
          <a:srgbClr val="FFA000"/>
        </a:buClr>
        <a:buFont typeface="Arial" charset="0"/>
        <a:buChar char="•"/>
        <a:defRPr b="0" i="0">
          <a:solidFill>
            <a:schemeClr val="tx2"/>
          </a:solidFill>
          <a:latin typeface="Helvetica Neue Light" charset="0"/>
          <a:ea typeface="Helvetica Neue Light" charset="0"/>
          <a:cs typeface="Helvetica Neue Light" charset="0"/>
        </a:defRPr>
      </a:lvl3pPr>
      <a:lvl4pPr marL="1485863" indent="-228594" algn="l" rtl="0" eaLnBrk="1" fontAlgn="base" hangingPunct="1">
        <a:lnSpc>
          <a:spcPct val="95000"/>
        </a:lnSpc>
        <a:spcBef>
          <a:spcPct val="0"/>
        </a:spcBef>
        <a:spcAft>
          <a:spcPct val="30000"/>
        </a:spcAft>
        <a:buClr>
          <a:srgbClr val="FFA000"/>
        </a:buClr>
        <a:buSzPct val="100000"/>
        <a:buFont typeface="Arial" charset="0"/>
        <a:buChar char="•"/>
        <a:defRPr sz="2200">
          <a:solidFill>
            <a:schemeClr val="tx2"/>
          </a:solidFill>
          <a:latin typeface="+mn-lt"/>
        </a:defRPr>
      </a:lvl4pPr>
      <a:lvl5pPr marL="1820817" indent="-220657" algn="l" rtl="0" eaLnBrk="1" fontAlgn="base" hangingPunct="1">
        <a:lnSpc>
          <a:spcPct val="95000"/>
        </a:lnSpc>
        <a:spcBef>
          <a:spcPct val="0"/>
        </a:spcBef>
        <a:spcAft>
          <a:spcPct val="30000"/>
        </a:spcAft>
        <a:buClr>
          <a:srgbClr val="FFA000"/>
        </a:buClr>
        <a:buSzPct val="90000"/>
        <a:buFont typeface="Arial" charset="0"/>
        <a:buChar char="–"/>
        <a:defRPr sz="2200">
          <a:solidFill>
            <a:schemeClr val="tx2"/>
          </a:solidFill>
          <a:latin typeface="+mn-lt"/>
        </a:defRPr>
      </a:lvl5pPr>
      <a:lvl6pPr marL="2278006" indent="-220657" algn="l" rtl="0" eaLnBrk="1" fontAlgn="base" hangingPunct="1">
        <a:lnSpc>
          <a:spcPct val="95000"/>
        </a:lnSpc>
        <a:spcBef>
          <a:spcPct val="0"/>
        </a:spcBef>
        <a:spcAft>
          <a:spcPct val="30000"/>
        </a:spcAft>
        <a:buClr>
          <a:srgbClr val="FFA000"/>
        </a:buClr>
        <a:buSzPct val="90000"/>
        <a:buFont typeface="Arial" charset="0"/>
        <a:buChar char="–"/>
        <a:defRPr sz="2200">
          <a:solidFill>
            <a:schemeClr val="tx2"/>
          </a:solidFill>
          <a:latin typeface="+mn-lt"/>
        </a:defRPr>
      </a:lvl6pPr>
      <a:lvl7pPr marL="2735194" indent="-220657" algn="l" rtl="0" eaLnBrk="1" fontAlgn="base" hangingPunct="1">
        <a:lnSpc>
          <a:spcPct val="95000"/>
        </a:lnSpc>
        <a:spcBef>
          <a:spcPct val="0"/>
        </a:spcBef>
        <a:spcAft>
          <a:spcPct val="30000"/>
        </a:spcAft>
        <a:buClr>
          <a:srgbClr val="FFA000"/>
        </a:buClr>
        <a:buSzPct val="90000"/>
        <a:buFont typeface="Arial" charset="0"/>
        <a:buChar char="–"/>
        <a:defRPr sz="2200">
          <a:solidFill>
            <a:schemeClr val="tx2"/>
          </a:solidFill>
          <a:latin typeface="+mn-lt"/>
        </a:defRPr>
      </a:lvl7pPr>
      <a:lvl8pPr marL="3192383" indent="-220657" algn="l" rtl="0" eaLnBrk="1" fontAlgn="base" hangingPunct="1">
        <a:lnSpc>
          <a:spcPct val="95000"/>
        </a:lnSpc>
        <a:spcBef>
          <a:spcPct val="0"/>
        </a:spcBef>
        <a:spcAft>
          <a:spcPct val="30000"/>
        </a:spcAft>
        <a:buClr>
          <a:srgbClr val="FFA000"/>
        </a:buClr>
        <a:buSzPct val="90000"/>
        <a:buFont typeface="Arial" charset="0"/>
        <a:buChar char="–"/>
        <a:defRPr sz="2200">
          <a:solidFill>
            <a:schemeClr val="tx2"/>
          </a:solidFill>
          <a:latin typeface="+mn-lt"/>
        </a:defRPr>
      </a:lvl8pPr>
      <a:lvl9pPr marL="3649571" indent="-220657" algn="l" rtl="0" eaLnBrk="1" fontAlgn="base" hangingPunct="1">
        <a:lnSpc>
          <a:spcPct val="95000"/>
        </a:lnSpc>
        <a:spcBef>
          <a:spcPct val="0"/>
        </a:spcBef>
        <a:spcAft>
          <a:spcPct val="30000"/>
        </a:spcAft>
        <a:buClr>
          <a:srgbClr val="FFA000"/>
        </a:buClr>
        <a:buSzPct val="90000"/>
        <a:buFont typeface="Arial" charset="0"/>
        <a:buChar char="–"/>
        <a:defRPr sz="22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blipFill dpi="0" rotWithShape="0">
          <a:blip r:embed="rId9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 bwMode="black">
          <a:xfrm>
            <a:off x="473077" y="292894"/>
            <a:ext cx="6956425" cy="44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body" idx="1"/>
          </p:nvPr>
        </p:nvSpPr>
        <p:spPr bwMode="black">
          <a:xfrm>
            <a:off x="475488" y="1085852"/>
            <a:ext cx="8211312" cy="1010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013" y="4859824"/>
            <a:ext cx="559220" cy="18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398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</p:sldLayoutIdLst>
  <p:transition>
    <p:wipe dir="r"/>
  </p:transition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i="0">
          <a:solidFill>
            <a:schemeClr val="tx2"/>
          </a:solidFill>
          <a:latin typeface="Helvetica Neue Light" charset="0"/>
          <a:ea typeface="Helvetica Neue Light" charset="0"/>
          <a:cs typeface="Helvetica Neue Light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5pPr>
      <a:lvl6pPr marL="457189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9pPr>
    </p:titleStyle>
    <p:bodyStyle>
      <a:lvl1pPr marL="228594" indent="-228594" algn="l" rtl="0" eaLnBrk="1" fontAlgn="base" hangingPunct="1">
        <a:lnSpc>
          <a:spcPct val="90000"/>
        </a:lnSpc>
        <a:spcBef>
          <a:spcPts val="1300"/>
        </a:spcBef>
        <a:spcAft>
          <a:spcPts val="0"/>
        </a:spcAft>
        <a:buClr>
          <a:srgbClr val="FFA000"/>
        </a:buClr>
        <a:buSzPct val="100000"/>
        <a:buFont typeface="Arial" charset="0"/>
        <a:buChar char="•"/>
        <a:defRPr sz="2200" b="0" i="0">
          <a:solidFill>
            <a:schemeClr val="tx2"/>
          </a:solidFill>
          <a:latin typeface="Helvetica Neue Light" charset="0"/>
          <a:ea typeface="Helvetica Neue Light" charset="0"/>
          <a:cs typeface="Helvetica Neue Light" charset="0"/>
        </a:defRPr>
      </a:lvl1pPr>
      <a:lvl2pPr marL="687371" indent="-225420" algn="l" rtl="0" eaLnBrk="1" fontAlgn="base" hangingPunct="1">
        <a:lnSpc>
          <a:spcPct val="90000"/>
        </a:lnSpc>
        <a:spcBef>
          <a:spcPts val="720"/>
        </a:spcBef>
        <a:spcAft>
          <a:spcPts val="0"/>
        </a:spcAft>
        <a:buClr>
          <a:srgbClr val="FFA000"/>
        </a:buClr>
        <a:buFont typeface="Arial" charset="0"/>
        <a:buChar char="–"/>
        <a:defRPr sz="2000" b="0" i="0">
          <a:solidFill>
            <a:schemeClr val="tx2"/>
          </a:solidFill>
          <a:latin typeface="Helvetica Neue Light" charset="0"/>
          <a:ea typeface="Helvetica Neue Light" charset="0"/>
          <a:cs typeface="Helvetica Neue Light" charset="0"/>
        </a:defRPr>
      </a:lvl2pPr>
      <a:lvl3pPr marL="860404" indent="-173034" algn="l" rtl="0" eaLnBrk="1" fontAlgn="base" hangingPunct="1">
        <a:lnSpc>
          <a:spcPct val="90000"/>
        </a:lnSpc>
        <a:spcBef>
          <a:spcPts val="720"/>
        </a:spcBef>
        <a:spcAft>
          <a:spcPts val="0"/>
        </a:spcAft>
        <a:buClr>
          <a:srgbClr val="FFA000"/>
        </a:buClr>
        <a:buFont typeface="Arial" charset="0"/>
        <a:buChar char="•"/>
        <a:defRPr b="0" i="0">
          <a:solidFill>
            <a:schemeClr val="tx2"/>
          </a:solidFill>
          <a:latin typeface="Helvetica Neue Light" charset="0"/>
          <a:ea typeface="Helvetica Neue Light" charset="0"/>
          <a:cs typeface="Helvetica Neue Light" charset="0"/>
        </a:defRPr>
      </a:lvl3pPr>
      <a:lvl4pPr marL="1485863" indent="-228594" algn="l" rtl="0" eaLnBrk="1" fontAlgn="base" hangingPunct="1">
        <a:lnSpc>
          <a:spcPct val="95000"/>
        </a:lnSpc>
        <a:spcBef>
          <a:spcPct val="0"/>
        </a:spcBef>
        <a:spcAft>
          <a:spcPct val="30000"/>
        </a:spcAft>
        <a:buClr>
          <a:srgbClr val="FFA000"/>
        </a:buClr>
        <a:buSzPct val="100000"/>
        <a:buFont typeface="Arial" charset="0"/>
        <a:buChar char="•"/>
        <a:defRPr sz="2200">
          <a:solidFill>
            <a:schemeClr val="tx2"/>
          </a:solidFill>
          <a:latin typeface="+mn-lt"/>
        </a:defRPr>
      </a:lvl4pPr>
      <a:lvl5pPr marL="1820817" indent="-220657" algn="l" rtl="0" eaLnBrk="1" fontAlgn="base" hangingPunct="1">
        <a:lnSpc>
          <a:spcPct val="95000"/>
        </a:lnSpc>
        <a:spcBef>
          <a:spcPct val="0"/>
        </a:spcBef>
        <a:spcAft>
          <a:spcPct val="30000"/>
        </a:spcAft>
        <a:buClr>
          <a:srgbClr val="FFA000"/>
        </a:buClr>
        <a:buSzPct val="90000"/>
        <a:buFont typeface="Arial" charset="0"/>
        <a:buChar char="–"/>
        <a:defRPr sz="2200">
          <a:solidFill>
            <a:schemeClr val="tx2"/>
          </a:solidFill>
          <a:latin typeface="+mn-lt"/>
        </a:defRPr>
      </a:lvl5pPr>
      <a:lvl6pPr marL="2278006" indent="-220657" algn="l" rtl="0" eaLnBrk="1" fontAlgn="base" hangingPunct="1">
        <a:lnSpc>
          <a:spcPct val="95000"/>
        </a:lnSpc>
        <a:spcBef>
          <a:spcPct val="0"/>
        </a:spcBef>
        <a:spcAft>
          <a:spcPct val="30000"/>
        </a:spcAft>
        <a:buClr>
          <a:srgbClr val="FFA000"/>
        </a:buClr>
        <a:buSzPct val="90000"/>
        <a:buFont typeface="Arial" charset="0"/>
        <a:buChar char="–"/>
        <a:defRPr sz="2200">
          <a:solidFill>
            <a:schemeClr val="tx2"/>
          </a:solidFill>
          <a:latin typeface="+mn-lt"/>
        </a:defRPr>
      </a:lvl6pPr>
      <a:lvl7pPr marL="2735194" indent="-220657" algn="l" rtl="0" eaLnBrk="1" fontAlgn="base" hangingPunct="1">
        <a:lnSpc>
          <a:spcPct val="95000"/>
        </a:lnSpc>
        <a:spcBef>
          <a:spcPct val="0"/>
        </a:spcBef>
        <a:spcAft>
          <a:spcPct val="30000"/>
        </a:spcAft>
        <a:buClr>
          <a:srgbClr val="FFA000"/>
        </a:buClr>
        <a:buSzPct val="90000"/>
        <a:buFont typeface="Arial" charset="0"/>
        <a:buChar char="–"/>
        <a:defRPr sz="2200">
          <a:solidFill>
            <a:schemeClr val="tx2"/>
          </a:solidFill>
          <a:latin typeface="+mn-lt"/>
        </a:defRPr>
      </a:lvl7pPr>
      <a:lvl8pPr marL="3192383" indent="-220657" algn="l" rtl="0" eaLnBrk="1" fontAlgn="base" hangingPunct="1">
        <a:lnSpc>
          <a:spcPct val="95000"/>
        </a:lnSpc>
        <a:spcBef>
          <a:spcPct val="0"/>
        </a:spcBef>
        <a:spcAft>
          <a:spcPct val="30000"/>
        </a:spcAft>
        <a:buClr>
          <a:srgbClr val="FFA000"/>
        </a:buClr>
        <a:buSzPct val="90000"/>
        <a:buFont typeface="Arial" charset="0"/>
        <a:buChar char="–"/>
        <a:defRPr sz="2200">
          <a:solidFill>
            <a:schemeClr val="tx2"/>
          </a:solidFill>
          <a:latin typeface="+mn-lt"/>
        </a:defRPr>
      </a:lvl8pPr>
      <a:lvl9pPr marL="3649571" indent="-220657" algn="l" rtl="0" eaLnBrk="1" fontAlgn="base" hangingPunct="1">
        <a:lnSpc>
          <a:spcPct val="95000"/>
        </a:lnSpc>
        <a:spcBef>
          <a:spcPct val="0"/>
        </a:spcBef>
        <a:spcAft>
          <a:spcPct val="30000"/>
        </a:spcAft>
        <a:buClr>
          <a:srgbClr val="FFA000"/>
        </a:buClr>
        <a:buSzPct val="90000"/>
        <a:buFont typeface="Arial" charset="0"/>
        <a:buChar char="–"/>
        <a:defRPr sz="22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blipFill dpi="0" rotWithShape="0">
          <a:blip r:embed="rId9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 bwMode="black">
          <a:xfrm>
            <a:off x="473077" y="292894"/>
            <a:ext cx="6956425" cy="44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body" idx="1"/>
          </p:nvPr>
        </p:nvSpPr>
        <p:spPr bwMode="black">
          <a:xfrm>
            <a:off x="475488" y="1085852"/>
            <a:ext cx="8211312" cy="1010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013" y="4859824"/>
            <a:ext cx="559220" cy="18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272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</p:sldLayoutIdLst>
  <p:transition>
    <p:wipe dir="r"/>
  </p:transition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i="0">
          <a:solidFill>
            <a:schemeClr val="tx2"/>
          </a:solidFill>
          <a:latin typeface="Helvetica Neue Light" charset="0"/>
          <a:ea typeface="Helvetica Neue Light" charset="0"/>
          <a:cs typeface="Helvetica Neue Light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5pPr>
      <a:lvl6pPr marL="457189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9pPr>
    </p:titleStyle>
    <p:bodyStyle>
      <a:lvl1pPr marL="228594" indent="-228594" algn="l" rtl="0" eaLnBrk="1" fontAlgn="base" hangingPunct="1">
        <a:lnSpc>
          <a:spcPct val="90000"/>
        </a:lnSpc>
        <a:spcBef>
          <a:spcPts val="1300"/>
        </a:spcBef>
        <a:spcAft>
          <a:spcPts val="0"/>
        </a:spcAft>
        <a:buClr>
          <a:srgbClr val="FFA000"/>
        </a:buClr>
        <a:buSzPct val="100000"/>
        <a:buFont typeface="Arial" charset="0"/>
        <a:buChar char="•"/>
        <a:defRPr sz="2200" b="0" i="0">
          <a:solidFill>
            <a:schemeClr val="tx2"/>
          </a:solidFill>
          <a:latin typeface="Helvetica Neue Light" charset="0"/>
          <a:ea typeface="Helvetica Neue Light" charset="0"/>
          <a:cs typeface="Helvetica Neue Light" charset="0"/>
        </a:defRPr>
      </a:lvl1pPr>
      <a:lvl2pPr marL="687371" indent="-225420" algn="l" rtl="0" eaLnBrk="1" fontAlgn="base" hangingPunct="1">
        <a:lnSpc>
          <a:spcPct val="90000"/>
        </a:lnSpc>
        <a:spcBef>
          <a:spcPts val="720"/>
        </a:spcBef>
        <a:spcAft>
          <a:spcPts val="0"/>
        </a:spcAft>
        <a:buClr>
          <a:srgbClr val="FFA000"/>
        </a:buClr>
        <a:buFont typeface="Arial" charset="0"/>
        <a:buChar char="–"/>
        <a:defRPr sz="2000" b="0" i="0">
          <a:solidFill>
            <a:schemeClr val="tx2"/>
          </a:solidFill>
          <a:latin typeface="Helvetica Neue Light" charset="0"/>
          <a:ea typeface="Helvetica Neue Light" charset="0"/>
          <a:cs typeface="Helvetica Neue Light" charset="0"/>
        </a:defRPr>
      </a:lvl2pPr>
      <a:lvl3pPr marL="860404" indent="-173034" algn="l" rtl="0" eaLnBrk="1" fontAlgn="base" hangingPunct="1">
        <a:lnSpc>
          <a:spcPct val="90000"/>
        </a:lnSpc>
        <a:spcBef>
          <a:spcPts val="720"/>
        </a:spcBef>
        <a:spcAft>
          <a:spcPts val="0"/>
        </a:spcAft>
        <a:buClr>
          <a:srgbClr val="FFA000"/>
        </a:buClr>
        <a:buFont typeface="Arial" charset="0"/>
        <a:buChar char="•"/>
        <a:defRPr b="0" i="0">
          <a:solidFill>
            <a:schemeClr val="tx2"/>
          </a:solidFill>
          <a:latin typeface="Helvetica Neue Light" charset="0"/>
          <a:ea typeface="Helvetica Neue Light" charset="0"/>
          <a:cs typeface="Helvetica Neue Light" charset="0"/>
        </a:defRPr>
      </a:lvl3pPr>
      <a:lvl4pPr marL="1485863" indent="-228594" algn="l" rtl="0" eaLnBrk="1" fontAlgn="base" hangingPunct="1">
        <a:lnSpc>
          <a:spcPct val="95000"/>
        </a:lnSpc>
        <a:spcBef>
          <a:spcPct val="0"/>
        </a:spcBef>
        <a:spcAft>
          <a:spcPct val="30000"/>
        </a:spcAft>
        <a:buClr>
          <a:srgbClr val="FFA000"/>
        </a:buClr>
        <a:buSzPct val="100000"/>
        <a:buFont typeface="Arial" charset="0"/>
        <a:buChar char="•"/>
        <a:defRPr sz="2200">
          <a:solidFill>
            <a:schemeClr val="tx2"/>
          </a:solidFill>
          <a:latin typeface="+mn-lt"/>
        </a:defRPr>
      </a:lvl4pPr>
      <a:lvl5pPr marL="1820817" indent="-220657" algn="l" rtl="0" eaLnBrk="1" fontAlgn="base" hangingPunct="1">
        <a:lnSpc>
          <a:spcPct val="95000"/>
        </a:lnSpc>
        <a:spcBef>
          <a:spcPct val="0"/>
        </a:spcBef>
        <a:spcAft>
          <a:spcPct val="30000"/>
        </a:spcAft>
        <a:buClr>
          <a:srgbClr val="FFA000"/>
        </a:buClr>
        <a:buSzPct val="90000"/>
        <a:buFont typeface="Arial" charset="0"/>
        <a:buChar char="–"/>
        <a:defRPr sz="2200">
          <a:solidFill>
            <a:schemeClr val="tx2"/>
          </a:solidFill>
          <a:latin typeface="+mn-lt"/>
        </a:defRPr>
      </a:lvl5pPr>
      <a:lvl6pPr marL="2278006" indent="-220657" algn="l" rtl="0" eaLnBrk="1" fontAlgn="base" hangingPunct="1">
        <a:lnSpc>
          <a:spcPct val="95000"/>
        </a:lnSpc>
        <a:spcBef>
          <a:spcPct val="0"/>
        </a:spcBef>
        <a:spcAft>
          <a:spcPct val="30000"/>
        </a:spcAft>
        <a:buClr>
          <a:srgbClr val="FFA000"/>
        </a:buClr>
        <a:buSzPct val="90000"/>
        <a:buFont typeface="Arial" charset="0"/>
        <a:buChar char="–"/>
        <a:defRPr sz="2200">
          <a:solidFill>
            <a:schemeClr val="tx2"/>
          </a:solidFill>
          <a:latin typeface="+mn-lt"/>
        </a:defRPr>
      </a:lvl6pPr>
      <a:lvl7pPr marL="2735194" indent="-220657" algn="l" rtl="0" eaLnBrk="1" fontAlgn="base" hangingPunct="1">
        <a:lnSpc>
          <a:spcPct val="95000"/>
        </a:lnSpc>
        <a:spcBef>
          <a:spcPct val="0"/>
        </a:spcBef>
        <a:spcAft>
          <a:spcPct val="30000"/>
        </a:spcAft>
        <a:buClr>
          <a:srgbClr val="FFA000"/>
        </a:buClr>
        <a:buSzPct val="90000"/>
        <a:buFont typeface="Arial" charset="0"/>
        <a:buChar char="–"/>
        <a:defRPr sz="2200">
          <a:solidFill>
            <a:schemeClr val="tx2"/>
          </a:solidFill>
          <a:latin typeface="+mn-lt"/>
        </a:defRPr>
      </a:lvl7pPr>
      <a:lvl8pPr marL="3192383" indent="-220657" algn="l" rtl="0" eaLnBrk="1" fontAlgn="base" hangingPunct="1">
        <a:lnSpc>
          <a:spcPct val="95000"/>
        </a:lnSpc>
        <a:spcBef>
          <a:spcPct val="0"/>
        </a:spcBef>
        <a:spcAft>
          <a:spcPct val="30000"/>
        </a:spcAft>
        <a:buClr>
          <a:srgbClr val="FFA000"/>
        </a:buClr>
        <a:buSzPct val="90000"/>
        <a:buFont typeface="Arial" charset="0"/>
        <a:buChar char="–"/>
        <a:defRPr sz="2200">
          <a:solidFill>
            <a:schemeClr val="tx2"/>
          </a:solidFill>
          <a:latin typeface="+mn-lt"/>
        </a:defRPr>
      </a:lvl8pPr>
      <a:lvl9pPr marL="3649571" indent="-220657" algn="l" rtl="0" eaLnBrk="1" fontAlgn="base" hangingPunct="1">
        <a:lnSpc>
          <a:spcPct val="95000"/>
        </a:lnSpc>
        <a:spcBef>
          <a:spcPct val="0"/>
        </a:spcBef>
        <a:spcAft>
          <a:spcPct val="30000"/>
        </a:spcAft>
        <a:buClr>
          <a:srgbClr val="FFA000"/>
        </a:buClr>
        <a:buSzPct val="90000"/>
        <a:buFont typeface="Arial" charset="0"/>
        <a:buChar char="–"/>
        <a:defRPr sz="22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768093" y="1123950"/>
            <a:ext cx="6318507" cy="540545"/>
          </a:xfrm>
        </p:spPr>
        <p:txBody>
          <a:bodyPr/>
          <a:lstStyle/>
          <a:p>
            <a:r>
              <a:rPr lang="en-US" b="1" dirty="0"/>
              <a:t>FlyClient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762000" y="1657350"/>
            <a:ext cx="7620000" cy="381000"/>
          </a:xfrm>
        </p:spPr>
        <p:txBody>
          <a:bodyPr/>
          <a:lstStyle/>
          <a:p>
            <a:pPr>
              <a:spcBef>
                <a:spcPts val="2500"/>
              </a:spcBef>
            </a:pPr>
            <a:r>
              <a:rPr lang="en-US" sz="2400" dirty="0"/>
              <a:t>Super-Light Clients for Cryptocurrencies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96995" y="4654378"/>
            <a:ext cx="914400" cy="914400"/>
          </a:xfrm>
          <a:prstGeom prst="rect">
            <a:avLst/>
          </a:prstGeom>
          <a:noFill/>
        </p:spPr>
        <p:txBody>
          <a:bodyPr wrap="none" tIns="91440" bIns="91440" rtlCol="0" anchor="ctr" anchorCtr="1">
            <a:normAutofit/>
          </a:bodyPr>
          <a:lstStyle/>
          <a:p>
            <a:pPr algn="ctr">
              <a:lnSpc>
                <a:spcPct val="90000"/>
              </a:lnSpc>
              <a:spcBef>
                <a:spcPts val="660"/>
              </a:spcBef>
              <a:spcAft>
                <a:spcPts val="660"/>
              </a:spcAft>
            </a:pPr>
            <a:endParaRPr lang="en-US" dirty="0" err="1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29946" y="4234249"/>
            <a:ext cx="914400" cy="914400"/>
          </a:xfrm>
          <a:prstGeom prst="rect">
            <a:avLst/>
          </a:prstGeom>
          <a:noFill/>
        </p:spPr>
        <p:txBody>
          <a:bodyPr wrap="none" tIns="91440" bIns="91440" rtlCol="0" anchor="ctr" anchorCtr="1">
            <a:normAutofit/>
          </a:bodyPr>
          <a:lstStyle/>
          <a:p>
            <a:pPr algn="ctr">
              <a:lnSpc>
                <a:spcPct val="90000"/>
              </a:lnSpc>
              <a:spcBef>
                <a:spcPts val="660"/>
              </a:spcBef>
              <a:spcAft>
                <a:spcPts val="660"/>
              </a:spcAft>
            </a:pPr>
            <a:endParaRPr lang="en-US" dirty="0" err="1">
              <a:latin typeface="+mn-lt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black">
          <a:xfrm>
            <a:off x="990600" y="2427803"/>
            <a:ext cx="5340626" cy="227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0" i="0">
                <a:solidFill>
                  <a:srgbClr val="1A1F7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5pPr>
            <a:lvl6pPr marL="457189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400" kern="0" dirty="0">
                <a:latin typeface="Helvetica Light" charset="0"/>
                <a:ea typeface="Helvetica Light" charset="0"/>
                <a:cs typeface="Helvetica Light" charset="0"/>
              </a:rPr>
              <a:t>Mahdi Zamani, </a:t>
            </a:r>
            <a:r>
              <a:rPr lang="en-US" sz="1400" kern="0" dirty="0" err="1">
                <a:latin typeface="Helvetica Light" charset="0"/>
                <a:ea typeface="Helvetica Light" charset="0"/>
                <a:cs typeface="Helvetica Light" charset="0"/>
              </a:rPr>
              <a:t>Loi</a:t>
            </a:r>
            <a:r>
              <a:rPr lang="en-US" sz="1400" kern="0" dirty="0"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sz="1400" kern="0" dirty="0" err="1">
                <a:latin typeface="Helvetica Light" charset="0"/>
                <a:ea typeface="Helvetica Light" charset="0"/>
                <a:cs typeface="Helvetica Light" charset="0"/>
              </a:rPr>
              <a:t>Luu</a:t>
            </a:r>
            <a:r>
              <a:rPr lang="en-US" sz="1400" kern="0" dirty="0">
                <a:latin typeface="Helvetica Light" charset="0"/>
                <a:ea typeface="Helvetica Light" charset="0"/>
                <a:cs typeface="Helvetica Light" charset="0"/>
              </a:rPr>
              <a:t>, Benedikt Bunz</a:t>
            </a:r>
          </a:p>
          <a:p>
            <a:pPr>
              <a:lnSpc>
                <a:spcPct val="100000"/>
              </a:lnSpc>
            </a:pPr>
            <a:r>
              <a:rPr lang="en-US" sz="1400" kern="0" dirty="0">
                <a:latin typeface="Helvetica Light" charset="0"/>
                <a:ea typeface="Helvetica Light" charset="0"/>
                <a:cs typeface="Helvetica Light" charset="0"/>
              </a:rPr>
              <a:t>Visa Research</a:t>
            </a:r>
          </a:p>
          <a:p>
            <a:pPr>
              <a:lnSpc>
                <a:spcPct val="100000"/>
              </a:lnSpc>
            </a:pPr>
            <a:endParaRPr lang="en-US" sz="1400" kern="0" dirty="0">
              <a:latin typeface="Helvetica Light" charset="0"/>
              <a:ea typeface="Helvetica Light" charset="0"/>
              <a:cs typeface="Helvetica Light" charset="0"/>
            </a:endParaRPr>
          </a:p>
          <a:p>
            <a:pPr>
              <a:lnSpc>
                <a:spcPct val="100000"/>
              </a:lnSpc>
            </a:pPr>
            <a:endParaRPr lang="en-US" sz="1400" kern="0" dirty="0">
              <a:latin typeface="Helvetica Light" charset="0"/>
              <a:ea typeface="Helvetica Light" charset="0"/>
              <a:cs typeface="Helvetica Light" charset="0"/>
            </a:endParaRPr>
          </a:p>
          <a:p>
            <a:pPr>
              <a:lnSpc>
                <a:spcPct val="100000"/>
              </a:lnSpc>
            </a:pPr>
            <a:endParaRPr lang="en-US" sz="1400" kern="0" dirty="0">
              <a:latin typeface="Helvetica Light" charset="0"/>
              <a:ea typeface="Helvetica Light" charset="0"/>
              <a:cs typeface="Helvetica Light" charset="0"/>
            </a:endParaRPr>
          </a:p>
          <a:p>
            <a:pPr>
              <a:lnSpc>
                <a:spcPct val="100000"/>
              </a:lnSpc>
            </a:pPr>
            <a:endParaRPr lang="en-US" sz="1400" kern="0" dirty="0">
              <a:latin typeface="Helvetica Light" charset="0"/>
              <a:ea typeface="Helvetica Light" charset="0"/>
              <a:cs typeface="Helvetica Light" charset="0"/>
            </a:endParaRPr>
          </a:p>
          <a:p>
            <a:pPr>
              <a:lnSpc>
                <a:spcPct val="100000"/>
              </a:lnSpc>
            </a:pPr>
            <a:endParaRPr lang="en-US" sz="1400" kern="0" dirty="0">
              <a:latin typeface="Helvetica Light" charset="0"/>
              <a:ea typeface="Helvetica Light" charset="0"/>
              <a:cs typeface="Helvetica Light" charset="0"/>
            </a:endParaRPr>
          </a:p>
          <a:p>
            <a:pPr>
              <a:lnSpc>
                <a:spcPct val="100000"/>
              </a:lnSpc>
            </a:pPr>
            <a:endParaRPr lang="en-US" sz="1400" kern="0" dirty="0">
              <a:latin typeface="Helvetica Light" charset="0"/>
              <a:ea typeface="Helvetica Light" charset="0"/>
              <a:cs typeface="Helvetica Light" charset="0"/>
            </a:endParaRPr>
          </a:p>
          <a:p>
            <a:pPr>
              <a:lnSpc>
                <a:spcPct val="100000"/>
              </a:lnSpc>
            </a:pPr>
            <a:endParaRPr lang="en-US" sz="1400" kern="0" dirty="0">
              <a:latin typeface="Helvetica Light" charset="0"/>
              <a:ea typeface="Helvetica Light" charset="0"/>
              <a:cs typeface="Helvetica Light" charset="0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1200" kern="0" dirty="0">
                <a:latin typeface="Helvetica Light" charset="0"/>
                <a:ea typeface="Helvetica Light" charset="0"/>
                <a:cs typeface="Helvetica Light" charset="0"/>
              </a:rPr>
              <a:t>March 2018</a:t>
            </a:r>
          </a:p>
        </p:txBody>
      </p:sp>
    </p:spTree>
    <p:extLst>
      <p:ext uri="{BB962C8B-B14F-4D97-AF65-F5344CB8AC3E}">
        <p14:creationId xmlns:p14="http://schemas.microsoft.com/office/powerpoint/2010/main" val="788132351"/>
      </p:ext>
    </p:extLst>
  </p:cSld>
  <p:clrMapOvr>
    <a:masterClrMapping/>
  </p:clrMapOvr>
  <p:transition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Header Chain Sizes of March 5, 2018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sz="quarter" idx="10"/>
              </p:nvPr>
            </p:nvSpPr>
            <p:spPr/>
            <p:txBody>
              <a:bodyPr/>
              <a:lstStyle/>
              <a:p>
                <a:r>
                  <a:rPr lang="en-US" dirty="0"/>
                  <a:t>Bitcoin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charset="0"/>
                      </a:rPr>
                      <m:t>80 </m:t>
                    </m:r>
                    <m:r>
                      <m:rPr>
                        <m:sty m:val="p"/>
                      </m:rPr>
                      <a:rPr lang="en-US" i="0" dirty="0" smtClean="0">
                        <a:latin typeface="Cambria Math" charset="0"/>
                      </a:rPr>
                      <m:t>bytes</m:t>
                    </m:r>
                    <m:r>
                      <a:rPr lang="en-US" i="1" dirty="0" smtClean="0">
                        <a:latin typeface="Cambria Math" charset="0"/>
                      </a:rPr>
                      <m:t> </m:t>
                    </m:r>
                    <m:r>
                      <a:rPr lang="en-US" b="0" i="1" dirty="0" smtClean="0">
                        <a:latin typeface="Cambria Math" charset="0"/>
                      </a:rPr>
                      <m:t>∗</m:t>
                    </m:r>
                    <m:r>
                      <a:rPr lang="en-US" i="1" dirty="0" smtClean="0">
                        <a:latin typeface="Cambria Math" charset="0"/>
                      </a:rPr>
                      <m:t> 512</m:t>
                    </m:r>
                    <m:r>
                      <a:rPr lang="en-US" b="0" i="1" dirty="0" smtClean="0">
                        <a:latin typeface="Cambria Math" charset="0"/>
                      </a:rPr>
                      <m:t>,</m:t>
                    </m:r>
                    <m:r>
                      <a:rPr lang="fi-FI" i="1" dirty="0">
                        <a:latin typeface="Cambria Math" charset="0"/>
                      </a:rPr>
                      <m:t>187</m:t>
                    </m:r>
                    <m:r>
                      <a:rPr lang="en-US" b="0" i="0" dirty="0" smtClean="0">
                        <a:latin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i="0" dirty="0" smtClean="0">
                        <a:latin typeface="Cambria Math" charset="0"/>
                      </a:rPr>
                      <m:t>blocks</m:t>
                    </m:r>
                    <m:r>
                      <a:rPr lang="en-US" i="1" dirty="0" smtClean="0">
                        <a:latin typeface="Cambria Math" charset="0"/>
                      </a:rPr>
                      <m:t> </m:t>
                    </m:r>
                    <m:r>
                      <a:rPr lang="en-US" i="1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≈</m:t>
                    </m:r>
                    <m:r>
                      <a:rPr lang="en-US" i="1" dirty="0" smtClean="0">
                        <a:latin typeface="Cambria Math" charset="0"/>
                      </a:rPr>
                      <m:t> 4</m:t>
                    </m:r>
                    <m:r>
                      <a:rPr lang="en-US" b="0" i="1" dirty="0" smtClean="0">
                        <a:latin typeface="Cambria Math" charset="0"/>
                      </a:rPr>
                      <m:t>1</m:t>
                    </m:r>
                    <m:r>
                      <a:rPr lang="en-US" i="1" dirty="0" smtClean="0">
                        <a:latin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i="0" dirty="0" smtClean="0">
                        <a:latin typeface="Cambria Math" charset="0"/>
                      </a:rPr>
                      <m:t>MB</m:t>
                    </m:r>
                  </m:oMath>
                </a14:m>
                <a:endParaRPr lang="en-US" dirty="0"/>
              </a:p>
              <a:p>
                <a:r>
                  <a:rPr lang="en-US" dirty="0"/>
                  <a:t>Ethereum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>
                        <a:latin typeface="Cambria Math" charset="0"/>
                      </a:rPr>
                      <m:t>5</m:t>
                    </m:r>
                    <m:r>
                      <a:rPr lang="en-US" b="0" i="1" dirty="0" smtClean="0">
                        <a:latin typeface="Cambria Math" charset="0"/>
                      </a:rPr>
                      <m:t>2</m:t>
                    </m:r>
                    <m:r>
                      <a:rPr lang="en-US" i="1" dirty="0">
                        <a:latin typeface="Cambria Math" charset="0"/>
                      </a:rPr>
                      <m:t>8 </m:t>
                    </m:r>
                    <m:r>
                      <m:rPr>
                        <m:sty m:val="p"/>
                      </m:rPr>
                      <a:rPr lang="en-US" dirty="0">
                        <a:latin typeface="Cambria Math" charset="0"/>
                      </a:rPr>
                      <m:t>bytes</m:t>
                    </m:r>
                    <m:r>
                      <a:rPr lang="en-US" i="1" dirty="0">
                        <a:latin typeface="Cambria Math" charset="0"/>
                      </a:rPr>
                      <m:t> ∗</m:t>
                    </m:r>
                    <m:r>
                      <a:rPr lang="fi-FI" i="1" dirty="0">
                        <a:latin typeface="Cambria Math" charset="0"/>
                      </a:rPr>
                      <m:t>5,203,</m:t>
                    </m:r>
                    <m:r>
                      <a:rPr lang="fi-FI" i="1" dirty="0" smtClean="0">
                        <a:latin typeface="Cambria Math" charset="0"/>
                      </a:rPr>
                      <m:t>941</m:t>
                    </m:r>
                    <m:r>
                      <a:rPr lang="en-US" b="0" i="0" dirty="0" smtClean="0">
                        <a:latin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dirty="0">
                        <a:latin typeface="Cambria Math" charset="0"/>
                      </a:rPr>
                      <m:t>blocks</m:t>
                    </m:r>
                    <m:r>
                      <a:rPr lang="en-US" i="1" dirty="0">
                        <a:latin typeface="Cambria Math" charset="0"/>
                      </a:rPr>
                      <m:t> </m:t>
                    </m:r>
                    <m:r>
                      <a:rPr lang="en-US" i="1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≈</m:t>
                    </m:r>
                    <m:r>
                      <a:rPr lang="en-US" b="0" i="1" dirty="0" smtClean="0">
                        <a:latin typeface="Cambria Math" charset="0"/>
                      </a:rPr>
                      <m:t>2.75</m:t>
                    </m:r>
                    <m:r>
                      <a:rPr lang="en-US" i="1" dirty="0">
                        <a:latin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dirty="0" smtClean="0">
                        <a:latin typeface="Cambria Math" charset="0"/>
                      </a:rPr>
                      <m:t>G</m:t>
                    </m:r>
                    <m:r>
                      <m:rPr>
                        <m:sty m:val="p"/>
                      </m:rPr>
                      <a:rPr lang="en-US" dirty="0">
                        <a:latin typeface="Cambria Math" charset="0"/>
                      </a:rPr>
                      <m:t>B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blipFill rotWithShape="0">
                <a:blip r:embed="rId2"/>
                <a:stretch>
                  <a:fillRect l="-963" t="-11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2471997"/>
      </p:ext>
    </p:extLst>
  </p:cSld>
  <p:clrMapOvr>
    <a:masterClrMapping/>
  </p:clrMapOvr>
  <p:transition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>
                <a:latin typeface="Arial" charset="0"/>
                <a:ea typeface="ＭＳ Ｐゴシック" charset="-128"/>
              </a:rPr>
              <a:t>Simple Payment Verification (SPV) [</a:t>
            </a:r>
            <a:r>
              <a:rPr lang="en-US" altLang="x-none" dirty="0" err="1">
                <a:latin typeface="Arial" charset="0"/>
                <a:ea typeface="ＭＳ Ｐゴシック" charset="-128"/>
              </a:rPr>
              <a:t>Nakamoto</a:t>
            </a:r>
            <a:r>
              <a:rPr lang="en-US" altLang="x-none" dirty="0">
                <a:latin typeface="Arial" charset="0"/>
                <a:ea typeface="ＭＳ Ｐゴシック" charset="-128"/>
              </a:rPr>
              <a:t> ‘08]</a:t>
            </a:r>
            <a:endParaRPr lang="en-US" dirty="0"/>
          </a:p>
        </p:txBody>
      </p:sp>
      <p:grpSp>
        <p:nvGrpSpPr>
          <p:cNvPr id="37" name="Group 36"/>
          <p:cNvGrpSpPr>
            <a:grpSpLocks noChangeAspect="1"/>
          </p:cNvGrpSpPr>
          <p:nvPr/>
        </p:nvGrpSpPr>
        <p:grpSpPr>
          <a:xfrm>
            <a:off x="873570" y="1276350"/>
            <a:ext cx="7237373" cy="3341182"/>
            <a:chOff x="536343" y="1145218"/>
            <a:chExt cx="7961111" cy="3675300"/>
          </a:xfrm>
        </p:grpSpPr>
        <p:grpSp>
          <p:nvGrpSpPr>
            <p:cNvPr id="4" name="Shape 145"/>
            <p:cNvGrpSpPr/>
            <p:nvPr/>
          </p:nvGrpSpPr>
          <p:grpSpPr>
            <a:xfrm>
              <a:off x="4319179" y="1405393"/>
              <a:ext cx="1344300" cy="702000"/>
              <a:chOff x="5333050" y="2139900"/>
              <a:chExt cx="1344300" cy="702000"/>
            </a:xfrm>
          </p:grpSpPr>
          <p:sp>
            <p:nvSpPr>
              <p:cNvPr id="5" name="Shape 146"/>
              <p:cNvSpPr/>
              <p:nvPr/>
            </p:nvSpPr>
            <p:spPr>
              <a:xfrm>
                <a:off x="5333050" y="2462100"/>
                <a:ext cx="1344300" cy="379800"/>
              </a:xfrm>
              <a:prstGeom prst="rect">
                <a:avLst/>
              </a:prstGeom>
              <a:solidFill>
                <a:srgbClr val="CCCCCC"/>
              </a:solidFill>
              <a:ln w="19050" cap="flat" cmpd="sng">
                <a:solidFill>
                  <a:srgbClr val="6666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lvl="0" algn="ctr" rtl="0">
                  <a:spcBef>
                    <a:spcPts val="0"/>
                  </a:spcBef>
                  <a:buNone/>
                </a:pPr>
                <a:r>
                  <a:rPr lang="en" sz="1600">
                    <a:latin typeface="Trebuchet MS"/>
                    <a:ea typeface="Trebuchet MS"/>
                    <a:cs typeface="Trebuchet MS"/>
                    <a:sym typeface="Trebuchet MS"/>
                  </a:rPr>
                  <a:t>trans: H(  )</a:t>
                </a:r>
              </a:p>
            </p:txBody>
          </p:sp>
          <p:sp>
            <p:nvSpPr>
              <p:cNvPr id="6" name="Shape 147"/>
              <p:cNvSpPr/>
              <p:nvPr/>
            </p:nvSpPr>
            <p:spPr>
              <a:xfrm>
                <a:off x="5333050" y="2139900"/>
                <a:ext cx="1344300" cy="322200"/>
              </a:xfrm>
              <a:prstGeom prst="rect">
                <a:avLst/>
              </a:prstGeom>
              <a:solidFill>
                <a:srgbClr val="CCCCCC"/>
              </a:solidFill>
              <a:ln w="19050" cap="flat" cmpd="sng">
                <a:solidFill>
                  <a:srgbClr val="6666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lvl="0" algn="ctr" rtl="0">
                  <a:spcBef>
                    <a:spcPts val="0"/>
                  </a:spcBef>
                  <a:buNone/>
                </a:pPr>
                <a:r>
                  <a:rPr lang="en" sz="1600">
                    <a:latin typeface="Trebuchet MS"/>
                    <a:ea typeface="Trebuchet MS"/>
                    <a:cs typeface="Trebuchet MS"/>
                    <a:sym typeface="Trebuchet MS"/>
                  </a:rPr>
                  <a:t>prev: H(  )</a:t>
                </a:r>
              </a:p>
            </p:txBody>
          </p:sp>
        </p:grpSp>
        <p:sp>
          <p:nvSpPr>
            <p:cNvPr id="7" name="Shape 148"/>
            <p:cNvSpPr/>
            <p:nvPr/>
          </p:nvSpPr>
          <p:spPr>
            <a:xfrm>
              <a:off x="3330379" y="1254921"/>
              <a:ext cx="2066550" cy="542892"/>
            </a:xfrm>
            <a:custGeom>
              <a:avLst/>
              <a:gdLst/>
              <a:ahLst/>
              <a:cxnLst/>
              <a:rect l="0" t="0" r="0" b="0"/>
              <a:pathLst>
                <a:path w="82662" h="55553" extrusionOk="0">
                  <a:moveTo>
                    <a:pt x="82662" y="16888"/>
                  </a:moveTo>
                  <a:lnTo>
                    <a:pt x="82662" y="445"/>
                  </a:lnTo>
                  <a:lnTo>
                    <a:pt x="19554" y="0"/>
                  </a:lnTo>
                  <a:lnTo>
                    <a:pt x="19999" y="55553"/>
                  </a:lnTo>
                  <a:lnTo>
                    <a:pt x="0" y="55109"/>
                  </a:lnTo>
                </a:path>
              </a:pathLst>
            </a:custGeom>
            <a:noFill/>
            <a:ln w="38100" cap="flat" cmpd="sng">
              <a:solidFill>
                <a:srgbClr val="990000"/>
              </a:solidFill>
              <a:prstDash val="solid"/>
              <a:round/>
              <a:headEnd type="none" w="lg" len="lg"/>
              <a:tailEnd type="stealth" w="lg" len="lg"/>
            </a:ln>
          </p:spPr>
        </p:sp>
        <p:grpSp>
          <p:nvGrpSpPr>
            <p:cNvPr id="8" name="Shape 149"/>
            <p:cNvGrpSpPr/>
            <p:nvPr/>
          </p:nvGrpSpPr>
          <p:grpSpPr>
            <a:xfrm>
              <a:off x="1986079" y="1454618"/>
              <a:ext cx="1344300" cy="702000"/>
              <a:chOff x="5333050" y="2139900"/>
              <a:chExt cx="1344300" cy="702000"/>
            </a:xfrm>
          </p:grpSpPr>
          <p:sp>
            <p:nvSpPr>
              <p:cNvPr id="9" name="Shape 150"/>
              <p:cNvSpPr/>
              <p:nvPr/>
            </p:nvSpPr>
            <p:spPr>
              <a:xfrm>
                <a:off x="5333050" y="2462100"/>
                <a:ext cx="1344300" cy="379800"/>
              </a:xfrm>
              <a:prstGeom prst="rect">
                <a:avLst/>
              </a:prstGeom>
              <a:solidFill>
                <a:srgbClr val="CCCCCC"/>
              </a:solidFill>
              <a:ln w="19050" cap="flat" cmpd="sng">
                <a:solidFill>
                  <a:srgbClr val="6666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lvl="0" algn="ctr" rtl="0">
                  <a:spcBef>
                    <a:spcPts val="0"/>
                  </a:spcBef>
                  <a:buNone/>
                </a:pPr>
                <a:r>
                  <a:rPr lang="en" sz="1600">
                    <a:latin typeface="Trebuchet MS"/>
                    <a:ea typeface="Trebuchet MS"/>
                    <a:cs typeface="Trebuchet MS"/>
                    <a:sym typeface="Trebuchet MS"/>
                  </a:rPr>
                  <a:t>trans: H(  )</a:t>
                </a:r>
              </a:p>
            </p:txBody>
          </p:sp>
          <p:sp>
            <p:nvSpPr>
              <p:cNvPr id="10" name="Shape 151"/>
              <p:cNvSpPr/>
              <p:nvPr/>
            </p:nvSpPr>
            <p:spPr>
              <a:xfrm>
                <a:off x="5333050" y="2139900"/>
                <a:ext cx="1344300" cy="322200"/>
              </a:xfrm>
              <a:prstGeom prst="rect">
                <a:avLst/>
              </a:prstGeom>
              <a:solidFill>
                <a:srgbClr val="CCCCCC"/>
              </a:solidFill>
              <a:ln w="19050" cap="flat" cmpd="sng">
                <a:solidFill>
                  <a:srgbClr val="6666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lvl="0" algn="ctr" rtl="0">
                  <a:spcBef>
                    <a:spcPts val="0"/>
                  </a:spcBef>
                  <a:buNone/>
                </a:pPr>
                <a:r>
                  <a:rPr lang="en" sz="1600">
                    <a:latin typeface="Trebuchet MS"/>
                    <a:ea typeface="Trebuchet MS"/>
                    <a:cs typeface="Trebuchet MS"/>
                    <a:sym typeface="Trebuchet MS"/>
                  </a:rPr>
                  <a:t>prev: H(  )</a:t>
                </a:r>
              </a:p>
            </p:txBody>
          </p:sp>
        </p:grpSp>
        <p:sp>
          <p:nvSpPr>
            <p:cNvPr id="11" name="Shape 152"/>
            <p:cNvSpPr/>
            <p:nvPr/>
          </p:nvSpPr>
          <p:spPr>
            <a:xfrm>
              <a:off x="978354" y="1291746"/>
              <a:ext cx="2066550" cy="542892"/>
            </a:xfrm>
            <a:custGeom>
              <a:avLst/>
              <a:gdLst/>
              <a:ahLst/>
              <a:cxnLst/>
              <a:rect l="0" t="0" r="0" b="0"/>
              <a:pathLst>
                <a:path w="82662" h="55553" extrusionOk="0">
                  <a:moveTo>
                    <a:pt x="82662" y="16888"/>
                  </a:moveTo>
                  <a:lnTo>
                    <a:pt x="82662" y="445"/>
                  </a:lnTo>
                  <a:lnTo>
                    <a:pt x="19554" y="0"/>
                  </a:lnTo>
                  <a:lnTo>
                    <a:pt x="19999" y="55553"/>
                  </a:lnTo>
                  <a:lnTo>
                    <a:pt x="0" y="55109"/>
                  </a:lnTo>
                </a:path>
              </a:pathLst>
            </a:custGeom>
            <a:noFill/>
            <a:ln w="38100" cap="flat" cmpd="sng">
              <a:solidFill>
                <a:srgbClr val="990000"/>
              </a:solidFill>
              <a:prstDash val="solid"/>
              <a:round/>
              <a:headEnd type="none" w="lg" len="lg"/>
              <a:tailEnd type="stealth" w="lg" len="lg"/>
            </a:ln>
          </p:spPr>
        </p:sp>
        <p:grpSp>
          <p:nvGrpSpPr>
            <p:cNvPr id="12" name="Shape 153"/>
            <p:cNvGrpSpPr/>
            <p:nvPr/>
          </p:nvGrpSpPr>
          <p:grpSpPr>
            <a:xfrm>
              <a:off x="6671204" y="1405393"/>
              <a:ext cx="1344300" cy="702000"/>
              <a:chOff x="5333050" y="2139900"/>
              <a:chExt cx="1344300" cy="702000"/>
            </a:xfrm>
          </p:grpSpPr>
          <p:sp>
            <p:nvSpPr>
              <p:cNvPr id="13" name="Shape 154"/>
              <p:cNvSpPr/>
              <p:nvPr/>
            </p:nvSpPr>
            <p:spPr>
              <a:xfrm>
                <a:off x="5333050" y="2462100"/>
                <a:ext cx="1344300" cy="379800"/>
              </a:xfrm>
              <a:prstGeom prst="rect">
                <a:avLst/>
              </a:prstGeom>
              <a:solidFill>
                <a:srgbClr val="CCCCCC"/>
              </a:solidFill>
              <a:ln w="19050" cap="flat" cmpd="sng">
                <a:solidFill>
                  <a:srgbClr val="6666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lvl="0" algn="ctr" rtl="0">
                  <a:spcBef>
                    <a:spcPts val="0"/>
                  </a:spcBef>
                  <a:buNone/>
                </a:pPr>
                <a:r>
                  <a:rPr lang="en" sz="1600">
                    <a:latin typeface="Trebuchet MS"/>
                    <a:ea typeface="Trebuchet MS"/>
                    <a:cs typeface="Trebuchet MS"/>
                    <a:sym typeface="Trebuchet MS"/>
                  </a:rPr>
                  <a:t>trans: H(  )</a:t>
                </a:r>
              </a:p>
            </p:txBody>
          </p:sp>
          <p:sp>
            <p:nvSpPr>
              <p:cNvPr id="14" name="Shape 155"/>
              <p:cNvSpPr/>
              <p:nvPr/>
            </p:nvSpPr>
            <p:spPr>
              <a:xfrm>
                <a:off x="5333050" y="2139900"/>
                <a:ext cx="1344300" cy="322200"/>
              </a:xfrm>
              <a:prstGeom prst="rect">
                <a:avLst/>
              </a:prstGeom>
              <a:solidFill>
                <a:srgbClr val="CCCCCC"/>
              </a:solidFill>
              <a:ln w="19050" cap="flat" cmpd="sng">
                <a:solidFill>
                  <a:srgbClr val="6666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lvl="0" algn="ctr" rtl="0">
                  <a:spcBef>
                    <a:spcPts val="0"/>
                  </a:spcBef>
                  <a:buNone/>
                </a:pPr>
                <a:r>
                  <a:rPr lang="en" sz="1600">
                    <a:latin typeface="Trebuchet MS"/>
                    <a:ea typeface="Trebuchet MS"/>
                    <a:cs typeface="Trebuchet MS"/>
                    <a:sym typeface="Trebuchet MS"/>
                  </a:rPr>
                  <a:t>prev: H(  )</a:t>
                </a:r>
              </a:p>
            </p:txBody>
          </p:sp>
        </p:grpSp>
        <p:sp>
          <p:nvSpPr>
            <p:cNvPr id="15" name="Shape 156"/>
            <p:cNvSpPr/>
            <p:nvPr/>
          </p:nvSpPr>
          <p:spPr>
            <a:xfrm>
              <a:off x="5682404" y="1254921"/>
              <a:ext cx="2066550" cy="542892"/>
            </a:xfrm>
            <a:custGeom>
              <a:avLst/>
              <a:gdLst/>
              <a:ahLst/>
              <a:cxnLst/>
              <a:rect l="0" t="0" r="0" b="0"/>
              <a:pathLst>
                <a:path w="82662" h="55553" extrusionOk="0">
                  <a:moveTo>
                    <a:pt x="82662" y="16888"/>
                  </a:moveTo>
                  <a:lnTo>
                    <a:pt x="82662" y="445"/>
                  </a:lnTo>
                  <a:lnTo>
                    <a:pt x="19554" y="0"/>
                  </a:lnTo>
                  <a:lnTo>
                    <a:pt x="19999" y="55553"/>
                  </a:lnTo>
                  <a:lnTo>
                    <a:pt x="0" y="55109"/>
                  </a:lnTo>
                </a:path>
              </a:pathLst>
            </a:custGeom>
            <a:noFill/>
            <a:ln w="38100" cap="flat" cmpd="sng">
              <a:solidFill>
                <a:srgbClr val="990000"/>
              </a:solidFill>
              <a:prstDash val="solid"/>
              <a:round/>
              <a:headEnd type="none" w="lg" len="lg"/>
              <a:tailEnd type="stealth" w="lg" len="lg"/>
            </a:ln>
          </p:spPr>
        </p:sp>
        <p:sp>
          <p:nvSpPr>
            <p:cNvPr id="16" name="Shape 171"/>
            <p:cNvSpPr/>
            <p:nvPr/>
          </p:nvSpPr>
          <p:spPr>
            <a:xfrm>
              <a:off x="711779" y="1145218"/>
              <a:ext cx="7785600" cy="1163100"/>
            </a:xfrm>
            <a:prstGeom prst="rect">
              <a:avLst/>
            </a:prstGeom>
            <a:noFill/>
            <a:ln w="19050" cap="flat" cmpd="sng">
              <a:solidFill>
                <a:srgbClr val="666666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600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2948954" y="2024490"/>
              <a:ext cx="5548500" cy="2796028"/>
              <a:chOff x="2521250" y="2290797"/>
              <a:chExt cx="5548500" cy="2796028"/>
            </a:xfrm>
          </p:grpSpPr>
          <p:sp>
            <p:nvSpPr>
              <p:cNvPr id="19" name="Shape 172"/>
              <p:cNvSpPr/>
              <p:nvPr/>
            </p:nvSpPr>
            <p:spPr>
              <a:xfrm>
                <a:off x="2521250" y="2761225"/>
                <a:ext cx="5548500" cy="2325600"/>
              </a:xfrm>
              <a:prstGeom prst="rect">
                <a:avLst/>
              </a:prstGeom>
              <a:noFill/>
              <a:ln w="19050" cap="flat" cmpd="sng">
                <a:solidFill>
                  <a:srgbClr val="666666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 sz="1600" dirty="0"/>
              </a:p>
            </p:txBody>
          </p:sp>
          <p:grpSp>
            <p:nvGrpSpPr>
              <p:cNvPr id="20" name="Group 19"/>
              <p:cNvGrpSpPr/>
              <p:nvPr/>
            </p:nvGrpSpPr>
            <p:grpSpPr>
              <a:xfrm>
                <a:off x="2708950" y="2858738"/>
                <a:ext cx="5137450" cy="2134837"/>
                <a:chOff x="2708950" y="2858738"/>
                <a:chExt cx="5137450" cy="2134837"/>
              </a:xfrm>
            </p:grpSpPr>
            <p:sp>
              <p:nvSpPr>
                <p:cNvPr id="21" name="Shape 157"/>
                <p:cNvSpPr txBox="1"/>
                <p:nvPr/>
              </p:nvSpPr>
              <p:spPr>
                <a:xfrm>
                  <a:off x="4332300" y="2858738"/>
                  <a:ext cx="1344300" cy="457200"/>
                </a:xfrm>
                <a:prstGeom prst="rect">
                  <a:avLst/>
                </a:prstGeom>
                <a:solidFill>
                  <a:srgbClr val="D9D9D9"/>
                </a:solidFill>
                <a:ln w="9525" cap="flat" cmpd="sng">
                  <a:solidFill>
                    <a:srgbClr val="66666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square" lIns="91425" tIns="91425" rIns="91425" bIns="91425" anchor="t" anchorCtr="0">
                  <a:noAutofit/>
                </a:bodyPr>
                <a:lstStyle/>
                <a:p>
                  <a:pPr lvl="0" rtl="0">
                    <a:spcBef>
                      <a:spcPts val="0"/>
                    </a:spcBef>
                    <a:buNone/>
                  </a:pPr>
                  <a:r>
                    <a:rPr lang="en" sz="1600">
                      <a:latin typeface="Trebuchet MS"/>
                      <a:ea typeface="Trebuchet MS"/>
                      <a:cs typeface="Trebuchet MS"/>
                      <a:sym typeface="Trebuchet MS"/>
                    </a:rPr>
                    <a:t>H(  )   H(  )</a:t>
                  </a:r>
                </a:p>
              </p:txBody>
            </p:sp>
            <p:sp>
              <p:nvSpPr>
                <p:cNvPr id="22" name="Shape 158"/>
                <p:cNvSpPr txBox="1"/>
                <p:nvPr/>
              </p:nvSpPr>
              <p:spPr>
                <a:xfrm>
                  <a:off x="3480400" y="3715875"/>
                  <a:ext cx="1344300" cy="457200"/>
                </a:xfrm>
                <a:prstGeom prst="rect">
                  <a:avLst/>
                </a:prstGeom>
                <a:solidFill>
                  <a:srgbClr val="D9D9D9"/>
                </a:solidFill>
                <a:ln w="9525" cap="flat" cmpd="sng">
                  <a:solidFill>
                    <a:srgbClr val="66666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square" lIns="91425" tIns="91425" rIns="91425" bIns="91425" anchor="t" anchorCtr="0">
                  <a:noAutofit/>
                </a:bodyPr>
                <a:lstStyle/>
                <a:p>
                  <a:pPr lvl="0" rtl="0">
                    <a:spcBef>
                      <a:spcPts val="0"/>
                    </a:spcBef>
                    <a:buNone/>
                  </a:pPr>
                  <a:r>
                    <a:rPr lang="en" sz="1600">
                      <a:latin typeface="Trebuchet MS"/>
                      <a:ea typeface="Trebuchet MS"/>
                      <a:cs typeface="Trebuchet MS"/>
                      <a:sym typeface="Trebuchet MS"/>
                    </a:rPr>
                    <a:t>H(  )   H(  )</a:t>
                  </a:r>
                </a:p>
              </p:txBody>
            </p:sp>
            <p:sp>
              <p:nvSpPr>
                <p:cNvPr id="23" name="Shape 159"/>
                <p:cNvSpPr txBox="1"/>
                <p:nvPr/>
              </p:nvSpPr>
              <p:spPr>
                <a:xfrm>
                  <a:off x="5445800" y="3715875"/>
                  <a:ext cx="1344300" cy="457200"/>
                </a:xfrm>
                <a:prstGeom prst="rect">
                  <a:avLst/>
                </a:prstGeom>
                <a:solidFill>
                  <a:srgbClr val="D9D9D9"/>
                </a:solidFill>
                <a:ln w="9525" cap="flat" cmpd="sng">
                  <a:solidFill>
                    <a:srgbClr val="66666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square" lIns="91425" tIns="91425" rIns="91425" bIns="91425" anchor="t" anchorCtr="0">
                  <a:noAutofit/>
                </a:bodyPr>
                <a:lstStyle/>
                <a:p>
                  <a:pPr lvl="0" rtl="0">
                    <a:spcBef>
                      <a:spcPts val="0"/>
                    </a:spcBef>
                    <a:buNone/>
                  </a:pPr>
                  <a:r>
                    <a:rPr lang="en" sz="1600">
                      <a:latin typeface="Trebuchet MS"/>
                      <a:ea typeface="Trebuchet MS"/>
                      <a:cs typeface="Trebuchet MS"/>
                      <a:sym typeface="Trebuchet MS"/>
                    </a:rPr>
                    <a:t>H(  )   H(  )</a:t>
                  </a:r>
                </a:p>
              </p:txBody>
            </p:sp>
            <p:sp>
              <p:nvSpPr>
                <p:cNvPr id="24" name="Shape 160"/>
                <p:cNvSpPr/>
                <p:nvPr/>
              </p:nvSpPr>
              <p:spPr>
                <a:xfrm>
                  <a:off x="4111475" y="3093675"/>
                  <a:ext cx="638367" cy="6222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62219" h="24888" extrusionOk="0">
                      <a:moveTo>
                        <a:pt x="62219" y="0"/>
                      </a:moveTo>
                      <a:lnTo>
                        <a:pt x="62219" y="17333"/>
                      </a:lnTo>
                      <a:lnTo>
                        <a:pt x="0" y="17333"/>
                      </a:lnTo>
                      <a:lnTo>
                        <a:pt x="0" y="24888"/>
                      </a:lnTo>
                    </a:path>
                  </a:pathLst>
                </a:custGeom>
                <a:noFill/>
                <a:ln w="19050" cap="flat" cmpd="sng">
                  <a:solidFill>
                    <a:srgbClr val="990000"/>
                  </a:solidFill>
                  <a:prstDash val="solid"/>
                  <a:round/>
                  <a:headEnd type="none" w="lg" len="lg"/>
                  <a:tailEnd type="stealth" w="lg" len="lg"/>
                </a:ln>
              </p:spPr>
            </p:sp>
            <p:sp>
              <p:nvSpPr>
                <p:cNvPr id="25" name="Shape 161"/>
                <p:cNvSpPr/>
                <p:nvPr/>
              </p:nvSpPr>
              <p:spPr>
                <a:xfrm flipH="1">
                  <a:off x="5363557" y="3093675"/>
                  <a:ext cx="766538" cy="6222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62219" h="24888" extrusionOk="0">
                      <a:moveTo>
                        <a:pt x="62219" y="0"/>
                      </a:moveTo>
                      <a:lnTo>
                        <a:pt x="62219" y="17333"/>
                      </a:lnTo>
                      <a:lnTo>
                        <a:pt x="0" y="17333"/>
                      </a:lnTo>
                      <a:lnTo>
                        <a:pt x="0" y="24888"/>
                      </a:lnTo>
                    </a:path>
                  </a:pathLst>
                </a:custGeom>
                <a:noFill/>
                <a:ln w="19050" cap="flat" cmpd="sng">
                  <a:solidFill>
                    <a:srgbClr val="990000"/>
                  </a:solidFill>
                  <a:prstDash val="solid"/>
                  <a:round/>
                  <a:headEnd type="none" w="lg" len="lg"/>
                  <a:tailEnd type="stealth" w="lg" len="lg"/>
                </a:ln>
              </p:spPr>
            </p:sp>
            <p:cxnSp>
              <p:nvCxnSpPr>
                <p:cNvPr id="26" name="Shape 163"/>
                <p:cNvCxnSpPr/>
                <p:nvPr/>
              </p:nvCxnSpPr>
              <p:spPr>
                <a:xfrm flipH="1">
                  <a:off x="3237100" y="4008075"/>
                  <a:ext cx="670500" cy="6837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990000"/>
                  </a:solidFill>
                  <a:prstDash val="solid"/>
                  <a:round/>
                  <a:headEnd type="none" w="lg" len="lg"/>
                  <a:tailEnd type="triangle" w="lg" len="lg"/>
                </a:ln>
              </p:spPr>
            </p:cxnSp>
            <p:cxnSp>
              <p:nvCxnSpPr>
                <p:cNvPr id="27" name="Shape 165"/>
                <p:cNvCxnSpPr/>
                <p:nvPr/>
              </p:nvCxnSpPr>
              <p:spPr>
                <a:xfrm>
                  <a:off x="4546825" y="3972675"/>
                  <a:ext cx="16800" cy="7191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990000"/>
                  </a:solidFill>
                  <a:prstDash val="solid"/>
                  <a:round/>
                  <a:headEnd type="none" w="lg" len="lg"/>
                  <a:tailEnd type="triangle" w="lg" len="lg"/>
                </a:ln>
              </p:spPr>
            </p:cxnSp>
            <p:sp>
              <p:nvSpPr>
                <p:cNvPr id="28" name="Shape 164"/>
                <p:cNvSpPr txBox="1"/>
                <p:nvPr/>
              </p:nvSpPr>
              <p:spPr>
                <a:xfrm>
                  <a:off x="2708950" y="4691775"/>
                  <a:ext cx="1056300" cy="301800"/>
                </a:xfrm>
                <a:prstGeom prst="rect">
                  <a:avLst/>
                </a:prstGeom>
                <a:solidFill>
                  <a:srgbClr val="D9D9D9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square" lIns="91425" tIns="91425" rIns="91425" bIns="91425" anchor="t" anchorCtr="0">
                  <a:noAutofit/>
                </a:bodyPr>
                <a:lstStyle/>
                <a:p>
                  <a:pPr lvl="0" algn="ctr" rtl="0">
                    <a:spcBef>
                      <a:spcPts val="0"/>
                    </a:spcBef>
                    <a:buNone/>
                  </a:pPr>
                  <a:r>
                    <a:rPr lang="en" sz="1100"/>
                    <a:t>transaction</a:t>
                  </a:r>
                </a:p>
              </p:txBody>
            </p:sp>
            <p:sp>
              <p:nvSpPr>
                <p:cNvPr id="29" name="Shape 166"/>
                <p:cNvSpPr txBox="1"/>
                <p:nvPr/>
              </p:nvSpPr>
              <p:spPr>
                <a:xfrm>
                  <a:off x="4035475" y="4691775"/>
                  <a:ext cx="1056300" cy="301800"/>
                </a:xfrm>
                <a:prstGeom prst="rect">
                  <a:avLst/>
                </a:prstGeom>
                <a:solidFill>
                  <a:srgbClr val="D9D9D9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square" lIns="91425" tIns="91425" rIns="91425" bIns="91425" anchor="t" anchorCtr="0">
                  <a:noAutofit/>
                </a:bodyPr>
                <a:lstStyle/>
                <a:p>
                  <a:pPr lvl="0" algn="ctr" rtl="0">
                    <a:spcBef>
                      <a:spcPts val="0"/>
                    </a:spcBef>
                    <a:buNone/>
                  </a:pPr>
                  <a:r>
                    <a:rPr lang="en" sz="1100"/>
                    <a:t>transaction</a:t>
                  </a:r>
                </a:p>
              </p:txBody>
            </p:sp>
            <p:cxnSp>
              <p:nvCxnSpPr>
                <p:cNvPr id="30" name="Shape 167"/>
                <p:cNvCxnSpPr/>
                <p:nvPr/>
              </p:nvCxnSpPr>
              <p:spPr>
                <a:xfrm flipH="1">
                  <a:off x="5890150" y="3959475"/>
                  <a:ext cx="13500" cy="7323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990000"/>
                  </a:solidFill>
                  <a:prstDash val="solid"/>
                  <a:round/>
                  <a:headEnd type="none" w="lg" len="lg"/>
                  <a:tailEnd type="triangle" w="lg" len="lg"/>
                </a:ln>
              </p:spPr>
            </p:cxnSp>
            <p:cxnSp>
              <p:nvCxnSpPr>
                <p:cNvPr id="31" name="Shape 169"/>
                <p:cNvCxnSpPr/>
                <p:nvPr/>
              </p:nvCxnSpPr>
              <p:spPr>
                <a:xfrm>
                  <a:off x="6525050" y="3986175"/>
                  <a:ext cx="793200" cy="7056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990000"/>
                  </a:solidFill>
                  <a:prstDash val="solid"/>
                  <a:round/>
                  <a:headEnd type="none" w="lg" len="lg"/>
                  <a:tailEnd type="triangle" w="lg" len="lg"/>
                </a:ln>
              </p:spPr>
            </p:cxnSp>
            <p:sp>
              <p:nvSpPr>
                <p:cNvPr id="32" name="Shape 168"/>
                <p:cNvSpPr txBox="1"/>
                <p:nvPr/>
              </p:nvSpPr>
              <p:spPr>
                <a:xfrm>
                  <a:off x="5362000" y="4691775"/>
                  <a:ext cx="1056300" cy="301800"/>
                </a:xfrm>
                <a:prstGeom prst="rect">
                  <a:avLst/>
                </a:prstGeom>
                <a:solidFill>
                  <a:srgbClr val="D9D9D9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square" lIns="91425" tIns="91425" rIns="91425" bIns="91425" anchor="t" anchorCtr="0">
                  <a:noAutofit/>
                </a:bodyPr>
                <a:lstStyle/>
                <a:p>
                  <a:pPr lvl="0" algn="ctr" rtl="0">
                    <a:spcBef>
                      <a:spcPts val="0"/>
                    </a:spcBef>
                    <a:buNone/>
                  </a:pPr>
                  <a:r>
                    <a:rPr lang="en" sz="1100"/>
                    <a:t>transaction</a:t>
                  </a:r>
                </a:p>
              </p:txBody>
            </p:sp>
            <p:sp>
              <p:nvSpPr>
                <p:cNvPr id="33" name="Shape 170"/>
                <p:cNvSpPr txBox="1"/>
                <p:nvPr/>
              </p:nvSpPr>
              <p:spPr>
                <a:xfrm>
                  <a:off x="6790100" y="4691775"/>
                  <a:ext cx="1056300" cy="301800"/>
                </a:xfrm>
                <a:prstGeom prst="rect">
                  <a:avLst/>
                </a:prstGeom>
                <a:solidFill>
                  <a:srgbClr val="D9D9D9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square" lIns="91425" tIns="91425" rIns="91425" bIns="91425" anchor="t" anchorCtr="0">
                  <a:noAutofit/>
                </a:bodyPr>
                <a:lstStyle/>
                <a:p>
                  <a:pPr lvl="0" algn="ctr" rtl="0">
                    <a:spcBef>
                      <a:spcPts val="0"/>
                    </a:spcBef>
                    <a:buNone/>
                  </a:pPr>
                  <a:r>
                    <a:rPr lang="en" sz="1100"/>
                    <a:t>transaction</a:t>
                  </a:r>
                </a:p>
              </p:txBody>
            </p:sp>
          </p:grpSp>
          <p:cxnSp>
            <p:nvCxnSpPr>
              <p:cNvPr id="18" name="Shape 162"/>
              <p:cNvCxnSpPr/>
              <p:nvPr/>
            </p:nvCxnSpPr>
            <p:spPr>
              <a:xfrm>
                <a:off x="4961468" y="2290797"/>
                <a:ext cx="19007" cy="567941"/>
              </a:xfrm>
              <a:prstGeom prst="straightConnector1">
                <a:avLst/>
              </a:prstGeom>
              <a:noFill/>
              <a:ln w="19050" cap="flat" cmpd="sng">
                <a:solidFill>
                  <a:srgbClr val="990000"/>
                </a:solidFill>
                <a:prstDash val="solid"/>
                <a:round/>
                <a:headEnd type="none" w="lg" len="lg"/>
                <a:tailEnd type="triangle" w="lg" len="lg"/>
              </a:ln>
            </p:spPr>
          </p:cxnSp>
        </p:grpSp>
        <p:cxnSp>
          <p:nvCxnSpPr>
            <p:cNvPr id="34" name="Straight Connector 33"/>
            <p:cNvCxnSpPr/>
            <p:nvPr/>
          </p:nvCxnSpPr>
          <p:spPr>
            <a:xfrm>
              <a:off x="2948954" y="2494918"/>
              <a:ext cx="5548425" cy="232560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>
              <a:off x="2948954" y="2494918"/>
              <a:ext cx="5548426" cy="232560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ular Callout 35"/>
            <p:cNvSpPr/>
            <p:nvPr/>
          </p:nvSpPr>
          <p:spPr>
            <a:xfrm>
              <a:off x="536343" y="2773397"/>
              <a:ext cx="2021684" cy="1187340"/>
            </a:xfrm>
            <a:prstGeom prst="wedgeRectCallout">
              <a:avLst>
                <a:gd name="adj1" fmla="val 49311"/>
                <a:gd name="adj2" fmla="val -102155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Helvetica Neue Light" charset="0"/>
                  <a:ea typeface="Helvetica Neue Light" charset="0"/>
                  <a:cs typeface="Helvetica Neue Light" charset="0"/>
                </a:rPr>
                <a:t>Idea:</a:t>
              </a:r>
            </a:p>
            <a:p>
              <a:pPr algn="ctr"/>
              <a:r>
                <a:rPr lang="en-US" dirty="0">
                  <a:latin typeface="Helvetica Neue Light" charset="0"/>
                  <a:ea typeface="Helvetica Neue Light" charset="0"/>
                  <a:cs typeface="Helvetica Neue Light" charset="0"/>
                </a:rPr>
                <a:t>Only store </a:t>
              </a:r>
              <a:br>
                <a:rPr lang="en-US" dirty="0">
                  <a:latin typeface="Helvetica Neue Light" charset="0"/>
                  <a:ea typeface="Helvetica Neue Light" charset="0"/>
                  <a:cs typeface="Helvetica Neue Light" charset="0"/>
                </a:rPr>
              </a:br>
              <a:r>
                <a:rPr lang="en-US" dirty="0">
                  <a:latin typeface="Helvetica Neue Light" charset="0"/>
                  <a:ea typeface="Helvetica Neue Light" charset="0"/>
                  <a:cs typeface="Helvetica Neue Light" charset="0"/>
                </a:rPr>
                <a:t>block headers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1194437"/>
      </p:ext>
    </p:extLst>
  </p:cSld>
  <p:clrMapOvr>
    <a:masterClrMapping/>
  </p:clrMapOvr>
  <p:transition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B4C51-CCA0-3442-B790-1EBE899E1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Model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8D0CC3-2050-9743-8143-AEFD1DA66F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Prover (full node)</a:t>
            </a:r>
          </a:p>
          <a:p>
            <a:r>
              <a:rPr lang="en-US" dirty="0"/>
              <a:t>Verifier (light client)</a:t>
            </a:r>
          </a:p>
        </p:txBody>
      </p:sp>
    </p:spTree>
    <p:extLst>
      <p:ext uri="{BB962C8B-B14F-4D97-AF65-F5344CB8AC3E}">
        <p14:creationId xmlns:p14="http://schemas.microsoft.com/office/powerpoint/2010/main" val="3985291339"/>
      </p:ext>
    </p:extLst>
  </p:cSld>
  <p:clrMapOvr>
    <a:masterClrMapping/>
  </p:clrMapOvr>
  <p:transition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9D2AE-14BD-7A45-A86D-019B86010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FlyClient Overview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76973780-8ABB-7D4E-86F0-E1ADBA33E93F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/>
            <p:txBody>
              <a:bodyPr/>
              <a:lstStyle/>
              <a:p>
                <a:r>
                  <a:rPr lang="en-US" dirty="0"/>
                  <a:t>Verify only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</m:oMath>
                </a14:m>
                <a:r>
                  <a:rPr lang="en-US" dirty="0"/>
                  <a:t> blocks uniformly at random</a:t>
                </a:r>
              </a:p>
              <a:p>
                <a:r>
                  <a:rPr lang="en-US" dirty="0"/>
                  <a:t>Create a Merkle tree of blocks to ensure integrity</a:t>
                </a:r>
              </a:p>
              <a:p>
                <a:r>
                  <a:rPr lang="en-US" dirty="0"/>
                  <a:t>Prove </a:t>
                </a:r>
                <a:r>
                  <a:rPr lang="en-US" i="1" dirty="0"/>
                  <a:t>tx </a:t>
                </a:r>
                <a:r>
                  <a:rPr lang="en-US" dirty="0"/>
                  <a:t>is included in the block</a:t>
                </a:r>
              </a:p>
            </p:txBody>
          </p:sp>
        </mc:Choice>
        <mc:Fallback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76973780-8ABB-7D4E-86F0-E1ADBA33E93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blipFill>
                <a:blip r:embed="rId2"/>
                <a:stretch>
                  <a:fillRect l="-1080" t="-13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3386052"/>
      </p:ext>
    </p:extLst>
  </p:cSld>
  <p:clrMapOvr>
    <a:masterClrMapping/>
  </p:clrMapOvr>
  <p:transition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5005B-EFC8-1D4B-A302-CD5715D64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Probabilistic Block Sampling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5C4C8DDC-5114-964A-A99B-452AB396AEC3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/>
            <p:txBody>
              <a:bodyPr/>
              <a:lstStyle/>
              <a:p>
                <a:r>
                  <a:rPr lang="en-US" dirty="0"/>
                  <a:t>Sample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</m:oMath>
                </a14:m>
                <a:r>
                  <a:rPr lang="en-US" dirty="0"/>
                  <a:t> blocks uniformly at random</a:t>
                </a:r>
              </a:p>
              <a:p>
                <a:r>
                  <a:rPr lang="en-US" dirty="0"/>
                  <a:t>Adversary corrupts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/2</m:t>
                    </m:r>
                  </m:oMath>
                </a14:m>
                <a:r>
                  <a:rPr lang="en-US" dirty="0"/>
                  <a:t> of blocks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5C4C8DDC-5114-964A-A99B-452AB396AEC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blipFill>
                <a:blip r:embed="rId2"/>
                <a:stretch>
                  <a:fillRect l="-1080" t="-13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65661290"/>
      </p:ext>
    </p:extLst>
  </p:cSld>
  <p:clrMapOvr>
    <a:masterClrMapping/>
  </p:clrMapOvr>
  <p:transition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5005B-EFC8-1D4B-A302-CD5715D64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Block Inclusion Verification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4C8DDC-5114-964A-A99B-452AB396AE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Ensure sampled blocks belong to the same chain</a:t>
            </a:r>
          </a:p>
          <a:p>
            <a:r>
              <a:rPr lang="en-US" dirty="0"/>
              <a:t>Otherwise, malicious prover can send </a:t>
            </a:r>
            <a:r>
              <a:rPr lang="en-US" i="1" dirty="0"/>
              <a:t>fake blocks </a:t>
            </a:r>
          </a:p>
          <a:p>
            <a:pPr lvl="1"/>
            <a:r>
              <a:rPr lang="en-US" dirty="0"/>
              <a:t>Blocks that are correctly-mined but refer to wrong prev. blocks</a:t>
            </a:r>
          </a:p>
          <a:p>
            <a:r>
              <a:rPr lang="en-US" dirty="0"/>
              <a:t>Strawman: Use a Merkle tree </a:t>
            </a:r>
          </a:p>
          <a:p>
            <a:pPr lvl="1"/>
            <a:r>
              <a:rPr lang="en-US" dirty="0"/>
              <a:t>Ensures a given block is at a certain position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479331"/>
      </p:ext>
    </p:extLst>
  </p:cSld>
  <p:clrMapOvr>
    <a:masterClrMapping/>
  </p:clrMapOvr>
  <p:transition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92CD68A-1427-7C49-BC98-261CA2B49B42}"/>
              </a:ext>
            </a:extLst>
          </p:cNvPr>
          <p:cNvSpPr txBox="1"/>
          <p:nvPr/>
        </p:nvSpPr>
        <p:spPr>
          <a:xfrm>
            <a:off x="5597985" y="2909701"/>
            <a:ext cx="11076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Palatino" pitchFamily="2" charset="77"/>
                <a:ea typeface="Palatino" pitchFamily="2" charset="77"/>
              </a:rPr>
              <a:t>…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6" name="Table 25">
                <a:extLst>
                  <a:ext uri="{FF2B5EF4-FFF2-40B4-BE49-F238E27FC236}">
                    <a16:creationId xmlns:a16="http://schemas.microsoft.com/office/drawing/2014/main" id="{49A2CB44-731C-9C49-8DF2-59F9B9B089A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94283509"/>
                  </p:ext>
                </p:extLst>
              </p:nvPr>
            </p:nvGraphicFramePr>
            <p:xfrm>
              <a:off x="3826508" y="2863834"/>
              <a:ext cx="1676400" cy="94385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533510">
                      <a:extLst>
                        <a:ext uri="{9D8B030D-6E8A-4147-A177-3AD203B41FA5}">
                          <a16:colId xmlns:a16="http://schemas.microsoft.com/office/drawing/2014/main" val="2486808129"/>
                        </a:ext>
                      </a:extLst>
                    </a:gridCol>
                    <a:gridCol w="304689">
                      <a:extLst>
                        <a:ext uri="{9D8B030D-6E8A-4147-A177-3AD203B41FA5}">
                          <a16:colId xmlns:a16="http://schemas.microsoft.com/office/drawing/2014/main" val="3242397185"/>
                        </a:ext>
                      </a:extLst>
                    </a:gridCol>
                    <a:gridCol w="265321">
                      <a:extLst>
                        <a:ext uri="{9D8B030D-6E8A-4147-A177-3AD203B41FA5}">
                          <a16:colId xmlns:a16="http://schemas.microsoft.com/office/drawing/2014/main" val="3502261408"/>
                        </a:ext>
                      </a:extLst>
                    </a:gridCol>
                    <a:gridCol w="572880">
                      <a:extLst>
                        <a:ext uri="{9D8B030D-6E8A-4147-A177-3AD203B41FA5}">
                          <a16:colId xmlns:a16="http://schemas.microsoft.com/office/drawing/2014/main" val="3127810299"/>
                        </a:ext>
                      </a:extLst>
                    </a:gridCol>
                  </a:tblGrid>
                  <a:tr h="4719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900" dirty="0">
                              <a:latin typeface="Palatino" pitchFamily="2" charset="77"/>
                              <a:ea typeface="Palatino" pitchFamily="2" charset="77"/>
                            </a:rPr>
                            <a:t>Prev.</a:t>
                          </a:r>
                        </a:p>
                        <a:p>
                          <a:pPr algn="ctr"/>
                          <a:r>
                            <a:rPr lang="en-US" sz="900" dirty="0">
                              <a:latin typeface="Palatino" pitchFamily="2" charset="77"/>
                              <a:ea typeface="Palatino" pitchFamily="2" charset="77"/>
                            </a:rPr>
                            <a:t>hash</a:t>
                          </a:r>
                        </a:p>
                      </a:txBody>
                      <a:tcPr marL="100584" marR="100584" anchor="ctr">
                        <a:solidFill>
                          <a:srgbClr val="ECECF0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900" dirty="0">
                              <a:latin typeface="Palatino" pitchFamily="2" charset="77"/>
                              <a:ea typeface="Palatino" pitchFamily="2" charset="77"/>
                            </a:rPr>
                            <a:t>Nonce</a:t>
                          </a:r>
                        </a:p>
                      </a:txBody>
                      <a:tcPr marL="100584" marR="100584" anchor="ctr">
                        <a:solidFill>
                          <a:srgbClr val="ECECF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900" dirty="0">
                              <a:latin typeface="Palatino" pitchFamily="2" charset="77"/>
                              <a:ea typeface="Palatino" pitchFamily="2" charset="77"/>
                            </a:rPr>
                            <a:t>Time-</a:t>
                          </a:r>
                        </a:p>
                        <a:p>
                          <a:pPr algn="ctr"/>
                          <a:r>
                            <a:rPr lang="en-US" sz="900" dirty="0">
                              <a:latin typeface="Palatino" pitchFamily="2" charset="77"/>
                              <a:ea typeface="Palatino" pitchFamily="2" charset="77"/>
                            </a:rPr>
                            <a:t>stamp</a:t>
                          </a:r>
                        </a:p>
                      </a:txBody>
                      <a:tcPr marL="100584" marR="100584" anchor="ctr">
                        <a:solidFill>
                          <a:srgbClr val="ECECF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57874013"/>
                      </a:ext>
                    </a:extLst>
                  </a:tr>
                  <a:tr h="471925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>
                              <a:latin typeface="Palatino" pitchFamily="2" charset="77"/>
                              <a:ea typeface="Palatino" pitchFamily="2" charset="77"/>
                            </a:rPr>
                            <a:t>Merkle root</a:t>
                          </a:r>
                        </a:p>
                      </a:txBody>
                      <a:tcPr marL="100584" marR="100584" anchor="ctr">
                        <a:solidFill>
                          <a:srgbClr val="ECECF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100" dirty="0">
                            <a:latin typeface="Palatino" pitchFamily="2" charset="77"/>
                            <a:ea typeface="Palatino" pitchFamily="2" charset="77"/>
                          </a:endParaRPr>
                        </a:p>
                      </a:txBody>
                      <a:tcPr anchor="ctr"/>
                    </a:tc>
                    <a:tc gridSpan="2">
                      <a:txBody>
                        <a:bodyPr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000" dirty="0">
                              <a:latin typeface="Palatino" pitchFamily="2" charset="77"/>
                              <a:ea typeface="Palatino" pitchFamily="2" charset="77"/>
                            </a:rPr>
                            <a:t>MMR root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000" b="0" i="1" smtClean="0">
                                      <a:latin typeface="Cambria Math" panose="02040503050406030204" pitchFamily="18" charset="0"/>
                                      <a:ea typeface="Palatino" pitchFamily="2" charset="77"/>
                                      <a:cs typeface="Trebuchet MS"/>
                                      <a:sym typeface="Trebuchet MS"/>
                                    </a:rPr>
                                  </m:ctrlPr>
                                </m:sSubPr>
                                <m:e>
                                  <m:r>
                                    <a:rPr lang="en-US" sz="1000" b="0" i="1" smtClean="0">
                                      <a:latin typeface="Cambria Math" panose="02040503050406030204" pitchFamily="18" charset="0"/>
                                      <a:ea typeface="Palatino" pitchFamily="2" charset="77"/>
                                      <a:cs typeface="Trebuchet MS"/>
                                      <a:sym typeface="Trebuchet MS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sz="1000" b="0" i="1" smtClean="0">
                                      <a:latin typeface="Cambria Math" panose="02040503050406030204" pitchFamily="18" charset="0"/>
                                      <a:ea typeface="Palatino" pitchFamily="2" charset="77"/>
                                      <a:cs typeface="Trebuchet MS"/>
                                      <a:sym typeface="Trebuchet MS"/>
                                    </a:rPr>
                                    <m:t>𝑖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000" dirty="0">
                              <a:latin typeface="Palatino" pitchFamily="2" charset="77"/>
                              <a:ea typeface="Palatino" pitchFamily="2" charset="77"/>
                            </a:rPr>
                            <a:t>)</a:t>
                          </a:r>
                        </a:p>
                      </a:txBody>
                      <a:tcPr marL="100584" marR="100584" anchor="ctr">
                        <a:solidFill>
                          <a:srgbClr val="ECECF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100" dirty="0">
                            <a:latin typeface="Palatino" pitchFamily="2" charset="77"/>
                            <a:ea typeface="Palatino" pitchFamily="2" charset="77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461292796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6" name="Table 25">
                <a:extLst>
                  <a:ext uri="{FF2B5EF4-FFF2-40B4-BE49-F238E27FC236}">
                    <a16:creationId xmlns:a16="http://schemas.microsoft.com/office/drawing/2014/main" id="{49A2CB44-731C-9C49-8DF2-59F9B9B089A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94283509"/>
                  </p:ext>
                </p:extLst>
              </p:nvPr>
            </p:nvGraphicFramePr>
            <p:xfrm>
              <a:off x="3826508" y="2863834"/>
              <a:ext cx="1676400" cy="94385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533510">
                      <a:extLst>
                        <a:ext uri="{9D8B030D-6E8A-4147-A177-3AD203B41FA5}">
                          <a16:colId xmlns:a16="http://schemas.microsoft.com/office/drawing/2014/main" val="2486808129"/>
                        </a:ext>
                      </a:extLst>
                    </a:gridCol>
                    <a:gridCol w="304689">
                      <a:extLst>
                        <a:ext uri="{9D8B030D-6E8A-4147-A177-3AD203B41FA5}">
                          <a16:colId xmlns:a16="http://schemas.microsoft.com/office/drawing/2014/main" val="3242397185"/>
                        </a:ext>
                      </a:extLst>
                    </a:gridCol>
                    <a:gridCol w="265321">
                      <a:extLst>
                        <a:ext uri="{9D8B030D-6E8A-4147-A177-3AD203B41FA5}">
                          <a16:colId xmlns:a16="http://schemas.microsoft.com/office/drawing/2014/main" val="3502261408"/>
                        </a:ext>
                      </a:extLst>
                    </a:gridCol>
                    <a:gridCol w="572880">
                      <a:extLst>
                        <a:ext uri="{9D8B030D-6E8A-4147-A177-3AD203B41FA5}">
                          <a16:colId xmlns:a16="http://schemas.microsoft.com/office/drawing/2014/main" val="3127810299"/>
                        </a:ext>
                      </a:extLst>
                    </a:gridCol>
                  </a:tblGrid>
                  <a:tr h="4719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900" dirty="0">
                              <a:latin typeface="Palatino" pitchFamily="2" charset="77"/>
                              <a:ea typeface="Palatino" pitchFamily="2" charset="77"/>
                            </a:rPr>
                            <a:t>Prev.</a:t>
                          </a:r>
                        </a:p>
                        <a:p>
                          <a:pPr algn="ctr"/>
                          <a:r>
                            <a:rPr lang="en-US" sz="900" dirty="0">
                              <a:latin typeface="Palatino" pitchFamily="2" charset="77"/>
                              <a:ea typeface="Palatino" pitchFamily="2" charset="77"/>
                            </a:rPr>
                            <a:t>hash</a:t>
                          </a:r>
                        </a:p>
                      </a:txBody>
                      <a:tcPr marL="100584" marR="100584" anchor="ctr">
                        <a:solidFill>
                          <a:srgbClr val="ECECF0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900" dirty="0">
                              <a:latin typeface="Palatino" pitchFamily="2" charset="77"/>
                              <a:ea typeface="Palatino" pitchFamily="2" charset="77"/>
                            </a:rPr>
                            <a:t>Nonce</a:t>
                          </a:r>
                        </a:p>
                      </a:txBody>
                      <a:tcPr marL="100584" marR="100584" anchor="ctr">
                        <a:solidFill>
                          <a:srgbClr val="ECECF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900" dirty="0">
                              <a:latin typeface="Palatino" pitchFamily="2" charset="77"/>
                              <a:ea typeface="Palatino" pitchFamily="2" charset="77"/>
                            </a:rPr>
                            <a:t>Time-</a:t>
                          </a:r>
                        </a:p>
                        <a:p>
                          <a:pPr algn="ctr"/>
                          <a:r>
                            <a:rPr lang="en-US" sz="900" dirty="0">
                              <a:latin typeface="Palatino" pitchFamily="2" charset="77"/>
                              <a:ea typeface="Palatino" pitchFamily="2" charset="77"/>
                            </a:rPr>
                            <a:t>stamp</a:t>
                          </a:r>
                        </a:p>
                      </a:txBody>
                      <a:tcPr marL="100584" marR="100584" anchor="ctr">
                        <a:solidFill>
                          <a:srgbClr val="ECECF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57874013"/>
                      </a:ext>
                    </a:extLst>
                  </a:tr>
                  <a:tr h="471925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>
                              <a:latin typeface="Palatino" pitchFamily="2" charset="77"/>
                              <a:ea typeface="Palatino" pitchFamily="2" charset="77"/>
                            </a:rPr>
                            <a:t>Merkle root</a:t>
                          </a:r>
                        </a:p>
                      </a:txBody>
                      <a:tcPr marL="100584" marR="100584" anchor="ctr">
                        <a:solidFill>
                          <a:srgbClr val="ECECF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100" dirty="0">
                            <a:latin typeface="Palatino" pitchFamily="2" charset="77"/>
                            <a:ea typeface="Palatino" pitchFamily="2" charset="77"/>
                          </a:endParaRPr>
                        </a:p>
                      </a:txBody>
                      <a:tcPr anchor="ctr"/>
                    </a:tc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00584" marR="100584" anchor="ctr">
                        <a:blipFill>
                          <a:blip r:embed="rId2"/>
                          <a:stretch>
                            <a:fillRect l="-100000" t="-105405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100" dirty="0">
                            <a:latin typeface="Palatino" pitchFamily="2" charset="77"/>
                            <a:ea typeface="Palatino" pitchFamily="2" charset="77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46129279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D6B67849-4E8B-634A-854A-D587577D9D81}"/>
              </a:ext>
            </a:extLst>
          </p:cNvPr>
          <p:cNvSpPr txBox="1"/>
          <p:nvPr/>
        </p:nvSpPr>
        <p:spPr>
          <a:xfrm>
            <a:off x="3235785" y="2949773"/>
            <a:ext cx="11076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Palatino" pitchFamily="2" charset="77"/>
                <a:ea typeface="Palatino" pitchFamily="2" charset="77"/>
              </a:rPr>
              <a:t>…</a:t>
            </a:r>
          </a:p>
        </p:txBody>
      </p:sp>
      <p:sp>
        <p:nvSpPr>
          <p:cNvPr id="28" name="Right Arrow 27">
            <a:extLst>
              <a:ext uri="{FF2B5EF4-FFF2-40B4-BE49-F238E27FC236}">
                <a16:creationId xmlns:a16="http://schemas.microsoft.com/office/drawing/2014/main" id="{9668FC70-8090-EF46-AADC-A305F31C0C7C}"/>
              </a:ext>
            </a:extLst>
          </p:cNvPr>
          <p:cNvSpPr/>
          <p:nvPr/>
        </p:nvSpPr>
        <p:spPr bwMode="auto">
          <a:xfrm rot="10800000">
            <a:off x="3657601" y="3004476"/>
            <a:ext cx="156533" cy="180169"/>
          </a:xfrm>
          <a:prstGeom prst="rightArrow">
            <a:avLst/>
          </a:prstGeom>
          <a:solidFill>
            <a:schemeClr val="bg1">
              <a:lumMod val="50000"/>
            </a:schemeClr>
          </a:solidFill>
          <a:ln w="127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91440" rIns="91440" bIns="91440" numCol="1" rtlCol="0" anchor="ctr" anchorCtr="1" compatLnSpc="1">
            <a:prstTxWarp prst="textNoShape">
              <a:avLst/>
            </a:prstTxWarp>
            <a:normAutofit fontScale="25000" lnSpcReduction="20000"/>
          </a:bodyPr>
          <a:lstStyle/>
          <a:p>
            <a:pPr marL="0" marR="0" indent="0" algn="ctr" defTabSz="914400" rtl="0" eaLnBrk="0" fontAlgn="base" latinLnBrk="0" hangingPunct="0">
              <a:lnSpc>
                <a:spcPct val="90000"/>
              </a:lnSpc>
              <a:spcBef>
                <a:spcPts val="660"/>
              </a:spcBef>
              <a:spcAft>
                <a:spcPts val="66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9EB38ADB-4FBE-C142-B7BC-0BB538519F2B}"/>
              </a:ext>
            </a:extLst>
          </p:cNvPr>
          <p:cNvSpPr/>
          <p:nvPr/>
        </p:nvSpPr>
        <p:spPr bwMode="auto">
          <a:xfrm rot="10800000">
            <a:off x="6015667" y="3004476"/>
            <a:ext cx="156533" cy="180169"/>
          </a:xfrm>
          <a:prstGeom prst="rightArrow">
            <a:avLst/>
          </a:prstGeom>
          <a:solidFill>
            <a:schemeClr val="bg1">
              <a:lumMod val="50000"/>
            </a:schemeClr>
          </a:solidFill>
          <a:ln w="127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91440" rIns="91440" bIns="91440" numCol="1" rtlCol="0" anchor="ctr" anchorCtr="1" compatLnSpc="1">
            <a:prstTxWarp prst="textNoShape">
              <a:avLst/>
            </a:prstTxWarp>
            <a:normAutofit fontScale="25000" lnSpcReduction="20000"/>
          </a:bodyPr>
          <a:lstStyle/>
          <a:p>
            <a:pPr marL="0" marR="0" indent="0" algn="ctr" defTabSz="914400" rtl="0" eaLnBrk="0" fontAlgn="base" latinLnBrk="0" hangingPunct="0">
              <a:lnSpc>
                <a:spcPct val="90000"/>
              </a:lnSpc>
              <a:spcBef>
                <a:spcPts val="660"/>
              </a:spcBef>
              <a:spcAft>
                <a:spcPts val="66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734A34-FB3C-F246-B3DF-C4DEA2277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476" y="267214"/>
            <a:ext cx="8289324" cy="468312"/>
          </a:xfrm>
        </p:spPr>
        <p:txBody>
          <a:bodyPr/>
          <a:lstStyle/>
          <a:p>
            <a:r>
              <a:rPr lang="en-US" dirty="0"/>
              <a:t>Merkle Mountain Range</a:t>
            </a:r>
          </a:p>
        </p:txBody>
      </p:sp>
      <p:sp>
        <p:nvSpPr>
          <p:cNvPr id="5" name="Shape 164">
            <a:extLst>
              <a:ext uri="{FF2B5EF4-FFF2-40B4-BE49-F238E27FC236}">
                <a16:creationId xmlns:a16="http://schemas.microsoft.com/office/drawing/2014/main" id="{486E00E9-83EE-CC41-9F4F-C1217CEC45BF}"/>
              </a:ext>
            </a:extLst>
          </p:cNvPr>
          <p:cNvSpPr txBox="1"/>
          <p:nvPr/>
        </p:nvSpPr>
        <p:spPr>
          <a:xfrm>
            <a:off x="4049373" y="4571495"/>
            <a:ext cx="370227" cy="274364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200" i="1" dirty="0">
                <a:latin typeface="Palatino" pitchFamily="2" charset="77"/>
                <a:ea typeface="Palatino" pitchFamily="2" charset="77"/>
              </a:rPr>
              <a:t>tx</a:t>
            </a:r>
          </a:p>
        </p:txBody>
      </p:sp>
      <p:sp>
        <p:nvSpPr>
          <p:cNvPr id="7" name="Shape 171">
            <a:extLst>
              <a:ext uri="{FF2B5EF4-FFF2-40B4-BE49-F238E27FC236}">
                <a16:creationId xmlns:a16="http://schemas.microsoft.com/office/drawing/2014/main" id="{89C6111B-0220-C843-A1E5-E69E8C0E15DF}"/>
              </a:ext>
            </a:extLst>
          </p:cNvPr>
          <p:cNvSpPr/>
          <p:nvPr/>
        </p:nvSpPr>
        <p:spPr>
          <a:xfrm>
            <a:off x="1384371" y="2785692"/>
            <a:ext cx="6548281" cy="1120102"/>
          </a:xfrm>
          <a:prstGeom prst="rect">
            <a:avLst/>
          </a:prstGeom>
          <a:noFill/>
          <a:ln w="19050" cap="flat" cmpd="sng">
            <a:solidFill>
              <a:srgbClr val="666666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200"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3B3989-3280-784B-B0EE-C8E9352946BB}"/>
              </a:ext>
            </a:extLst>
          </p:cNvPr>
          <p:cNvSpPr txBox="1"/>
          <p:nvPr/>
        </p:nvSpPr>
        <p:spPr>
          <a:xfrm>
            <a:off x="8001000" y="3197260"/>
            <a:ext cx="1222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Palatino" pitchFamily="2" charset="77"/>
                <a:ea typeface="Palatino" pitchFamily="2" charset="77"/>
              </a:rPr>
              <a:t>Chain head</a:t>
            </a:r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FF67780C-07D3-F847-91E2-B6F0DF0495D7}"/>
              </a:ext>
            </a:extLst>
          </p:cNvPr>
          <p:cNvSpPr/>
          <p:nvPr/>
        </p:nvSpPr>
        <p:spPr>
          <a:xfrm>
            <a:off x="1384371" y="1416686"/>
            <a:ext cx="6548281" cy="1295573"/>
          </a:xfrm>
          <a:prstGeom prst="triangle">
            <a:avLst/>
          </a:prstGeom>
          <a:solidFill>
            <a:srgbClr val="ECECF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Mountain Merkle Range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(MMR)</a:t>
            </a:r>
          </a:p>
          <a:p>
            <a:pPr algn="ctr"/>
            <a:endParaRPr lang="en-US" sz="1200" dirty="0">
              <a:solidFill>
                <a:schemeClr val="tx1"/>
              </a:solidFill>
              <a:latin typeface="Palatino" pitchFamily="2" charset="77"/>
              <a:ea typeface="Palatino" pitchFamily="2" charset="77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Shape 155">
                <a:extLst>
                  <a:ext uri="{FF2B5EF4-FFF2-40B4-BE49-F238E27FC236}">
                    <a16:creationId xmlns:a16="http://schemas.microsoft.com/office/drawing/2014/main" id="{CC344037-6CB6-F240-BE35-FCEBCE450594}"/>
                  </a:ext>
                </a:extLst>
              </p:cNvPr>
              <p:cNvSpPr/>
              <p:nvPr/>
            </p:nvSpPr>
            <p:spPr>
              <a:xfrm>
                <a:off x="3979284" y="1123950"/>
                <a:ext cx="1364226" cy="292909"/>
              </a:xfrm>
              <a:prstGeom prst="rect">
                <a:avLst/>
              </a:prstGeom>
              <a:noFill/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lvl="0" algn="ctr"/>
                <a:r>
                  <a:rPr lang="en-US" sz="1200" dirty="0">
                    <a:latin typeface="Palatino" pitchFamily="2" charset="77"/>
                    <a:ea typeface="Palatino" pitchFamily="2" charset="77"/>
                    <a:cs typeface="Trebuchet MS"/>
                    <a:sym typeface="Trebuchet MS"/>
                  </a:rPr>
                  <a:t>MMR root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b="0" i="1" smtClean="0">
                            <a:latin typeface="Cambria Math" panose="02040503050406030204" pitchFamily="18" charset="0"/>
                            <a:ea typeface="Palatino" pitchFamily="2" charset="77"/>
                            <a:cs typeface="Trebuchet MS"/>
                            <a:sym typeface="Trebuchet MS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Palatino" pitchFamily="2" charset="77"/>
                            <a:cs typeface="Trebuchet MS"/>
                            <a:sym typeface="Trebuchet MS"/>
                          </a:rPr>
                          <m:t>𝑀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Palatino" pitchFamily="2" charset="77"/>
                            <a:cs typeface="Trebuchet MS"/>
                            <a:sym typeface="Trebuchet MS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" sz="1200" dirty="0">
                    <a:latin typeface="Palatino" pitchFamily="2" charset="77"/>
                    <a:ea typeface="Palatino" pitchFamily="2" charset="77"/>
                    <a:cs typeface="Trebuchet MS"/>
                    <a:sym typeface="Trebuchet MS"/>
                  </a:rPr>
                  <a:t>)</a:t>
                </a:r>
              </a:p>
            </p:txBody>
          </p:sp>
        </mc:Choice>
        <mc:Fallback>
          <p:sp>
            <p:nvSpPr>
              <p:cNvPr id="17" name="Shape 155">
                <a:extLst>
                  <a:ext uri="{FF2B5EF4-FFF2-40B4-BE49-F238E27FC236}">
                    <a16:creationId xmlns:a16="http://schemas.microsoft.com/office/drawing/2014/main" id="{CC344037-6CB6-F240-BE35-FCEBCE4505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9284" y="1123950"/>
                <a:ext cx="1364226" cy="292909"/>
              </a:xfrm>
              <a:prstGeom prst="rect">
                <a:avLst/>
              </a:prstGeom>
              <a:blipFill>
                <a:blip r:embed="rId3"/>
                <a:stretch>
                  <a:fillRect b="-12500"/>
                </a:stretch>
              </a:blipFill>
              <a:ln w="19050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29A0A3AB-4E85-D04E-98D7-FF131C2872F4}"/>
              </a:ext>
            </a:extLst>
          </p:cNvPr>
          <p:cNvSpPr txBox="1"/>
          <p:nvPr/>
        </p:nvSpPr>
        <p:spPr>
          <a:xfrm>
            <a:off x="-141876" y="3197260"/>
            <a:ext cx="15134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Palatino" pitchFamily="2" charset="77"/>
                <a:ea typeface="Palatino" pitchFamily="2" charset="77"/>
              </a:rPr>
              <a:t>Block headers </a:t>
            </a:r>
            <a:r>
              <a:rPr lang="en-US" sz="1200" dirty="0">
                <a:latin typeface="Palatino" pitchFamily="2" charset="77"/>
                <a:ea typeface="Palatino" pitchFamily="2" charset="77"/>
                <a:sym typeface="Wingdings" pitchFamily="2" charset="2"/>
              </a:rPr>
              <a:t> </a:t>
            </a:r>
            <a:endParaRPr lang="en-US" sz="1200" dirty="0">
              <a:latin typeface="Palatino" pitchFamily="2" charset="77"/>
              <a:ea typeface="Palatino" pitchFamily="2" charset="77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5" name="Table 24">
                <a:extLst>
                  <a:ext uri="{FF2B5EF4-FFF2-40B4-BE49-F238E27FC236}">
                    <a16:creationId xmlns:a16="http://schemas.microsoft.com/office/drawing/2014/main" id="{B55124CE-8B36-FB47-BAB9-BB5BA6AF4FD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32455401"/>
                  </p:ext>
                </p:extLst>
              </p:nvPr>
            </p:nvGraphicFramePr>
            <p:xfrm>
              <a:off x="1447800" y="2868994"/>
              <a:ext cx="1676400" cy="94385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533510">
                      <a:extLst>
                        <a:ext uri="{9D8B030D-6E8A-4147-A177-3AD203B41FA5}">
                          <a16:colId xmlns:a16="http://schemas.microsoft.com/office/drawing/2014/main" val="2486808129"/>
                        </a:ext>
                      </a:extLst>
                    </a:gridCol>
                    <a:gridCol w="304689">
                      <a:extLst>
                        <a:ext uri="{9D8B030D-6E8A-4147-A177-3AD203B41FA5}">
                          <a16:colId xmlns:a16="http://schemas.microsoft.com/office/drawing/2014/main" val="3242397185"/>
                        </a:ext>
                      </a:extLst>
                    </a:gridCol>
                    <a:gridCol w="265321">
                      <a:extLst>
                        <a:ext uri="{9D8B030D-6E8A-4147-A177-3AD203B41FA5}">
                          <a16:colId xmlns:a16="http://schemas.microsoft.com/office/drawing/2014/main" val="3502261408"/>
                        </a:ext>
                      </a:extLst>
                    </a:gridCol>
                    <a:gridCol w="572880">
                      <a:extLst>
                        <a:ext uri="{9D8B030D-6E8A-4147-A177-3AD203B41FA5}">
                          <a16:colId xmlns:a16="http://schemas.microsoft.com/office/drawing/2014/main" val="3127810299"/>
                        </a:ext>
                      </a:extLst>
                    </a:gridCol>
                  </a:tblGrid>
                  <a:tr h="4719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900" dirty="0">
                              <a:latin typeface="Palatino" pitchFamily="2" charset="77"/>
                              <a:ea typeface="Palatino" pitchFamily="2" charset="77"/>
                            </a:rPr>
                            <a:t>Prev.</a:t>
                          </a:r>
                        </a:p>
                        <a:p>
                          <a:pPr algn="ctr"/>
                          <a:r>
                            <a:rPr lang="en-US" sz="900" dirty="0">
                              <a:latin typeface="Palatino" pitchFamily="2" charset="77"/>
                              <a:ea typeface="Palatino" pitchFamily="2" charset="77"/>
                            </a:rPr>
                            <a:t>hash</a:t>
                          </a:r>
                        </a:p>
                      </a:txBody>
                      <a:tcPr marL="100584" marR="100584" anchor="ctr">
                        <a:solidFill>
                          <a:srgbClr val="ECECF0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900" dirty="0">
                              <a:latin typeface="Palatino" pitchFamily="2" charset="77"/>
                              <a:ea typeface="Palatino" pitchFamily="2" charset="77"/>
                            </a:rPr>
                            <a:t>Nonce</a:t>
                          </a:r>
                        </a:p>
                      </a:txBody>
                      <a:tcPr marL="100584" marR="100584" anchor="ctr">
                        <a:solidFill>
                          <a:srgbClr val="ECECF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900" dirty="0">
                              <a:latin typeface="Palatino" pitchFamily="2" charset="77"/>
                              <a:ea typeface="Palatino" pitchFamily="2" charset="77"/>
                            </a:rPr>
                            <a:t>Time-</a:t>
                          </a:r>
                        </a:p>
                        <a:p>
                          <a:pPr algn="ctr"/>
                          <a:r>
                            <a:rPr lang="en-US" sz="900" dirty="0">
                              <a:latin typeface="Palatino" pitchFamily="2" charset="77"/>
                              <a:ea typeface="Palatino" pitchFamily="2" charset="77"/>
                            </a:rPr>
                            <a:t>stamp</a:t>
                          </a:r>
                        </a:p>
                      </a:txBody>
                      <a:tcPr marL="100584" marR="100584" anchor="ctr">
                        <a:solidFill>
                          <a:srgbClr val="ECECF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57874013"/>
                      </a:ext>
                    </a:extLst>
                  </a:tr>
                  <a:tr h="471925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>
                              <a:latin typeface="Palatino" pitchFamily="2" charset="77"/>
                              <a:ea typeface="Palatino" pitchFamily="2" charset="77"/>
                            </a:rPr>
                            <a:t>Merkle root</a:t>
                          </a:r>
                        </a:p>
                      </a:txBody>
                      <a:tcPr marL="100584" marR="100584" anchor="ctr">
                        <a:solidFill>
                          <a:srgbClr val="ECECF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100" dirty="0">
                            <a:latin typeface="Palatino" pitchFamily="2" charset="77"/>
                            <a:ea typeface="Palatino" pitchFamily="2" charset="77"/>
                          </a:endParaRPr>
                        </a:p>
                      </a:txBody>
                      <a:tcPr anchor="ctr"/>
                    </a:tc>
                    <a:tc gridSpan="2">
                      <a:txBody>
                        <a:bodyPr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000" dirty="0">
                              <a:latin typeface="Palatino" pitchFamily="2" charset="77"/>
                              <a:ea typeface="Palatino" pitchFamily="2" charset="77"/>
                            </a:rPr>
                            <a:t>MMR root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000" b="0" i="1" smtClean="0">
                                      <a:latin typeface="Cambria Math" panose="02040503050406030204" pitchFamily="18" charset="0"/>
                                      <a:ea typeface="Palatino" pitchFamily="2" charset="77"/>
                                      <a:cs typeface="Trebuchet MS"/>
                                      <a:sym typeface="Trebuchet MS"/>
                                    </a:rPr>
                                  </m:ctrlPr>
                                </m:sSubPr>
                                <m:e>
                                  <m:r>
                                    <a:rPr lang="en-US" sz="1000" b="0" i="1" smtClean="0">
                                      <a:latin typeface="Cambria Math" panose="02040503050406030204" pitchFamily="18" charset="0"/>
                                      <a:ea typeface="Palatino" pitchFamily="2" charset="77"/>
                                      <a:cs typeface="Trebuchet MS"/>
                                      <a:sym typeface="Trebuchet MS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sz="1000" b="0" i="1" smtClean="0">
                                      <a:latin typeface="Cambria Math" panose="02040503050406030204" pitchFamily="18" charset="0"/>
                                      <a:ea typeface="Palatino" pitchFamily="2" charset="77"/>
                                      <a:cs typeface="Trebuchet MS"/>
                                      <a:sym typeface="Trebuchet MS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000" dirty="0">
                              <a:latin typeface="Palatino" pitchFamily="2" charset="77"/>
                              <a:ea typeface="Palatino" pitchFamily="2" charset="77"/>
                            </a:rPr>
                            <a:t>)</a:t>
                          </a:r>
                        </a:p>
                      </a:txBody>
                      <a:tcPr marL="100584" marR="100584" anchor="ctr">
                        <a:solidFill>
                          <a:srgbClr val="ECECF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100" dirty="0">
                            <a:latin typeface="Palatino" pitchFamily="2" charset="77"/>
                            <a:ea typeface="Palatino" pitchFamily="2" charset="77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461292796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5" name="Table 24">
                <a:extLst>
                  <a:ext uri="{FF2B5EF4-FFF2-40B4-BE49-F238E27FC236}">
                    <a16:creationId xmlns:a16="http://schemas.microsoft.com/office/drawing/2014/main" id="{B55124CE-8B36-FB47-BAB9-BB5BA6AF4FD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32455401"/>
                  </p:ext>
                </p:extLst>
              </p:nvPr>
            </p:nvGraphicFramePr>
            <p:xfrm>
              <a:off x="1447800" y="2868994"/>
              <a:ext cx="1676400" cy="94385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533510">
                      <a:extLst>
                        <a:ext uri="{9D8B030D-6E8A-4147-A177-3AD203B41FA5}">
                          <a16:colId xmlns:a16="http://schemas.microsoft.com/office/drawing/2014/main" val="2486808129"/>
                        </a:ext>
                      </a:extLst>
                    </a:gridCol>
                    <a:gridCol w="304689">
                      <a:extLst>
                        <a:ext uri="{9D8B030D-6E8A-4147-A177-3AD203B41FA5}">
                          <a16:colId xmlns:a16="http://schemas.microsoft.com/office/drawing/2014/main" val="3242397185"/>
                        </a:ext>
                      </a:extLst>
                    </a:gridCol>
                    <a:gridCol w="265321">
                      <a:extLst>
                        <a:ext uri="{9D8B030D-6E8A-4147-A177-3AD203B41FA5}">
                          <a16:colId xmlns:a16="http://schemas.microsoft.com/office/drawing/2014/main" val="3502261408"/>
                        </a:ext>
                      </a:extLst>
                    </a:gridCol>
                    <a:gridCol w="572880">
                      <a:extLst>
                        <a:ext uri="{9D8B030D-6E8A-4147-A177-3AD203B41FA5}">
                          <a16:colId xmlns:a16="http://schemas.microsoft.com/office/drawing/2014/main" val="3127810299"/>
                        </a:ext>
                      </a:extLst>
                    </a:gridCol>
                  </a:tblGrid>
                  <a:tr h="4719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900" dirty="0">
                              <a:latin typeface="Palatino" pitchFamily="2" charset="77"/>
                              <a:ea typeface="Palatino" pitchFamily="2" charset="77"/>
                            </a:rPr>
                            <a:t>Prev.</a:t>
                          </a:r>
                        </a:p>
                        <a:p>
                          <a:pPr algn="ctr"/>
                          <a:r>
                            <a:rPr lang="en-US" sz="900" dirty="0">
                              <a:latin typeface="Palatino" pitchFamily="2" charset="77"/>
                              <a:ea typeface="Palatino" pitchFamily="2" charset="77"/>
                            </a:rPr>
                            <a:t>hash</a:t>
                          </a:r>
                        </a:p>
                      </a:txBody>
                      <a:tcPr marL="100584" marR="100584" anchor="ctr">
                        <a:solidFill>
                          <a:srgbClr val="ECECF0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900" dirty="0">
                              <a:latin typeface="Palatino" pitchFamily="2" charset="77"/>
                              <a:ea typeface="Palatino" pitchFamily="2" charset="77"/>
                            </a:rPr>
                            <a:t>Nonce</a:t>
                          </a:r>
                        </a:p>
                      </a:txBody>
                      <a:tcPr marL="100584" marR="100584" anchor="ctr">
                        <a:solidFill>
                          <a:srgbClr val="ECECF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900" dirty="0">
                              <a:latin typeface="Palatino" pitchFamily="2" charset="77"/>
                              <a:ea typeface="Palatino" pitchFamily="2" charset="77"/>
                            </a:rPr>
                            <a:t>Time-</a:t>
                          </a:r>
                        </a:p>
                        <a:p>
                          <a:pPr algn="ctr"/>
                          <a:r>
                            <a:rPr lang="en-US" sz="900" dirty="0">
                              <a:latin typeface="Palatino" pitchFamily="2" charset="77"/>
                              <a:ea typeface="Palatino" pitchFamily="2" charset="77"/>
                            </a:rPr>
                            <a:t>stamp</a:t>
                          </a:r>
                        </a:p>
                      </a:txBody>
                      <a:tcPr marL="100584" marR="100584" anchor="ctr">
                        <a:solidFill>
                          <a:srgbClr val="ECECF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57874013"/>
                      </a:ext>
                    </a:extLst>
                  </a:tr>
                  <a:tr h="471925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>
                              <a:latin typeface="Palatino" pitchFamily="2" charset="77"/>
                              <a:ea typeface="Palatino" pitchFamily="2" charset="77"/>
                            </a:rPr>
                            <a:t>Merkle root</a:t>
                          </a:r>
                        </a:p>
                      </a:txBody>
                      <a:tcPr marL="100584" marR="100584" anchor="ctr">
                        <a:solidFill>
                          <a:srgbClr val="ECECF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100" dirty="0">
                            <a:latin typeface="Palatino" pitchFamily="2" charset="77"/>
                            <a:ea typeface="Palatino" pitchFamily="2" charset="77"/>
                          </a:endParaRPr>
                        </a:p>
                      </a:txBody>
                      <a:tcPr anchor="ctr"/>
                    </a:tc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00584" marR="100584" anchor="ctr">
                        <a:blipFill>
                          <a:blip r:embed="rId4"/>
                          <a:stretch>
                            <a:fillRect l="-101515" t="-100000" r="-1515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100" dirty="0">
                            <a:latin typeface="Palatino" pitchFamily="2" charset="77"/>
                            <a:ea typeface="Palatino" pitchFamily="2" charset="77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46129279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7" name="Table 26">
                <a:extLst>
                  <a:ext uri="{FF2B5EF4-FFF2-40B4-BE49-F238E27FC236}">
                    <a16:creationId xmlns:a16="http://schemas.microsoft.com/office/drawing/2014/main" id="{F45B1506-5253-3C41-BCD7-203713473A6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07012284"/>
                  </p:ext>
                </p:extLst>
              </p:nvPr>
            </p:nvGraphicFramePr>
            <p:xfrm>
              <a:off x="6172200" y="2868994"/>
              <a:ext cx="1676400" cy="94385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533510">
                      <a:extLst>
                        <a:ext uri="{9D8B030D-6E8A-4147-A177-3AD203B41FA5}">
                          <a16:colId xmlns:a16="http://schemas.microsoft.com/office/drawing/2014/main" val="2486808129"/>
                        </a:ext>
                      </a:extLst>
                    </a:gridCol>
                    <a:gridCol w="304689">
                      <a:extLst>
                        <a:ext uri="{9D8B030D-6E8A-4147-A177-3AD203B41FA5}">
                          <a16:colId xmlns:a16="http://schemas.microsoft.com/office/drawing/2014/main" val="3242397185"/>
                        </a:ext>
                      </a:extLst>
                    </a:gridCol>
                    <a:gridCol w="265321">
                      <a:extLst>
                        <a:ext uri="{9D8B030D-6E8A-4147-A177-3AD203B41FA5}">
                          <a16:colId xmlns:a16="http://schemas.microsoft.com/office/drawing/2014/main" val="3502261408"/>
                        </a:ext>
                      </a:extLst>
                    </a:gridCol>
                    <a:gridCol w="572880">
                      <a:extLst>
                        <a:ext uri="{9D8B030D-6E8A-4147-A177-3AD203B41FA5}">
                          <a16:colId xmlns:a16="http://schemas.microsoft.com/office/drawing/2014/main" val="3127810299"/>
                        </a:ext>
                      </a:extLst>
                    </a:gridCol>
                  </a:tblGrid>
                  <a:tr h="4719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900" dirty="0">
                              <a:latin typeface="Palatino" pitchFamily="2" charset="77"/>
                              <a:ea typeface="Palatino" pitchFamily="2" charset="77"/>
                            </a:rPr>
                            <a:t>Prev.</a:t>
                          </a:r>
                        </a:p>
                        <a:p>
                          <a:pPr algn="ctr"/>
                          <a:r>
                            <a:rPr lang="en-US" sz="900" dirty="0">
                              <a:latin typeface="Palatino" pitchFamily="2" charset="77"/>
                              <a:ea typeface="Palatino" pitchFamily="2" charset="77"/>
                            </a:rPr>
                            <a:t>hash</a:t>
                          </a:r>
                        </a:p>
                      </a:txBody>
                      <a:tcPr marL="100584" marR="100584" anchor="ctr">
                        <a:solidFill>
                          <a:srgbClr val="ECECF0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900" dirty="0">
                              <a:latin typeface="Palatino" pitchFamily="2" charset="77"/>
                              <a:ea typeface="Palatino" pitchFamily="2" charset="77"/>
                            </a:rPr>
                            <a:t>Nonce</a:t>
                          </a:r>
                        </a:p>
                      </a:txBody>
                      <a:tcPr marL="100584" marR="100584" anchor="ctr">
                        <a:solidFill>
                          <a:srgbClr val="ECECF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900" dirty="0">
                              <a:latin typeface="Palatino" pitchFamily="2" charset="77"/>
                              <a:ea typeface="Palatino" pitchFamily="2" charset="77"/>
                            </a:rPr>
                            <a:t>Time-</a:t>
                          </a:r>
                        </a:p>
                        <a:p>
                          <a:pPr algn="ctr"/>
                          <a:r>
                            <a:rPr lang="en-US" sz="900" dirty="0">
                              <a:latin typeface="Palatino" pitchFamily="2" charset="77"/>
                              <a:ea typeface="Palatino" pitchFamily="2" charset="77"/>
                            </a:rPr>
                            <a:t>stamp</a:t>
                          </a:r>
                        </a:p>
                      </a:txBody>
                      <a:tcPr marL="100584" marR="100584" anchor="ctr">
                        <a:solidFill>
                          <a:srgbClr val="ECECF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57874013"/>
                      </a:ext>
                    </a:extLst>
                  </a:tr>
                  <a:tr h="471925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>
                              <a:latin typeface="Palatino" pitchFamily="2" charset="77"/>
                              <a:ea typeface="Palatino" pitchFamily="2" charset="77"/>
                            </a:rPr>
                            <a:t>Merkle root</a:t>
                          </a:r>
                        </a:p>
                      </a:txBody>
                      <a:tcPr marL="100584" marR="100584" anchor="ctr">
                        <a:solidFill>
                          <a:srgbClr val="ECECF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100" dirty="0">
                            <a:latin typeface="Palatino" pitchFamily="2" charset="77"/>
                            <a:ea typeface="Palatino" pitchFamily="2" charset="77"/>
                          </a:endParaRPr>
                        </a:p>
                      </a:txBody>
                      <a:tcPr anchor="ctr"/>
                    </a:tc>
                    <a:tc gridSpan="2">
                      <a:txBody>
                        <a:bodyPr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000" dirty="0">
                              <a:latin typeface="Palatino" pitchFamily="2" charset="77"/>
                              <a:ea typeface="Palatino" pitchFamily="2" charset="77"/>
                            </a:rPr>
                            <a:t>MMR root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000" b="0" i="1" smtClean="0">
                                      <a:latin typeface="Cambria Math" panose="02040503050406030204" pitchFamily="18" charset="0"/>
                                      <a:ea typeface="Palatino" pitchFamily="2" charset="77"/>
                                      <a:cs typeface="Trebuchet MS"/>
                                      <a:sym typeface="Trebuchet MS"/>
                                    </a:rPr>
                                  </m:ctrlPr>
                                </m:sSubPr>
                                <m:e>
                                  <m:r>
                                    <a:rPr lang="en-US" sz="1000" b="0" i="1" smtClean="0">
                                      <a:latin typeface="Cambria Math" panose="02040503050406030204" pitchFamily="18" charset="0"/>
                                      <a:ea typeface="Palatino" pitchFamily="2" charset="77"/>
                                      <a:cs typeface="Trebuchet MS"/>
                                      <a:sym typeface="Trebuchet MS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sz="1000" b="0" i="1" smtClean="0">
                                      <a:latin typeface="Cambria Math" panose="02040503050406030204" pitchFamily="18" charset="0"/>
                                      <a:ea typeface="Palatino" pitchFamily="2" charset="77"/>
                                      <a:cs typeface="Trebuchet MS"/>
                                      <a:sym typeface="Trebuchet MS"/>
                                    </a:rPr>
                                    <m:t>𝑛</m:t>
                                  </m:r>
                                  <m:r>
                                    <a:rPr lang="en-US" sz="1000" b="0" i="1" smtClean="0">
                                      <a:latin typeface="Cambria Math" panose="02040503050406030204" pitchFamily="18" charset="0"/>
                                      <a:ea typeface="Palatino" pitchFamily="2" charset="77"/>
                                      <a:cs typeface="Trebuchet MS"/>
                                      <a:sym typeface="Trebuchet MS"/>
                                    </a:rPr>
                                    <m:t>−1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000" dirty="0">
                              <a:latin typeface="Palatino" pitchFamily="2" charset="77"/>
                              <a:ea typeface="Palatino" pitchFamily="2" charset="77"/>
                            </a:rPr>
                            <a:t>)</a:t>
                          </a:r>
                        </a:p>
                      </a:txBody>
                      <a:tcPr marL="100584" marR="100584" anchor="ctr">
                        <a:solidFill>
                          <a:srgbClr val="ECECF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100" dirty="0">
                            <a:latin typeface="Palatino" pitchFamily="2" charset="77"/>
                            <a:ea typeface="Palatino" pitchFamily="2" charset="77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461292796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7" name="Table 26">
                <a:extLst>
                  <a:ext uri="{FF2B5EF4-FFF2-40B4-BE49-F238E27FC236}">
                    <a16:creationId xmlns:a16="http://schemas.microsoft.com/office/drawing/2014/main" id="{F45B1506-5253-3C41-BCD7-203713473A6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07012284"/>
                  </p:ext>
                </p:extLst>
              </p:nvPr>
            </p:nvGraphicFramePr>
            <p:xfrm>
              <a:off x="6172200" y="2868994"/>
              <a:ext cx="1676400" cy="94385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533510">
                      <a:extLst>
                        <a:ext uri="{9D8B030D-6E8A-4147-A177-3AD203B41FA5}">
                          <a16:colId xmlns:a16="http://schemas.microsoft.com/office/drawing/2014/main" val="2486808129"/>
                        </a:ext>
                      </a:extLst>
                    </a:gridCol>
                    <a:gridCol w="304689">
                      <a:extLst>
                        <a:ext uri="{9D8B030D-6E8A-4147-A177-3AD203B41FA5}">
                          <a16:colId xmlns:a16="http://schemas.microsoft.com/office/drawing/2014/main" val="3242397185"/>
                        </a:ext>
                      </a:extLst>
                    </a:gridCol>
                    <a:gridCol w="265321">
                      <a:extLst>
                        <a:ext uri="{9D8B030D-6E8A-4147-A177-3AD203B41FA5}">
                          <a16:colId xmlns:a16="http://schemas.microsoft.com/office/drawing/2014/main" val="3502261408"/>
                        </a:ext>
                      </a:extLst>
                    </a:gridCol>
                    <a:gridCol w="572880">
                      <a:extLst>
                        <a:ext uri="{9D8B030D-6E8A-4147-A177-3AD203B41FA5}">
                          <a16:colId xmlns:a16="http://schemas.microsoft.com/office/drawing/2014/main" val="3127810299"/>
                        </a:ext>
                      </a:extLst>
                    </a:gridCol>
                  </a:tblGrid>
                  <a:tr h="4719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900" dirty="0">
                              <a:latin typeface="Palatino" pitchFamily="2" charset="77"/>
                              <a:ea typeface="Palatino" pitchFamily="2" charset="77"/>
                            </a:rPr>
                            <a:t>Prev.</a:t>
                          </a:r>
                        </a:p>
                        <a:p>
                          <a:pPr algn="ctr"/>
                          <a:r>
                            <a:rPr lang="en-US" sz="900" dirty="0">
                              <a:latin typeface="Palatino" pitchFamily="2" charset="77"/>
                              <a:ea typeface="Palatino" pitchFamily="2" charset="77"/>
                            </a:rPr>
                            <a:t>hash</a:t>
                          </a:r>
                        </a:p>
                      </a:txBody>
                      <a:tcPr marL="100584" marR="100584" anchor="ctr">
                        <a:solidFill>
                          <a:srgbClr val="ECECF0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900" dirty="0">
                              <a:latin typeface="Palatino" pitchFamily="2" charset="77"/>
                              <a:ea typeface="Palatino" pitchFamily="2" charset="77"/>
                            </a:rPr>
                            <a:t>Nonce</a:t>
                          </a:r>
                        </a:p>
                      </a:txBody>
                      <a:tcPr marL="100584" marR="100584" anchor="ctr">
                        <a:solidFill>
                          <a:srgbClr val="ECECF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900" dirty="0">
                              <a:latin typeface="Palatino" pitchFamily="2" charset="77"/>
                              <a:ea typeface="Palatino" pitchFamily="2" charset="77"/>
                            </a:rPr>
                            <a:t>Time-</a:t>
                          </a:r>
                        </a:p>
                        <a:p>
                          <a:pPr algn="ctr"/>
                          <a:r>
                            <a:rPr lang="en-US" sz="900" dirty="0">
                              <a:latin typeface="Palatino" pitchFamily="2" charset="77"/>
                              <a:ea typeface="Palatino" pitchFamily="2" charset="77"/>
                            </a:rPr>
                            <a:t>stamp</a:t>
                          </a:r>
                        </a:p>
                      </a:txBody>
                      <a:tcPr marL="100584" marR="100584" anchor="ctr">
                        <a:solidFill>
                          <a:srgbClr val="ECECF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57874013"/>
                      </a:ext>
                    </a:extLst>
                  </a:tr>
                  <a:tr h="471925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>
                              <a:latin typeface="Palatino" pitchFamily="2" charset="77"/>
                              <a:ea typeface="Palatino" pitchFamily="2" charset="77"/>
                            </a:rPr>
                            <a:t>Merkle root</a:t>
                          </a:r>
                        </a:p>
                      </a:txBody>
                      <a:tcPr marL="100584" marR="100584" anchor="ctr">
                        <a:solidFill>
                          <a:srgbClr val="ECECF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100" dirty="0">
                            <a:latin typeface="Palatino" pitchFamily="2" charset="77"/>
                            <a:ea typeface="Palatino" pitchFamily="2" charset="77"/>
                          </a:endParaRPr>
                        </a:p>
                      </a:txBody>
                      <a:tcPr anchor="ctr"/>
                    </a:tc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00584" marR="100584" anchor="ctr">
                        <a:blipFill>
                          <a:blip r:embed="rId5"/>
                          <a:stretch>
                            <a:fillRect l="-101515" t="-100000" r="-1515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1100" dirty="0">
                            <a:latin typeface="Palatino" pitchFamily="2" charset="77"/>
                            <a:ea typeface="Palatino" pitchFamily="2" charset="77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46129279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4" name="Triangle 13">
            <a:extLst>
              <a:ext uri="{FF2B5EF4-FFF2-40B4-BE49-F238E27FC236}">
                <a16:creationId xmlns:a16="http://schemas.microsoft.com/office/drawing/2014/main" id="{D0B4C287-988E-8341-9D8D-0D663C0B56FA}"/>
              </a:ext>
            </a:extLst>
          </p:cNvPr>
          <p:cNvSpPr/>
          <p:nvPr/>
        </p:nvSpPr>
        <p:spPr>
          <a:xfrm>
            <a:off x="3654709" y="3787145"/>
            <a:ext cx="1222091" cy="804449"/>
          </a:xfrm>
          <a:prstGeom prst="triangle">
            <a:avLst/>
          </a:prstGeom>
          <a:solidFill>
            <a:srgbClr val="ECECF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05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TX Merkle Tree</a:t>
            </a:r>
          </a:p>
          <a:p>
            <a:pPr algn="ctr">
              <a:spcAft>
                <a:spcPts val="600"/>
              </a:spcAft>
            </a:pPr>
            <a:endParaRPr lang="en-US" sz="1050" dirty="0">
              <a:solidFill>
                <a:schemeClr val="tx1"/>
              </a:solidFill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E1B4AEFF-0DCE-564E-A15A-F0B270C73569}"/>
              </a:ext>
            </a:extLst>
          </p:cNvPr>
          <p:cNvSpPr/>
          <p:nvPr/>
        </p:nvSpPr>
        <p:spPr>
          <a:xfrm>
            <a:off x="1292509" y="3787145"/>
            <a:ext cx="1222091" cy="804449"/>
          </a:xfrm>
          <a:prstGeom prst="triangle">
            <a:avLst/>
          </a:prstGeom>
          <a:solidFill>
            <a:srgbClr val="ECECF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05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TX Merkle Tree</a:t>
            </a:r>
          </a:p>
          <a:p>
            <a:pPr algn="ctr">
              <a:spcAft>
                <a:spcPts val="600"/>
              </a:spcAft>
            </a:pPr>
            <a:endParaRPr lang="en-US" sz="1050" dirty="0">
              <a:solidFill>
                <a:schemeClr val="tx1"/>
              </a:solidFill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B7A6FF99-EFA0-2545-9D8B-8D5EF213A223}"/>
              </a:ext>
            </a:extLst>
          </p:cNvPr>
          <p:cNvSpPr/>
          <p:nvPr/>
        </p:nvSpPr>
        <p:spPr>
          <a:xfrm>
            <a:off x="6016909" y="3787145"/>
            <a:ext cx="1222091" cy="804449"/>
          </a:xfrm>
          <a:prstGeom prst="triangle">
            <a:avLst/>
          </a:prstGeom>
          <a:solidFill>
            <a:srgbClr val="ECECF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050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TX Merkle Tree</a:t>
            </a:r>
          </a:p>
          <a:p>
            <a:pPr algn="ctr">
              <a:spcAft>
                <a:spcPts val="600"/>
              </a:spcAft>
            </a:pPr>
            <a:endParaRPr lang="en-US" sz="1050" dirty="0">
              <a:solidFill>
                <a:schemeClr val="tx1"/>
              </a:solidFill>
              <a:latin typeface="Palatino" pitchFamily="2" charset="77"/>
              <a:ea typeface="Palatin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10494783"/>
      </p:ext>
    </p:extLst>
  </p:cSld>
  <p:clrMapOvr>
    <a:masterClrMapping/>
  </p:clrMapOvr>
  <p:transition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5BA0D-F4C8-4A49-A1C1-047487F65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the Forking Point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EAE9D-6FE6-A449-863A-1AF60B700B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34826"/>
      </p:ext>
    </p:extLst>
  </p:cSld>
  <p:clrMapOvr>
    <a:masterClrMapping/>
  </p:clrMapOvr>
  <p:transition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E688C-5465-324B-89E1-3B0DB2BA9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Proof of State in Ethereum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C7A05-B240-C143-AE47-262456F292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Contracts can generate new transactions</a:t>
            </a:r>
          </a:p>
          <a:p>
            <a:r>
              <a:rPr lang="en-US" dirty="0"/>
              <a:t>User generated tx is stored in blockchain </a:t>
            </a:r>
          </a:p>
          <a:p>
            <a:r>
              <a:rPr lang="en-US" dirty="0"/>
              <a:t>Contract transactions are stored in the </a:t>
            </a:r>
            <a:r>
              <a:rPr lang="en-US" i="1" dirty="0"/>
              <a:t>state</a:t>
            </a:r>
          </a:p>
          <a:p>
            <a:pPr lvl="1"/>
            <a:r>
              <a:rPr lang="en-US" dirty="0"/>
              <a:t>Digital asset holdings, name registrations, the status of financial contracts, etc.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429637"/>
      </p:ext>
    </p:extLst>
  </p:cSld>
  <p:clrMapOvr>
    <a:masterClrMapping/>
  </p:clrMapOvr>
  <p:transition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0F0CC-9BAA-E04C-95F6-E4EB74FA1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Ethereum Block Structure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B23AE6-26B5-5243-8B79-506F804C62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989" y="1285936"/>
            <a:ext cx="6870023" cy="326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690334"/>
      </p:ext>
    </p:extLst>
  </p:cSld>
  <p:clrMapOvr>
    <a:masterClrMapping/>
  </p:clrMapOvr>
  <p:transition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C93F9-4E56-DC4B-925F-B604F6EE7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Blockchain Payment Verification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813F85-486A-764A-ACA1-17BF16C25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681" y="1202191"/>
            <a:ext cx="3456638" cy="357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14053"/>
      </p:ext>
    </p:extLst>
  </p:cSld>
  <p:clrMapOvr>
    <a:masterClrMapping/>
  </p:clrMapOvr>
  <p:transition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DE17B-4D54-3D40-BAEF-C8C28CF34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83179-6B76-5B46-9004-749972D110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Changed Ethereum’s client code (</a:t>
            </a:r>
            <a:r>
              <a:rPr lang="en-US" b="1" dirty="0"/>
              <a:t>go-</a:t>
            </a:r>
            <a:r>
              <a:rPr lang="en-US" b="1" dirty="0" err="1"/>
              <a:t>ethereum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Checksum tree (Merkle mountain range) written in Go</a:t>
            </a:r>
          </a:p>
          <a:p>
            <a:r>
              <a:rPr lang="en-US" dirty="0"/>
              <a:t>Prover and verifier modules written in Python</a:t>
            </a:r>
          </a:p>
          <a:p>
            <a:r>
              <a:rPr lang="en-US" dirty="0"/>
              <a:t>Non-interactive protocol</a:t>
            </a:r>
          </a:p>
        </p:txBody>
      </p:sp>
    </p:spTree>
    <p:extLst>
      <p:ext uri="{BB962C8B-B14F-4D97-AF65-F5344CB8AC3E}">
        <p14:creationId xmlns:p14="http://schemas.microsoft.com/office/powerpoint/2010/main" val="1352878764"/>
      </p:ext>
    </p:extLst>
  </p:cSld>
  <p:clrMapOvr>
    <a:masterClrMapping/>
  </p:clrMapOvr>
  <p:transition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278A1-131C-E44E-A223-223677DE7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Checksum Tree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4C50F7-429B-CC47-BE70-A684212246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5" b="10047"/>
          <a:stretch/>
        </p:blipFill>
        <p:spPr>
          <a:xfrm>
            <a:off x="1728182" y="895350"/>
            <a:ext cx="5627912" cy="4089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440066"/>
      </p:ext>
    </p:extLst>
  </p:cSld>
  <p:clrMapOvr>
    <a:masterClrMapping/>
  </p:clrMapOvr>
  <p:transition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0FA3D-251D-2B43-B806-ED0F20E32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Block Modification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5BC99B-8489-8F4E-94F2-2B181C8142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5000"/>
          <a:stretch/>
        </p:blipFill>
        <p:spPr>
          <a:xfrm>
            <a:off x="1467627" y="992506"/>
            <a:ext cx="6208746" cy="3863884"/>
          </a:xfrm>
          <a:prstGeom prst="rect">
            <a:avLst/>
          </a:prstGeom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D8F4E1CF-63CD-C949-BC8A-6C4A9D88BCE8}"/>
              </a:ext>
            </a:extLst>
          </p:cNvPr>
          <p:cNvSpPr/>
          <p:nvPr/>
        </p:nvSpPr>
        <p:spPr bwMode="auto">
          <a:xfrm>
            <a:off x="762000" y="2619648"/>
            <a:ext cx="685800" cy="304800"/>
          </a:xfrm>
          <a:prstGeom prst="rightArrow">
            <a:avLst>
              <a:gd name="adj1" fmla="val 50000"/>
              <a:gd name="adj2" fmla="val 70000"/>
            </a:avLst>
          </a:prstGeom>
          <a:solidFill>
            <a:schemeClr val="tx2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91440" rIns="91440" bIns="91440" numCol="1" rtlCol="0" anchor="ctr" anchorCtr="1" compatLnSpc="1">
            <a:prstTxWarp prst="textNoShape">
              <a:avLst/>
            </a:prstTxWarp>
            <a:normAutofit fontScale="25000" lnSpcReduction="20000"/>
          </a:bodyPr>
          <a:lstStyle/>
          <a:p>
            <a:pPr marL="0" marR="0" indent="0" algn="ctr" defTabSz="914400" rtl="0" eaLnBrk="0" fontAlgn="base" latinLnBrk="0" hangingPunct="0">
              <a:lnSpc>
                <a:spcPct val="90000"/>
              </a:lnSpc>
              <a:spcBef>
                <a:spcPts val="660"/>
              </a:spcBef>
              <a:spcAft>
                <a:spcPts val="66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70527687"/>
      </p:ext>
    </p:extLst>
  </p:cSld>
  <p:clrMapOvr>
    <a:masterClrMapping/>
  </p:clrMapOvr>
  <p:transition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95FED-2B84-674C-AAD0-A57A424EE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2A7BBE-C1A1-9049-AF5A-5A0B62FD01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Parameters</a:t>
            </a:r>
          </a:p>
          <a:p>
            <a:pPr lvl="1"/>
            <a:r>
              <a:rPr lang="en-US" dirty="0"/>
              <a:t>Chain length: 6 million blocks</a:t>
            </a:r>
          </a:p>
          <a:p>
            <a:pPr lvl="1"/>
            <a:r>
              <a:rPr lang="en-US" dirty="0"/>
              <a:t>Adversarial power: 33%</a:t>
            </a:r>
          </a:p>
          <a:p>
            <a:pPr lvl="1"/>
            <a:r>
              <a:rPr lang="en-US" dirty="0"/>
              <a:t>Failure probability: 2</a:t>
            </a:r>
            <a:r>
              <a:rPr lang="en-US" baseline="30000" dirty="0"/>
              <a:t>-130</a:t>
            </a:r>
          </a:p>
          <a:p>
            <a:r>
              <a:rPr lang="en-US" dirty="0"/>
              <a:t>Result</a:t>
            </a:r>
          </a:p>
          <a:p>
            <a:pPr lvl="1"/>
            <a:r>
              <a:rPr lang="en-US" b="1" dirty="0"/>
              <a:t>Proof length: 470 KB</a:t>
            </a:r>
            <a:r>
              <a:rPr lang="en-US" dirty="0"/>
              <a:t> (~99.97% bandwidth &amp; storage reduction)</a:t>
            </a:r>
          </a:p>
        </p:txBody>
      </p:sp>
    </p:spTree>
    <p:extLst>
      <p:ext uri="{BB962C8B-B14F-4D97-AF65-F5344CB8AC3E}">
        <p14:creationId xmlns:p14="http://schemas.microsoft.com/office/powerpoint/2010/main" val="3388148976"/>
      </p:ext>
    </p:extLst>
  </p:cSld>
  <p:clrMapOvr>
    <a:masterClrMapping/>
  </p:clrMapOvr>
  <p:transition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989" y="959219"/>
            <a:ext cx="6870023" cy="3864387"/>
          </a:xfrm>
          <a:prstGeom prst="rect">
            <a:avLst/>
          </a:prstGeom>
        </p:spPr>
      </p:pic>
      <p:sp>
        <p:nvSpPr>
          <p:cNvPr id="3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 dirty="0">
                <a:latin typeface="Arial" charset="0"/>
                <a:ea typeface="ＭＳ Ｐゴシック" charset="-128"/>
              </a:rPr>
              <a:t>Blockchain Size: A Growing Problem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309493" y="1099566"/>
            <a:ext cx="4465289" cy="3583691"/>
            <a:chOff x="1808189" y="1271470"/>
            <a:chExt cx="4465289" cy="358369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08189" y="1835856"/>
              <a:ext cx="1396685" cy="3019305"/>
            </a:xfrm>
            <a:prstGeom prst="rect">
              <a:avLst/>
            </a:prstGeom>
          </p:spPr>
        </p:pic>
        <p:sp>
          <p:nvSpPr>
            <p:cNvPr id="11" name="Cloud Callout 10"/>
            <p:cNvSpPr/>
            <p:nvPr/>
          </p:nvSpPr>
          <p:spPr>
            <a:xfrm>
              <a:off x="3078866" y="1271470"/>
              <a:ext cx="3194612" cy="1247293"/>
            </a:xfrm>
            <a:prstGeom prst="cloudCallout">
              <a:avLst>
                <a:gd name="adj1" fmla="val -52750"/>
                <a:gd name="adj2" fmla="val 109076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How am I going to store 150 GB?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2807169"/>
      </p:ext>
    </p:extLst>
  </p:cSld>
  <p:clrMapOvr>
    <a:masterClrMapping/>
  </p:clrMapOvr>
  <p:transition spd="slow" advTm="2282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36CD6-4A3F-394F-97CD-4F0ACD8E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Payment Verification in Cryptocurrencies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D849C173-A27E-3648-8515-A99199775F70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/>
            <p:txBody>
              <a:bodyPr/>
              <a:lstStyle/>
              <a:p>
                <a:r>
                  <a:rPr lang="en-US" dirty="0"/>
                  <a:t>Download </a:t>
                </a:r>
                <a:r>
                  <a:rPr lang="en-US" b="1" dirty="0"/>
                  <a:t>full blockchain</a:t>
                </a:r>
              </a:p>
              <a:p>
                <a:pPr lvl="1"/>
                <a:r>
                  <a:rPr lang="en-US" dirty="0"/>
                  <a:t>Bitcoin: 160 GB</a:t>
                </a:r>
              </a:p>
              <a:p>
                <a:pPr lvl="1"/>
                <a:r>
                  <a:rPr lang="en-US" dirty="0"/>
                  <a:t>Ethereum: 1 TB</a:t>
                </a:r>
              </a:p>
              <a:p>
                <a:r>
                  <a:rPr lang="en-US" dirty="0"/>
                  <a:t>Download only </a:t>
                </a:r>
                <a:r>
                  <a:rPr lang="en-US" b="1" dirty="0"/>
                  <a:t>block headers </a:t>
                </a:r>
                <a:r>
                  <a:rPr lang="en-US" dirty="0"/>
                  <a:t>(SPV clients)</a:t>
                </a:r>
              </a:p>
              <a:p>
                <a:pPr lvl="1"/>
                <a:r>
                  <a:rPr lang="en-US" dirty="0"/>
                  <a:t>Bitcoin: 42 MB</a:t>
                </a:r>
              </a:p>
              <a:p>
                <a:pPr lvl="1"/>
                <a:r>
                  <a:rPr lang="en-US" dirty="0"/>
                  <a:t>Ethereum: 3 GB</a:t>
                </a:r>
              </a:p>
              <a:p>
                <a:r>
                  <a:rPr lang="en-US" dirty="0"/>
                  <a:t>Less than all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headers?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D849C173-A27E-3648-8515-A99199775F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blipFill>
                <a:blip r:embed="rId2"/>
                <a:stretch>
                  <a:fillRect l="-1080" t="-13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6459855"/>
      </p:ext>
    </p:extLst>
  </p:cSld>
  <p:clrMapOvr>
    <a:masterClrMapping/>
  </p:clrMapOvr>
  <p:transition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A1027-6BA2-2144-B843-E37A9A80F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Challenge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6D8B674-3BC5-9A4B-857A-E82A06F4EA25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/>
            <p:txBody>
              <a:bodyPr/>
              <a:lstStyle/>
              <a:p>
                <a:r>
                  <a:rPr lang="en-US" dirty="0"/>
                  <a:t>Customer has to </a:t>
                </a:r>
                <a:r>
                  <a:rPr lang="en-US" i="1" dirty="0"/>
                  <a:t>convince</a:t>
                </a:r>
                <a:r>
                  <a:rPr lang="en-US" dirty="0"/>
                  <a:t> merchant of </a:t>
                </a:r>
                <a:r>
                  <a:rPr lang="en-US" b="1" dirty="0"/>
                  <a:t>the longest chain</a:t>
                </a:r>
              </a:p>
              <a:p>
                <a:pPr lvl="1"/>
                <a:r>
                  <a:rPr lang="en-US" dirty="0"/>
                  <a:t>Cryptographic proof sublinear 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US" dirty="0"/>
              </a:p>
              <a:p>
                <a:r>
                  <a:rPr lang="en-US" dirty="0"/>
                  <a:t>Customer (or its agent) has a full copy of the chain</a:t>
                </a:r>
              </a:p>
              <a:p>
                <a:r>
                  <a:rPr lang="en-US" dirty="0"/>
                  <a:t>Merchant verifies the proof sent by customer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6D8B674-3BC5-9A4B-857A-E82A06F4EA2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blipFill>
                <a:blip r:embed="rId2"/>
                <a:stretch>
                  <a:fillRect l="-1080" t="-13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2FDEC50C-7876-E74E-801D-597B68C5E2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9273" y="3080794"/>
            <a:ext cx="3925455" cy="183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202551"/>
      </p:ext>
    </p:extLst>
  </p:cSld>
  <p:clrMapOvr>
    <a:masterClrMapping/>
  </p:clrMapOvr>
  <p:transition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62620-1FA2-284B-813D-D7922D000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Bitcoin Block Structure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6493DC-0749-E546-AE6A-34D082B19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833" y="1185672"/>
            <a:ext cx="7760335" cy="3595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901567"/>
      </p:ext>
    </p:extLst>
  </p:cSld>
  <p:clrMapOvr>
    <a:masterClrMapping/>
  </p:clrMapOvr>
  <p:transition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Bitcoin Blockchain Format</a:t>
            </a:r>
          </a:p>
        </p:txBody>
      </p:sp>
      <p:grpSp>
        <p:nvGrpSpPr>
          <p:cNvPr id="35" name="Group 34"/>
          <p:cNvGrpSpPr>
            <a:grpSpLocks noChangeAspect="1"/>
          </p:cNvGrpSpPr>
          <p:nvPr/>
        </p:nvGrpSpPr>
        <p:grpSpPr>
          <a:xfrm>
            <a:off x="1033057" y="1276350"/>
            <a:ext cx="7077886" cy="3341182"/>
            <a:chOff x="711779" y="1145218"/>
            <a:chExt cx="7785675" cy="3675300"/>
          </a:xfrm>
        </p:grpSpPr>
        <p:grpSp>
          <p:nvGrpSpPr>
            <p:cNvPr id="4" name="Shape 145"/>
            <p:cNvGrpSpPr/>
            <p:nvPr/>
          </p:nvGrpSpPr>
          <p:grpSpPr>
            <a:xfrm>
              <a:off x="4319179" y="1405393"/>
              <a:ext cx="1344300" cy="702000"/>
              <a:chOff x="5333050" y="2139900"/>
              <a:chExt cx="1344300" cy="702000"/>
            </a:xfrm>
          </p:grpSpPr>
          <p:sp>
            <p:nvSpPr>
              <p:cNvPr id="5" name="Shape 146"/>
              <p:cNvSpPr/>
              <p:nvPr/>
            </p:nvSpPr>
            <p:spPr>
              <a:xfrm>
                <a:off x="5333050" y="2462100"/>
                <a:ext cx="1344300" cy="379800"/>
              </a:xfrm>
              <a:prstGeom prst="rect">
                <a:avLst/>
              </a:prstGeom>
              <a:solidFill>
                <a:srgbClr val="CCCCCC"/>
              </a:solidFill>
              <a:ln w="19050" cap="flat" cmpd="sng">
                <a:solidFill>
                  <a:srgbClr val="6666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lvl="0" algn="ctr" rtl="0">
                  <a:spcBef>
                    <a:spcPts val="0"/>
                  </a:spcBef>
                  <a:buNone/>
                </a:pPr>
                <a:r>
                  <a:rPr lang="en" sz="1600" dirty="0">
                    <a:latin typeface="Trebuchet MS"/>
                    <a:ea typeface="Trebuchet MS"/>
                    <a:cs typeface="Trebuchet MS"/>
                    <a:sym typeface="Trebuchet MS"/>
                  </a:rPr>
                  <a:t>trans: H(  )</a:t>
                </a:r>
              </a:p>
            </p:txBody>
          </p:sp>
          <p:sp>
            <p:nvSpPr>
              <p:cNvPr id="6" name="Shape 147"/>
              <p:cNvSpPr/>
              <p:nvPr/>
            </p:nvSpPr>
            <p:spPr>
              <a:xfrm>
                <a:off x="5333050" y="2139900"/>
                <a:ext cx="1344300" cy="322200"/>
              </a:xfrm>
              <a:prstGeom prst="rect">
                <a:avLst/>
              </a:prstGeom>
              <a:solidFill>
                <a:srgbClr val="CCCCCC"/>
              </a:solidFill>
              <a:ln w="19050" cap="flat" cmpd="sng">
                <a:solidFill>
                  <a:srgbClr val="6666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lvl="0" algn="ctr" rtl="0">
                  <a:spcBef>
                    <a:spcPts val="0"/>
                  </a:spcBef>
                  <a:buNone/>
                </a:pPr>
                <a:r>
                  <a:rPr lang="en" sz="1600">
                    <a:latin typeface="Trebuchet MS"/>
                    <a:ea typeface="Trebuchet MS"/>
                    <a:cs typeface="Trebuchet MS"/>
                    <a:sym typeface="Trebuchet MS"/>
                  </a:rPr>
                  <a:t>prev: H(  )</a:t>
                </a:r>
              </a:p>
            </p:txBody>
          </p:sp>
        </p:grpSp>
        <p:sp>
          <p:nvSpPr>
            <p:cNvPr id="7" name="Shape 148"/>
            <p:cNvSpPr/>
            <p:nvPr/>
          </p:nvSpPr>
          <p:spPr>
            <a:xfrm>
              <a:off x="3330379" y="1254921"/>
              <a:ext cx="2066550" cy="542892"/>
            </a:xfrm>
            <a:custGeom>
              <a:avLst/>
              <a:gdLst/>
              <a:ahLst/>
              <a:cxnLst/>
              <a:rect l="0" t="0" r="0" b="0"/>
              <a:pathLst>
                <a:path w="82662" h="55553" extrusionOk="0">
                  <a:moveTo>
                    <a:pt x="82662" y="16888"/>
                  </a:moveTo>
                  <a:lnTo>
                    <a:pt x="82662" y="445"/>
                  </a:lnTo>
                  <a:lnTo>
                    <a:pt x="19554" y="0"/>
                  </a:lnTo>
                  <a:lnTo>
                    <a:pt x="19999" y="55553"/>
                  </a:lnTo>
                  <a:lnTo>
                    <a:pt x="0" y="55109"/>
                  </a:lnTo>
                </a:path>
              </a:pathLst>
            </a:custGeom>
            <a:noFill/>
            <a:ln w="38100" cap="flat" cmpd="sng">
              <a:solidFill>
                <a:srgbClr val="990000"/>
              </a:solidFill>
              <a:prstDash val="solid"/>
              <a:round/>
              <a:headEnd type="none" w="lg" len="lg"/>
              <a:tailEnd type="stealth" w="lg" len="lg"/>
            </a:ln>
          </p:spPr>
        </p:sp>
        <p:grpSp>
          <p:nvGrpSpPr>
            <p:cNvPr id="8" name="Shape 149"/>
            <p:cNvGrpSpPr/>
            <p:nvPr/>
          </p:nvGrpSpPr>
          <p:grpSpPr>
            <a:xfrm>
              <a:off x="1986079" y="1454618"/>
              <a:ext cx="1344300" cy="702000"/>
              <a:chOff x="5333050" y="2139900"/>
              <a:chExt cx="1344300" cy="702000"/>
            </a:xfrm>
          </p:grpSpPr>
          <p:sp>
            <p:nvSpPr>
              <p:cNvPr id="9" name="Shape 150"/>
              <p:cNvSpPr/>
              <p:nvPr/>
            </p:nvSpPr>
            <p:spPr>
              <a:xfrm>
                <a:off x="5333050" y="2462100"/>
                <a:ext cx="1344300" cy="379800"/>
              </a:xfrm>
              <a:prstGeom prst="rect">
                <a:avLst/>
              </a:prstGeom>
              <a:solidFill>
                <a:srgbClr val="CCCCCC"/>
              </a:solidFill>
              <a:ln w="19050" cap="flat" cmpd="sng">
                <a:solidFill>
                  <a:srgbClr val="6666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lvl="0" algn="ctr" rtl="0">
                  <a:spcBef>
                    <a:spcPts val="0"/>
                  </a:spcBef>
                  <a:buNone/>
                </a:pPr>
                <a:r>
                  <a:rPr lang="en" sz="1600">
                    <a:latin typeface="Trebuchet MS"/>
                    <a:ea typeface="Trebuchet MS"/>
                    <a:cs typeface="Trebuchet MS"/>
                    <a:sym typeface="Trebuchet MS"/>
                  </a:rPr>
                  <a:t>trans: H(  )</a:t>
                </a:r>
              </a:p>
            </p:txBody>
          </p:sp>
          <p:sp>
            <p:nvSpPr>
              <p:cNvPr id="10" name="Shape 151"/>
              <p:cNvSpPr/>
              <p:nvPr/>
            </p:nvSpPr>
            <p:spPr>
              <a:xfrm>
                <a:off x="5333050" y="2139900"/>
                <a:ext cx="1344300" cy="322200"/>
              </a:xfrm>
              <a:prstGeom prst="rect">
                <a:avLst/>
              </a:prstGeom>
              <a:solidFill>
                <a:srgbClr val="CCCCCC"/>
              </a:solidFill>
              <a:ln w="19050" cap="flat" cmpd="sng">
                <a:solidFill>
                  <a:srgbClr val="6666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lvl="0" algn="ctr" rtl="0">
                  <a:spcBef>
                    <a:spcPts val="0"/>
                  </a:spcBef>
                  <a:buNone/>
                </a:pPr>
                <a:r>
                  <a:rPr lang="en" sz="1600">
                    <a:latin typeface="Trebuchet MS"/>
                    <a:ea typeface="Trebuchet MS"/>
                    <a:cs typeface="Trebuchet MS"/>
                    <a:sym typeface="Trebuchet MS"/>
                  </a:rPr>
                  <a:t>prev: H(  )</a:t>
                </a:r>
              </a:p>
            </p:txBody>
          </p:sp>
        </p:grpSp>
        <p:sp>
          <p:nvSpPr>
            <p:cNvPr id="11" name="Shape 152"/>
            <p:cNvSpPr/>
            <p:nvPr/>
          </p:nvSpPr>
          <p:spPr>
            <a:xfrm>
              <a:off x="978354" y="1291746"/>
              <a:ext cx="2066550" cy="542892"/>
            </a:xfrm>
            <a:custGeom>
              <a:avLst/>
              <a:gdLst/>
              <a:ahLst/>
              <a:cxnLst/>
              <a:rect l="0" t="0" r="0" b="0"/>
              <a:pathLst>
                <a:path w="82662" h="55553" extrusionOk="0">
                  <a:moveTo>
                    <a:pt x="82662" y="16888"/>
                  </a:moveTo>
                  <a:lnTo>
                    <a:pt x="82662" y="445"/>
                  </a:lnTo>
                  <a:lnTo>
                    <a:pt x="19554" y="0"/>
                  </a:lnTo>
                  <a:lnTo>
                    <a:pt x="19999" y="55553"/>
                  </a:lnTo>
                  <a:lnTo>
                    <a:pt x="0" y="55109"/>
                  </a:lnTo>
                </a:path>
              </a:pathLst>
            </a:custGeom>
            <a:noFill/>
            <a:ln w="38100" cap="flat" cmpd="sng">
              <a:solidFill>
                <a:srgbClr val="990000"/>
              </a:solidFill>
              <a:prstDash val="solid"/>
              <a:round/>
              <a:headEnd type="none" w="lg" len="lg"/>
              <a:tailEnd type="stealth" w="lg" len="lg"/>
            </a:ln>
          </p:spPr>
        </p:sp>
        <p:grpSp>
          <p:nvGrpSpPr>
            <p:cNvPr id="12" name="Shape 153"/>
            <p:cNvGrpSpPr/>
            <p:nvPr/>
          </p:nvGrpSpPr>
          <p:grpSpPr>
            <a:xfrm>
              <a:off x="6671204" y="1405393"/>
              <a:ext cx="1344300" cy="702000"/>
              <a:chOff x="5333050" y="2139900"/>
              <a:chExt cx="1344300" cy="702000"/>
            </a:xfrm>
          </p:grpSpPr>
          <p:sp>
            <p:nvSpPr>
              <p:cNvPr id="13" name="Shape 154"/>
              <p:cNvSpPr/>
              <p:nvPr/>
            </p:nvSpPr>
            <p:spPr>
              <a:xfrm>
                <a:off x="5333050" y="2462100"/>
                <a:ext cx="1344300" cy="379800"/>
              </a:xfrm>
              <a:prstGeom prst="rect">
                <a:avLst/>
              </a:prstGeom>
              <a:solidFill>
                <a:srgbClr val="CCCCCC"/>
              </a:solidFill>
              <a:ln w="19050" cap="flat" cmpd="sng">
                <a:solidFill>
                  <a:srgbClr val="6666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lvl="0" algn="ctr" rtl="0">
                  <a:spcBef>
                    <a:spcPts val="0"/>
                  </a:spcBef>
                  <a:buNone/>
                </a:pPr>
                <a:r>
                  <a:rPr lang="en" sz="1600">
                    <a:latin typeface="Trebuchet MS"/>
                    <a:ea typeface="Trebuchet MS"/>
                    <a:cs typeface="Trebuchet MS"/>
                    <a:sym typeface="Trebuchet MS"/>
                  </a:rPr>
                  <a:t>trans: H(  )</a:t>
                </a:r>
              </a:p>
            </p:txBody>
          </p:sp>
          <p:sp>
            <p:nvSpPr>
              <p:cNvPr id="14" name="Shape 155"/>
              <p:cNvSpPr/>
              <p:nvPr/>
            </p:nvSpPr>
            <p:spPr>
              <a:xfrm>
                <a:off x="5333050" y="2139900"/>
                <a:ext cx="1344300" cy="322200"/>
              </a:xfrm>
              <a:prstGeom prst="rect">
                <a:avLst/>
              </a:prstGeom>
              <a:solidFill>
                <a:srgbClr val="CCCCCC"/>
              </a:solidFill>
              <a:ln w="19050" cap="flat" cmpd="sng">
                <a:solidFill>
                  <a:srgbClr val="6666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lvl="0" algn="ctr" rtl="0">
                  <a:spcBef>
                    <a:spcPts val="0"/>
                  </a:spcBef>
                  <a:buNone/>
                </a:pPr>
                <a:r>
                  <a:rPr lang="en" sz="1600">
                    <a:latin typeface="Trebuchet MS"/>
                    <a:ea typeface="Trebuchet MS"/>
                    <a:cs typeface="Trebuchet MS"/>
                    <a:sym typeface="Trebuchet MS"/>
                  </a:rPr>
                  <a:t>prev: H(  )</a:t>
                </a:r>
              </a:p>
            </p:txBody>
          </p:sp>
        </p:grpSp>
        <p:sp>
          <p:nvSpPr>
            <p:cNvPr id="15" name="Shape 156"/>
            <p:cNvSpPr/>
            <p:nvPr/>
          </p:nvSpPr>
          <p:spPr>
            <a:xfrm>
              <a:off x="5682404" y="1254921"/>
              <a:ext cx="2066550" cy="542892"/>
            </a:xfrm>
            <a:custGeom>
              <a:avLst/>
              <a:gdLst/>
              <a:ahLst/>
              <a:cxnLst/>
              <a:rect l="0" t="0" r="0" b="0"/>
              <a:pathLst>
                <a:path w="82662" h="55553" extrusionOk="0">
                  <a:moveTo>
                    <a:pt x="82662" y="16888"/>
                  </a:moveTo>
                  <a:lnTo>
                    <a:pt x="82662" y="445"/>
                  </a:lnTo>
                  <a:lnTo>
                    <a:pt x="19554" y="0"/>
                  </a:lnTo>
                  <a:lnTo>
                    <a:pt x="19999" y="55553"/>
                  </a:lnTo>
                  <a:lnTo>
                    <a:pt x="0" y="55109"/>
                  </a:lnTo>
                </a:path>
              </a:pathLst>
            </a:custGeom>
            <a:noFill/>
            <a:ln w="38100" cap="flat" cmpd="sng">
              <a:solidFill>
                <a:srgbClr val="990000"/>
              </a:solidFill>
              <a:prstDash val="solid"/>
              <a:round/>
              <a:headEnd type="none" w="lg" len="lg"/>
              <a:tailEnd type="stealth" w="lg" len="lg"/>
            </a:ln>
          </p:spPr>
        </p:sp>
        <p:sp>
          <p:nvSpPr>
            <p:cNvPr id="16" name="Shape 171"/>
            <p:cNvSpPr/>
            <p:nvPr/>
          </p:nvSpPr>
          <p:spPr>
            <a:xfrm>
              <a:off x="711779" y="1145218"/>
              <a:ext cx="7785600" cy="1163100"/>
            </a:xfrm>
            <a:prstGeom prst="rect">
              <a:avLst/>
            </a:prstGeom>
            <a:noFill/>
            <a:ln w="19050" cap="flat" cmpd="sng">
              <a:solidFill>
                <a:srgbClr val="666666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600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1167996" y="2015145"/>
              <a:ext cx="7329458" cy="2805373"/>
              <a:chOff x="740292" y="2281452"/>
              <a:chExt cx="7329458" cy="2805373"/>
            </a:xfrm>
          </p:grpSpPr>
          <p:sp>
            <p:nvSpPr>
              <p:cNvPr id="19" name="Shape 172"/>
              <p:cNvSpPr/>
              <p:nvPr/>
            </p:nvSpPr>
            <p:spPr>
              <a:xfrm>
                <a:off x="2521250" y="2761225"/>
                <a:ext cx="5548500" cy="2325600"/>
              </a:xfrm>
              <a:prstGeom prst="rect">
                <a:avLst/>
              </a:prstGeom>
              <a:noFill/>
              <a:ln w="19050" cap="flat" cmpd="sng">
                <a:solidFill>
                  <a:srgbClr val="666666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 sz="1600" dirty="0"/>
              </a:p>
            </p:txBody>
          </p:sp>
          <p:grpSp>
            <p:nvGrpSpPr>
              <p:cNvPr id="20" name="Group 19"/>
              <p:cNvGrpSpPr/>
              <p:nvPr/>
            </p:nvGrpSpPr>
            <p:grpSpPr>
              <a:xfrm>
                <a:off x="740292" y="2858738"/>
                <a:ext cx="7106108" cy="2134837"/>
                <a:chOff x="740292" y="2858738"/>
                <a:chExt cx="7106108" cy="2134837"/>
              </a:xfrm>
            </p:grpSpPr>
            <p:sp>
              <p:nvSpPr>
                <p:cNvPr id="21" name="Shape 157"/>
                <p:cNvSpPr txBox="1"/>
                <p:nvPr/>
              </p:nvSpPr>
              <p:spPr>
                <a:xfrm>
                  <a:off x="4332300" y="2858738"/>
                  <a:ext cx="1344300" cy="457200"/>
                </a:xfrm>
                <a:prstGeom prst="rect">
                  <a:avLst/>
                </a:prstGeom>
                <a:solidFill>
                  <a:srgbClr val="D9D9D9"/>
                </a:solidFill>
                <a:ln w="9525" cap="flat" cmpd="sng">
                  <a:solidFill>
                    <a:srgbClr val="66666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square" lIns="91425" tIns="91425" rIns="91425" bIns="91425" anchor="t" anchorCtr="0">
                  <a:noAutofit/>
                </a:bodyPr>
                <a:lstStyle/>
                <a:p>
                  <a:pPr lvl="0" rtl="0">
                    <a:spcBef>
                      <a:spcPts val="0"/>
                    </a:spcBef>
                    <a:buNone/>
                  </a:pPr>
                  <a:r>
                    <a:rPr lang="en" sz="1600">
                      <a:latin typeface="Trebuchet MS"/>
                      <a:ea typeface="Trebuchet MS"/>
                      <a:cs typeface="Trebuchet MS"/>
                      <a:sym typeface="Trebuchet MS"/>
                    </a:rPr>
                    <a:t>H(  )   H(  )</a:t>
                  </a:r>
                </a:p>
              </p:txBody>
            </p:sp>
            <p:sp>
              <p:nvSpPr>
                <p:cNvPr id="22" name="Shape 158"/>
                <p:cNvSpPr txBox="1"/>
                <p:nvPr/>
              </p:nvSpPr>
              <p:spPr>
                <a:xfrm>
                  <a:off x="3480400" y="3715875"/>
                  <a:ext cx="1344300" cy="457200"/>
                </a:xfrm>
                <a:prstGeom prst="rect">
                  <a:avLst/>
                </a:prstGeom>
                <a:solidFill>
                  <a:srgbClr val="D9D9D9"/>
                </a:solidFill>
                <a:ln w="9525" cap="flat" cmpd="sng">
                  <a:solidFill>
                    <a:srgbClr val="66666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square" lIns="91425" tIns="91425" rIns="91425" bIns="91425" anchor="t" anchorCtr="0">
                  <a:noAutofit/>
                </a:bodyPr>
                <a:lstStyle/>
                <a:p>
                  <a:pPr lvl="0" rtl="0">
                    <a:spcBef>
                      <a:spcPts val="0"/>
                    </a:spcBef>
                    <a:buNone/>
                  </a:pPr>
                  <a:r>
                    <a:rPr lang="en" sz="1600">
                      <a:latin typeface="Trebuchet MS"/>
                      <a:ea typeface="Trebuchet MS"/>
                      <a:cs typeface="Trebuchet MS"/>
                      <a:sym typeface="Trebuchet MS"/>
                    </a:rPr>
                    <a:t>H(  )   H(  )</a:t>
                  </a:r>
                </a:p>
              </p:txBody>
            </p:sp>
            <p:sp>
              <p:nvSpPr>
                <p:cNvPr id="23" name="Shape 159"/>
                <p:cNvSpPr txBox="1"/>
                <p:nvPr/>
              </p:nvSpPr>
              <p:spPr>
                <a:xfrm>
                  <a:off x="5445800" y="3715875"/>
                  <a:ext cx="1344300" cy="457200"/>
                </a:xfrm>
                <a:prstGeom prst="rect">
                  <a:avLst/>
                </a:prstGeom>
                <a:solidFill>
                  <a:srgbClr val="D9D9D9"/>
                </a:solidFill>
                <a:ln w="9525" cap="flat" cmpd="sng">
                  <a:solidFill>
                    <a:srgbClr val="66666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square" lIns="91425" tIns="91425" rIns="91425" bIns="91425" anchor="t" anchorCtr="0">
                  <a:noAutofit/>
                </a:bodyPr>
                <a:lstStyle/>
                <a:p>
                  <a:pPr lvl="0" rtl="0">
                    <a:spcBef>
                      <a:spcPts val="0"/>
                    </a:spcBef>
                    <a:buNone/>
                  </a:pPr>
                  <a:r>
                    <a:rPr lang="en" sz="1600">
                      <a:latin typeface="Trebuchet MS"/>
                      <a:ea typeface="Trebuchet MS"/>
                      <a:cs typeface="Trebuchet MS"/>
                      <a:sym typeface="Trebuchet MS"/>
                    </a:rPr>
                    <a:t>H(  )   H(  )</a:t>
                  </a:r>
                </a:p>
              </p:txBody>
            </p:sp>
            <p:sp>
              <p:nvSpPr>
                <p:cNvPr id="24" name="Shape 160"/>
                <p:cNvSpPr/>
                <p:nvPr/>
              </p:nvSpPr>
              <p:spPr>
                <a:xfrm>
                  <a:off x="4111475" y="3093675"/>
                  <a:ext cx="638367" cy="6222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62219" h="24888" extrusionOk="0">
                      <a:moveTo>
                        <a:pt x="62219" y="0"/>
                      </a:moveTo>
                      <a:lnTo>
                        <a:pt x="62219" y="17333"/>
                      </a:lnTo>
                      <a:lnTo>
                        <a:pt x="0" y="17333"/>
                      </a:lnTo>
                      <a:lnTo>
                        <a:pt x="0" y="24888"/>
                      </a:lnTo>
                    </a:path>
                  </a:pathLst>
                </a:custGeom>
                <a:noFill/>
                <a:ln w="19050" cap="flat" cmpd="sng">
                  <a:solidFill>
                    <a:srgbClr val="990000"/>
                  </a:solidFill>
                  <a:prstDash val="solid"/>
                  <a:round/>
                  <a:headEnd type="none" w="lg" len="lg"/>
                  <a:tailEnd type="stealth" w="lg" len="lg"/>
                </a:ln>
              </p:spPr>
            </p:sp>
            <p:sp>
              <p:nvSpPr>
                <p:cNvPr id="25" name="Shape 161"/>
                <p:cNvSpPr/>
                <p:nvPr/>
              </p:nvSpPr>
              <p:spPr>
                <a:xfrm flipH="1">
                  <a:off x="5363557" y="3093675"/>
                  <a:ext cx="766538" cy="6222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62219" h="24888" extrusionOk="0">
                      <a:moveTo>
                        <a:pt x="62219" y="0"/>
                      </a:moveTo>
                      <a:lnTo>
                        <a:pt x="62219" y="17333"/>
                      </a:lnTo>
                      <a:lnTo>
                        <a:pt x="0" y="17333"/>
                      </a:lnTo>
                      <a:lnTo>
                        <a:pt x="0" y="24888"/>
                      </a:lnTo>
                    </a:path>
                  </a:pathLst>
                </a:custGeom>
                <a:noFill/>
                <a:ln w="19050" cap="flat" cmpd="sng">
                  <a:solidFill>
                    <a:srgbClr val="990000"/>
                  </a:solidFill>
                  <a:prstDash val="solid"/>
                  <a:round/>
                  <a:headEnd type="none" w="lg" len="lg"/>
                  <a:tailEnd type="stealth" w="lg" len="lg"/>
                </a:ln>
              </p:spPr>
            </p:sp>
            <p:cxnSp>
              <p:nvCxnSpPr>
                <p:cNvPr id="26" name="Shape 163"/>
                <p:cNvCxnSpPr/>
                <p:nvPr/>
              </p:nvCxnSpPr>
              <p:spPr>
                <a:xfrm flipH="1">
                  <a:off x="3237100" y="4008075"/>
                  <a:ext cx="670500" cy="6837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990000"/>
                  </a:solidFill>
                  <a:prstDash val="solid"/>
                  <a:round/>
                  <a:headEnd type="none" w="lg" len="lg"/>
                  <a:tailEnd type="triangle" w="lg" len="lg"/>
                </a:ln>
              </p:spPr>
            </p:cxnSp>
            <p:cxnSp>
              <p:nvCxnSpPr>
                <p:cNvPr id="27" name="Shape 165"/>
                <p:cNvCxnSpPr/>
                <p:nvPr/>
              </p:nvCxnSpPr>
              <p:spPr>
                <a:xfrm>
                  <a:off x="4549867" y="3972675"/>
                  <a:ext cx="15274" cy="7191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990000"/>
                  </a:solidFill>
                  <a:prstDash val="solid"/>
                  <a:round/>
                  <a:headEnd type="none" w="lg" len="lg"/>
                  <a:tailEnd type="triangle" w="lg" len="lg"/>
                </a:ln>
              </p:spPr>
            </p:cxnSp>
            <p:sp>
              <p:nvSpPr>
                <p:cNvPr id="28" name="Shape 164"/>
                <p:cNvSpPr txBox="1"/>
                <p:nvPr/>
              </p:nvSpPr>
              <p:spPr>
                <a:xfrm>
                  <a:off x="2708950" y="4691775"/>
                  <a:ext cx="1056300" cy="301800"/>
                </a:xfrm>
                <a:prstGeom prst="rect">
                  <a:avLst/>
                </a:prstGeom>
                <a:solidFill>
                  <a:srgbClr val="D9D9D9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square" lIns="91425" tIns="91425" rIns="91425" bIns="91425" anchor="t" anchorCtr="0">
                  <a:noAutofit/>
                </a:bodyPr>
                <a:lstStyle/>
                <a:p>
                  <a:pPr lvl="0" algn="ctr" rtl="0">
                    <a:spcBef>
                      <a:spcPts val="0"/>
                    </a:spcBef>
                    <a:buNone/>
                  </a:pPr>
                  <a:r>
                    <a:rPr lang="en" sz="1100"/>
                    <a:t>transaction</a:t>
                  </a:r>
                </a:p>
              </p:txBody>
            </p:sp>
            <p:sp>
              <p:nvSpPr>
                <p:cNvPr id="29" name="Shape 166"/>
                <p:cNvSpPr txBox="1"/>
                <p:nvPr/>
              </p:nvSpPr>
              <p:spPr>
                <a:xfrm>
                  <a:off x="4035475" y="4691775"/>
                  <a:ext cx="1056300" cy="301800"/>
                </a:xfrm>
                <a:prstGeom prst="rect">
                  <a:avLst/>
                </a:prstGeom>
                <a:solidFill>
                  <a:srgbClr val="D9D9D9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square" lIns="91425" tIns="91425" rIns="91425" bIns="91425" anchor="t" anchorCtr="0">
                  <a:noAutofit/>
                </a:bodyPr>
                <a:lstStyle/>
                <a:p>
                  <a:pPr lvl="0" algn="ctr" rtl="0">
                    <a:spcBef>
                      <a:spcPts val="0"/>
                    </a:spcBef>
                    <a:buNone/>
                  </a:pPr>
                  <a:r>
                    <a:rPr lang="en" sz="1100"/>
                    <a:t>transaction</a:t>
                  </a:r>
                </a:p>
              </p:txBody>
            </p:sp>
            <p:cxnSp>
              <p:nvCxnSpPr>
                <p:cNvPr id="30" name="Shape 167"/>
                <p:cNvCxnSpPr/>
                <p:nvPr/>
              </p:nvCxnSpPr>
              <p:spPr>
                <a:xfrm flipH="1">
                  <a:off x="5823204" y="3959475"/>
                  <a:ext cx="13500" cy="7323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990000"/>
                  </a:solidFill>
                  <a:prstDash val="solid"/>
                  <a:round/>
                  <a:headEnd type="none" w="lg" len="lg"/>
                  <a:tailEnd type="triangle" w="lg" len="lg"/>
                </a:ln>
              </p:spPr>
            </p:cxnSp>
            <p:cxnSp>
              <p:nvCxnSpPr>
                <p:cNvPr id="31" name="Shape 169"/>
                <p:cNvCxnSpPr/>
                <p:nvPr/>
              </p:nvCxnSpPr>
              <p:spPr>
                <a:xfrm>
                  <a:off x="6525050" y="3986175"/>
                  <a:ext cx="793200" cy="7056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990000"/>
                  </a:solidFill>
                  <a:prstDash val="solid"/>
                  <a:round/>
                  <a:headEnd type="none" w="lg" len="lg"/>
                  <a:tailEnd type="triangle" w="lg" len="lg"/>
                </a:ln>
              </p:spPr>
            </p:cxnSp>
            <p:sp>
              <p:nvSpPr>
                <p:cNvPr id="32" name="Shape 168"/>
                <p:cNvSpPr txBox="1"/>
                <p:nvPr/>
              </p:nvSpPr>
              <p:spPr>
                <a:xfrm>
                  <a:off x="5362000" y="4691775"/>
                  <a:ext cx="1056300" cy="301800"/>
                </a:xfrm>
                <a:prstGeom prst="rect">
                  <a:avLst/>
                </a:prstGeom>
                <a:solidFill>
                  <a:srgbClr val="D9D9D9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square" lIns="91425" tIns="91425" rIns="91425" bIns="91425" anchor="t" anchorCtr="0">
                  <a:noAutofit/>
                </a:bodyPr>
                <a:lstStyle/>
                <a:p>
                  <a:pPr lvl="0" algn="ctr" rtl="0">
                    <a:spcBef>
                      <a:spcPts val="0"/>
                    </a:spcBef>
                    <a:buNone/>
                  </a:pPr>
                  <a:r>
                    <a:rPr lang="en" sz="1100"/>
                    <a:t>transaction</a:t>
                  </a:r>
                </a:p>
              </p:txBody>
            </p:sp>
            <p:sp>
              <p:nvSpPr>
                <p:cNvPr id="33" name="Shape 170"/>
                <p:cNvSpPr txBox="1"/>
                <p:nvPr/>
              </p:nvSpPr>
              <p:spPr>
                <a:xfrm>
                  <a:off x="6790100" y="4691775"/>
                  <a:ext cx="1056300" cy="301800"/>
                </a:xfrm>
                <a:prstGeom prst="rect">
                  <a:avLst/>
                </a:prstGeom>
                <a:solidFill>
                  <a:srgbClr val="D9D9D9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square" lIns="91425" tIns="91425" rIns="91425" bIns="91425" anchor="t" anchorCtr="0">
                  <a:noAutofit/>
                </a:bodyPr>
                <a:lstStyle/>
                <a:p>
                  <a:pPr lvl="0" algn="ctr" rtl="0">
                    <a:spcBef>
                      <a:spcPts val="0"/>
                    </a:spcBef>
                    <a:buNone/>
                  </a:pPr>
                  <a:r>
                    <a:rPr lang="en" sz="1100"/>
                    <a:t>transaction</a:t>
                  </a:r>
                </a:p>
              </p:txBody>
            </p:sp>
            <p:sp>
              <p:nvSpPr>
                <p:cNvPr id="34" name="Shape 174"/>
                <p:cNvSpPr txBox="1"/>
                <p:nvPr/>
              </p:nvSpPr>
              <p:spPr>
                <a:xfrm>
                  <a:off x="740292" y="4463708"/>
                  <a:ext cx="1670017" cy="42283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91425" tIns="91425" rIns="91425" bIns="91425" anchor="t" anchorCtr="0">
                  <a:noAutofit/>
                </a:bodyPr>
                <a:lstStyle/>
                <a:p>
                  <a:pPr lvl="0" rtl="0">
                    <a:spcBef>
                      <a:spcPts val="0"/>
                    </a:spcBef>
                    <a:buNone/>
                  </a:pPr>
                  <a:r>
                    <a:rPr lang="en-US" b="1" dirty="0">
                      <a:latin typeface="Helvetica Neue Light" charset="0"/>
                      <a:ea typeface="Helvetica Neue Light" charset="0"/>
                      <a:cs typeface="Helvetica Neue Light" charset="0"/>
                    </a:rPr>
                    <a:t>Merkle Tree</a:t>
                  </a:r>
                  <a:endParaRPr lang="en" b="1" dirty="0">
                    <a:latin typeface="Helvetica Neue Light" charset="0"/>
                    <a:ea typeface="Helvetica Neue Light" charset="0"/>
                    <a:cs typeface="Helvetica Neue Light" charset="0"/>
                  </a:endParaRPr>
                </a:p>
              </p:txBody>
            </p:sp>
          </p:grpSp>
          <p:cxnSp>
            <p:nvCxnSpPr>
              <p:cNvPr id="18" name="Shape 162"/>
              <p:cNvCxnSpPr/>
              <p:nvPr/>
            </p:nvCxnSpPr>
            <p:spPr>
              <a:xfrm>
                <a:off x="4964118" y="2281452"/>
                <a:ext cx="16357" cy="577285"/>
              </a:xfrm>
              <a:prstGeom prst="straightConnector1">
                <a:avLst/>
              </a:prstGeom>
              <a:noFill/>
              <a:ln w="19050" cap="flat" cmpd="sng">
                <a:solidFill>
                  <a:srgbClr val="990000"/>
                </a:solidFill>
                <a:prstDash val="solid"/>
                <a:round/>
                <a:headEnd type="none" w="lg" len="lg"/>
                <a:tailEnd type="triangle" w="lg" len="lg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340740826"/>
      </p:ext>
    </p:extLst>
  </p:cSld>
  <p:clrMapOvr>
    <a:masterClrMapping/>
  </p:clrMapOvr>
  <p:transition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Bitcoin Block Header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396879"/>
              </p:ext>
            </p:extLst>
          </p:nvPr>
        </p:nvGraphicFramePr>
        <p:xfrm>
          <a:off x="2498329" y="1428750"/>
          <a:ext cx="4087617" cy="3017520"/>
        </p:xfrm>
        <a:graphic>
          <a:graphicData uri="http://schemas.openxmlformats.org/drawingml/2006/table">
            <a:tbl>
              <a:tblPr firstRow="1">
                <a:tableStyleId>{69012ECD-51FC-41F1-AA8D-1B2483CD663E}</a:tableStyleId>
              </a:tblPr>
              <a:tblGrid>
                <a:gridCol w="31378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98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91440"/>
                      <a:r>
                        <a:rPr lang="en-US" sz="1800" b="1" i="0" dirty="0">
                          <a:solidFill>
                            <a:srgbClr val="FFC000"/>
                          </a:solidFill>
                          <a:effectLst/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Field Name</a:t>
                      </a:r>
                    </a:p>
                  </a:txBody>
                  <a:tcPr marL="15031" marR="15031" marT="15031" marB="15031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70B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solidFill>
                            <a:srgbClr val="FFC000"/>
                          </a:solidFill>
                          <a:effectLst/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Bytes</a:t>
                      </a:r>
                    </a:p>
                  </a:txBody>
                  <a:tcPr marL="15031" marR="15031" marT="15031" marB="15031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7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91440" algn="l"/>
                      <a:r>
                        <a:rPr lang="en-US" sz="1800" b="0" i="0" dirty="0"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Version</a:t>
                      </a:r>
                    </a:p>
                  </a:txBody>
                  <a:tcPr marL="15031" marR="15031" marT="15031" marB="15031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effectLst/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4</a:t>
                      </a:r>
                    </a:p>
                  </a:txBody>
                  <a:tcPr marL="15031" marR="15031" marT="15031" marB="15031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91440" algn="l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Previous block header hash</a:t>
                      </a:r>
                      <a:endParaRPr lang="en-US" sz="1800" b="0" i="0" dirty="0">
                        <a:solidFill>
                          <a:schemeClr val="tx1"/>
                        </a:solidFill>
                        <a:effectLst/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marL="15031" marR="15031" marT="15031" marB="15031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800" b="0" i="0">
                          <a:effectLst/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32</a:t>
                      </a:r>
                    </a:p>
                  </a:txBody>
                  <a:tcPr marL="15031" marR="15031" marT="15031" marB="15031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91440" algn="l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Merkle root </a:t>
                      </a:r>
                      <a:r>
                        <a:rPr lang="en-US" sz="1800" b="0" i="0" dirty="0"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hash</a:t>
                      </a:r>
                    </a:p>
                  </a:txBody>
                  <a:tcPr marL="15031" marR="15031" marT="15031" marB="15031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800" b="0" i="0" dirty="0">
                          <a:effectLst/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32</a:t>
                      </a:r>
                    </a:p>
                  </a:txBody>
                  <a:tcPr marL="15031" marR="15031" marT="15031" marB="15031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91440" algn="l"/>
                      <a:r>
                        <a:rPr lang="en-US" sz="1800" b="0" i="0" dirty="0"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Timestamp</a:t>
                      </a:r>
                    </a:p>
                  </a:txBody>
                  <a:tcPr marL="15031" marR="15031" marT="15031" marB="15031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effectLst/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4</a:t>
                      </a:r>
                    </a:p>
                  </a:txBody>
                  <a:tcPr marL="15031" marR="15031" marT="15031" marB="15031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91440" algn="l"/>
                      <a:r>
                        <a:rPr lang="en-US" sz="18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nBits</a:t>
                      </a:r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 (mining difficulty)</a:t>
                      </a:r>
                      <a:endParaRPr lang="en-US" sz="1800" b="0" i="0" dirty="0">
                        <a:solidFill>
                          <a:schemeClr val="tx1"/>
                        </a:solidFill>
                        <a:effectLst/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marL="15031" marR="15031" marT="15031" marB="15031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effectLst/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4</a:t>
                      </a:r>
                    </a:p>
                  </a:txBody>
                  <a:tcPr marL="15031" marR="15031" marT="15031" marB="15031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91440" algn="l"/>
                      <a:r>
                        <a:rPr lang="en-US" sz="1800" b="0" i="0" dirty="0"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Nonce</a:t>
                      </a:r>
                    </a:p>
                  </a:txBody>
                  <a:tcPr marL="15031" marR="15031" marT="15031" marB="15031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effectLst/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4</a:t>
                      </a:r>
                    </a:p>
                  </a:txBody>
                  <a:tcPr marL="15031" marR="15031" marT="15031" marB="15031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91440" algn="l"/>
                      <a:r>
                        <a:rPr lang="en-US" sz="1800" b="1" i="0" dirty="0"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Total</a:t>
                      </a:r>
                    </a:p>
                  </a:txBody>
                  <a:tcPr marL="15031" marR="15031" marT="15031" marB="15031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80</a:t>
                      </a:r>
                    </a:p>
                  </a:txBody>
                  <a:tcPr marL="15031" marR="15031" marT="15031" marB="15031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9435271"/>
      </p:ext>
    </p:extLst>
  </p:cSld>
  <p:clrMapOvr>
    <a:masterClrMapping/>
  </p:clrMapOvr>
  <p:transition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Ethereum Block Header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8280744"/>
              </p:ext>
            </p:extLst>
          </p:nvPr>
        </p:nvGraphicFramePr>
        <p:xfrm>
          <a:off x="3421483" y="1087622"/>
          <a:ext cx="2247798" cy="3672000"/>
        </p:xfrm>
        <a:graphic>
          <a:graphicData uri="http://schemas.openxmlformats.org/drawingml/2006/table">
            <a:tbl>
              <a:tblPr firstRow="1">
                <a:tableStyleId>{69012ECD-51FC-41F1-AA8D-1B2483CD663E}</a:tableStyleId>
              </a:tblPr>
              <a:tblGrid>
                <a:gridCol w="16077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0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4928">
                <a:tc>
                  <a:txBody>
                    <a:bodyPr/>
                    <a:lstStyle/>
                    <a:p>
                      <a:pPr marL="91440"/>
                      <a:r>
                        <a:rPr lang="en-US" sz="1200" b="1" i="0" dirty="0">
                          <a:solidFill>
                            <a:srgbClr val="FFC000"/>
                          </a:solidFill>
                          <a:effectLst/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Field Name</a:t>
                      </a:r>
                    </a:p>
                  </a:txBody>
                  <a:tcPr marL="15031" marR="15031" marT="15031" marB="15031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70B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>
                          <a:solidFill>
                            <a:srgbClr val="FFC000"/>
                          </a:solidFill>
                          <a:effectLst/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Bytes</a:t>
                      </a:r>
                    </a:p>
                  </a:txBody>
                  <a:tcPr marL="15031" marR="15031" marT="15031" marB="15031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7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5734">
                <a:tc>
                  <a:txBody>
                    <a:bodyPr/>
                    <a:lstStyle/>
                    <a:p>
                      <a:pPr marL="91440" algn="l"/>
                      <a:r>
                        <a:rPr lang="en-US" sz="1200" b="0" i="0" dirty="0"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Parent hash</a:t>
                      </a:r>
                    </a:p>
                  </a:txBody>
                  <a:tcPr marL="15031" marR="15031" marT="15031" marB="15031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effectLst/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32</a:t>
                      </a:r>
                    </a:p>
                  </a:txBody>
                  <a:tcPr marL="15031" marR="15031" marT="15031" marB="15031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5734">
                <a:tc>
                  <a:txBody>
                    <a:bodyPr/>
                    <a:lstStyle/>
                    <a:p>
                      <a:pPr marL="91440" algn="l"/>
                      <a:r>
                        <a:rPr lang="en-US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Ommers</a:t>
                      </a: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 hash</a:t>
                      </a:r>
                      <a:endParaRPr lang="en-US" sz="1200" b="0" i="0" dirty="0">
                        <a:solidFill>
                          <a:schemeClr val="tx1"/>
                        </a:solidFill>
                        <a:effectLst/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marL="15031" marR="15031" marT="15031" marB="15031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200" b="0" i="0" dirty="0">
                          <a:effectLst/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32</a:t>
                      </a:r>
                    </a:p>
                  </a:txBody>
                  <a:tcPr marL="15031" marR="15031" marT="15031" marB="15031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5734">
                <a:tc>
                  <a:txBody>
                    <a:bodyPr/>
                    <a:lstStyle/>
                    <a:p>
                      <a:pPr marL="91440" algn="l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Beneficiary</a:t>
                      </a:r>
                      <a:endParaRPr lang="en-US" sz="1200" b="0" i="0" dirty="0">
                        <a:solidFill>
                          <a:schemeClr val="tx1"/>
                        </a:solidFill>
                        <a:effectLst/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marL="15031" marR="15031" marT="15031" marB="15031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200" b="0" i="0" dirty="0">
                          <a:effectLst/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20</a:t>
                      </a:r>
                    </a:p>
                  </a:txBody>
                  <a:tcPr marL="15031" marR="15031" marT="15031" marB="15031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5734">
                <a:tc>
                  <a:txBody>
                    <a:bodyPr/>
                    <a:lstStyle/>
                    <a:p>
                      <a:pPr marL="91440" algn="l"/>
                      <a:r>
                        <a:rPr lang="en-US" sz="1200" b="0" i="0" dirty="0"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State root</a:t>
                      </a:r>
                    </a:p>
                  </a:txBody>
                  <a:tcPr marL="15031" marR="15031" marT="15031" marB="15031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effectLst/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32</a:t>
                      </a:r>
                    </a:p>
                  </a:txBody>
                  <a:tcPr marL="15031" marR="15031" marT="15031" marB="15031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5734">
                <a:tc>
                  <a:txBody>
                    <a:bodyPr/>
                    <a:lstStyle/>
                    <a:p>
                      <a:pPr marL="91440" algn="l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Transaction root</a:t>
                      </a:r>
                      <a:endParaRPr lang="en-US" sz="1200" b="0" i="0" dirty="0">
                        <a:solidFill>
                          <a:schemeClr val="tx1"/>
                        </a:solidFill>
                        <a:effectLst/>
                        <a:latin typeface="Helvetica Neue Light" charset="0"/>
                        <a:ea typeface="Helvetica Neue Light" charset="0"/>
                        <a:cs typeface="Helvetica Neue Light" charset="0"/>
                      </a:endParaRPr>
                    </a:p>
                  </a:txBody>
                  <a:tcPr marL="15031" marR="15031" marT="15031" marB="15031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effectLst/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32</a:t>
                      </a:r>
                    </a:p>
                  </a:txBody>
                  <a:tcPr marL="15031" marR="15031" marT="15031" marB="15031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5734">
                <a:tc>
                  <a:txBody>
                    <a:bodyPr/>
                    <a:lstStyle/>
                    <a:p>
                      <a:pPr marL="91440" algn="l"/>
                      <a:r>
                        <a:rPr lang="en-US" sz="1200" b="0" i="0" dirty="0"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Recipient root</a:t>
                      </a:r>
                    </a:p>
                  </a:txBody>
                  <a:tcPr marL="15031" marR="15031" marT="15031" marB="15031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effectLst/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32</a:t>
                      </a:r>
                    </a:p>
                  </a:txBody>
                  <a:tcPr marL="15031" marR="15031" marT="15031" marB="15031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5734">
                <a:tc>
                  <a:txBody>
                    <a:bodyPr/>
                    <a:lstStyle/>
                    <a:p>
                      <a:pPr marL="91440" algn="l"/>
                      <a:r>
                        <a:rPr lang="en-US" sz="1200" b="0" i="0" dirty="0"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Logs bloom</a:t>
                      </a:r>
                    </a:p>
                  </a:txBody>
                  <a:tcPr marL="15031" marR="15031" marT="15031" marB="15031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effectLst/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256</a:t>
                      </a:r>
                    </a:p>
                  </a:txBody>
                  <a:tcPr marL="15031" marR="15031" marT="15031" marB="15031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5734">
                <a:tc>
                  <a:txBody>
                    <a:bodyPr/>
                    <a:lstStyle/>
                    <a:p>
                      <a:pPr marL="91440" algn="l"/>
                      <a:r>
                        <a:rPr lang="en-US" sz="1200" b="0" i="0" dirty="0"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Difficulty</a:t>
                      </a:r>
                    </a:p>
                  </a:txBody>
                  <a:tcPr marL="15031" marR="15031" marT="15031" marB="15031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effectLst/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4*</a:t>
                      </a:r>
                    </a:p>
                  </a:txBody>
                  <a:tcPr marL="15031" marR="15031" marT="15031" marB="15031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5734">
                <a:tc>
                  <a:txBody>
                    <a:bodyPr/>
                    <a:lstStyle/>
                    <a:p>
                      <a:pPr marL="91440" algn="l"/>
                      <a:r>
                        <a:rPr lang="en-US" sz="1200" b="0" i="0" dirty="0"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Number</a:t>
                      </a:r>
                    </a:p>
                  </a:txBody>
                  <a:tcPr marL="15031" marR="15031" marT="15031" marB="15031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effectLst/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4*</a:t>
                      </a:r>
                    </a:p>
                  </a:txBody>
                  <a:tcPr marL="15031" marR="15031" marT="15031" marB="15031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5734">
                <a:tc>
                  <a:txBody>
                    <a:bodyPr/>
                    <a:lstStyle/>
                    <a:p>
                      <a:pPr marL="91440" algn="l"/>
                      <a:r>
                        <a:rPr lang="en-US" sz="1200" b="0" i="0" dirty="0"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Gas limit</a:t>
                      </a:r>
                    </a:p>
                  </a:txBody>
                  <a:tcPr marL="15031" marR="15031" marT="15031" marB="15031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effectLst/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4*</a:t>
                      </a:r>
                    </a:p>
                  </a:txBody>
                  <a:tcPr marL="15031" marR="15031" marT="15031" marB="15031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5734">
                <a:tc>
                  <a:txBody>
                    <a:bodyPr/>
                    <a:lstStyle/>
                    <a:p>
                      <a:pPr marL="91440" algn="l"/>
                      <a:r>
                        <a:rPr lang="en-US" sz="1200" b="0" i="0" dirty="0"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Gas used </a:t>
                      </a:r>
                    </a:p>
                  </a:txBody>
                  <a:tcPr marL="15031" marR="15031" marT="15031" marB="15031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effectLst/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4*</a:t>
                      </a:r>
                    </a:p>
                  </a:txBody>
                  <a:tcPr marL="15031" marR="15031" marT="15031" marB="15031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5734">
                <a:tc>
                  <a:txBody>
                    <a:bodyPr/>
                    <a:lstStyle/>
                    <a:p>
                      <a:pPr marL="91440" algn="l"/>
                      <a:r>
                        <a:rPr lang="en-US" sz="1200" b="0" i="0" dirty="0"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Time stamp</a:t>
                      </a:r>
                    </a:p>
                  </a:txBody>
                  <a:tcPr marL="15031" marR="15031" marT="15031" marB="15031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effectLst/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4*</a:t>
                      </a:r>
                    </a:p>
                  </a:txBody>
                  <a:tcPr marL="15031" marR="15031" marT="15031" marB="15031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5734">
                <a:tc>
                  <a:txBody>
                    <a:bodyPr/>
                    <a:lstStyle/>
                    <a:p>
                      <a:pPr marL="91440" algn="l"/>
                      <a:r>
                        <a:rPr lang="en-US" sz="1200" b="0" i="0" dirty="0"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Extra data</a:t>
                      </a:r>
                    </a:p>
                  </a:txBody>
                  <a:tcPr marL="15031" marR="15031" marT="15031" marB="15031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effectLst/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32</a:t>
                      </a:r>
                    </a:p>
                  </a:txBody>
                  <a:tcPr marL="15031" marR="15031" marT="15031" marB="15031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5734">
                <a:tc>
                  <a:txBody>
                    <a:bodyPr/>
                    <a:lstStyle/>
                    <a:p>
                      <a:pPr marL="91440" algn="l"/>
                      <a:r>
                        <a:rPr lang="en-US" sz="1200" b="0" i="0" dirty="0"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Mix hash</a:t>
                      </a:r>
                    </a:p>
                  </a:txBody>
                  <a:tcPr marL="15031" marR="15031" marT="15031" marB="15031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effectLst/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32</a:t>
                      </a:r>
                    </a:p>
                  </a:txBody>
                  <a:tcPr marL="15031" marR="15031" marT="15031" marB="15031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5734">
                <a:tc>
                  <a:txBody>
                    <a:bodyPr/>
                    <a:lstStyle/>
                    <a:p>
                      <a:pPr marL="91440" algn="l"/>
                      <a:r>
                        <a:rPr lang="en-US" sz="1200" b="0" i="0" dirty="0"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Nonce</a:t>
                      </a:r>
                    </a:p>
                  </a:txBody>
                  <a:tcPr marL="15031" marR="15031" marT="15031" marB="15031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effectLst/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8</a:t>
                      </a:r>
                    </a:p>
                  </a:txBody>
                  <a:tcPr marL="15031" marR="15031" marT="15031" marB="15031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85734">
                <a:tc>
                  <a:txBody>
                    <a:bodyPr/>
                    <a:lstStyle/>
                    <a:p>
                      <a:pPr marL="91440" algn="l"/>
                      <a:r>
                        <a:rPr lang="en-US" sz="1200" b="1" i="0" dirty="0"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Total</a:t>
                      </a:r>
                    </a:p>
                  </a:txBody>
                  <a:tcPr marL="15031" marR="15031" marT="15031" marB="15031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>
                          <a:solidFill>
                            <a:schemeClr val="tx1"/>
                          </a:solidFill>
                          <a:effectLst/>
                          <a:latin typeface="Helvetica Neue Light" charset="0"/>
                          <a:ea typeface="Helvetica Neue Light" charset="0"/>
                          <a:cs typeface="Helvetica Neue Light" charset="0"/>
                        </a:rPr>
                        <a:t>528</a:t>
                      </a:r>
                    </a:p>
                  </a:txBody>
                  <a:tcPr marL="15031" marR="15031" marT="15031" marB="15031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-457200" y="4857750"/>
            <a:ext cx="3352800" cy="381000"/>
          </a:xfrm>
          <a:prstGeom prst="rect">
            <a:avLst/>
          </a:prstGeom>
          <a:noFill/>
        </p:spPr>
        <p:txBody>
          <a:bodyPr wrap="square" tIns="91440" bIns="91440" rtlCol="0" anchor="ctr" anchorCtr="1">
            <a:noAutofit/>
          </a:bodyPr>
          <a:lstStyle/>
          <a:p>
            <a:pPr algn="ctr">
              <a:lnSpc>
                <a:spcPct val="90000"/>
              </a:lnSpc>
              <a:spcBef>
                <a:spcPts val="660"/>
              </a:spcBef>
              <a:spcAft>
                <a:spcPts val="660"/>
              </a:spcAft>
            </a:pPr>
            <a:r>
              <a:rPr lang="en-US" sz="1000" dirty="0">
                <a:latin typeface="Helvetica Neue Light" charset="0"/>
                <a:ea typeface="Helvetica Neue Light" charset="0"/>
                <a:cs typeface="Helvetica Neue Light" charset="0"/>
              </a:rPr>
              <a:t>*System dependent (minimum considered)</a:t>
            </a:r>
          </a:p>
        </p:txBody>
      </p:sp>
    </p:spTree>
    <p:extLst>
      <p:ext uri="{BB962C8B-B14F-4D97-AF65-F5344CB8AC3E}">
        <p14:creationId xmlns:p14="http://schemas.microsoft.com/office/powerpoint/2010/main" val="1354636642"/>
      </p:ext>
    </p:extLst>
  </p:cSld>
  <p:clrMapOvr>
    <a:masterClrMapping/>
  </p:clrMapOvr>
  <p:transition>
    <p:wipe dir="r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2"/>
</p:tagLst>
</file>

<file path=ppt/theme/theme1.xml><?xml version="1.0" encoding="utf-8"?>
<a:theme xmlns:a="http://schemas.openxmlformats.org/drawingml/2006/main" name="2_Visa Presentation Template">
  <a:themeElements>
    <a:clrScheme name="Visa Inc.">
      <a:dk1>
        <a:srgbClr val="000000"/>
      </a:dk1>
      <a:lt1>
        <a:srgbClr val="FFFFFF"/>
      </a:lt1>
      <a:dk2>
        <a:srgbClr val="0023A0"/>
      </a:dk2>
      <a:lt2>
        <a:srgbClr val="BCBCBC"/>
      </a:lt2>
      <a:accent1>
        <a:srgbClr val="667BC6"/>
      </a:accent1>
      <a:accent2>
        <a:srgbClr val="B2BDE3"/>
      </a:accent2>
      <a:accent3>
        <a:srgbClr val="FFA000"/>
      </a:accent3>
      <a:accent4>
        <a:srgbClr val="FFC666"/>
      </a:accent4>
      <a:accent5>
        <a:srgbClr val="FFE3B2"/>
      </a:accent5>
      <a:accent6>
        <a:srgbClr val="0023A0"/>
      </a:accent6>
      <a:hlink>
        <a:srgbClr val="FFA000"/>
      </a:hlink>
      <a:folHlink>
        <a:srgbClr val="FFC666"/>
      </a:folHlink>
    </a:clrScheme>
    <a:fontScheme name="Visa_Inc._Presentation_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tx2"/>
        </a:solidFill>
        <a:ln w="1270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91440" rIns="91440" bIns="91440" numCol="1" rtlCol="0" anchor="ctr" anchorCtr="1" compatLnSpc="1">
        <a:prstTxWarp prst="textNoShape">
          <a:avLst/>
        </a:prstTxWarp>
        <a:normAutofit/>
      </a:bodyPr>
      <a:lstStyle>
        <a:defPPr marL="0" marR="0" indent="0" algn="ctr" defTabSz="914400" rtl="0" eaLnBrk="0" fontAlgn="base" latinLnBrk="0" hangingPunct="0">
          <a:lnSpc>
            <a:spcPct val="90000"/>
          </a:lnSpc>
          <a:spcBef>
            <a:spcPts val="660"/>
          </a:spcBef>
          <a:spcAft>
            <a:spcPts val="660"/>
          </a:spcAft>
          <a:buClrTx/>
          <a:buSzTx/>
          <a:buFontTx/>
          <a:buNone/>
          <a:tabLst/>
          <a:defRPr kumimoji="0" sz="1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1270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  <a:txDef>
      <a:spPr>
        <a:noFill/>
      </a:spPr>
      <a:bodyPr wrap="square" tIns="91440" bIns="91440" rtlCol="0" anchor="ctr" anchorCtr="1">
        <a:normAutofit/>
      </a:bodyPr>
      <a:lstStyle>
        <a:defPPr algn="ctr">
          <a:lnSpc>
            <a:spcPct val="90000"/>
          </a:lnSpc>
          <a:spcBef>
            <a:spcPts val="660"/>
          </a:spcBef>
          <a:spcAft>
            <a:spcPts val="660"/>
          </a:spcAft>
          <a:defRPr dirty="0" err="1" smtClean="0">
            <a:latin typeface="+mn-lt"/>
          </a:defRPr>
        </a:defPPr>
      </a:lstStyle>
    </a:txDef>
  </a:objectDefaults>
  <a:extraClrSchemeLst>
    <a:extraClrScheme>
      <a:clrScheme name="Visa Inc.">
        <a:dk1>
          <a:srgbClr val="000000"/>
        </a:dk1>
        <a:lt1>
          <a:srgbClr val="FFFFFF"/>
        </a:lt1>
        <a:dk2>
          <a:srgbClr val="0023A0"/>
        </a:dk2>
        <a:lt2>
          <a:srgbClr val="BCBCBC"/>
        </a:lt2>
        <a:accent1>
          <a:srgbClr val="667BC6"/>
        </a:accent1>
        <a:accent2>
          <a:srgbClr val="B2BDE3"/>
        </a:accent2>
        <a:accent3>
          <a:srgbClr val="FFA000"/>
        </a:accent3>
        <a:accent4>
          <a:srgbClr val="FFC666"/>
        </a:accent4>
        <a:accent5>
          <a:srgbClr val="FFE3B2"/>
        </a:accent5>
        <a:accent6>
          <a:srgbClr val="0023A0"/>
        </a:accent6>
        <a:hlink>
          <a:srgbClr val="FFA000"/>
        </a:hlink>
        <a:folHlink>
          <a:srgbClr val="FFC6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MasterCard">
      <a:srgbClr val="B90000"/>
    </a:custClr>
    <a:custClr name="Amex">
      <a:srgbClr val="008746"/>
    </a:custClr>
    <a:custClr name="Teal">
      <a:srgbClr val="0099CC"/>
    </a:custClr>
    <a:custClr name="Purple">
      <a:srgbClr val="70008A"/>
    </a:custClr>
    <a:custClr name="60% Gray">
      <a:srgbClr val="808080"/>
    </a:custClr>
    <a:custClr name="30% Gray">
      <a:srgbClr val="EAEAEA"/>
    </a:custClr>
  </a:custClrLst>
</a:theme>
</file>

<file path=ppt/theme/theme2.xml><?xml version="1.0" encoding="utf-8"?>
<a:theme xmlns:a="http://schemas.openxmlformats.org/drawingml/2006/main" name="3_Visa Presentation Template">
  <a:themeElements>
    <a:clrScheme name="Visa Inc.">
      <a:dk1>
        <a:srgbClr val="000000"/>
      </a:dk1>
      <a:lt1>
        <a:srgbClr val="FFFFFF"/>
      </a:lt1>
      <a:dk2>
        <a:srgbClr val="0023A0"/>
      </a:dk2>
      <a:lt2>
        <a:srgbClr val="BCBCBC"/>
      </a:lt2>
      <a:accent1>
        <a:srgbClr val="667BC6"/>
      </a:accent1>
      <a:accent2>
        <a:srgbClr val="B2BDE3"/>
      </a:accent2>
      <a:accent3>
        <a:srgbClr val="FFA000"/>
      </a:accent3>
      <a:accent4>
        <a:srgbClr val="FFC666"/>
      </a:accent4>
      <a:accent5>
        <a:srgbClr val="FFE3B2"/>
      </a:accent5>
      <a:accent6>
        <a:srgbClr val="0023A0"/>
      </a:accent6>
      <a:hlink>
        <a:srgbClr val="FFA000"/>
      </a:hlink>
      <a:folHlink>
        <a:srgbClr val="FFC666"/>
      </a:folHlink>
    </a:clrScheme>
    <a:fontScheme name="Visa_Inc._Presentation_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tx2"/>
        </a:solidFill>
        <a:ln w="1270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91440" rIns="91440" bIns="91440" numCol="1" rtlCol="0" anchor="ctr" anchorCtr="1" compatLnSpc="1">
        <a:prstTxWarp prst="textNoShape">
          <a:avLst/>
        </a:prstTxWarp>
        <a:normAutofit/>
      </a:bodyPr>
      <a:lstStyle>
        <a:defPPr marL="0" marR="0" indent="0" algn="ctr" defTabSz="914400" rtl="0" eaLnBrk="0" fontAlgn="base" latinLnBrk="0" hangingPunct="0">
          <a:lnSpc>
            <a:spcPct val="90000"/>
          </a:lnSpc>
          <a:spcBef>
            <a:spcPts val="660"/>
          </a:spcBef>
          <a:spcAft>
            <a:spcPts val="660"/>
          </a:spcAft>
          <a:buClrTx/>
          <a:buSzTx/>
          <a:buFontTx/>
          <a:buNone/>
          <a:tabLst/>
          <a:defRPr kumimoji="0" sz="1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1270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  <a:txDef>
      <a:spPr>
        <a:noFill/>
      </a:spPr>
      <a:bodyPr wrap="square" tIns="91440" bIns="91440" rtlCol="0" anchor="ctr" anchorCtr="1">
        <a:normAutofit/>
      </a:bodyPr>
      <a:lstStyle>
        <a:defPPr algn="ctr">
          <a:lnSpc>
            <a:spcPct val="90000"/>
          </a:lnSpc>
          <a:spcBef>
            <a:spcPts val="660"/>
          </a:spcBef>
          <a:spcAft>
            <a:spcPts val="660"/>
          </a:spcAft>
          <a:defRPr dirty="0" err="1" smtClean="0">
            <a:latin typeface="+mn-lt"/>
          </a:defRPr>
        </a:defPPr>
      </a:lstStyle>
    </a:txDef>
  </a:objectDefaults>
  <a:extraClrSchemeLst>
    <a:extraClrScheme>
      <a:clrScheme name="Visa Inc.">
        <a:dk1>
          <a:srgbClr val="000000"/>
        </a:dk1>
        <a:lt1>
          <a:srgbClr val="FFFFFF"/>
        </a:lt1>
        <a:dk2>
          <a:srgbClr val="0023A0"/>
        </a:dk2>
        <a:lt2>
          <a:srgbClr val="BCBCBC"/>
        </a:lt2>
        <a:accent1>
          <a:srgbClr val="667BC6"/>
        </a:accent1>
        <a:accent2>
          <a:srgbClr val="B2BDE3"/>
        </a:accent2>
        <a:accent3>
          <a:srgbClr val="FFA000"/>
        </a:accent3>
        <a:accent4>
          <a:srgbClr val="FFC666"/>
        </a:accent4>
        <a:accent5>
          <a:srgbClr val="FFE3B2"/>
        </a:accent5>
        <a:accent6>
          <a:srgbClr val="0023A0"/>
        </a:accent6>
        <a:hlink>
          <a:srgbClr val="FFA000"/>
        </a:hlink>
        <a:folHlink>
          <a:srgbClr val="FFC6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MasterCard">
      <a:srgbClr val="B90000"/>
    </a:custClr>
    <a:custClr name="Amex">
      <a:srgbClr val="008746"/>
    </a:custClr>
    <a:custClr name="Teal">
      <a:srgbClr val="0099CC"/>
    </a:custClr>
    <a:custClr name="Purple">
      <a:srgbClr val="70008A"/>
    </a:custClr>
    <a:custClr name="60% Gray">
      <a:srgbClr val="808080"/>
    </a:custClr>
    <a:custClr name="30% Gray">
      <a:srgbClr val="EAEAEA"/>
    </a:custClr>
  </a:custClrLst>
</a:theme>
</file>

<file path=ppt/theme/theme3.xml><?xml version="1.0" encoding="utf-8"?>
<a:theme xmlns:a="http://schemas.openxmlformats.org/drawingml/2006/main" name="4_Visa Presentation Template">
  <a:themeElements>
    <a:clrScheme name="Visa Inc.">
      <a:dk1>
        <a:srgbClr val="000000"/>
      </a:dk1>
      <a:lt1>
        <a:srgbClr val="FFFFFF"/>
      </a:lt1>
      <a:dk2>
        <a:srgbClr val="0023A0"/>
      </a:dk2>
      <a:lt2>
        <a:srgbClr val="BCBCBC"/>
      </a:lt2>
      <a:accent1>
        <a:srgbClr val="667BC6"/>
      </a:accent1>
      <a:accent2>
        <a:srgbClr val="B2BDE3"/>
      </a:accent2>
      <a:accent3>
        <a:srgbClr val="FFA000"/>
      </a:accent3>
      <a:accent4>
        <a:srgbClr val="FFC666"/>
      </a:accent4>
      <a:accent5>
        <a:srgbClr val="FFE3B2"/>
      </a:accent5>
      <a:accent6>
        <a:srgbClr val="0023A0"/>
      </a:accent6>
      <a:hlink>
        <a:srgbClr val="FFA000"/>
      </a:hlink>
      <a:folHlink>
        <a:srgbClr val="FFC666"/>
      </a:folHlink>
    </a:clrScheme>
    <a:fontScheme name="Visa_Inc._Presentation_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tx2"/>
        </a:solidFill>
        <a:ln w="1270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91440" rIns="91440" bIns="91440" numCol="1" rtlCol="0" anchor="ctr" anchorCtr="1" compatLnSpc="1">
        <a:prstTxWarp prst="textNoShape">
          <a:avLst/>
        </a:prstTxWarp>
        <a:normAutofit/>
      </a:bodyPr>
      <a:lstStyle>
        <a:defPPr marL="0" marR="0" indent="0" algn="ctr" defTabSz="914400" rtl="0" eaLnBrk="0" fontAlgn="base" latinLnBrk="0" hangingPunct="0">
          <a:lnSpc>
            <a:spcPct val="90000"/>
          </a:lnSpc>
          <a:spcBef>
            <a:spcPts val="660"/>
          </a:spcBef>
          <a:spcAft>
            <a:spcPts val="660"/>
          </a:spcAft>
          <a:buClrTx/>
          <a:buSzTx/>
          <a:buFontTx/>
          <a:buNone/>
          <a:tabLst/>
          <a:defRPr kumimoji="0" sz="1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1270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  <a:txDef>
      <a:spPr>
        <a:noFill/>
      </a:spPr>
      <a:bodyPr wrap="square" tIns="91440" bIns="91440" rtlCol="0" anchor="ctr" anchorCtr="1">
        <a:normAutofit/>
      </a:bodyPr>
      <a:lstStyle>
        <a:defPPr algn="ctr">
          <a:lnSpc>
            <a:spcPct val="90000"/>
          </a:lnSpc>
          <a:spcBef>
            <a:spcPts val="660"/>
          </a:spcBef>
          <a:spcAft>
            <a:spcPts val="660"/>
          </a:spcAft>
          <a:defRPr dirty="0" err="1" smtClean="0">
            <a:latin typeface="+mn-lt"/>
          </a:defRPr>
        </a:defPPr>
      </a:lstStyle>
    </a:txDef>
  </a:objectDefaults>
  <a:extraClrSchemeLst>
    <a:extraClrScheme>
      <a:clrScheme name="Visa Inc.">
        <a:dk1>
          <a:srgbClr val="000000"/>
        </a:dk1>
        <a:lt1>
          <a:srgbClr val="FFFFFF"/>
        </a:lt1>
        <a:dk2>
          <a:srgbClr val="0023A0"/>
        </a:dk2>
        <a:lt2>
          <a:srgbClr val="BCBCBC"/>
        </a:lt2>
        <a:accent1>
          <a:srgbClr val="667BC6"/>
        </a:accent1>
        <a:accent2>
          <a:srgbClr val="B2BDE3"/>
        </a:accent2>
        <a:accent3>
          <a:srgbClr val="FFA000"/>
        </a:accent3>
        <a:accent4>
          <a:srgbClr val="FFC666"/>
        </a:accent4>
        <a:accent5>
          <a:srgbClr val="FFE3B2"/>
        </a:accent5>
        <a:accent6>
          <a:srgbClr val="0023A0"/>
        </a:accent6>
        <a:hlink>
          <a:srgbClr val="FFA000"/>
        </a:hlink>
        <a:folHlink>
          <a:srgbClr val="FFC6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MasterCard">
      <a:srgbClr val="B90000"/>
    </a:custClr>
    <a:custClr name="Amex">
      <a:srgbClr val="008746"/>
    </a:custClr>
    <a:custClr name="Teal">
      <a:srgbClr val="0099CC"/>
    </a:custClr>
    <a:custClr name="Purple">
      <a:srgbClr val="70008A"/>
    </a:custClr>
    <a:custClr name="60% Gray">
      <a:srgbClr val="808080"/>
    </a:custClr>
    <a:custClr name="30% Gray">
      <a:srgbClr val="EAEAEA"/>
    </a:custClr>
  </a:custClrLst>
</a:theme>
</file>

<file path=ppt/theme/theme4.xml><?xml version="1.0" encoding="utf-8"?>
<a:theme xmlns:a="http://schemas.openxmlformats.org/drawingml/2006/main" name="Office Theme">
  <a:themeElements>
    <a:clrScheme name="Visa new">
      <a:dk1>
        <a:srgbClr val="000000"/>
      </a:dk1>
      <a:lt1>
        <a:srgbClr val="FFFFFF"/>
      </a:lt1>
      <a:dk2>
        <a:srgbClr val="1A1F71"/>
      </a:dk2>
      <a:lt2>
        <a:srgbClr val="5C5C5C"/>
      </a:lt2>
      <a:accent1>
        <a:srgbClr val="003EA9"/>
      </a:accent1>
      <a:accent2>
        <a:srgbClr val="0065EA"/>
      </a:accent2>
      <a:accent3>
        <a:srgbClr val="F7B600"/>
      </a:accent3>
      <a:accent4>
        <a:srgbClr val="FFD700"/>
      </a:accent4>
      <a:accent5>
        <a:srgbClr val="EF8400"/>
      </a:accent5>
      <a:accent6>
        <a:srgbClr val="75787B"/>
      </a:accent6>
      <a:hlink>
        <a:srgbClr val="F7B600"/>
      </a:hlink>
      <a:folHlink>
        <a:srgbClr val="EF8400"/>
      </a:folHlink>
    </a:clrScheme>
    <a:fontScheme name="Custom 8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Visa new">
      <a:dk1>
        <a:srgbClr val="000000"/>
      </a:dk1>
      <a:lt1>
        <a:srgbClr val="FFFFFF"/>
      </a:lt1>
      <a:dk2>
        <a:srgbClr val="1A1F71"/>
      </a:dk2>
      <a:lt2>
        <a:srgbClr val="5C5C5C"/>
      </a:lt2>
      <a:accent1>
        <a:srgbClr val="003EA9"/>
      </a:accent1>
      <a:accent2>
        <a:srgbClr val="0065EA"/>
      </a:accent2>
      <a:accent3>
        <a:srgbClr val="F7B600"/>
      </a:accent3>
      <a:accent4>
        <a:srgbClr val="FFD700"/>
      </a:accent4>
      <a:accent5>
        <a:srgbClr val="EF8400"/>
      </a:accent5>
      <a:accent6>
        <a:srgbClr val="75787B"/>
      </a:accent6>
      <a:hlink>
        <a:srgbClr val="F7B600"/>
      </a:hlink>
      <a:folHlink>
        <a:srgbClr val="EF8400"/>
      </a:folHlink>
    </a:clrScheme>
    <a:fontScheme name="Custom 8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961190D704F044EAE8B8CD821FC0AD7" ma:contentTypeVersion="0" ma:contentTypeDescription="Create a new document." ma:contentTypeScope="" ma:versionID="5e135c36b94cdadbe1e961488a547be0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E4F14D8-4D59-4A4D-BC0F-2772B250813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137E775C-B049-4B77-85F9-5C12E100692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0DF375B-754E-43E9-A698-69CDE75F4378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Visa Standard Template</Template>
  <TotalTime>80422</TotalTime>
  <Words>632</Words>
  <Application>Microsoft Macintosh PowerPoint</Application>
  <PresentationFormat>On-screen Show (16:9)</PresentationFormat>
  <Paragraphs>188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ＭＳ Ｐゴシック</vt:lpstr>
      <vt:lpstr>Arial</vt:lpstr>
      <vt:lpstr>Cambria Math</vt:lpstr>
      <vt:lpstr>Helvetica</vt:lpstr>
      <vt:lpstr>Helvetica Light</vt:lpstr>
      <vt:lpstr>Helvetica Neue Light</vt:lpstr>
      <vt:lpstr>Microsoft Sans Serif</vt:lpstr>
      <vt:lpstr>Palatino</vt:lpstr>
      <vt:lpstr>Segoe UI</vt:lpstr>
      <vt:lpstr>Trebuchet MS</vt:lpstr>
      <vt:lpstr>Wingdings</vt:lpstr>
      <vt:lpstr>2_Visa Presentation Template</vt:lpstr>
      <vt:lpstr>3_Visa Presentation Template</vt:lpstr>
      <vt:lpstr>4_Visa Presentation Template</vt:lpstr>
      <vt:lpstr>FlyClient</vt:lpstr>
      <vt:lpstr>Blockchain Payment Verification</vt:lpstr>
      <vt:lpstr>Blockchain Size: A Growing Problem</vt:lpstr>
      <vt:lpstr>Payment Verification in Cryptocurrencies</vt:lpstr>
      <vt:lpstr>Main Challenge</vt:lpstr>
      <vt:lpstr>Bitcoin Block Structure</vt:lpstr>
      <vt:lpstr>Bitcoin Blockchain Format</vt:lpstr>
      <vt:lpstr>Bitcoin Block Header</vt:lpstr>
      <vt:lpstr>Ethereum Block Header</vt:lpstr>
      <vt:lpstr>Header Chain Sizes of March 5, 2018</vt:lpstr>
      <vt:lpstr>Simple Payment Verification (SPV) [Nakamoto ‘08]</vt:lpstr>
      <vt:lpstr>System Model</vt:lpstr>
      <vt:lpstr>FlyClient Overview</vt:lpstr>
      <vt:lpstr>Probabilistic Block Sampling</vt:lpstr>
      <vt:lpstr>Block Inclusion Verification</vt:lpstr>
      <vt:lpstr>Merkle Mountain Range</vt:lpstr>
      <vt:lpstr>Finding the Forking Point</vt:lpstr>
      <vt:lpstr>Proof of State in Ethereum</vt:lpstr>
      <vt:lpstr>Ethereum Block Structure</vt:lpstr>
      <vt:lpstr>Implementation</vt:lpstr>
      <vt:lpstr>Checksum Tree</vt:lpstr>
      <vt:lpstr>Block Modification</vt:lpstr>
      <vt:lpstr>Test</vt:lpstr>
    </vt:vector>
  </TitlesOfParts>
  <Company>Visa Inc.</Company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Gunther, Tim</dc:creator>
  <cp:keywords>Visa Corporate Presentation Template 2010</cp:keywords>
  <cp:lastModifiedBy>Zamani, Mahdi</cp:lastModifiedBy>
  <cp:revision>1531</cp:revision>
  <cp:lastPrinted>2016-12-02T01:21:29Z</cp:lastPrinted>
  <dcterms:created xsi:type="dcterms:W3CDTF">2014-06-11T20:18:16Z</dcterms:created>
  <dcterms:modified xsi:type="dcterms:W3CDTF">2018-07-20T22:11:08Z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0x0101002961190D704F044EAE8B8CD821FC0AD7</vt:lpwstr>
  </property>
</Properties>
</file>