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99" r:id="rId2"/>
  </p:sldMasterIdLst>
  <p:notesMasterIdLst>
    <p:notesMasterId r:id="rId47"/>
  </p:notesMasterIdLst>
  <p:handoutMasterIdLst>
    <p:handoutMasterId r:id="rId48"/>
  </p:handoutMasterIdLst>
  <p:sldIdLst>
    <p:sldId id="304" r:id="rId3"/>
    <p:sldId id="549" r:id="rId4"/>
    <p:sldId id="468" r:id="rId5"/>
    <p:sldId id="469" r:id="rId6"/>
    <p:sldId id="472" r:id="rId7"/>
    <p:sldId id="524" r:id="rId8"/>
    <p:sldId id="476" r:id="rId9"/>
    <p:sldId id="474" r:id="rId10"/>
    <p:sldId id="551" r:id="rId11"/>
    <p:sldId id="552" r:id="rId12"/>
    <p:sldId id="534" r:id="rId13"/>
    <p:sldId id="479" r:id="rId14"/>
    <p:sldId id="480" r:id="rId15"/>
    <p:sldId id="499" r:id="rId16"/>
    <p:sldId id="501" r:id="rId17"/>
    <p:sldId id="547" r:id="rId18"/>
    <p:sldId id="485" r:id="rId19"/>
    <p:sldId id="517" r:id="rId20"/>
    <p:sldId id="518" r:id="rId21"/>
    <p:sldId id="516" r:id="rId22"/>
    <p:sldId id="523" r:id="rId23"/>
    <p:sldId id="529" r:id="rId24"/>
    <p:sldId id="520" r:id="rId25"/>
    <p:sldId id="522" r:id="rId26"/>
    <p:sldId id="505" r:id="rId27"/>
    <p:sldId id="494" r:id="rId28"/>
    <p:sldId id="538" r:id="rId29"/>
    <p:sldId id="531" r:id="rId30"/>
    <p:sldId id="548" r:id="rId31"/>
    <p:sldId id="533" r:id="rId32"/>
    <p:sldId id="536" r:id="rId33"/>
    <p:sldId id="537" r:id="rId34"/>
    <p:sldId id="493" r:id="rId35"/>
    <p:sldId id="528" r:id="rId36"/>
    <p:sldId id="507" r:id="rId37"/>
    <p:sldId id="508" r:id="rId38"/>
    <p:sldId id="513" r:id="rId39"/>
    <p:sldId id="514" r:id="rId40"/>
    <p:sldId id="515" r:id="rId41"/>
    <p:sldId id="521" r:id="rId42"/>
    <p:sldId id="539" r:id="rId43"/>
    <p:sldId id="545" r:id="rId44"/>
    <p:sldId id="546" r:id="rId45"/>
    <p:sldId id="340" r:id="rId4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ource Sans Pro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edikt Bunz" initials="BB" lastIdx="1" clrIdx="0">
    <p:extLst>
      <p:ext uri="{19B8F6BF-5375-455C-9EA6-DF929625EA0E}">
        <p15:presenceInfo xmlns:p15="http://schemas.microsoft.com/office/powerpoint/2012/main" userId="9921f5dc-ee53-48bb-b0e0-0fc5ec71e2e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8DD"/>
    <a:srgbClr val="A2845E"/>
    <a:srgbClr val="918873"/>
    <a:srgbClr val="D0A760"/>
    <a:srgbClr val="8100A0"/>
    <a:srgbClr val="F484CD"/>
    <a:srgbClr val="8C1515"/>
    <a:srgbClr val="FF9500"/>
    <a:srgbClr val="434A44"/>
    <a:srgbClr val="C2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9"/>
    <p:restoredTop sz="93112"/>
  </p:normalViewPr>
  <p:slideViewPr>
    <p:cSldViewPr snapToGrid="0" snapToObjects="1">
      <p:cViewPr varScale="1">
        <p:scale>
          <a:sx n="87" d="100"/>
          <a:sy n="87" d="100"/>
        </p:scale>
        <p:origin x="1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uenz/Library/Mobile%20Documents/com~apple~CloudDocs/Research/Bitcoin%20research/bulletproofs/proofsiz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uenz/Library/Mobile%20Documents/com~apple~CloudDocs/Research/Bitcoin%20research/bulletproofs/proofsiz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uenz/Library/Mobile%20Documents/com~apple~CloudDocs/Research/Bitcoin%20research/bulletproofs/bulletproof-merkle-numbers-2018-06-27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uenz/Library/Mobile%20Documents/com~apple~CloudDocs/Research/Bitcoin%20research/bulletproofs/bulletproof-merkle-numbers-2018-06-27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uenz/Library/Mobile%20Documents/com~apple~CloudDocs/Research/Bitcoin%20research/bulletproofs/bulletproof-merkle-numbers-2018-06-27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Proof size vs. circuit size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Bulletproofs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76-4A40-BD49-10339242F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64</c:v>
                </c:pt>
              </c:numCache>
            </c:numRef>
          </c:xVal>
          <c:yVal>
            <c:numRef>
              <c:f>Sheet1!$C$2:$C$3</c:f>
              <c:numCache>
                <c:formatCode>General</c:formatCode>
                <c:ptCount val="2"/>
                <c:pt idx="0">
                  <c:v>288</c:v>
                </c:pt>
                <c:pt idx="1">
                  <c:v>672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33-8A40-9B95-05D63423A1AE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SNARKs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76-4A40-BD49-10339242F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64</c:v>
                </c:pt>
              </c:numCache>
            </c:numRef>
          </c:xVal>
          <c:yVal>
            <c:numRef>
              <c:f>Sheet1!$D$2:$D$3</c:f>
              <c:numCache>
                <c:formatCode>General</c:formatCode>
                <c:ptCount val="2"/>
                <c:pt idx="0">
                  <c:v>188</c:v>
                </c:pt>
                <c:pt idx="1">
                  <c:v>188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33-8A40-9B95-05D63423A1AE}"/>
            </c:ext>
          </c:extLst>
        </c:ser>
        <c:ser>
          <c:idx val="3"/>
          <c:order val="2"/>
          <c:tx>
            <c:strRef>
              <c:f>Sheet1!$F$1</c:f>
              <c:strCache>
                <c:ptCount val="1"/>
                <c:pt idx="0">
                  <c:v>Old CT Range proof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276-4A40-BD49-10339242F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Sheet1!$B$2:$B$3</c:f>
              <c:numCache>
                <c:formatCode>General</c:formatCode>
                <c:ptCount val="2"/>
                <c:pt idx="0">
                  <c:v>1</c:v>
                </c:pt>
                <c:pt idx="1">
                  <c:v>64</c:v>
                </c:pt>
              </c:numCache>
            </c:numRef>
          </c:xVal>
          <c:yVal>
            <c:numRef>
              <c:f>Sheet1!$F$2:$F$3</c:f>
              <c:numCache>
                <c:formatCode>General</c:formatCode>
                <c:ptCount val="2"/>
                <c:pt idx="0">
                  <c:v>93</c:v>
                </c:pt>
                <c:pt idx="1">
                  <c:v>3909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633-8A40-9B95-05D63423A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501408"/>
        <c:axId val="616210800"/>
      </c:scatterChart>
      <c:valAx>
        <c:axId val="616501408"/>
        <c:scaling>
          <c:orientation val="minMax"/>
          <c:max val="70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6210800"/>
        <c:crosses val="autoZero"/>
        <c:crossBetween val="midCat"/>
        <c:majorUnit val="64"/>
      </c:valAx>
      <c:valAx>
        <c:axId val="616210800"/>
        <c:scaling>
          <c:orientation val="minMax"/>
          <c:max val="90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6501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Proof size vs. circuit size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Bulletproofs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FE-E24B-A71A-0C974D930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64</c:v>
                </c:pt>
                <c:pt idx="2">
                  <c:v>128</c:v>
                </c:pt>
              </c:numCache>
            </c:numRef>
          </c:xVal>
          <c:yVal>
            <c:numRef>
              <c:f>Sheet1!$C$2:$C$4</c:f>
              <c:numCache>
                <c:formatCode>General</c:formatCode>
                <c:ptCount val="3"/>
                <c:pt idx="0">
                  <c:v>288</c:v>
                </c:pt>
                <c:pt idx="1">
                  <c:v>672</c:v>
                </c:pt>
                <c:pt idx="2">
                  <c:v>736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33-8A40-9B95-05D63423A1AE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SNARKs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>
              <a:glow rad="139700">
                <a:schemeClr val="accent2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FE-E24B-A71A-0C974D930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64</c:v>
                </c:pt>
                <c:pt idx="2">
                  <c:v>128</c:v>
                </c:pt>
              </c:numCache>
            </c:numRef>
          </c:xVal>
          <c:yVal>
            <c:numRef>
              <c:f>Sheet1!$D$2:$D$4</c:f>
              <c:numCache>
                <c:formatCode>General</c:formatCode>
                <c:ptCount val="3"/>
                <c:pt idx="0">
                  <c:v>188</c:v>
                </c:pt>
                <c:pt idx="1">
                  <c:v>188</c:v>
                </c:pt>
                <c:pt idx="2">
                  <c:v>188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33-8A40-9B95-05D63423A1AE}"/>
            </c:ext>
          </c:extLst>
        </c:ser>
        <c:ser>
          <c:idx val="3"/>
          <c:order val="2"/>
          <c:tx>
            <c:strRef>
              <c:f>Sheet1!$F$1</c:f>
              <c:strCache>
                <c:ptCount val="1"/>
                <c:pt idx="0">
                  <c:v>Old CT Range proof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25000"/>
                  </a:schemeClr>
                </a:glow>
              </a:effectLst>
            </c:spPr>
          </c:marker>
          <c:dLbls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FE-E24B-A71A-0C974D9309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64</c:v>
                </c:pt>
                <c:pt idx="2">
                  <c:v>128</c:v>
                </c:pt>
              </c:numCache>
            </c:numRef>
          </c:xVal>
          <c:yVal>
            <c:numRef>
              <c:f>Sheet1!$F$2:$F$4</c:f>
              <c:numCache>
                <c:formatCode>General</c:formatCode>
                <c:ptCount val="3"/>
                <c:pt idx="0">
                  <c:v>93</c:v>
                </c:pt>
                <c:pt idx="1">
                  <c:v>3909</c:v>
                </c:pt>
                <c:pt idx="2">
                  <c:v>7785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633-8A40-9B95-05D63423A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501408"/>
        <c:axId val="616210800"/>
      </c:scatterChart>
      <c:valAx>
        <c:axId val="616501408"/>
        <c:scaling>
          <c:orientation val="minMax"/>
          <c:max val="70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6210800"/>
        <c:crosses val="autoZero"/>
        <c:crossBetween val="midCat"/>
        <c:majorUnit val="64"/>
      </c:valAx>
      <c:valAx>
        <c:axId val="6162108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6501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Proof size vs. circuit size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Bulletproofs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10"/>
              <c:layout>
                <c:manualLayout>
                  <c:x val="0"/>
                  <c:y val="-3.3783783783783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33-8A40-9B95-05D63423A1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64</c:v>
                </c:pt>
                <c:pt idx="2">
                  <c:v>128</c:v>
                </c:pt>
                <c:pt idx="3">
                  <c:v>192</c:v>
                </c:pt>
                <c:pt idx="4">
                  <c:v>256</c:v>
                </c:pt>
                <c:pt idx="5">
                  <c:v>320</c:v>
                </c:pt>
                <c:pt idx="6">
                  <c:v>384</c:v>
                </c:pt>
                <c:pt idx="7">
                  <c:v>448</c:v>
                </c:pt>
                <c:pt idx="8">
                  <c:v>512</c:v>
                </c:pt>
                <c:pt idx="9">
                  <c:v>576</c:v>
                </c:pt>
                <c:pt idx="10">
                  <c:v>640</c:v>
                </c:pt>
              </c:numCache>
            </c:numRef>
          </c:xVal>
          <c:yVal>
            <c:numRef>
              <c:f>Sheet1!$C$2:$C$12</c:f>
              <c:numCache>
                <c:formatCode>General</c:formatCode>
                <c:ptCount val="11"/>
                <c:pt idx="0">
                  <c:v>288</c:v>
                </c:pt>
                <c:pt idx="1">
                  <c:v>672</c:v>
                </c:pt>
                <c:pt idx="2">
                  <c:v>736</c:v>
                </c:pt>
                <c:pt idx="3">
                  <c:v>800</c:v>
                </c:pt>
                <c:pt idx="4">
                  <c:v>800</c:v>
                </c:pt>
                <c:pt idx="5">
                  <c:v>864</c:v>
                </c:pt>
                <c:pt idx="6">
                  <c:v>864</c:v>
                </c:pt>
                <c:pt idx="7">
                  <c:v>864</c:v>
                </c:pt>
                <c:pt idx="8">
                  <c:v>864</c:v>
                </c:pt>
                <c:pt idx="9">
                  <c:v>928</c:v>
                </c:pt>
                <c:pt idx="10">
                  <c:v>928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633-8A40-9B95-05D63423A1AE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SNARKs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/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33-8A40-9B95-05D63423A1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64</c:v>
                </c:pt>
                <c:pt idx="2">
                  <c:v>128</c:v>
                </c:pt>
                <c:pt idx="3">
                  <c:v>192</c:v>
                </c:pt>
                <c:pt idx="4">
                  <c:v>256</c:v>
                </c:pt>
                <c:pt idx="5">
                  <c:v>320</c:v>
                </c:pt>
                <c:pt idx="6">
                  <c:v>384</c:v>
                </c:pt>
                <c:pt idx="7">
                  <c:v>448</c:v>
                </c:pt>
                <c:pt idx="8">
                  <c:v>512</c:v>
                </c:pt>
                <c:pt idx="9">
                  <c:v>576</c:v>
                </c:pt>
                <c:pt idx="10">
                  <c:v>640</c:v>
                </c:pt>
              </c:numCache>
            </c:numRef>
          </c:xVal>
          <c:yVal>
            <c:numRef>
              <c:f>Sheet1!$D$2:$D$12</c:f>
              <c:numCache>
                <c:formatCode>General</c:formatCode>
                <c:ptCount val="11"/>
                <c:pt idx="0">
                  <c:v>188</c:v>
                </c:pt>
                <c:pt idx="1">
                  <c:v>188</c:v>
                </c:pt>
                <c:pt idx="2">
                  <c:v>188</c:v>
                </c:pt>
                <c:pt idx="3">
                  <c:v>188</c:v>
                </c:pt>
                <c:pt idx="4">
                  <c:v>188</c:v>
                </c:pt>
                <c:pt idx="5">
                  <c:v>188</c:v>
                </c:pt>
                <c:pt idx="6">
                  <c:v>188</c:v>
                </c:pt>
                <c:pt idx="7">
                  <c:v>188</c:v>
                </c:pt>
                <c:pt idx="8">
                  <c:v>188</c:v>
                </c:pt>
                <c:pt idx="9">
                  <c:v>188</c:v>
                </c:pt>
                <c:pt idx="10">
                  <c:v>188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633-8A40-9B95-05D63423A1AE}"/>
            </c:ext>
          </c:extLst>
        </c:ser>
        <c:ser>
          <c:idx val="3"/>
          <c:order val="2"/>
          <c:tx>
            <c:strRef>
              <c:f>Sheet1!$F$1</c:f>
              <c:strCache>
                <c:ptCount val="1"/>
                <c:pt idx="0">
                  <c:v>Old CT Range proof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/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33-8A40-9B95-05D63423A1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64</c:v>
                </c:pt>
                <c:pt idx="2">
                  <c:v>128</c:v>
                </c:pt>
                <c:pt idx="3">
                  <c:v>192</c:v>
                </c:pt>
                <c:pt idx="4">
                  <c:v>256</c:v>
                </c:pt>
                <c:pt idx="5">
                  <c:v>320</c:v>
                </c:pt>
                <c:pt idx="6">
                  <c:v>384</c:v>
                </c:pt>
                <c:pt idx="7">
                  <c:v>448</c:v>
                </c:pt>
                <c:pt idx="8">
                  <c:v>512</c:v>
                </c:pt>
                <c:pt idx="9">
                  <c:v>576</c:v>
                </c:pt>
                <c:pt idx="10">
                  <c:v>640</c:v>
                </c:pt>
              </c:numCache>
            </c:numRef>
          </c:xVal>
          <c:yVal>
            <c:numRef>
              <c:f>Sheet1!$F$2:$F$12</c:f>
              <c:numCache>
                <c:formatCode>General</c:formatCode>
                <c:ptCount val="11"/>
                <c:pt idx="0">
                  <c:v>93</c:v>
                </c:pt>
                <c:pt idx="1">
                  <c:v>3909</c:v>
                </c:pt>
                <c:pt idx="2">
                  <c:v>7785</c:v>
                </c:pt>
                <c:pt idx="3">
                  <c:v>11662</c:v>
                </c:pt>
                <c:pt idx="4">
                  <c:v>15538</c:v>
                </c:pt>
                <c:pt idx="5">
                  <c:v>19415</c:v>
                </c:pt>
                <c:pt idx="6">
                  <c:v>23291</c:v>
                </c:pt>
                <c:pt idx="7">
                  <c:v>27168</c:v>
                </c:pt>
                <c:pt idx="8">
                  <c:v>31044</c:v>
                </c:pt>
                <c:pt idx="9">
                  <c:v>34920</c:v>
                </c:pt>
                <c:pt idx="10">
                  <c:v>38797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633-8A40-9B95-05D63423A1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6501408"/>
        <c:axId val="616210800"/>
      </c:scatterChart>
      <c:valAx>
        <c:axId val="616501408"/>
        <c:scaling>
          <c:orientation val="minMax"/>
          <c:max val="700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6210800"/>
        <c:crosses val="autoZero"/>
        <c:crossBetween val="midCat"/>
        <c:majorUnit val="64"/>
      </c:valAx>
      <c:valAx>
        <c:axId val="6162108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65014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Proof size vs. Circuit size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Bulletproofs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13"/>
              <c:layout>
                <c:manualLayout>
                  <c:x val="-2.7840616910226875E-2"/>
                  <c:y val="-3.64475994807412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32-D040-91B6-5BCDC60CAC72}"/>
                </c:ext>
              </c:extLst>
            </c:dLbl>
            <c:dLbl>
              <c:idx val="22"/>
              <c:layout>
                <c:manualLayout>
                  <c:x val="-2.3444730029664951E-2"/>
                  <c:y val="-3.4422732842922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32-D040-91B6-5BCDC60CA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Sheet2!$A$2:$A$24</c:f>
              <c:numCache>
                <c:formatCode>General</c:formatCode>
                <c:ptCount val="2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3">
                  <c:v>8192</c:v>
                </c:pt>
                <c:pt idx="14">
                  <c:v>16384</c:v>
                </c:pt>
                <c:pt idx="15">
                  <c:v>32768</c:v>
                </c:pt>
                <c:pt idx="16">
                  <c:v>65536</c:v>
                </c:pt>
                <c:pt idx="17">
                  <c:v>131072</c:v>
                </c:pt>
                <c:pt idx="18">
                  <c:v>262144</c:v>
                </c:pt>
                <c:pt idx="19">
                  <c:v>524288</c:v>
                </c:pt>
                <c:pt idx="20">
                  <c:v>1048576</c:v>
                </c:pt>
                <c:pt idx="21">
                  <c:v>2097152</c:v>
                </c:pt>
                <c:pt idx="22">
                  <c:v>4194304</c:v>
                </c:pt>
              </c:numCache>
            </c:numRef>
          </c:xVal>
          <c:yVal>
            <c:numRef>
              <c:f>Sheet2!$B$2:$B$24</c:f>
              <c:numCache>
                <c:formatCode>General</c:formatCode>
                <c:ptCount val="23"/>
                <c:pt idx="0">
                  <c:v>416</c:v>
                </c:pt>
                <c:pt idx="1">
                  <c:v>480</c:v>
                </c:pt>
                <c:pt idx="2">
                  <c:v>544</c:v>
                </c:pt>
                <c:pt idx="3">
                  <c:v>608</c:v>
                </c:pt>
                <c:pt idx="4">
                  <c:v>672</c:v>
                </c:pt>
                <c:pt idx="5">
                  <c:v>736</c:v>
                </c:pt>
                <c:pt idx="6">
                  <c:v>800</c:v>
                </c:pt>
                <c:pt idx="7">
                  <c:v>864</c:v>
                </c:pt>
                <c:pt idx="8">
                  <c:v>928</c:v>
                </c:pt>
                <c:pt idx="9">
                  <c:v>992</c:v>
                </c:pt>
                <c:pt idx="10">
                  <c:v>1056</c:v>
                </c:pt>
                <c:pt idx="11">
                  <c:v>1120</c:v>
                </c:pt>
                <c:pt idx="12">
                  <c:v>1184</c:v>
                </c:pt>
                <c:pt idx="13">
                  <c:v>1248</c:v>
                </c:pt>
                <c:pt idx="14">
                  <c:v>1312</c:v>
                </c:pt>
                <c:pt idx="15">
                  <c:v>1376</c:v>
                </c:pt>
                <c:pt idx="16">
                  <c:v>1440</c:v>
                </c:pt>
                <c:pt idx="17">
                  <c:v>1504</c:v>
                </c:pt>
                <c:pt idx="18">
                  <c:v>1568</c:v>
                </c:pt>
                <c:pt idx="19">
                  <c:v>1632</c:v>
                </c:pt>
                <c:pt idx="20">
                  <c:v>1696</c:v>
                </c:pt>
                <c:pt idx="21">
                  <c:v>1760</c:v>
                </c:pt>
                <c:pt idx="22">
                  <c:v>1824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932-D040-91B6-5BCDC60CAC72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SNARKs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/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2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32-D040-91B6-5BCDC60CA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Sheet2!$A$2:$A$24</c:f>
              <c:numCache>
                <c:formatCode>General</c:formatCode>
                <c:ptCount val="2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3">
                  <c:v>8192</c:v>
                </c:pt>
                <c:pt idx="14">
                  <c:v>16384</c:v>
                </c:pt>
                <c:pt idx="15">
                  <c:v>32768</c:v>
                </c:pt>
                <c:pt idx="16">
                  <c:v>65536</c:v>
                </c:pt>
                <c:pt idx="17">
                  <c:v>131072</c:v>
                </c:pt>
                <c:pt idx="18">
                  <c:v>262144</c:v>
                </c:pt>
                <c:pt idx="19">
                  <c:v>524288</c:v>
                </c:pt>
                <c:pt idx="20">
                  <c:v>1048576</c:v>
                </c:pt>
                <c:pt idx="21">
                  <c:v>2097152</c:v>
                </c:pt>
                <c:pt idx="22">
                  <c:v>4194304</c:v>
                </c:pt>
              </c:numCache>
            </c:numRef>
          </c:xVal>
          <c:yVal>
            <c:numRef>
              <c:f>Sheet2!$C$2:$C$24</c:f>
              <c:numCache>
                <c:formatCode>General</c:formatCode>
                <c:ptCount val="23"/>
                <c:pt idx="0">
                  <c:v>188</c:v>
                </c:pt>
                <c:pt idx="1">
                  <c:v>188</c:v>
                </c:pt>
                <c:pt idx="2">
                  <c:v>188</c:v>
                </c:pt>
                <c:pt idx="3">
                  <c:v>188</c:v>
                </c:pt>
                <c:pt idx="4">
                  <c:v>188</c:v>
                </c:pt>
                <c:pt idx="5">
                  <c:v>188</c:v>
                </c:pt>
                <c:pt idx="6">
                  <c:v>188</c:v>
                </c:pt>
                <c:pt idx="7">
                  <c:v>188</c:v>
                </c:pt>
                <c:pt idx="8">
                  <c:v>188</c:v>
                </c:pt>
                <c:pt idx="9">
                  <c:v>188</c:v>
                </c:pt>
                <c:pt idx="10">
                  <c:v>188</c:v>
                </c:pt>
                <c:pt idx="11">
                  <c:v>188</c:v>
                </c:pt>
                <c:pt idx="12">
                  <c:v>188</c:v>
                </c:pt>
                <c:pt idx="13">
                  <c:v>188</c:v>
                </c:pt>
                <c:pt idx="14">
                  <c:v>188</c:v>
                </c:pt>
                <c:pt idx="15">
                  <c:v>188</c:v>
                </c:pt>
                <c:pt idx="16">
                  <c:v>188</c:v>
                </c:pt>
                <c:pt idx="17">
                  <c:v>188</c:v>
                </c:pt>
                <c:pt idx="18">
                  <c:v>188</c:v>
                </c:pt>
                <c:pt idx="19">
                  <c:v>188</c:v>
                </c:pt>
                <c:pt idx="20">
                  <c:v>188</c:v>
                </c:pt>
                <c:pt idx="21">
                  <c:v>188</c:v>
                </c:pt>
                <c:pt idx="22">
                  <c:v>188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2932-D040-91B6-5BCDC60CAC72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STARKs (Estimate from paper)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/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22"/>
              <c:layout>
                <c:manualLayout>
                  <c:x val="-2.3444730029664736E-2"/>
                  <c:y val="-3.64475994807412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&gt;200kb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32-D040-91B6-5BCDC60CA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Sheet2!$A$2:$A$24</c:f>
              <c:numCache>
                <c:formatCode>General</c:formatCode>
                <c:ptCount val="23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  <c:pt idx="10">
                  <c:v>1024</c:v>
                </c:pt>
                <c:pt idx="11">
                  <c:v>2048</c:v>
                </c:pt>
                <c:pt idx="12">
                  <c:v>4096</c:v>
                </c:pt>
                <c:pt idx="13">
                  <c:v>8192</c:v>
                </c:pt>
                <c:pt idx="14">
                  <c:v>16384</c:v>
                </c:pt>
                <c:pt idx="15">
                  <c:v>32768</c:v>
                </c:pt>
                <c:pt idx="16">
                  <c:v>65536</c:v>
                </c:pt>
                <c:pt idx="17">
                  <c:v>131072</c:v>
                </c:pt>
                <c:pt idx="18">
                  <c:v>262144</c:v>
                </c:pt>
                <c:pt idx="19">
                  <c:v>524288</c:v>
                </c:pt>
                <c:pt idx="20">
                  <c:v>1048576</c:v>
                </c:pt>
                <c:pt idx="21">
                  <c:v>2097152</c:v>
                </c:pt>
                <c:pt idx="22">
                  <c:v>4194304</c:v>
                </c:pt>
              </c:numCache>
            </c:numRef>
          </c:xVal>
          <c:yVal>
            <c:numRef>
              <c:f>Sheet2!$D$2:$D$24</c:f>
              <c:numCache>
                <c:formatCode>0</c:formatCode>
                <c:ptCount val="23"/>
                <c:pt idx="0">
                  <c:v>153286</c:v>
                </c:pt>
                <c:pt idx="1">
                  <c:v>154030</c:v>
                </c:pt>
                <c:pt idx="2">
                  <c:v>155270</c:v>
                </c:pt>
                <c:pt idx="3">
                  <c:v>157006</c:v>
                </c:pt>
                <c:pt idx="4">
                  <c:v>159238</c:v>
                </c:pt>
                <c:pt idx="5">
                  <c:v>161966</c:v>
                </c:pt>
                <c:pt idx="6">
                  <c:v>165190</c:v>
                </c:pt>
                <c:pt idx="7">
                  <c:v>168910</c:v>
                </c:pt>
                <c:pt idx="8">
                  <c:v>173126</c:v>
                </c:pt>
                <c:pt idx="9">
                  <c:v>177838</c:v>
                </c:pt>
                <c:pt idx="10">
                  <c:v>183046</c:v>
                </c:pt>
                <c:pt idx="11">
                  <c:v>188750</c:v>
                </c:pt>
                <c:pt idx="12">
                  <c:v>194950</c:v>
                </c:pt>
                <c:pt idx="13">
                  <c:v>201646</c:v>
                </c:pt>
                <c:pt idx="14">
                  <c:v>208838</c:v>
                </c:pt>
                <c:pt idx="15">
                  <c:v>216526</c:v>
                </c:pt>
                <c:pt idx="16">
                  <c:v>224710</c:v>
                </c:pt>
                <c:pt idx="17">
                  <c:v>233390</c:v>
                </c:pt>
                <c:pt idx="18">
                  <c:v>242566</c:v>
                </c:pt>
                <c:pt idx="19">
                  <c:v>252238</c:v>
                </c:pt>
                <c:pt idx="20">
                  <c:v>262406</c:v>
                </c:pt>
                <c:pt idx="21">
                  <c:v>273070</c:v>
                </c:pt>
                <c:pt idx="22">
                  <c:v>284230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2932-D040-91B6-5BCDC60CA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4872160"/>
        <c:axId val="97107808"/>
      </c:scatterChart>
      <c:valAx>
        <c:axId val="614872160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7107808"/>
        <c:crosses val="autoZero"/>
        <c:crossBetween val="midCat"/>
        <c:majorUnit val="4"/>
      </c:valAx>
      <c:valAx>
        <c:axId val="97107808"/>
        <c:scaling>
          <c:logBase val="2"/>
          <c:orientation val="minMax"/>
          <c:min val="15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48721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Bulletproof Benchmarks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Sheet3!$D$18</c:f>
              <c:strCache>
                <c:ptCount val="1"/>
                <c:pt idx="0">
                  <c:v>Prooving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xVal>
            <c:numRef>
              <c:f>Sheet3!$B$19:$B$28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</c:numCache>
            </c:numRef>
          </c:xVal>
          <c:yVal>
            <c:numRef>
              <c:f>Sheet3!$D$19:$D$28</c:f>
              <c:numCache>
                <c:formatCode>General</c:formatCode>
                <c:ptCount val="10"/>
                <c:pt idx="0">
                  <c:v>28.594000000000001</c:v>
                </c:pt>
                <c:pt idx="1">
                  <c:v>68.072000000000003</c:v>
                </c:pt>
                <c:pt idx="2">
                  <c:v>131.857</c:v>
                </c:pt>
                <c:pt idx="3">
                  <c:v>252.816</c:v>
                </c:pt>
                <c:pt idx="4">
                  <c:v>487.541</c:v>
                </c:pt>
                <c:pt idx="5">
                  <c:v>796.03499999999997</c:v>
                </c:pt>
                <c:pt idx="6">
                  <c:v>1565.1479999999999</c:v>
                </c:pt>
                <c:pt idx="7">
                  <c:v>3060.1819999999998</c:v>
                </c:pt>
                <c:pt idx="8">
                  <c:v>6040.6040000000003</c:v>
                </c:pt>
                <c:pt idx="9">
                  <c:v>11933.742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D52-2C46-8BE5-DF815E951211}"/>
            </c:ext>
          </c:extLst>
        </c:ser>
        <c:ser>
          <c:idx val="1"/>
          <c:order val="1"/>
          <c:tx>
            <c:strRef>
              <c:f>Sheet3!$E$18</c:f>
              <c:strCache>
                <c:ptCount val="1"/>
                <c:pt idx="0">
                  <c:v>Verification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/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xVal>
            <c:numRef>
              <c:f>Sheet3!$B$19:$B$28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</c:numCache>
            </c:numRef>
          </c:xVal>
          <c:yVal>
            <c:numRef>
              <c:f>Sheet3!$E$19:$E$28</c:f>
              <c:numCache>
                <c:formatCode>General</c:formatCode>
                <c:ptCount val="10"/>
                <c:pt idx="0">
                  <c:v>3.7709999999999999</c:v>
                </c:pt>
                <c:pt idx="1">
                  <c:v>7.5439999999999996</c:v>
                </c:pt>
                <c:pt idx="2">
                  <c:v>12.718999999999999</c:v>
                </c:pt>
                <c:pt idx="3">
                  <c:v>22.631</c:v>
                </c:pt>
                <c:pt idx="4">
                  <c:v>33.348999999999997</c:v>
                </c:pt>
                <c:pt idx="5">
                  <c:v>61.320999999999998</c:v>
                </c:pt>
                <c:pt idx="6">
                  <c:v>113.843</c:v>
                </c:pt>
                <c:pt idx="7">
                  <c:v>211.47200000000001</c:v>
                </c:pt>
                <c:pt idx="8">
                  <c:v>394.23399999999998</c:v>
                </c:pt>
                <c:pt idx="9">
                  <c:v>770.08900000000006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D52-2C46-8BE5-DF815E951211}"/>
            </c:ext>
          </c:extLst>
        </c:ser>
        <c:ser>
          <c:idx val="2"/>
          <c:order val="2"/>
          <c:tx>
            <c:strRef>
              <c:f>Sheet3!$F$18</c:f>
              <c:strCache>
                <c:ptCount val="1"/>
                <c:pt idx="0">
                  <c:v>Batch verification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/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xVal>
            <c:numRef>
              <c:f>Sheet3!$B$19:$B$28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</c:numCache>
            </c:numRef>
          </c:xVal>
          <c:yVal>
            <c:numRef>
              <c:f>Sheet3!$F$19:$F$28</c:f>
              <c:numCache>
                <c:formatCode>General</c:formatCode>
                <c:ptCount val="10"/>
                <c:pt idx="0">
                  <c:v>0.45500000000000002</c:v>
                </c:pt>
                <c:pt idx="1">
                  <c:v>0.68500000000000005</c:v>
                </c:pt>
                <c:pt idx="2">
                  <c:v>0.9</c:v>
                </c:pt>
                <c:pt idx="3">
                  <c:v>1.2849999999999999</c:v>
                </c:pt>
                <c:pt idx="4">
                  <c:v>1.6040000000000001</c:v>
                </c:pt>
                <c:pt idx="5">
                  <c:v>2.7370000000000001</c:v>
                </c:pt>
                <c:pt idx="6">
                  <c:v>4.9960000000000004</c:v>
                </c:pt>
                <c:pt idx="7">
                  <c:v>9.8979999999999997</c:v>
                </c:pt>
                <c:pt idx="8">
                  <c:v>21.869</c:v>
                </c:pt>
                <c:pt idx="9">
                  <c:v>51.779000000000003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D52-2C46-8BE5-DF815E951211}"/>
            </c:ext>
          </c:extLst>
        </c:ser>
        <c:ser>
          <c:idx val="3"/>
          <c:order val="3"/>
          <c:tx>
            <c:strRef>
              <c:f>Sheet3!$G$18</c:f>
              <c:strCache>
                <c:ptCount val="1"/>
                <c:pt idx="0">
                  <c:v>ECDSA verify (n/64 signatures)</c:v>
                </c:pt>
              </c:strCache>
            </c:strRef>
          </c:tx>
          <c:spPr>
            <a:ln w="22225" cap="rnd">
              <a:solidFill>
                <a:schemeClr val="accent4"/>
              </a:solidFill>
            </a:ln>
            <a:effectLst/>
          </c:spPr>
          <c:marker>
            <c:symbol val="circle"/>
            <c:size val="3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xVal>
            <c:numRef>
              <c:f>Sheet3!$B$19:$B$28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  <c:pt idx="8">
                  <c:v>256</c:v>
                </c:pt>
                <c:pt idx="9">
                  <c:v>512</c:v>
                </c:pt>
              </c:numCache>
            </c:numRef>
          </c:xVal>
          <c:yVal>
            <c:numRef>
              <c:f>Sheet3!$G$19:$G$28</c:f>
              <c:numCache>
                <c:formatCode>General</c:formatCode>
                <c:ptCount val="10"/>
                <c:pt idx="0">
                  <c:v>8.5999999999999993E-2</c:v>
                </c:pt>
                <c:pt idx="1">
                  <c:v>0.17199999999999999</c:v>
                </c:pt>
                <c:pt idx="2">
                  <c:v>0.34399999999999997</c:v>
                </c:pt>
                <c:pt idx="3">
                  <c:v>0.68799999999999994</c:v>
                </c:pt>
                <c:pt idx="4">
                  <c:v>1.3759999999999999</c:v>
                </c:pt>
                <c:pt idx="5">
                  <c:v>2.7519999999999998</c:v>
                </c:pt>
                <c:pt idx="6">
                  <c:v>5.5039999999999996</c:v>
                </c:pt>
                <c:pt idx="7">
                  <c:v>11.007999999999999</c:v>
                </c:pt>
                <c:pt idx="8">
                  <c:v>22.015999999999998</c:v>
                </c:pt>
                <c:pt idx="9">
                  <c:v>44.031999999999996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D52-2C46-8BE5-DF815E9512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337039"/>
        <c:axId val="967338735"/>
      </c:scatterChart>
      <c:valAx>
        <c:axId val="967337039"/>
        <c:scaling>
          <c:logBase val="2"/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Number of aggregate 64-bit range proofs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7338735"/>
        <c:crossesAt val="0.1"/>
        <c:crossBetween val="midCat"/>
      </c:valAx>
      <c:valAx>
        <c:axId val="96733873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Time in ms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67337039"/>
        <c:crossesAt val="1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Bulletproof Metrics (Merkle Inclusion Proof)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Feuille1!$D$2</c:f>
              <c:strCache>
                <c:ptCount val="1"/>
                <c:pt idx="0">
                  <c:v>Prove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14 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E6-8149-BAD8-A8DCC60EB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Feuille1!$C$3:$C$26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Feuille1!$D$3:$D$26</c:f>
              <c:numCache>
                <c:formatCode>General</c:formatCode>
                <c:ptCount val="24"/>
                <c:pt idx="0">
                  <c:v>730</c:v>
                </c:pt>
                <c:pt idx="1">
                  <c:v>1475</c:v>
                </c:pt>
                <c:pt idx="2">
                  <c:v>1751</c:v>
                </c:pt>
                <c:pt idx="3">
                  <c:v>2928</c:v>
                </c:pt>
                <c:pt idx="4">
                  <c:v>3205</c:v>
                </c:pt>
                <c:pt idx="5">
                  <c:v>3497</c:v>
                </c:pt>
                <c:pt idx="6">
                  <c:v>5505</c:v>
                </c:pt>
                <c:pt idx="7">
                  <c:v>5974</c:v>
                </c:pt>
                <c:pt idx="8">
                  <c:v>6285</c:v>
                </c:pt>
                <c:pt idx="9">
                  <c:v>6617</c:v>
                </c:pt>
                <c:pt idx="10">
                  <c:v>6923</c:v>
                </c:pt>
                <c:pt idx="11">
                  <c:v>7235</c:v>
                </c:pt>
                <c:pt idx="12">
                  <c:v>11002</c:v>
                </c:pt>
                <c:pt idx="13">
                  <c:v>11415</c:v>
                </c:pt>
                <c:pt idx="14">
                  <c:v>11691</c:v>
                </c:pt>
                <c:pt idx="15">
                  <c:v>12020</c:v>
                </c:pt>
                <c:pt idx="16">
                  <c:v>12434</c:v>
                </c:pt>
                <c:pt idx="17">
                  <c:v>12665</c:v>
                </c:pt>
                <c:pt idx="18">
                  <c:v>13009</c:v>
                </c:pt>
                <c:pt idx="19">
                  <c:v>13282</c:v>
                </c:pt>
                <c:pt idx="20">
                  <c:v>13606</c:v>
                </c:pt>
                <c:pt idx="21">
                  <c:v>13311</c:v>
                </c:pt>
                <c:pt idx="22">
                  <c:v>14036</c:v>
                </c:pt>
                <c:pt idx="23">
                  <c:v>14704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DE6-8149-BAD8-A8DCC60EB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135"/>
        <c:axId val="114815"/>
      </c:scatterChart>
      <c:valAx>
        <c:axId val="113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Merkle Tree 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15"/>
        <c:crosses val="autoZero"/>
        <c:crossBetween val="midCat"/>
        <c:majorUnit val="2"/>
      </c:valAx>
      <c:valAx>
        <c:axId val="114815"/>
        <c:scaling>
          <c:logBase val="2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in </a:t>
                </a:r>
                <a:r>
                  <a:rPr lang="en-US" dirty="0" err="1"/>
                  <a:t>ms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Bulletproof Metrics (Merkle Inclusion Proof)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Feuille1!$D$2</c:f>
              <c:strCache>
                <c:ptCount val="1"/>
                <c:pt idx="0">
                  <c:v>Prove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14 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E6-8149-BAD8-A8DCC60EB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Feuille1!$C$3:$C$26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Feuille1!$D$3:$D$26</c:f>
              <c:numCache>
                <c:formatCode>General</c:formatCode>
                <c:ptCount val="24"/>
                <c:pt idx="0">
                  <c:v>730</c:v>
                </c:pt>
                <c:pt idx="1">
                  <c:v>1475</c:v>
                </c:pt>
                <c:pt idx="2">
                  <c:v>1751</c:v>
                </c:pt>
                <c:pt idx="3">
                  <c:v>2928</c:v>
                </c:pt>
                <c:pt idx="4">
                  <c:v>3205</c:v>
                </c:pt>
                <c:pt idx="5">
                  <c:v>3497</c:v>
                </c:pt>
                <c:pt idx="6">
                  <c:v>5505</c:v>
                </c:pt>
                <c:pt idx="7">
                  <c:v>5974</c:v>
                </c:pt>
                <c:pt idx="8">
                  <c:v>6285</c:v>
                </c:pt>
                <c:pt idx="9">
                  <c:v>6617</c:v>
                </c:pt>
                <c:pt idx="10">
                  <c:v>6923</c:v>
                </c:pt>
                <c:pt idx="11">
                  <c:v>7235</c:v>
                </c:pt>
                <c:pt idx="12">
                  <c:v>11002</c:v>
                </c:pt>
                <c:pt idx="13">
                  <c:v>11415</c:v>
                </c:pt>
                <c:pt idx="14">
                  <c:v>11691</c:v>
                </c:pt>
                <c:pt idx="15">
                  <c:v>12020</c:v>
                </c:pt>
                <c:pt idx="16">
                  <c:v>12434</c:v>
                </c:pt>
                <c:pt idx="17">
                  <c:v>12665</c:v>
                </c:pt>
                <c:pt idx="18">
                  <c:v>13009</c:v>
                </c:pt>
                <c:pt idx="19">
                  <c:v>13282</c:v>
                </c:pt>
                <c:pt idx="20">
                  <c:v>13606</c:v>
                </c:pt>
                <c:pt idx="21">
                  <c:v>13311</c:v>
                </c:pt>
                <c:pt idx="22">
                  <c:v>14036</c:v>
                </c:pt>
                <c:pt idx="23">
                  <c:v>14704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DE6-8149-BAD8-A8DCC60EB854}"/>
            </c:ext>
          </c:extLst>
        </c:ser>
        <c:ser>
          <c:idx val="1"/>
          <c:order val="1"/>
          <c:tx>
            <c:strRef>
              <c:f>Feuille1!$E$2</c:f>
              <c:strCache>
                <c:ptCount val="1"/>
                <c:pt idx="0">
                  <c:v>Verify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/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480ms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E6-8149-BAD8-A8DCC60EB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Feuille1!$C$3:$C$26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Feuille1!$E$3:$E$26</c:f>
              <c:numCache>
                <c:formatCode>0.0</c:formatCode>
                <c:ptCount val="24"/>
                <c:pt idx="0">
                  <c:v>36.1</c:v>
                </c:pt>
                <c:pt idx="1">
                  <c:v>66.004999999999995</c:v>
                </c:pt>
                <c:pt idx="2">
                  <c:v>67.805000000000007</c:v>
                </c:pt>
                <c:pt idx="3">
                  <c:v>122.986</c:v>
                </c:pt>
                <c:pt idx="4">
                  <c:v>123.672</c:v>
                </c:pt>
                <c:pt idx="5">
                  <c:v>125.893</c:v>
                </c:pt>
                <c:pt idx="6">
                  <c:v>233.15700000000001</c:v>
                </c:pt>
                <c:pt idx="7">
                  <c:v>239.95500000000001</c:v>
                </c:pt>
                <c:pt idx="8">
                  <c:v>242.31299999999999</c:v>
                </c:pt>
                <c:pt idx="9">
                  <c:v>244.56200000000001</c:v>
                </c:pt>
                <c:pt idx="10">
                  <c:v>245.43600000000001</c:v>
                </c:pt>
                <c:pt idx="11">
                  <c:v>246.904</c:v>
                </c:pt>
                <c:pt idx="12">
                  <c:v>466.387</c:v>
                </c:pt>
                <c:pt idx="13">
                  <c:v>466.98700000000002</c:v>
                </c:pt>
                <c:pt idx="14">
                  <c:v>469.94900000000001</c:v>
                </c:pt>
                <c:pt idx="15">
                  <c:v>470.4</c:v>
                </c:pt>
                <c:pt idx="16">
                  <c:v>472.6</c:v>
                </c:pt>
                <c:pt idx="17">
                  <c:v>476.6</c:v>
                </c:pt>
                <c:pt idx="18">
                  <c:v>478.1</c:v>
                </c:pt>
                <c:pt idx="19">
                  <c:v>473.8</c:v>
                </c:pt>
                <c:pt idx="20">
                  <c:v>475.2</c:v>
                </c:pt>
                <c:pt idx="21">
                  <c:v>458.2</c:v>
                </c:pt>
                <c:pt idx="22">
                  <c:v>471.5</c:v>
                </c:pt>
                <c:pt idx="23">
                  <c:v>484.9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DE6-8149-BAD8-A8DCC60EB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135"/>
        <c:axId val="114815"/>
      </c:scatterChart>
      <c:valAx>
        <c:axId val="113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Merkle Tree 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15"/>
        <c:crosses val="autoZero"/>
        <c:crossBetween val="midCat"/>
        <c:majorUnit val="2"/>
      </c:valAx>
      <c:valAx>
        <c:axId val="114815"/>
        <c:scaling>
          <c:logBase val="2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in </a:t>
                </a:r>
                <a:r>
                  <a:rPr lang="en-US" dirty="0" err="1"/>
                  <a:t>ms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Bulletproof Metrics (Merkle Inclusion Proof)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Feuille1!$D$2</c:f>
              <c:strCache>
                <c:ptCount val="1"/>
                <c:pt idx="0">
                  <c:v>Prove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/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14 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E6-8149-BAD8-A8DCC60EB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Feuille1!$C$3:$C$26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Feuille1!$D$3:$D$26</c:f>
              <c:numCache>
                <c:formatCode>General</c:formatCode>
                <c:ptCount val="24"/>
                <c:pt idx="0">
                  <c:v>730</c:v>
                </c:pt>
                <c:pt idx="1">
                  <c:v>1475</c:v>
                </c:pt>
                <c:pt idx="2">
                  <c:v>1751</c:v>
                </c:pt>
                <c:pt idx="3">
                  <c:v>2928</c:v>
                </c:pt>
                <c:pt idx="4">
                  <c:v>3205</c:v>
                </c:pt>
                <c:pt idx="5">
                  <c:v>3497</c:v>
                </c:pt>
                <c:pt idx="6">
                  <c:v>5505</c:v>
                </c:pt>
                <c:pt idx="7">
                  <c:v>5974</c:v>
                </c:pt>
                <c:pt idx="8">
                  <c:v>6285</c:v>
                </c:pt>
                <c:pt idx="9">
                  <c:v>6617</c:v>
                </c:pt>
                <c:pt idx="10">
                  <c:v>6923</c:v>
                </c:pt>
                <c:pt idx="11">
                  <c:v>7235</c:v>
                </c:pt>
                <c:pt idx="12">
                  <c:v>11002</c:v>
                </c:pt>
                <c:pt idx="13">
                  <c:v>11415</c:v>
                </c:pt>
                <c:pt idx="14">
                  <c:v>11691</c:v>
                </c:pt>
                <c:pt idx="15">
                  <c:v>12020</c:v>
                </c:pt>
                <c:pt idx="16">
                  <c:v>12434</c:v>
                </c:pt>
                <c:pt idx="17">
                  <c:v>12665</c:v>
                </c:pt>
                <c:pt idx="18">
                  <c:v>13009</c:v>
                </c:pt>
                <c:pt idx="19">
                  <c:v>13282</c:v>
                </c:pt>
                <c:pt idx="20">
                  <c:v>13606</c:v>
                </c:pt>
                <c:pt idx="21">
                  <c:v>13311</c:v>
                </c:pt>
                <c:pt idx="22">
                  <c:v>14036</c:v>
                </c:pt>
                <c:pt idx="23">
                  <c:v>14704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DE6-8149-BAD8-A8DCC60EB854}"/>
            </c:ext>
          </c:extLst>
        </c:ser>
        <c:ser>
          <c:idx val="1"/>
          <c:order val="1"/>
          <c:tx>
            <c:strRef>
              <c:f>Feuille1!$E$2</c:f>
              <c:strCache>
                <c:ptCount val="1"/>
                <c:pt idx="0">
                  <c:v>Verify</c:v>
                </c:pt>
              </c:strCache>
            </c:strRef>
          </c:tx>
          <c:spPr>
            <a:ln w="22225" cap="rnd">
              <a:solidFill>
                <a:schemeClr val="accent2"/>
              </a:solidFill>
            </a:ln>
            <a:effectLst/>
          </c:spPr>
          <c:marker>
            <c:symbol val="circle"/>
            <c:size val="3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480ms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E6-8149-BAD8-A8DCC60EB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Feuille1!$C$3:$C$26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Feuille1!$E$3:$E$26</c:f>
              <c:numCache>
                <c:formatCode>0.0</c:formatCode>
                <c:ptCount val="24"/>
                <c:pt idx="0">
                  <c:v>36.1</c:v>
                </c:pt>
                <c:pt idx="1">
                  <c:v>66.004999999999995</c:v>
                </c:pt>
                <c:pt idx="2">
                  <c:v>67.805000000000007</c:v>
                </c:pt>
                <c:pt idx="3">
                  <c:v>122.986</c:v>
                </c:pt>
                <c:pt idx="4">
                  <c:v>123.672</c:v>
                </c:pt>
                <c:pt idx="5">
                  <c:v>125.893</c:v>
                </c:pt>
                <c:pt idx="6">
                  <c:v>233.15700000000001</c:v>
                </c:pt>
                <c:pt idx="7">
                  <c:v>239.95500000000001</c:v>
                </c:pt>
                <c:pt idx="8">
                  <c:v>242.31299999999999</c:v>
                </c:pt>
                <c:pt idx="9">
                  <c:v>244.56200000000001</c:v>
                </c:pt>
                <c:pt idx="10">
                  <c:v>245.43600000000001</c:v>
                </c:pt>
                <c:pt idx="11">
                  <c:v>246.904</c:v>
                </c:pt>
                <c:pt idx="12">
                  <c:v>466.387</c:v>
                </c:pt>
                <c:pt idx="13">
                  <c:v>466.98700000000002</c:v>
                </c:pt>
                <c:pt idx="14">
                  <c:v>469.94900000000001</c:v>
                </c:pt>
                <c:pt idx="15">
                  <c:v>470.4</c:v>
                </c:pt>
                <c:pt idx="16">
                  <c:v>472.6</c:v>
                </c:pt>
                <c:pt idx="17">
                  <c:v>476.6</c:v>
                </c:pt>
                <c:pt idx="18">
                  <c:v>478.1</c:v>
                </c:pt>
                <c:pt idx="19">
                  <c:v>473.8</c:v>
                </c:pt>
                <c:pt idx="20">
                  <c:v>475.2</c:v>
                </c:pt>
                <c:pt idx="21">
                  <c:v>458.2</c:v>
                </c:pt>
                <c:pt idx="22">
                  <c:v>471.5</c:v>
                </c:pt>
                <c:pt idx="23">
                  <c:v>484.9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DE6-8149-BAD8-A8DCC60EB854}"/>
            </c:ext>
          </c:extLst>
        </c:ser>
        <c:ser>
          <c:idx val="2"/>
          <c:order val="2"/>
          <c:tx>
            <c:strRef>
              <c:f>Feuille1!$F$2</c:f>
              <c:strCache>
                <c:ptCount val="1"/>
                <c:pt idx="0">
                  <c:v>Batch-Verify</c:v>
                </c:pt>
              </c:strCache>
            </c:strRef>
          </c:tx>
          <c:spPr>
            <a:ln w="22225" cap="rnd">
              <a:solidFill>
                <a:schemeClr val="accent3"/>
              </a:solidFill>
            </a:ln>
            <a:effectLst/>
          </c:spPr>
          <c:marker>
            <c:symbol val="circle"/>
            <c:size val="3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marker>
          <c:dLbls>
            <c:dLbl>
              <c:idx val="23"/>
              <c:tx>
                <c:rich>
                  <a:bodyPr/>
                  <a:lstStyle/>
                  <a:p>
                    <a:r>
                      <a:rPr lang="en-US"/>
                      <a:t>50</a:t>
                    </a:r>
                    <a:r>
                      <a:rPr lang="en-US" baseline="0"/>
                      <a:t> ms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E6-8149-BAD8-A8DCC60EB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Feuille1!$C$3:$C$26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Feuille1!$F$3:$F$26</c:f>
              <c:numCache>
                <c:formatCode>0.00</c:formatCode>
                <c:ptCount val="24"/>
                <c:pt idx="0">
                  <c:v>3.0563434343434341</c:v>
                </c:pt>
                <c:pt idx="1">
                  <c:v>4.9026161616161614</c:v>
                </c:pt>
                <c:pt idx="2">
                  <c:v>5.8352323232323231</c:v>
                </c:pt>
                <c:pt idx="3">
                  <c:v>9.3843333333333341</c:v>
                </c:pt>
                <c:pt idx="4">
                  <c:v>10.075454545454546</c:v>
                </c:pt>
                <c:pt idx="5">
                  <c:v>11.17250505050505</c:v>
                </c:pt>
                <c:pt idx="6">
                  <c:v>17.8469898989899</c:v>
                </c:pt>
                <c:pt idx="7">
                  <c:v>18.440131313131314</c:v>
                </c:pt>
                <c:pt idx="8">
                  <c:v>19.419252525252524</c:v>
                </c:pt>
                <c:pt idx="9">
                  <c:v>20.575686868686869</c:v>
                </c:pt>
                <c:pt idx="10">
                  <c:v>22.754979797979797</c:v>
                </c:pt>
                <c:pt idx="11">
                  <c:v>23.972262626262626</c:v>
                </c:pt>
                <c:pt idx="12">
                  <c:v>34.131757575757575</c:v>
                </c:pt>
                <c:pt idx="13">
                  <c:v>35.304151515151517</c:v>
                </c:pt>
                <c:pt idx="14">
                  <c:v>37.462373737373738</c:v>
                </c:pt>
                <c:pt idx="15">
                  <c:v>37.167828282828282</c:v>
                </c:pt>
                <c:pt idx="16">
                  <c:v>39.474222222222224</c:v>
                </c:pt>
                <c:pt idx="17">
                  <c:v>39.652979797979796</c:v>
                </c:pt>
                <c:pt idx="18">
                  <c:v>41.116464646464649</c:v>
                </c:pt>
                <c:pt idx="19">
                  <c:v>41.823</c:v>
                </c:pt>
                <c:pt idx="20">
                  <c:v>47.781171717171716</c:v>
                </c:pt>
                <c:pt idx="21">
                  <c:v>42.588797979797981</c:v>
                </c:pt>
                <c:pt idx="22">
                  <c:v>46.664474747474749</c:v>
                </c:pt>
                <c:pt idx="23">
                  <c:v>49.967030303030306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DE6-8149-BAD8-A8DCC60EB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3135"/>
        <c:axId val="114815"/>
      </c:scatterChart>
      <c:valAx>
        <c:axId val="1131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Merkle Tree 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15"/>
        <c:crosses val="autoZero"/>
        <c:crossBetween val="midCat"/>
        <c:majorUnit val="2"/>
      </c:valAx>
      <c:valAx>
        <c:axId val="114815"/>
        <c:scaling>
          <c:logBase val="2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 in </a:t>
                </a:r>
                <a:r>
                  <a:rPr lang="en-US" dirty="0" err="1"/>
                  <a:t>ms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13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1197" kern="1200"/>
    <cs:bodyPr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4F9D3C6A-6801-7D4F-9910-F4A5C6914C32}" type="datetimeFigureOut">
              <a:rPr lang="en-US" altLang="x-none"/>
              <a:pPr/>
              <a:t>7/25/18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3C51A94-24E6-7840-A71F-AA21603DC620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5576222-7CE5-FD43-BF4D-EA168F8A3FF5}" type="datetimeFigureOut">
              <a:rPr lang="en-US" altLang="x-none"/>
              <a:pPr/>
              <a:t>7/25/18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7100F23A-902F-CA48-B060-7F756F5AB285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 still public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0F23A-902F-CA48-B060-7F756F5AB285}" type="slidenum">
              <a:rPr lang="en-US" altLang="x-none" smtClean="0"/>
              <a:pPr/>
              <a:t>7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19767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0F23A-902F-CA48-B060-7F756F5AB285}" type="slidenum">
              <a:rPr lang="en-US" altLang="x-none" smtClean="0"/>
              <a:pPr/>
              <a:t>31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0257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271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3.7 </a:t>
            </a:r>
            <a:r>
              <a:rPr lang="en-US" dirty="0" err="1"/>
              <a:t>ms</a:t>
            </a:r>
            <a:r>
              <a:rPr lang="en-US" dirty="0"/>
              <a:t> and 450mus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0F23A-902F-CA48-B060-7F756F5AB285}" type="slidenum">
              <a:rPr lang="en-US" altLang="x-none" smtClean="0"/>
              <a:pPr/>
              <a:t>40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1415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3.7 </a:t>
            </a:r>
            <a:r>
              <a:rPr lang="en-US" dirty="0" err="1"/>
              <a:t>ms</a:t>
            </a:r>
            <a:r>
              <a:rPr lang="en-US" dirty="0"/>
              <a:t> and 450mus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0F23A-902F-CA48-B060-7F756F5AB285}" type="slidenum">
              <a:rPr lang="en-US" altLang="x-none" smtClean="0"/>
              <a:pPr/>
              <a:t>41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53095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3.7 </a:t>
            </a:r>
            <a:r>
              <a:rPr lang="en-US" dirty="0" err="1"/>
              <a:t>ms</a:t>
            </a:r>
            <a:r>
              <a:rPr lang="en-US" dirty="0"/>
              <a:t> and 450mus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0F23A-902F-CA48-B060-7F756F5AB285}" type="slidenum">
              <a:rPr lang="en-US" altLang="x-none" smtClean="0"/>
              <a:pPr/>
              <a:t>42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889383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3.7 </a:t>
            </a:r>
            <a:r>
              <a:rPr lang="en-US" dirty="0" err="1"/>
              <a:t>ms</a:t>
            </a:r>
            <a:r>
              <a:rPr lang="en-US" dirty="0"/>
              <a:t> and 450mus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0F23A-902F-CA48-B060-7F756F5AB285}" type="slidenum">
              <a:rPr lang="en-US" altLang="x-none" smtClean="0"/>
              <a:pPr/>
              <a:t>43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636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00000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92517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0990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9049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00000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2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75361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26645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9pPr>
          </a:lstStyle>
          <a:p>
            <a:pPr algn="ctr" eaLnBrk="1" hangingPunct="1"/>
            <a:fld id="{608DA2B2-69FB-F24E-828D-F639301E4116}" type="slidenum">
              <a:rPr lang="en-US" altLang="x-none" sz="1000">
                <a:solidFill>
                  <a:srgbClr val="7F7F7F"/>
                </a:solidFill>
                <a:latin typeface="Arial" charset="0"/>
              </a:rPr>
              <a:pPr algn="ctr" eaLnBrk="1" hangingPunct="1"/>
              <a:t>‹#›</a:t>
            </a:fld>
            <a:endParaRPr lang="en-US" altLang="x-none" sz="1000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55509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8347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0245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86982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1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38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rgbClr val="8C1515"/>
          </a:solidFill>
          <a:ln w="9525">
            <a:solidFill>
              <a:srgbClr val="8C1515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00000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03377" y="1538765"/>
            <a:ext cx="2954337" cy="925830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3377" y="2571750"/>
            <a:ext cx="2954337" cy="932975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cap="all" spc="300">
                <a:solidFill>
                  <a:srgbClr val="A4001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4665662" y="1535112"/>
            <a:ext cx="1951038" cy="19510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buNone/>
              <a:defRPr sz="12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832904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7973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>
            <a:lvl2pPr marL="0" indent="0">
              <a:buFont typeface="Arial"/>
              <a:buNone/>
              <a:defRPr baseline="0"/>
            </a:lvl2pPr>
            <a:lvl3pPr marL="344488" indent="0">
              <a:buNone/>
              <a:defRPr/>
            </a:lvl3pPr>
            <a:lvl4pPr marL="687387" indent="0">
              <a:buNone/>
              <a:defRPr/>
            </a:lvl4pPr>
            <a:lvl5pPr marL="1031875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224422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60325" y="7938"/>
            <a:ext cx="457200" cy="457200"/>
          </a:xfrm>
          <a:prstGeom prst="rect">
            <a:avLst/>
          </a:prstGeom>
        </p:spPr>
        <p:txBody>
          <a:bodyPr wrap="none" lIns="45720" tIns="0" rIns="45720" bIns="0" anchor="ctr" anchorCtr="1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9pPr>
          </a:lstStyle>
          <a:p>
            <a:pPr algn="ctr" eaLnBrk="1" hangingPunct="1"/>
            <a:fld id="{96DE871D-4F1A-6042-9ECD-CFCB4626AB79}" type="slidenum">
              <a:rPr lang="en-US" altLang="x-none" sz="1000">
                <a:solidFill>
                  <a:srgbClr val="7F7F7F"/>
                </a:solidFill>
                <a:latin typeface="Arial" charset="0"/>
              </a:rPr>
              <a:pPr algn="ctr" eaLnBrk="1" hangingPunct="1"/>
              <a:t>‹#›</a:t>
            </a:fld>
            <a:endParaRPr lang="en-US" altLang="x-none" sz="1000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4876800" y="908685"/>
            <a:ext cx="3779838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14444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948777" y="908685"/>
            <a:ext cx="7707862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949327" y="2841313"/>
            <a:ext cx="7707313" cy="1816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353157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49327" y="908685"/>
            <a:ext cx="3787775" cy="3759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4876800" y="2837497"/>
            <a:ext cx="3779838" cy="18302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068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  <a:prstGeom prst="rect">
            <a:avLst/>
          </a:prstGeom>
        </p:spPr>
        <p:txBody>
          <a:bodyPr/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949327" y="908686"/>
            <a:ext cx="3787775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955677" y="2840613"/>
            <a:ext cx="3781425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4876800" y="908686"/>
            <a:ext cx="3779838" cy="18230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4876800" y="2840613"/>
            <a:ext cx="3779838" cy="1827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649994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811713"/>
            <a:ext cx="2046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806950"/>
            <a:ext cx="9155113" cy="342900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blurRad="38100" dist="25401" dir="2700000" algn="br" rotWithShape="0">
              <a:srgbClr val="000000">
                <a:alpha val="59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ource Sans Pro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4883150"/>
            <a:ext cx="1546225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00555"/>
            <a:ext cx="8229600" cy="61847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1603375" y="3599022"/>
            <a:ext cx="6059488" cy="205740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18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57200" y="2419028"/>
            <a:ext cx="8229600" cy="4618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cap="small" spc="300">
                <a:solidFill>
                  <a:srgbClr val="A4001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235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"/>
          <p:cNvSpPr>
            <a:spLocks noGrp="1"/>
          </p:cNvSpPr>
          <p:nvPr>
            <p:ph type="title"/>
          </p:nvPr>
        </p:nvSpPr>
        <p:spPr bwMode="auto">
          <a:xfrm>
            <a:off x="949325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9325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538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charset="0"/>
              </a:defRPr>
            </a:lvl1pPr>
          </a:lstStyle>
          <a:p>
            <a:fld id="{DDE4E8DE-3B43-7F40-8674-1C2D0D934B08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457200" cy="514985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030" name="Picture 10" title="Stanford Universit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</p:sldLayoutIdLst>
  <p:transition spd="slow">
    <p:fade/>
  </p:transition>
  <p:hf hdr="0" ftr="0" dt="0"/>
  <p:txStyles>
    <p:titleStyle>
      <a:lvl1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defRPr kern="1200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/>
          <p:cNvSpPr>
            <a:spLocks noGrp="1"/>
          </p:cNvSpPr>
          <p:nvPr>
            <p:ph type="title"/>
          </p:nvPr>
        </p:nvSpPr>
        <p:spPr bwMode="auto">
          <a:xfrm>
            <a:off x="949325" y="358775"/>
            <a:ext cx="77073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49325" y="903288"/>
            <a:ext cx="7707313" cy="376396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538" y="4811713"/>
            <a:ext cx="846137" cy="2714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Arial" charset="0"/>
              </a:defRPr>
            </a:lvl1pPr>
          </a:lstStyle>
          <a:p>
            <a:fld id="{9EE57429-BD7D-4E44-8BD7-72C0988CA03E}" type="slidenum">
              <a:rPr lang="en-US" altLang="x-none"/>
              <a:pPr/>
              <a:t>‹#›</a:t>
            </a:fld>
            <a:endParaRPr lang="en-US" altLang="x-none"/>
          </a:p>
        </p:txBody>
      </p:sp>
      <p:sp>
        <p:nvSpPr>
          <p:cNvPr id="7" name="Rectangle 6"/>
          <p:cNvSpPr/>
          <p:nvPr/>
        </p:nvSpPr>
        <p:spPr>
          <a:xfrm>
            <a:off x="-11113" y="0"/>
            <a:ext cx="9155113" cy="34290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8C1515"/>
              </a:solidFill>
              <a:latin typeface="Arial"/>
            </a:endParaRPr>
          </a:p>
        </p:txBody>
      </p:sp>
      <p:pic>
        <p:nvPicPr>
          <p:cNvPr id="5126" name="Picture 10" title="Stanford Universit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25" y="4856163"/>
            <a:ext cx="15462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</p:sldLayoutIdLst>
  <p:transition spd="slow">
    <p:fade/>
  </p:transition>
  <p:hf hdr="0" ftr="0" dt="0"/>
  <p:txStyles>
    <p:titleStyle>
      <a:lvl1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ct val="85000"/>
        </a:lnSpc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defRPr sz="1600" kern="1200" cap="small" spc="20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288925" indent="-2889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569913" indent="-225425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914400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258888" indent="-227013" algn="l" defTabSz="457200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16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16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bpasevideos" TargetMode="External"/><Relationship Id="rId2" Type="http://schemas.openxmlformats.org/officeDocument/2006/relationships/hyperlink" Target="https://cyber.stanford.edu/sbc19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br.stanford.edu/seminar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1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40.png"/><Relationship Id="rId21" Type="http://schemas.openxmlformats.org/officeDocument/2006/relationships/image" Target="../media/image43.png"/><Relationship Id="rId7" Type="http://schemas.openxmlformats.org/officeDocument/2006/relationships/image" Target="../media/image293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image" Target="../media/image29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1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7.png"/><Relationship Id="rId39" Type="http://schemas.openxmlformats.org/officeDocument/2006/relationships/image" Target="../media/image80.png"/><Relationship Id="rId21" Type="http://schemas.openxmlformats.org/officeDocument/2006/relationships/image" Target="../media/image62.png"/><Relationship Id="rId34" Type="http://schemas.openxmlformats.org/officeDocument/2006/relationships/image" Target="../media/image75.png"/><Relationship Id="rId42" Type="http://schemas.openxmlformats.org/officeDocument/2006/relationships/image" Target="../media/image83.png"/><Relationship Id="rId47" Type="http://schemas.openxmlformats.org/officeDocument/2006/relationships/image" Target="../media/image88.png"/><Relationship Id="rId50" Type="http://schemas.openxmlformats.org/officeDocument/2006/relationships/image" Target="../media/image91.png"/><Relationship Id="rId7" Type="http://schemas.openxmlformats.org/officeDocument/2006/relationships/image" Target="../media/image49.png"/><Relationship Id="rId16" Type="http://schemas.openxmlformats.org/officeDocument/2006/relationships/image" Target="../media/image55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24" Type="http://schemas.openxmlformats.org/officeDocument/2006/relationships/image" Target="../media/image65.png"/><Relationship Id="rId32" Type="http://schemas.openxmlformats.org/officeDocument/2006/relationships/image" Target="../media/image73.png"/><Relationship Id="rId37" Type="http://schemas.openxmlformats.org/officeDocument/2006/relationships/image" Target="../media/image78.png"/><Relationship Id="rId40" Type="http://schemas.openxmlformats.org/officeDocument/2006/relationships/image" Target="../media/image81.png"/><Relationship Id="rId45" Type="http://schemas.openxmlformats.org/officeDocument/2006/relationships/image" Target="../media/image86.png"/><Relationship Id="rId5" Type="http://schemas.openxmlformats.org/officeDocument/2006/relationships/image" Target="../media/image292.png"/><Relationship Id="rId15" Type="http://schemas.openxmlformats.org/officeDocument/2006/relationships/image" Target="../media/image54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36" Type="http://schemas.openxmlformats.org/officeDocument/2006/relationships/image" Target="../media/image77.png"/><Relationship Id="rId49" Type="http://schemas.openxmlformats.org/officeDocument/2006/relationships/image" Target="../media/image90.png"/><Relationship Id="rId10" Type="http://schemas.openxmlformats.org/officeDocument/2006/relationships/image" Target="../media/image341.png"/><Relationship Id="rId19" Type="http://schemas.openxmlformats.org/officeDocument/2006/relationships/image" Target="../media/image60.png"/><Relationship Id="rId31" Type="http://schemas.openxmlformats.org/officeDocument/2006/relationships/image" Target="../media/image72.png"/><Relationship Id="rId44" Type="http://schemas.openxmlformats.org/officeDocument/2006/relationships/image" Target="../media/image85.png"/><Relationship Id="rId14" Type="http://schemas.openxmlformats.org/officeDocument/2006/relationships/image" Target="../media/image53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Relationship Id="rId35" Type="http://schemas.openxmlformats.org/officeDocument/2006/relationships/image" Target="../media/image76.png"/><Relationship Id="rId43" Type="http://schemas.openxmlformats.org/officeDocument/2006/relationships/image" Target="../media/image84.png"/><Relationship Id="rId48" Type="http://schemas.openxmlformats.org/officeDocument/2006/relationships/image" Target="../media/image89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6.png"/><Relationship Id="rId33" Type="http://schemas.openxmlformats.org/officeDocument/2006/relationships/image" Target="../media/image74.png"/><Relationship Id="rId38" Type="http://schemas.openxmlformats.org/officeDocument/2006/relationships/image" Target="../media/image79.png"/><Relationship Id="rId46" Type="http://schemas.openxmlformats.org/officeDocument/2006/relationships/image" Target="../media/image87.png"/><Relationship Id="rId20" Type="http://schemas.openxmlformats.org/officeDocument/2006/relationships/image" Target="../media/image61.png"/><Relationship Id="rId41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0.png"/><Relationship Id="rId5" Type="http://schemas.openxmlformats.org/officeDocument/2006/relationships/image" Target="../media/image92.png"/><Relationship Id="rId4" Type="http://schemas.openxmlformats.org/officeDocument/2006/relationships/image" Target="../media/image3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crypto.stanford.edu/bulletproofs" TargetMode="External"/><Relationship Id="rId2" Type="http://schemas.openxmlformats.org/officeDocument/2006/relationships/hyperlink" Target="https://crypto.stanford.edu/~buenz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457200" y="1952625"/>
            <a:ext cx="8229600" cy="619125"/>
          </a:xfrm>
        </p:spPr>
        <p:txBody>
          <a:bodyPr/>
          <a:lstStyle/>
          <a:p>
            <a:r>
              <a:rPr lang="en-US" altLang="x-none" b="1" dirty="0">
                <a:latin typeface="Arial" charset="0"/>
                <a:ea typeface="ＭＳ Ｐゴシック" charset="-128"/>
              </a:rPr>
              <a:t>Bulletproofs</a:t>
            </a:r>
          </a:p>
        </p:txBody>
      </p:sp>
      <p:sp>
        <p:nvSpPr>
          <p:cNvPr id="11266" name="Text Placeholder 2"/>
          <p:cNvSpPr>
            <a:spLocks noGrp="1"/>
          </p:cNvSpPr>
          <p:nvPr>
            <p:ph type="body" sz="quarter" idx="18"/>
          </p:nvPr>
        </p:nvSpPr>
        <p:spPr bwMode="auto">
          <a:xfrm>
            <a:off x="1603375" y="3344863"/>
            <a:ext cx="6059488" cy="587375"/>
          </a:xfrm>
        </p:spPr>
        <p:txBody>
          <a:bodyPr numCol="1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x-none" dirty="0">
                <a:solidFill>
                  <a:srgbClr val="595959"/>
                </a:solidFill>
                <a:latin typeface="Arial" charset="0"/>
                <a:ea typeface="ＭＳ Ｐゴシック" charset="-128"/>
              </a:rPr>
              <a:t>Benedikt </a:t>
            </a:r>
            <a:r>
              <a:rPr lang="en-US" altLang="x-none" dirty="0" err="1">
                <a:solidFill>
                  <a:srgbClr val="595959"/>
                </a:solidFill>
                <a:latin typeface="Arial" charset="0"/>
                <a:ea typeface="ＭＳ Ｐゴシック" charset="-128"/>
              </a:rPr>
              <a:t>Bünz</a:t>
            </a:r>
            <a:r>
              <a:rPr lang="en-US" altLang="x-none" dirty="0">
                <a:solidFill>
                  <a:srgbClr val="595959"/>
                </a:solidFill>
                <a:latin typeface="Arial" charset="0"/>
                <a:ea typeface="ＭＳ Ｐゴシック" charset="-128"/>
              </a:rPr>
              <a:t>, Jonathan Bootle, Dan </a:t>
            </a:r>
            <a:r>
              <a:rPr lang="en-US" altLang="x-none" dirty="0" err="1">
                <a:solidFill>
                  <a:srgbClr val="595959"/>
                </a:solidFill>
                <a:latin typeface="Arial" charset="0"/>
                <a:ea typeface="ＭＳ Ｐゴシック" charset="-128"/>
              </a:rPr>
              <a:t>Boneh</a:t>
            </a:r>
            <a:r>
              <a:rPr lang="en-US" altLang="x-none" dirty="0">
                <a:solidFill>
                  <a:srgbClr val="595959"/>
                </a:solidFill>
                <a:latin typeface="Arial" charset="0"/>
                <a:ea typeface="ＭＳ Ｐゴシック" charset="-128"/>
              </a:rPr>
              <a:t>,</a:t>
            </a:r>
          </a:p>
          <a:p>
            <a:pPr marL="0" indent="0" eaLnBrk="1" hangingPunct="1"/>
            <a:r>
              <a:rPr lang="en-US" altLang="x-none" dirty="0">
                <a:solidFill>
                  <a:srgbClr val="595959"/>
                </a:solidFill>
                <a:latin typeface="Arial" charset="0"/>
                <a:ea typeface="ＭＳ Ｐゴシック" charset="-128"/>
              </a:rPr>
              <a:t>Andrew Poelstra, Pieter </a:t>
            </a:r>
            <a:r>
              <a:rPr lang="en-US" altLang="x-none" dirty="0" err="1">
                <a:solidFill>
                  <a:srgbClr val="595959"/>
                </a:solidFill>
                <a:latin typeface="Arial" charset="0"/>
                <a:ea typeface="ＭＳ Ｐゴシック" charset="-128"/>
              </a:rPr>
              <a:t>Wuille</a:t>
            </a:r>
            <a:r>
              <a:rPr lang="en-US" altLang="x-none" dirty="0">
                <a:solidFill>
                  <a:srgbClr val="595959"/>
                </a:solidFill>
                <a:latin typeface="Arial" charset="0"/>
                <a:ea typeface="ＭＳ Ｐゴシック" charset="-128"/>
              </a:rPr>
              <a:t>, Greg Maxwell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80109" y="2571750"/>
            <a:ext cx="8783782" cy="461963"/>
          </a:xfrm>
        </p:spPr>
        <p:txBody>
          <a:bodyPr/>
          <a:lstStyle/>
          <a:p>
            <a:r>
              <a:rPr lang="en-US" b="1" dirty="0"/>
              <a:t>Short Proofs for Confidential Transactions and More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3" y="113435"/>
            <a:ext cx="1432502" cy="1432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859" y="8948"/>
            <a:ext cx="1368281" cy="1641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865" y="113436"/>
            <a:ext cx="2884401" cy="1432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62" y="348098"/>
            <a:ext cx="8195224" cy="488024"/>
          </a:xfrm>
        </p:spPr>
        <p:txBody>
          <a:bodyPr/>
          <a:lstStyle/>
          <a:p>
            <a:r>
              <a:rPr lang="en-US" dirty="0"/>
              <a:t>Non-Interactive Zero Knowledge Proof of Knowledge (NIZK)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8" y="2147254"/>
            <a:ext cx="1358321" cy="13415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87" y="2289248"/>
            <a:ext cx="1159051" cy="1327791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V="1">
            <a:off x="2408677" y="3478632"/>
            <a:ext cx="4473394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363360" y="3617039"/>
                <a:ext cx="192578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Victor checks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sz="2800" dirty="0"/>
                  <a:t> </a:t>
                </a:r>
                <a:endParaRPr lang="en-US" dirty="0"/>
              </a:p>
              <a:p>
                <a:r>
                  <a:rPr lang="en-US" dirty="0"/>
                  <a:t>for c and is convinced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positive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360" y="3617039"/>
                <a:ext cx="1925782" cy="1354217"/>
              </a:xfrm>
              <a:prstGeom prst="rect">
                <a:avLst/>
              </a:prstGeom>
              <a:blipFill rotWithShape="0">
                <a:blip r:embed="rId4"/>
                <a:stretch>
                  <a:fillRect l="-2848" b="-6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69041" y="2886639"/>
                <a:ext cx="12553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0" dirty="0"/>
                  <a:t>c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charset="0"/>
                      </a:rPr>
                      <m:t>,</m:t>
                    </m:r>
                    <m:r>
                      <a:rPr lang="en-US" sz="3200" b="0" i="1" smtClean="0">
                        <a:latin typeface="Cambria Math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041" y="2886639"/>
                <a:ext cx="1255300" cy="492443"/>
              </a:xfrm>
              <a:prstGeom prst="rect">
                <a:avLst/>
              </a:prstGeom>
              <a:blipFill rotWithShape="0">
                <a:blip r:embed="rId5"/>
                <a:stretch>
                  <a:fillRect l="-19417" t="-26250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3743" y="3544225"/>
                <a:ext cx="2733432" cy="823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Peggy creates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𝜋</m:t>
                    </m:r>
                  </m:oMath>
                </a14:m>
                <a:endParaRPr lang="en-US" sz="2800" dirty="0"/>
              </a:p>
              <a:p>
                <a:r>
                  <a:rPr lang="en-US" dirty="0"/>
                  <a:t>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 charset="0"/>
                      </a:rPr>
                      <m:t>𝑟</m:t>
                    </m:r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 charset="0"/>
                      </a:rPr>
                      <m:t>𝑐</m:t>
                    </m:r>
                    <m:r>
                      <a:rPr lang="en-US" b="0" i="1" smtClean="0">
                        <a:latin typeface="Cambria Math" charset="0"/>
                      </a:rPr>
                      <m:t> 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43" y="3544225"/>
                <a:ext cx="2733432" cy="823880"/>
              </a:xfrm>
              <a:prstGeom prst="rect">
                <a:avLst/>
              </a:prstGeom>
              <a:blipFill rotWithShape="0">
                <a:blip r:embed="rId6"/>
                <a:stretch>
                  <a:fillRect l="-1782" b="-50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308763" y="1295450"/>
            <a:ext cx="845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CRS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168032" y="1648691"/>
            <a:ext cx="2038286" cy="1169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84618" y="1648691"/>
            <a:ext cx="2172326" cy="13993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921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7F7C5-774C-744A-8E47-400220DD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Zerocash</a:t>
            </a:r>
            <a:r>
              <a:rPr lang="en-US" dirty="0"/>
              <a:t> (BCGGMTV14)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233437-511F-184B-8D01-7B2A2318F6F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31825" y="847565"/>
            <a:ext cx="4576150" cy="29137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68E6B3-D0A7-4F47-B654-27CA4C84808B}"/>
              </a:ext>
            </a:extLst>
          </p:cNvPr>
          <p:cNvSpPr txBox="1"/>
          <p:nvPr/>
        </p:nvSpPr>
        <p:spPr>
          <a:xfrm>
            <a:off x="545690" y="4249310"/>
            <a:ext cx="297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Commit(          )</a:t>
            </a:r>
          </a:p>
        </p:txBody>
      </p:sp>
      <p:pic>
        <p:nvPicPr>
          <p:cNvPr id="9" name="Graphic 8" descr="Coins">
            <a:extLst>
              <a:ext uri="{FF2B5EF4-FFF2-40B4-BE49-F238E27FC236}">
                <a16:creationId xmlns:a16="http://schemas.microsoft.com/office/drawing/2014/main" id="{FF345E16-C4D7-1C4F-AFE9-AB1914345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6447" y="4123415"/>
            <a:ext cx="713453" cy="71345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DCD971-FE80-7443-998D-BB366EB446CF}"/>
              </a:ext>
            </a:extLst>
          </p:cNvPr>
          <p:cNvCxnSpPr>
            <a:stCxn id="9" idx="0"/>
          </p:cNvCxnSpPr>
          <p:nvPr/>
        </p:nvCxnSpPr>
        <p:spPr>
          <a:xfrm flipH="1" flipV="1">
            <a:off x="1061884" y="3451123"/>
            <a:ext cx="1101290" cy="672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1F67377-88BB-9A48-8FC4-9CD5F59E4397}"/>
              </a:ext>
            </a:extLst>
          </p:cNvPr>
          <p:cNvSpPr/>
          <p:nvPr/>
        </p:nvSpPr>
        <p:spPr>
          <a:xfrm>
            <a:off x="4807976" y="847565"/>
            <a:ext cx="4070554" cy="23380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Zerocash</a:t>
            </a:r>
            <a:r>
              <a:rPr lang="en-US" dirty="0"/>
              <a:t> Spend: </a:t>
            </a:r>
          </a:p>
          <a:p>
            <a:pPr algn="ctr"/>
            <a:r>
              <a:rPr lang="en-US" dirty="0"/>
              <a:t>“I know two Merkle tree path to two unspent coin and here is are two new coins such that ∑ old coins= ∑ new coins”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55F4E8-C6F7-BE4C-AFE9-712BC8FBC68B}"/>
              </a:ext>
            </a:extLst>
          </p:cNvPr>
          <p:cNvSpPr/>
          <p:nvPr/>
        </p:nvSpPr>
        <p:spPr>
          <a:xfrm>
            <a:off x="3423931" y="3960295"/>
            <a:ext cx="4468096" cy="3262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Hides sender, receiver and amounts!</a:t>
            </a:r>
          </a:p>
        </p:txBody>
      </p:sp>
    </p:spTree>
    <p:extLst>
      <p:ext uri="{BB962C8B-B14F-4D97-AF65-F5344CB8AC3E}">
        <p14:creationId xmlns:p14="http://schemas.microsoft.com/office/powerpoint/2010/main" val="355931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62" y="348098"/>
            <a:ext cx="8195224" cy="48802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Concrete Range Proof using bit commitments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8" y="2147254"/>
            <a:ext cx="1358321" cy="13415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87" y="2289248"/>
            <a:ext cx="1159051" cy="1327791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V="1">
            <a:off x="2408677" y="3478632"/>
            <a:ext cx="4473394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87175" y="2924889"/>
                <a:ext cx="3935539" cy="4810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charset="0"/>
                      </a:rPr>
                      <m:t>c</m:t>
                    </m:r>
                    <m:r>
                      <a:rPr lang="en-US" sz="3200" b="0" i="0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charset="0"/>
                          </a:rPr>
                          <m:t>c</m:t>
                        </m:r>
                      </m:e>
                      <m:sub>
                        <m:r>
                          <a:rPr lang="en-US" sz="3200" b="0" i="0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3200" b="0" i="0" smtClean="0">
                        <a:latin typeface="Cambria Math" charset="0"/>
                      </a:rPr>
                      <m:t>,</m:t>
                    </m:r>
                    <m:r>
                      <a:rPr lang="en-US" sz="3200" b="0" i="1" smtClean="0">
                        <a:latin typeface="Cambria Math" charset="0"/>
                      </a:rPr>
                      <m:t>…,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sz="3200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sz="3200" b="0" i="1" smtClean="0"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sz="3200" b="0" i="1" smtClean="0">
                        <a:latin typeface="Cambria Math" charset="0"/>
                      </a:rPr>
                      <m:t>  </m:t>
                    </m:r>
                    <m:r>
                      <a:rPr lang="en-US" sz="3200" b="0" i="1" smtClean="0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175" y="2924889"/>
                <a:ext cx="3935539" cy="481094"/>
              </a:xfrm>
              <a:prstGeom prst="rect">
                <a:avLst/>
              </a:prstGeom>
              <a:blipFill>
                <a:blip r:embed="rId4"/>
                <a:stretch>
                  <a:fillRect l="-2251" t="-5128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226993" y="3594219"/>
                <a:ext cx="4308763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b="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←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ℤ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𝑞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∀ 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∈[0,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−1] 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𝑐𝑜𝑚𝑚𝑖𝑡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∀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∈[0,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−1]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6993" y="3594219"/>
                <a:ext cx="4308763" cy="944746"/>
              </a:xfrm>
              <a:prstGeom prst="rect">
                <a:avLst/>
              </a:prstGeom>
              <a:blipFill>
                <a:blip r:embed="rId5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ular Callout 2"/>
              <p:cNvSpPr/>
              <p:nvPr/>
            </p:nvSpPr>
            <p:spPr>
              <a:xfrm>
                <a:off x="2092036" y="1359897"/>
                <a:ext cx="5181600" cy="1041216"/>
              </a:xfrm>
              <a:prstGeom prst="wedgeRectCallout">
                <a:avLst>
                  <a:gd name="adj1" fmla="val 17939"/>
                  <a:gd name="adj2" fmla="val 107741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𝑐𝑜𝑚𝑚𝑖𝑡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∧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−0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  <m:r>
                      <a:rPr lang="en-US" b="0" i="1" smtClean="0">
                        <a:latin typeface="Cambria Math" charset="0"/>
                      </a:rPr>
                      <m:t>∧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∈[0,1]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ular Callout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036" y="1359897"/>
                <a:ext cx="5181600" cy="1041216"/>
              </a:xfrm>
              <a:prstGeom prst="wedgeRectCallout">
                <a:avLst>
                  <a:gd name="adj1" fmla="val 17939"/>
                  <a:gd name="adj2" fmla="val 107741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6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Current linear-size range proofs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-protocols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0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>
              <a:buFont typeface="Arial" charset="0"/>
              <a:buChar char="•"/>
            </a:pPr>
            <a:r>
              <a:rPr lang="en-US" dirty="0"/>
              <a:t>Based on Sigma-Protocols with Fiat-Shamir heuristic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Recent optimizations by Poelstra et al. 17 2x improvement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4kb for 64bit range proof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Linear in the bit-length of range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No trusted setup</a:t>
            </a:r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85274"/>
            <a:ext cx="7707862" cy="488024"/>
          </a:xfrm>
        </p:spPr>
        <p:txBody>
          <a:bodyPr/>
          <a:lstStyle/>
          <a:p>
            <a:r>
              <a:rPr lang="en-US" dirty="0"/>
              <a:t>Preprocessing SNARKs with Trusted Setup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45975" y="4066766"/>
                <a:ext cx="2725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Compressed response: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5" y="4066766"/>
                <a:ext cx="272527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01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610" y="841915"/>
            <a:ext cx="1159051" cy="12887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5975" y="1039906"/>
            <a:ext cx="1228166" cy="995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Encrypted</a:t>
            </a:r>
          </a:p>
          <a:p>
            <a:pPr algn="ctr"/>
            <a:r>
              <a:rPr lang="en-US" dirty="0"/>
              <a:t>Queries</a:t>
            </a: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1685365" y="1537447"/>
            <a:ext cx="860610" cy="106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31061" y="1039906"/>
            <a:ext cx="1228166" cy="995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Short</a:t>
            </a:r>
          </a:p>
          <a:p>
            <a:pPr algn="ctr"/>
            <a:r>
              <a:rPr lang="en-US" dirty="0"/>
              <a:t>Encrypted</a:t>
            </a:r>
          </a:p>
          <a:p>
            <a:pPr algn="ctr"/>
            <a:r>
              <a:rPr lang="en-US" dirty="0"/>
              <a:t>Answers</a:t>
            </a:r>
          </a:p>
        </p:txBody>
      </p:sp>
      <p:cxnSp>
        <p:nvCxnSpPr>
          <p:cNvPr id="15" name="Straight Arrow Connector 14"/>
          <p:cNvCxnSpPr>
            <a:stCxn id="18" idx="3"/>
            <a:endCxn id="50" idx="1"/>
          </p:cNvCxnSpPr>
          <p:nvPr/>
        </p:nvCxnSpPr>
        <p:spPr>
          <a:xfrm>
            <a:off x="6559227" y="1537447"/>
            <a:ext cx="714486" cy="10622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929717" y="3263594"/>
                <a:ext cx="184672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Verify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Using encrypted</a:t>
                </a:r>
              </a:p>
              <a:p>
                <a:r>
                  <a:rPr lang="en-US" dirty="0"/>
                  <a:t>answers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717" y="3263594"/>
                <a:ext cx="184672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970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51014" y="4186924"/>
            <a:ext cx="158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Proving slow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07804" y="2350790"/>
            <a:ext cx="158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Setup slow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46013" y="4202849"/>
            <a:ext cx="209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Verification fast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4533" y="3143436"/>
                <a:ext cx="22661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Computes 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hort</m:t>
                    </m:r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33" y="3143436"/>
                <a:ext cx="2266121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426"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1421A88-C660-304F-948B-43E5AF8265F3}"/>
              </a:ext>
            </a:extLst>
          </p:cNvPr>
          <p:cNvSpPr/>
          <p:nvPr/>
        </p:nvSpPr>
        <p:spPr>
          <a:xfrm>
            <a:off x="7787393" y="366033"/>
            <a:ext cx="1382925" cy="16497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Groth10</a:t>
            </a:r>
          </a:p>
          <a:p>
            <a:pPr algn="ctr"/>
            <a:r>
              <a:rPr lang="en-US" dirty="0"/>
              <a:t>BCCT</a:t>
            </a:r>
          </a:p>
          <a:p>
            <a:pPr algn="ctr"/>
            <a:r>
              <a:rPr lang="en-US" dirty="0"/>
              <a:t>GGPR</a:t>
            </a:r>
          </a:p>
          <a:p>
            <a:pPr algn="ctr"/>
            <a:r>
              <a:rPr lang="en-US" dirty="0"/>
              <a:t>BCIOP</a:t>
            </a:r>
          </a:p>
          <a:p>
            <a:pPr algn="ctr"/>
            <a:r>
              <a:rPr lang="en-US" dirty="0"/>
              <a:t>Groth16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85274"/>
            <a:ext cx="7707862" cy="488024"/>
          </a:xfrm>
        </p:spPr>
        <p:txBody>
          <a:bodyPr/>
          <a:lstStyle/>
          <a:p>
            <a:r>
              <a:rPr lang="en-US" dirty="0"/>
              <a:t>Preprocessing SNARK: Malicious Setup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4" y="1864687"/>
            <a:ext cx="1358321" cy="13415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13" y="1935803"/>
            <a:ext cx="1159051" cy="1327791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>
          <a:xfrm flipV="1">
            <a:off x="2073619" y="4651085"/>
            <a:ext cx="5037786" cy="10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45975" y="4066766"/>
                <a:ext cx="27252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Compressed response: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975" y="4066766"/>
                <a:ext cx="2725271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201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610" y="841915"/>
            <a:ext cx="1159051" cy="12887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5975" y="1039906"/>
            <a:ext cx="1228166" cy="995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Encrypted</a:t>
            </a:r>
          </a:p>
          <a:p>
            <a:pPr algn="ctr"/>
            <a:r>
              <a:rPr lang="en-US" dirty="0"/>
              <a:t>Queries</a:t>
            </a: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1685365" y="1537447"/>
            <a:ext cx="860610" cy="106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331061" y="1039906"/>
            <a:ext cx="1228166" cy="9950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Short</a:t>
            </a:r>
          </a:p>
          <a:p>
            <a:pPr algn="ctr"/>
            <a:r>
              <a:rPr lang="en-US" dirty="0"/>
              <a:t>Encrypted</a:t>
            </a:r>
          </a:p>
          <a:p>
            <a:pPr algn="ctr"/>
            <a:r>
              <a:rPr lang="en-US" dirty="0"/>
              <a:t>Answers</a:t>
            </a:r>
          </a:p>
        </p:txBody>
      </p:sp>
      <p:cxnSp>
        <p:nvCxnSpPr>
          <p:cNvPr id="15" name="Straight Arrow Connector 14"/>
          <p:cNvCxnSpPr>
            <a:stCxn id="18" idx="3"/>
            <a:endCxn id="50" idx="1"/>
          </p:cNvCxnSpPr>
          <p:nvPr/>
        </p:nvCxnSpPr>
        <p:spPr>
          <a:xfrm>
            <a:off x="6559227" y="1537447"/>
            <a:ext cx="714486" cy="10622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929717" y="3263594"/>
                <a:ext cx="184672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Verify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Using encrypted</a:t>
                </a:r>
              </a:p>
              <a:p>
                <a:r>
                  <a:rPr lang="en-US" dirty="0"/>
                  <a:t>answers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717" y="3263594"/>
                <a:ext cx="1846729" cy="923330"/>
              </a:xfrm>
              <a:prstGeom prst="rect">
                <a:avLst/>
              </a:prstGeom>
              <a:blipFill rotWithShape="0">
                <a:blip r:embed="rId6"/>
                <a:stretch>
                  <a:fillRect l="-2970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Shape 1084"/>
          <p:cNvPicPr preferRelativeResize="0"/>
          <p:nvPr/>
        </p:nvPicPr>
        <p:blipFill rotWithShape="1">
          <a:blip r:embed="rId7">
            <a:alphaModFix/>
          </a:blip>
          <a:srcRect r="75883"/>
          <a:stretch/>
        </p:blipFill>
        <p:spPr>
          <a:xfrm>
            <a:off x="3935763" y="171926"/>
            <a:ext cx="294624" cy="140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084"/>
          <p:cNvPicPr preferRelativeResize="0"/>
          <p:nvPr/>
        </p:nvPicPr>
        <p:blipFill rotWithShape="1">
          <a:blip r:embed="rId7">
            <a:alphaModFix/>
          </a:blip>
          <a:srcRect r="75883"/>
          <a:stretch/>
        </p:blipFill>
        <p:spPr>
          <a:xfrm flipH="1">
            <a:off x="4712922" y="171926"/>
            <a:ext cx="289385" cy="14027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96236" y="2358029"/>
            <a:ext cx="289462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Can </a:t>
            </a:r>
            <a:r>
              <a:rPr lang="en-US"/>
              <a:t>create cheating proofs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4533" y="3143436"/>
                <a:ext cx="22661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Computes 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hort</m:t>
                    </m:r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33" y="3143436"/>
                <a:ext cx="2266121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2426" t="-98333" b="-1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28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problems with trusted setup in cryptocurrencies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pPr lvl="1">
              <a:buFont typeface="Arial" charset="0"/>
              <a:buChar char="•"/>
            </a:pPr>
            <a:r>
              <a:rPr lang="en-US" dirty="0"/>
              <a:t>If subverted prover can create fake proofs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/>
              <a:t>Undetectable subversion </a:t>
            </a:r>
            <a:r>
              <a:rPr lang="en-US" dirty="0"/>
              <a:t>-&gt; Undetectable inflation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Even the fear of undetectable inflation is dangerous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Can be alleviated through distributed setup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Expensive and difficult but done for </a:t>
            </a:r>
            <a:r>
              <a:rPr lang="en-US" dirty="0" err="1"/>
              <a:t>ZCash</a:t>
            </a:r>
            <a:endParaRPr lang="en-US" dirty="0"/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Low flexibility: New functionality-&gt; New setup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HAWK: Every smart contract has a new setup</a:t>
            </a:r>
          </a:p>
        </p:txBody>
      </p:sp>
    </p:spTree>
    <p:extLst>
      <p:ext uri="{BB962C8B-B14F-4D97-AF65-F5344CB8AC3E}">
        <p14:creationId xmlns:p14="http://schemas.microsoft.com/office/powerpoint/2010/main" val="39924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lvl="1">
                  <a:buFont typeface="Arial" charset="0"/>
                  <a:buChar char="•"/>
                </a:pPr>
                <a:r>
                  <a:rPr lang="en-US" dirty="0"/>
                  <a:t>Builds on [Bootle, </a:t>
                </a:r>
                <a:r>
                  <a:rPr lang="en-US" dirty="0" err="1"/>
                  <a:t>Cerulli</a:t>
                </a:r>
                <a:r>
                  <a:rPr lang="en-US" dirty="0"/>
                  <a:t>, </a:t>
                </a:r>
                <a:r>
                  <a:rPr lang="en-US" dirty="0" err="1"/>
                  <a:t>Chaidos</a:t>
                </a:r>
                <a:r>
                  <a:rPr lang="en-US" dirty="0"/>
                  <a:t>, Groth and Petit 16]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/>
                  <a:t>No trusted setup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/>
                  <a:t>Only discrete log assumption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Uses an improved inner product argument </a:t>
                </a:r>
              </a:p>
              <a:p>
                <a:pPr lvl="2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𝐻𝑎𝑠h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>
                  <a:buFont typeface="Arial" charset="0"/>
                  <a:buChar char="•"/>
                </a:pPr>
                <a:r>
                  <a:rPr lang="en-US" dirty="0"/>
                  <a:t>Argument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⟨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⟩=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pPr lvl="2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 elements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=|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, BCCGP16 was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6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/>
              </a:p>
              <a:p>
                <a:pPr lvl="2">
                  <a:buFont typeface="Arial" charset="0"/>
                  <a:buChar char="•"/>
                </a:pPr>
                <a:r>
                  <a:rPr lang="en-US" dirty="0"/>
                  <a:t>Verification is 1 multi-exponentiation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344488" lvl="2" indent="0">
                  <a:buNone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Proofs on committed values (Important for range proofs)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MPC for proof creation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Batched verification</a:t>
                </a:r>
              </a:p>
              <a:p>
                <a:pPr lvl="1">
                  <a:buFont typeface="Arial" charset="0"/>
                  <a:buChar char="•"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2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e>
                    </m:func>
                    <m:r>
                      <a:rPr lang="en-US" b="0" i="1" smtClean="0">
                        <a:latin typeface="Cambria Math" charset="0"/>
                      </a:rPr>
                      <m:t>+9</m:t>
                    </m:r>
                  </m:oMath>
                </a14:m>
                <a:r>
                  <a:rPr lang="en-US" dirty="0"/>
                  <a:t> elements for the range proof (n: bit’s in range)</a:t>
                </a:r>
              </a:p>
              <a:p>
                <a:pPr lvl="1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2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</m:func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13</m:t>
                    </m:r>
                  </m:oMath>
                </a14:m>
                <a:r>
                  <a:rPr lang="en-US" dirty="0"/>
                  <a:t> elements for arithmetic circuit proof (n: multiplication gates)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l="-1316" t="-2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59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90AF0-666C-0E43-92EF-5A683669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Bulletproofs proof size (1 Range Proof)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BB0715-D7A9-B042-893A-7B3C910652FF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955675" y="908050"/>
          <a:ext cx="7700963" cy="37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756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90AF0-666C-0E43-92EF-5A683669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Bulletproofs proof size (2 Proofs)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BB0715-D7A9-B042-893A-7B3C910652FF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955675" y="908050"/>
          <a:ext cx="7700963" cy="37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59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1106CB-B56B-B547-9F62-9C8B0AA16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Stanford Blockchain Conference (Formerly BPASE)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3D2CB-0659-2145-AC2A-BD5D158650C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Conference: Jan. 30 - Feb 1, 2019.   (three days)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Only academic submissions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Submission: October 16th, 2018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https://cyber.stanford.edu/sbc19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Videos: </a:t>
            </a:r>
            <a:r>
              <a:rPr lang="en-US" dirty="0">
                <a:hlinkClick r:id="rId3"/>
              </a:rPr>
              <a:t>https://tinyurl.com/bpasevideos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 of the Stanford Center for Blockchain Research (</a:t>
            </a:r>
            <a:r>
              <a:rPr lang="en-US" dirty="0">
                <a:hlinkClick r:id="rId4"/>
              </a:rPr>
              <a:t>https://cbr.stanford.edu</a:t>
            </a:r>
            <a:r>
              <a:rPr lang="en-US" dirty="0"/>
              <a:t>) 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61806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90AF0-666C-0E43-92EF-5A6836696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Bulletproofs proof size (10 Proofs)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BB0715-D7A9-B042-893A-7B3C910652FF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955675" y="908050"/>
          <a:ext cx="7700963" cy="37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43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3C3BB6F-961A-9344-8E7B-6100AA527CDD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3057644482"/>
              </p:ext>
            </p:extLst>
          </p:nvPr>
        </p:nvGraphicFramePr>
        <p:xfrm>
          <a:off x="955675" y="908050"/>
          <a:ext cx="7700963" cy="37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20BFBC9-6BB9-FA4A-93B6-E9EA73BC3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Proof size for circuits vs. SNARKs/STARKs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DC5C57-3720-2A4E-B6B7-4874C877510E}"/>
              </a:ext>
            </a:extLst>
          </p:cNvPr>
          <p:cNvSpPr/>
          <p:nvPr/>
        </p:nvSpPr>
        <p:spPr>
          <a:xfrm>
            <a:off x="4586749" y="2540745"/>
            <a:ext cx="2039681" cy="4023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ZCash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new circuit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D592C6-436C-BC42-9ADF-DC3CEF448CD7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5606590" y="2943081"/>
            <a:ext cx="0" cy="449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D35F558-7C30-D34F-96C7-67B06D9DA7C4}"/>
              </a:ext>
            </a:extLst>
          </p:cNvPr>
          <p:cNvSpPr/>
          <p:nvPr/>
        </p:nvSpPr>
        <p:spPr>
          <a:xfrm>
            <a:off x="2486223" y="4667250"/>
            <a:ext cx="4294415" cy="476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Verification ~10x slower</a:t>
            </a:r>
          </a:p>
        </p:txBody>
      </p:sp>
    </p:spTree>
    <p:extLst>
      <p:ext uri="{BB962C8B-B14F-4D97-AF65-F5344CB8AC3E}">
        <p14:creationId xmlns:p14="http://schemas.microsoft.com/office/powerpoint/2010/main" val="80889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Proof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9C061AB7-5759-4D4D-9A3F-588475AE464C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117928320"/>
                  </p:ext>
                </p:extLst>
              </p:nvPr>
            </p:nvGraphicFramePr>
            <p:xfrm>
              <a:off x="103239" y="847565"/>
              <a:ext cx="8863780" cy="38964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25909">
                      <a:extLst>
                        <a:ext uri="{9D8B030D-6E8A-4147-A177-3AD203B41FA5}">
                          <a16:colId xmlns:a16="http://schemas.microsoft.com/office/drawing/2014/main" val="4028776231"/>
                        </a:ext>
                      </a:extLst>
                    </a:gridCol>
                    <a:gridCol w="2786888">
                      <a:extLst>
                        <a:ext uri="{9D8B030D-6E8A-4147-A177-3AD203B41FA5}">
                          <a16:colId xmlns:a16="http://schemas.microsoft.com/office/drawing/2014/main" val="3508806535"/>
                        </a:ext>
                      </a:extLst>
                    </a:gridCol>
                    <a:gridCol w="1858854">
                      <a:extLst>
                        <a:ext uri="{9D8B030D-6E8A-4147-A177-3AD203B41FA5}">
                          <a16:colId xmlns:a16="http://schemas.microsoft.com/office/drawing/2014/main" val="1876393366"/>
                        </a:ext>
                      </a:extLst>
                    </a:gridCol>
                    <a:gridCol w="1554637">
                      <a:extLst>
                        <a:ext uri="{9D8B030D-6E8A-4147-A177-3AD203B41FA5}">
                          <a16:colId xmlns:a16="http://schemas.microsoft.com/office/drawing/2014/main" val="1146392582"/>
                        </a:ext>
                      </a:extLst>
                    </a:gridCol>
                    <a:gridCol w="1837492">
                      <a:extLst>
                        <a:ext uri="{9D8B030D-6E8A-4147-A177-3AD203B41FA5}">
                          <a16:colId xmlns:a16="http://schemas.microsoft.com/office/drawing/2014/main" val="356271280"/>
                        </a:ext>
                      </a:extLst>
                    </a:gridCol>
                  </a:tblGrid>
                  <a:tr h="438273"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Bulletproofs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Protocols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STARKs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SNARKs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95737"/>
                      </a:ext>
                    </a:extLst>
                  </a:tr>
                  <a:tr h="2053278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Pros: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1-2kb proofs (log growth)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trusted setup.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Batch verification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Simple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Proofs for discrete log setting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log^2 proof size and verification time. 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trusted setup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Only Hashes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Constant proof size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Constant verification time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9518991"/>
                      </a:ext>
                    </a:extLst>
                  </a:tr>
                  <a:tr h="1404875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Linear Verification time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Public Key crypto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Linear Proof size/Verification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Large prover, Proof sizes in &gt;100kb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Trusted setup,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Strong assumptions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8813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9C061AB7-5759-4D4D-9A3F-588475AE464C}"/>
                  </a:ext>
                </a:extLst>
              </p:cNvPr>
              <p:cNvGraphicFramePr>
                <a:graphicFrameLocks noGrp="1"/>
              </p:cNvGraphicFramePr>
              <p:nvPr>
                <p:ph sz="quarter" idx="10"/>
                <p:extLst>
                  <p:ext uri="{D42A27DB-BD31-4B8C-83A1-F6EECF244321}">
                    <p14:modId xmlns:p14="http://schemas.microsoft.com/office/powerpoint/2010/main" val="117928320"/>
                  </p:ext>
                </p:extLst>
              </p:nvPr>
            </p:nvGraphicFramePr>
            <p:xfrm>
              <a:off x="103239" y="847565"/>
              <a:ext cx="8863780" cy="38964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25909">
                      <a:extLst>
                        <a:ext uri="{9D8B030D-6E8A-4147-A177-3AD203B41FA5}">
                          <a16:colId xmlns:a16="http://schemas.microsoft.com/office/drawing/2014/main" val="4028776231"/>
                        </a:ext>
                      </a:extLst>
                    </a:gridCol>
                    <a:gridCol w="2786888">
                      <a:extLst>
                        <a:ext uri="{9D8B030D-6E8A-4147-A177-3AD203B41FA5}">
                          <a16:colId xmlns:a16="http://schemas.microsoft.com/office/drawing/2014/main" val="3508806535"/>
                        </a:ext>
                      </a:extLst>
                    </a:gridCol>
                    <a:gridCol w="1858854">
                      <a:extLst>
                        <a:ext uri="{9D8B030D-6E8A-4147-A177-3AD203B41FA5}">
                          <a16:colId xmlns:a16="http://schemas.microsoft.com/office/drawing/2014/main" val="1876393366"/>
                        </a:ext>
                      </a:extLst>
                    </a:gridCol>
                    <a:gridCol w="1554637">
                      <a:extLst>
                        <a:ext uri="{9D8B030D-6E8A-4147-A177-3AD203B41FA5}">
                          <a16:colId xmlns:a16="http://schemas.microsoft.com/office/drawing/2014/main" val="1146392582"/>
                        </a:ext>
                      </a:extLst>
                    </a:gridCol>
                    <a:gridCol w="1837492">
                      <a:extLst>
                        <a:ext uri="{9D8B030D-6E8A-4147-A177-3AD203B41FA5}">
                          <a16:colId xmlns:a16="http://schemas.microsoft.com/office/drawing/2014/main" val="356271280"/>
                        </a:ext>
                      </a:extLst>
                    </a:gridCol>
                  </a:tblGrid>
                  <a:tr h="438273">
                    <a:tc>
                      <a:txBody>
                        <a:bodyPr/>
                        <a:lstStyle/>
                        <a:p>
                          <a:endParaRPr lang="en-US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Bulletproofs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95890" t="-5714" r="-184247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STARKs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SNARKs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695737"/>
                      </a:ext>
                    </a:extLst>
                  </a:tr>
                  <a:tr h="2053278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Pros: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1-2kb proofs (log growth)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trusted setup.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Batch verification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Simple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Proofs for discrete log setting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log^2 proof size and verification time. 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No trusted setup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Only Hashes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Constant proof size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Constant verification time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9518991"/>
                      </a:ext>
                    </a:extLst>
                  </a:tr>
                  <a:tr h="1404875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Cons: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Linear Verification time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Public Key crypto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Linear Proof size/Verification time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Large prover, Proof sizes in &gt;100kb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Trusted setup,</a:t>
                          </a:r>
                        </a:p>
                        <a:p>
                          <a:r>
                            <a:rPr lang="en-US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Strong assumptions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28813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23DE33C-C697-C147-BAFB-C00E49C0D9E5}"/>
              </a:ext>
            </a:extLst>
          </p:cNvPr>
          <p:cNvSpPr/>
          <p:nvPr/>
        </p:nvSpPr>
        <p:spPr>
          <a:xfrm>
            <a:off x="555171" y="3102430"/>
            <a:ext cx="6662057" cy="12736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tradeoff space is large and there are many more points in it:</a:t>
            </a:r>
          </a:p>
          <a:p>
            <a:pPr algn="ctr"/>
            <a:r>
              <a:rPr lang="en-US" dirty="0"/>
              <a:t>Hyrax, </a:t>
            </a:r>
            <a:r>
              <a:rPr lang="en-US" dirty="0" err="1"/>
              <a:t>vSQL</a:t>
            </a:r>
            <a:r>
              <a:rPr lang="en-US" dirty="0"/>
              <a:t>, </a:t>
            </a:r>
            <a:r>
              <a:rPr lang="en-US" dirty="0" err="1"/>
              <a:t>Ligero</a:t>
            </a: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04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7BCA4-C6B8-544B-80D9-CAB223F3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Verification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B2DD8C-11E9-F540-82B5-361F218A590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948776" y="847565"/>
            <a:ext cx="1893083" cy="37592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F9F334D3-CF1F-2F4B-8821-CA6CF78E479B}"/>
              </a:ext>
            </a:extLst>
          </p:cNvPr>
          <p:cNvSpPr/>
          <p:nvPr/>
        </p:nvSpPr>
        <p:spPr>
          <a:xfrm>
            <a:off x="3413760" y="1914144"/>
            <a:ext cx="1950720" cy="137769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BFE5D58-DAEB-B445-B318-6B82481018AD}"/>
                  </a:ext>
                </a:extLst>
              </p:cNvPr>
              <p:cNvSpPr/>
              <p:nvPr/>
            </p:nvSpPr>
            <p:spPr>
              <a:xfrm>
                <a:off x="5652168" y="1962912"/>
                <a:ext cx="3101688" cy="151180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0" i="1" dirty="0">
                    <a:latin typeface="Cambria Math" panose="02040503050406030204" pitchFamily="18" charset="0"/>
                  </a:rPr>
                  <a:t>1 Big </a:t>
                </a:r>
                <a:r>
                  <a:rPr lang="en-US" b="0" i="1" dirty="0" err="1">
                    <a:latin typeface="Cambria Math" panose="02040503050406030204" pitchFamily="18" charset="0"/>
                  </a:rPr>
                  <a:t>Multiexponentiation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func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BFE5D58-DAEB-B445-B318-6B8248101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68" y="1962912"/>
                <a:ext cx="3101688" cy="15118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80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7B281-1D32-5744-B2EE-C12FAF13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Batch Verification (</a:t>
            </a:r>
            <a:r>
              <a:rPr lang="en-US" dirty="0" err="1"/>
              <a:t>Bellare</a:t>
            </a:r>
            <a:r>
              <a:rPr lang="en-US" dirty="0"/>
              <a:t>, </a:t>
            </a:r>
            <a:r>
              <a:rPr lang="en-US" dirty="0" err="1"/>
              <a:t>Garray</a:t>
            </a:r>
            <a:r>
              <a:rPr lang="en-US" dirty="0"/>
              <a:t>, Rabin 98)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0BE8010-0757-0947-AFC6-F1DA86BECD27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387944" y="1825942"/>
                <a:ext cx="3213987" cy="137121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>
                <a:normAutofit fontScale="77500" lnSpcReduction="20000"/>
              </a:bodyPr>
              <a:lstStyle/>
              <a:p>
                <a:pPr algn="ctr"/>
                <a:r>
                  <a:rPr lang="en-US" i="1" dirty="0">
                    <a:latin typeface="Cambria Math" panose="02040503050406030204" pitchFamily="18" charset="0"/>
                  </a:rPr>
                  <a:t>Verifying 2 Proofs: 2 </a:t>
                </a:r>
                <a:r>
                  <a:rPr lang="en-US" i="1" dirty="0" err="1">
                    <a:latin typeface="Cambria Math" panose="02040503050406030204" pitchFamily="18" charset="0"/>
                  </a:rPr>
                  <a:t>Multiexponentiations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nary>
                        <m:naryPr>
                          <m:chr m:val="∏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func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solidFill>
                                    <a:srgbClr val="8C1515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8C1515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p>
                      </m:sSubSup>
                      <m:nary>
                        <m:naryPr>
                          <m:chr m:val="∏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func>
                        </m:sup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sub/>
                            <m: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sub/>
                        <m: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=1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0BE8010-0757-0947-AFC6-F1DA86BECD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387944" y="1825942"/>
                <a:ext cx="3213987" cy="1371219"/>
              </a:xfrm>
              <a:prstGeom prst="rect">
                <a:avLst/>
              </a:prstGeom>
              <a:blipFill>
                <a:blip r:embed="rId2"/>
                <a:stretch>
                  <a:fillRect t="-25225" b="-5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D2BE525B-BBAE-FB47-9C1A-0B06A9AA8262}"/>
              </a:ext>
            </a:extLst>
          </p:cNvPr>
          <p:cNvSpPr/>
          <p:nvPr/>
        </p:nvSpPr>
        <p:spPr>
          <a:xfrm>
            <a:off x="3873605" y="2017775"/>
            <a:ext cx="1304544" cy="9875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F5029293-395D-954A-B699-E2758C7B04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36645" y="1825942"/>
                <a:ext cx="3807355" cy="137121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defRPr sz="1600" kern="1200" cap="small" spc="2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288925" indent="-288925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Wingdings" charset="2"/>
                  <a:buChar char="§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569913" indent="-225425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SzPct val="102000"/>
                  <a:buFont typeface="Source Sans Pro" charset="0"/>
                  <a:buChar char="›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7013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Arial" charset="0"/>
                  <a:buChar char="•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258888" indent="-227013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bg2"/>
                  </a:buClr>
                  <a:buFont typeface="Source Sans Pro" charset="0"/>
                  <a:buChar char="–"/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200" b="0" dirty="0">
                    <a:solidFill>
                      <a:schemeClr val="tx1"/>
                    </a:solidFill>
                  </a:rPr>
                  <a:t>Verify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=1∧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12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Sample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2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from large space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12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1 Big </a:t>
                </a:r>
                <a:r>
                  <a:rPr lang="en-US" sz="1200" i="1" dirty="0" err="1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Multiexponentiatio</a:t>
                </a:r>
                <a:r>
                  <a:rPr lang="en-US" sz="120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∏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p>
                      </m:sSubSup>
                      <m:nary>
                        <m:naryPr>
                          <m:chr m:val="∏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func>
                            <m:func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func>
                        </m:sup>
                        <m:e>
                          <m:sSubSup>
                            <m:sSub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 smtClean="0">
                                  <a:solidFill>
                                    <a:srgbClr val="8C1515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200" i="1" smtClean="0">
                                  <a:solidFill>
                                    <a:srgbClr val="8C1515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sup>
                      </m:sSubSup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sup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sSubSup>
                        <m:sSubSup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  <m:sub/>
                        <m:sup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sup>
                      </m:sSubSup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3">
                <a:extLst>
                  <a:ext uri="{FF2B5EF4-FFF2-40B4-BE49-F238E27FC236}">
                    <a16:creationId xmlns:a16="http://schemas.microsoft.com/office/drawing/2014/main" id="{F5029293-395D-954A-B699-E2758C7B0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645" y="1825942"/>
                <a:ext cx="3807355" cy="1371219"/>
              </a:xfrm>
              <a:prstGeom prst="rect">
                <a:avLst/>
              </a:prstGeom>
              <a:blipFill>
                <a:blip r:embed="rId3"/>
                <a:stretch>
                  <a:fillRect l="-3300" t="-901" b="-6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F4F60C-1D2B-B74D-A1D1-64FF9CD7D22D}"/>
                  </a:ext>
                </a:extLst>
              </p:cNvPr>
              <p:cNvSpPr/>
              <p:nvPr/>
            </p:nvSpPr>
            <p:spPr>
              <a:xfrm>
                <a:off x="1450848" y="3779519"/>
                <a:ext cx="7044223" cy="58785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6.2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first verification + 550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 for each additional proof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5F4F60C-1D2B-B74D-A1D1-64FF9CD7D2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848" y="3779519"/>
                <a:ext cx="7044223" cy="5878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D3BF9A-8919-0E45-91E3-100983A240FE}"/>
              </a:ext>
            </a:extLst>
          </p:cNvPr>
          <p:cNvCxnSpPr>
            <a:cxnSpLocks/>
          </p:cNvCxnSpPr>
          <p:nvPr/>
        </p:nvCxnSpPr>
        <p:spPr>
          <a:xfrm flipV="1">
            <a:off x="844884" y="2919663"/>
            <a:ext cx="506244" cy="10855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6745DC-F7EF-484E-8572-0AFE7D04BC2E}"/>
              </a:ext>
            </a:extLst>
          </p:cNvPr>
          <p:cNvSpPr txBox="1"/>
          <p:nvPr/>
        </p:nvSpPr>
        <p:spPr>
          <a:xfrm>
            <a:off x="90905" y="3919621"/>
            <a:ext cx="1438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Fixed in CRS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6CE74-F81C-3746-9AD4-B726BB30C90E}"/>
              </a:ext>
            </a:extLst>
          </p:cNvPr>
          <p:cNvSpPr txBox="1"/>
          <p:nvPr/>
        </p:nvSpPr>
        <p:spPr>
          <a:xfrm>
            <a:off x="1564104" y="3919621"/>
            <a:ext cx="2093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Proof dependent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0D44164-CEBF-8C4B-9722-88F2019792F5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2156346" y="2919663"/>
            <a:ext cx="454506" cy="9999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67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/>
      <p:bldP spid="11" grpId="1"/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762" y="348098"/>
            <a:ext cx="8195224" cy="48802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Non-Interactive Zero Knowledge Proof of Knowledge (NIZK)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41" y="1504202"/>
            <a:ext cx="1358321" cy="13415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87" y="2289248"/>
            <a:ext cx="1159051" cy="1327791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 flipV="1">
            <a:off x="2408677" y="3478632"/>
            <a:ext cx="4473394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363360" y="3617039"/>
                <a:ext cx="192578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Victor checks small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360" y="3617039"/>
                <a:ext cx="1925782" cy="800219"/>
              </a:xfrm>
              <a:prstGeom prst="rect">
                <a:avLst/>
              </a:prstGeom>
              <a:blipFill>
                <a:blip r:embed="rId4"/>
                <a:stretch>
                  <a:fillRect l="-2632" t="-312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69041" y="2886639"/>
                <a:ext cx="12553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charset="0"/>
                        </a:rPr>
                        <m:t>𝜋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9041" y="2886639"/>
                <a:ext cx="125530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3743" y="3544225"/>
                <a:ext cx="2733432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Peggies create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without having to reveal secrets to each other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43" y="3544225"/>
                <a:ext cx="2733432" cy="1231106"/>
              </a:xfrm>
              <a:prstGeom prst="rect">
                <a:avLst/>
              </a:prstGeom>
              <a:blipFill>
                <a:blip r:embed="rId6"/>
                <a:stretch>
                  <a:fillRect l="-2326" b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50" y="2091821"/>
            <a:ext cx="1358321" cy="1341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50" y="2119538"/>
            <a:ext cx="1358321" cy="13415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Callout 3"/>
              <p:cNvSpPr/>
              <p:nvPr/>
            </p:nvSpPr>
            <p:spPr>
              <a:xfrm>
                <a:off x="2408677" y="983673"/>
                <a:ext cx="4615578" cy="872836"/>
              </a:xfrm>
              <a:prstGeom prst="wedgeEllipseCallout">
                <a:avLst>
                  <a:gd name="adj1" fmla="val -48148"/>
                  <a:gd name="adj2" fmla="val 11646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are commitments to values in some range</a:t>
                </a:r>
              </a:p>
            </p:txBody>
          </p:sp>
        </mc:Choice>
        <mc:Fallback xmlns="">
          <p:sp>
            <p:nvSpPr>
              <p:cNvPr id="4" name="Oval Callou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677" y="983673"/>
                <a:ext cx="4615578" cy="872836"/>
              </a:xfrm>
              <a:prstGeom prst="wedgeEllipseCallout">
                <a:avLst>
                  <a:gd name="adj1" fmla="val -48148"/>
                  <a:gd name="adj2" fmla="val 116468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069040" y="3754582"/>
            <a:ext cx="2813031" cy="7897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Trivial solution: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Concatenate proofs</a:t>
            </a:r>
          </a:p>
        </p:txBody>
      </p:sp>
    </p:spTree>
    <p:extLst>
      <p:ext uri="{BB962C8B-B14F-4D97-AF65-F5344CB8AC3E}">
        <p14:creationId xmlns:p14="http://schemas.microsoft.com/office/powerpoint/2010/main" val="181882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Bulletproofs MPC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>
              <a:buFont typeface="Arial" charset="0"/>
              <a:buChar char="•"/>
            </a:pPr>
            <a:r>
              <a:rPr lang="en-US" dirty="0"/>
              <a:t>Custom MPC to generate proofs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Works if circuits are disjoint, e.g. n range proofs for n provers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Simply aggregate proofs in each round and compute Fiat-Shamir challenge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Either log(n) rounds and log(n) communication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Or 3 rounds and linear O(n)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8760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8E9918-B45E-144A-931E-4E2926B8A3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Construction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59F2708-AD38-DF43-9349-0052F57988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32B6D0CE-F533-E246-81CF-12EE20F123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92361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 tools: Vector commitments/</a:t>
            </a:r>
            <a:r>
              <a:rPr lang="en-US" dirty="0" err="1"/>
              <a:t>Peddersen</a:t>
            </a:r>
            <a:r>
              <a:rPr lang="en-US" dirty="0"/>
              <a:t> Hash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0"/>
              </p:nvPr>
            </p:nvSpPr>
            <p:spPr/>
            <p:txBody>
              <a:bodyPr>
                <a:normAutofit lnSpcReduction="10000"/>
              </a:bodyPr>
              <a:lstStyle/>
              <a:p>
                <a:pPr lvl="1">
                  <a:buFont typeface="Arial" charset="0"/>
                  <a:buChar char="•"/>
                </a:pPr>
                <a:r>
                  <a:rPr lang="en-US" dirty="0"/>
                  <a:t>Commit: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×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sub>
                      <m:sup/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𝐺</m:t>
                    </m:r>
                  </m:oMath>
                </a14:m>
                <a:endParaRPr lang="en-US" dirty="0"/>
              </a:p>
              <a:p>
                <a:pPr lvl="1">
                  <a:buFont typeface="Arial" charset="0"/>
                  <a:buChar char="•"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Commit(</a:t>
                </a:r>
                <a:r>
                  <a:rPr lang="en-US" b="1" dirty="0" err="1"/>
                  <a:t>x</a:t>
                </a:r>
                <a:r>
                  <a:rPr lang="en-US" dirty="0" err="1"/>
                  <a:t>;r</a:t>
                </a:r>
                <a:r>
                  <a:rPr lang="en-US" dirty="0"/>
                  <a:t>)=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…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b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</a:p>
              <a:p>
                <a:pPr lvl="1">
                  <a:buFont typeface="Arial" charset="0"/>
                  <a:buChar char="•"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 charset="0"/>
                      </a:rPr>
                      <m:t>h</m:t>
                    </m:r>
                  </m:oMath>
                </a14:m>
                <a:r>
                  <a:rPr lang="en-US" dirty="0"/>
                  <a:t> independent and random</a:t>
                </a:r>
              </a:p>
              <a:p>
                <a:pPr lvl="1">
                  <a:buFont typeface="Arial" charset="0"/>
                  <a:buChar char="•"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Perfectly hiding</a:t>
                </a:r>
              </a:p>
              <a:p>
                <a:pPr lvl="1">
                  <a:buFont typeface="Arial" charset="0"/>
                  <a:buChar char="•"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Binding under the discrete log assumption</a:t>
                </a:r>
              </a:p>
              <a:p>
                <a:pPr lvl="1">
                  <a:buFont typeface="Arial" charset="0"/>
                  <a:buChar char="•"/>
                </a:pPr>
                <a:endParaRPr lang="en-US" dirty="0"/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As Hash function H</a:t>
                </a:r>
                <a:r>
                  <a:rPr lang="en-US" b="1" dirty="0"/>
                  <a:t>(x)=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p>
                    </m:sSubSup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p>
                    </m:sSubSup>
                    <m:r>
                      <a:rPr lang="en-US" i="1">
                        <a:latin typeface="Cambria Math" charset="0"/>
                      </a:rPr>
                      <m:t>…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l="-1645" t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483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D88EDE9-D231-EF45-9126-1B1D3B882DCC}"/>
                  </a:ext>
                </a:extLst>
              </p:cNvPr>
              <p:cNvSpPr/>
              <p:nvPr/>
            </p:nvSpPr>
            <p:spPr>
              <a:xfrm>
                <a:off x="146254" y="2250090"/>
                <a:ext cx="8772041" cy="5486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                                                  ,                                          ,         +                 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D88EDE9-D231-EF45-9126-1B1D3B882D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54" y="2250090"/>
                <a:ext cx="8772041" cy="5486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1C0F21D4-1B82-F641-9C27-70FFC64E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inner product argument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5152B2-E946-5D4E-927F-BF67FEAB78B1}"/>
                  </a:ext>
                </a:extLst>
              </p:cNvPr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948776" y="796228"/>
                <a:ext cx="7700963" cy="3759042"/>
              </a:xfrm>
            </p:spPr>
            <p:txBody>
              <a:bodyPr/>
              <a:lstStyle/>
              <a:p>
                <a:r>
                  <a:rPr lang="en-US" b="0" dirty="0"/>
                  <a:t>Statement: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∃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   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,⟨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B5152B2-E946-5D4E-927F-BF67FEAB78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948776" y="796228"/>
                <a:ext cx="7700963" cy="3759042"/>
              </a:xfrm>
              <a:blipFill>
                <a:blip r:embed="rId3"/>
                <a:stretch>
                  <a:fillRect l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D97108E-17F3-AC41-AE22-DF0BBC1D34D0}"/>
                  </a:ext>
                </a:extLst>
              </p:cNvPr>
              <p:cNvSpPr/>
              <p:nvPr/>
            </p:nvSpPr>
            <p:spPr>
              <a:xfrm>
                <a:off x="146254" y="1420707"/>
                <a:ext cx="8772041" cy="5486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                                                  ,                                                 ,                                  )</m:t>
                    </m:r>
                  </m:oMath>
                </a14:m>
                <a:r>
                  <a:rPr lang="en-US" dirty="0"/>
                  <a:t>                       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D97108E-17F3-AC41-AE22-DF0BBC1D34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54" y="1420707"/>
                <a:ext cx="8772041" cy="5486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D66559E-9ADD-E943-B16E-6A7C75C42205}"/>
                  </a:ext>
                </a:extLst>
              </p:cNvPr>
              <p:cNvSpPr/>
              <p:nvPr/>
            </p:nvSpPr>
            <p:spPr>
              <a:xfrm>
                <a:off x="3846664" y="1507575"/>
                <a:ext cx="2743200" cy="374904"/>
              </a:xfrm>
              <a:prstGeom prst="rect">
                <a:avLst/>
              </a:prstGeom>
              <a:solidFill>
                <a:srgbClr val="0070C0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D66559E-9ADD-E943-B16E-6A7C75C422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664" y="1507575"/>
                <a:ext cx="2743200" cy="3749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9BA8C3-18F5-F24C-A246-D3B04F559AE8}"/>
                  </a:ext>
                </a:extLst>
              </p:cNvPr>
              <p:cNvSpPr/>
              <p:nvPr/>
            </p:nvSpPr>
            <p:spPr>
              <a:xfrm>
                <a:off x="996954" y="2329460"/>
                <a:ext cx="1371600" cy="37195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E9BA8C3-18F5-F24C-A246-D3B04F559A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954" y="2329460"/>
                <a:ext cx="1371600" cy="3719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A94C4D-3FDD-9545-9EEE-04CD427C8DF3}"/>
                  </a:ext>
                </a:extLst>
              </p:cNvPr>
              <p:cNvSpPr/>
              <p:nvPr/>
            </p:nvSpPr>
            <p:spPr>
              <a:xfrm>
                <a:off x="3846475" y="2329459"/>
                <a:ext cx="1371600" cy="371957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A94C4D-3FDD-9545-9EEE-04CD427C8D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475" y="2329459"/>
                <a:ext cx="1371600" cy="3719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058F4D-C276-3A4A-9D12-C66B384631AE}"/>
                  </a:ext>
                </a:extLst>
              </p:cNvPr>
              <p:cNvSpPr/>
              <p:nvPr/>
            </p:nvSpPr>
            <p:spPr>
              <a:xfrm>
                <a:off x="2369866" y="2329459"/>
                <a:ext cx="1371600" cy="371957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8058F4D-C276-3A4A-9D12-C66B384631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866" y="2329459"/>
                <a:ext cx="1371600" cy="3719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7038DF4-867E-4841-A046-6298E71C0BE7}"/>
                  </a:ext>
                </a:extLst>
              </p:cNvPr>
              <p:cNvSpPr/>
              <p:nvPr/>
            </p:nvSpPr>
            <p:spPr>
              <a:xfrm>
                <a:off x="5198564" y="2329458"/>
                <a:ext cx="1371600" cy="371957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7038DF4-867E-4841-A046-6298E71C0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564" y="2329458"/>
                <a:ext cx="1371600" cy="37195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A039F9D-17D7-0249-AFFF-23A6EB01A399}"/>
                  </a:ext>
                </a:extLst>
              </p:cNvPr>
              <p:cNvSpPr/>
              <p:nvPr/>
            </p:nvSpPr>
            <p:spPr>
              <a:xfrm>
                <a:off x="7225587" y="1524595"/>
                <a:ext cx="822960" cy="371960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m:rPr>
                          <m:nor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A039F9D-17D7-0249-AFFF-23A6EB01A3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587" y="1524595"/>
                <a:ext cx="822960" cy="37196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C3D8867-1254-644E-BBA7-ED099FD02F71}"/>
                  </a:ext>
                </a:extLst>
              </p:cNvPr>
              <p:cNvSpPr/>
              <p:nvPr/>
            </p:nvSpPr>
            <p:spPr>
              <a:xfrm>
                <a:off x="996954" y="1509051"/>
                <a:ext cx="2743344" cy="37490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C3D8867-1254-644E-BBA7-ED099FD02F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954" y="1509051"/>
                <a:ext cx="2743344" cy="3749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FD0914-EF95-624E-9A64-08B68B65C751}"/>
                  </a:ext>
                </a:extLst>
              </p:cNvPr>
              <p:cNvSpPr/>
              <p:nvPr/>
            </p:nvSpPr>
            <p:spPr>
              <a:xfrm>
                <a:off x="6649049" y="2329460"/>
                <a:ext cx="822960" cy="37196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9FD0914-EF95-624E-9A64-08B68B65C7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049" y="2329460"/>
                <a:ext cx="822960" cy="37196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3B3AF06-BE56-F34F-B02A-26C58D01C254}"/>
                  </a:ext>
                </a:extLst>
              </p:cNvPr>
              <p:cNvSpPr/>
              <p:nvPr/>
            </p:nvSpPr>
            <p:spPr>
              <a:xfrm>
                <a:off x="7784651" y="2353683"/>
                <a:ext cx="822960" cy="374904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3B3AF06-BE56-F34F-B02A-26C58D01C2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651" y="2353683"/>
                <a:ext cx="822960" cy="3749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D67D1A9-96DC-C347-9F3C-D637579E1A5D}"/>
                  </a:ext>
                </a:extLst>
              </p:cNvPr>
              <p:cNvSpPr/>
              <p:nvPr/>
            </p:nvSpPr>
            <p:spPr>
              <a:xfrm>
                <a:off x="146253" y="3075790"/>
                <a:ext cx="8772041" cy="5486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                                                  ,                                           ,                             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D67D1A9-96DC-C347-9F3C-D637579E1A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53" y="3075790"/>
                <a:ext cx="8772041" cy="54864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655C877-4227-BA47-AA0B-A990D7C29F84}"/>
                  </a:ext>
                </a:extLst>
              </p:cNvPr>
              <p:cNvSpPr/>
              <p:nvPr/>
            </p:nvSpPr>
            <p:spPr>
              <a:xfrm>
                <a:off x="5214201" y="3190452"/>
                <a:ext cx="1371600" cy="37195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655C877-4227-BA47-AA0B-A990D7C29F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201" y="3190452"/>
                <a:ext cx="1371600" cy="37195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210A7B-721F-8E4B-BC3E-E340C00573E2}"/>
                  </a:ext>
                </a:extLst>
              </p:cNvPr>
              <p:cNvSpPr/>
              <p:nvPr/>
            </p:nvSpPr>
            <p:spPr>
              <a:xfrm>
                <a:off x="7220254" y="3190449"/>
                <a:ext cx="822960" cy="371960"/>
              </a:xfrm>
              <a:prstGeom prst="rect">
                <a:avLst/>
              </a:prstGeom>
              <a:solidFill>
                <a:srgbClr val="F484CD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E210A7B-721F-8E4B-BC3E-E340C00573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254" y="3190449"/>
                <a:ext cx="822960" cy="37196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B9C5C89-D658-604D-A9DB-78B5EADA08FE}"/>
                  </a:ext>
                </a:extLst>
              </p:cNvPr>
              <p:cNvSpPr/>
              <p:nvPr/>
            </p:nvSpPr>
            <p:spPr>
              <a:xfrm>
                <a:off x="146252" y="3901490"/>
                <a:ext cx="8772041" cy="548640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                                                 ,                                            ,                            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B9C5C89-D658-604D-A9DB-78B5EADA08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52" y="3901490"/>
                <a:ext cx="8772041" cy="54864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DD6682E-2088-AF42-ACDE-36599D3A38E1}"/>
                  </a:ext>
                </a:extLst>
              </p:cNvPr>
              <p:cNvSpPr/>
              <p:nvPr/>
            </p:nvSpPr>
            <p:spPr>
              <a:xfrm>
                <a:off x="3858188" y="3988357"/>
                <a:ext cx="1371600" cy="37195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DD6682E-2088-AF42-ACDE-36599D3A3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8188" y="3988357"/>
                <a:ext cx="1371600" cy="37195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D9A6D83-16D9-9E45-9C85-0006B538465E}"/>
                  </a:ext>
                </a:extLst>
              </p:cNvPr>
              <p:cNvSpPr/>
              <p:nvPr/>
            </p:nvSpPr>
            <p:spPr>
              <a:xfrm>
                <a:off x="2369866" y="3988356"/>
                <a:ext cx="1371600" cy="37195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D9A6D83-16D9-9E45-9C85-0006B5384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866" y="3988356"/>
                <a:ext cx="1371600" cy="37195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36D092-4EED-7841-BFA1-9B0614CA9E03}"/>
                  </a:ext>
                </a:extLst>
              </p:cNvPr>
              <p:cNvSpPr/>
              <p:nvPr/>
            </p:nvSpPr>
            <p:spPr>
              <a:xfrm>
                <a:off x="7220254" y="3988358"/>
                <a:ext cx="822960" cy="374904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36D092-4EED-7841-BFA1-9B0614CA9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254" y="3988358"/>
                <a:ext cx="822960" cy="37490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7C729D5-12B1-5C49-AA6D-5B63F16CFBB7}"/>
                  </a:ext>
                </a:extLst>
              </p:cNvPr>
              <p:cNvSpPr/>
              <p:nvPr/>
            </p:nvSpPr>
            <p:spPr>
              <a:xfrm>
                <a:off x="3846475" y="3191940"/>
                <a:ext cx="1371600" cy="371957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7C729D5-12B1-5C49-AA6D-5B63F16CFB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475" y="3191940"/>
                <a:ext cx="1371600" cy="37195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5E72F5F-C708-104D-8D92-7D8B29AF48E1}"/>
                  </a:ext>
                </a:extLst>
              </p:cNvPr>
              <p:cNvSpPr/>
              <p:nvPr/>
            </p:nvSpPr>
            <p:spPr>
              <a:xfrm>
                <a:off x="2369866" y="3190718"/>
                <a:ext cx="1371600" cy="371957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5E72F5F-C708-104D-8D92-7D8B29AF48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866" y="3190718"/>
                <a:ext cx="1371600" cy="37195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F50A8FF-999A-474C-8341-C6152526ADE8}"/>
                  </a:ext>
                </a:extLst>
              </p:cNvPr>
              <p:cNvSpPr/>
              <p:nvPr/>
            </p:nvSpPr>
            <p:spPr>
              <a:xfrm>
                <a:off x="996954" y="3188978"/>
                <a:ext cx="1371600" cy="37195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F50A8FF-999A-474C-8341-C6152526AD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954" y="3188978"/>
                <a:ext cx="1371600" cy="37195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1FA2CA0-B409-C545-AB6D-F759AD8018F8}"/>
                  </a:ext>
                </a:extLst>
              </p:cNvPr>
              <p:cNvSpPr/>
              <p:nvPr/>
            </p:nvSpPr>
            <p:spPr>
              <a:xfrm>
                <a:off x="991367" y="3988355"/>
                <a:ext cx="1371600" cy="371957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1FA2CA0-B409-C545-AB6D-F759AD8018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367" y="3988355"/>
                <a:ext cx="1371600" cy="37195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76443F7-3631-F844-A227-2E3EC137899C}"/>
                  </a:ext>
                </a:extLst>
              </p:cNvPr>
              <p:cNvSpPr/>
              <p:nvPr/>
            </p:nvSpPr>
            <p:spPr>
              <a:xfrm>
                <a:off x="5198564" y="3988358"/>
                <a:ext cx="1371600" cy="371957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76443F7-3631-F844-A227-2E3EC13789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8564" y="3988358"/>
                <a:ext cx="1371600" cy="371957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188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4" grpId="0" animBg="1"/>
      <p:bldP spid="27" grpId="0" animBg="1"/>
      <p:bldP spid="36" grpId="0" animBg="1"/>
      <p:bldP spid="38" grpId="0" animBg="1"/>
      <p:bldP spid="39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Bitcoin Transactions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57" y="847725"/>
            <a:ext cx="7986648" cy="3685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9768" y="2505757"/>
            <a:ext cx="278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2+0.0103≤ 0.5333+1.478</a:t>
            </a:r>
          </a:p>
        </p:txBody>
      </p:sp>
      <p:sp>
        <p:nvSpPr>
          <p:cNvPr id="5" name="Donut 4"/>
          <p:cNvSpPr/>
          <p:nvPr/>
        </p:nvSpPr>
        <p:spPr>
          <a:xfrm>
            <a:off x="949325" y="3997841"/>
            <a:ext cx="1676917" cy="414671"/>
          </a:xfrm>
          <a:prstGeom prst="donut">
            <a:avLst>
              <a:gd name="adj" fmla="val 61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3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F21D4-1B82-F641-9C27-70FFC64E2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inner product argument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7C0AB9-4C08-B945-9F68-D1B6488A399F}"/>
              </a:ext>
            </a:extLst>
          </p:cNvPr>
          <p:cNvCxnSpPr/>
          <p:nvPr/>
        </p:nvCxnSpPr>
        <p:spPr>
          <a:xfrm flipH="1">
            <a:off x="1844298" y="2820691"/>
            <a:ext cx="4835471" cy="0"/>
          </a:xfrm>
          <a:prstGeom prst="straightConnector1">
            <a:avLst/>
          </a:prstGeom>
          <a:ln w="26424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757CCE-4352-7A45-89DA-C77FCCCE8243}"/>
                  </a:ext>
                </a:extLst>
              </p:cNvPr>
              <p:cNvSpPr txBox="1"/>
              <p:nvPr/>
            </p:nvSpPr>
            <p:spPr>
              <a:xfrm>
                <a:off x="3440624" y="2460940"/>
                <a:ext cx="1362083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←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757CCE-4352-7A45-89DA-C77FCCCE82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24" y="2460940"/>
                <a:ext cx="1362083" cy="3907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53E8E47-471A-2742-9F31-ABF0DB50DEA1}"/>
                  </a:ext>
                </a:extLst>
              </p:cNvPr>
              <p:cNvSpPr/>
              <p:nvPr/>
            </p:nvSpPr>
            <p:spPr>
              <a:xfrm>
                <a:off x="349518" y="2939166"/>
                <a:ext cx="4162645" cy="36910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400" b="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⋅                          +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53E8E47-471A-2742-9F31-ABF0DB50DE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18" y="2939166"/>
                <a:ext cx="4162645" cy="3691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041DA52-3A0F-BF4C-9B05-9C332102A113}"/>
                  </a:ext>
                </a:extLst>
              </p:cNvPr>
              <p:cNvSpPr/>
              <p:nvPr/>
            </p:nvSpPr>
            <p:spPr>
              <a:xfrm>
                <a:off x="344770" y="3928899"/>
                <a:ext cx="7791017" cy="42025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sup>
                      </m:sSup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                           ,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                          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⋅                          , 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                          ,           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041DA52-3A0F-BF4C-9B05-9C332102A1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70" y="3928899"/>
                <a:ext cx="7791017" cy="4202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15C305-7A88-994D-AF40-31F7DCF053AE}"/>
                  </a:ext>
                </a:extLst>
              </p:cNvPr>
              <p:cNvSpPr/>
              <p:nvPr/>
            </p:nvSpPr>
            <p:spPr>
              <a:xfrm>
                <a:off x="6737685" y="1689766"/>
                <a:ext cx="2197768" cy="1130925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Communication: </a:t>
                </a:r>
              </a:p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n+2 vs. 2n</a:t>
                </a:r>
              </a:p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Recurse for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215C305-7A88-994D-AF40-31F7DCF053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685" y="1689766"/>
                <a:ext cx="2197768" cy="11309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68B3F48C-BB21-DC4F-A42E-DF0770271FEF}"/>
              </a:ext>
            </a:extLst>
          </p:cNvPr>
          <p:cNvSpPr/>
          <p:nvPr/>
        </p:nvSpPr>
        <p:spPr>
          <a:xfrm>
            <a:off x="6737685" y="3138985"/>
            <a:ext cx="2197768" cy="688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Verification: linear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7F5A4C9-1AE2-9F46-8FC0-EF39703050A9}"/>
                  </a:ext>
                </a:extLst>
              </p:cNvPr>
              <p:cNvSpPr/>
              <p:nvPr/>
            </p:nvSpPr>
            <p:spPr>
              <a:xfrm>
                <a:off x="459656" y="2975916"/>
                <a:ext cx="944371" cy="256099"/>
              </a:xfrm>
              <a:prstGeom prst="rect">
                <a:avLst/>
              </a:prstGeom>
              <a:solidFill>
                <a:srgbClr val="EDE8D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7F5A4C9-1AE2-9F46-8FC0-EF39703050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56" y="2975916"/>
                <a:ext cx="944371" cy="2560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BA1905D-4024-2648-B84F-CB222F6D643E}"/>
                  </a:ext>
                </a:extLst>
              </p:cNvPr>
              <p:cNvSpPr/>
              <p:nvPr/>
            </p:nvSpPr>
            <p:spPr>
              <a:xfrm>
                <a:off x="1901743" y="2995047"/>
                <a:ext cx="944371" cy="256099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3BA1905D-4024-2648-B84F-CB222F6D6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743" y="2995047"/>
                <a:ext cx="944371" cy="2560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82BA4EB-3B87-4547-BBFD-2FCBAA62B253}"/>
                  </a:ext>
                </a:extLst>
              </p:cNvPr>
              <p:cNvSpPr/>
              <p:nvPr/>
            </p:nvSpPr>
            <p:spPr>
              <a:xfrm>
                <a:off x="3453968" y="2995047"/>
                <a:ext cx="944371" cy="256099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  <m:sub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82BA4EB-3B87-4547-BBFD-2FCBAA62B2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968" y="2995047"/>
                <a:ext cx="944371" cy="25609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6BE9F28-BE5E-B74C-BFF6-0894309F187E}"/>
                  </a:ext>
                </a:extLst>
              </p:cNvPr>
              <p:cNvSpPr/>
              <p:nvPr/>
            </p:nvSpPr>
            <p:spPr>
              <a:xfrm>
                <a:off x="349518" y="3448816"/>
                <a:ext cx="4162645" cy="36910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1400" b="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⋅                          +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⋅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6BE9F28-BE5E-B74C-BFF6-0894309F18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18" y="3448816"/>
                <a:ext cx="4162645" cy="369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8883B6A-4A0E-C044-B08A-55106DAFABD3}"/>
                  </a:ext>
                </a:extLst>
              </p:cNvPr>
              <p:cNvSpPr/>
              <p:nvPr/>
            </p:nvSpPr>
            <p:spPr>
              <a:xfrm>
                <a:off x="459656" y="3485566"/>
                <a:ext cx="944371" cy="256099"/>
              </a:xfrm>
              <a:prstGeom prst="rect">
                <a:avLst/>
              </a:prstGeom>
              <a:solidFill>
                <a:srgbClr val="A2845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8883B6A-4A0E-C044-B08A-55106DAFAB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656" y="3485566"/>
                <a:ext cx="944371" cy="2560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EA1E593-6060-1140-A70A-8D0055C6AD24}"/>
                  </a:ext>
                </a:extLst>
              </p:cNvPr>
              <p:cNvSpPr/>
              <p:nvPr/>
            </p:nvSpPr>
            <p:spPr>
              <a:xfrm>
                <a:off x="1901743" y="3520195"/>
                <a:ext cx="944371" cy="256099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EA1E593-6060-1140-A70A-8D0055C6A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743" y="3520195"/>
                <a:ext cx="944371" cy="2560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5342A08-21C0-0B46-9222-C34AF75B5E5C}"/>
                  </a:ext>
                </a:extLst>
              </p:cNvPr>
              <p:cNvSpPr/>
              <p:nvPr/>
            </p:nvSpPr>
            <p:spPr>
              <a:xfrm>
                <a:off x="3453967" y="3505320"/>
                <a:ext cx="944371" cy="25609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</m:e>
                        <m:sub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5342A08-21C0-0B46-9222-C34AF75B5E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3967" y="3505320"/>
                <a:ext cx="944371" cy="25609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4EC9B46-15F6-664F-B832-140C598ACF12}"/>
                  </a:ext>
                </a:extLst>
              </p:cNvPr>
              <p:cNvSpPr/>
              <p:nvPr/>
            </p:nvSpPr>
            <p:spPr>
              <a:xfrm>
                <a:off x="2111579" y="4004592"/>
                <a:ext cx="944371" cy="256099"/>
              </a:xfrm>
              <a:prstGeom prst="rect">
                <a:avLst/>
              </a:prstGeom>
              <a:solidFill>
                <a:srgbClr val="EDE8D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4EC9B46-15F6-664F-B832-140C598ACF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1579" y="4004592"/>
                <a:ext cx="944371" cy="2560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C75BE1-4257-D841-920C-E1129017C84D}"/>
                  </a:ext>
                </a:extLst>
              </p:cNvPr>
              <p:cNvSpPr/>
              <p:nvPr/>
            </p:nvSpPr>
            <p:spPr>
              <a:xfrm>
                <a:off x="3402726" y="4004592"/>
                <a:ext cx="944371" cy="256099"/>
              </a:xfrm>
              <a:prstGeom prst="rect">
                <a:avLst/>
              </a:prstGeom>
              <a:solidFill>
                <a:srgbClr val="EDE8D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C75BE1-4257-D841-920C-E1129017C8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2726" y="4004592"/>
                <a:ext cx="944371" cy="2560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D960AE9-D7DC-F942-8D18-844E777A9FAF}"/>
                  </a:ext>
                </a:extLst>
              </p:cNvPr>
              <p:cNvSpPr/>
              <p:nvPr/>
            </p:nvSpPr>
            <p:spPr>
              <a:xfrm>
                <a:off x="4692533" y="4004592"/>
                <a:ext cx="944371" cy="256099"/>
              </a:xfrm>
              <a:prstGeom prst="rect">
                <a:avLst/>
              </a:prstGeom>
              <a:solidFill>
                <a:srgbClr val="A2845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D960AE9-D7DC-F942-8D18-844E777A9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2533" y="4004592"/>
                <a:ext cx="944371" cy="256099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39CFBF6-E7F0-BC4C-BA8C-C1A0B2A97678}"/>
                  </a:ext>
                </a:extLst>
              </p:cNvPr>
              <p:cNvSpPr/>
              <p:nvPr/>
            </p:nvSpPr>
            <p:spPr>
              <a:xfrm>
                <a:off x="6192688" y="4035697"/>
                <a:ext cx="944371" cy="256099"/>
              </a:xfrm>
              <a:prstGeom prst="rect">
                <a:avLst/>
              </a:prstGeom>
              <a:solidFill>
                <a:srgbClr val="A2845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39CFBF6-E7F0-BC4C-BA8C-C1A0B2A976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688" y="4035697"/>
                <a:ext cx="944371" cy="25609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F56A944-5A25-0541-B884-6A1639EF627B}"/>
                  </a:ext>
                </a:extLst>
              </p:cNvPr>
              <p:cNvSpPr/>
              <p:nvPr/>
            </p:nvSpPr>
            <p:spPr>
              <a:xfrm>
                <a:off x="7353112" y="4009964"/>
                <a:ext cx="566622" cy="258128"/>
              </a:xfrm>
              <a:prstGeom prst="rect">
                <a:avLst/>
              </a:prstGeom>
              <a:solidFill>
                <a:schemeClr val="accent2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acc>
                        <m:accPr>
                          <m:chr m:val="⃗"/>
                          <m:ctrlPr>
                            <a:rPr lang="en-US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US" sz="11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  <m:acc>
                        <m:accPr>
                          <m:chr m:val="⃗"/>
                          <m:ctrlPr>
                            <a:rPr lang="en-US" sz="1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11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F56A944-5A25-0541-B884-6A1639EF62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12" y="4009964"/>
                <a:ext cx="566622" cy="25812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974512A-DD1D-424F-BB1B-BDB26B46282E}"/>
              </a:ext>
            </a:extLst>
          </p:cNvPr>
          <p:cNvGrpSpPr>
            <a:grpSpLocks noChangeAspect="1"/>
          </p:cNvGrpSpPr>
          <p:nvPr/>
        </p:nvGrpSpPr>
        <p:grpSpPr>
          <a:xfrm>
            <a:off x="371958" y="1137512"/>
            <a:ext cx="5606731" cy="1406175"/>
            <a:chOff x="146252" y="2250090"/>
            <a:chExt cx="8772043" cy="2200040"/>
          </a:xfrm>
          <a:effectLst/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D4CEF3E-9846-1343-873E-F69968756D6F}"/>
                    </a:ext>
                  </a:extLst>
                </p:cNvPr>
                <p:cNvSpPr/>
                <p:nvPr/>
              </p:nvSpPr>
              <p:spPr>
                <a:xfrm>
                  <a:off x="146254" y="2250090"/>
                  <a:ext cx="8772041" cy="5486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(                                                     ,                                              ,         +                  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D4CEF3E-9846-1343-873E-F69968756D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54" y="2250090"/>
                  <a:ext cx="8772041" cy="54864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C374298-0DCA-BE48-82D7-C4D2C7879609}"/>
                    </a:ext>
                  </a:extLst>
                </p:cNvPr>
                <p:cNvSpPr/>
                <p:nvPr/>
              </p:nvSpPr>
              <p:spPr>
                <a:xfrm>
                  <a:off x="996954" y="2329460"/>
                  <a:ext cx="1371600" cy="371957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C374298-0DCA-BE48-82D7-C4D2C78796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954" y="2329460"/>
                  <a:ext cx="1371600" cy="3719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08FA3E7-3BF4-3D43-AC6E-90F607498193}"/>
                    </a:ext>
                  </a:extLst>
                </p:cNvPr>
                <p:cNvSpPr/>
                <p:nvPr/>
              </p:nvSpPr>
              <p:spPr>
                <a:xfrm>
                  <a:off x="3846475" y="2329459"/>
                  <a:ext cx="1371600" cy="371957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08FA3E7-3BF4-3D43-AC6E-90F6074981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6475" y="2329459"/>
                  <a:ext cx="1371600" cy="37195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B5F1A11-78B6-8C4D-ADBE-8FABF9C6A3F4}"/>
                    </a:ext>
                  </a:extLst>
                </p:cNvPr>
                <p:cNvSpPr/>
                <p:nvPr/>
              </p:nvSpPr>
              <p:spPr>
                <a:xfrm>
                  <a:off x="2369866" y="2329459"/>
                  <a:ext cx="1371600" cy="371957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CB5F1A11-78B6-8C4D-ADBE-8FABF9C6A3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9866" y="2329459"/>
                  <a:ext cx="1371600" cy="371957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2F35007A-12D5-5145-9D6E-FA9E831A7F4C}"/>
                    </a:ext>
                  </a:extLst>
                </p:cNvPr>
                <p:cNvSpPr/>
                <p:nvPr/>
              </p:nvSpPr>
              <p:spPr>
                <a:xfrm>
                  <a:off x="5198564" y="2329458"/>
                  <a:ext cx="1371600" cy="371957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2F35007A-12D5-5145-9D6E-FA9E831A7F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8564" y="2329458"/>
                  <a:ext cx="1371600" cy="371957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EC637A1-F3F2-D241-9E52-023EE5E87A1F}"/>
                    </a:ext>
                  </a:extLst>
                </p:cNvPr>
                <p:cNvSpPr/>
                <p:nvPr/>
              </p:nvSpPr>
              <p:spPr>
                <a:xfrm>
                  <a:off x="6666926" y="2329458"/>
                  <a:ext cx="822959" cy="371961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sSub>
                          <m:sSubPr>
                            <m:ctrlPr>
                              <a:rPr lang="en-US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1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EC637A1-F3F2-D241-9E52-023EE5E87A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6926" y="2329458"/>
                  <a:ext cx="822959" cy="371961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13B3AE35-3309-0348-BBE2-1DBC4BFD8E9B}"/>
                    </a:ext>
                  </a:extLst>
                </p:cNvPr>
                <p:cNvSpPr/>
                <p:nvPr/>
              </p:nvSpPr>
              <p:spPr>
                <a:xfrm>
                  <a:off x="146253" y="3075790"/>
                  <a:ext cx="8772041" cy="5486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(                                                     ,                                               ,                             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13B3AE35-3309-0348-BBE2-1DBC4BFD8E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53" y="3075790"/>
                  <a:ext cx="8772041" cy="548640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00D22-4D72-934F-A060-45B99BDBE709}"/>
                    </a:ext>
                  </a:extLst>
                </p:cNvPr>
                <p:cNvSpPr/>
                <p:nvPr/>
              </p:nvSpPr>
              <p:spPr>
                <a:xfrm>
                  <a:off x="7784651" y="2353683"/>
                  <a:ext cx="822960" cy="374904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sSub>
                          <m:sSubPr>
                            <m:ctrlPr>
                              <a:rPr lang="en-US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1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6100D22-4D72-934F-A060-45B99BDBE7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651" y="2353683"/>
                  <a:ext cx="822960" cy="374904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05AD907A-2759-0B48-B875-0D5477734906}"/>
                    </a:ext>
                  </a:extLst>
                </p:cNvPr>
                <p:cNvSpPr/>
                <p:nvPr/>
              </p:nvSpPr>
              <p:spPr>
                <a:xfrm>
                  <a:off x="5214201" y="3190452"/>
                  <a:ext cx="1371600" cy="371957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acc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05AD907A-2759-0B48-B875-0D54777349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4201" y="3190452"/>
                  <a:ext cx="1371600" cy="371957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C94B9F6E-5182-7547-8017-8B02B6DFAC87}"/>
                    </a:ext>
                  </a:extLst>
                </p:cNvPr>
                <p:cNvSpPr/>
                <p:nvPr/>
              </p:nvSpPr>
              <p:spPr>
                <a:xfrm>
                  <a:off x="7220254" y="3190449"/>
                  <a:ext cx="822960" cy="371960"/>
                </a:xfrm>
                <a:prstGeom prst="rect">
                  <a:avLst/>
                </a:prstGeom>
                <a:solidFill>
                  <a:srgbClr val="F484CD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sSub>
                          <m:sSubPr>
                            <m:ctrlPr>
                              <a:rPr lang="en-US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1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C94B9F6E-5182-7547-8017-8B02B6DFA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0254" y="3190449"/>
                  <a:ext cx="822960" cy="371960"/>
                </a:xfrm>
                <a:prstGeom prst="rect">
                  <a:avLst/>
                </a:prstGeom>
                <a:blipFill>
                  <a:blip r:embed="rId32"/>
                  <a:stretch>
                    <a:fillRect l="-4545" t="-19048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57C5A15-9E95-A244-8D4B-FBCCB7C55D90}"/>
                    </a:ext>
                  </a:extLst>
                </p:cNvPr>
                <p:cNvSpPr/>
                <p:nvPr/>
              </p:nvSpPr>
              <p:spPr>
                <a:xfrm>
                  <a:off x="146252" y="3901490"/>
                  <a:ext cx="8772041" cy="54864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(                                                     ,                                              ,                              )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57C5A15-9E95-A244-8D4B-FBCCB7C55D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252" y="3901490"/>
                  <a:ext cx="8772041" cy="548640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C66495FA-28E2-DD44-98AC-42B4589A5B2D}"/>
                    </a:ext>
                  </a:extLst>
                </p:cNvPr>
                <p:cNvSpPr/>
                <p:nvPr/>
              </p:nvSpPr>
              <p:spPr>
                <a:xfrm>
                  <a:off x="3858188" y="3988357"/>
                  <a:ext cx="1371600" cy="371957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acc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C66495FA-28E2-DD44-98AC-42B4589A5B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188" y="3988357"/>
                  <a:ext cx="1371600" cy="371957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D122C06-FF6C-6944-A9C5-6EB99FE2A109}"/>
                    </a:ext>
                  </a:extLst>
                </p:cNvPr>
                <p:cNvSpPr/>
                <p:nvPr/>
              </p:nvSpPr>
              <p:spPr>
                <a:xfrm>
                  <a:off x="2369866" y="3988356"/>
                  <a:ext cx="1371600" cy="371957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acc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CD122C06-FF6C-6944-A9C5-6EB99FE2A1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9866" y="3988356"/>
                  <a:ext cx="1371600" cy="371957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1DA5ABE-C745-4846-A948-AFE1AC8EEF87}"/>
                    </a:ext>
                  </a:extLst>
                </p:cNvPr>
                <p:cNvSpPr/>
                <p:nvPr/>
              </p:nvSpPr>
              <p:spPr>
                <a:xfrm>
                  <a:off x="7220254" y="3988358"/>
                  <a:ext cx="822960" cy="374904"/>
                </a:xfrm>
                <a:prstGeom prst="rect">
                  <a:avLst/>
                </a:prstGeom>
                <a:solidFill>
                  <a:srgbClr val="00B050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⟨</m:t>
                        </m:r>
                        <m:sSub>
                          <m:sSubPr>
                            <m:ctrlPr>
                              <a:rPr lang="en-US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US" sz="11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1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71DA5ABE-C745-4846-A948-AFE1AC8EEF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0254" y="3988358"/>
                  <a:ext cx="822960" cy="374904"/>
                </a:xfrm>
                <a:prstGeom prst="rect">
                  <a:avLst/>
                </a:prstGeom>
                <a:blipFill>
                  <a:blip r:embed="rId36"/>
                  <a:stretch>
                    <a:fillRect l="-4545" t="-19048" b="-4762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4EB129C6-F763-7D42-B930-B01E0CC1F55E}"/>
                    </a:ext>
                  </a:extLst>
                </p:cNvPr>
                <p:cNvSpPr/>
                <p:nvPr/>
              </p:nvSpPr>
              <p:spPr>
                <a:xfrm>
                  <a:off x="3846475" y="3191940"/>
                  <a:ext cx="1371600" cy="371957"/>
                </a:xfrm>
                <a:prstGeom prst="rect">
                  <a:avLst/>
                </a:prstGeom>
                <a:solidFill>
                  <a:srgbClr val="002060"/>
                </a:solidFill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4EB129C6-F763-7D42-B930-B01E0CC1F5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6475" y="3191940"/>
                  <a:ext cx="1371600" cy="371957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06839E0-B68B-BC42-9AE7-BCA17FB8BB4C}"/>
                    </a:ext>
                  </a:extLst>
                </p:cNvPr>
                <p:cNvSpPr/>
                <p:nvPr/>
              </p:nvSpPr>
              <p:spPr>
                <a:xfrm>
                  <a:off x="2369866" y="3190718"/>
                  <a:ext cx="1371600" cy="371957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906839E0-B68B-BC42-9AE7-BCA17FB8BB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9866" y="3190718"/>
                  <a:ext cx="1371600" cy="371957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96FA681-DEB4-434B-BB12-37A1B5FC34B0}"/>
                    </a:ext>
                  </a:extLst>
                </p:cNvPr>
                <p:cNvSpPr/>
                <p:nvPr/>
              </p:nvSpPr>
              <p:spPr>
                <a:xfrm>
                  <a:off x="996954" y="3188978"/>
                  <a:ext cx="1371600" cy="371957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acc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296FA681-DEB4-434B-BB12-37A1B5FC34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954" y="3188978"/>
                  <a:ext cx="1371600" cy="371957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8892BF4-B7D8-7D4E-B9C6-8BE649E9F3BE}"/>
                    </a:ext>
                  </a:extLst>
                </p:cNvPr>
                <p:cNvSpPr/>
                <p:nvPr/>
              </p:nvSpPr>
              <p:spPr>
                <a:xfrm>
                  <a:off x="991367" y="3988355"/>
                  <a:ext cx="1371600" cy="371957"/>
                </a:xfrm>
                <a:prstGeom prst="rect">
                  <a:avLst/>
                </a:prstGeom>
                <a:solidFill>
                  <a:srgbClr val="C0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8892BF4-B7D8-7D4E-B9C6-8BE649E9F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1367" y="3988355"/>
                  <a:ext cx="1371600" cy="371957"/>
                </a:xfrm>
                <a:prstGeom prst="rect">
                  <a:avLst/>
                </a:prstGeom>
                <a:blipFill>
                  <a:blip r:embed="rId4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8AA969C-44EA-2A44-B39C-8D368A0D89E2}"/>
                    </a:ext>
                  </a:extLst>
                </p:cNvPr>
                <p:cNvSpPr/>
                <p:nvPr/>
              </p:nvSpPr>
              <p:spPr>
                <a:xfrm>
                  <a:off x="5198564" y="3988358"/>
                  <a:ext cx="1371600" cy="371957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1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acc>
                          </m:e>
                          <m:sub>
                            <m: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8AA969C-44EA-2A44-B39C-8D368A0D89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8564" y="3988358"/>
                  <a:ext cx="1371600" cy="371957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3553585-FA23-194E-A461-EE7ED2BC62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337" y="4418377"/>
                <a:ext cx="8904738" cy="40233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′(                        ,                ,        )=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                     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                    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                     ,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                    ,        </m:t>
                      </m:r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3553585-FA23-194E-A461-EE7ED2BC6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37" y="4418377"/>
                <a:ext cx="8904738" cy="402336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D9645CE-3395-0F48-A243-933A5AD3CF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67491" y="4505576"/>
                <a:ext cx="904098" cy="245178"/>
              </a:xfrm>
              <a:prstGeom prst="rect">
                <a:avLst/>
              </a:prstGeom>
              <a:solidFill>
                <a:srgbClr val="EDE8D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D9645CE-3395-0F48-A243-933A5AD3C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491" y="4505576"/>
                <a:ext cx="904098" cy="245178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FA05363-ECFF-5F48-8C39-F75658E4CD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5681" y="4505576"/>
                <a:ext cx="904098" cy="245178"/>
              </a:xfrm>
              <a:prstGeom prst="rect">
                <a:avLst/>
              </a:prstGeom>
              <a:solidFill>
                <a:srgbClr val="EDE8D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FA05363-ECFF-5F48-8C39-F75658E4C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681" y="4505576"/>
                <a:ext cx="904098" cy="245178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73D41D4-F793-ED48-93C2-78DEBF112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55391" y="4514556"/>
                <a:ext cx="904098" cy="245178"/>
              </a:xfrm>
              <a:prstGeom prst="rect">
                <a:avLst/>
              </a:prstGeom>
              <a:solidFill>
                <a:srgbClr val="A2845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73D41D4-F793-ED48-93C2-78DEBF112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5391" y="4514556"/>
                <a:ext cx="904098" cy="245178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2FE9F69-A52A-E942-A2A0-D8EC82C873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39193" y="4514556"/>
                <a:ext cx="904098" cy="245178"/>
              </a:xfrm>
              <a:prstGeom prst="rect">
                <a:avLst/>
              </a:prstGeom>
              <a:solidFill>
                <a:srgbClr val="A2845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2FE9F69-A52A-E942-A2A0-D8EC82C87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193" y="4514556"/>
                <a:ext cx="904098" cy="245178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4AA77F4-53F8-2E4F-8D67-C0085E4468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211018" y="4496078"/>
                <a:ext cx="542458" cy="247120"/>
              </a:xfrm>
              <a:prstGeom prst="rect">
                <a:avLst/>
              </a:prstGeom>
              <a:solidFill>
                <a:schemeClr val="accent2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acc>
                        <m:accPr>
                          <m:chr m:val="⃗"/>
                          <m:ctrlPr>
                            <a:rPr lang="en-US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US" sz="11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  <m:acc>
                        <m:accPr>
                          <m:chr m:val="⃗"/>
                          <m:ctrlPr>
                            <a:rPr lang="en-US" sz="1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11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A4AA77F4-53F8-2E4F-8D67-C0085E4468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018" y="4496078"/>
                <a:ext cx="542458" cy="247120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AB0F62D-C6C4-644B-B217-B1C150912A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7291" y="4506036"/>
                <a:ext cx="904098" cy="245178"/>
              </a:xfrm>
              <a:prstGeom prst="rect">
                <a:avLst/>
              </a:prstGeom>
              <a:solidFill>
                <a:srgbClr val="EDE8D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8AB0F62D-C6C4-644B-B217-B1C150912A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91" y="4506036"/>
                <a:ext cx="904098" cy="245178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D892D74-1A09-C041-894D-1D850E300D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09186" y="4514557"/>
                <a:ext cx="904098" cy="245178"/>
              </a:xfrm>
              <a:prstGeom prst="rect">
                <a:avLst/>
              </a:prstGeom>
              <a:solidFill>
                <a:srgbClr val="A2845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D892D74-1A09-C041-894D-1D850E300D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186" y="4514557"/>
                <a:ext cx="904098" cy="245178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2831588-02FB-1446-8150-72395B3FD5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85088" y="4505576"/>
                <a:ext cx="542458" cy="247120"/>
              </a:xfrm>
              <a:prstGeom prst="rect">
                <a:avLst/>
              </a:prstGeom>
              <a:solidFill>
                <a:schemeClr val="accent2">
                  <a:lumMod val="25000"/>
                  <a:lumOff val="75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⟨</m:t>
                      </m:r>
                      <m:acc>
                        <m:accPr>
                          <m:chr m:val="⃗"/>
                          <m:ctrlPr>
                            <a:rPr lang="en-US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1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acc>
                      <m:r>
                        <a:rPr lang="en-US" sz="11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,</m:t>
                      </m:r>
                      <m:acc>
                        <m:accPr>
                          <m:chr m:val="⃗"/>
                          <m:ctrlPr>
                            <a:rPr lang="en-US" sz="1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1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1100" i="1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2831588-02FB-1446-8150-72395B3FD5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5088" y="4505576"/>
                <a:ext cx="542458" cy="247120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2409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  <p:bldP spid="14" grpId="0" animBg="1"/>
      <p:bldP spid="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inner product argument (Range proof)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65EF89-6A78-9A45-9749-53E497160E50}"/>
                  </a:ext>
                </a:extLst>
              </p:cNvPr>
              <p:cNvSpPr/>
              <p:nvPr/>
            </p:nvSpPr>
            <p:spPr>
              <a:xfrm>
                <a:off x="2797792" y="952955"/>
                <a:ext cx="3657600" cy="5868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𝐶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𝑔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𝑣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h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𝑟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, </m:t>
                      </m:r>
                      <m:r>
                        <a:rPr lang="en-US" i="1">
                          <a:latin typeface="Cambria Math" charset="0"/>
                        </a:rPr>
                        <m:t>𝑣</m:t>
                      </m:r>
                      <m:r>
                        <a:rPr lang="en-US" i="1">
                          <a:latin typeface="Cambria Math" charset="0"/>
                        </a:rPr>
                        <m:t>∈[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charset="0"/>
                            </a:rPr>
                            <m:t>0,2</m:t>
                          </m:r>
                        </m:e>
                        <m:sup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latin typeface="Cambria Math" charset="0"/>
                        </a:rPr>
                        <m:t>−1]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765EF89-6A78-9A45-9749-53E497160E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792" y="952955"/>
                <a:ext cx="3657600" cy="5868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C3FF63-BB4F-414E-A22F-6C93A2E4963A}"/>
                  </a:ext>
                </a:extLst>
              </p:cNvPr>
              <p:cNvSpPr/>
              <p:nvPr/>
            </p:nvSpPr>
            <p:spPr>
              <a:xfrm>
                <a:off x="2582968" y="1652681"/>
                <a:ext cx="4087248" cy="84616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𝑣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s-I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i="1">
                          <a:latin typeface="Cambria Math" charset="0"/>
                        </a:rPr>
                        <m:t>{</m:t>
                      </m:r>
                      <m:r>
                        <a:rPr lang="en-US" i="1">
                          <a:latin typeface="Cambria Math" charset="0"/>
                        </a:rPr>
                        <m:t>0,1}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C3FF63-BB4F-414E-A22F-6C93A2E49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968" y="1652681"/>
                <a:ext cx="4087248" cy="846161"/>
              </a:xfrm>
              <a:prstGeom prst="rect">
                <a:avLst/>
              </a:prstGeom>
              <a:blipFill>
                <a:blip r:embed="rId4"/>
                <a:stretch>
                  <a:fillRect t="-92857" b="-14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3C3688E-AA11-134D-A5BD-1309230BF04C}"/>
                  </a:ext>
                </a:extLst>
              </p:cNvPr>
              <p:cNvSpPr/>
              <p:nvPr/>
            </p:nvSpPr>
            <p:spPr>
              <a:xfrm>
                <a:off x="712009" y="3661161"/>
                <a:ext cx="2413329" cy="933917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i="1">
                          <a:latin typeface="Cambria Math" charset="0"/>
                        </a:rPr>
                        <m:t>{</m:t>
                      </m:r>
                      <m:r>
                        <a:rPr lang="en-US" i="1">
                          <a:latin typeface="Cambria Math" charset="0"/>
                        </a:rPr>
                        <m:t>0,1}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algn="ctr"/>
                <a:endParaRPr lang="en-US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1</m:t>
                          </m:r>
                        </m:e>
                      </m:acc>
                      <m:r>
                        <a:rPr lang="en-US" i="1">
                          <a:latin typeface="Cambria Math" charset="0"/>
                        </a:rPr>
                        <m:t>)=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3C3688E-AA11-134D-A5BD-1309230BF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09" y="3661161"/>
                <a:ext cx="2413329" cy="933917"/>
              </a:xfrm>
              <a:prstGeom prst="rect">
                <a:avLst/>
              </a:prstGeom>
              <a:blipFill>
                <a:blip r:embed="rId5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ight Arrow 9">
            <a:extLst>
              <a:ext uri="{FF2B5EF4-FFF2-40B4-BE49-F238E27FC236}">
                <a16:creationId xmlns:a16="http://schemas.microsoft.com/office/drawing/2014/main" id="{626E820B-BD18-854E-89B4-E6CB0C27392A}"/>
              </a:ext>
            </a:extLst>
          </p:cNvPr>
          <p:cNvSpPr/>
          <p:nvPr/>
        </p:nvSpPr>
        <p:spPr>
          <a:xfrm>
            <a:off x="3125338" y="3808102"/>
            <a:ext cx="3002508" cy="6990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 challenge 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545047-00E4-1549-8B34-CF33663B845E}"/>
                  </a:ext>
                </a:extLst>
              </p:cNvPr>
              <p:cNvSpPr/>
              <p:nvPr/>
            </p:nvSpPr>
            <p:spPr>
              <a:xfrm>
                <a:off x="6455392" y="3762627"/>
                <a:ext cx="2358737" cy="82236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⟨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𝑎</m:t>
                              </m:r>
                            </m:e>
                          </m:acc>
                          <m:r>
                            <a:rPr lang="en-US" i="1">
                              <a:latin typeface="Cambria Math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  <m:r>
                        <a:rPr lang="en-US" i="1"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=(1,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2545047-00E4-1549-8B34-CF33663B84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392" y="3762627"/>
                <a:ext cx="2358737" cy="8223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B421F3-07BD-D641-B587-99FA22158AFB}"/>
                  </a:ext>
                </a:extLst>
              </p:cNvPr>
              <p:cNvSpPr/>
              <p:nvPr/>
            </p:nvSpPr>
            <p:spPr>
              <a:xfrm>
                <a:off x="715459" y="2614423"/>
                <a:ext cx="4087248" cy="84616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𝑣</m:t>
                      </m:r>
                      <m:r>
                        <a:rPr lang="en-US" i="1" smtClean="0">
                          <a:latin typeface="Cambria Math" charset="0"/>
                        </a:rPr>
                        <m:t>=⟨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=(1,2,4,…,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AB421F3-07BD-D641-B587-99FA22158A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459" y="2614423"/>
                <a:ext cx="4087248" cy="8461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4A4438C5-717B-3F49-987A-039119A56234}"/>
              </a:ext>
            </a:extLst>
          </p:cNvPr>
          <p:cNvSpPr/>
          <p:nvPr/>
        </p:nvSpPr>
        <p:spPr>
          <a:xfrm>
            <a:off x="5363571" y="2724417"/>
            <a:ext cx="3739487" cy="6173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linearity of commitment scheme</a:t>
            </a:r>
          </a:p>
        </p:txBody>
      </p:sp>
      <p:sp>
        <p:nvSpPr>
          <p:cNvPr id="18" name="Up-Down Arrow 17">
            <a:extLst>
              <a:ext uri="{FF2B5EF4-FFF2-40B4-BE49-F238E27FC236}">
                <a16:creationId xmlns:a16="http://schemas.microsoft.com/office/drawing/2014/main" id="{C3435523-510E-D94D-A8CE-06488F219CFE}"/>
              </a:ext>
            </a:extLst>
          </p:cNvPr>
          <p:cNvSpPr/>
          <p:nvPr/>
        </p:nvSpPr>
        <p:spPr>
          <a:xfrm>
            <a:off x="1734427" y="3982869"/>
            <a:ext cx="259307" cy="34953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7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1" grpId="0" animBg="1"/>
      <p:bldP spid="14" grpId="0" animBg="1"/>
      <p:bldP spid="15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41D0-B11A-7E40-9D6E-2C96B3940A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BA4CB-7839-7B4C-9DBE-7F47911014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4604FD8-542F-1D46-83DA-3C67898D8F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8655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Bulletproofs for Confidential Transactions/Mimblewimble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1">
              <a:buFont typeface="Arial" charset="0"/>
              <a:buChar char="•"/>
            </a:pPr>
            <a:r>
              <a:rPr lang="en-US" dirty="0"/>
              <a:t>670 bytes instead of 4 KB per range proof (64 bit range)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Aggregation: Two range proofs 736 bytes vs. 8 KB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16 range proofs 928 bytes vs. 61KB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Doubling precision adds 64 bytes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UTXO set/Mimblewimble size: 17 GB vs 160 GB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Built in: simple CoinJoin protocol for combining confidential transactions</a:t>
            </a:r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6A080-C55C-724A-BD59-16F62785D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Bulletproofs for Monero Confidential Transactions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6009-AF3F-E149-AE5C-D2830D440D4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Show Quote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EE175-B08B-BA44-ABD0-B2108CE08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4096"/>
            <a:ext cx="9144000" cy="42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Bulletproofs for Solvency Proofs (Dagher et al. 15)</a:t>
            </a:r>
          </a:p>
        </p:txBody>
      </p:sp>
      <p:pic>
        <p:nvPicPr>
          <p:cNvPr id="1026" name="Picture 2" descr="https://lh6.googleusercontent.com/jbkG70G78O6xI7hqMbMZwwHh8JmfQQ7ujywRP1qid9vtUSb8cun1Gdz_WSIHbJ63kOWDAkoxP9XVUeFEUBKQyC8mLhXL6ecG6Fu_opT2LiKlmktxP4OXipBvxuPcCneyD6hpO9cIEVU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76" y="847565"/>
            <a:ext cx="56388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55130" y="847564"/>
            <a:ext cx="2308860" cy="14041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With Bulletproofs:</a:t>
            </a:r>
          </a:p>
          <a:p>
            <a:pPr algn="ctr"/>
            <a:r>
              <a:rPr lang="en-US" dirty="0"/>
              <a:t>62 MB instead of 18GB</a:t>
            </a:r>
          </a:p>
        </p:txBody>
      </p:sp>
    </p:spTree>
    <p:extLst>
      <p:ext uri="{BB962C8B-B14F-4D97-AF65-F5344CB8AC3E}">
        <p14:creationId xmlns:p14="http://schemas.microsoft.com/office/powerpoint/2010/main" val="181787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Bulletproofs for Verifiable Shuffles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77" y="847565"/>
            <a:ext cx="8086918" cy="31529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83451" y="3829050"/>
            <a:ext cx="3417570" cy="9029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Bulletproofs: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 log(n) verifiable shuffle without trusted setup</a:t>
            </a:r>
          </a:p>
        </p:txBody>
      </p:sp>
      <p:sp>
        <p:nvSpPr>
          <p:cNvPr id="8" name="Rectangle 7"/>
          <p:cNvSpPr/>
          <p:nvPr/>
        </p:nvSpPr>
        <p:spPr>
          <a:xfrm>
            <a:off x="3403466" y="1001870"/>
            <a:ext cx="317754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 NIZKs that inputs and outputs are the same </a:t>
            </a:r>
          </a:p>
        </p:txBody>
      </p:sp>
    </p:spTree>
    <p:extLst>
      <p:ext uri="{BB962C8B-B14F-4D97-AF65-F5344CB8AC3E}">
        <p14:creationId xmlns:p14="http://schemas.microsoft.com/office/powerpoint/2010/main" val="80132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Bulletproofs for Smart Contracts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pPr lvl="1">
                  <a:buFont typeface="Arial" charset="0"/>
                  <a:buChar char="•"/>
                </a:pPr>
                <a:r>
                  <a:rPr lang="en-US" dirty="0"/>
                  <a:t>Short proofs for arbitrary computation (like SNARKs)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No trusted setup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/>
                  <a:t>Easy to adapt for arbitrary computation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dirty="0"/>
                  <a:t>BUT: verification is linear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/>
                  <a:t>Verifying </a:t>
                </a:r>
                <a:r>
                  <a:rPr lang="en-US" dirty="0" err="1"/>
                  <a:t>Zcash</a:t>
                </a:r>
                <a:r>
                  <a:rPr lang="en-US" dirty="0"/>
                  <a:t> transaction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≈</m:t>
                    </m:r>
                  </m:oMath>
                </a14:m>
                <a:r>
                  <a:rPr lang="en-US" dirty="0"/>
                  <a:t>Generating </a:t>
                </a:r>
                <a:r>
                  <a:rPr lang="en-US" dirty="0" err="1"/>
                  <a:t>Zcash</a:t>
                </a:r>
                <a:endParaRPr lang="en-US" dirty="0"/>
              </a:p>
              <a:p>
                <a:pPr lvl="2">
                  <a:buFont typeface="Arial" charset="0"/>
                  <a:buChar char="•"/>
                </a:pPr>
                <a:r>
                  <a:rPr lang="en-US" dirty="0"/>
                  <a:t>Problem for slow Smart contracts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dirty="0"/>
                  <a:t>Refereed delegation model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 rotWithShape="0">
                <a:blip r:embed="rId2"/>
                <a:stretch>
                  <a:fillRect l="-1742" t="-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4456423" y="238708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>
            <a:spLocks noGrp="1"/>
          </p:cNvSpPr>
          <p:nvPr>
            <p:ph type="title"/>
          </p:nvPr>
        </p:nvSpPr>
        <p:spPr>
          <a:xfrm>
            <a:off x="457200" y="205975"/>
            <a:ext cx="8390400" cy="857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Refereed model</a:t>
            </a:r>
          </a:p>
        </p:txBody>
      </p:sp>
      <p:sp>
        <p:nvSpPr>
          <p:cNvPr id="435" name="Shape 435"/>
          <p:cNvSpPr/>
          <p:nvPr/>
        </p:nvSpPr>
        <p:spPr>
          <a:xfrm>
            <a:off x="828424" y="1374625"/>
            <a:ext cx="494775" cy="345900"/>
          </a:xfrm>
          <a:prstGeom prst="ellipse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 dirty="0"/>
              <a:t>V</a:t>
            </a:r>
            <a:r>
              <a:rPr lang="en-US" sz="1000" baseline="-25000" dirty="0"/>
              <a:t>1</a:t>
            </a:r>
            <a:endParaRPr lang="en" sz="1000" dirty="0"/>
          </a:p>
        </p:txBody>
      </p:sp>
      <p:sp>
        <p:nvSpPr>
          <p:cNvPr id="436" name="Shape 436"/>
          <p:cNvSpPr/>
          <p:nvPr/>
        </p:nvSpPr>
        <p:spPr>
          <a:xfrm>
            <a:off x="1804560" y="1374625"/>
            <a:ext cx="467396" cy="345900"/>
          </a:xfrm>
          <a:prstGeom prst="ellipse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000"/>
              <a:t>V</a:t>
            </a:r>
            <a:r>
              <a:rPr lang="en-US" sz="1000" baseline="-25000"/>
              <a:t>2</a:t>
            </a:r>
            <a:endParaRPr lang="en" sz="1000" dirty="0"/>
          </a:p>
        </p:txBody>
      </p:sp>
      <p:sp>
        <p:nvSpPr>
          <p:cNvPr id="437" name="Shape 437"/>
          <p:cNvSpPr/>
          <p:nvPr/>
        </p:nvSpPr>
        <p:spPr>
          <a:xfrm>
            <a:off x="2918388" y="1374625"/>
            <a:ext cx="466582" cy="345900"/>
          </a:xfrm>
          <a:prstGeom prst="ellipse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/>
              <a:t>V</a:t>
            </a:r>
            <a:r>
              <a:rPr lang="en-US" sz="1000" baseline="-25000"/>
              <a:t>3</a:t>
            </a:r>
            <a:endParaRPr lang="en" sz="1000" dirty="0"/>
          </a:p>
        </p:txBody>
      </p:sp>
      <p:sp>
        <p:nvSpPr>
          <p:cNvPr id="438" name="Shape 438"/>
          <p:cNvSpPr/>
          <p:nvPr/>
        </p:nvSpPr>
        <p:spPr>
          <a:xfrm>
            <a:off x="3971019" y="1374625"/>
            <a:ext cx="406200" cy="345900"/>
          </a:xfrm>
          <a:prstGeom prst="ellipse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lang="en" sz="1000" dirty="0"/>
          </a:p>
        </p:txBody>
      </p:sp>
      <p:sp>
        <p:nvSpPr>
          <p:cNvPr id="439" name="Shape 439"/>
          <p:cNvSpPr/>
          <p:nvPr/>
        </p:nvSpPr>
        <p:spPr>
          <a:xfrm>
            <a:off x="4888736" y="1374625"/>
            <a:ext cx="541115" cy="345900"/>
          </a:xfrm>
          <a:prstGeom prst="ellipse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 dirty="0" err="1"/>
              <a:t>V</a:t>
            </a:r>
            <a:r>
              <a:rPr lang="en-US" sz="1000" baseline="-25000" dirty="0" err="1"/>
              <a:t>n</a:t>
            </a:r>
            <a:r>
              <a:rPr lang="en-US" sz="1000" baseline="-25000" dirty="0"/>
              <a:t>/2</a:t>
            </a:r>
            <a:endParaRPr lang="en" sz="1000" dirty="0"/>
          </a:p>
        </p:txBody>
      </p:sp>
      <p:sp>
        <p:nvSpPr>
          <p:cNvPr id="440" name="Shape 440"/>
          <p:cNvSpPr/>
          <p:nvPr/>
        </p:nvSpPr>
        <p:spPr>
          <a:xfrm>
            <a:off x="6076282" y="1374625"/>
            <a:ext cx="406200" cy="345900"/>
          </a:xfrm>
          <a:prstGeom prst="ellipse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lang="en" sz="1000" dirty="0"/>
          </a:p>
        </p:txBody>
      </p:sp>
      <p:sp>
        <p:nvSpPr>
          <p:cNvPr id="441" name="Shape 441"/>
          <p:cNvSpPr/>
          <p:nvPr/>
        </p:nvSpPr>
        <p:spPr>
          <a:xfrm>
            <a:off x="7082575" y="1379888"/>
            <a:ext cx="452539" cy="345900"/>
          </a:xfrm>
          <a:prstGeom prst="ellipse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/>
              <a:t>V</a:t>
            </a:r>
            <a:r>
              <a:rPr lang="en-US" sz="1000" baseline="-25000"/>
              <a:t>n</a:t>
            </a:r>
            <a:endParaRPr lang="en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Shape 442"/>
              <p:cNvSpPr txBox="1"/>
              <p:nvPr/>
            </p:nvSpPr>
            <p:spPr>
              <a:xfrm>
                <a:off x="363525" y="1407475"/>
                <a:ext cx="256800" cy="28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lvl="0" algn="ctr" rtl="0"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𝜋</m:t>
                      </m:r>
                    </m:oMath>
                  </m:oMathPara>
                </a14:m>
                <a:endParaRPr lang="en" dirty="0"/>
              </a:p>
            </p:txBody>
          </p:sp>
        </mc:Choice>
        <mc:Fallback xmlns="">
          <p:sp>
            <p:nvSpPr>
              <p:cNvPr id="442" name="Shape 4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25" y="1407475"/>
                <a:ext cx="256800" cy="280200"/>
              </a:xfrm>
              <a:prstGeom prst="rect">
                <a:avLst/>
              </a:prstGeom>
              <a:blipFill rotWithShape="0">
                <a:blip r:embed="rId3"/>
                <a:stretch>
                  <a:fillRect l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3" name="Shape 443"/>
          <p:cNvSpPr txBox="1"/>
          <p:nvPr/>
        </p:nvSpPr>
        <p:spPr>
          <a:xfrm>
            <a:off x="8016474" y="1369363"/>
            <a:ext cx="516901" cy="34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0,1</a:t>
            </a:r>
            <a:endParaRPr lang="en" dirty="0"/>
          </a:p>
        </p:txBody>
      </p:sp>
      <p:cxnSp>
        <p:nvCxnSpPr>
          <p:cNvPr id="444" name="Shape 444"/>
          <p:cNvCxnSpPr>
            <a:stCxn id="442" idx="3"/>
            <a:endCxn id="435" idx="2"/>
          </p:cNvCxnSpPr>
          <p:nvPr/>
        </p:nvCxnSpPr>
        <p:spPr>
          <a:xfrm>
            <a:off x="620325" y="1547575"/>
            <a:ext cx="20809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5" name="Shape 445"/>
          <p:cNvCxnSpPr/>
          <p:nvPr/>
        </p:nvCxnSpPr>
        <p:spPr>
          <a:xfrm>
            <a:off x="7609500" y="1542313"/>
            <a:ext cx="444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6" name="Shape 446"/>
          <p:cNvCxnSpPr>
            <a:stCxn id="435" idx="6"/>
            <a:endCxn id="436" idx="2"/>
          </p:cNvCxnSpPr>
          <p:nvPr/>
        </p:nvCxnSpPr>
        <p:spPr>
          <a:xfrm>
            <a:off x="1323199" y="1547575"/>
            <a:ext cx="481361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7" name="Shape 447"/>
          <p:cNvCxnSpPr>
            <a:stCxn id="436" idx="6"/>
            <a:endCxn id="437" idx="2"/>
          </p:cNvCxnSpPr>
          <p:nvPr/>
        </p:nvCxnSpPr>
        <p:spPr>
          <a:xfrm>
            <a:off x="2271956" y="1547575"/>
            <a:ext cx="646432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48" name="Shape 448"/>
          <p:cNvCxnSpPr>
            <a:stCxn id="437" idx="6"/>
            <a:endCxn id="438" idx="2"/>
          </p:cNvCxnSpPr>
          <p:nvPr/>
        </p:nvCxnSpPr>
        <p:spPr>
          <a:xfrm>
            <a:off x="3384970" y="1547575"/>
            <a:ext cx="586049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0" name="Shape 450"/>
          <p:cNvCxnSpPr>
            <a:stCxn id="439" idx="6"/>
            <a:endCxn id="440" idx="2"/>
          </p:cNvCxnSpPr>
          <p:nvPr/>
        </p:nvCxnSpPr>
        <p:spPr>
          <a:xfrm>
            <a:off x="5429851" y="1547575"/>
            <a:ext cx="646431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51" name="Shape 451"/>
          <p:cNvSpPr txBox="1"/>
          <p:nvPr/>
        </p:nvSpPr>
        <p:spPr>
          <a:xfrm>
            <a:off x="6675363" y="1369375"/>
            <a:ext cx="532800" cy="34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...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4380600" y="440650"/>
            <a:ext cx="4467000" cy="58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999999"/>
                </a:solidFill>
                <a:latin typeface="Trebuchet MS"/>
                <a:ea typeface="Trebuchet MS"/>
                <a:cs typeface="Trebuchet MS"/>
                <a:sym typeface="Trebuchet MS"/>
              </a:rPr>
              <a:t>[Canetti,Riva, Rothblum, 2011]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5" name="Shape 455"/>
              <p:cNvSpPr/>
              <p:nvPr/>
            </p:nvSpPr>
            <p:spPr>
              <a:xfrm>
                <a:off x="828425" y="2275900"/>
                <a:ext cx="6818550" cy="673650"/>
              </a:xfrm>
              <a:prstGeom prst="flowChartManualOperation">
                <a:avLst/>
              </a:prstGeom>
              <a:solidFill>
                <a:srgbClr val="FFE599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" dirty="0"/>
                  <a:t>Send to </a:t>
                </a:r>
                <a:r>
                  <a:rPr lang="en-US" dirty="0"/>
                  <a:t>Smart Contract</a:t>
                </a:r>
                <a:r>
                  <a:rPr lang="en" dirty="0"/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𝜋</m:t>
                    </m:r>
                  </m:oMath>
                </a14:m>
                <a:r>
                  <a:rPr lang="en-US" dirty="0"/>
                  <a:t>,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n</a:t>
                </a:r>
                <a:r>
                  <a:rPr lang="en-US" baseline="-25000" dirty="0"/>
                  <a:t>/2</a:t>
                </a:r>
                <a:endParaRPr lang="en" dirty="0"/>
              </a:p>
            </p:txBody>
          </p:sp>
        </mc:Choice>
        <mc:Fallback xmlns="">
          <p:sp>
            <p:nvSpPr>
              <p:cNvPr id="455" name="Shape 4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425" y="2275900"/>
                <a:ext cx="6818550" cy="673650"/>
              </a:xfrm>
              <a:prstGeom prst="flowChartManualOperation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6" name="Shape 456"/>
          <p:cNvCxnSpPr/>
          <p:nvPr/>
        </p:nvCxnSpPr>
        <p:spPr>
          <a:xfrm>
            <a:off x="2634663" y="1619963"/>
            <a:ext cx="387600" cy="51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8" name="Shape 458"/>
          <p:cNvCxnSpPr/>
          <p:nvPr/>
        </p:nvCxnSpPr>
        <p:spPr>
          <a:xfrm flipH="1">
            <a:off x="7082575" y="1747875"/>
            <a:ext cx="846600" cy="4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59" name="Shape 459"/>
          <p:cNvCxnSpPr/>
          <p:nvPr/>
        </p:nvCxnSpPr>
        <p:spPr>
          <a:xfrm>
            <a:off x="628125" y="1866225"/>
            <a:ext cx="509700" cy="3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60" name="Shape 460"/>
          <p:cNvCxnSpPr/>
          <p:nvPr/>
        </p:nvCxnSpPr>
        <p:spPr>
          <a:xfrm>
            <a:off x="4136838" y="3055963"/>
            <a:ext cx="14400" cy="13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2" name="Shape 462"/>
              <p:cNvSpPr txBox="1"/>
              <p:nvPr/>
            </p:nvSpPr>
            <p:spPr>
              <a:xfrm>
                <a:off x="166563" y="2836524"/>
                <a:ext cx="6775200" cy="19987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lvl="0" rt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r>
                  <a:rPr lang="en" u="sng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Challenge protocol:</a:t>
                </a:r>
              </a:p>
              <a:p>
                <a:pPr marL="457200" lvl="0" indent="-3175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100000"/>
                  <a:buFont typeface="Trebuchet MS"/>
                  <a:buAutoNum type="arabicPeriod"/>
                </a:pPr>
                <a:r>
                  <a:rPr lang="en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Prover claims </a:t>
                </a:r>
                <a14:m>
                  <m:oMath xmlns:m="http://schemas.openxmlformats.org/officeDocument/2006/math">
                    <m:r>
                      <a:rPr lang="en" i="1">
                        <a:latin typeface="Cambria Math" charset="0"/>
                      </a:rPr>
                      <m:t>𝜋</m:t>
                    </m:r>
                  </m:oMath>
                </a14:m>
                <a:r>
                  <a:rPr lang="en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is correct, i.e. V(</a:t>
                </a:r>
                <a14:m>
                  <m:oMath xmlns:m="http://schemas.openxmlformats.org/officeDocument/2006/math">
                    <m:r>
                      <a:rPr lang="en" i="1">
                        <a:latin typeface="Cambria Math" charset="0"/>
                      </a:rPr>
                      <m:t>𝜋</m:t>
                    </m:r>
                  </m:oMath>
                </a14:m>
                <a:r>
                  <a:rPr lang="en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)=1</a:t>
                </a:r>
              </a:p>
              <a:p>
                <a:pPr marL="457200" lvl="0" indent="-3175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100000"/>
                  <a:buFont typeface="Trebuchet MS"/>
                  <a:buAutoNum type="arabicPeriod"/>
                </a:pPr>
                <a:r>
                  <a:rPr lang="en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Lay out verification circuit and name the </a:t>
                </a:r>
                <a:r>
                  <a:rPr lang="en" dirty="0" err="1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ith</a:t>
                </a:r>
                <a:r>
                  <a:rPr lang="en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 gate V</a:t>
                </a:r>
                <a:r>
                  <a:rPr lang="en" baseline="-25000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i</a:t>
                </a:r>
                <a:endParaRPr lang="en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457200" lvl="0" indent="-3175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100000"/>
                  <a:buFont typeface="Trebuchet MS"/>
                  <a:buAutoNum type="arabicPeriod"/>
                </a:pPr>
                <a:r>
                  <a:rPr lang="en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Challenger claims </a:t>
                </a:r>
                <a14:m>
                  <m:oMath xmlns:m="http://schemas.openxmlformats.org/officeDocument/2006/math">
                    <m:r>
                      <a:rPr lang="en" i="1">
                        <a:latin typeface="Cambria Math" charset="0"/>
                      </a:rPr>
                      <m:t>𝜋</m:t>
                    </m:r>
                    <m:r>
                      <a:rPr lang="en" b="0" i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is invalid</a:t>
                </a:r>
              </a:p>
              <a:p>
                <a:pPr marL="457200" lvl="0" indent="-31750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ct val="100000"/>
                  <a:buFont typeface="Trebuchet MS"/>
                  <a:buAutoNum type="arabicPeriod"/>
                </a:pPr>
                <a:r>
                  <a:rPr lang="en-US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Binary search to find divergence point</a:t>
                </a:r>
                <a:endParaRPr lang="en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457200" lvl="0" indent="-317500" rtl="0">
                  <a:lnSpc>
                    <a:spcPct val="115000"/>
                  </a:lnSpc>
                  <a:spcBef>
                    <a:spcPts val="0"/>
                  </a:spcBef>
                  <a:buClr>
                    <a:schemeClr val="dk1"/>
                  </a:buClr>
                  <a:buSzPct val="100000"/>
                  <a:buFont typeface="Trebuchet MS"/>
                  <a:buAutoNum type="arabicPeriod"/>
                </a:pPr>
                <a:r>
                  <a:rPr lang="en-US" dirty="0">
                    <a:solidFill>
                      <a:schemeClr val="dk1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Smart verifies final gate</a:t>
                </a:r>
                <a:endParaRPr lang="en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  <a:p>
                <a:pPr marL="457200" lvl="0" indent="0" rtl="0">
                  <a:lnSpc>
                    <a:spcPct val="115000"/>
                  </a:lnSpc>
                  <a:spcBef>
                    <a:spcPts val="0"/>
                  </a:spcBef>
                  <a:buNone/>
                </a:pPr>
                <a:endParaRPr lang="en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mc:Choice>
        <mc:Fallback xmlns="">
          <p:sp>
            <p:nvSpPr>
              <p:cNvPr id="462" name="Shape 4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63" y="2836524"/>
                <a:ext cx="6775200" cy="1998711"/>
              </a:xfrm>
              <a:prstGeom prst="rect">
                <a:avLst/>
              </a:prstGeom>
              <a:blipFill rotWithShape="0">
                <a:blip r:embed="rId5"/>
                <a:stretch>
                  <a:fillRect l="-719" b="-51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hape 451"/>
          <p:cNvSpPr txBox="1"/>
          <p:nvPr/>
        </p:nvSpPr>
        <p:spPr>
          <a:xfrm>
            <a:off x="4570100" y="1329151"/>
            <a:ext cx="532800" cy="34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...</a:t>
            </a:r>
          </a:p>
        </p:txBody>
      </p:sp>
      <p:cxnSp>
        <p:nvCxnSpPr>
          <p:cNvPr id="42" name="Shape 456"/>
          <p:cNvCxnSpPr>
            <a:stCxn id="439" idx="3"/>
          </p:cNvCxnSpPr>
          <p:nvPr/>
        </p:nvCxnSpPr>
        <p:spPr>
          <a:xfrm flipH="1">
            <a:off x="4858579" y="1669869"/>
            <a:ext cx="109401" cy="606031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" name="Rectangle 12"/>
          <p:cNvSpPr/>
          <p:nvPr/>
        </p:nvSpPr>
        <p:spPr>
          <a:xfrm>
            <a:off x="6397227" y="3049625"/>
            <a:ext cx="2424545" cy="165916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" b="1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Cost:</a:t>
            </a:r>
            <a:r>
              <a:rPr lang="en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lang="en-US" dirty="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algn="ctr"/>
            <a:r>
              <a:rPr lang="en" dirty="0" err="1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lg</a:t>
            </a:r>
            <a:r>
              <a:rPr lang="en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 t round</a:t>
            </a:r>
            <a:endParaRPr lang="en-US" dirty="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algn="ctr"/>
            <a:r>
              <a:rPr lang="en" dirty="0" err="1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lg</a:t>
            </a:r>
            <a:r>
              <a:rPr lang="en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 t communication, 1 </a:t>
            </a:r>
            <a:r>
              <a:rPr lang="en-US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gate computation</a:t>
            </a:r>
            <a:endParaRPr lang="en" dirty="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539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72D8D-005E-534A-A869-AB64C638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Bulletproofs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08641-8B65-D048-B678-28D2351E25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dirty="0"/>
              <a:t>Integration into libsecp256k1 (Bitcoin library)</a:t>
            </a:r>
          </a:p>
          <a:p>
            <a:pPr marL="0" lvl="1" indent="0">
              <a:buNone/>
            </a:pPr>
            <a:endParaRPr lang="en-US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dirty="0"/>
              <a:t>Constant time prover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dirty="0"/>
              <a:t>Optimized verifier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dirty="0"/>
              <a:t>Multiple other implementations (Java, Rust …)</a:t>
            </a:r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r>
              <a:rPr lang="en-US" dirty="0"/>
              <a:t>Rust implementation by Chain: Even faster using Curve25519 and AVX2</a:t>
            </a:r>
          </a:p>
          <a:p>
            <a:pPr marL="0" lvl="1" indent="0">
              <a:buNone/>
            </a:pPr>
            <a:endParaRPr lang="en-US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31775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8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Validity of a Bitcoin transaction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US" sz="2600" dirty="0"/>
              <a:t>Signature Is Correct</a:t>
            </a:r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US" sz="2600" dirty="0"/>
              <a:t>Inputs are unspent</a:t>
            </a:r>
          </a:p>
          <a:p>
            <a:pPr lvl="1">
              <a:lnSpc>
                <a:spcPct val="150000"/>
              </a:lnSpc>
              <a:buFont typeface="+mj-lt"/>
              <a:buAutoNum type="arabicPeriod"/>
            </a:pPr>
            <a:r>
              <a:rPr lang="en-US" sz="2600" b="1" dirty="0">
                <a:solidFill>
                  <a:srgbClr val="0070C0"/>
                </a:solidFill>
              </a:rPr>
              <a:t>∑ </a:t>
            </a:r>
            <a:r>
              <a:rPr lang="en-US" sz="2600" dirty="0">
                <a:solidFill>
                  <a:srgbClr val="0070C0"/>
                </a:solidFill>
              </a:rPr>
              <a:t>(input values)   =   </a:t>
            </a:r>
            <a:r>
              <a:rPr lang="en-US" sz="2600" b="1" dirty="0">
                <a:solidFill>
                  <a:srgbClr val="0070C0"/>
                </a:solidFill>
              </a:rPr>
              <a:t>∑ </a:t>
            </a:r>
            <a:r>
              <a:rPr lang="en-US" sz="2600" dirty="0">
                <a:solidFill>
                  <a:srgbClr val="0070C0"/>
                </a:solidFill>
              </a:rPr>
              <a:t>(output values)   +  fee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2208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71A4688B-0C6C-DE43-ACB6-693DBE7AA28A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955675" y="908050"/>
          <a:ext cx="7700963" cy="37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669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12D193-DEDD-7C46-B446-5D1F553FDD51}"/>
              </a:ext>
            </a:extLst>
          </p:cNvPr>
          <p:cNvGraphicFramePr>
            <a:graphicFrameLocks noGrp="1"/>
          </p:cNvGraphicFramePr>
          <p:nvPr>
            <p:ph sz="quarter" idx="10"/>
            <p:extLst/>
          </p:nvPr>
        </p:nvGraphicFramePr>
        <p:xfrm>
          <a:off x="955675" y="908050"/>
          <a:ext cx="7700963" cy="37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27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12D193-DEDD-7C46-B446-5D1F553FDD51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955675" y="908050"/>
          <a:ext cx="7700963" cy="37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1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612D193-DEDD-7C46-B446-5D1F553FDD51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955675" y="908050"/>
          <a:ext cx="7700963" cy="375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1213EC8-E784-9549-AAF6-CE0299BA0A59}"/>
              </a:ext>
            </a:extLst>
          </p:cNvPr>
          <p:cNvSpPr/>
          <p:nvPr/>
        </p:nvSpPr>
        <p:spPr>
          <a:xfrm>
            <a:off x="1394847" y="1764762"/>
            <a:ext cx="5470902" cy="20457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ZCash</a:t>
            </a:r>
            <a:r>
              <a:rPr lang="en-US" dirty="0"/>
              <a:t> estimates on 2GHZ single threaded machine:</a:t>
            </a:r>
          </a:p>
          <a:p>
            <a:pPr algn="ctr"/>
            <a:r>
              <a:rPr lang="en-US" dirty="0"/>
              <a:t>Proving: 30s</a:t>
            </a:r>
          </a:p>
          <a:p>
            <a:pPr algn="ctr"/>
            <a:r>
              <a:rPr lang="en-US" dirty="0"/>
              <a:t>Verification 1s+100ms * #transactions</a:t>
            </a:r>
          </a:p>
          <a:p>
            <a:pPr algn="ctr"/>
            <a:r>
              <a:rPr lang="en-US" dirty="0"/>
              <a:t>Proof size: ~1.3kb </a:t>
            </a:r>
          </a:p>
          <a:p>
            <a:pPr algn="ctr"/>
            <a:r>
              <a:rPr lang="en-US" dirty="0"/>
              <a:t>Probably more improvements possible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55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lvl="1" indent="-342900" algn="ctr">
              <a:buClrTx/>
            </a:pPr>
            <a:r>
              <a:rPr lang="en-US" dirty="0">
                <a:hlinkClick r:id="rId2"/>
              </a:rPr>
              <a:t>https://crypto.stanford.edu/~buenz</a:t>
            </a:r>
            <a:endParaRPr lang="en-US" dirty="0"/>
          </a:p>
          <a:p>
            <a:pPr marL="342900" lvl="1" indent="-342900" algn="ctr">
              <a:buClrTx/>
            </a:pPr>
            <a:endParaRPr lang="en-US" dirty="0"/>
          </a:p>
          <a:p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https://crypto.stanford.edu/bulletproofs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 is neither confidential or anonymous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12" y="841943"/>
            <a:ext cx="8424789" cy="3887574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799920" y="3622210"/>
            <a:ext cx="2379215" cy="414670"/>
          </a:xfrm>
          <a:prstGeom prst="donut">
            <a:avLst>
              <a:gd name="adj" fmla="val 1216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/>
          <p:cNvSpPr/>
          <p:nvPr/>
        </p:nvSpPr>
        <p:spPr>
          <a:xfrm>
            <a:off x="7763503" y="3584084"/>
            <a:ext cx="893135" cy="490922"/>
          </a:xfrm>
          <a:prstGeom prst="donut">
            <a:avLst>
              <a:gd name="adj" fmla="val 1633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4072269" y="3143745"/>
            <a:ext cx="818708" cy="478465"/>
          </a:xfrm>
          <a:prstGeom prst="donut">
            <a:avLst>
              <a:gd name="adj" fmla="val 183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6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83299-2881-E94E-ACBF-2720D405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Transaction amounts available in the 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E402-91F6-F348-B70D-12AC6559D6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9742" y="1100071"/>
            <a:ext cx="7700963" cy="3759042"/>
          </a:xfrm>
        </p:spPr>
        <p:txBody>
          <a:bodyPr/>
          <a:lstStyle/>
          <a:p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Everyone can see the payer, payee, and </a:t>
            </a:r>
            <a:r>
              <a:rPr lang="en-US" sz="2400" b="1" u="sng" cap="none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</a:p>
          <a:p>
            <a:endParaRPr lang="en-US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cap="none" dirty="0">
                <a:latin typeface="Arial" panose="020B0604020202020204" pitchFamily="34" charset="0"/>
                <a:cs typeface="Arial" panose="020B0604020202020204" pitchFamily="34" charset="0"/>
              </a:rPr>
              <a:t>Business implications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1872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ompany pays employees in Bitcoin </a:t>
            </a:r>
            <a:b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	⇒ all salaries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 public</a:t>
            </a:r>
          </a:p>
          <a:p>
            <a:pPr>
              <a:spcBef>
                <a:spcPts val="1872"/>
              </a:spcBef>
              <a:buFont typeface="Arial" panose="020B0604020202020204" pitchFamily="34" charset="0"/>
              <a:buChar char="•"/>
            </a:pPr>
            <a:r>
              <a:rPr lang="en-US" sz="2400" cap="none" dirty="0">
                <a:latin typeface="Arial" panose="020B0604020202020204" pitchFamily="34" charset="0"/>
                <a:cs typeface="Arial" panose="020B0604020202020204" pitchFamily="34" charset="0"/>
              </a:rPr>
              <a:t>Public supply chain prices: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does Ford pay </a:t>
            </a:r>
            <a:b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supplier for tires?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74D6F-99D0-D84D-ABB9-9EC306287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200" y="3228582"/>
            <a:ext cx="36830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776" y="359541"/>
            <a:ext cx="7707862" cy="48802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Confidential Transactions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55677" y="908685"/>
            <a:ext cx="7700963" cy="3759042"/>
          </a:xfrm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94" y="908685"/>
            <a:ext cx="8280152" cy="38208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70520" y="3395779"/>
            <a:ext cx="1009751" cy="1980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533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70521" y="3745318"/>
            <a:ext cx="1009750" cy="2126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1478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70381" y="3395780"/>
            <a:ext cx="999461" cy="198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70382" y="3745318"/>
            <a:ext cx="1086256" cy="21265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r4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70381" y="4283953"/>
            <a:ext cx="999461" cy="2764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2606" y="2449769"/>
            <a:ext cx="4353903" cy="375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(input values)   =  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∑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(output values)   +  fee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8943" y="2449769"/>
            <a:ext cx="210352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Outputs positive?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D52A2A-1C3D-7D47-B4DA-C97F26ECED91}"/>
              </a:ext>
            </a:extLst>
          </p:cNvPr>
          <p:cNvSpPr/>
          <p:nvPr/>
        </p:nvSpPr>
        <p:spPr>
          <a:xfrm>
            <a:off x="1559170" y="4283953"/>
            <a:ext cx="762000" cy="27644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4A938E99-2DE7-2442-9C57-34C662FC037E}"/>
              </a:ext>
            </a:extLst>
          </p:cNvPr>
          <p:cNvSpPr/>
          <p:nvPr/>
        </p:nvSpPr>
        <p:spPr>
          <a:xfrm>
            <a:off x="1648691" y="4231309"/>
            <a:ext cx="3643745" cy="872836"/>
          </a:xfrm>
          <a:prstGeom prst="wedgeEllipseCallout">
            <a:avLst>
              <a:gd name="adj1" fmla="val 15565"/>
              <a:gd name="adj2" fmla="val -7718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Pedersen commitment: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x;r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)=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Confidential Transactions [Maxwell 2016]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>
              <a:buFont typeface="Arial" charset="0"/>
              <a:buChar char="•"/>
            </a:pPr>
            <a:r>
              <a:rPr lang="en-US" dirty="0"/>
              <a:t>Confidential Transactions are structured like Bitcoin transactions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Transaction amounts are hidden</a:t>
            </a:r>
          </a:p>
          <a:p>
            <a:pPr lvl="2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Compatible with Bitcoin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/>
              <a:t>Transaction graph is still public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Public verifiability of transaction validity </a:t>
            </a:r>
          </a:p>
          <a:p>
            <a:pPr lvl="1">
              <a:buFont typeface="Arial" charset="0"/>
              <a:buChar char="•"/>
            </a:pPr>
            <a:endParaRPr lang="en-US" dirty="0"/>
          </a:p>
          <a:p>
            <a:pPr lvl="1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10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 Knowledge Proof of Knowledge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068" y="2147254"/>
            <a:ext cx="1358321" cy="13415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60" y="2217972"/>
            <a:ext cx="1159051" cy="1327791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018847" y="2580640"/>
            <a:ext cx="4544513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760948" y="2238850"/>
                <a:ext cx="54469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“c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𝑥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dirty="0"/>
                  <a:t> is a commitment to a positive number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dirty="0"/>
                  <a:t>”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0948" y="2238850"/>
                <a:ext cx="544697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00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/>
          <p:cNvCxnSpPr/>
          <p:nvPr/>
        </p:nvCxnSpPr>
        <p:spPr>
          <a:xfrm flipH="1">
            <a:off x="2018846" y="3241040"/>
            <a:ext cx="4544514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69920" y="2871708"/>
            <a:ext cx="1943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“Prove </a:t>
            </a:r>
            <a:r>
              <a:rPr lang="en-US" dirty="0"/>
              <a:t>it”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69920" y="3488792"/>
            <a:ext cx="225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Challenge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2018846" y="3901440"/>
            <a:ext cx="4473394" cy="119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018846" y="4368800"/>
            <a:ext cx="4473394" cy="10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169920" y="4009628"/>
            <a:ext cx="2255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loud Callout 36"/>
              <p:cNvSpPr/>
              <p:nvPr/>
            </p:nvSpPr>
            <p:spPr>
              <a:xfrm>
                <a:off x="5874327" y="611114"/>
                <a:ext cx="2937163" cy="1418828"/>
              </a:xfrm>
              <a:prstGeom prst="cloudCallout">
                <a:avLst>
                  <a:gd name="adj1" fmla="val 11029"/>
                  <a:gd name="adj2" fmla="val 61589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No idea what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dirty="0"/>
                  <a:t> is</a:t>
                </a:r>
              </a:p>
              <a:p>
                <a:pPr algn="ctr"/>
                <a:r>
                  <a:rPr lang="en-US" dirty="0"/>
                  <a:t>But it’s positive and Peggy must know it</a:t>
                </a:r>
              </a:p>
            </p:txBody>
          </p:sp>
        </mc:Choice>
        <mc:Fallback xmlns="">
          <p:sp>
            <p:nvSpPr>
              <p:cNvPr id="37" name="Cloud Callout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327" y="611114"/>
                <a:ext cx="2937163" cy="1418828"/>
              </a:xfrm>
              <a:prstGeom prst="cloudCallout">
                <a:avLst>
                  <a:gd name="adj1" fmla="val 11029"/>
                  <a:gd name="adj2" fmla="val 61589"/>
                </a:avLst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urved Right Arrow 37"/>
          <p:cNvSpPr/>
          <p:nvPr/>
        </p:nvSpPr>
        <p:spPr>
          <a:xfrm>
            <a:off x="1062997" y="3913380"/>
            <a:ext cx="657001" cy="61976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0924" y="3488792"/>
            <a:ext cx="88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Peggy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02873" y="3597732"/>
            <a:ext cx="88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018846" y="1388021"/>
                <a:ext cx="3477491" cy="584127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aka. Range Proof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∈[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0,2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52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−1]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846" y="1388021"/>
                <a:ext cx="3477491" cy="58412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943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17" grpId="0" animBg="1"/>
    </p:bldLst>
  </p:timing>
</p:sld>
</file>

<file path=ppt/theme/theme1.xml><?xml version="1.0" encoding="utf-8"?>
<a:theme xmlns:a="http://schemas.openxmlformats.org/drawingml/2006/main" name="SU_Preso_16x9_v6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SU_Preso_16x9_v7 (1)</Template>
  <TotalTime>46833</TotalTime>
  <Words>1793</Words>
  <Application>Microsoft Macintosh PowerPoint</Application>
  <PresentationFormat>On-screen Show (16:9)</PresentationFormat>
  <Paragraphs>421</Paragraphs>
  <Slides>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ＭＳ Ｐゴシック</vt:lpstr>
      <vt:lpstr>Arial</vt:lpstr>
      <vt:lpstr>Calibri</vt:lpstr>
      <vt:lpstr>Cambria Math</vt:lpstr>
      <vt:lpstr>Source Sans Pro</vt:lpstr>
      <vt:lpstr>Source Sans Pro Semibold</vt:lpstr>
      <vt:lpstr>Trebuchet MS</vt:lpstr>
      <vt:lpstr>Wingdings</vt:lpstr>
      <vt:lpstr>SU_Preso_16x9_v6</vt:lpstr>
      <vt:lpstr>SU_Template_TopBar</vt:lpstr>
      <vt:lpstr>Bulletproofs</vt:lpstr>
      <vt:lpstr>Stanford Blockchain Conference (Formerly BPASE)</vt:lpstr>
      <vt:lpstr>Bitcoin Transactions</vt:lpstr>
      <vt:lpstr>Validity of a Bitcoin transaction</vt:lpstr>
      <vt:lpstr>Bitcoin is neither confidential or anonymous </vt:lpstr>
      <vt:lpstr>Transaction amounts available in the clear</vt:lpstr>
      <vt:lpstr>Confidential Transactions</vt:lpstr>
      <vt:lpstr>Confidential Transactions [Maxwell 2016]</vt:lpstr>
      <vt:lpstr>Zero Knowledge Proof of Knowledge</vt:lpstr>
      <vt:lpstr>Non-Interactive Zero Knowledge Proof of Knowledge (NIZK)</vt:lpstr>
      <vt:lpstr>Zerocash (BCGGMTV14)</vt:lpstr>
      <vt:lpstr>Concrete Range Proof using bit commitments</vt:lpstr>
      <vt:lpstr>Current linear-size range proofs using Σ-protocols</vt:lpstr>
      <vt:lpstr>Preprocessing SNARKs with Trusted Setup</vt:lpstr>
      <vt:lpstr>Preprocessing SNARK: Malicious Setup</vt:lpstr>
      <vt:lpstr>The problems with trusted setup in cryptocurrencies</vt:lpstr>
      <vt:lpstr>Bulletproofs</vt:lpstr>
      <vt:lpstr>Bulletproofs proof size (1 Range Proof)</vt:lpstr>
      <vt:lpstr>Bulletproofs proof size (2 Proofs)</vt:lpstr>
      <vt:lpstr>Bulletproofs proof size (10 Proofs)</vt:lpstr>
      <vt:lpstr>Proof size for circuits vs. SNARKs/STARKs</vt:lpstr>
      <vt:lpstr>Comparing Proof Systems</vt:lpstr>
      <vt:lpstr>Improving Verification</vt:lpstr>
      <vt:lpstr>Batch Verification (Bellare, Garray, Rabin 98)</vt:lpstr>
      <vt:lpstr>Non-Interactive Zero Knowledge Proof of Knowledge (NIZK)</vt:lpstr>
      <vt:lpstr>Bulletproofs MPC</vt:lpstr>
      <vt:lpstr>Construction</vt:lpstr>
      <vt:lpstr>Bulletproof tools: Vector commitments/Peddersen Hash</vt:lpstr>
      <vt:lpstr>Improved inner product argument </vt:lpstr>
      <vt:lpstr>Improved inner product argument </vt:lpstr>
      <vt:lpstr>Using the inner product argument (Range proof)</vt:lpstr>
      <vt:lpstr>Applications</vt:lpstr>
      <vt:lpstr>Bulletproofs for Confidential Transactions/Mimblewimble</vt:lpstr>
      <vt:lpstr>Bulletproofs for Monero Confidential Transactions</vt:lpstr>
      <vt:lpstr>Bulletproofs for Solvency Proofs (Dagher et al. 15)</vt:lpstr>
      <vt:lpstr>Bulletproofs for Verifiable Shuffles</vt:lpstr>
      <vt:lpstr>Bulletproofs for Smart Contracts</vt:lpstr>
      <vt:lpstr>Refereed model</vt:lpstr>
      <vt:lpstr>Bulletproofs Implementation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Confidential Transactions for Bitcoin</dc:title>
  <dc:creator>Benedikt Bunz</dc:creator>
  <dc:description>2012 PowerPoint template redesign</dc:description>
  <cp:lastModifiedBy>Benedikt Bunz</cp:lastModifiedBy>
  <cp:revision>268</cp:revision>
  <cp:lastPrinted>2018-07-16T18:40:20Z</cp:lastPrinted>
  <dcterms:created xsi:type="dcterms:W3CDTF">2017-04-09T23:57:51Z</dcterms:created>
  <dcterms:modified xsi:type="dcterms:W3CDTF">2018-07-25T07:38:03Z</dcterms:modified>
</cp:coreProperties>
</file>