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478" r:id="rId2"/>
    <p:sldId id="549" r:id="rId3"/>
    <p:sldId id="1527" r:id="rId4"/>
    <p:sldId id="1549" r:id="rId5"/>
    <p:sldId id="1528" r:id="rId6"/>
    <p:sldId id="1529" r:id="rId7"/>
    <p:sldId id="1550" r:id="rId8"/>
    <p:sldId id="1530" r:id="rId9"/>
    <p:sldId id="1558" r:id="rId10"/>
    <p:sldId id="1560" r:id="rId11"/>
    <p:sldId id="1532" r:id="rId12"/>
    <p:sldId id="1533" r:id="rId13"/>
    <p:sldId id="1561" r:id="rId14"/>
    <p:sldId id="1536" r:id="rId15"/>
    <p:sldId id="1534" r:id="rId16"/>
    <p:sldId id="1537" r:id="rId17"/>
    <p:sldId id="1553" r:id="rId18"/>
    <p:sldId id="1554" r:id="rId19"/>
    <p:sldId id="1541" r:id="rId20"/>
    <p:sldId id="1543" r:id="rId21"/>
    <p:sldId id="1542" r:id="rId22"/>
    <p:sldId id="1563" r:id="rId23"/>
    <p:sldId id="1562" r:id="rId24"/>
    <p:sldId id="1564" r:id="rId25"/>
    <p:sldId id="1539" r:id="rId26"/>
    <p:sldId id="1544" r:id="rId27"/>
    <p:sldId id="1556" r:id="rId28"/>
    <p:sldId id="1547" r:id="rId29"/>
    <p:sldId id="1552" r:id="rId30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6060B"/>
    <a:srgbClr val="AD0000"/>
    <a:srgbClr val="353535"/>
    <a:srgbClr val="3025FF"/>
    <a:srgbClr val="181818"/>
    <a:srgbClr val="CAC9CA"/>
    <a:srgbClr val="848384"/>
    <a:srgbClr val="E2FDBE"/>
    <a:srgbClr val="FEFAB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1" autoAdjust="0"/>
    <p:restoredTop sz="87234" autoAdjust="0"/>
  </p:normalViewPr>
  <p:slideViewPr>
    <p:cSldViewPr snapToGrid="0">
      <p:cViewPr varScale="1">
        <p:scale>
          <a:sx n="81" d="100"/>
          <a:sy n="81" d="100"/>
        </p:scale>
        <p:origin x="1088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10/24/18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10/24/18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quickly want to advertise the Stanford Blockchain Conference end of January, high quality talks. You can submit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F3776-9195-D442-A08F-7E998802752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7511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374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 is Z_N where N has 2000 bit or class group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02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Could be any signature but with BLS even that data is small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195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won’t change with class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497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087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Needed for batch exclusion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67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Needed for batch exclusion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01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Accumulator inserting (a, </a:t>
            </a:r>
            <a:r>
              <a:rPr lang="en-US" dirty="0" err="1"/>
              <a:t>i</a:t>
            </a:r>
            <a:r>
              <a:rPr lang="en-US" dirty="0"/>
              <a:t>) element a along with index </a:t>
            </a:r>
            <a:r>
              <a:rPr lang="en-US" dirty="0" err="1"/>
              <a:t>i</a:t>
            </a:r>
            <a:r>
              <a:rPr lang="en-US" dirty="0"/>
              <a:t> is not enough </a:t>
            </a:r>
          </a:p>
          <a:p>
            <a:r>
              <a:rPr lang="en-US" dirty="0"/>
              <a:t>(because can insert </a:t>
            </a:r>
            <a:r>
              <a:rPr lang="en-US" dirty="0" err="1"/>
              <a:t>polynomially</a:t>
            </a:r>
            <a:r>
              <a:rPr lang="en-US" dirty="0"/>
              <a:t> many elements paired with same index, not a commitment)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57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heard a talk this morning on UTXO dust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657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I have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7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We’ll omit 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82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80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70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if </a:t>
            </a:r>
            <a:r>
              <a:rPr lang="en-US" dirty="0" err="1"/>
              <a:t>merkle</a:t>
            </a:r>
            <a:r>
              <a:rPr lang="en-US" dirty="0"/>
              <a:t> trees than 160gb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06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Unclear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9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8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ECC0-B414-2341-B38E-F09352708024}" type="datetime1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30496-3339-0440-9773-243F7015D88B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7FDEB-364A-B442-8153-2CD4689CF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105BF-C1B3-6D4E-A59E-499F8C43C281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09D7C-FB2F-0040-953E-E4C6A2FBB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SUSig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350" y="4811713"/>
            <a:ext cx="2046288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4806950"/>
            <a:ext cx="9155113" cy="342900"/>
          </a:xfrm>
          <a:prstGeom prst="rect">
            <a:avLst/>
          </a:prstGeom>
          <a:solidFill>
            <a:schemeClr val="bg2"/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38100" dist="25401" dir="2700000" algn="br" rotWithShape="0">
              <a:srgbClr val="000000">
                <a:alpha val="59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ource Sans Pro" charset="0"/>
                <a:ea typeface="ＭＳ Ｐゴシック" charset="-128"/>
              </a:defRPr>
            </a:lvl9pPr>
          </a:lstStyle>
          <a:p>
            <a:pPr algn="ctr" eaLnBrk="1" hangingPunct="1"/>
            <a:endParaRPr lang="x-none" altLang="x-none" sz="180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7" name="Picture 14" title="Stanford Universit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6450" y="4883150"/>
            <a:ext cx="1546225" cy="18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800555"/>
            <a:ext cx="8229600" cy="618473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3"/>
          <p:cNvSpPr>
            <a:spLocks noGrp="1"/>
          </p:cNvSpPr>
          <p:nvPr>
            <p:ph type="body" sz="quarter" idx="18"/>
          </p:nvPr>
        </p:nvSpPr>
        <p:spPr>
          <a:xfrm>
            <a:off x="1603375" y="3599022"/>
            <a:ext cx="6059488" cy="205740"/>
          </a:xfrm>
          <a:prstGeom prst="rect">
            <a:avLst/>
          </a:prstGeom>
        </p:spPr>
        <p:txBody>
          <a:bodyPr wrap="none" anchor="ctr" anchorCtr="1">
            <a:noAutofit/>
          </a:bodyPr>
          <a:lstStyle>
            <a:lvl1pPr algn="ctr">
              <a:buNone/>
              <a:defRPr sz="18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57200" y="2419028"/>
            <a:ext cx="8229600" cy="46189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100" cap="small" spc="300">
                <a:solidFill>
                  <a:srgbClr val="A400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563476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955679" y="908685"/>
            <a:ext cx="7700963" cy="3759042"/>
          </a:xfrm>
        </p:spPr>
        <p:txBody>
          <a:bodyPr/>
          <a:lstStyle>
            <a:lvl1pPr>
              <a:defRPr sz="1350"/>
            </a:lvl1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19468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8776" y="359542"/>
            <a:ext cx="7707862" cy="488024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955679" y="908685"/>
            <a:ext cx="7700963" cy="3759042"/>
          </a:xfrm>
        </p:spPr>
        <p:txBody>
          <a:bodyPr/>
          <a:lstStyle>
            <a:lvl1pPr>
              <a:defRPr sz="1350"/>
            </a:lvl1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09395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43962-2CA5-8F42-B7B5-DD6AF428F466}" type="datetime1">
              <a:rPr lang="en-US" smtClean="0"/>
              <a:t>10/24/18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EAAF7-E907-EF47-9376-F956DC3F0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0E538-D917-884A-AAB6-FC01C056EB2A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18A3-D5D6-4043-8C9B-21F11BE5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51FECB-AA8F-7649-869C-3F880FEF2897}" type="datetime1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C0BA1-4D10-1E4E-9CB1-1E8FE84A6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D4065-E6B3-D848-9EF7-DBF8870F5BE4}" type="datetime1">
              <a:rPr lang="en-US" smtClean="0"/>
              <a:t>10/24/18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A769E-1472-9F4A-B8A7-652EC07CB8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F7BE1-D10A-E247-8D12-1D5F3F5892C8}" type="datetime1">
              <a:rPr lang="en-US" smtClean="0"/>
              <a:t>10/24/18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19865-AC56-9E4C-93A5-5CAEFDF0C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ECDF9-6B45-CF4A-A4DA-78C4A13E74C5}" type="datetime1">
              <a:rPr lang="en-US" smtClean="0"/>
              <a:t>10/24/18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8A506-B62C-DE4E-AE82-75CC17223A7F}" type="datetime1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B7DBA-A90E-3C4A-B86D-FF4CB8C58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C8E96-B9CA-B54F-B86F-E9A69F2B29FB}" type="datetime1">
              <a:rPr lang="en-US" smtClean="0"/>
              <a:t>10/24/18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F340-15F2-D541-AFEA-8BBEC11656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011B68-9E7F-8440-B512-02CCA988A185}" type="datetime1">
              <a:rPr lang="en-US" smtClean="0"/>
              <a:t>10/24/18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2" r:id="rId12"/>
    <p:sldLayoutId id="2147484103" r:id="rId13"/>
    <p:sldLayoutId id="2147484104" r:id="rId14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0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19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yber.stanford.edu/sbc1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inyurl.com/bpasevideos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.tiff"/><Relationship Id="rId7" Type="http://schemas.openxmlformats.org/officeDocument/2006/relationships/image" Target="../media/image32.png"/><Relationship Id="rId12" Type="http://schemas.openxmlformats.org/officeDocument/2006/relationships/image" Target="../media/image4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24.tiff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7.png"/><Relationship Id="rId9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90.png"/><Relationship Id="rId4" Type="http://schemas.openxmlformats.org/officeDocument/2006/relationships/image" Target="../media/image17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6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10" Type="http://schemas.openxmlformats.org/officeDocument/2006/relationships/image" Target="../media/image40.png"/><Relationship Id="rId4" Type="http://schemas.openxmlformats.org/officeDocument/2006/relationships/image" Target="../media/image17.png"/><Relationship Id="rId9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4.png"/><Relationship Id="rId4" Type="http://schemas.openxmlformats.org/officeDocument/2006/relationships/image" Target="../media/image17.png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0.png"/><Relationship Id="rId4" Type="http://schemas.openxmlformats.org/officeDocument/2006/relationships/image" Target="../media/image4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pentimestamps/opentimestamps-server/blob/master/doc/merkle-mountain-range.md" TargetMode="External"/><Relationship Id="rId2" Type="http://schemas.openxmlformats.org/officeDocument/2006/relationships/hyperlink" Target="https://petertodd.org/2016/delayed-txo-commitments#further-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itcointalk.org/index.php?topic=101734.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24C3F8FA-1587-B442-8DB1-61D5169D0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22288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30000"/>
              </a:lnSpc>
              <a:spcBef>
                <a:spcPts val="1872"/>
              </a:spcBef>
            </a:pP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Benedikt </a:t>
            </a:r>
            <a:r>
              <a:rPr lang="en-US" dirty="0" err="1">
                <a:solidFill>
                  <a:schemeClr val="tx1"/>
                </a:solidFill>
              </a:rPr>
              <a:t>Bünz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130000"/>
              </a:lnSpc>
              <a:spcBef>
                <a:spcPts val="1872"/>
              </a:spcBef>
            </a:pPr>
            <a:r>
              <a:rPr lang="en-US" u="sng" dirty="0">
                <a:solidFill>
                  <a:schemeClr val="tx1"/>
                </a:solidFill>
              </a:rPr>
              <a:t>Joint work with: </a:t>
            </a:r>
          </a:p>
          <a:p>
            <a:pPr>
              <a:lnSpc>
                <a:spcPct val="130000"/>
              </a:lnSpc>
              <a:spcBef>
                <a:spcPts val="1872"/>
              </a:spcBef>
            </a:pPr>
            <a:r>
              <a:rPr lang="en-US" dirty="0">
                <a:solidFill>
                  <a:schemeClr val="tx1"/>
                </a:solidFill>
              </a:rPr>
              <a:t>Ben Fisch and Dan </a:t>
            </a:r>
            <a:r>
              <a:rPr lang="en-US" dirty="0" err="1">
                <a:solidFill>
                  <a:schemeClr val="tx1"/>
                </a:solidFill>
              </a:rPr>
              <a:t>Boneh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16D14-D007-B048-884A-F7954F17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E5B5C-DED7-1642-8D38-762AABC53A4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D183668-20C2-EA4C-87D8-FE0BE14E94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2295" y="1578371"/>
            <a:ext cx="9031705" cy="695368"/>
          </a:xfrm>
        </p:spPr>
        <p:txBody>
          <a:bodyPr/>
          <a:lstStyle/>
          <a:p>
            <a:r>
              <a:rPr lang="en-US" sz="3600" dirty="0"/>
              <a:t>Batching Techniques for Accumulators</a:t>
            </a:r>
            <a:br>
              <a:rPr lang="en-US" sz="3600" dirty="0"/>
            </a:br>
            <a:r>
              <a:rPr lang="en-US" sz="3600" dirty="0"/>
              <a:t>with Applications to IOPs and Blockchains</a:t>
            </a:r>
          </a:p>
        </p:txBody>
      </p:sp>
    </p:spTree>
    <p:extLst>
      <p:ext uri="{BB962C8B-B14F-4D97-AF65-F5344CB8AC3E}">
        <p14:creationId xmlns:p14="http://schemas.microsoft.com/office/powerpoint/2010/main" val="709330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1207-D068-C845-896A-D430BC15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Accumulator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A673-829E-3746-B189-BD712CB9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/>
              <p:nvPr/>
            </p:nvSpPr>
            <p:spPr>
              <a:xfrm>
                <a:off x="980902" y="947651"/>
                <a:ext cx="7705898" cy="6138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InclusionProof(</a:t>
                </a:r>
                <a:r>
                  <a:rPr lang="en-US" b="1" dirty="0" err="1"/>
                  <a:t>A,x</a:t>
                </a:r>
                <a:r>
                  <a:rPr lang="en-US" b="1" dirty="0"/>
                  <a:t>):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Computed using trapdoor(</a:t>
                </a:r>
                <a:r>
                  <a:rPr lang="en-US" dirty="0" err="1"/>
                  <a:t>p,q</a:t>
                </a:r>
                <a:r>
                  <a:rPr lang="en-US" dirty="0"/>
                  <a:t>)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Verify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r>
                  <a:rPr lang="en-US" b="1" dirty="0"/>
                  <a:t>Exclusion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gcd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)=1 See [LiLiXue07] 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947651"/>
                <a:ext cx="7705898" cy="6138732"/>
              </a:xfrm>
              <a:prstGeom prst="rect">
                <a:avLst/>
              </a:prstGeom>
              <a:blipFill>
                <a:blip r:embed="rId3"/>
                <a:stretch>
                  <a:fillRect l="-1151" t="-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20DEBA6-8BEE-6043-8A04-102B766AA56C}"/>
              </a:ext>
            </a:extLst>
          </p:cNvPr>
          <p:cNvSpPr/>
          <p:nvPr/>
        </p:nvSpPr>
        <p:spPr>
          <a:xfrm>
            <a:off x="3930316" y="2646947"/>
            <a:ext cx="4074695" cy="12673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stateless updates:</a:t>
            </a:r>
          </a:p>
          <a:p>
            <a:pPr algn="ctr"/>
            <a:r>
              <a:rPr lang="en-US" dirty="0"/>
              <a:t>[LiLiXue07]</a:t>
            </a:r>
          </a:p>
        </p:txBody>
      </p:sp>
    </p:spTree>
    <p:extLst>
      <p:ext uri="{BB962C8B-B14F-4D97-AF65-F5344CB8AC3E}">
        <p14:creationId xmlns:p14="http://schemas.microsoft.com/office/powerpoint/2010/main" val="111132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2F1CD-C36E-8040-B813-55F2AFB5A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= Trusted Setup?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F8A10-EC6C-A043-9AD8-B8A3D7E5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360AC9-49A5-D343-A485-8451C38BCFF1}"/>
              </a:ext>
            </a:extLst>
          </p:cNvPr>
          <p:cNvSpPr/>
          <p:nvPr/>
        </p:nvSpPr>
        <p:spPr>
          <a:xfrm>
            <a:off x="2551176" y="1243584"/>
            <a:ext cx="4041648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N=p*q, </a:t>
            </a:r>
            <a:r>
              <a:rPr lang="en-US" dirty="0" err="1"/>
              <a:t>p,q</a:t>
            </a:r>
            <a:r>
              <a:rPr lang="en-US" dirty="0"/>
              <a:t> unknown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0D2EE5-BF36-BF4E-97EA-EBA1D4AC5F7D}"/>
              </a:ext>
            </a:extLst>
          </p:cNvPr>
          <p:cNvSpPr/>
          <p:nvPr/>
        </p:nvSpPr>
        <p:spPr>
          <a:xfrm>
            <a:off x="2551176" y="2603087"/>
            <a:ext cx="4041648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Efficient delete needs trapdoor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C2CF63-88A3-9942-9D85-9964443CE0AB}"/>
              </a:ext>
            </a:extLst>
          </p:cNvPr>
          <p:cNvSpPr/>
          <p:nvPr/>
        </p:nvSpPr>
        <p:spPr>
          <a:xfrm>
            <a:off x="2551176" y="3782806"/>
            <a:ext cx="4041648" cy="804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You can find Ns in the wild (Ron </a:t>
            </a:r>
            <a:r>
              <a:rPr lang="en-US" dirty="0" err="1"/>
              <a:t>Rivest</a:t>
            </a:r>
            <a:r>
              <a:rPr lang="en-US" dirty="0"/>
              <a:t> Assumption)</a:t>
            </a:r>
          </a:p>
        </p:txBody>
      </p:sp>
    </p:spTree>
    <p:extLst>
      <p:ext uri="{BB962C8B-B14F-4D97-AF65-F5344CB8AC3E}">
        <p14:creationId xmlns:p14="http://schemas.microsoft.com/office/powerpoint/2010/main" val="111243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6EEA3-3101-4B48-914B-F3BD3CF9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Groups [BW88,L12]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72B410-524A-3647-B506-2D5478B7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C5DB0E-8E66-EA43-A87B-948EA030F272}"/>
              </a:ext>
            </a:extLst>
          </p:cNvPr>
          <p:cNvSpPr/>
          <p:nvPr/>
        </p:nvSpPr>
        <p:spPr>
          <a:xfrm>
            <a:off x="6732419" y="2858008"/>
            <a:ext cx="1775161" cy="933745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trusted setup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D21900-F212-4ABB-9D9C-AFFA32123E26}"/>
              </a:ext>
            </a:extLst>
          </p:cNvPr>
          <p:cNvSpPr txBox="1"/>
          <p:nvPr/>
        </p:nvSpPr>
        <p:spPr>
          <a:xfrm>
            <a:off x="2856122" y="1100309"/>
            <a:ext cx="2743200" cy="457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C62934-A3AC-462F-A5A7-D65AF0637E27}"/>
                  </a:ext>
                </a:extLst>
              </p:cNvPr>
              <p:cNvSpPr txBox="1"/>
              <p:nvPr/>
            </p:nvSpPr>
            <p:spPr>
              <a:xfrm>
                <a:off x="671214" y="1100309"/>
                <a:ext cx="7498425" cy="896592"/>
              </a:xfrm>
              <a:prstGeom prst="rect">
                <a:avLst/>
              </a:prstGeom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dirty="0">
                    <a:cs typeface="Arial"/>
                  </a:rPr>
                  <a:t>CL(</a:t>
                </a:r>
                <a:r>
                  <a:rPr lang="en-US" dirty="0" err="1">
                    <a:cs typeface="Arial"/>
                  </a:rPr>
                  <a:t>Δ</a:t>
                </a:r>
                <a:r>
                  <a:rPr lang="en-US" dirty="0">
                    <a:latin typeface="ＭＳ Ｐゴシック"/>
                    <a:cs typeface="Arial"/>
                  </a:rPr>
                  <a:t>) - Class group of quadratic number field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/>
                      </a:rPr>
                      <m:t>ℚ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Aria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  <a:cs typeface="Arial"/>
                              </a:rPr>
                              <m:t>Δ</m:t>
                            </m:r>
                          </m:e>
                        </m:rad>
                      </m:e>
                    </m:d>
                  </m:oMath>
                </a14:m>
                <a:endParaRPr lang="en-US" dirty="0">
                  <a:cs typeface="Arial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cs typeface="Arial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=−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Arial"/>
                      </a:rPr>
                      <m:t>𝑝</m:t>
                    </m:r>
                  </m:oMath>
                </a14:m>
                <a:r>
                  <a:rPr lang="en-US" dirty="0">
                    <a:cs typeface="Arial"/>
                  </a:rPr>
                  <a:t> (a large random prime)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EC62934-A3AC-462F-A5A7-D65AF0637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214" y="1100309"/>
                <a:ext cx="7498425" cy="896592"/>
              </a:xfrm>
              <a:prstGeom prst="rect">
                <a:avLst/>
              </a:prstGeom>
              <a:blipFill>
                <a:blip r:embed="rId2"/>
                <a:stretch>
                  <a:fillRect t="-4225" b="-14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F326-BC2E-274E-B21E-FA8387A3A96E}"/>
                  </a:ext>
                </a:extLst>
              </p:cNvPr>
              <p:cNvSpPr txBox="1"/>
              <p:nvPr/>
            </p:nvSpPr>
            <p:spPr>
              <a:xfrm>
                <a:off x="435213" y="2075996"/>
                <a:ext cx="6835515" cy="3090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u="sng" dirty="0"/>
                  <a:t>Properties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Element representation: integer pairs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 lvl="1"/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Tasks believed to be hard to compute:</a:t>
                </a:r>
              </a:p>
              <a:p>
                <a:pPr lvl="2"/>
                <a:r>
                  <a:rPr lang="en-US" b="1" dirty="0">
                    <a:solidFill>
                      <a:srgbClr val="FF0000"/>
                    </a:solidFill>
                  </a:rPr>
                  <a:t>Odd prime roots         Group order</a:t>
                </a:r>
              </a:p>
              <a:p>
                <a:pPr lvl="2"/>
                <a:endParaRPr lang="en-US" b="1" dirty="0">
                  <a:solidFill>
                    <a:srgbClr val="FF000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≈1536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𝑏𝑖𝑡𝑠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128 bit security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E5F326-BC2E-274E-B21E-FA8387A3A9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213" y="2075996"/>
                <a:ext cx="6835515" cy="3090526"/>
              </a:xfrm>
              <a:prstGeom prst="rect">
                <a:avLst/>
              </a:prstGeom>
              <a:blipFill>
                <a:blip r:embed="rId3"/>
                <a:stretch>
                  <a:fillRect l="-1299" t="-1224" b="-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056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4D7C0-2E1A-D74A-8638-487784CC8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Accumulator State of 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DCCF4-BA2C-9447-82BD-D11594EAD4F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00151"/>
                <a:ext cx="8229600" cy="3567112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u="sng" dirty="0"/>
                  <a:t>Positives</a:t>
                </a:r>
              </a:p>
              <a:p>
                <a:r>
                  <a:rPr lang="en-US" u="sng" dirty="0"/>
                  <a:t>Constant</a:t>
                </a:r>
                <a:r>
                  <a:rPr lang="en-US" dirty="0"/>
                  <a:t> size inclusion proofs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000 bits)   </a:t>
                </a:r>
              </a:p>
              <a:p>
                <a:pPr marL="457200" lvl="1" indent="0">
                  <a:buNone/>
                </a:pPr>
                <a:r>
                  <a:rPr lang="en-US" i="1" dirty="0"/>
                  <a:t>Better than Merkle tree for set size &gt; 4000 </a:t>
                </a:r>
              </a:p>
              <a:p>
                <a:r>
                  <a:rPr lang="en-US" u="sng" dirty="0"/>
                  <a:t>Dynamic</a:t>
                </a:r>
                <a:r>
                  <a:rPr lang="en-US" dirty="0"/>
                  <a:t>  stateless adds (can add elements w/o knowing set) </a:t>
                </a:r>
              </a:p>
              <a:p>
                <a:r>
                  <a:rPr lang="en-US" dirty="0"/>
                  <a:t>Decentralized storage (no need for full node storage)</a:t>
                </a:r>
              </a:p>
              <a:p>
                <a:pPr lvl="1">
                  <a:buFont typeface="Wingdings" pitchFamily="2" charset="2"/>
                  <a:buChar char="Ø"/>
                </a:pPr>
                <a:r>
                  <a:rPr lang="en-US" i="1" dirty="0"/>
                  <a:t>Users maintain their own UTXOs and membership proofs</a:t>
                </a:r>
              </a:p>
              <a:p>
                <a:pPr marL="0" indent="0">
                  <a:buNone/>
                </a:pPr>
                <a:endParaRPr lang="en-US" b="1" u="sng" dirty="0"/>
              </a:p>
              <a:p>
                <a:pPr marL="0" indent="0">
                  <a:buNone/>
                </a:pPr>
                <a:r>
                  <a:rPr lang="en-US" b="1" u="sng" dirty="0"/>
                  <a:t>Room for improvement?</a:t>
                </a:r>
                <a:r>
                  <a:rPr lang="en-US" b="1" dirty="0"/>
                  <a:t>   </a:t>
                </a:r>
                <a:r>
                  <a:rPr lang="en-US" b="1" dirty="0">
                    <a:solidFill>
                      <a:srgbClr val="FF0000"/>
                    </a:solidFill>
                  </a:rPr>
                  <a:t>This work</a:t>
                </a:r>
              </a:p>
              <a:p>
                <a:r>
                  <a:rPr lang="en-US" dirty="0"/>
                  <a:t>Aggregate/batch inclusion proofs (many at cost of one) </a:t>
                </a:r>
              </a:p>
              <a:p>
                <a:r>
                  <a:rPr lang="en-US" dirty="0"/>
                  <a:t>Stateless deletes </a:t>
                </a:r>
              </a:p>
              <a:p>
                <a:r>
                  <a:rPr lang="en-US" dirty="0"/>
                  <a:t>Faster (batch) verification</a:t>
                </a:r>
              </a:p>
              <a:p>
                <a:endParaRPr 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43DCCF4-BA2C-9447-82BD-D11594EAD4F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00151"/>
                <a:ext cx="8229600" cy="3567112"/>
              </a:xfrm>
              <a:blipFill>
                <a:blip r:embed="rId3"/>
                <a:stretch>
                  <a:fillRect l="-772" t="-2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C8F2B-03DF-EB4A-99B0-A3A32130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76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CF3B96-AB69-0644-8C29-9E428771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Aggregate Inclusion Proofs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B8A23D-4962-A94C-8688-07BE2744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EAD863-99BD-1D47-A8F5-C9F24A869EC5}"/>
                  </a:ext>
                </a:extLst>
              </p:cNvPr>
              <p:cNvSpPr/>
              <p:nvPr/>
            </p:nvSpPr>
            <p:spPr>
              <a:xfrm>
                <a:off x="457200" y="1671849"/>
                <a:ext cx="2831910" cy="8461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5EAD863-99BD-1D47-A8F5-C9F24A869E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71849"/>
                <a:ext cx="2831910" cy="846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B6A64B0D-8CED-EB4C-BB86-A96C87FC1211}"/>
                  </a:ext>
                </a:extLst>
              </p:cNvPr>
              <p:cNvSpPr/>
              <p:nvPr/>
            </p:nvSpPr>
            <p:spPr>
              <a:xfrm>
                <a:off x="3518278" y="1351125"/>
                <a:ext cx="2942230" cy="1487607"/>
              </a:xfrm>
              <a:prstGeom prst="rightArrow">
                <a:avLst>
                  <a:gd name="adj1" fmla="val 78205"/>
                  <a:gd name="adj2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𝑆h𝑎𝑚𝑖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𝑇𝑟𝑖𝑐𝑘</m:t>
                    </m:r>
                  </m:oMath>
                </a14:m>
                <a:r>
                  <a:rPr lang="en-US" dirty="0"/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b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ight Arrow 5">
                <a:extLst>
                  <a:ext uri="{FF2B5EF4-FFF2-40B4-BE49-F238E27FC236}">
                    <a16:creationId xmlns:a16="http://schemas.microsoft.com/office/drawing/2014/main" id="{B6A64B0D-8CED-EB4C-BB86-A96C87FC12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8278" y="1351125"/>
                <a:ext cx="2942230" cy="1487607"/>
              </a:xfrm>
              <a:prstGeom prst="rightArrow">
                <a:avLst>
                  <a:gd name="adj1" fmla="val 78205"/>
                  <a:gd name="adj2" fmla="val 5000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7645E5-C663-C147-B40E-097D23FD1BB7}"/>
                  </a:ext>
                </a:extLst>
              </p:cNvPr>
              <p:cNvSpPr/>
              <p:nvPr/>
            </p:nvSpPr>
            <p:spPr>
              <a:xfrm>
                <a:off x="6689676" y="1671847"/>
                <a:ext cx="2345141" cy="846161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1,2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47645E5-C663-C147-B40E-097D23FD1B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676" y="1671847"/>
                <a:ext cx="2345141" cy="84616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FCE7677-B0B9-244F-82A3-103F384CE940}"/>
              </a:ext>
            </a:extLst>
          </p:cNvPr>
          <p:cNvSpPr/>
          <p:nvPr/>
        </p:nvSpPr>
        <p:spPr>
          <a:xfrm>
            <a:off x="682388" y="3193576"/>
            <a:ext cx="8004412" cy="1146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inclusion proofs per block: 1.5kb</a:t>
            </a:r>
          </a:p>
          <a:p>
            <a:pPr algn="ctr"/>
            <a:r>
              <a:rPr lang="en-US" dirty="0"/>
              <a:t>All inclusion proofs ever: 160GB -&gt; 1.5kb</a:t>
            </a:r>
          </a:p>
        </p:txBody>
      </p:sp>
    </p:spTree>
    <p:extLst>
      <p:ext uri="{BB962C8B-B14F-4D97-AF65-F5344CB8AC3E}">
        <p14:creationId xmlns:p14="http://schemas.microsoft.com/office/powerpoint/2010/main" val="346487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39795-DFBF-DB4A-8EC6-7A46156FD1F8}"/>
                  </a:ext>
                </a:extLst>
              </p:cNvPr>
              <p:cNvSpPr txBox="1"/>
              <p:nvPr/>
            </p:nvSpPr>
            <p:spPr>
              <a:xfrm>
                <a:off x="980902" y="947651"/>
                <a:ext cx="7705898" cy="5797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Delete with trapdoor(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b="1" dirty="0"/>
                  <a:t>):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sup>
                    </m:sSubSup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Delete with inclusion proof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1" dirty="0"/>
                  <a:t>; </a:t>
                </a:r>
                <a:endParaRPr lang="en-US" dirty="0"/>
              </a:p>
              <a:p>
                <a:endParaRPr lang="en-US" b="1" dirty="0"/>
              </a:p>
              <a:p>
                <a:r>
                  <a:rPr lang="en-US" b="1" dirty="0" err="1"/>
                  <a:t>BatchDelete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Compute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s.t.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y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5539795-DFBF-DB4A-8EC6-7A46156FD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947651"/>
                <a:ext cx="7705898" cy="5797997"/>
              </a:xfrm>
              <a:prstGeom prst="rect">
                <a:avLst/>
              </a:prstGeom>
              <a:blipFill>
                <a:blip r:embed="rId3"/>
                <a:stretch>
                  <a:fillRect l="-1151" t="-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72C7D44-CA17-BD42-AECE-071A35472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Stateless Deletion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B70AD-49A3-A144-ACED-81EBA8BD8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6A0C38-D716-F74E-B46E-6AB6B1CF9D1F}"/>
              </a:ext>
            </a:extLst>
          </p:cNvPr>
          <p:cNvSpPr/>
          <p:nvPr/>
        </p:nvSpPr>
        <p:spPr>
          <a:xfrm>
            <a:off x="5606717" y="3658707"/>
            <a:ext cx="2719136" cy="12454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 State, </a:t>
            </a:r>
          </a:p>
          <a:p>
            <a:pPr algn="ctr"/>
            <a:r>
              <a:rPr lang="en-US" dirty="0"/>
              <a:t>no Trapdoor, </a:t>
            </a:r>
          </a:p>
          <a:p>
            <a:pPr algn="ctr"/>
            <a:r>
              <a:rPr lang="en-US" dirty="0"/>
              <a:t>asynchronous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4873C-4D28-D849-8103-29E96AC82AC2}"/>
              </a:ext>
            </a:extLst>
          </p:cNvPr>
          <p:cNvSpPr/>
          <p:nvPr/>
        </p:nvSpPr>
        <p:spPr>
          <a:xfrm>
            <a:off x="5967664" y="1060985"/>
            <a:ext cx="2502568" cy="719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Using knowledge of p, q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2C61B8-064A-FA44-B0AD-F1C9A82EA471}"/>
                  </a:ext>
                </a:extLst>
              </p:cNvPr>
              <p:cNvSpPr/>
              <p:nvPr/>
            </p:nvSpPr>
            <p:spPr>
              <a:xfrm>
                <a:off x="5133474" y="2855495"/>
                <a:ext cx="3553326" cy="66629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g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42C61B8-064A-FA44-B0AD-F1C9A82EA4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3474" y="2855495"/>
                <a:ext cx="3553326" cy="6662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576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B7504-FA73-E14C-891C-26B3B0529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Too slow?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AE6AA-D101-8040-8C67-C7CC34B5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Openssl</a:t>
            </a:r>
            <a:r>
              <a:rPr lang="en-US" dirty="0"/>
              <a:t> 2048 bit RSA:</a:t>
            </a:r>
          </a:p>
          <a:p>
            <a:pPr lvl="1"/>
            <a:r>
              <a:rPr lang="en-US" dirty="0"/>
              <a:t>219 updates per second</a:t>
            </a:r>
          </a:p>
          <a:p>
            <a:pPr lvl="1"/>
            <a:r>
              <a:rPr lang="en-US" dirty="0"/>
              <a:t>Verification/Full sync would be problematic</a:t>
            </a:r>
          </a:p>
          <a:p>
            <a:r>
              <a:rPr lang="en-US" dirty="0"/>
              <a:t>Class groups: No good benchmarks yet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EAEFD1-54E5-7642-A64B-FD2F1343B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59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393097" y="1729409"/>
            <a:ext cx="44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6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00329"/>
              </a:xfrm>
              <a:prstGeom prst="rect">
                <a:avLst/>
              </a:prstGeom>
              <a:blipFill>
                <a:blip r:embed="rId7"/>
                <a:stretch>
                  <a:fillRect l="-1622" t="-10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54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ℓ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547411"/>
              </a:xfrm>
              <a:prstGeom prst="rect">
                <a:avLst/>
              </a:prstGeom>
              <a:blipFill>
                <a:blip r:embed="rId9"/>
                <a:stretch>
                  <a:fillRect l="-1840" t="-813" b="-2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Wesolowski</a:t>
            </a:r>
            <a:r>
              <a:rPr lang="en-US" dirty="0"/>
              <a:t> Proof </a:t>
            </a:r>
            <a:r>
              <a:rPr lang="en-US" sz="2200" dirty="0"/>
              <a:t>[Wesolowski’18]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8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393097" y="1729409"/>
            <a:ext cx="44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5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6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5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544077"/>
              </a:xfrm>
              <a:prstGeom prst="rect">
                <a:avLst/>
              </a:prstGeom>
              <a:blipFill>
                <a:blip r:embed="rId9"/>
                <a:stretch>
                  <a:fillRect l="-1840"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Exponentiation (</a:t>
            </a:r>
            <a:r>
              <a:rPr lang="en-US" dirty="0" err="1"/>
              <a:t>PoE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87708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86782-E39E-F945-BD69-5015E2305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PoE</a:t>
            </a:r>
            <a:r>
              <a:rPr lang="en-US" dirty="0"/>
              <a:t> Efficiency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346769-31D5-4441-A9E4-570AA9150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08308A-9EAD-BA4E-A6F3-0C4485FE7D11}"/>
                  </a:ext>
                </a:extLst>
              </p:cNvPr>
              <p:cNvSpPr/>
              <p:nvPr/>
            </p:nvSpPr>
            <p:spPr>
              <a:xfrm>
                <a:off x="832513" y="1910687"/>
                <a:ext cx="2119234" cy="102358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Direct Verification: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D08308A-9EAD-BA4E-A6F3-0C4485FE7D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13" y="1910687"/>
                <a:ext cx="2119234" cy="1023582"/>
              </a:xfrm>
              <a:prstGeom prst="rect">
                <a:avLst/>
              </a:prstGeom>
              <a:blipFill>
                <a:blip r:embed="rId3"/>
                <a:stretch>
                  <a:fillRect t="-952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ABF499-1172-434B-B3E2-F1809EEB89FA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73ABF499-1172-434B-B3E2-F1809EEB89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B9F04D-1D33-7242-B2A6-CEE1626541A2}"/>
                  </a:ext>
                </a:extLst>
              </p:cNvPr>
              <p:cNvSpPr/>
              <p:nvPr/>
            </p:nvSpPr>
            <p:spPr>
              <a:xfrm>
                <a:off x="5804847" y="1910686"/>
                <a:ext cx="1815153" cy="128288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/>
                  <a:t>PoE</a:t>
                </a:r>
                <a:r>
                  <a:rPr lang="en-US" dirty="0"/>
                  <a:t> Verify: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CB9F04D-1D33-7242-B2A6-CEE1626541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4847" y="1910686"/>
                <a:ext cx="1815153" cy="128288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C002B4-F1E0-584A-BFE4-F9DC09C486BE}"/>
                  </a:ext>
                </a:extLst>
              </p:cNvPr>
              <p:cNvSpPr/>
              <p:nvPr/>
            </p:nvSpPr>
            <p:spPr>
              <a:xfrm>
                <a:off x="1023582" y="3357349"/>
                <a:ext cx="6400800" cy="79157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Exponentiation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𝔾</m:t>
                    </m:r>
                  </m:oMath>
                </a14:m>
                <a:r>
                  <a:rPr lang="en-US" dirty="0"/>
                  <a:t> vs. 128 bit long-division:</a:t>
                </a:r>
              </a:p>
              <a:p>
                <a:pPr algn="ctr"/>
                <a:r>
                  <a:rPr lang="en-US" dirty="0"/>
                  <a:t>5000x difference for 128 bit security</a:t>
                </a: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AEC002B4-F1E0-584A-BFE4-F9DC09C486B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582" y="3357349"/>
                <a:ext cx="6400800" cy="791570"/>
              </a:xfrm>
              <a:prstGeom prst="rect">
                <a:avLst/>
              </a:prstGeom>
              <a:blipFill>
                <a:blip r:embed="rId6"/>
                <a:stretch>
                  <a:fillRect t="-3030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BB8F2B6-3771-E64C-A0CF-1025E9CAC8D3}"/>
              </a:ext>
            </a:extLst>
          </p:cNvPr>
          <p:cNvCxnSpPr>
            <a:cxnSpLocks/>
          </p:cNvCxnSpPr>
          <p:nvPr/>
        </p:nvCxnSpPr>
        <p:spPr>
          <a:xfrm flipV="1">
            <a:off x="5804847" y="2729553"/>
            <a:ext cx="473123" cy="7355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5F91838-95FF-5E4E-8D3A-64D49CBE8298}"/>
              </a:ext>
            </a:extLst>
          </p:cNvPr>
          <p:cNvCxnSpPr>
            <a:cxnSpLocks/>
          </p:cNvCxnSpPr>
          <p:nvPr/>
        </p:nvCxnSpPr>
        <p:spPr>
          <a:xfrm flipH="1" flipV="1">
            <a:off x="1427747" y="2729553"/>
            <a:ext cx="930442" cy="6713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28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1106CB-B56B-B547-9F62-9C8B0AA16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Stanford Blockchain Conference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3D2CB-0659-2145-AC2A-BD5D15865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(Formerly BPASE)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Conference: Jan. 30 - Feb 1, 2019.   (three days)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Only technical submissions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Submission: October 16th, 2018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https://cyber.stanford.edu/sbc19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Videos: </a:t>
            </a:r>
            <a:r>
              <a:rPr lang="en-US" dirty="0">
                <a:hlinkClick r:id="rId4"/>
              </a:rPr>
              <a:t>https://tinyurl.com/bpasevideos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Part of the Stanford Center for Blockchain Research (@</a:t>
            </a:r>
            <a:r>
              <a:rPr lang="en-US" dirty="0" err="1"/>
              <a:t>CBRStanford</a:t>
            </a:r>
            <a:r>
              <a:rPr lang="en-US" dirty="0"/>
              <a:t>) 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9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0D5B9-8347-DD46-9D9D-1C5A8E83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Fast Block Verification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2E4BB-EADC-4A47-B04E-FF6D7C67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C78E2A-8216-B24B-A6DB-5389FBD91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94" y="1518881"/>
            <a:ext cx="929069" cy="123875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104D2F-85AF-7440-B4F6-3CF824E8866A}"/>
              </a:ext>
            </a:extLst>
          </p:cNvPr>
          <p:cNvSpPr/>
          <p:nvPr/>
        </p:nvSpPr>
        <p:spPr>
          <a:xfrm>
            <a:off x="3364173" y="1037399"/>
            <a:ext cx="2749756" cy="473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Header: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98036C-CC11-734F-8F5C-4DF9263A9CCE}"/>
              </a:ext>
            </a:extLst>
          </p:cNvPr>
          <p:cNvSpPr/>
          <p:nvPr/>
        </p:nvSpPr>
        <p:spPr>
          <a:xfrm>
            <a:off x="3364173" y="1525206"/>
            <a:ext cx="2749756" cy="4736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TXs: Spent s, new 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FCA9F6-5C2B-C449-B7B7-04CC5F334623}"/>
                  </a:ext>
                </a:extLst>
              </p:cNvPr>
              <p:cNvSpPr/>
              <p:nvPr/>
            </p:nvSpPr>
            <p:spPr>
              <a:xfrm>
                <a:off x="3364173" y="2459900"/>
                <a:ext cx="2749756" cy="684899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𝑃𝑜𝐸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EFCA9F6-5C2B-C449-B7B7-04CC5F3346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173" y="2459900"/>
                <a:ext cx="2749756" cy="6848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7E229D-89E6-9542-ADA6-2F600AC12AF4}"/>
                  </a:ext>
                </a:extLst>
              </p:cNvPr>
              <p:cNvSpPr/>
              <p:nvPr/>
            </p:nvSpPr>
            <p:spPr>
              <a:xfrm>
                <a:off x="3364174" y="1997435"/>
                <a:ext cx="2749756" cy="47369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BLS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87E229D-89E6-9542-ADA6-2F600AC12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174" y="1997435"/>
                <a:ext cx="2749756" cy="473692"/>
              </a:xfrm>
              <a:prstGeom prst="rect">
                <a:avLst/>
              </a:prstGeom>
              <a:blipFill>
                <a:blip r:embed="rId5"/>
                <a:stretch>
                  <a:fillRect t="-25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1EA212-9136-A045-B11A-FA04A4459AB7}"/>
                  </a:ext>
                </a:extLst>
              </p:cNvPr>
              <p:cNvSpPr/>
              <p:nvPr/>
            </p:nvSpPr>
            <p:spPr>
              <a:xfrm>
                <a:off x="38341" y="2918783"/>
                <a:ext cx="586854" cy="590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71EA212-9136-A045-B11A-FA04A4459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41" y="2918783"/>
                <a:ext cx="586854" cy="5902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>
            <a:extLst>
              <a:ext uri="{FF2B5EF4-FFF2-40B4-BE49-F238E27FC236}">
                <a16:creationId xmlns:a16="http://schemas.microsoft.com/office/drawing/2014/main" id="{520475DB-C403-F34D-A610-D43ED01971A1}"/>
              </a:ext>
            </a:extLst>
          </p:cNvPr>
          <p:cNvSpPr/>
          <p:nvPr/>
        </p:nvSpPr>
        <p:spPr>
          <a:xfrm>
            <a:off x="775084" y="2729307"/>
            <a:ext cx="1613235" cy="898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Remove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8A19084-1E17-EA44-9710-EB6B6476C4D2}"/>
                  </a:ext>
                </a:extLst>
              </p:cNvPr>
              <p:cNvSpPr/>
              <p:nvPr/>
            </p:nvSpPr>
            <p:spPr>
              <a:xfrm>
                <a:off x="2447632" y="2883329"/>
                <a:ext cx="727573" cy="590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8A19084-1E17-EA44-9710-EB6B6476C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7632" y="2883329"/>
                <a:ext cx="727573" cy="590200"/>
              </a:xfrm>
              <a:prstGeom prst="rect">
                <a:avLst/>
              </a:prstGeom>
              <a:blipFill>
                <a:blip r:embed="rId7"/>
                <a:stretch>
                  <a:fillRect l="-10169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06E024-0A45-E34F-97A6-5CA4095D94C5}"/>
                  </a:ext>
                </a:extLst>
              </p:cNvPr>
              <p:cNvSpPr/>
              <p:nvPr/>
            </p:nvSpPr>
            <p:spPr>
              <a:xfrm>
                <a:off x="-27297" y="3788646"/>
                <a:ext cx="727573" cy="590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406E024-0A45-E34F-97A6-5CA4095D9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297" y="3788646"/>
                <a:ext cx="727573" cy="590200"/>
              </a:xfrm>
              <a:prstGeom prst="rect">
                <a:avLst/>
              </a:prstGeom>
              <a:blipFill>
                <a:blip r:embed="rId8"/>
                <a:stretch>
                  <a:fillRect l="-8475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ight Arrow 19">
            <a:extLst>
              <a:ext uri="{FF2B5EF4-FFF2-40B4-BE49-F238E27FC236}">
                <a16:creationId xmlns:a16="http://schemas.microsoft.com/office/drawing/2014/main" id="{E27A993F-D360-9649-8155-B8462115CEB8}"/>
              </a:ext>
            </a:extLst>
          </p:cNvPr>
          <p:cNvSpPr/>
          <p:nvPr/>
        </p:nvSpPr>
        <p:spPr>
          <a:xfrm>
            <a:off x="775084" y="3641655"/>
            <a:ext cx="1613235" cy="898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Add 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6DBB04-4AF4-8541-85AB-3FD142F99D8F}"/>
                  </a:ext>
                </a:extLst>
              </p:cNvPr>
              <p:cNvSpPr/>
              <p:nvPr/>
            </p:nvSpPr>
            <p:spPr>
              <a:xfrm>
                <a:off x="2388319" y="3837368"/>
                <a:ext cx="727573" cy="5902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96DBB04-4AF4-8541-85AB-3FD142F99D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319" y="3837368"/>
                <a:ext cx="727573" cy="590200"/>
              </a:xfrm>
              <a:prstGeom prst="rect">
                <a:avLst/>
              </a:prstGeom>
              <a:blipFill>
                <a:blip r:embed="rId9"/>
                <a:stretch>
                  <a:fillRect l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5A95140-F20B-4244-91D4-784974610853}"/>
                  </a:ext>
                </a:extLst>
              </p:cNvPr>
              <p:cNvSpPr/>
              <p:nvPr/>
            </p:nvSpPr>
            <p:spPr>
              <a:xfrm>
                <a:off x="5893732" y="2943355"/>
                <a:ext cx="3175205" cy="2141907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Verify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dirty="0"/>
              </a:p>
              <a:p>
                <a:pPr algn="ctr"/>
                <a:r>
                  <a:rPr lang="en-US" dirty="0"/>
                  <a:t>Verify </a:t>
                </a:r>
                <a:r>
                  <a:rPr lang="en-US" dirty="0" err="1"/>
                  <a:t>PoE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nary>
                          <m:naryPr>
                            <m:chr m:val="∏"/>
                            <m:sup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nary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algn="ctr"/>
                <a:r>
                  <a:rPr lang="en-US" dirty="0"/>
                  <a:t>PoE(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  <m:sup>
                        <m:nary>
                          <m:naryPr>
                            <m:chr m:val="∏"/>
                            <m:sup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  <m:sup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nary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5A95140-F20B-4244-91D4-7849746108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732" y="2943355"/>
                <a:ext cx="3175205" cy="2141907"/>
              </a:xfrm>
              <a:prstGeom prst="rect">
                <a:avLst/>
              </a:prstGeom>
              <a:blipFill>
                <a:blip r:embed="rId10"/>
                <a:stretch>
                  <a:fillRect l="-2372" t="-2924" r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>
            <a:extLst>
              <a:ext uri="{FF2B5EF4-FFF2-40B4-BE49-F238E27FC236}">
                <a16:creationId xmlns:a16="http://schemas.microsoft.com/office/drawing/2014/main" id="{F1BBB60C-D1AA-AE46-AC92-AAF85B2997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92649" y="1396167"/>
            <a:ext cx="1833208" cy="105867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DE35A04-5A8C-6E4D-9964-9CE5B850BB3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1083" y="1155042"/>
            <a:ext cx="886288" cy="9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6CB3-5846-9B46-B594-D30F08621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373B0-ECE2-6747-BDB3-54682A03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BBA09F-5C82-954C-BFD8-DE8026D9170E}"/>
              </a:ext>
            </a:extLst>
          </p:cNvPr>
          <p:cNvSpPr txBox="1"/>
          <p:nvPr/>
        </p:nvSpPr>
        <p:spPr>
          <a:xfrm>
            <a:off x="312821" y="1171074"/>
            <a:ext cx="5342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Macbook</a:t>
            </a:r>
            <a:r>
              <a:rPr lang="en-US" dirty="0"/>
              <a:t>, Java </a:t>
            </a:r>
            <a:r>
              <a:rPr lang="en-US" dirty="0" err="1"/>
              <a:t>BigInteger</a:t>
            </a:r>
            <a:r>
              <a:rPr lang="en-US" dirty="0"/>
              <a:t>, JDK Hash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C60C85-70DF-1C40-B4BC-E84EBB57C2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700" y="1171074"/>
            <a:ext cx="2832100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3119C-A0BB-5543-92E4-DF23EFEAB052}"/>
                  </a:ext>
                </a:extLst>
              </p:cNvPr>
              <p:cNvSpPr txBox="1"/>
              <p:nvPr/>
            </p:nvSpPr>
            <p:spPr>
              <a:xfrm>
                <a:off x="457198" y="1836639"/>
                <a:ext cx="43554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Merkle Tree: 26 x SHA-256: </a:t>
                </a:r>
              </a:p>
              <a:p>
                <a:r>
                  <a:rPr lang="en-US" dirty="0"/>
                  <a:t>8.5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err="1"/>
                  <a:t>s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2C3119C-A0BB-5543-92E4-DF23EFEAB0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1836639"/>
                <a:ext cx="4355432" cy="830997"/>
              </a:xfrm>
              <a:prstGeom prst="rect">
                <a:avLst/>
              </a:prstGeom>
              <a:blipFill>
                <a:blip r:embed="rId4"/>
                <a:stretch>
                  <a:fillRect l="-2332" t="-6061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E90F5A-3658-A047-AB6B-3B31C17EF409}"/>
                  </a:ext>
                </a:extLst>
              </p:cNvPr>
              <p:cNvSpPr txBox="1"/>
              <p:nvPr/>
            </p:nvSpPr>
            <p:spPr>
              <a:xfrm>
                <a:off x="457198" y="2667636"/>
                <a:ext cx="519764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Add: </a:t>
                </a:r>
                <a:r>
                  <a:rPr lang="en-US" dirty="0" err="1"/>
                  <a:t>g</a:t>
                </a:r>
                <a:r>
                  <a:rPr lang="en-US" baseline="30000" dirty="0" err="1"/>
                  <a:t>x</a:t>
                </a:r>
                <a:r>
                  <a:rPr lang="en-US" baseline="30000" dirty="0"/>
                  <a:t> </a:t>
                </a:r>
                <a:r>
                  <a:rPr lang="en-US" dirty="0"/>
                  <a:t> mod N, |x|=256 bit |N|=3072:</a:t>
                </a:r>
              </a:p>
              <a:p>
                <a:r>
                  <a:rPr lang="en-US" dirty="0"/>
                  <a:t>1535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err="1"/>
                  <a:t>s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E90F5A-3658-A047-AB6B-3B31C17EF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2667636"/>
                <a:ext cx="5197643" cy="830997"/>
              </a:xfrm>
              <a:prstGeom prst="rect">
                <a:avLst/>
              </a:prstGeom>
              <a:blipFill>
                <a:blip r:embed="rId5"/>
                <a:stretch>
                  <a:fillRect l="-1956" t="-4545" r="-146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B7DB9C-BB6D-3D4C-870D-942D0554446F}"/>
                  </a:ext>
                </a:extLst>
              </p:cNvPr>
              <p:cNvSpPr txBox="1"/>
              <p:nvPr/>
            </p:nvSpPr>
            <p:spPr>
              <a:xfrm>
                <a:off x="457197" y="3702533"/>
                <a:ext cx="519764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Verify: x</a:t>
                </a:r>
                <a:r>
                  <a:rPr lang="en-US" baseline="30000" dirty="0"/>
                  <a:t> </a:t>
                </a:r>
                <a:r>
                  <a:rPr lang="en-US" dirty="0"/>
                  <a:t> mod l, |x|=256 bit |l|=128 bit</a:t>
                </a:r>
              </a:p>
              <a:p>
                <a:r>
                  <a:rPr lang="en-US" dirty="0"/>
                  <a:t>0.3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err="1"/>
                  <a:t>s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B7DB9C-BB6D-3D4C-870D-942D05544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7" y="3702533"/>
                <a:ext cx="5197644" cy="830997"/>
              </a:xfrm>
              <a:prstGeom prst="rect">
                <a:avLst/>
              </a:prstGeom>
              <a:blipFill>
                <a:blip r:embed="rId6"/>
                <a:stretch>
                  <a:fillRect l="-1956" t="-6061" r="-489"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DD298FA4-972E-5D47-A044-F7BC9F7EFB90}"/>
              </a:ext>
            </a:extLst>
          </p:cNvPr>
          <p:cNvSpPr/>
          <p:nvPr/>
        </p:nvSpPr>
        <p:spPr>
          <a:xfrm>
            <a:off x="5181600" y="4363453"/>
            <a:ext cx="3657600" cy="6776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Classgroups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51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393097" y="1729409"/>
            <a:ext cx="44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5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6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5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Checks: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544077"/>
              </a:xfrm>
              <a:prstGeom prst="rect">
                <a:avLst/>
              </a:prstGeom>
              <a:blipFill>
                <a:blip r:embed="rId9"/>
                <a:stretch>
                  <a:fillRect l="-1840" t="-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Proof of Exponentiation (</a:t>
            </a:r>
            <a:r>
              <a:rPr lang="en-US" dirty="0" err="1"/>
              <a:t>PoE</a:t>
            </a:r>
            <a:r>
              <a:rPr lang="en-US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3446E48-BC4A-6E45-92F9-2F3C31BBD06E}"/>
              </a:ext>
            </a:extLst>
          </p:cNvPr>
          <p:cNvSpPr/>
          <p:nvPr/>
        </p:nvSpPr>
        <p:spPr>
          <a:xfrm>
            <a:off x="6800126" y="3310508"/>
            <a:ext cx="1883107" cy="842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ambria Math" panose="02040503050406030204" pitchFamily="18" charset="0"/>
              </a:rPr>
              <a:t>V knows x</a:t>
            </a:r>
          </a:p>
        </p:txBody>
      </p:sp>
    </p:spTree>
    <p:extLst>
      <p:ext uri="{BB962C8B-B14F-4D97-AF65-F5344CB8AC3E}">
        <p14:creationId xmlns:p14="http://schemas.microsoft.com/office/powerpoint/2010/main" val="426361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24A095-5219-534B-98FC-3D43345345AE}"/>
              </a:ext>
            </a:extLst>
          </p:cNvPr>
          <p:cNvSpPr txBox="1"/>
          <p:nvPr/>
        </p:nvSpPr>
        <p:spPr>
          <a:xfrm>
            <a:off x="4393097" y="1729409"/>
            <a:ext cx="4472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6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7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7" y="3458818"/>
                <a:ext cx="159763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2632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Checks:</a:t>
                </a:r>
              </a:p>
              <a:p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⋅ℓ</m:t>
                          </m:r>
                        </m:sup>
                      </m:s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263231"/>
              </a:xfrm>
              <a:prstGeom prst="rect">
                <a:avLst/>
              </a:prstGeom>
              <a:blipFill>
                <a:blip r:embed="rId9"/>
                <a:stretch>
                  <a:fillRect l="-1840" t="-990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Knowledge of Exponent (</a:t>
            </a:r>
            <a:r>
              <a:rPr lang="en-US" dirty="0" err="1"/>
              <a:t>PoKE</a:t>
            </a:r>
            <a:r>
              <a:rPr lang="en-US" baseline="30000" dirty="0"/>
              <a:t>*</a:t>
            </a:r>
            <a:r>
              <a:rPr lang="en-US" dirty="0"/>
              <a:t>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198D44-A6EF-0C40-BC3E-8776A6749724}"/>
              </a:ext>
            </a:extLst>
          </p:cNvPr>
          <p:cNvSpPr/>
          <p:nvPr/>
        </p:nvSpPr>
        <p:spPr>
          <a:xfrm>
            <a:off x="5845778" y="880442"/>
            <a:ext cx="2716695" cy="670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solidFill>
                  <a:schemeClr val="bg1"/>
                </a:solidFill>
                <a:latin typeface="Cambria Math" panose="02040503050406030204" pitchFamily="18" charset="0"/>
              </a:rPr>
              <a:t>g is encoded in CRS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1C0997-AC2C-3B43-8CB9-4A419F195460}"/>
                  </a:ext>
                </a:extLst>
              </p:cNvPr>
              <p:cNvSpPr/>
              <p:nvPr/>
            </p:nvSpPr>
            <p:spPr>
              <a:xfrm>
                <a:off x="2303305" y="4328770"/>
                <a:ext cx="3640295" cy="689811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rational -&gt;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ℓ</m:t>
                    </m:r>
                  </m:oMath>
                </a14:m>
                <a:endParaRPr lang="en-US" sz="1800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F1C0997-AC2C-3B43-8CB9-4A419F1954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305" y="4328770"/>
                <a:ext cx="3640295" cy="68981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55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F933AAE-F977-0848-AFE5-B869167EC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801" y="1610441"/>
            <a:ext cx="1166324" cy="11519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D246D3E-1C18-594C-AE9E-7A0529403799}"/>
              </a:ext>
            </a:extLst>
          </p:cNvPr>
          <p:cNvSpPr txBox="1"/>
          <p:nvPr/>
        </p:nvSpPr>
        <p:spPr>
          <a:xfrm>
            <a:off x="1675942" y="2616593"/>
            <a:ext cx="1330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Peggy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17382-556E-E04E-B4C9-0074651C7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790" y="1610441"/>
            <a:ext cx="1005525" cy="115191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F42EA4B-3B4B-0C4B-BC1B-74041F54BF38}"/>
              </a:ext>
            </a:extLst>
          </p:cNvPr>
          <p:cNvSpPr txBox="1"/>
          <p:nvPr/>
        </p:nvSpPr>
        <p:spPr>
          <a:xfrm>
            <a:off x="6613901" y="2762354"/>
            <a:ext cx="769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Victor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/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1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B428C2D-A2D0-3642-8B95-10015FFC0B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296" y="1058518"/>
                <a:ext cx="1833770" cy="3876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D501D21-6A87-4141-9148-6B1A1337DC3D}"/>
              </a:ext>
            </a:extLst>
          </p:cNvPr>
          <p:cNvCxnSpPr/>
          <p:nvPr/>
        </p:nvCxnSpPr>
        <p:spPr>
          <a:xfrm>
            <a:off x="3230218" y="2072309"/>
            <a:ext cx="271338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/>
              <p:nvPr/>
            </p:nvSpPr>
            <p:spPr>
              <a:xfrm>
                <a:off x="4017415" y="1751256"/>
                <a:ext cx="13178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624A095-5219-534B-98FC-3D4334534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7415" y="1751256"/>
                <a:ext cx="1317892" cy="369332"/>
              </a:xfrm>
              <a:prstGeom prst="rect">
                <a:avLst/>
              </a:prstGeom>
              <a:blipFill>
                <a:blip r:embed="rId6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17B19B-C984-074B-A34A-3D4CF8DCD25B}"/>
              </a:ext>
            </a:extLst>
          </p:cNvPr>
          <p:cNvCxnSpPr/>
          <p:nvPr/>
        </p:nvCxnSpPr>
        <p:spPr>
          <a:xfrm flipH="1">
            <a:off x="3230218" y="2935478"/>
            <a:ext cx="289228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/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1800" dirty="0"/>
                  <a:t> bit prime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8185C6B-373A-8A40-94EC-A706D7BB1B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716" y="2616593"/>
                <a:ext cx="2385392" cy="369332"/>
              </a:xfrm>
              <a:prstGeom prst="rect">
                <a:avLst/>
              </a:prstGeom>
              <a:blipFill>
                <a:blip r:embed="rId7"/>
                <a:stretch>
                  <a:fillRect l="-2116" t="-3333" b="-2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/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Computes</a:t>
                </a:r>
              </a:p>
              <a:p>
                <a:r>
                  <a:rPr lang="en-US" sz="1800" dirty="0" err="1"/>
                  <a:t>q,r</a:t>
                </a:r>
                <a:r>
                  <a:rPr lang="en-US" sz="1800" dirty="0"/>
                  <a:t> </a:t>
                </a:r>
                <a:r>
                  <a:rPr lang="en-US" sz="1800" dirty="0" err="1"/>
                  <a:t>s.t.</a:t>
                </a:r>
                <a:r>
                  <a:rPr lang="en-US" sz="1800" dirty="0"/>
                  <a:t>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⋅ℓ+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/>
                  <a:t> and 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&lt;ℓ</m:t>
                    </m:r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ECA21A3-C898-5445-8CD7-5D9700EF1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099" y="3215544"/>
                <a:ext cx="2338120" cy="1223989"/>
              </a:xfrm>
              <a:prstGeom prst="rect">
                <a:avLst/>
              </a:prstGeom>
              <a:blipFill>
                <a:blip r:embed="rId8"/>
                <a:stretch>
                  <a:fillRect l="-1622" t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099F4E4-586D-2C4F-8E70-2096E0F69BC5}"/>
              </a:ext>
            </a:extLst>
          </p:cNvPr>
          <p:cNvCxnSpPr/>
          <p:nvPr/>
        </p:nvCxnSpPr>
        <p:spPr>
          <a:xfrm>
            <a:off x="3217710" y="3786809"/>
            <a:ext cx="272589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/>
              <p:nvPr/>
            </p:nvSpPr>
            <p:spPr>
              <a:xfrm>
                <a:off x="3191458" y="3406745"/>
                <a:ext cx="2220483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4F309F-610B-1445-9305-A020E1DB6F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458" y="3406745"/>
                <a:ext cx="2220483" cy="391902"/>
              </a:xfrm>
              <a:prstGeom prst="rect">
                <a:avLst/>
              </a:prstGeom>
              <a:blipFill>
                <a:blip r:embed="rId9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/>
              <p:nvPr/>
            </p:nvSpPr>
            <p:spPr>
              <a:xfrm>
                <a:off x="5969852" y="3380695"/>
                <a:ext cx="2057399" cy="1554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/>
                  <a:t>Checks:</a:t>
                </a:r>
              </a:p>
              <a:p>
                <a:r>
                  <a:rPr lang="en-US" sz="1800" dirty="0"/>
                  <a:t>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18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ℓ</m:t>
                          </m:r>
                        </m:sup>
                      </m:sSubSup>
                      <m:sSup>
                        <m:sSup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sz="1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878AA8B-597D-8947-924E-0EC15C86FC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9852" y="3380695"/>
                <a:ext cx="2057399" cy="1554913"/>
              </a:xfrm>
              <a:prstGeom prst="rect">
                <a:avLst/>
              </a:prstGeom>
              <a:blipFill>
                <a:blip r:embed="rId10"/>
                <a:stretch>
                  <a:fillRect l="-1840" t="-806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17ECB518-97A6-0F40-AAF1-21C5BD0D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Knowledge of Exponent (</a:t>
            </a:r>
            <a:r>
              <a:rPr lang="en-US" dirty="0" err="1"/>
              <a:t>PoKE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913971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2DE4B-2DBD-4348-BCAD-4F17B93A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Vector Commitments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5E0FBA-CE97-1147-B8C1-64A7470F1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7690DB-C27D-294D-B08E-078439A19DE3}"/>
              </a:ext>
            </a:extLst>
          </p:cNvPr>
          <p:cNvSpPr txBox="1"/>
          <p:nvPr/>
        </p:nvSpPr>
        <p:spPr>
          <a:xfrm>
            <a:off x="1419367" y="1323833"/>
            <a:ext cx="5609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VC=Commit(                          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EA5881-792C-4D40-8794-7DF1A75241E0}"/>
                  </a:ext>
                </a:extLst>
              </p:cNvPr>
              <p:cNvSpPr/>
              <p:nvPr/>
            </p:nvSpPr>
            <p:spPr>
              <a:xfrm>
                <a:off x="3289110" y="1335122"/>
                <a:ext cx="2306472" cy="45037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1EA5881-792C-4D40-8794-7DF1A75241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9110" y="1335122"/>
                <a:ext cx="2306472" cy="4503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03B8BF-DE30-2743-ABDD-ED88C5872F34}"/>
                  </a:ext>
                </a:extLst>
              </p:cNvPr>
              <p:cNvSpPr txBox="1"/>
              <p:nvPr/>
            </p:nvSpPr>
            <p:spPr>
              <a:xfrm>
                <a:off x="1473958" y="2526807"/>
                <a:ext cx="44491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Open(VC,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03B8BF-DE30-2743-ABDD-ED88C5872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3958" y="2526807"/>
                <a:ext cx="4449170" cy="461665"/>
              </a:xfrm>
              <a:prstGeom prst="rect">
                <a:avLst/>
              </a:prstGeom>
              <a:blipFill>
                <a:blip r:embed="rId4"/>
                <a:stretch>
                  <a:fillRect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B35717-3B28-0840-B7DB-EA22A2E93BCE}"/>
                  </a:ext>
                </a:extLst>
              </p:cNvPr>
              <p:cNvSpPr txBox="1"/>
              <p:nvPr/>
            </p:nvSpPr>
            <p:spPr>
              <a:xfrm>
                <a:off x="1419367" y="3498948"/>
                <a:ext cx="44491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Verify(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0,1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B35717-3B28-0840-B7DB-EA22A2E93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367" y="3498948"/>
                <a:ext cx="4449170" cy="461665"/>
              </a:xfrm>
              <a:prstGeom prst="rect">
                <a:avLst/>
              </a:prstGeom>
              <a:blipFill>
                <a:blip r:embed="rId5"/>
                <a:stretch>
                  <a:fillRect l="-2192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6CAEFB0F-7CA9-7145-A2C8-72B156916055}"/>
              </a:ext>
            </a:extLst>
          </p:cNvPr>
          <p:cNvSpPr/>
          <p:nvPr/>
        </p:nvSpPr>
        <p:spPr>
          <a:xfrm>
            <a:off x="5724158" y="2320582"/>
            <a:ext cx="3275463" cy="24139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Classical VCs: </a:t>
            </a:r>
            <a:r>
              <a:rPr lang="en-US" dirty="0"/>
              <a:t>Linear CRS</a:t>
            </a:r>
          </a:p>
          <a:p>
            <a:endParaRPr lang="en-US" dirty="0"/>
          </a:p>
          <a:p>
            <a:r>
              <a:rPr lang="en-US" b="1" dirty="0"/>
              <a:t>New VCs: </a:t>
            </a:r>
            <a:r>
              <a:rPr lang="en-US" dirty="0"/>
              <a:t>Constant CRS, batch openings</a:t>
            </a:r>
          </a:p>
          <a:p>
            <a:r>
              <a:rPr lang="en-US" dirty="0"/>
              <a:t>Built from </a:t>
            </a:r>
            <a:r>
              <a:rPr lang="en-US" dirty="0" err="1"/>
              <a:t>PoKE</a:t>
            </a:r>
            <a:r>
              <a:rPr lang="en-US" dirty="0"/>
              <a:t> and batch proofs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E0DAC3-A3DD-C74E-A7C7-337BBF7F89AB}"/>
              </a:ext>
            </a:extLst>
          </p:cNvPr>
          <p:cNvSpPr txBox="1"/>
          <p:nvPr/>
        </p:nvSpPr>
        <p:spPr>
          <a:xfrm>
            <a:off x="6633410" y="923152"/>
            <a:ext cx="197317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Merkle trees are VCs not just </a:t>
            </a:r>
            <a:r>
              <a:rPr lang="en-US" dirty="0" err="1"/>
              <a:t>accums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15545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6957-6425-684C-9D3E-E7F2929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 IOPs (STARKs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D157B-61ED-9343-9CA6-B23BA17B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636B3-F424-4740-8D8E-A819D9C7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5" y="1534499"/>
            <a:ext cx="1358321" cy="1341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520F15-C4E9-3541-9EDE-A5AA29480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09" y="1622767"/>
            <a:ext cx="1159051" cy="13277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C0BE58-55D8-8347-824B-931D967C30E5}"/>
              </a:ext>
            </a:extLst>
          </p:cNvPr>
          <p:cNvCxnSpPr/>
          <p:nvPr/>
        </p:nvCxnSpPr>
        <p:spPr>
          <a:xfrm flipH="1">
            <a:off x="1976032" y="3348386"/>
            <a:ext cx="5167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3BFA21-50F9-9044-8271-2F444CCB21E9}"/>
              </a:ext>
            </a:extLst>
          </p:cNvPr>
          <p:cNvCxnSpPr/>
          <p:nvPr/>
        </p:nvCxnSpPr>
        <p:spPr>
          <a:xfrm flipV="1">
            <a:off x="2053107" y="4402605"/>
            <a:ext cx="5037786" cy="10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F2C7AF-A345-0A41-97AE-03121342935B}"/>
              </a:ext>
            </a:extLst>
          </p:cNvPr>
          <p:cNvGrpSpPr/>
          <p:nvPr/>
        </p:nvGrpSpPr>
        <p:grpSpPr>
          <a:xfrm>
            <a:off x="2041090" y="2055831"/>
            <a:ext cx="5037786" cy="461665"/>
            <a:chOff x="2008562" y="2526807"/>
            <a:chExt cx="5037786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D8504AF-EB8B-2A4E-9618-89CC02513B32}"/>
                </a:ext>
              </a:extLst>
            </p:cNvPr>
            <p:cNvCxnSpPr/>
            <p:nvPr/>
          </p:nvCxnSpPr>
          <p:spPr>
            <a:xfrm flipV="1">
              <a:off x="2008562" y="2957370"/>
              <a:ext cx="5037786" cy="109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8A7600-5120-1F45-832B-2DAF248CE0DE}"/>
                </a:ext>
              </a:extLst>
            </p:cNvPr>
            <p:cNvSpPr txBox="1"/>
            <p:nvPr/>
          </p:nvSpPr>
          <p:spPr>
            <a:xfrm>
              <a:off x="2008562" y="2526807"/>
              <a:ext cx="489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MT=Commit(                               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0FDE48-08B8-8342-94AD-1246A3C7BC88}"/>
                </a:ext>
              </a:extLst>
            </p:cNvPr>
            <p:cNvSpPr/>
            <p:nvPr/>
          </p:nvSpPr>
          <p:spPr>
            <a:xfrm>
              <a:off x="3944203" y="2566570"/>
              <a:ext cx="2511188" cy="382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Long Proof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13AD5-FE77-A24B-A234-77493E231BB1}"/>
                  </a:ext>
                </a:extLst>
              </p:cNvPr>
              <p:cNvSpPr txBox="1"/>
              <p:nvPr/>
            </p:nvSpPr>
            <p:spPr>
              <a:xfrm>
                <a:off x="2933847" y="2908295"/>
                <a:ext cx="3111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13AD5-FE77-A24B-A234-77493E23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47" y="2908295"/>
                <a:ext cx="3111689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19282-0BB9-AA41-AD3C-6E127EB0E61C}"/>
                  </a:ext>
                </a:extLst>
              </p:cNvPr>
              <p:cNvSpPr txBox="1"/>
              <p:nvPr/>
            </p:nvSpPr>
            <p:spPr>
              <a:xfrm>
                <a:off x="2003326" y="3916218"/>
                <a:ext cx="4972729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and Merkle Paths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19282-0BB9-AA41-AD3C-6E127EB0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26" y="3916218"/>
                <a:ext cx="4972729" cy="500137"/>
              </a:xfrm>
              <a:prstGeom prst="rect">
                <a:avLst/>
              </a:prstGeom>
              <a:blipFill>
                <a:blip r:embed="rId5"/>
                <a:stretch>
                  <a:fillRect t="-7317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CF9EF108-98F1-2848-8470-C9744CEE3FCA}"/>
              </a:ext>
            </a:extLst>
          </p:cNvPr>
          <p:cNvSpPr/>
          <p:nvPr/>
        </p:nvSpPr>
        <p:spPr>
          <a:xfrm>
            <a:off x="732217" y="3207315"/>
            <a:ext cx="1157429" cy="10731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258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96957-6425-684C-9D3E-E7F292944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Short IOPs (STARKs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FD157B-61ED-9343-9CA6-B23BA17B1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636B3-F424-4740-8D8E-A819D9C7E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555" y="1534499"/>
            <a:ext cx="1358321" cy="13415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520F15-C4E9-3541-9EDE-A5AA29480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509" y="1622767"/>
            <a:ext cx="1159051" cy="132779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8C0BE58-55D8-8347-824B-931D967C30E5}"/>
              </a:ext>
            </a:extLst>
          </p:cNvPr>
          <p:cNvCxnSpPr/>
          <p:nvPr/>
        </p:nvCxnSpPr>
        <p:spPr>
          <a:xfrm flipH="1">
            <a:off x="1976032" y="3348386"/>
            <a:ext cx="516790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A3BFA21-50F9-9044-8271-2F444CCB21E9}"/>
              </a:ext>
            </a:extLst>
          </p:cNvPr>
          <p:cNvCxnSpPr/>
          <p:nvPr/>
        </p:nvCxnSpPr>
        <p:spPr>
          <a:xfrm flipV="1">
            <a:off x="2053107" y="4402605"/>
            <a:ext cx="5037786" cy="109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6F2C7AF-A345-0A41-97AE-03121342935B}"/>
              </a:ext>
            </a:extLst>
          </p:cNvPr>
          <p:cNvGrpSpPr/>
          <p:nvPr/>
        </p:nvGrpSpPr>
        <p:grpSpPr>
          <a:xfrm>
            <a:off x="2041090" y="2055831"/>
            <a:ext cx="5037786" cy="461665"/>
            <a:chOff x="2008562" y="2526807"/>
            <a:chExt cx="5037786" cy="46166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1D8504AF-EB8B-2A4E-9618-89CC02513B32}"/>
                </a:ext>
              </a:extLst>
            </p:cNvPr>
            <p:cNvCxnSpPr/>
            <p:nvPr/>
          </p:nvCxnSpPr>
          <p:spPr>
            <a:xfrm flipV="1">
              <a:off x="2008562" y="2957370"/>
              <a:ext cx="5037786" cy="1094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18A7600-5120-1F45-832B-2DAF248CE0DE}"/>
                </a:ext>
              </a:extLst>
            </p:cNvPr>
            <p:cNvSpPr txBox="1"/>
            <p:nvPr/>
          </p:nvSpPr>
          <p:spPr>
            <a:xfrm>
              <a:off x="2008562" y="2526807"/>
              <a:ext cx="489720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VC=Commit(                               )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40FDE48-08B8-8342-94AD-1246A3C7BC88}"/>
                </a:ext>
              </a:extLst>
            </p:cNvPr>
            <p:cNvSpPr/>
            <p:nvPr/>
          </p:nvSpPr>
          <p:spPr>
            <a:xfrm>
              <a:off x="3944203" y="2566570"/>
              <a:ext cx="2511188" cy="38213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Long Proof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13AD5-FE77-A24B-A234-77493E231BB1}"/>
                  </a:ext>
                </a:extLst>
              </p:cNvPr>
              <p:cNvSpPr txBox="1"/>
              <p:nvPr/>
            </p:nvSpPr>
            <p:spPr>
              <a:xfrm>
                <a:off x="2933847" y="2908295"/>
                <a:ext cx="31116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7B13AD5-FE77-A24B-A234-77493E231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3847" y="2908295"/>
                <a:ext cx="3111689" cy="461665"/>
              </a:xfrm>
              <a:prstGeom prst="rect">
                <a:avLst/>
              </a:prstGeom>
              <a:blipFill>
                <a:blip r:embed="rId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19282-0BB9-AA41-AD3C-6E127EB0E61C}"/>
                  </a:ext>
                </a:extLst>
              </p:cNvPr>
              <p:cNvSpPr txBox="1"/>
              <p:nvPr/>
            </p:nvSpPr>
            <p:spPr>
              <a:xfrm>
                <a:off x="2003326" y="3916218"/>
                <a:ext cx="4972729" cy="5001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dirty="0"/>
                  <a:t> and 1 VC Opening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B619282-0BB9-AA41-AD3C-6E127EB0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3326" y="3916218"/>
                <a:ext cx="4972729" cy="500137"/>
              </a:xfrm>
              <a:prstGeom prst="rect">
                <a:avLst/>
              </a:prstGeom>
              <a:blipFill>
                <a:blip r:embed="rId5"/>
                <a:stretch>
                  <a:fillRect t="-7317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urved Right Arrow 14">
            <a:extLst>
              <a:ext uri="{FF2B5EF4-FFF2-40B4-BE49-F238E27FC236}">
                <a16:creationId xmlns:a16="http://schemas.microsoft.com/office/drawing/2014/main" id="{CF9EF108-98F1-2848-8470-C9744CEE3FCA}"/>
              </a:ext>
            </a:extLst>
          </p:cNvPr>
          <p:cNvSpPr/>
          <p:nvPr/>
        </p:nvSpPr>
        <p:spPr>
          <a:xfrm>
            <a:off x="732217" y="3207315"/>
            <a:ext cx="1157429" cy="10731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9CDBD6-C1BF-0440-B276-91980DD02A84}"/>
              </a:ext>
            </a:extLst>
          </p:cNvPr>
          <p:cNvSpPr/>
          <p:nvPr/>
        </p:nvSpPr>
        <p:spPr>
          <a:xfrm>
            <a:off x="7264509" y="3348387"/>
            <a:ext cx="1703028" cy="1201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200kb</a:t>
            </a:r>
          </a:p>
          <a:p>
            <a:pPr algn="ctr"/>
            <a:r>
              <a:rPr lang="en-US" dirty="0"/>
              <a:t>vs.</a:t>
            </a:r>
          </a:p>
          <a:p>
            <a:pPr algn="ctr"/>
            <a:r>
              <a:rPr lang="en-US" dirty="0"/>
              <a:t>600kb</a:t>
            </a:r>
          </a:p>
        </p:txBody>
      </p:sp>
    </p:spTree>
    <p:extLst>
      <p:ext uri="{BB962C8B-B14F-4D97-AF65-F5344CB8AC3E}">
        <p14:creationId xmlns:p14="http://schemas.microsoft.com/office/powerpoint/2010/main" val="348693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96FA02-17AD-7144-83C3-E1BCB1AB5B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Unicorn Walks Into A Bar…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216D14-D007-B048-884A-F7954F173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6E5B5C-DED7-1642-8D38-762AABC53A44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84B4F-BB6E-9C47-8F02-9FE7934E3AD7}"/>
              </a:ext>
            </a:extLst>
          </p:cNvPr>
          <p:cNvSpPr txBox="1"/>
          <p:nvPr/>
        </p:nvSpPr>
        <p:spPr>
          <a:xfrm>
            <a:off x="-834190" y="3173955"/>
            <a:ext cx="10812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FF0000"/>
                </a:solidFill>
              </a:rPr>
              <a:t>A</a:t>
            </a:r>
            <a:r>
              <a:rPr lang="en-US" sz="2200" i="1" dirty="0"/>
              <a:t>ccumulators, </a:t>
            </a:r>
            <a:r>
              <a:rPr lang="en-US" sz="2200" b="1" i="1" dirty="0">
                <a:solidFill>
                  <a:srgbClr val="FF0000"/>
                </a:solidFill>
              </a:rPr>
              <a:t>Uni</a:t>
            </a:r>
            <a:r>
              <a:rPr lang="en-US" sz="2200" i="1" dirty="0"/>
              <a:t>ons, </a:t>
            </a:r>
            <a:r>
              <a:rPr lang="en-US" sz="2200" b="1" i="1" dirty="0" err="1">
                <a:solidFill>
                  <a:srgbClr val="FF0000"/>
                </a:solidFill>
              </a:rPr>
              <a:t>W</a:t>
            </a:r>
            <a:r>
              <a:rPr lang="en-US" sz="2200" i="1" dirty="0" err="1"/>
              <a:t>esolowski</a:t>
            </a:r>
            <a:r>
              <a:rPr lang="en-US" sz="2200" i="1" dirty="0"/>
              <a:t>, </a:t>
            </a:r>
            <a:r>
              <a:rPr lang="en-US" sz="2200" b="1" i="1" dirty="0">
                <a:solidFill>
                  <a:srgbClr val="FF0000"/>
                </a:solidFill>
              </a:rPr>
              <a:t>I</a:t>
            </a:r>
            <a:r>
              <a:rPr lang="en-US" sz="2200" i="1" dirty="0"/>
              <a:t>OPs, </a:t>
            </a:r>
            <a:r>
              <a:rPr lang="en-US" sz="2200" b="1" i="1" dirty="0">
                <a:solidFill>
                  <a:srgbClr val="FF0000"/>
                </a:solidFill>
              </a:rPr>
              <a:t>A</a:t>
            </a:r>
            <a:r>
              <a:rPr lang="en-US" sz="2200" i="1" dirty="0"/>
              <a:t>ggregation and </a:t>
            </a:r>
            <a:r>
              <a:rPr lang="en-US" sz="2200" b="1" i="1" dirty="0">
                <a:solidFill>
                  <a:srgbClr val="FF0000"/>
                </a:solidFill>
              </a:rPr>
              <a:t>B</a:t>
            </a:r>
            <a:r>
              <a:rPr lang="en-US" sz="2200" i="1" dirty="0"/>
              <a:t>lockchains</a:t>
            </a:r>
          </a:p>
        </p:txBody>
      </p:sp>
    </p:spTree>
    <p:extLst>
      <p:ext uri="{BB962C8B-B14F-4D97-AF65-F5344CB8AC3E}">
        <p14:creationId xmlns:p14="http://schemas.microsoft.com/office/powerpoint/2010/main" val="32677690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2DF9-D71D-4346-9A77-1E9FDDB94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296B3-A56A-B145-8D4E-A10A57C47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CL02: Camenisch </a:t>
            </a:r>
            <a:r>
              <a:rPr lang="en-US" dirty="0" err="1"/>
              <a:t>Lysanskaya</a:t>
            </a:r>
            <a:r>
              <a:rPr lang="en-US" dirty="0"/>
              <a:t> 2002 Dynamic Accumulators</a:t>
            </a:r>
          </a:p>
          <a:p>
            <a:r>
              <a:rPr lang="en-US" dirty="0"/>
              <a:t>LiLiXue07: Li, Li, </a:t>
            </a:r>
            <a:r>
              <a:rPr lang="en-US" dirty="0" err="1"/>
              <a:t>Xue</a:t>
            </a:r>
            <a:r>
              <a:rPr lang="en-US" dirty="0"/>
              <a:t> 2007 Universal Accumulators</a:t>
            </a:r>
          </a:p>
          <a:p>
            <a:r>
              <a:rPr lang="en-US" dirty="0"/>
              <a:t>CF: </a:t>
            </a:r>
            <a:r>
              <a:rPr lang="en-US" dirty="0" err="1"/>
              <a:t>Catalone</a:t>
            </a:r>
            <a:r>
              <a:rPr lang="en-US" dirty="0"/>
              <a:t> Fiore: Vector Commitments</a:t>
            </a:r>
          </a:p>
          <a:p>
            <a:r>
              <a:rPr lang="en-US" dirty="0"/>
              <a:t>Todd: </a:t>
            </a:r>
            <a:r>
              <a:rPr lang="en-US" dirty="0">
                <a:hlinkClick r:id="rId2"/>
              </a:rPr>
              <a:t>https://petertodd.org/2016/delayed-txo-commitments#further-work</a:t>
            </a:r>
            <a:endParaRPr lang="en-US" dirty="0"/>
          </a:p>
          <a:p>
            <a:r>
              <a:rPr lang="en-US" dirty="0"/>
              <a:t>MMR: </a:t>
            </a:r>
            <a:r>
              <a:rPr lang="en-US" dirty="0">
                <a:hlinkClick r:id="rId3"/>
              </a:rPr>
              <a:t>https://github.com/opentimestamps/opentimestamps-server/blob/master/doc/merkle-mountain-range.md</a:t>
            </a:r>
            <a:endParaRPr lang="en-US" dirty="0"/>
          </a:p>
          <a:p>
            <a:r>
              <a:rPr lang="en-US" dirty="0"/>
              <a:t>UTXO: </a:t>
            </a:r>
            <a:r>
              <a:rPr lang="en-US" dirty="0">
                <a:hlinkClick r:id="rId4"/>
              </a:rPr>
              <a:t>https://bitcointalk.org/index.php?topic=101734.0</a:t>
            </a:r>
            <a:endParaRPr lang="en-US" dirty="0"/>
          </a:p>
          <a:p>
            <a:r>
              <a:rPr lang="en-US" dirty="0"/>
              <a:t>BW88: Buchmann and Williams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B7341D-E1A9-6E4F-B14D-E2A5A1E12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8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1A478-DEB3-B046-83B4-C726C282A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UTXO Set: A Growing Problem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9734E-5AED-4E43-B0FA-CB9012590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5" name="Picture 1" descr="page5image2959520">
            <a:extLst>
              <a:ext uri="{FF2B5EF4-FFF2-40B4-BE49-F238E27FC236}">
                <a16:creationId xmlns:a16="http://schemas.microsoft.com/office/drawing/2014/main" id="{A6C0DD41-2C8F-8844-83DA-ED635F65F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8" y="911951"/>
            <a:ext cx="8529403" cy="399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024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D263-4E1A-FC4C-B140-72FDDB62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UTXOs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48103-5B29-5E4D-BEA3-04D46326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pSp>
        <p:nvGrpSpPr>
          <p:cNvPr id="5" name="Shape 145">
            <a:extLst>
              <a:ext uri="{FF2B5EF4-FFF2-40B4-BE49-F238E27FC236}">
                <a16:creationId xmlns:a16="http://schemas.microsoft.com/office/drawing/2014/main" id="{87646D1E-2D93-6847-BF58-7BFBB50B99A8}"/>
              </a:ext>
            </a:extLst>
          </p:cNvPr>
          <p:cNvGrpSpPr/>
          <p:nvPr/>
        </p:nvGrpSpPr>
        <p:grpSpPr>
          <a:xfrm>
            <a:off x="4286600" y="1854714"/>
            <a:ext cx="1344300" cy="702000"/>
            <a:chOff x="5333050" y="2139900"/>
            <a:chExt cx="1344300" cy="702000"/>
          </a:xfrm>
        </p:grpSpPr>
        <p:sp>
          <p:nvSpPr>
            <p:cNvPr id="6" name="Shape 146">
              <a:extLst>
                <a:ext uri="{FF2B5EF4-FFF2-40B4-BE49-F238E27FC236}">
                  <a16:creationId xmlns:a16="http://schemas.microsoft.com/office/drawing/2014/main" id="{BEA8B0D6-8C77-A94D-B5D0-6FD201D42C7A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7" name="Shape 147">
              <a:extLst>
                <a:ext uri="{FF2B5EF4-FFF2-40B4-BE49-F238E27FC236}">
                  <a16:creationId xmlns:a16="http://schemas.microsoft.com/office/drawing/2014/main" id="{4388483D-5909-BA41-9C95-D703A8E7AB7E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Trebuchet MS"/>
                  <a:ea typeface="Trebuchet MS"/>
                  <a:cs typeface="Trebuchet MS"/>
                  <a:sym typeface="Trebuchet MS"/>
                </a:rPr>
                <a:t>prev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sp>
        <p:nvSpPr>
          <p:cNvPr id="8" name="Shape 148">
            <a:extLst>
              <a:ext uri="{FF2B5EF4-FFF2-40B4-BE49-F238E27FC236}">
                <a16:creationId xmlns:a16="http://schemas.microsoft.com/office/drawing/2014/main" id="{F92C3ED5-9932-F042-B231-17BD4D58C3E8}"/>
              </a:ext>
            </a:extLst>
          </p:cNvPr>
          <p:cNvSpPr/>
          <p:nvPr/>
        </p:nvSpPr>
        <p:spPr>
          <a:xfrm>
            <a:off x="3297800" y="1704242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9" name="Shape 149">
            <a:extLst>
              <a:ext uri="{FF2B5EF4-FFF2-40B4-BE49-F238E27FC236}">
                <a16:creationId xmlns:a16="http://schemas.microsoft.com/office/drawing/2014/main" id="{FE6079D3-8242-874B-9546-DD2CA8AFC617}"/>
              </a:ext>
            </a:extLst>
          </p:cNvPr>
          <p:cNvGrpSpPr/>
          <p:nvPr/>
        </p:nvGrpSpPr>
        <p:grpSpPr>
          <a:xfrm>
            <a:off x="1953500" y="1903939"/>
            <a:ext cx="1344300" cy="702000"/>
            <a:chOff x="5333050" y="2139900"/>
            <a:chExt cx="1344300" cy="702000"/>
          </a:xfrm>
        </p:grpSpPr>
        <p:sp>
          <p:nvSpPr>
            <p:cNvPr id="10" name="Shape 150">
              <a:extLst>
                <a:ext uri="{FF2B5EF4-FFF2-40B4-BE49-F238E27FC236}">
                  <a16:creationId xmlns:a16="http://schemas.microsoft.com/office/drawing/2014/main" id="{D302E7BD-35A3-4F45-9FB1-8CD581192E7D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1" name="Shape 151">
              <a:extLst>
                <a:ext uri="{FF2B5EF4-FFF2-40B4-BE49-F238E27FC236}">
                  <a16:creationId xmlns:a16="http://schemas.microsoft.com/office/drawing/2014/main" id="{8404F6E8-2722-124A-869D-702596F2CD43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2" name="Shape 152">
            <a:extLst>
              <a:ext uri="{FF2B5EF4-FFF2-40B4-BE49-F238E27FC236}">
                <a16:creationId xmlns:a16="http://schemas.microsoft.com/office/drawing/2014/main" id="{808A7A65-4525-B04B-977E-96515B4E1A00}"/>
              </a:ext>
            </a:extLst>
          </p:cNvPr>
          <p:cNvSpPr/>
          <p:nvPr/>
        </p:nvSpPr>
        <p:spPr>
          <a:xfrm>
            <a:off x="945775" y="1741067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13" name="Shape 153">
            <a:extLst>
              <a:ext uri="{FF2B5EF4-FFF2-40B4-BE49-F238E27FC236}">
                <a16:creationId xmlns:a16="http://schemas.microsoft.com/office/drawing/2014/main" id="{AF19DD35-8F4A-FA48-826C-15D83C302147}"/>
              </a:ext>
            </a:extLst>
          </p:cNvPr>
          <p:cNvGrpSpPr/>
          <p:nvPr/>
        </p:nvGrpSpPr>
        <p:grpSpPr>
          <a:xfrm>
            <a:off x="6638625" y="1854714"/>
            <a:ext cx="1344300" cy="702000"/>
            <a:chOff x="5333050" y="2139900"/>
            <a:chExt cx="1344300" cy="702000"/>
          </a:xfrm>
        </p:grpSpPr>
        <p:sp>
          <p:nvSpPr>
            <p:cNvPr id="14" name="Shape 154">
              <a:extLst>
                <a:ext uri="{FF2B5EF4-FFF2-40B4-BE49-F238E27FC236}">
                  <a16:creationId xmlns:a16="http://schemas.microsoft.com/office/drawing/2014/main" id="{3B875C3C-D9C1-F945-B462-441E3DE1E3CB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" name="Shape 155">
              <a:extLst>
                <a:ext uri="{FF2B5EF4-FFF2-40B4-BE49-F238E27FC236}">
                  <a16:creationId xmlns:a16="http://schemas.microsoft.com/office/drawing/2014/main" id="{DDC7A708-A009-B14D-B2BD-C217C4675E84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6" name="Shape 156">
            <a:extLst>
              <a:ext uri="{FF2B5EF4-FFF2-40B4-BE49-F238E27FC236}">
                <a16:creationId xmlns:a16="http://schemas.microsoft.com/office/drawing/2014/main" id="{8A2A5093-8600-4E4E-8BEA-271CB7B227F5}"/>
              </a:ext>
            </a:extLst>
          </p:cNvPr>
          <p:cNvSpPr/>
          <p:nvPr/>
        </p:nvSpPr>
        <p:spPr>
          <a:xfrm>
            <a:off x="5649825" y="1704242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7" name="Shape 171">
            <a:extLst>
              <a:ext uri="{FF2B5EF4-FFF2-40B4-BE49-F238E27FC236}">
                <a16:creationId xmlns:a16="http://schemas.microsoft.com/office/drawing/2014/main" id="{DCE26A67-349C-5E4B-B3DE-2E9251566223}"/>
              </a:ext>
            </a:extLst>
          </p:cNvPr>
          <p:cNvSpPr/>
          <p:nvPr/>
        </p:nvSpPr>
        <p:spPr>
          <a:xfrm>
            <a:off x="679200" y="1594539"/>
            <a:ext cx="7785600" cy="156161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470B029-AABD-F549-85D4-3AC691BB6F58}"/>
              </a:ext>
            </a:extLst>
          </p:cNvPr>
          <p:cNvCxnSpPr>
            <a:cxnSpLocks/>
            <a:stCxn id="10" idx="2"/>
            <a:endCxn id="27" idx="0"/>
          </p:cNvCxnSpPr>
          <p:nvPr/>
        </p:nvCxnSpPr>
        <p:spPr>
          <a:xfrm flipH="1">
            <a:off x="1207350" y="2605939"/>
            <a:ext cx="1418300" cy="15196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7" name="Shape 164">
            <a:extLst>
              <a:ext uri="{FF2B5EF4-FFF2-40B4-BE49-F238E27FC236}">
                <a16:creationId xmlns:a16="http://schemas.microsoft.com/office/drawing/2014/main" id="{8278410D-F540-E345-A838-EEE63F6581AE}"/>
              </a:ext>
            </a:extLst>
          </p:cNvPr>
          <p:cNvSpPr txBox="1"/>
          <p:nvPr/>
        </p:nvSpPr>
        <p:spPr>
          <a:xfrm>
            <a:off x="679200" y="4125617"/>
            <a:ext cx="1056300" cy="301800"/>
          </a:xfrm>
          <a:prstGeom prst="rect">
            <a:avLst/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200" dirty="0"/>
              <a:t>UTXO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2A6CC-EEE6-E148-BCB4-C6172E0A5E1A}"/>
              </a:ext>
            </a:extLst>
          </p:cNvPr>
          <p:cNvSpPr txBox="1"/>
          <p:nvPr/>
        </p:nvSpPr>
        <p:spPr>
          <a:xfrm>
            <a:off x="2625650" y="3336758"/>
            <a:ext cx="61814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Look up TXO from head: </a:t>
            </a:r>
          </a:p>
          <a:p>
            <a:r>
              <a:rPr lang="en-US" dirty="0"/>
              <a:t>O(n) block headers (O(log(n) with </a:t>
            </a:r>
            <a:r>
              <a:rPr lang="en-US" dirty="0" err="1"/>
              <a:t>Flyclient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03804B-1147-D54F-BC28-505B58BC384C}"/>
              </a:ext>
            </a:extLst>
          </p:cNvPr>
          <p:cNvSpPr txBox="1"/>
          <p:nvPr/>
        </p:nvSpPr>
        <p:spPr>
          <a:xfrm>
            <a:off x="2625650" y="4427417"/>
            <a:ext cx="5716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Look up UTXO: </a:t>
            </a:r>
            <a:r>
              <a:rPr lang="en-US" dirty="0"/>
              <a:t>All transactions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7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D263-4E1A-FC4C-B140-72FDDB62C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UTXO Commitments [</a:t>
            </a:r>
            <a:r>
              <a:rPr lang="en-US" dirty="0" err="1"/>
              <a:t>Miller,Todd,Dryja</a:t>
            </a:r>
            <a:r>
              <a:rPr lang="en-US" dirty="0"/>
              <a:t>,…]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48103-5B29-5E4D-BEA3-04D46326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Shape 145">
            <a:extLst>
              <a:ext uri="{FF2B5EF4-FFF2-40B4-BE49-F238E27FC236}">
                <a16:creationId xmlns:a16="http://schemas.microsoft.com/office/drawing/2014/main" id="{87646D1E-2D93-6847-BF58-7BFBB50B99A8}"/>
              </a:ext>
            </a:extLst>
          </p:cNvPr>
          <p:cNvGrpSpPr/>
          <p:nvPr/>
        </p:nvGrpSpPr>
        <p:grpSpPr>
          <a:xfrm>
            <a:off x="4286600" y="1875139"/>
            <a:ext cx="1344300" cy="702000"/>
            <a:chOff x="5333050" y="2139900"/>
            <a:chExt cx="1344300" cy="702000"/>
          </a:xfrm>
        </p:grpSpPr>
        <p:sp>
          <p:nvSpPr>
            <p:cNvPr id="6" name="Shape 146">
              <a:extLst>
                <a:ext uri="{FF2B5EF4-FFF2-40B4-BE49-F238E27FC236}">
                  <a16:creationId xmlns:a16="http://schemas.microsoft.com/office/drawing/2014/main" id="{BEA8B0D6-8C77-A94D-B5D0-6FD201D42C7A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7" name="Shape 147">
              <a:extLst>
                <a:ext uri="{FF2B5EF4-FFF2-40B4-BE49-F238E27FC236}">
                  <a16:creationId xmlns:a16="http://schemas.microsoft.com/office/drawing/2014/main" id="{4388483D-5909-BA41-9C95-D703A8E7AB7E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Trebuchet MS"/>
                  <a:ea typeface="Trebuchet MS"/>
                  <a:cs typeface="Trebuchet MS"/>
                  <a:sym typeface="Trebuchet MS"/>
                </a:rPr>
                <a:t>prev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sp>
        <p:nvSpPr>
          <p:cNvPr id="8" name="Shape 148">
            <a:extLst>
              <a:ext uri="{FF2B5EF4-FFF2-40B4-BE49-F238E27FC236}">
                <a16:creationId xmlns:a16="http://schemas.microsoft.com/office/drawing/2014/main" id="{F92C3ED5-9932-F042-B231-17BD4D58C3E8}"/>
              </a:ext>
            </a:extLst>
          </p:cNvPr>
          <p:cNvSpPr/>
          <p:nvPr/>
        </p:nvSpPr>
        <p:spPr>
          <a:xfrm>
            <a:off x="3297800" y="1704242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9" name="Shape 149">
            <a:extLst>
              <a:ext uri="{FF2B5EF4-FFF2-40B4-BE49-F238E27FC236}">
                <a16:creationId xmlns:a16="http://schemas.microsoft.com/office/drawing/2014/main" id="{FE6079D3-8242-874B-9546-DD2CA8AFC617}"/>
              </a:ext>
            </a:extLst>
          </p:cNvPr>
          <p:cNvGrpSpPr/>
          <p:nvPr/>
        </p:nvGrpSpPr>
        <p:grpSpPr>
          <a:xfrm>
            <a:off x="1953500" y="1903939"/>
            <a:ext cx="1344300" cy="702000"/>
            <a:chOff x="5333050" y="2139900"/>
            <a:chExt cx="1344300" cy="702000"/>
          </a:xfrm>
        </p:grpSpPr>
        <p:sp>
          <p:nvSpPr>
            <p:cNvPr id="10" name="Shape 150">
              <a:extLst>
                <a:ext uri="{FF2B5EF4-FFF2-40B4-BE49-F238E27FC236}">
                  <a16:creationId xmlns:a16="http://schemas.microsoft.com/office/drawing/2014/main" id="{D302E7BD-35A3-4F45-9FB1-8CD581192E7D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1" name="Shape 151">
              <a:extLst>
                <a:ext uri="{FF2B5EF4-FFF2-40B4-BE49-F238E27FC236}">
                  <a16:creationId xmlns:a16="http://schemas.microsoft.com/office/drawing/2014/main" id="{8404F6E8-2722-124A-869D-702596F2CD43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2" name="Shape 152">
            <a:extLst>
              <a:ext uri="{FF2B5EF4-FFF2-40B4-BE49-F238E27FC236}">
                <a16:creationId xmlns:a16="http://schemas.microsoft.com/office/drawing/2014/main" id="{808A7A65-4525-B04B-977E-96515B4E1A00}"/>
              </a:ext>
            </a:extLst>
          </p:cNvPr>
          <p:cNvSpPr/>
          <p:nvPr/>
        </p:nvSpPr>
        <p:spPr>
          <a:xfrm>
            <a:off x="945775" y="1741067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13" name="Shape 153">
            <a:extLst>
              <a:ext uri="{FF2B5EF4-FFF2-40B4-BE49-F238E27FC236}">
                <a16:creationId xmlns:a16="http://schemas.microsoft.com/office/drawing/2014/main" id="{AF19DD35-8F4A-FA48-826C-15D83C302147}"/>
              </a:ext>
            </a:extLst>
          </p:cNvPr>
          <p:cNvGrpSpPr/>
          <p:nvPr/>
        </p:nvGrpSpPr>
        <p:grpSpPr>
          <a:xfrm>
            <a:off x="6632656" y="1875404"/>
            <a:ext cx="1344300" cy="702000"/>
            <a:chOff x="5333050" y="2139900"/>
            <a:chExt cx="1344300" cy="702000"/>
          </a:xfrm>
        </p:grpSpPr>
        <p:sp>
          <p:nvSpPr>
            <p:cNvPr id="14" name="Shape 154">
              <a:extLst>
                <a:ext uri="{FF2B5EF4-FFF2-40B4-BE49-F238E27FC236}">
                  <a16:creationId xmlns:a16="http://schemas.microsoft.com/office/drawing/2014/main" id="{3B875C3C-D9C1-F945-B462-441E3DE1E3CB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" name="Shape 155">
              <a:extLst>
                <a:ext uri="{FF2B5EF4-FFF2-40B4-BE49-F238E27FC236}">
                  <a16:creationId xmlns:a16="http://schemas.microsoft.com/office/drawing/2014/main" id="{DDC7A708-A009-B14D-B2BD-C217C4675E84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6" name="Shape 156">
            <a:extLst>
              <a:ext uri="{FF2B5EF4-FFF2-40B4-BE49-F238E27FC236}">
                <a16:creationId xmlns:a16="http://schemas.microsoft.com/office/drawing/2014/main" id="{8A2A5093-8600-4E4E-8BEA-271CB7B227F5}"/>
              </a:ext>
            </a:extLst>
          </p:cNvPr>
          <p:cNvSpPr/>
          <p:nvPr/>
        </p:nvSpPr>
        <p:spPr>
          <a:xfrm>
            <a:off x="5649825" y="1704242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7" name="Shape 171">
            <a:extLst>
              <a:ext uri="{FF2B5EF4-FFF2-40B4-BE49-F238E27FC236}">
                <a16:creationId xmlns:a16="http://schemas.microsoft.com/office/drawing/2014/main" id="{DCE26A67-349C-5E4B-B3DE-2E9251566223}"/>
              </a:ext>
            </a:extLst>
          </p:cNvPr>
          <p:cNvSpPr/>
          <p:nvPr/>
        </p:nvSpPr>
        <p:spPr>
          <a:xfrm>
            <a:off x="679200" y="1594539"/>
            <a:ext cx="7785600" cy="156161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50">
            <a:extLst>
              <a:ext uri="{FF2B5EF4-FFF2-40B4-BE49-F238E27FC236}">
                <a16:creationId xmlns:a16="http://schemas.microsoft.com/office/drawing/2014/main" id="{1D497ECA-723F-2944-9E2B-045FE4682A84}"/>
              </a:ext>
            </a:extLst>
          </p:cNvPr>
          <p:cNvSpPr/>
          <p:nvPr/>
        </p:nvSpPr>
        <p:spPr>
          <a:xfrm>
            <a:off x="1953500" y="2605939"/>
            <a:ext cx="1344300" cy="379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Trebuchet MS"/>
                <a:ea typeface="Trebuchet MS"/>
                <a:cs typeface="Trebuchet MS"/>
                <a:sym typeface="Trebuchet MS"/>
              </a:rPr>
              <a:t>utxos</a:t>
            </a:r>
            <a:r>
              <a:rPr lang="en" sz="1800" dirty="0">
                <a:latin typeface="Trebuchet MS"/>
                <a:ea typeface="Trebuchet MS"/>
                <a:cs typeface="Trebuchet MS"/>
                <a:sym typeface="Trebuchet MS"/>
              </a:rPr>
              <a:t>: H(  )</a:t>
            </a:r>
          </a:p>
        </p:txBody>
      </p:sp>
      <p:sp>
        <p:nvSpPr>
          <p:cNvPr id="20" name="Shape 150">
            <a:extLst>
              <a:ext uri="{FF2B5EF4-FFF2-40B4-BE49-F238E27FC236}">
                <a16:creationId xmlns:a16="http://schemas.microsoft.com/office/drawing/2014/main" id="{75A7A68F-58F6-C244-88F5-21C04884AF25}"/>
              </a:ext>
            </a:extLst>
          </p:cNvPr>
          <p:cNvSpPr/>
          <p:nvPr/>
        </p:nvSpPr>
        <p:spPr>
          <a:xfrm>
            <a:off x="4293078" y="2567739"/>
            <a:ext cx="1344300" cy="379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Trebuchet MS"/>
                <a:ea typeface="Trebuchet MS"/>
                <a:cs typeface="Trebuchet MS"/>
                <a:sym typeface="Trebuchet MS"/>
              </a:rPr>
              <a:t>utxos</a:t>
            </a:r>
            <a:r>
              <a:rPr lang="en" sz="1800" dirty="0">
                <a:latin typeface="Trebuchet MS"/>
                <a:ea typeface="Trebuchet MS"/>
                <a:cs typeface="Trebuchet MS"/>
                <a:sym typeface="Trebuchet MS"/>
              </a:rPr>
              <a:t>: H(  )</a:t>
            </a:r>
          </a:p>
        </p:txBody>
      </p:sp>
      <p:sp>
        <p:nvSpPr>
          <p:cNvPr id="21" name="Shape 150">
            <a:extLst>
              <a:ext uri="{FF2B5EF4-FFF2-40B4-BE49-F238E27FC236}">
                <a16:creationId xmlns:a16="http://schemas.microsoft.com/office/drawing/2014/main" id="{20B5C556-E080-9C4C-AAE0-11C7BDE6B1E3}"/>
              </a:ext>
            </a:extLst>
          </p:cNvPr>
          <p:cNvSpPr/>
          <p:nvPr/>
        </p:nvSpPr>
        <p:spPr>
          <a:xfrm>
            <a:off x="6632656" y="2569259"/>
            <a:ext cx="1344300" cy="379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dirty="0" err="1">
                <a:latin typeface="Trebuchet MS"/>
                <a:ea typeface="Trebuchet MS"/>
                <a:cs typeface="Trebuchet MS"/>
                <a:sym typeface="Trebuchet MS"/>
              </a:rPr>
              <a:t>utxos</a:t>
            </a:r>
            <a:r>
              <a:rPr lang="en" sz="1800" dirty="0">
                <a:latin typeface="Trebuchet MS"/>
                <a:ea typeface="Trebuchet MS"/>
                <a:cs typeface="Trebuchet MS"/>
                <a:sym typeface="Trebuchet MS"/>
              </a:rPr>
              <a:t>: H(  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6B2BF13-A02D-2B44-8B3C-731BFA22071B}"/>
              </a:ext>
            </a:extLst>
          </p:cNvPr>
          <p:cNvSpPr/>
          <p:nvPr/>
        </p:nvSpPr>
        <p:spPr>
          <a:xfrm>
            <a:off x="5527625" y="3985598"/>
            <a:ext cx="3554361" cy="78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Consensus ensures:</a:t>
            </a:r>
          </a:p>
          <a:p>
            <a:pPr algn="ctr"/>
            <a:r>
              <a:rPr lang="en-US" dirty="0"/>
              <a:t>All UTXO committed here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6B023AF-7888-C241-A4FE-58AE8A118217}"/>
              </a:ext>
            </a:extLst>
          </p:cNvPr>
          <p:cNvCxnSpPr>
            <a:cxnSpLocks/>
            <a:stCxn id="21" idx="2"/>
            <a:endCxn id="22" idx="0"/>
          </p:cNvCxnSpPr>
          <p:nvPr/>
        </p:nvCxnSpPr>
        <p:spPr>
          <a:xfrm>
            <a:off x="7304806" y="2949059"/>
            <a:ext cx="0" cy="1036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CC48-DCD0-1345-8573-0BEEC2358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Merkle Trees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828391-48DB-E147-8E9F-F8AA7FC9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FDB7DA-B337-A74E-B9DE-A673812A984B}"/>
              </a:ext>
            </a:extLst>
          </p:cNvPr>
          <p:cNvGrpSpPr/>
          <p:nvPr/>
        </p:nvGrpSpPr>
        <p:grpSpPr>
          <a:xfrm>
            <a:off x="4317525" y="1212728"/>
            <a:ext cx="1352700" cy="1081800"/>
            <a:chOff x="4310779" y="1405393"/>
            <a:chExt cx="1352700" cy="1081800"/>
          </a:xfrm>
        </p:grpSpPr>
        <p:grpSp>
          <p:nvGrpSpPr>
            <p:cNvPr id="23" name="Shape 145">
              <a:extLst>
                <a:ext uri="{FF2B5EF4-FFF2-40B4-BE49-F238E27FC236}">
                  <a16:creationId xmlns:a16="http://schemas.microsoft.com/office/drawing/2014/main" id="{5B8335A1-4984-5348-94EF-45528AFECBA7}"/>
                </a:ext>
              </a:extLst>
            </p:cNvPr>
            <p:cNvGrpSpPr/>
            <p:nvPr/>
          </p:nvGrpSpPr>
          <p:grpSpPr>
            <a:xfrm>
              <a:off x="4319179" y="1405393"/>
              <a:ext cx="1344300" cy="702000"/>
              <a:chOff x="5333050" y="2139900"/>
              <a:chExt cx="1344300" cy="702000"/>
            </a:xfrm>
          </p:grpSpPr>
          <p:sp>
            <p:nvSpPr>
              <p:cNvPr id="24" name="Shape 146">
                <a:extLst>
                  <a:ext uri="{FF2B5EF4-FFF2-40B4-BE49-F238E27FC236}">
                    <a16:creationId xmlns:a16="http://schemas.microsoft.com/office/drawing/2014/main" id="{84A57B30-68E2-A149-BC08-5ED3187D78DD}"/>
                  </a:ext>
                </a:extLst>
              </p:cNvPr>
              <p:cNvSpPr/>
              <p:nvPr/>
            </p:nvSpPr>
            <p:spPr>
              <a:xfrm>
                <a:off x="5333050" y="2462100"/>
                <a:ext cx="1344300" cy="379800"/>
              </a:xfrm>
              <a:prstGeom prst="rect">
                <a:avLst/>
              </a:prstGeom>
              <a:solidFill>
                <a:srgbClr val="CCCCCC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800" dirty="0">
                    <a:latin typeface="Trebuchet MS"/>
                    <a:ea typeface="Trebuchet MS"/>
                    <a:cs typeface="Trebuchet MS"/>
                    <a:sym typeface="Trebuchet MS"/>
                  </a:rPr>
                  <a:t>trans: H(  )</a:t>
                </a:r>
              </a:p>
            </p:txBody>
          </p:sp>
          <p:sp>
            <p:nvSpPr>
              <p:cNvPr id="25" name="Shape 147">
                <a:extLst>
                  <a:ext uri="{FF2B5EF4-FFF2-40B4-BE49-F238E27FC236}">
                    <a16:creationId xmlns:a16="http://schemas.microsoft.com/office/drawing/2014/main" id="{23977A6F-12E6-CF46-899D-38BBD55A738C}"/>
                  </a:ext>
                </a:extLst>
              </p:cNvPr>
              <p:cNvSpPr/>
              <p:nvPr/>
            </p:nvSpPr>
            <p:spPr>
              <a:xfrm>
                <a:off x="5333050" y="2139900"/>
                <a:ext cx="1344300" cy="322200"/>
              </a:xfrm>
              <a:prstGeom prst="rect">
                <a:avLst/>
              </a:prstGeom>
              <a:solidFill>
                <a:srgbClr val="CCCCCC"/>
              </a:solidFill>
              <a:ln w="19050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ctr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800" dirty="0" err="1">
                    <a:latin typeface="Trebuchet MS"/>
                    <a:ea typeface="Trebuchet MS"/>
                    <a:cs typeface="Trebuchet MS"/>
                    <a:sym typeface="Trebuchet MS"/>
                  </a:rPr>
                  <a:t>prev</a:t>
                </a:r>
                <a:r>
                  <a:rPr lang="en" sz="1800" dirty="0">
                    <a:latin typeface="Trebuchet MS"/>
                    <a:ea typeface="Trebuchet MS"/>
                    <a:cs typeface="Trebuchet MS"/>
                    <a:sym typeface="Trebuchet MS"/>
                  </a:rPr>
                  <a:t>: H(  )</a:t>
                </a:r>
              </a:p>
            </p:txBody>
          </p:sp>
        </p:grpSp>
        <p:sp>
          <p:nvSpPr>
            <p:cNvPr id="26" name="Shape 146">
              <a:extLst>
                <a:ext uri="{FF2B5EF4-FFF2-40B4-BE49-F238E27FC236}">
                  <a16:creationId xmlns:a16="http://schemas.microsoft.com/office/drawing/2014/main" id="{2A180E41-7238-2544-B045-4F1A5C30B6DB}"/>
                </a:ext>
              </a:extLst>
            </p:cNvPr>
            <p:cNvSpPr/>
            <p:nvPr/>
          </p:nvSpPr>
          <p:spPr>
            <a:xfrm>
              <a:off x="4310779" y="2107393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Trebuchet MS"/>
                  <a:ea typeface="Trebuchet MS"/>
                  <a:cs typeface="Trebuchet MS"/>
                  <a:sym typeface="Trebuchet MS"/>
                </a:rPr>
                <a:t>utxos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8D8B562-36CB-EC46-8663-E8CE212B797C}"/>
              </a:ext>
            </a:extLst>
          </p:cNvPr>
          <p:cNvGrpSpPr/>
          <p:nvPr/>
        </p:nvGrpSpPr>
        <p:grpSpPr>
          <a:xfrm>
            <a:off x="2948954" y="2123853"/>
            <a:ext cx="5548500" cy="2696665"/>
            <a:chOff x="2521250" y="2390160"/>
            <a:chExt cx="5548500" cy="2696665"/>
          </a:xfrm>
        </p:grpSpPr>
        <p:sp>
          <p:nvSpPr>
            <p:cNvPr id="7" name="Shape 172">
              <a:extLst>
                <a:ext uri="{FF2B5EF4-FFF2-40B4-BE49-F238E27FC236}">
                  <a16:creationId xmlns:a16="http://schemas.microsoft.com/office/drawing/2014/main" id="{B64F07D5-C40C-0548-8A6B-D34F376ACEF9}"/>
                </a:ext>
              </a:extLst>
            </p:cNvPr>
            <p:cNvSpPr/>
            <p:nvPr/>
          </p:nvSpPr>
          <p:spPr>
            <a:xfrm>
              <a:off x="2521250" y="2761225"/>
              <a:ext cx="5548500" cy="2325600"/>
            </a:xfrm>
            <a:prstGeom prst="rect">
              <a:avLst/>
            </a:prstGeom>
            <a:noFill/>
            <a:ln w="19050" cap="flat" cmpd="sng">
              <a:solidFill>
                <a:srgbClr val="666666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3972356-09A1-BB45-B922-5CAF1234175F}"/>
                </a:ext>
              </a:extLst>
            </p:cNvPr>
            <p:cNvGrpSpPr/>
            <p:nvPr/>
          </p:nvGrpSpPr>
          <p:grpSpPr>
            <a:xfrm>
              <a:off x="2708950" y="2858738"/>
              <a:ext cx="5137450" cy="2134837"/>
              <a:chOff x="2708950" y="2858738"/>
              <a:chExt cx="5137450" cy="2134837"/>
            </a:xfrm>
          </p:grpSpPr>
          <p:sp>
            <p:nvSpPr>
              <p:cNvPr id="9" name="Shape 157">
                <a:extLst>
                  <a:ext uri="{FF2B5EF4-FFF2-40B4-BE49-F238E27FC236}">
                    <a16:creationId xmlns:a16="http://schemas.microsoft.com/office/drawing/2014/main" id="{A1F90E98-E283-8147-94E5-7FBB3F922D76}"/>
                  </a:ext>
                </a:extLst>
              </p:cNvPr>
              <p:cNvSpPr txBox="1"/>
              <p:nvPr/>
            </p:nvSpPr>
            <p:spPr>
              <a:xfrm>
                <a:off x="4332300" y="2858738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0" name="Shape 158">
                <a:extLst>
                  <a:ext uri="{FF2B5EF4-FFF2-40B4-BE49-F238E27FC236}">
                    <a16:creationId xmlns:a16="http://schemas.microsoft.com/office/drawing/2014/main" id="{43C152CF-E1C9-A743-AAF6-7CF7B5227833}"/>
                  </a:ext>
                </a:extLst>
              </p:cNvPr>
              <p:cNvSpPr txBox="1"/>
              <p:nvPr/>
            </p:nvSpPr>
            <p:spPr>
              <a:xfrm>
                <a:off x="34804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1" name="Shape 159">
                <a:extLst>
                  <a:ext uri="{FF2B5EF4-FFF2-40B4-BE49-F238E27FC236}">
                    <a16:creationId xmlns:a16="http://schemas.microsoft.com/office/drawing/2014/main" id="{71C3EFA4-E0D5-BA4B-BC59-A00BF30FEEFE}"/>
                  </a:ext>
                </a:extLst>
              </p:cNvPr>
              <p:cNvSpPr txBox="1"/>
              <p:nvPr/>
            </p:nvSpPr>
            <p:spPr>
              <a:xfrm>
                <a:off x="5445800" y="3715875"/>
                <a:ext cx="1344300" cy="4572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6666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rtl="0">
                  <a:spcBef>
                    <a:spcPts val="0"/>
                  </a:spcBef>
                  <a:buNone/>
                </a:pPr>
                <a:r>
                  <a:rPr lang="en" sz="1800">
                    <a:latin typeface="Trebuchet MS"/>
                    <a:ea typeface="Trebuchet MS"/>
                    <a:cs typeface="Trebuchet MS"/>
                    <a:sym typeface="Trebuchet MS"/>
                  </a:rPr>
                  <a:t>H(  )   H(  )</a:t>
                </a:r>
              </a:p>
            </p:txBody>
          </p:sp>
          <p:sp>
            <p:nvSpPr>
              <p:cNvPr id="12" name="Shape 160">
                <a:extLst>
                  <a:ext uri="{FF2B5EF4-FFF2-40B4-BE49-F238E27FC236}">
                    <a16:creationId xmlns:a16="http://schemas.microsoft.com/office/drawing/2014/main" id="{32203CD5-F0B0-CD49-8737-0A7A3D63CE58}"/>
                  </a:ext>
                </a:extLst>
              </p:cNvPr>
              <p:cNvSpPr/>
              <p:nvPr/>
            </p:nvSpPr>
            <p:spPr>
              <a:xfrm>
                <a:off x="4111475" y="3093675"/>
                <a:ext cx="638367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</p:sp>
          <p:sp>
            <p:nvSpPr>
              <p:cNvPr id="13" name="Shape 161">
                <a:extLst>
                  <a:ext uri="{FF2B5EF4-FFF2-40B4-BE49-F238E27FC236}">
                    <a16:creationId xmlns:a16="http://schemas.microsoft.com/office/drawing/2014/main" id="{32DCBED6-A569-514E-891D-7354758248B1}"/>
                  </a:ext>
                </a:extLst>
              </p:cNvPr>
              <p:cNvSpPr/>
              <p:nvPr/>
            </p:nvSpPr>
            <p:spPr>
              <a:xfrm flipH="1">
                <a:off x="5363557" y="3093675"/>
                <a:ext cx="766538" cy="622200"/>
              </a:xfrm>
              <a:custGeom>
                <a:avLst/>
                <a:gdLst/>
                <a:ahLst/>
                <a:cxnLst/>
                <a:rect l="0" t="0" r="0" b="0"/>
                <a:pathLst>
                  <a:path w="62219" h="24888" extrusionOk="0">
                    <a:moveTo>
                      <a:pt x="62219" y="0"/>
                    </a:moveTo>
                    <a:lnTo>
                      <a:pt x="62219" y="17333"/>
                    </a:lnTo>
                    <a:lnTo>
                      <a:pt x="0" y="17333"/>
                    </a:lnTo>
                    <a:lnTo>
                      <a:pt x="0" y="24888"/>
                    </a:lnTo>
                  </a:path>
                </a:pathLst>
              </a:cu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stealth" w="lg" len="lg"/>
              </a:ln>
            </p:spPr>
          </p:sp>
          <p:cxnSp>
            <p:nvCxnSpPr>
              <p:cNvPr id="14" name="Shape 163">
                <a:extLst>
                  <a:ext uri="{FF2B5EF4-FFF2-40B4-BE49-F238E27FC236}">
                    <a16:creationId xmlns:a16="http://schemas.microsoft.com/office/drawing/2014/main" id="{2DB528DB-75DC-104C-9AFF-D47E048BBC54}"/>
                  </a:ext>
                </a:extLst>
              </p:cNvPr>
              <p:cNvCxnSpPr>
                <a:endCxn id="16" idx="0"/>
              </p:cNvCxnSpPr>
              <p:nvPr/>
            </p:nvCxnSpPr>
            <p:spPr>
              <a:xfrm flipH="1">
                <a:off x="3237100" y="4008075"/>
                <a:ext cx="670500" cy="6837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5" name="Shape 165">
                <a:extLst>
                  <a:ext uri="{FF2B5EF4-FFF2-40B4-BE49-F238E27FC236}">
                    <a16:creationId xmlns:a16="http://schemas.microsoft.com/office/drawing/2014/main" id="{3E13792C-B152-3B4E-98B5-D2CE23647186}"/>
                  </a:ext>
                </a:extLst>
              </p:cNvPr>
              <p:cNvCxnSpPr>
                <a:endCxn id="17" idx="0"/>
              </p:cNvCxnSpPr>
              <p:nvPr/>
            </p:nvCxnSpPr>
            <p:spPr>
              <a:xfrm>
                <a:off x="4546825" y="3972675"/>
                <a:ext cx="16800" cy="7191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16" name="Shape 164">
                <a:extLst>
                  <a:ext uri="{FF2B5EF4-FFF2-40B4-BE49-F238E27FC236}">
                    <a16:creationId xmlns:a16="http://schemas.microsoft.com/office/drawing/2014/main" id="{DC73B36E-3C2A-4648-B099-451C0642FC3A}"/>
                  </a:ext>
                </a:extLst>
              </p:cNvPr>
              <p:cNvSpPr txBox="1"/>
              <p:nvPr/>
            </p:nvSpPr>
            <p:spPr>
              <a:xfrm>
                <a:off x="2708950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 dirty="0"/>
                  <a:t>UTXO</a:t>
                </a:r>
              </a:p>
            </p:txBody>
          </p:sp>
          <p:sp>
            <p:nvSpPr>
              <p:cNvPr id="17" name="Shape 166">
                <a:extLst>
                  <a:ext uri="{FF2B5EF4-FFF2-40B4-BE49-F238E27FC236}">
                    <a16:creationId xmlns:a16="http://schemas.microsoft.com/office/drawing/2014/main" id="{BEB3AB3E-9E57-4B42-81FD-31FB22930D79}"/>
                  </a:ext>
                </a:extLst>
              </p:cNvPr>
              <p:cNvSpPr txBox="1"/>
              <p:nvPr/>
            </p:nvSpPr>
            <p:spPr>
              <a:xfrm>
                <a:off x="4035475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 dirty="0"/>
                  <a:t>UTXO</a:t>
                </a:r>
              </a:p>
            </p:txBody>
          </p:sp>
          <p:cxnSp>
            <p:nvCxnSpPr>
              <p:cNvPr id="18" name="Shape 167">
                <a:extLst>
                  <a:ext uri="{FF2B5EF4-FFF2-40B4-BE49-F238E27FC236}">
                    <a16:creationId xmlns:a16="http://schemas.microsoft.com/office/drawing/2014/main" id="{26C52F66-2077-1747-8CC0-415D8923E5B4}"/>
                  </a:ext>
                </a:extLst>
              </p:cNvPr>
              <p:cNvCxnSpPr>
                <a:endCxn id="20" idx="0"/>
              </p:cNvCxnSpPr>
              <p:nvPr/>
            </p:nvCxnSpPr>
            <p:spPr>
              <a:xfrm flipH="1">
                <a:off x="5890150" y="3959475"/>
                <a:ext cx="13500" cy="7323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cxnSp>
            <p:nvCxnSpPr>
              <p:cNvPr id="19" name="Shape 169">
                <a:extLst>
                  <a:ext uri="{FF2B5EF4-FFF2-40B4-BE49-F238E27FC236}">
                    <a16:creationId xmlns:a16="http://schemas.microsoft.com/office/drawing/2014/main" id="{D00DC4C3-6E20-C044-BAE2-CD4B6E4C79C0}"/>
                  </a:ext>
                </a:extLst>
              </p:cNvPr>
              <p:cNvCxnSpPr>
                <a:endCxn id="21" idx="0"/>
              </p:cNvCxnSpPr>
              <p:nvPr/>
            </p:nvCxnSpPr>
            <p:spPr>
              <a:xfrm>
                <a:off x="6525050" y="3986175"/>
                <a:ext cx="793200" cy="7056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90000"/>
                </a:solidFill>
                <a:prstDash val="solid"/>
                <a:round/>
                <a:headEnd type="none" w="lg" len="lg"/>
                <a:tailEnd type="triangle" w="lg" len="lg"/>
              </a:ln>
            </p:spPr>
          </p:cxnSp>
          <p:sp>
            <p:nvSpPr>
              <p:cNvPr id="20" name="Shape 168">
                <a:extLst>
                  <a:ext uri="{FF2B5EF4-FFF2-40B4-BE49-F238E27FC236}">
                    <a16:creationId xmlns:a16="http://schemas.microsoft.com/office/drawing/2014/main" id="{76E2D403-A7A4-5B42-8455-65D1BBB90CAF}"/>
                  </a:ext>
                </a:extLst>
              </p:cNvPr>
              <p:cNvSpPr txBox="1"/>
              <p:nvPr/>
            </p:nvSpPr>
            <p:spPr>
              <a:xfrm>
                <a:off x="5362000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 dirty="0"/>
                  <a:t>UTXO</a:t>
                </a:r>
              </a:p>
            </p:txBody>
          </p:sp>
          <p:sp>
            <p:nvSpPr>
              <p:cNvPr id="21" name="Shape 170">
                <a:extLst>
                  <a:ext uri="{FF2B5EF4-FFF2-40B4-BE49-F238E27FC236}">
                    <a16:creationId xmlns:a16="http://schemas.microsoft.com/office/drawing/2014/main" id="{246D2B5A-F690-764A-85F2-72136F30C49B}"/>
                  </a:ext>
                </a:extLst>
              </p:cNvPr>
              <p:cNvSpPr txBox="1"/>
              <p:nvPr/>
            </p:nvSpPr>
            <p:spPr>
              <a:xfrm>
                <a:off x="6790100" y="4691775"/>
                <a:ext cx="1056300" cy="301800"/>
              </a:xfrm>
              <a:prstGeom prst="rect">
                <a:avLst/>
              </a:prstGeom>
              <a:solidFill>
                <a:srgbClr val="D9D9D9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91425" tIns="91425" rIns="91425" bIns="91425" anchor="t" anchorCtr="0">
                <a:noAutofit/>
              </a:bodyPr>
              <a:lstStyle/>
              <a:p>
                <a:pPr lvl="0" algn="ctr" rtl="0">
                  <a:spcBef>
                    <a:spcPts val="0"/>
                  </a:spcBef>
                  <a:buNone/>
                </a:pPr>
                <a:r>
                  <a:rPr lang="en" sz="1200" dirty="0"/>
                  <a:t>UTXO</a:t>
                </a:r>
              </a:p>
            </p:txBody>
          </p:sp>
        </p:grpSp>
        <p:cxnSp>
          <p:nvCxnSpPr>
            <p:cNvPr id="6" name="Shape 162">
              <a:extLst>
                <a:ext uri="{FF2B5EF4-FFF2-40B4-BE49-F238E27FC236}">
                  <a16:creationId xmlns:a16="http://schemas.microsoft.com/office/drawing/2014/main" id="{BDD32419-F5A1-5443-A15D-0BDDCA6FE312}"/>
                </a:ext>
              </a:extLst>
            </p:cNvPr>
            <p:cNvCxnSpPr>
              <a:cxnSpLocks/>
            </p:cNvCxnSpPr>
            <p:nvPr/>
          </p:nvCxnSpPr>
          <p:spPr>
            <a:xfrm>
              <a:off x="4980475" y="2390160"/>
              <a:ext cx="0" cy="468578"/>
            </a:xfrm>
            <a:prstGeom prst="straightConnector1">
              <a:avLst/>
            </a:prstGeom>
            <a:noFill/>
            <a:ln w="19050" cap="flat" cmpd="sng">
              <a:solidFill>
                <a:srgbClr val="990000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3E3DA5E-FB26-AC4A-9508-23D575EF4914}"/>
              </a:ext>
            </a:extLst>
          </p:cNvPr>
          <p:cNvSpPr txBox="1"/>
          <p:nvPr/>
        </p:nvSpPr>
        <p:spPr>
          <a:xfrm>
            <a:off x="-46366" y="2494918"/>
            <a:ext cx="31522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Inclusion: O(log(n))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Exclusion: O(log(n))</a:t>
            </a:r>
            <a:r>
              <a:rPr lang="en-US" baseline="30000" dirty="0"/>
              <a:t>1</a:t>
            </a:r>
          </a:p>
          <a:p>
            <a:pPr algn="ctr"/>
            <a:endParaRPr lang="en-US" baseline="30000" dirty="0"/>
          </a:p>
          <a:p>
            <a:pPr algn="ctr"/>
            <a:r>
              <a:rPr lang="en-US" dirty="0"/>
              <a:t>Update: O(log(n))</a:t>
            </a:r>
          </a:p>
          <a:p>
            <a:pPr algn="ctr"/>
            <a:endParaRPr lang="en-US" dirty="0"/>
          </a:p>
          <a:p>
            <a:pPr algn="ctr"/>
            <a:r>
              <a:rPr lang="en-US" baseline="30000" dirty="0"/>
              <a:t>1</a:t>
            </a:r>
            <a:r>
              <a:rPr lang="en-US" dirty="0"/>
              <a:t> If sorted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7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1A88D-CA33-4D4E-B5BD-0D5188F2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Stateless Full Nodes/Mining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CBD88-9268-A443-B301-C05766EDB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5" name="Shape 145">
            <a:extLst>
              <a:ext uri="{FF2B5EF4-FFF2-40B4-BE49-F238E27FC236}">
                <a16:creationId xmlns:a16="http://schemas.microsoft.com/office/drawing/2014/main" id="{233B3C06-9BAF-524B-B0DF-2129591E6F04}"/>
              </a:ext>
            </a:extLst>
          </p:cNvPr>
          <p:cNvGrpSpPr/>
          <p:nvPr/>
        </p:nvGrpSpPr>
        <p:grpSpPr>
          <a:xfrm>
            <a:off x="4286600" y="1875139"/>
            <a:ext cx="1344300" cy="702000"/>
            <a:chOff x="5333050" y="2139900"/>
            <a:chExt cx="1344300" cy="702000"/>
          </a:xfrm>
        </p:grpSpPr>
        <p:sp>
          <p:nvSpPr>
            <p:cNvPr id="6" name="Shape 146">
              <a:extLst>
                <a:ext uri="{FF2B5EF4-FFF2-40B4-BE49-F238E27FC236}">
                  <a16:creationId xmlns:a16="http://schemas.microsoft.com/office/drawing/2014/main" id="{7F4B80FA-F7EE-F148-8C6E-DC7390A3D3D6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7" name="Shape 147">
              <a:extLst>
                <a:ext uri="{FF2B5EF4-FFF2-40B4-BE49-F238E27FC236}">
                  <a16:creationId xmlns:a16="http://schemas.microsoft.com/office/drawing/2014/main" id="{1C8AE453-6145-744C-B8E5-CBFABC274501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 dirty="0" err="1">
                  <a:latin typeface="Trebuchet MS"/>
                  <a:ea typeface="Trebuchet MS"/>
                  <a:cs typeface="Trebuchet MS"/>
                  <a:sym typeface="Trebuchet MS"/>
                </a:rPr>
                <a:t>prev</a:t>
              </a:r>
              <a:r>
                <a:rPr lang="en" sz="1800" dirty="0">
                  <a:latin typeface="Trebuchet MS"/>
                  <a:ea typeface="Trebuchet MS"/>
                  <a:cs typeface="Trebuchet MS"/>
                  <a:sym typeface="Trebuchet MS"/>
                </a:rPr>
                <a:t>: H(  )</a:t>
              </a:r>
            </a:p>
          </p:txBody>
        </p:sp>
      </p:grpSp>
      <p:sp>
        <p:nvSpPr>
          <p:cNvPr id="8" name="Shape 148">
            <a:extLst>
              <a:ext uri="{FF2B5EF4-FFF2-40B4-BE49-F238E27FC236}">
                <a16:creationId xmlns:a16="http://schemas.microsoft.com/office/drawing/2014/main" id="{F622FF10-9DC0-164E-A9F5-26E02F627B09}"/>
              </a:ext>
            </a:extLst>
          </p:cNvPr>
          <p:cNvSpPr/>
          <p:nvPr/>
        </p:nvSpPr>
        <p:spPr>
          <a:xfrm>
            <a:off x="3297800" y="1704242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9" name="Shape 149">
            <a:extLst>
              <a:ext uri="{FF2B5EF4-FFF2-40B4-BE49-F238E27FC236}">
                <a16:creationId xmlns:a16="http://schemas.microsoft.com/office/drawing/2014/main" id="{02B0ACD3-BE00-5C44-84D3-C65C3D17820E}"/>
              </a:ext>
            </a:extLst>
          </p:cNvPr>
          <p:cNvGrpSpPr/>
          <p:nvPr/>
        </p:nvGrpSpPr>
        <p:grpSpPr>
          <a:xfrm>
            <a:off x="1953500" y="1903939"/>
            <a:ext cx="1344300" cy="702000"/>
            <a:chOff x="5333050" y="2139900"/>
            <a:chExt cx="1344300" cy="702000"/>
          </a:xfrm>
        </p:grpSpPr>
        <p:sp>
          <p:nvSpPr>
            <p:cNvPr id="10" name="Shape 150">
              <a:extLst>
                <a:ext uri="{FF2B5EF4-FFF2-40B4-BE49-F238E27FC236}">
                  <a16:creationId xmlns:a16="http://schemas.microsoft.com/office/drawing/2014/main" id="{FF89D929-787B-EE4B-9F84-0E308E0905CD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algn="ctr">
                <a:spcBef>
                  <a:spcPts val="0"/>
                </a:spcBef>
              </a:pPr>
              <a:r>
                <a:rPr lang="en" sz="1800" dirty="0">
                  <a:latin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1" name="Shape 151">
              <a:extLst>
                <a:ext uri="{FF2B5EF4-FFF2-40B4-BE49-F238E27FC236}">
                  <a16:creationId xmlns:a16="http://schemas.microsoft.com/office/drawing/2014/main" id="{929D64D3-F141-FD48-9914-8E0025A2CEDD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2" name="Shape 152">
            <a:extLst>
              <a:ext uri="{FF2B5EF4-FFF2-40B4-BE49-F238E27FC236}">
                <a16:creationId xmlns:a16="http://schemas.microsoft.com/office/drawing/2014/main" id="{44E6D4E8-6E45-414F-999A-95D019F42391}"/>
              </a:ext>
            </a:extLst>
          </p:cNvPr>
          <p:cNvSpPr/>
          <p:nvPr/>
        </p:nvSpPr>
        <p:spPr>
          <a:xfrm>
            <a:off x="945775" y="1741067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grpSp>
        <p:nvGrpSpPr>
          <p:cNvPr id="13" name="Shape 153">
            <a:extLst>
              <a:ext uri="{FF2B5EF4-FFF2-40B4-BE49-F238E27FC236}">
                <a16:creationId xmlns:a16="http://schemas.microsoft.com/office/drawing/2014/main" id="{C73AB5DA-2B57-5C4D-BDA8-13557C7803E7}"/>
              </a:ext>
            </a:extLst>
          </p:cNvPr>
          <p:cNvGrpSpPr/>
          <p:nvPr/>
        </p:nvGrpSpPr>
        <p:grpSpPr>
          <a:xfrm>
            <a:off x="6632656" y="1875404"/>
            <a:ext cx="1344300" cy="702000"/>
            <a:chOff x="5333050" y="2139900"/>
            <a:chExt cx="1344300" cy="702000"/>
          </a:xfrm>
        </p:grpSpPr>
        <p:sp>
          <p:nvSpPr>
            <p:cNvPr id="14" name="Shape 154">
              <a:extLst>
                <a:ext uri="{FF2B5EF4-FFF2-40B4-BE49-F238E27FC236}">
                  <a16:creationId xmlns:a16="http://schemas.microsoft.com/office/drawing/2014/main" id="{3BFA00A6-DB9E-C449-B8B1-A0141283A7E6}"/>
                </a:ext>
              </a:extLst>
            </p:cNvPr>
            <p:cNvSpPr/>
            <p:nvPr/>
          </p:nvSpPr>
          <p:spPr>
            <a:xfrm>
              <a:off x="5333050" y="2462100"/>
              <a:ext cx="1344300" cy="3798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trans: H(  )</a:t>
              </a:r>
            </a:p>
          </p:txBody>
        </p:sp>
        <p:sp>
          <p:nvSpPr>
            <p:cNvPr id="15" name="Shape 155">
              <a:extLst>
                <a:ext uri="{FF2B5EF4-FFF2-40B4-BE49-F238E27FC236}">
                  <a16:creationId xmlns:a16="http://schemas.microsoft.com/office/drawing/2014/main" id="{1337BD3C-B052-FD47-BAB0-25424EFF54FB}"/>
                </a:ext>
              </a:extLst>
            </p:cNvPr>
            <p:cNvSpPr/>
            <p:nvPr/>
          </p:nvSpPr>
          <p:spPr>
            <a:xfrm>
              <a:off x="5333050" y="2139900"/>
              <a:ext cx="1344300" cy="322200"/>
            </a:xfrm>
            <a:prstGeom prst="rect">
              <a:avLst/>
            </a:prstGeom>
            <a:solidFill>
              <a:srgbClr val="CCCCCC"/>
            </a:solidFill>
            <a:ln w="19050" cap="flat" cmpd="sng">
              <a:solidFill>
                <a:srgbClr val="6666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1800">
                  <a:latin typeface="Trebuchet MS"/>
                  <a:ea typeface="Trebuchet MS"/>
                  <a:cs typeface="Trebuchet MS"/>
                  <a:sym typeface="Trebuchet MS"/>
                </a:rPr>
                <a:t>prev: H(  )</a:t>
              </a:r>
            </a:p>
          </p:txBody>
        </p:sp>
      </p:grpSp>
      <p:sp>
        <p:nvSpPr>
          <p:cNvPr id="16" name="Shape 156">
            <a:extLst>
              <a:ext uri="{FF2B5EF4-FFF2-40B4-BE49-F238E27FC236}">
                <a16:creationId xmlns:a16="http://schemas.microsoft.com/office/drawing/2014/main" id="{A37DF479-2991-9B4A-B718-EA7DB31F5AFC}"/>
              </a:ext>
            </a:extLst>
          </p:cNvPr>
          <p:cNvSpPr/>
          <p:nvPr/>
        </p:nvSpPr>
        <p:spPr>
          <a:xfrm>
            <a:off x="5649825" y="1704242"/>
            <a:ext cx="2066550" cy="542892"/>
          </a:xfrm>
          <a:custGeom>
            <a:avLst/>
            <a:gdLst/>
            <a:ahLst/>
            <a:cxnLst/>
            <a:rect l="0" t="0" r="0" b="0"/>
            <a:pathLst>
              <a:path w="82662" h="55553" extrusionOk="0">
                <a:moveTo>
                  <a:pt x="82662" y="16888"/>
                </a:moveTo>
                <a:lnTo>
                  <a:pt x="82662" y="445"/>
                </a:lnTo>
                <a:lnTo>
                  <a:pt x="19554" y="0"/>
                </a:lnTo>
                <a:lnTo>
                  <a:pt x="19999" y="55553"/>
                </a:lnTo>
                <a:lnTo>
                  <a:pt x="0" y="55109"/>
                </a:lnTo>
              </a:path>
            </a:pathLst>
          </a:custGeom>
          <a:noFill/>
          <a:ln w="38100" cap="flat" cmpd="sng">
            <a:solidFill>
              <a:srgbClr val="990000"/>
            </a:solidFill>
            <a:prstDash val="solid"/>
            <a:round/>
            <a:headEnd type="none" w="lg" len="lg"/>
            <a:tailEnd type="stealth" w="lg" len="lg"/>
          </a:ln>
        </p:spPr>
      </p:sp>
      <p:sp>
        <p:nvSpPr>
          <p:cNvPr id="17" name="Shape 171">
            <a:extLst>
              <a:ext uri="{FF2B5EF4-FFF2-40B4-BE49-F238E27FC236}">
                <a16:creationId xmlns:a16="http://schemas.microsoft.com/office/drawing/2014/main" id="{DCA2CF52-1B57-A045-A9BA-EEC19083E88F}"/>
              </a:ext>
            </a:extLst>
          </p:cNvPr>
          <p:cNvSpPr/>
          <p:nvPr/>
        </p:nvSpPr>
        <p:spPr>
          <a:xfrm>
            <a:off x="679200" y="1594539"/>
            <a:ext cx="7785600" cy="156161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50">
            <a:extLst>
              <a:ext uri="{FF2B5EF4-FFF2-40B4-BE49-F238E27FC236}">
                <a16:creationId xmlns:a16="http://schemas.microsoft.com/office/drawing/2014/main" id="{D4FB9F03-8A39-1C43-AAEA-6C22A94F0140}"/>
              </a:ext>
            </a:extLst>
          </p:cNvPr>
          <p:cNvSpPr/>
          <p:nvPr/>
        </p:nvSpPr>
        <p:spPr>
          <a:xfrm>
            <a:off x="1953500" y="2605939"/>
            <a:ext cx="1344300" cy="379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800" dirty="0" err="1">
                <a:solidFill>
                  <a:schemeClr val="tx1"/>
                </a:solidFill>
                <a:latin typeface="Trebuchet MS"/>
                <a:ea typeface="ＭＳ Ｐゴシック" pitchFamily="-106" charset="-128"/>
                <a:sym typeface="Trebuchet MS"/>
              </a:rPr>
              <a:t>utxos</a:t>
            </a:r>
            <a:r>
              <a:rPr lang="en" sz="1800" dirty="0">
                <a:solidFill>
                  <a:schemeClr val="tx1"/>
                </a:solidFill>
                <a:latin typeface="Trebuchet MS"/>
                <a:ea typeface="ＭＳ Ｐゴシック" pitchFamily="-106" charset="-128"/>
                <a:sym typeface="Trebuchet MS"/>
              </a:rPr>
              <a:t>: H(  )</a:t>
            </a:r>
          </a:p>
        </p:txBody>
      </p:sp>
      <p:sp>
        <p:nvSpPr>
          <p:cNvPr id="22" name="Shape 150">
            <a:extLst>
              <a:ext uri="{FF2B5EF4-FFF2-40B4-BE49-F238E27FC236}">
                <a16:creationId xmlns:a16="http://schemas.microsoft.com/office/drawing/2014/main" id="{C5570F3C-A5A0-5949-B522-BF565C4DEC57}"/>
              </a:ext>
            </a:extLst>
          </p:cNvPr>
          <p:cNvSpPr/>
          <p:nvPr/>
        </p:nvSpPr>
        <p:spPr>
          <a:xfrm>
            <a:off x="4286600" y="2567739"/>
            <a:ext cx="1344300" cy="379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800" dirty="0" err="1">
                <a:solidFill>
                  <a:schemeClr val="tx1"/>
                </a:solidFill>
                <a:latin typeface="Trebuchet MS"/>
                <a:ea typeface="ＭＳ Ｐゴシック" pitchFamily="-106" charset="-128"/>
                <a:sym typeface="Trebuchet MS"/>
              </a:rPr>
              <a:t>utxos</a:t>
            </a:r>
            <a:r>
              <a:rPr lang="en" sz="1800" dirty="0">
                <a:solidFill>
                  <a:schemeClr val="tx1"/>
                </a:solidFill>
                <a:latin typeface="Trebuchet MS"/>
                <a:ea typeface="ＭＳ Ｐゴシック" pitchFamily="-106" charset="-128"/>
                <a:sym typeface="Trebuchet MS"/>
              </a:rPr>
              <a:t>: H(  )</a:t>
            </a:r>
          </a:p>
        </p:txBody>
      </p:sp>
      <p:sp>
        <p:nvSpPr>
          <p:cNvPr id="23" name="Shape 150">
            <a:extLst>
              <a:ext uri="{FF2B5EF4-FFF2-40B4-BE49-F238E27FC236}">
                <a16:creationId xmlns:a16="http://schemas.microsoft.com/office/drawing/2014/main" id="{E2D1E3A7-6D61-7B48-813C-57E1A97896B1}"/>
              </a:ext>
            </a:extLst>
          </p:cNvPr>
          <p:cNvSpPr/>
          <p:nvPr/>
        </p:nvSpPr>
        <p:spPr>
          <a:xfrm>
            <a:off x="6632656" y="2567739"/>
            <a:ext cx="1344300" cy="379800"/>
          </a:xfrm>
          <a:prstGeom prst="rect">
            <a:avLst/>
          </a:prstGeom>
          <a:solidFill>
            <a:srgbClr val="CCCCCC"/>
          </a:solidFill>
          <a:ln w="19050" cap="flat" cmpd="sng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sz="1800" dirty="0" err="1">
                <a:solidFill>
                  <a:schemeClr val="tx1"/>
                </a:solidFill>
                <a:latin typeface="Trebuchet MS"/>
                <a:ea typeface="ＭＳ Ｐゴシック" pitchFamily="-106" charset="-128"/>
                <a:sym typeface="Trebuchet MS"/>
              </a:rPr>
              <a:t>utxos</a:t>
            </a:r>
            <a:r>
              <a:rPr lang="en" sz="1800" dirty="0">
                <a:solidFill>
                  <a:schemeClr val="tx1"/>
                </a:solidFill>
                <a:latin typeface="Trebuchet MS"/>
                <a:ea typeface="ＭＳ Ｐゴシック" pitchFamily="-106" charset="-128"/>
                <a:sym typeface="Trebuchet MS"/>
              </a:rPr>
              <a:t>: H(  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9E46B3C-DE75-4E4B-8B8F-57BE98556672}"/>
                  </a:ext>
                </a:extLst>
              </p:cNvPr>
              <p:cNvSpPr/>
              <p:nvPr/>
            </p:nvSpPr>
            <p:spPr>
              <a:xfrm>
                <a:off x="235217" y="3465555"/>
                <a:ext cx="3048137" cy="11828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TX:</a:t>
                </a:r>
              </a:p>
              <a:p>
                <a:pPr algn="ctr"/>
                <a:r>
                  <a:rPr lang="en-US" dirty="0"/>
                  <a:t>Spend UTXO 426</a:t>
                </a:r>
              </a:p>
              <a:p>
                <a:pPr algn="ctr"/>
                <a:r>
                  <a:rPr lang="en-US" dirty="0"/>
                  <a:t>Proof: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9E46B3C-DE75-4E4B-8B8F-57BE985566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17" y="3465555"/>
                <a:ext cx="3048137" cy="1182815"/>
              </a:xfrm>
              <a:prstGeom prst="rect">
                <a:avLst/>
              </a:prstGeom>
              <a:blipFill>
                <a:blip r:embed="rId2"/>
                <a:stretch>
                  <a:fillRect t="-31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B52D30-18C0-CF40-A9A4-EC3C9EC9C14A}"/>
              </a:ext>
            </a:extLst>
          </p:cNvPr>
          <p:cNvCxnSpPr>
            <a:cxnSpLocks/>
          </p:cNvCxnSpPr>
          <p:nvPr/>
        </p:nvCxnSpPr>
        <p:spPr>
          <a:xfrm flipV="1">
            <a:off x="2475076" y="2898009"/>
            <a:ext cx="5241300" cy="15270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33" name="Picture 32">
            <a:extLst>
              <a:ext uri="{FF2B5EF4-FFF2-40B4-BE49-F238E27FC236}">
                <a16:creationId xmlns:a16="http://schemas.microsoft.com/office/drawing/2014/main" id="{1325FD1F-E7A6-0341-A9D5-65470B050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7658" y="3673078"/>
            <a:ext cx="929069" cy="1238758"/>
          </a:xfrm>
          <a:prstGeom prst="rect">
            <a:avLst/>
          </a:prstGeom>
        </p:spPr>
      </p:pic>
      <p:sp>
        <p:nvSpPr>
          <p:cNvPr id="34" name="Oval Callout 33">
            <a:extLst>
              <a:ext uri="{FF2B5EF4-FFF2-40B4-BE49-F238E27FC236}">
                <a16:creationId xmlns:a16="http://schemas.microsoft.com/office/drawing/2014/main" id="{0C49A6D9-70FD-B546-B1AB-A95F6F38C554}"/>
              </a:ext>
            </a:extLst>
          </p:cNvPr>
          <p:cNvSpPr/>
          <p:nvPr/>
        </p:nvSpPr>
        <p:spPr>
          <a:xfrm>
            <a:off x="3534085" y="3090547"/>
            <a:ext cx="2356696" cy="650875"/>
          </a:xfrm>
          <a:prstGeom prst="wedgeEllipseCallout">
            <a:avLst>
              <a:gd name="adj1" fmla="val 59998"/>
              <a:gd name="adj2" fmla="val 1059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Looks good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ACA54C49-2C51-884E-9C77-259B01311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331" y="3352723"/>
            <a:ext cx="886288" cy="91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1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88EE8-6D37-9E49-A4F6-8A762D91D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Merkle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80505D-5522-F84C-B037-49803B76A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Log(n) inclusion proof per transaction</a:t>
            </a:r>
          </a:p>
          <a:p>
            <a:r>
              <a:rPr lang="en-US" dirty="0"/>
              <a:t>Inclusion proofs can hardly be aggregated </a:t>
            </a:r>
          </a:p>
          <a:p>
            <a:pPr lvl="1"/>
            <a:r>
              <a:rPr lang="en-US" dirty="0"/>
              <a:t>600 GB naïvely</a:t>
            </a:r>
          </a:p>
          <a:p>
            <a:pPr lvl="1"/>
            <a:r>
              <a:rPr lang="en-US" dirty="0"/>
              <a:t>160 GB with many optimizations</a:t>
            </a:r>
          </a:p>
          <a:p>
            <a:r>
              <a:rPr lang="en-US" dirty="0"/>
              <a:t>Verification not that cheap</a:t>
            </a:r>
          </a:p>
          <a:p>
            <a:pPr lvl="1"/>
            <a:r>
              <a:rPr lang="en-US" dirty="0"/>
              <a:t>Full node sync too slow </a:t>
            </a:r>
          </a:p>
          <a:p>
            <a:pPr lvl="1"/>
            <a:r>
              <a:rPr lang="en-US" dirty="0"/>
              <a:t>Proposed for only old transactions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D2D178-9180-6849-A64B-CE991FA5E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33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61207-D068-C845-896A-D430BC15A3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RSA Accumulators [CL02 …]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8A673-829E-3746-B189-BD712CB9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5EAAF7-E907-EF47-9376-F956DC3F028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/>
              <p:nvPr/>
            </p:nvSpPr>
            <p:spPr>
              <a:xfrm>
                <a:off x="980902" y="947651"/>
                <a:ext cx="7705898" cy="5851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Setup: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Choose N=</a:t>
                </a:r>
                <a:r>
                  <a:rPr lang="en-US" dirty="0" err="1"/>
                  <a:t>pq</a:t>
                </a:r>
                <a:r>
                  <a:rPr lang="en-US" dirty="0"/>
                  <a:t> where p, q are secret primes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/>
                  <a:t>: Hash function to primes in [0,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/>
                  <a:t>]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i="1" dirty="0"/>
                  <a:t>(initial state)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r>
                  <a:rPr lang="en-US" b="1" dirty="0"/>
                  <a:t>Add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r>
                  <a:rPr lang="en-US" b="1" dirty="0"/>
                  <a:t>Del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</m:oMath>
                </a14:m>
                <a:endParaRPr lang="en-US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8FF2AD0-F7A8-C541-9F29-CC5D3840A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902" y="947651"/>
                <a:ext cx="7705898" cy="5851217"/>
              </a:xfrm>
              <a:prstGeom prst="rect">
                <a:avLst/>
              </a:prstGeom>
              <a:blipFill>
                <a:blip r:embed="rId3"/>
                <a:stretch>
                  <a:fillRect l="-1151" t="-8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773B2C-6B34-2A42-8C0C-254E8EF95496}"/>
                  </a:ext>
                </a:extLst>
              </p:cNvPr>
              <p:cNvSpPr/>
              <p:nvPr/>
            </p:nvSpPr>
            <p:spPr>
              <a:xfrm>
                <a:off x="5310169" y="2542182"/>
                <a:ext cx="3496947" cy="2025446"/>
              </a:xfrm>
              <a:prstGeom prst="rect">
                <a:avLst/>
              </a:prstGeom>
              <a:solidFill>
                <a:schemeClr val="accent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State after set S added:</a:t>
                </a:r>
              </a:p>
              <a:p>
                <a:endParaRPr lang="en-US" b="0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n-US" i="1" dirty="0">
                    <a:latin typeface="Cambria Math" panose="02040503050406030204" pitchFamily="18" charset="0"/>
                  </a:rPr>
                  <a:t>u</a:t>
                </a:r>
                <a:r>
                  <a:rPr lang="en-US" b="0" i="1" dirty="0">
                    <a:latin typeface="Cambria Math" panose="02040503050406030204" pitchFamily="18" charset="0"/>
                  </a:rPr>
                  <a:t>=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nary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E7773B2C-6B34-2A42-8C0C-254E8EF954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169" y="2542182"/>
                <a:ext cx="3496947" cy="20254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94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99580</TotalTime>
  <Words>1579</Words>
  <Application>Microsoft Macintosh PowerPoint</Application>
  <PresentationFormat>On-screen Show (16:9)</PresentationFormat>
  <Paragraphs>368</Paragraphs>
  <Slides>29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Calibri</vt:lpstr>
      <vt:lpstr>Cambria Math</vt:lpstr>
      <vt:lpstr>Trebuchet MS</vt:lpstr>
      <vt:lpstr>Wingdings</vt:lpstr>
      <vt:lpstr>Office Theme</vt:lpstr>
      <vt:lpstr>Batching Techniques for Accumulators with Applications to IOPs and Blockchains</vt:lpstr>
      <vt:lpstr>Stanford Blockchain Conference</vt:lpstr>
      <vt:lpstr>UTXO Set: A Growing Problem</vt:lpstr>
      <vt:lpstr>UTXOs</vt:lpstr>
      <vt:lpstr>UTXO Commitments [Miller,Todd,Dryja,…]</vt:lpstr>
      <vt:lpstr>Merkle Trees</vt:lpstr>
      <vt:lpstr>Stateless Full Nodes/Mining</vt:lpstr>
      <vt:lpstr>Problems with Merkle Trees</vt:lpstr>
      <vt:lpstr>RSA Accumulators [CL02 …]</vt:lpstr>
      <vt:lpstr>Accumulator Proofs</vt:lpstr>
      <vt:lpstr>RSA = Trusted Setup?</vt:lpstr>
      <vt:lpstr>Class Groups [BW88,L12]</vt:lpstr>
      <vt:lpstr>RSA Accumulator State of Art</vt:lpstr>
      <vt:lpstr>Aggregate Inclusion Proofs</vt:lpstr>
      <vt:lpstr>Stateless Deletion</vt:lpstr>
      <vt:lpstr>Too slow?</vt:lpstr>
      <vt:lpstr>Wesolowski Proof [Wesolowski’18]</vt:lpstr>
      <vt:lpstr>Proof of Exponentiation (PoE)</vt:lpstr>
      <vt:lpstr>PoE Efficiency</vt:lpstr>
      <vt:lpstr>Fast Block Verification</vt:lpstr>
      <vt:lpstr>Performance</vt:lpstr>
      <vt:lpstr>Proof of Exponentiation (PoE)</vt:lpstr>
      <vt:lpstr>Knowledge of Exponent (PoKE*)</vt:lpstr>
      <vt:lpstr>Knowledge of Exponent (PoKE)</vt:lpstr>
      <vt:lpstr>Vector Commitments</vt:lpstr>
      <vt:lpstr>Short IOPs (STARKs etc.)</vt:lpstr>
      <vt:lpstr>Short IOPs (STARKs etc.)</vt:lpstr>
      <vt:lpstr>A Unicorn Walks Into A Bar…</vt:lpstr>
      <vt:lpstr>References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Bunz</cp:lastModifiedBy>
  <cp:revision>1308</cp:revision>
  <cp:lastPrinted>2015-09-20T23:02:57Z</cp:lastPrinted>
  <dcterms:created xsi:type="dcterms:W3CDTF">2010-10-17T19:58:05Z</dcterms:created>
  <dcterms:modified xsi:type="dcterms:W3CDTF">2018-10-24T22:07:13Z</dcterms:modified>
</cp:coreProperties>
</file>