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1352" r:id="rId2"/>
    <p:sldId id="1606" r:id="rId3"/>
    <p:sldId id="1558" r:id="rId4"/>
    <p:sldId id="1560" r:id="rId5"/>
    <p:sldId id="1615" r:id="rId6"/>
    <p:sldId id="1608" r:id="rId7"/>
    <p:sldId id="1593" r:id="rId8"/>
    <p:sldId id="1536" r:id="rId9"/>
    <p:sldId id="1532" r:id="rId10"/>
    <p:sldId id="1533" r:id="rId11"/>
    <p:sldId id="1534" r:id="rId12"/>
    <p:sldId id="1537" r:id="rId13"/>
    <p:sldId id="1553" r:id="rId14"/>
    <p:sldId id="1554" r:id="rId15"/>
    <p:sldId id="1594" r:id="rId16"/>
    <p:sldId id="1584" r:id="rId17"/>
    <p:sldId id="1583" r:id="rId18"/>
    <p:sldId id="1582" r:id="rId19"/>
    <p:sldId id="1599" r:id="rId20"/>
    <p:sldId id="1600" r:id="rId21"/>
    <p:sldId id="1613" r:id="rId22"/>
    <p:sldId id="1601" r:id="rId23"/>
    <p:sldId id="1602" r:id="rId24"/>
    <p:sldId id="1609" r:id="rId25"/>
    <p:sldId id="1574" r:id="rId26"/>
    <p:sldId id="1610" r:id="rId27"/>
    <p:sldId id="1611" r:id="rId28"/>
    <p:sldId id="1612" r:id="rId29"/>
    <p:sldId id="1597" r:id="rId30"/>
    <p:sldId id="1598" r:id="rId31"/>
    <p:sldId id="1539" r:id="rId32"/>
    <p:sldId id="1614" r:id="rId33"/>
    <p:sldId id="1544" r:id="rId34"/>
    <p:sldId id="1556" r:id="rId35"/>
    <p:sldId id="1445" r:id="rId36"/>
  </p:sldIdLst>
  <p:sldSz cx="9144000" cy="5143500" type="screen16x9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3025FF"/>
    <a:srgbClr val="181818"/>
    <a:srgbClr val="96060B"/>
    <a:srgbClr val="AD0000"/>
    <a:srgbClr val="353535"/>
    <a:srgbClr val="CAC9CA"/>
    <a:srgbClr val="848384"/>
    <a:srgbClr val="E2FDBE"/>
    <a:srgbClr val="FEFAB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80" autoAdjust="0"/>
    <p:restoredTop sz="87215" autoAdjust="0"/>
  </p:normalViewPr>
  <p:slideViewPr>
    <p:cSldViewPr snapToGrid="0">
      <p:cViewPr varScale="1">
        <p:scale>
          <a:sx n="112" d="100"/>
          <a:sy n="112" d="100"/>
        </p:scale>
        <p:origin x="208" y="48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352" y="38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 snapToObjects="1">
      <p:cViewPr varScale="1">
        <p:scale>
          <a:sx n="125" d="100"/>
          <a:sy n="125" d="100"/>
        </p:scale>
        <p:origin x="-3960" y="-11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69C4B-EC5A-BA4C-B83C-9270746811F3}" type="datetimeFigureOut">
              <a:rPr lang="en-US" smtClean="0"/>
              <a:pPr/>
              <a:t>5/9/19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ECE5B-4CC4-F446-93E7-1DC269D82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31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D36DFA-3B2C-F743-90CA-9BD1CAE78F1A}" type="datetime1">
              <a:rPr lang="en-US"/>
              <a:pPr>
                <a:defRPr/>
              </a:pPr>
              <a:t>5/9/19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17EB13C-F963-D44E-AB67-20FAD2F50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18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We’ll omit 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05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700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994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Needed for batch exclusion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9303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Alpha is invertible mod 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072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combine </a:t>
            </a:r>
            <a:r>
              <a:rPr lang="en-US" dirty="0" err="1"/>
              <a:t>Qx</a:t>
            </a:r>
            <a:r>
              <a:rPr lang="en-US" dirty="0"/>
              <a:t> and </a:t>
            </a:r>
            <a:r>
              <a:rPr lang="en-US" dirty="0" err="1"/>
              <a:t>Qg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78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390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stateless member can verify that each update was accepted and agreed upon by the other consensus nodes </a:t>
            </a:r>
          </a:p>
          <a:p>
            <a:r>
              <a:rPr lang="en-US" dirty="0"/>
              <a:t>And all agree on history of updates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277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Accumulator inserting (a, </a:t>
            </a:r>
            <a:r>
              <a:rPr lang="en-US" dirty="0" err="1"/>
              <a:t>i</a:t>
            </a:r>
            <a:r>
              <a:rPr lang="en-US" dirty="0"/>
              <a:t>) element a along with index </a:t>
            </a:r>
            <a:r>
              <a:rPr lang="en-US" dirty="0" err="1"/>
              <a:t>i</a:t>
            </a:r>
            <a:r>
              <a:rPr lang="en-US" dirty="0"/>
              <a:t> is not enough </a:t>
            </a:r>
          </a:p>
          <a:p>
            <a:r>
              <a:rPr lang="en-US" dirty="0"/>
              <a:t>(because can insert </a:t>
            </a:r>
            <a:r>
              <a:rPr lang="en-US" dirty="0" err="1"/>
              <a:t>polynomially</a:t>
            </a:r>
            <a:r>
              <a:rPr lang="en-US" dirty="0"/>
              <a:t> many elements paired with same index, not a commitment)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8227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Accumulator inserting (a, </a:t>
            </a:r>
            <a:r>
              <a:rPr lang="en-US" dirty="0" err="1"/>
              <a:t>i</a:t>
            </a:r>
            <a:r>
              <a:rPr lang="en-US" dirty="0"/>
              <a:t>) element a along with index </a:t>
            </a:r>
            <a:r>
              <a:rPr lang="en-US" dirty="0" err="1"/>
              <a:t>i</a:t>
            </a:r>
            <a:r>
              <a:rPr lang="en-US" dirty="0"/>
              <a:t> is not enough </a:t>
            </a:r>
          </a:p>
          <a:p>
            <a:r>
              <a:rPr lang="en-US" dirty="0"/>
              <a:t>(because can insert </a:t>
            </a:r>
            <a:r>
              <a:rPr lang="en-US" dirty="0" err="1"/>
              <a:t>polynomially</a:t>
            </a:r>
            <a:r>
              <a:rPr lang="en-US" dirty="0"/>
              <a:t> many elements paired with same index, not a commitment)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926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Accumulator inserting (a, </a:t>
            </a:r>
            <a:r>
              <a:rPr lang="en-US" dirty="0" err="1"/>
              <a:t>i</a:t>
            </a:r>
            <a:r>
              <a:rPr lang="en-US" dirty="0"/>
              <a:t>) element a along with index </a:t>
            </a:r>
            <a:r>
              <a:rPr lang="en-US" dirty="0" err="1"/>
              <a:t>i</a:t>
            </a:r>
            <a:r>
              <a:rPr lang="en-US" dirty="0"/>
              <a:t> is not enough </a:t>
            </a:r>
          </a:p>
          <a:p>
            <a:r>
              <a:rPr lang="en-US" dirty="0"/>
              <a:t>(because can insert </a:t>
            </a:r>
            <a:r>
              <a:rPr lang="en-US" dirty="0" err="1"/>
              <a:t>polynomially</a:t>
            </a:r>
            <a:r>
              <a:rPr lang="en-US" dirty="0"/>
              <a:t> many elements paired with same index, not a commitment)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200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13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33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 if </a:t>
            </a:r>
            <a:r>
              <a:rPr lang="en-US" dirty="0" err="1"/>
              <a:t>merkle</a:t>
            </a:r>
            <a:r>
              <a:rPr lang="en-US" dirty="0"/>
              <a:t> trees than 160gb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713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Unclear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23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Verification in log(T) steps to reduce 2^T mod 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086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851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 is Z_N where N has 2000 bit or class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916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254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59C74-6D4F-5344-AECE-ABF43A765CFE}" type="datetime1">
              <a:rPr lang="en-US" smtClean="0"/>
              <a:t>5/9/19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E5B5C-DED7-1642-8D38-762AABC53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459348"/>
            <a:ext cx="9144000" cy="1321876"/>
          </a:xfrm>
          <a:prstGeom prst="rect">
            <a:avLst/>
          </a:prstGeom>
          <a:solidFill>
            <a:srgbClr val="5A159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b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8610"/>
            <a:ext cx="7772400" cy="6953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6EEB3-4492-8740-A3A3-BF71F250A3E7}" type="datetime1">
              <a:rPr lang="en-US" smtClean="0"/>
              <a:t>5/9/19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7FDEB-364A-B442-8153-2CD4689CF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F3548-0A13-3A41-B457-41CB04C69FE6}" type="datetime1">
              <a:rPr lang="en-US" smtClean="0"/>
              <a:t>5/9/19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09D7C-FB2F-0040-953E-E4C6A2FBB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SUSig_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4811713"/>
            <a:ext cx="2046288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4806950"/>
            <a:ext cx="9155113" cy="342900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000000">
                <a:alpha val="59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ource Sans Pr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ource Sans Pr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ource Sans Pr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ource Sans Pr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ource Sans Pro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charset="0"/>
                <a:ea typeface="ＭＳ Ｐゴシック" charset="-128"/>
              </a:defRPr>
            </a:lvl9pPr>
          </a:lstStyle>
          <a:p>
            <a:pPr algn="ctr" eaLnBrk="1" hangingPunct="1"/>
            <a:endParaRPr lang="x-none" altLang="x-none" sz="180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7" name="Picture 14" title="Stanford Universit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450" y="4883150"/>
            <a:ext cx="1546225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00555"/>
            <a:ext cx="8229600" cy="61847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1603375" y="3599022"/>
            <a:ext cx="6059488" cy="205740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 algn="ctr">
              <a:buNone/>
              <a:defRPr sz="18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57200" y="2419028"/>
            <a:ext cx="8229600" cy="461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100" cap="small" spc="300">
                <a:solidFill>
                  <a:srgbClr val="A400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634769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776" y="359542"/>
            <a:ext cx="7707862" cy="488024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955679" y="908685"/>
            <a:ext cx="7700963" cy="3759042"/>
          </a:xfrm>
        </p:spPr>
        <p:txBody>
          <a:bodyPr/>
          <a:lstStyle>
            <a:lvl1pPr>
              <a:defRPr sz="1350"/>
            </a:lvl1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1194685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776" y="359542"/>
            <a:ext cx="7707862" cy="488024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955679" y="908685"/>
            <a:ext cx="7700963" cy="3759042"/>
          </a:xfrm>
        </p:spPr>
        <p:txBody>
          <a:bodyPr/>
          <a:lstStyle>
            <a:lvl1pPr>
              <a:defRPr sz="1350"/>
            </a:lvl1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609395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365125" y="1"/>
            <a:ext cx="8350251" cy="810599"/>
          </a:xfrm>
          <a:prstGeom prst="roundRect">
            <a:avLst/>
          </a:prstGeom>
          <a:noFill/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4763"/>
            <a:ext cx="9144000" cy="838200"/>
          </a:xfrm>
          <a:prstGeom prst="rect">
            <a:avLst/>
          </a:prstGeom>
          <a:solidFill>
            <a:srgbClr val="99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919"/>
            <a:ext cx="8229600" cy="623097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88A16-3216-1F45-BCD0-4F3A82CA8ACE}" type="datetime1">
              <a:rPr lang="en-US" smtClean="0"/>
              <a:t>5/9/19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EAAF7-E907-EF47-9376-F956DC3F02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B360B-3589-B544-A169-F6952637CDEF}" type="datetime1">
              <a:rPr lang="en-US" smtClean="0"/>
              <a:t>5/9/19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B18A3-D5D6-4043-8C9B-21F11BE520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02A87-86DC-904C-B02B-6161AF03AC8C}" type="datetime1">
              <a:rPr lang="en-US" smtClean="0"/>
              <a:t>5/9/19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C0BA1-4D10-1E4E-9CB1-1E8FE84A66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9B184-66F9-A64E-A4B8-5B033753C93D}" type="datetime1">
              <a:rPr lang="en-US" smtClean="0"/>
              <a:t>5/9/19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A769E-1472-9F4A-B8A7-652EC07CB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B72B6-EF31-D742-8B37-C63485E233DC}" type="datetime1">
              <a:rPr lang="en-US" smtClean="0"/>
              <a:t>5/9/19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19865-AC56-9E4C-93A5-5CAEFDF0C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FCD30-AA86-3A41-8312-99A272F59B56}" type="datetime1">
              <a:rPr lang="en-US" smtClean="0"/>
              <a:t>5/9/19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4F64E-2EE5-7440-95DF-06B2C2E4B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953D8-CA38-B74A-83C8-78017309A1B3}" type="datetime1">
              <a:rPr lang="en-US" smtClean="0"/>
              <a:t>5/9/19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B7DBA-A90E-3C4A-B86D-FF4CB8C585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08B73-0D8A-C449-9A2A-AF83EA80F08F}" type="datetime1">
              <a:rPr lang="en-US" smtClean="0"/>
              <a:t>5/9/19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DF340-15F2-D541-AFEA-8BBEC11656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C5C7347-8FD2-D944-A81F-5B4F950ED7FF}" type="datetime1">
              <a:rPr lang="en-US" smtClean="0"/>
              <a:t>5/9/19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64D269-B643-834D-96C1-658E4275C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  <p:sldLayoutId id="2147484102" r:id="rId12"/>
    <p:sldLayoutId id="2147484103" r:id="rId13"/>
    <p:sldLayoutId id="2147484104" r:id="rId14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eprint.iacr.org/2018/1188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9.png"/><Relationship Id="rId7" Type="http://schemas.openxmlformats.org/officeDocument/2006/relationships/image" Target="../media/image20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1.png"/><Relationship Id="rId5" Type="http://schemas.openxmlformats.org/officeDocument/2006/relationships/image" Target="../media/image180.png"/><Relationship Id="rId10" Type="http://schemas.openxmlformats.org/officeDocument/2006/relationships/image" Target="../media/image22.png"/><Relationship Id="rId4" Type="http://schemas.openxmlformats.org/officeDocument/2006/relationships/image" Target="../media/image10.png"/><Relationship Id="rId9" Type="http://schemas.openxmlformats.org/officeDocument/2006/relationships/image" Target="../media/image2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png"/><Relationship Id="rId5" Type="http://schemas.openxmlformats.org/officeDocument/2006/relationships/image" Target="../media/image190.png"/><Relationship Id="rId10" Type="http://schemas.openxmlformats.org/officeDocument/2006/relationships/image" Target="../media/image24.png"/><Relationship Id="rId4" Type="http://schemas.openxmlformats.org/officeDocument/2006/relationships/image" Target="../media/image10.png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10.png"/><Relationship Id="rId4" Type="http://schemas.openxmlformats.org/officeDocument/2006/relationships/image" Target="../media/image19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png"/><Relationship Id="rId5" Type="http://schemas.openxmlformats.org/officeDocument/2006/relationships/image" Target="../media/image111.png"/><Relationship Id="rId10" Type="http://schemas.openxmlformats.org/officeDocument/2006/relationships/image" Target="../media/image18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png"/><Relationship Id="rId5" Type="http://schemas.openxmlformats.org/officeDocument/2006/relationships/image" Target="../media/image111.png"/><Relationship Id="rId10" Type="http://schemas.openxmlformats.org/officeDocument/2006/relationships/image" Target="../media/image18.png"/><Relationship Id="rId4" Type="http://schemas.openxmlformats.org/officeDocument/2006/relationships/image" Target="../media/image10.png"/><Relationship Id="rId9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png"/><Relationship Id="rId5" Type="http://schemas.openxmlformats.org/officeDocument/2006/relationships/image" Target="../media/image190.png"/><Relationship Id="rId4" Type="http://schemas.openxmlformats.org/officeDocument/2006/relationships/image" Target="../media/image10.png"/><Relationship Id="rId9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9.png"/><Relationship Id="rId7" Type="http://schemas.openxmlformats.org/officeDocument/2006/relationships/image" Target="../media/image28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1.png"/><Relationship Id="rId5" Type="http://schemas.openxmlformats.org/officeDocument/2006/relationships/image" Target="../media/image260.png"/><Relationship Id="rId4" Type="http://schemas.openxmlformats.org/officeDocument/2006/relationships/image" Target="../media/image10.png"/><Relationship Id="rId9" Type="http://schemas.openxmlformats.org/officeDocument/2006/relationships/image" Target="../media/image39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0.png"/><Relationship Id="rId3" Type="http://schemas.openxmlformats.org/officeDocument/2006/relationships/image" Target="../media/image9.png"/><Relationship Id="rId7" Type="http://schemas.openxmlformats.org/officeDocument/2006/relationships/image" Target="../media/image19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173.png"/><Relationship Id="rId4" Type="http://schemas.openxmlformats.org/officeDocument/2006/relationships/image" Target="../media/image10.png"/><Relationship Id="rId9" Type="http://schemas.openxmlformats.org/officeDocument/2006/relationships/image" Target="../media/image17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0.png"/><Relationship Id="rId3" Type="http://schemas.openxmlformats.org/officeDocument/2006/relationships/image" Target="../media/image9.png"/><Relationship Id="rId7" Type="http://schemas.openxmlformats.org/officeDocument/2006/relationships/image" Target="../media/image19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1.png"/><Relationship Id="rId5" Type="http://schemas.openxmlformats.org/officeDocument/2006/relationships/image" Target="../media/image32.png"/><Relationship Id="rId10" Type="http://schemas.openxmlformats.org/officeDocument/2006/relationships/image" Target="../media/image177.png"/><Relationship Id="rId4" Type="http://schemas.openxmlformats.org/officeDocument/2006/relationships/image" Target="../media/image10.png"/><Relationship Id="rId9" Type="http://schemas.openxmlformats.org/officeDocument/2006/relationships/image" Target="../media/image17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0.png"/><Relationship Id="rId4" Type="http://schemas.openxmlformats.org/officeDocument/2006/relationships/image" Target="../media/image41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0.png"/><Relationship Id="rId4" Type="http://schemas.openxmlformats.org/officeDocument/2006/relationships/image" Target="../media/image4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cambrian.dev/accumulator/docs/" TargetMode="External"/><Relationship Id="rId2" Type="http://schemas.openxmlformats.org/officeDocument/2006/relationships/hyperlink" Target="https://eprint.iacr.org/2018/1188.pdf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0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823" y="1531001"/>
            <a:ext cx="8502354" cy="1040749"/>
          </a:xfrm>
        </p:spPr>
        <p:txBody>
          <a:bodyPr>
            <a:noAutofit/>
          </a:bodyPr>
          <a:lstStyle/>
          <a:p>
            <a:pPr>
              <a:lnSpc>
                <a:spcPts val="5040"/>
              </a:lnSpc>
              <a:spcBef>
                <a:spcPts val="0"/>
              </a:spcBef>
            </a:pPr>
            <a:r>
              <a:rPr lang="en-US" sz="3600" dirty="0"/>
              <a:t>Accumulators and </a:t>
            </a:r>
            <a:br>
              <a:rPr lang="en-US" sz="3600" dirty="0"/>
            </a:br>
            <a:r>
              <a:rPr lang="en-US" sz="3600" dirty="0"/>
              <a:t>Proofs in Groups of Unknown Order</a:t>
            </a: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BCAF5633-62BE-9542-B14E-B8FD3FDEFB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222885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1872"/>
              </a:spcBef>
            </a:pPr>
            <a:r>
              <a:rPr lang="en-US" dirty="0">
                <a:solidFill>
                  <a:schemeClr val="tx1"/>
                </a:solidFill>
              </a:rPr>
              <a:t>Dan </a:t>
            </a:r>
            <a:r>
              <a:rPr lang="en-US" dirty="0" err="1">
                <a:solidFill>
                  <a:schemeClr val="tx1"/>
                </a:solidFill>
              </a:rPr>
              <a:t>Boneh</a:t>
            </a:r>
            <a:r>
              <a:rPr lang="en-US" dirty="0">
                <a:solidFill>
                  <a:schemeClr val="tx1"/>
                </a:solidFill>
              </a:rPr>
              <a:t>, Benedikt </a:t>
            </a:r>
            <a:r>
              <a:rPr lang="en-US" dirty="0" err="1">
                <a:solidFill>
                  <a:schemeClr val="tx1"/>
                </a:solidFill>
              </a:rPr>
              <a:t>Bünz</a:t>
            </a:r>
            <a:r>
              <a:rPr lang="en-US" dirty="0">
                <a:solidFill>
                  <a:schemeClr val="tx1"/>
                </a:solidFill>
              </a:rPr>
              <a:t>, Ben Fisch</a:t>
            </a:r>
          </a:p>
          <a:p>
            <a:pPr>
              <a:lnSpc>
                <a:spcPct val="130000"/>
              </a:lnSpc>
              <a:spcBef>
                <a:spcPts val="1872"/>
              </a:spcBef>
            </a:pPr>
            <a:r>
              <a:rPr lang="en-US" dirty="0">
                <a:hlinkClick r:id="rId2"/>
              </a:rPr>
              <a:t>https://eprint.iacr.org/2018/1188</a:t>
            </a:r>
            <a:endParaRPr lang="en-US" dirty="0"/>
          </a:p>
          <a:p>
            <a:pPr>
              <a:lnSpc>
                <a:spcPct val="130000"/>
              </a:lnSpc>
              <a:spcBef>
                <a:spcPts val="1872"/>
              </a:spcBef>
            </a:pPr>
            <a:r>
              <a:rPr lang="en-US" dirty="0"/>
              <a:t>To appear at Crypto 2019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9E395FC-7B9B-F044-AE67-925F7FE19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E5B5C-DED7-1642-8D38-762AABC53A4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07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6EEA3-3101-4B48-914B-F3BD3CF9B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Class Groups </a:t>
            </a:r>
            <a:r>
              <a:rPr lang="en-US" sz="2700" dirty="0"/>
              <a:t>[BW88,L12]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72B410-524A-3647-B506-2D5478B75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C5DB0E-8E66-EA43-A87B-948EA030F272}"/>
              </a:ext>
            </a:extLst>
          </p:cNvPr>
          <p:cNvSpPr/>
          <p:nvPr/>
        </p:nvSpPr>
        <p:spPr>
          <a:xfrm>
            <a:off x="6732419" y="2858008"/>
            <a:ext cx="1775161" cy="933745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trusted setup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D21900-F212-4ABB-9D9C-AFFA32123E26}"/>
              </a:ext>
            </a:extLst>
          </p:cNvPr>
          <p:cNvSpPr txBox="1"/>
          <p:nvPr/>
        </p:nvSpPr>
        <p:spPr>
          <a:xfrm>
            <a:off x="2856122" y="1100309"/>
            <a:ext cx="2743200" cy="45720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C62934-A3AC-462F-A5A7-D65AF0637E27}"/>
                  </a:ext>
                </a:extLst>
              </p:cNvPr>
              <p:cNvSpPr txBox="1"/>
              <p:nvPr/>
            </p:nvSpPr>
            <p:spPr>
              <a:xfrm>
                <a:off x="671214" y="1100309"/>
                <a:ext cx="7498425" cy="896592"/>
              </a:xfrm>
              <a:prstGeom prst="rect">
                <a:avLst/>
              </a:prstGeom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dirty="0">
                    <a:cs typeface="Arial"/>
                  </a:rPr>
                  <a:t>CL(</a:t>
                </a:r>
                <a:r>
                  <a:rPr lang="en-US" dirty="0" err="1">
                    <a:cs typeface="Arial"/>
                  </a:rPr>
                  <a:t>Δ</a:t>
                </a:r>
                <a:r>
                  <a:rPr lang="en-US" dirty="0">
                    <a:latin typeface="ＭＳ Ｐゴシック"/>
                    <a:cs typeface="Arial"/>
                  </a:rPr>
                  <a:t>) - Class group of quadratic number field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ℚ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cs typeface="Arial"/>
                              </a:rPr>
                              <m:t>Δ</m:t>
                            </m:r>
                          </m:e>
                        </m:rad>
                      </m:e>
                    </m:d>
                  </m:oMath>
                </a14:m>
                <a:endParaRPr lang="en-US" dirty="0">
                  <a:cs typeface="Arial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Arial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/>
                      </a:rPr>
                      <m:t>𝑝</m:t>
                    </m:r>
                  </m:oMath>
                </a14:m>
                <a:r>
                  <a:rPr lang="en-US" dirty="0">
                    <a:cs typeface="Arial"/>
                  </a:rPr>
                  <a:t> (a large random prime)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C62934-A3AC-462F-A5A7-D65AF0637E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214" y="1100309"/>
                <a:ext cx="7498425" cy="896592"/>
              </a:xfrm>
              <a:prstGeom prst="rect">
                <a:avLst/>
              </a:prstGeom>
              <a:blipFill>
                <a:blip r:embed="rId2"/>
                <a:stretch>
                  <a:fillRect t="-4225" b="-14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E5F326-BC2E-274E-B21E-FA8387A3A96E}"/>
                  </a:ext>
                </a:extLst>
              </p:cNvPr>
              <p:cNvSpPr txBox="1"/>
              <p:nvPr/>
            </p:nvSpPr>
            <p:spPr>
              <a:xfrm>
                <a:off x="435213" y="2075996"/>
                <a:ext cx="6835515" cy="3090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/>
                  <a:t>Properties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Element representation: integer pairs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</m:rad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Tasks believed to be hard to compute:</a:t>
                </a:r>
              </a:p>
              <a:p>
                <a:pPr lvl="2"/>
                <a:r>
                  <a:rPr lang="en-US" b="1" dirty="0">
                    <a:solidFill>
                      <a:srgbClr val="FF0000"/>
                    </a:solidFill>
                  </a:rPr>
                  <a:t>Odd prime roots         Group order</a:t>
                </a:r>
              </a:p>
              <a:p>
                <a:pPr lvl="2"/>
                <a:endParaRPr lang="en-US" b="1" dirty="0">
                  <a:solidFill>
                    <a:srgbClr val="FF000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≈1536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𝑏𝑖𝑡𝑠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⇒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128 bit security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E5F326-BC2E-274E-B21E-FA8387A3A9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13" y="2075996"/>
                <a:ext cx="6835515" cy="3090526"/>
              </a:xfrm>
              <a:prstGeom prst="rect">
                <a:avLst/>
              </a:prstGeom>
              <a:blipFill>
                <a:blip r:embed="rId3"/>
                <a:stretch>
                  <a:fillRect l="-1299" t="-1224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9040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539795-DFBF-DB4A-8EC6-7A46156FD1F8}"/>
                  </a:ext>
                </a:extLst>
              </p:cNvPr>
              <p:cNvSpPr txBox="1"/>
              <p:nvPr/>
            </p:nvSpPr>
            <p:spPr>
              <a:xfrm>
                <a:off x="980902" y="947651"/>
                <a:ext cx="7705898" cy="5797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Delete with trapdoor(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dirty="0"/>
                  <a:t>):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sup>
                    </m:sSub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Delete with inclusion proof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b="1" dirty="0"/>
                  <a:t>; </a:t>
                </a:r>
                <a:endParaRPr lang="en-US" dirty="0"/>
              </a:p>
              <a:p>
                <a:endParaRPr lang="en-US" b="1" dirty="0"/>
              </a:p>
              <a:p>
                <a:r>
                  <a:rPr lang="en-US" b="1" dirty="0" err="1"/>
                  <a:t>BatchDelete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y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endParaRPr lang="en-US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539795-DFBF-DB4A-8EC6-7A46156FD1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902" y="947651"/>
                <a:ext cx="7705898" cy="5797997"/>
              </a:xfrm>
              <a:prstGeom prst="rect">
                <a:avLst/>
              </a:prstGeom>
              <a:blipFill>
                <a:blip r:embed="rId3"/>
                <a:stretch>
                  <a:fillRect l="-1151" t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C72C7D44-CA17-BD42-AECE-071A35472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Stateless Deletion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9B70AD-49A3-A144-ACED-81EBA8BD8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6A0C38-D716-F74E-B46E-6AB6B1CF9D1F}"/>
              </a:ext>
            </a:extLst>
          </p:cNvPr>
          <p:cNvSpPr/>
          <p:nvPr/>
        </p:nvSpPr>
        <p:spPr>
          <a:xfrm>
            <a:off x="5606717" y="3658707"/>
            <a:ext cx="2719136" cy="12454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State, </a:t>
            </a:r>
          </a:p>
          <a:p>
            <a:pPr algn="ctr"/>
            <a:r>
              <a:rPr lang="en-US" dirty="0"/>
              <a:t>no Trapdoor, </a:t>
            </a:r>
          </a:p>
          <a:p>
            <a:pPr algn="ctr"/>
            <a:r>
              <a:rPr lang="en-US" dirty="0"/>
              <a:t>asynchronous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64873C-4D28-D849-8103-29E96AC82AC2}"/>
              </a:ext>
            </a:extLst>
          </p:cNvPr>
          <p:cNvSpPr/>
          <p:nvPr/>
        </p:nvSpPr>
        <p:spPr>
          <a:xfrm>
            <a:off x="5967664" y="1060985"/>
            <a:ext cx="2502568" cy="719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Using knowledge of p, 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42C61B8-064A-FA44-B0AD-F1C9A82EA471}"/>
                  </a:ext>
                </a:extLst>
              </p:cNvPr>
              <p:cNvSpPr/>
              <p:nvPr/>
            </p:nvSpPr>
            <p:spPr>
              <a:xfrm>
                <a:off x="5133474" y="2855495"/>
                <a:ext cx="3553326" cy="6662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42C61B8-064A-FA44-B0AD-F1C9A82EA4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3474" y="2855495"/>
                <a:ext cx="3553326" cy="6662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778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B7504-FA73-E14C-891C-26B3B0529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Verification of Witnesses Too slow?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AE6AA-D101-8040-8C67-C7CC34B52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686800" cy="3394472"/>
          </a:xfrm>
        </p:spPr>
        <p:txBody>
          <a:bodyPr/>
          <a:lstStyle/>
          <a:p>
            <a:r>
              <a:rPr lang="en-US" dirty="0"/>
              <a:t>Java Big Integer Microbenchmark:</a:t>
            </a:r>
          </a:p>
          <a:p>
            <a:pPr lvl="1"/>
            <a:r>
              <a:rPr lang="en-US" dirty="0"/>
              <a:t>600 exponentiations per second (256 bit exponents)</a:t>
            </a:r>
          </a:p>
          <a:p>
            <a:pPr lvl="1"/>
            <a:r>
              <a:rPr lang="en-US" dirty="0"/>
              <a:t>Verification/Full sync would be problematic</a:t>
            </a:r>
            <a:endParaRPr lang="en-US" i="1" dirty="0"/>
          </a:p>
          <a:p>
            <a:pPr marL="457200" lvl="1" indent="0">
              <a:buNone/>
            </a:pPr>
            <a:r>
              <a:rPr lang="en-US" i="1" dirty="0"/>
              <a:t>(On my laptop)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EAEFD1-54E5-7642-A64B-FD2F1343B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695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F933AAE-F977-0848-AFE5-B869167EC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801" y="1610441"/>
            <a:ext cx="1166324" cy="11519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D246D3E-1C18-594C-AE9E-7A0529403799}"/>
              </a:ext>
            </a:extLst>
          </p:cNvPr>
          <p:cNvSpPr txBox="1"/>
          <p:nvPr/>
        </p:nvSpPr>
        <p:spPr>
          <a:xfrm>
            <a:off x="1675942" y="2616593"/>
            <a:ext cx="1330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Peggy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C17382-556E-E04E-B4C9-0074651C7C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790" y="1610441"/>
            <a:ext cx="1005525" cy="11519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F42EA4B-3B4B-0C4B-BC1B-74041F54BF38}"/>
              </a:ext>
            </a:extLst>
          </p:cNvPr>
          <p:cNvSpPr txBox="1"/>
          <p:nvPr/>
        </p:nvSpPr>
        <p:spPr>
          <a:xfrm>
            <a:off x="6613901" y="2762354"/>
            <a:ext cx="76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Victor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B428C2D-A2D0-3642-8B95-10015FFC0B7F}"/>
                  </a:ext>
                </a:extLst>
              </p:cNvPr>
              <p:cNvSpPr/>
              <p:nvPr/>
            </p:nvSpPr>
            <p:spPr>
              <a:xfrm>
                <a:off x="3707296" y="1058518"/>
                <a:ext cx="1833770" cy="38762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B428C2D-A2D0-3642-8B95-10015FFC0B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296" y="1058518"/>
                <a:ext cx="1833770" cy="387626"/>
              </a:xfrm>
              <a:prstGeom prst="rect">
                <a:avLst/>
              </a:prstGeom>
              <a:blipFill>
                <a:blip r:embed="rId5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D501D21-6A87-4141-9148-6B1A1337DC3D}"/>
              </a:ext>
            </a:extLst>
          </p:cNvPr>
          <p:cNvCxnSpPr/>
          <p:nvPr/>
        </p:nvCxnSpPr>
        <p:spPr>
          <a:xfrm>
            <a:off x="3230218" y="2072309"/>
            <a:ext cx="271338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624A095-5219-534B-98FC-3D43345345AE}"/>
              </a:ext>
            </a:extLst>
          </p:cNvPr>
          <p:cNvSpPr txBox="1"/>
          <p:nvPr/>
        </p:nvSpPr>
        <p:spPr>
          <a:xfrm>
            <a:off x="4393097" y="1729409"/>
            <a:ext cx="447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y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917B19B-C984-074B-A34A-3D4CF8DCD25B}"/>
              </a:ext>
            </a:extLst>
          </p:cNvPr>
          <p:cNvCxnSpPr/>
          <p:nvPr/>
        </p:nvCxnSpPr>
        <p:spPr>
          <a:xfrm flipH="1">
            <a:off x="3230218" y="2935478"/>
            <a:ext cx="289228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8185C6B-373A-8A40-94EC-A706D7BB1B62}"/>
                  </a:ext>
                </a:extLst>
              </p:cNvPr>
              <p:cNvSpPr txBox="1"/>
              <p:nvPr/>
            </p:nvSpPr>
            <p:spPr>
              <a:xfrm>
                <a:off x="3570716" y="2616593"/>
                <a:ext cx="23853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Random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800" dirty="0"/>
                  <a:t> bit prime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8185C6B-373A-8A40-94EC-A706D7BB1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716" y="2616593"/>
                <a:ext cx="2385392" cy="369332"/>
              </a:xfrm>
              <a:prstGeom prst="rect">
                <a:avLst/>
              </a:prstGeom>
              <a:blipFill>
                <a:blip r:embed="rId6"/>
                <a:stretch>
                  <a:fillRect l="-2116" t="-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CA21A3-C898-5445-8CD7-5D9700EF1A3D}"/>
                  </a:ext>
                </a:extLst>
              </p:cNvPr>
              <p:cNvSpPr txBox="1"/>
              <p:nvPr/>
            </p:nvSpPr>
            <p:spPr>
              <a:xfrm>
                <a:off x="892099" y="3215544"/>
                <a:ext cx="23381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Computes</a:t>
                </a:r>
              </a:p>
              <a:p>
                <a:r>
                  <a:rPr lang="en-US" sz="1800" dirty="0" err="1"/>
                  <a:t>q,r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s.t.</a:t>
                </a:r>
                <a:r>
                  <a:rPr lang="en-US" sz="1800" dirty="0"/>
                  <a:t> </a:t>
                </a:r>
                <a:endParaRPr lang="en-US" sz="18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⋅ℓ+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&lt;ℓ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CA21A3-C898-5445-8CD7-5D9700EF1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099" y="3215544"/>
                <a:ext cx="2338120" cy="1200329"/>
              </a:xfrm>
              <a:prstGeom prst="rect">
                <a:avLst/>
              </a:prstGeom>
              <a:blipFill>
                <a:blip r:embed="rId7"/>
                <a:stretch>
                  <a:fillRect l="-1622" t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099F4E4-586D-2C4F-8E70-2096E0F69BC5}"/>
              </a:ext>
            </a:extLst>
          </p:cNvPr>
          <p:cNvCxnSpPr/>
          <p:nvPr/>
        </p:nvCxnSpPr>
        <p:spPr>
          <a:xfrm>
            <a:off x="3217710" y="3786809"/>
            <a:ext cx="272589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D4F309F-610B-1445-9305-A020E1DB6F89}"/>
                  </a:ext>
                </a:extLst>
              </p:cNvPr>
              <p:cNvSpPr txBox="1"/>
              <p:nvPr/>
            </p:nvSpPr>
            <p:spPr>
              <a:xfrm>
                <a:off x="3570717" y="3458818"/>
                <a:ext cx="15976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D4F309F-610B-1445-9305-A020E1DB6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717" y="3458818"/>
                <a:ext cx="159763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878AA8B-597D-8947-924E-0EC15C86FCE5}"/>
                  </a:ext>
                </a:extLst>
              </p:cNvPr>
              <p:cNvSpPr txBox="1"/>
              <p:nvPr/>
            </p:nvSpPr>
            <p:spPr>
              <a:xfrm>
                <a:off x="5969852" y="3380695"/>
                <a:ext cx="2057399" cy="1547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Computes</a:t>
                </a:r>
              </a:p>
              <a:p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ℓ</m:t>
                    </m:r>
                  </m:oMath>
                </a14:m>
                <a:endParaRPr lang="en-US" sz="1800" dirty="0"/>
              </a:p>
              <a:p>
                <a:r>
                  <a:rPr lang="en-US" sz="1800" dirty="0"/>
                  <a:t>Checks: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1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⋅ℓ</m:t>
                          </m:r>
                        </m:sup>
                      </m:sSup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878AA8B-597D-8947-924E-0EC15C86F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852" y="3380695"/>
                <a:ext cx="2057399" cy="1547411"/>
              </a:xfrm>
              <a:prstGeom prst="rect">
                <a:avLst/>
              </a:prstGeom>
              <a:blipFill>
                <a:blip r:embed="rId9"/>
                <a:stretch>
                  <a:fillRect l="-1840" t="-813"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17ECB518-97A6-0F40-AAF1-21C5BD0DD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Wesolowski</a:t>
            </a:r>
            <a:r>
              <a:rPr lang="en-US" dirty="0"/>
              <a:t> Proof </a:t>
            </a:r>
            <a:r>
              <a:rPr lang="en-US" sz="2200" dirty="0"/>
              <a:t>[Wesolowski’18]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CEC56B6-C805-2643-981C-DDBAE4FD5E1E}"/>
                  </a:ext>
                </a:extLst>
              </p:cNvPr>
              <p:cNvSpPr txBox="1"/>
              <p:nvPr/>
            </p:nvSpPr>
            <p:spPr>
              <a:xfrm>
                <a:off x="7776034" y="3357739"/>
                <a:ext cx="145964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log(T)</a:t>
                </a:r>
              </a:p>
              <a:p>
                <a:r>
                  <a:rPr lang="en-US" b="1" dirty="0" err="1"/>
                  <a:t>mults</a:t>
                </a:r>
                <a:r>
                  <a:rPr lang="en-US" b="1" dirty="0"/>
                  <a:t> mod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CEC56B6-C805-2643-981C-DDBAE4FD5E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6034" y="3357739"/>
                <a:ext cx="1459649" cy="1200329"/>
              </a:xfrm>
              <a:prstGeom prst="rect">
                <a:avLst/>
              </a:prstGeom>
              <a:blipFill>
                <a:blip r:embed="rId10"/>
                <a:stretch>
                  <a:fillRect l="-6957" t="-4211" b="-9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5696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F933AAE-F977-0848-AFE5-B869167EC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801" y="1610441"/>
            <a:ext cx="1166324" cy="11519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D246D3E-1C18-594C-AE9E-7A0529403799}"/>
              </a:ext>
            </a:extLst>
          </p:cNvPr>
          <p:cNvSpPr txBox="1"/>
          <p:nvPr/>
        </p:nvSpPr>
        <p:spPr>
          <a:xfrm>
            <a:off x="1675942" y="2616593"/>
            <a:ext cx="1330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Peggy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C17382-556E-E04E-B4C9-0074651C7C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790" y="1610441"/>
            <a:ext cx="1005525" cy="11519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F42EA4B-3B4B-0C4B-BC1B-74041F54BF38}"/>
              </a:ext>
            </a:extLst>
          </p:cNvPr>
          <p:cNvSpPr txBox="1"/>
          <p:nvPr/>
        </p:nvSpPr>
        <p:spPr>
          <a:xfrm>
            <a:off x="6613901" y="2762354"/>
            <a:ext cx="76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Victor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B428C2D-A2D0-3642-8B95-10015FFC0B7F}"/>
                  </a:ext>
                </a:extLst>
              </p:cNvPr>
              <p:cNvSpPr/>
              <p:nvPr/>
            </p:nvSpPr>
            <p:spPr>
              <a:xfrm>
                <a:off x="3707296" y="1058518"/>
                <a:ext cx="1833770" cy="38762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B428C2D-A2D0-3642-8B95-10015FFC0B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296" y="1058518"/>
                <a:ext cx="1833770" cy="3876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D501D21-6A87-4141-9148-6B1A1337DC3D}"/>
              </a:ext>
            </a:extLst>
          </p:cNvPr>
          <p:cNvCxnSpPr/>
          <p:nvPr/>
        </p:nvCxnSpPr>
        <p:spPr>
          <a:xfrm>
            <a:off x="3230218" y="2072309"/>
            <a:ext cx="271338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624A095-5219-534B-98FC-3D43345345AE}"/>
              </a:ext>
            </a:extLst>
          </p:cNvPr>
          <p:cNvSpPr txBox="1"/>
          <p:nvPr/>
        </p:nvSpPr>
        <p:spPr>
          <a:xfrm>
            <a:off x="4393097" y="1729409"/>
            <a:ext cx="447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y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917B19B-C984-074B-A34A-3D4CF8DCD25B}"/>
              </a:ext>
            </a:extLst>
          </p:cNvPr>
          <p:cNvCxnSpPr/>
          <p:nvPr/>
        </p:nvCxnSpPr>
        <p:spPr>
          <a:xfrm flipH="1">
            <a:off x="3230218" y="2935478"/>
            <a:ext cx="289228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8185C6B-373A-8A40-94EC-A706D7BB1B62}"/>
                  </a:ext>
                </a:extLst>
              </p:cNvPr>
              <p:cNvSpPr txBox="1"/>
              <p:nvPr/>
            </p:nvSpPr>
            <p:spPr>
              <a:xfrm>
                <a:off x="3570716" y="2616593"/>
                <a:ext cx="23853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Random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800" dirty="0"/>
                  <a:t> bit prime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8185C6B-373A-8A40-94EC-A706D7BB1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716" y="2616593"/>
                <a:ext cx="2385392" cy="369332"/>
              </a:xfrm>
              <a:prstGeom prst="rect">
                <a:avLst/>
              </a:prstGeom>
              <a:blipFill>
                <a:blip r:embed="rId5"/>
                <a:stretch>
                  <a:fillRect l="-2116" t="-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CA21A3-C898-5445-8CD7-5D9700EF1A3D}"/>
                  </a:ext>
                </a:extLst>
              </p:cNvPr>
              <p:cNvSpPr txBox="1"/>
              <p:nvPr/>
            </p:nvSpPr>
            <p:spPr>
              <a:xfrm>
                <a:off x="892099" y="3215544"/>
                <a:ext cx="2338120" cy="1223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Computes</a:t>
                </a:r>
              </a:p>
              <a:p>
                <a:r>
                  <a:rPr lang="en-US" sz="1800" dirty="0" err="1"/>
                  <a:t>q,r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s.t.</a:t>
                </a:r>
                <a:r>
                  <a:rPr lang="en-US" sz="1800" dirty="0"/>
                  <a:t> </a:t>
                </a:r>
                <a:endParaRPr lang="en-US" sz="18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⋅ℓ+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800" dirty="0"/>
                  <a:t> and 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&lt;ℓ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CA21A3-C898-5445-8CD7-5D9700EF1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099" y="3215544"/>
                <a:ext cx="2338120" cy="1223989"/>
              </a:xfrm>
              <a:prstGeom prst="rect">
                <a:avLst/>
              </a:prstGeom>
              <a:blipFill>
                <a:blip r:embed="rId6"/>
                <a:stretch>
                  <a:fillRect l="-1622" t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099F4E4-586D-2C4F-8E70-2096E0F69BC5}"/>
              </a:ext>
            </a:extLst>
          </p:cNvPr>
          <p:cNvCxnSpPr/>
          <p:nvPr/>
        </p:nvCxnSpPr>
        <p:spPr>
          <a:xfrm>
            <a:off x="3217710" y="3786809"/>
            <a:ext cx="272589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D4F309F-610B-1445-9305-A020E1DB6F89}"/>
                  </a:ext>
                </a:extLst>
              </p:cNvPr>
              <p:cNvSpPr txBox="1"/>
              <p:nvPr/>
            </p:nvSpPr>
            <p:spPr>
              <a:xfrm>
                <a:off x="3570717" y="3458818"/>
                <a:ext cx="15976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D4F309F-610B-1445-9305-A020E1DB6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717" y="3458818"/>
                <a:ext cx="159763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878AA8B-597D-8947-924E-0EC15C86FCE5}"/>
                  </a:ext>
                </a:extLst>
              </p:cNvPr>
              <p:cNvSpPr txBox="1"/>
              <p:nvPr/>
            </p:nvSpPr>
            <p:spPr>
              <a:xfrm>
                <a:off x="5969852" y="3380695"/>
                <a:ext cx="2057399" cy="15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Computes</a:t>
                </a:r>
              </a:p>
              <a:p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endParaRPr lang="en-US" sz="1800" dirty="0"/>
              </a:p>
              <a:p>
                <a:r>
                  <a:rPr lang="en-US" sz="1800" dirty="0"/>
                  <a:t>Checks: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1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⋅ℓ</m:t>
                          </m:r>
                        </m:sup>
                      </m:sSup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878AA8B-597D-8947-924E-0EC15C86F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852" y="3380695"/>
                <a:ext cx="2057399" cy="1544077"/>
              </a:xfrm>
              <a:prstGeom prst="rect">
                <a:avLst/>
              </a:prstGeom>
              <a:blipFill>
                <a:blip r:embed="rId9"/>
                <a:stretch>
                  <a:fillRect l="-1840" t="-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17ECB518-97A6-0F40-AAF1-21C5BD0DD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Proof of Exponentiation (</a:t>
            </a:r>
            <a:r>
              <a:rPr lang="en-US" dirty="0" err="1"/>
              <a:t>PoE</a:t>
            </a:r>
            <a:r>
              <a:rPr lang="en-US" dirty="0"/>
              <a:t>)</a:t>
            </a:r>
            <a:endParaRPr lang="en-US" sz="27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9E60F46-2643-7046-BE60-685CDBCDB0A7}"/>
                  </a:ext>
                </a:extLst>
              </p:cNvPr>
              <p:cNvSpPr txBox="1"/>
              <p:nvPr/>
            </p:nvSpPr>
            <p:spPr>
              <a:xfrm>
                <a:off x="7776034" y="3357739"/>
                <a:ext cx="145964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log(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b="1" dirty="0"/>
                  <a:t>)</a:t>
                </a:r>
              </a:p>
              <a:p>
                <a:r>
                  <a:rPr lang="en-US" b="1" dirty="0" err="1"/>
                  <a:t>mults</a:t>
                </a:r>
                <a:r>
                  <a:rPr lang="en-US" b="1" dirty="0"/>
                  <a:t> mod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9E60F46-2643-7046-BE60-685CDBCDB0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6034" y="3357739"/>
                <a:ext cx="1459649" cy="1200329"/>
              </a:xfrm>
              <a:prstGeom prst="rect">
                <a:avLst/>
              </a:prstGeom>
              <a:blipFill>
                <a:blip r:embed="rId10"/>
                <a:stretch>
                  <a:fillRect l="-6957" t="-4211" b="-9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8125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86782-E39E-F945-BD69-5015E2305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PoE</a:t>
            </a:r>
            <a:r>
              <a:rPr lang="en-US" dirty="0"/>
              <a:t> Efficiency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346769-31D5-4441-A9E4-570AA9150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D08308A-9EAD-BA4E-A6F3-0C4485FE7D11}"/>
                  </a:ext>
                </a:extLst>
              </p:cNvPr>
              <p:cNvSpPr/>
              <p:nvPr/>
            </p:nvSpPr>
            <p:spPr>
              <a:xfrm>
                <a:off x="832513" y="1910687"/>
                <a:ext cx="2119234" cy="10235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Direct Verification: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D08308A-9EAD-BA4E-A6F3-0C4485FE7D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513" y="1910687"/>
                <a:ext cx="2119234" cy="1023582"/>
              </a:xfrm>
              <a:prstGeom prst="rect">
                <a:avLst/>
              </a:prstGeom>
              <a:blipFill>
                <a:blip r:embed="rId3"/>
                <a:stretch>
                  <a:fillRect t="-9524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3ABF499-1172-434B-B3E2-F1809EEB89FA}"/>
                  </a:ext>
                </a:extLst>
              </p:cNvPr>
              <p:cNvSpPr/>
              <p:nvPr/>
            </p:nvSpPr>
            <p:spPr>
              <a:xfrm>
                <a:off x="3707296" y="1058518"/>
                <a:ext cx="1833770" cy="38762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3ABF499-1172-434B-B3E2-F1809EEB89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296" y="1058518"/>
                <a:ext cx="1833770" cy="3876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CB9F04D-1D33-7242-B2A6-CEE1626541A2}"/>
                  </a:ext>
                </a:extLst>
              </p:cNvPr>
              <p:cNvSpPr/>
              <p:nvPr/>
            </p:nvSpPr>
            <p:spPr>
              <a:xfrm>
                <a:off x="5804847" y="1910686"/>
                <a:ext cx="1815153" cy="128288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/>
                  <a:t>PoE</a:t>
                </a:r>
                <a:r>
                  <a:rPr lang="en-US" dirty="0"/>
                  <a:t> Verify: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CB9F04D-1D33-7242-B2A6-CEE1626541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847" y="1910686"/>
                <a:ext cx="1815153" cy="12828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EC002B4-F1E0-584A-BFE4-F9DC09C486BE}"/>
                  </a:ext>
                </a:extLst>
              </p:cNvPr>
              <p:cNvSpPr/>
              <p:nvPr/>
            </p:nvSpPr>
            <p:spPr>
              <a:xfrm>
                <a:off x="1023582" y="3357349"/>
                <a:ext cx="6400800" cy="79157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Exponentiation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/>
                  <a:t> vs. 128 bit long-division:</a:t>
                </a:r>
              </a:p>
              <a:p>
                <a:pPr algn="ctr"/>
                <a:r>
                  <a:rPr lang="en-US" dirty="0"/>
                  <a:t>5000x difference for 128 bit security</a:t>
                </a: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EC002B4-F1E0-584A-BFE4-F9DC09C486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582" y="3357349"/>
                <a:ext cx="6400800" cy="791570"/>
              </a:xfrm>
              <a:prstGeom prst="rect">
                <a:avLst/>
              </a:prstGeom>
              <a:blipFill>
                <a:blip r:embed="rId6"/>
                <a:stretch>
                  <a:fillRect t="-3030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BB8F2B6-3771-E64C-A0CF-1025E9CAC8D3}"/>
              </a:ext>
            </a:extLst>
          </p:cNvPr>
          <p:cNvCxnSpPr>
            <a:cxnSpLocks/>
          </p:cNvCxnSpPr>
          <p:nvPr/>
        </p:nvCxnSpPr>
        <p:spPr>
          <a:xfrm flipV="1">
            <a:off x="5804847" y="2729553"/>
            <a:ext cx="473123" cy="7355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5F91838-95FF-5E4E-8D3A-64D49CBE8298}"/>
              </a:ext>
            </a:extLst>
          </p:cNvPr>
          <p:cNvCxnSpPr>
            <a:cxnSpLocks/>
          </p:cNvCxnSpPr>
          <p:nvPr/>
        </p:nvCxnSpPr>
        <p:spPr>
          <a:xfrm flipH="1" flipV="1">
            <a:off x="1427747" y="2729553"/>
            <a:ext cx="930442" cy="6713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9629F1A-681F-624F-8B9F-14EB67446AFD}"/>
              </a:ext>
            </a:extLst>
          </p:cNvPr>
          <p:cNvSpPr txBox="1"/>
          <p:nvPr/>
        </p:nvSpPr>
        <p:spPr>
          <a:xfrm>
            <a:off x="821097" y="908875"/>
            <a:ext cx="2626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Both linear in bitlength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412C94-4605-6140-9B7E-C32592AA3CCA}"/>
              </a:ext>
            </a:extLst>
          </p:cNvPr>
          <p:cNvSpPr txBox="1"/>
          <p:nvPr/>
        </p:nvSpPr>
        <p:spPr>
          <a:xfrm>
            <a:off x="7733012" y="2075940"/>
            <a:ext cx="1421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Much faster</a:t>
            </a:r>
          </a:p>
        </p:txBody>
      </p:sp>
    </p:spTree>
    <p:extLst>
      <p:ext uri="{BB962C8B-B14F-4D97-AF65-F5344CB8AC3E}">
        <p14:creationId xmlns:p14="http://schemas.microsoft.com/office/powerpoint/2010/main" val="120655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98FCE-2CF1-9E44-956A-85D5CF688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Security: Adaptive Root Assumption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633A49-1B63-8641-A1E9-F3DC6C3291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37850"/>
                <a:ext cx="8229600" cy="1494265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A1 chooses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and outputs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𝒔𝒕𝒂𝒕𝒆</m:t>
                    </m:r>
                  </m:oMath>
                </a14:m>
                <a:endParaRPr lang="en-US" sz="2400" i="1" dirty="0"/>
              </a:p>
              <a:p>
                <a:r>
                  <a:rPr lang="en-US" sz="2400" dirty="0"/>
                  <a:t>Challenger chooses random prime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400" dirty="0"/>
                  <a:t> &lt;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endParaRPr lang="en-US" sz="2400" dirty="0"/>
              </a:p>
              <a:p>
                <a:r>
                  <a:rPr lang="en-US" sz="2400" dirty="0"/>
                  <a:t>A2 on input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ℓ,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𝒔𝒕𝒂𝒕𝒆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outputs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1/ℓ</m:t>
                        </m:r>
                      </m:sup>
                    </m:sSup>
                  </m:oMath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633A49-1B63-8641-A1E9-F3DC6C3291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37850"/>
                <a:ext cx="8229600" cy="1494265"/>
              </a:xfrm>
              <a:blipFill>
                <a:blip r:embed="rId2"/>
                <a:stretch>
                  <a:fillRect l="-1080" t="-2542" b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EBD2E-64A3-1E4A-99F9-31757598B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D98EE5-4077-0B46-8C3D-885127FB7801}"/>
              </a:ext>
            </a:extLst>
          </p:cNvPr>
          <p:cNvSpPr txBox="1"/>
          <p:nvPr/>
        </p:nvSpPr>
        <p:spPr>
          <a:xfrm>
            <a:off x="457200" y="1106853"/>
            <a:ext cx="6991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Assumption:</a:t>
            </a:r>
            <a:r>
              <a:rPr lang="en-US" dirty="0"/>
              <a:t> No adversary succeeds in following game with non. </a:t>
            </a:r>
            <a:r>
              <a:rPr lang="en-US" dirty="0" err="1"/>
              <a:t>negl</a:t>
            </a:r>
            <a:r>
              <a:rPr lang="en-US" dirty="0"/>
              <a:t>. probability: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3BEE8D-03AB-B04C-910F-3C069F6F0E78}"/>
              </a:ext>
            </a:extLst>
          </p:cNvPr>
          <p:cNvSpPr txBox="1"/>
          <p:nvPr/>
        </p:nvSpPr>
        <p:spPr>
          <a:xfrm>
            <a:off x="457200" y="3328464"/>
            <a:ext cx="7820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Adaptive root implies it’s hard to find the order of </a:t>
            </a:r>
            <a:r>
              <a:rPr lang="en-US" i="1" dirty="0"/>
              <a:t>any </a:t>
            </a:r>
            <a:r>
              <a:rPr lang="en-US" dirty="0"/>
              <a:t>element!</a:t>
            </a:r>
            <a:endParaRPr lang="en-US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1093B3-B6D7-1344-A773-384B0516FDF0}"/>
              </a:ext>
            </a:extLst>
          </p:cNvPr>
          <p:cNvSpPr txBox="1"/>
          <p:nvPr/>
        </p:nvSpPr>
        <p:spPr>
          <a:xfrm>
            <a:off x="457199" y="4159461"/>
            <a:ext cx="7820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Theorem[BBF’19]: Holds in generic group model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3245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F933AAE-F977-0848-AFE5-B869167EC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801" y="1610441"/>
            <a:ext cx="1166324" cy="11519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D246D3E-1C18-594C-AE9E-7A0529403799}"/>
              </a:ext>
            </a:extLst>
          </p:cNvPr>
          <p:cNvSpPr txBox="1"/>
          <p:nvPr/>
        </p:nvSpPr>
        <p:spPr>
          <a:xfrm>
            <a:off x="1675942" y="2616593"/>
            <a:ext cx="1330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Peggy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C17382-556E-E04E-B4C9-0074651C7C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790" y="1610441"/>
            <a:ext cx="1005525" cy="11519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F42EA4B-3B4B-0C4B-BC1B-74041F54BF38}"/>
              </a:ext>
            </a:extLst>
          </p:cNvPr>
          <p:cNvSpPr txBox="1"/>
          <p:nvPr/>
        </p:nvSpPr>
        <p:spPr>
          <a:xfrm>
            <a:off x="6613901" y="2762354"/>
            <a:ext cx="76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Victor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B428C2D-A2D0-3642-8B95-10015FFC0B7F}"/>
                  </a:ext>
                </a:extLst>
              </p:cNvPr>
              <p:cNvSpPr/>
              <p:nvPr/>
            </p:nvSpPr>
            <p:spPr>
              <a:xfrm>
                <a:off x="3707296" y="1058518"/>
                <a:ext cx="1833770" cy="38762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B428C2D-A2D0-3642-8B95-10015FFC0B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296" y="1058518"/>
                <a:ext cx="1833770" cy="3876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D501D21-6A87-4141-9148-6B1A1337DC3D}"/>
              </a:ext>
            </a:extLst>
          </p:cNvPr>
          <p:cNvCxnSpPr/>
          <p:nvPr/>
        </p:nvCxnSpPr>
        <p:spPr>
          <a:xfrm>
            <a:off x="3230218" y="2072309"/>
            <a:ext cx="271338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624A095-5219-534B-98FC-3D43345345AE}"/>
              </a:ext>
            </a:extLst>
          </p:cNvPr>
          <p:cNvSpPr txBox="1"/>
          <p:nvPr/>
        </p:nvSpPr>
        <p:spPr>
          <a:xfrm>
            <a:off x="4393097" y="1729409"/>
            <a:ext cx="61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y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917B19B-C984-074B-A34A-3D4CF8DCD25B}"/>
              </a:ext>
            </a:extLst>
          </p:cNvPr>
          <p:cNvCxnSpPr/>
          <p:nvPr/>
        </p:nvCxnSpPr>
        <p:spPr>
          <a:xfrm flipH="1">
            <a:off x="3230218" y="2935478"/>
            <a:ext cx="289228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8185C6B-373A-8A40-94EC-A706D7BB1B62}"/>
                  </a:ext>
                </a:extLst>
              </p:cNvPr>
              <p:cNvSpPr txBox="1"/>
              <p:nvPr/>
            </p:nvSpPr>
            <p:spPr>
              <a:xfrm>
                <a:off x="3570716" y="2616593"/>
                <a:ext cx="23853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Random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800" dirty="0"/>
                  <a:t> bit prime l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8185C6B-373A-8A40-94EC-A706D7BB1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716" y="2616593"/>
                <a:ext cx="2385392" cy="369332"/>
              </a:xfrm>
              <a:prstGeom prst="rect">
                <a:avLst/>
              </a:prstGeom>
              <a:blipFill>
                <a:blip r:embed="rId6"/>
                <a:stretch>
                  <a:fillRect l="-2116" t="-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CA21A3-C898-5445-8CD7-5D9700EF1A3D}"/>
                  </a:ext>
                </a:extLst>
              </p:cNvPr>
              <p:cNvSpPr txBox="1"/>
              <p:nvPr/>
            </p:nvSpPr>
            <p:spPr>
              <a:xfrm>
                <a:off x="892099" y="3215544"/>
                <a:ext cx="2338120" cy="1223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Computes</a:t>
                </a:r>
              </a:p>
              <a:p>
                <a:r>
                  <a:rPr lang="en-US" sz="1800" dirty="0" err="1"/>
                  <a:t>q,r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s.t.</a:t>
                </a:r>
                <a:r>
                  <a:rPr lang="en-US" sz="1800" dirty="0"/>
                  <a:t> </a:t>
                </a:r>
                <a:endParaRPr lang="en-US" sz="18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CA21A3-C898-5445-8CD7-5D9700EF1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099" y="3215544"/>
                <a:ext cx="2338120" cy="1223989"/>
              </a:xfrm>
              <a:prstGeom prst="rect">
                <a:avLst/>
              </a:prstGeom>
              <a:blipFill>
                <a:blip r:embed="rId7"/>
                <a:stretch>
                  <a:fillRect l="-1622" t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099F4E4-586D-2C4F-8E70-2096E0F69BC5}"/>
              </a:ext>
            </a:extLst>
          </p:cNvPr>
          <p:cNvCxnSpPr/>
          <p:nvPr/>
        </p:nvCxnSpPr>
        <p:spPr>
          <a:xfrm>
            <a:off x="3217710" y="3786809"/>
            <a:ext cx="272589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D4F309F-610B-1445-9305-A020E1DB6F89}"/>
                  </a:ext>
                </a:extLst>
              </p:cNvPr>
              <p:cNvSpPr txBox="1"/>
              <p:nvPr/>
            </p:nvSpPr>
            <p:spPr>
              <a:xfrm>
                <a:off x="3570717" y="3458818"/>
                <a:ext cx="15976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D4F309F-610B-1445-9305-A020E1DB6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717" y="3458818"/>
                <a:ext cx="159763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878AA8B-597D-8947-924E-0EC15C86FCE5}"/>
                  </a:ext>
                </a:extLst>
              </p:cNvPr>
              <p:cNvSpPr txBox="1"/>
              <p:nvPr/>
            </p:nvSpPr>
            <p:spPr>
              <a:xfrm>
                <a:off x="5969852" y="3380695"/>
                <a:ext cx="2433002" cy="1482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Computes</a:t>
                </a:r>
              </a:p>
              <a:p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sz="1800" dirty="0"/>
              </a:p>
              <a:p>
                <a:r>
                  <a:rPr lang="en-US" sz="1800" dirty="0"/>
                  <a:t>Checks: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1800" dirty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878AA8B-597D-8947-924E-0EC15C86F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852" y="3380695"/>
                <a:ext cx="2433002" cy="1482265"/>
              </a:xfrm>
              <a:prstGeom prst="rect">
                <a:avLst/>
              </a:prstGeom>
              <a:blipFill>
                <a:blip r:embed="rId9"/>
                <a:stretch>
                  <a:fillRect l="-1554" t="-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17ECB518-97A6-0F40-AAF1-21C5BD0DD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Breaking Adaptive Root/</a:t>
            </a:r>
            <a:r>
              <a:rPr lang="en-US" dirty="0" err="1"/>
              <a:t>PoE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89C5E64-9712-2E45-94FB-5AE9198455B8}"/>
                  </a:ext>
                </a:extLst>
              </p:cNvPr>
              <p:cNvSpPr/>
              <p:nvPr/>
            </p:nvSpPr>
            <p:spPr>
              <a:xfrm>
                <a:off x="6246795" y="1058518"/>
                <a:ext cx="2156059" cy="38762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89C5E64-9712-2E45-94FB-5AE9198455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795" y="1058518"/>
                <a:ext cx="2156059" cy="38762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8E7464-467E-DB47-9935-94238AE2E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879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F933AAE-F977-0848-AFE5-B869167EC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801" y="1610441"/>
            <a:ext cx="1166324" cy="11519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D246D3E-1C18-594C-AE9E-7A0529403799}"/>
              </a:ext>
            </a:extLst>
          </p:cNvPr>
          <p:cNvSpPr txBox="1"/>
          <p:nvPr/>
        </p:nvSpPr>
        <p:spPr>
          <a:xfrm>
            <a:off x="1675942" y="2616593"/>
            <a:ext cx="1330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Peggy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C17382-556E-E04E-B4C9-0074651C7C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790" y="1610441"/>
            <a:ext cx="1005525" cy="11519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F42EA4B-3B4B-0C4B-BC1B-74041F54BF38}"/>
              </a:ext>
            </a:extLst>
          </p:cNvPr>
          <p:cNvSpPr txBox="1"/>
          <p:nvPr/>
        </p:nvSpPr>
        <p:spPr>
          <a:xfrm>
            <a:off x="6613901" y="2762354"/>
            <a:ext cx="76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Victor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B428C2D-A2D0-3642-8B95-10015FFC0B7F}"/>
                  </a:ext>
                </a:extLst>
              </p:cNvPr>
              <p:cNvSpPr/>
              <p:nvPr/>
            </p:nvSpPr>
            <p:spPr>
              <a:xfrm>
                <a:off x="3707296" y="1058518"/>
                <a:ext cx="1833770" cy="38762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B428C2D-A2D0-3642-8B95-10015FFC0B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296" y="1058518"/>
                <a:ext cx="1833770" cy="3876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D501D21-6A87-4141-9148-6B1A1337DC3D}"/>
              </a:ext>
            </a:extLst>
          </p:cNvPr>
          <p:cNvCxnSpPr/>
          <p:nvPr/>
        </p:nvCxnSpPr>
        <p:spPr>
          <a:xfrm>
            <a:off x="3230218" y="2072309"/>
            <a:ext cx="271338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624A095-5219-534B-98FC-3D43345345AE}"/>
              </a:ext>
            </a:extLst>
          </p:cNvPr>
          <p:cNvSpPr txBox="1"/>
          <p:nvPr/>
        </p:nvSpPr>
        <p:spPr>
          <a:xfrm>
            <a:off x="4393097" y="1729409"/>
            <a:ext cx="61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w*</a:t>
            </a:r>
            <a:r>
              <a:rPr lang="en-US" sz="1800" dirty="0"/>
              <a:t>y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917B19B-C984-074B-A34A-3D4CF8DCD25B}"/>
              </a:ext>
            </a:extLst>
          </p:cNvPr>
          <p:cNvCxnSpPr/>
          <p:nvPr/>
        </p:nvCxnSpPr>
        <p:spPr>
          <a:xfrm flipH="1">
            <a:off x="3230218" y="2935478"/>
            <a:ext cx="289228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8185C6B-373A-8A40-94EC-A706D7BB1B62}"/>
                  </a:ext>
                </a:extLst>
              </p:cNvPr>
              <p:cNvSpPr txBox="1"/>
              <p:nvPr/>
            </p:nvSpPr>
            <p:spPr>
              <a:xfrm>
                <a:off x="3570716" y="2616593"/>
                <a:ext cx="23853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Random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800" dirty="0"/>
                  <a:t> bit prime l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8185C6B-373A-8A40-94EC-A706D7BB1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716" y="2616593"/>
                <a:ext cx="2385392" cy="369332"/>
              </a:xfrm>
              <a:prstGeom prst="rect">
                <a:avLst/>
              </a:prstGeom>
              <a:blipFill>
                <a:blip r:embed="rId6"/>
                <a:stretch>
                  <a:fillRect l="-2116" t="-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CA21A3-C898-5445-8CD7-5D9700EF1A3D}"/>
                  </a:ext>
                </a:extLst>
              </p:cNvPr>
              <p:cNvSpPr txBox="1"/>
              <p:nvPr/>
            </p:nvSpPr>
            <p:spPr>
              <a:xfrm>
                <a:off x="892099" y="3215544"/>
                <a:ext cx="23381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Computes</a:t>
                </a:r>
              </a:p>
              <a:p>
                <a:r>
                  <a:rPr lang="en-US" sz="1800" dirty="0" err="1"/>
                  <a:t>q,r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s.t.</a:t>
                </a:r>
                <a:r>
                  <a:rPr lang="en-US" sz="1800" dirty="0"/>
                  <a:t> </a:t>
                </a:r>
                <a:endParaRPr lang="en-US" sz="18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CA21A3-C898-5445-8CD7-5D9700EF1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099" y="3215544"/>
                <a:ext cx="2338120" cy="1200329"/>
              </a:xfrm>
              <a:prstGeom prst="rect">
                <a:avLst/>
              </a:prstGeom>
              <a:blipFill>
                <a:blip r:embed="rId7"/>
                <a:stretch>
                  <a:fillRect l="-1622" t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099F4E4-586D-2C4F-8E70-2096E0F69BC5}"/>
              </a:ext>
            </a:extLst>
          </p:cNvPr>
          <p:cNvCxnSpPr/>
          <p:nvPr/>
        </p:nvCxnSpPr>
        <p:spPr>
          <a:xfrm>
            <a:off x="3217710" y="3786809"/>
            <a:ext cx="272589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D4F309F-610B-1445-9305-A020E1DB6F89}"/>
                  </a:ext>
                </a:extLst>
              </p:cNvPr>
              <p:cNvSpPr txBox="1"/>
              <p:nvPr/>
            </p:nvSpPr>
            <p:spPr>
              <a:xfrm>
                <a:off x="3570717" y="3458818"/>
                <a:ext cx="15976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D4F309F-610B-1445-9305-A020E1DB6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717" y="3458818"/>
                <a:ext cx="159763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878AA8B-597D-8947-924E-0EC15C86FCE5}"/>
                  </a:ext>
                </a:extLst>
              </p:cNvPr>
              <p:cNvSpPr txBox="1"/>
              <p:nvPr/>
            </p:nvSpPr>
            <p:spPr>
              <a:xfrm>
                <a:off x="5969852" y="3380695"/>
                <a:ext cx="2433002" cy="1482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Computes</a:t>
                </a:r>
              </a:p>
              <a:p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sz="1800" dirty="0"/>
              </a:p>
              <a:p>
                <a:r>
                  <a:rPr lang="en-US" sz="1800" dirty="0"/>
                  <a:t>Checks: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1800" dirty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878AA8B-597D-8947-924E-0EC15C86F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852" y="3380695"/>
                <a:ext cx="2433002" cy="1482265"/>
              </a:xfrm>
              <a:prstGeom prst="rect">
                <a:avLst/>
              </a:prstGeom>
              <a:blipFill>
                <a:blip r:embed="rId9"/>
                <a:stretch>
                  <a:fillRect l="-1554" t="-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17ECB518-97A6-0F40-AAF1-21C5BD0DD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Breaking Adaptive Root/</a:t>
            </a:r>
            <a:r>
              <a:rPr lang="en-US" dirty="0" err="1"/>
              <a:t>PoE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89C5E64-9712-2E45-94FB-5AE9198455B8}"/>
                  </a:ext>
                </a:extLst>
              </p:cNvPr>
              <p:cNvSpPr/>
              <p:nvPr/>
            </p:nvSpPr>
            <p:spPr>
              <a:xfrm>
                <a:off x="6246795" y="1058518"/>
                <a:ext cx="2156059" cy="38762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89C5E64-9712-2E45-94FB-5AE9198455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795" y="1058518"/>
                <a:ext cx="2156059" cy="38762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4417DD58-82B7-934B-9D09-DD5A615A8F35}"/>
              </a:ext>
            </a:extLst>
          </p:cNvPr>
          <p:cNvSpPr/>
          <p:nvPr/>
        </p:nvSpPr>
        <p:spPr>
          <a:xfrm>
            <a:off x="3005965" y="4629752"/>
            <a:ext cx="4771247" cy="433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w=-1 in Z</a:t>
            </a:r>
            <a:r>
              <a:rPr lang="en-US" baseline="-25000" dirty="0"/>
              <a:t>N</a:t>
            </a:r>
            <a:r>
              <a:rPr lang="en-US" dirty="0"/>
              <a:t> -&gt; We work in  Z</a:t>
            </a:r>
            <a:r>
              <a:rPr lang="en-US" baseline="-25000" dirty="0"/>
              <a:t>N</a:t>
            </a:r>
            <a:r>
              <a:rPr lang="en-US" dirty="0"/>
              <a:t> /{1,-1}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0DBADE-F257-0E41-ADC1-51E8069B8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49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53A25-F20C-5F43-BB33-22211867B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Aggregating Non Mem Witnesses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73B2E4-45E1-A046-BFDC-8088907356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81149"/>
                <a:ext cx="8229600" cy="1123951"/>
              </a:xfrm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′,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73B2E4-45E1-A046-BFDC-8088907356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81149"/>
                <a:ext cx="8229600" cy="1123951"/>
              </a:xfrm>
              <a:blipFill>
                <a:blip r:embed="rId2"/>
                <a:stretch>
                  <a:fillRect l="-1387" t="-4396" b="-9890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CC2D8-42D1-D343-BE4A-D4D733761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3D2B14-4342-CD4D-B52C-2383EF2244F9}"/>
                  </a:ext>
                </a:extLst>
              </p:cNvPr>
              <p:cNvSpPr txBox="1"/>
              <p:nvPr/>
            </p:nvSpPr>
            <p:spPr>
              <a:xfrm>
                <a:off x="3314700" y="990600"/>
                <a:ext cx="15621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3D2B14-4342-CD4D-B52C-2383EF2244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4700" y="990600"/>
                <a:ext cx="1562100" cy="461665"/>
              </a:xfrm>
              <a:prstGeom prst="rect">
                <a:avLst/>
              </a:prstGeom>
              <a:blipFill>
                <a:blip r:embed="rId3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ED10A440-DC70-6348-BFF4-92C054D1AB0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3764757"/>
                <a:ext cx="7448550" cy="5214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92500" lnSpcReduction="20000"/>
              </a:bodyPr>
              <a:lstStyle>
                <a:lvl1pPr marL="342900" indent="-3429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ＭＳ Ｐゴシック" pitchFamily="-112" charset="-128"/>
                  </a:defRPr>
                </a:lvl1pPr>
                <a:lvl2pPr marL="742950" indent="-28575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2pPr>
                <a:lvl3pPr marL="11430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3pPr>
                <a:lvl4pPr marL="16002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4pPr>
                <a:lvl5pPr marL="20574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′′</m:t>
                                </m:r>
                              </m:sup>
                            </m:sSup>
                          </m:sup>
                        </m:sSup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′′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′′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ED10A440-DC70-6348-BFF4-92C054D1A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3764757"/>
                <a:ext cx="7448550" cy="521494"/>
              </a:xfrm>
              <a:prstGeom prst="rect">
                <a:avLst/>
              </a:prstGeom>
              <a:blipFill>
                <a:blip r:embed="rId4"/>
                <a:stretch>
                  <a:fillRect l="-1363" t="-11628" b="-1627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own Arrow 6">
            <a:extLst>
              <a:ext uri="{FF2B5EF4-FFF2-40B4-BE49-F238E27FC236}">
                <a16:creationId xmlns:a16="http://schemas.microsoft.com/office/drawing/2014/main" id="{AB7EB275-29B5-B94E-9C57-617755A68397}"/>
              </a:ext>
            </a:extLst>
          </p:cNvPr>
          <p:cNvSpPr/>
          <p:nvPr/>
        </p:nvSpPr>
        <p:spPr>
          <a:xfrm>
            <a:off x="4095750" y="2833984"/>
            <a:ext cx="476250" cy="70424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EDE9737-D790-4843-A627-CF178802155A}"/>
                  </a:ext>
                </a:extLst>
              </p:cNvPr>
              <p:cNvSpPr txBox="1"/>
              <p:nvPr/>
            </p:nvSpPr>
            <p:spPr>
              <a:xfrm>
                <a:off x="4876800" y="4305598"/>
                <a:ext cx="2400300" cy="461665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is size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𝒙𝒚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EDE9737-D790-4843-A627-CF17880215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4305598"/>
                <a:ext cx="2400300" cy="461665"/>
              </a:xfrm>
              <a:prstGeom prst="rect">
                <a:avLst/>
              </a:prstGeom>
              <a:blipFill>
                <a:blip r:embed="rId5"/>
                <a:stretch>
                  <a:fillRect t="-7895" b="-23684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Callout 9">
            <a:extLst>
              <a:ext uri="{FF2B5EF4-FFF2-40B4-BE49-F238E27FC236}">
                <a16:creationId xmlns:a16="http://schemas.microsoft.com/office/drawing/2014/main" id="{1759EED3-B3D8-E046-9036-C80641A80989}"/>
              </a:ext>
            </a:extLst>
          </p:cNvPr>
          <p:cNvSpPr/>
          <p:nvPr/>
        </p:nvSpPr>
        <p:spPr>
          <a:xfrm>
            <a:off x="7315200" y="2968816"/>
            <a:ext cx="1828800" cy="767365"/>
          </a:xfrm>
          <a:prstGeom prst="wedgeEllipseCallout">
            <a:avLst>
              <a:gd name="adj1" fmla="val -56250"/>
              <a:gd name="adj2" fmla="val 1419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Not smaller!</a:t>
            </a:r>
          </a:p>
        </p:txBody>
      </p:sp>
    </p:spTree>
    <p:extLst>
      <p:ext uri="{BB962C8B-B14F-4D97-AF65-F5344CB8AC3E}">
        <p14:creationId xmlns:p14="http://schemas.microsoft.com/office/powerpoint/2010/main" val="374743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A88EA-16ED-C745-9483-5482AC919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Accumulators </a:t>
            </a:r>
            <a:r>
              <a:rPr lang="en-US" sz="2700" dirty="0"/>
              <a:t>[Bd94, CL02]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1C62E5-F16B-E64B-BC9F-3DBE3DFCE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46B5D66-8800-7B42-A8A0-2FD163FC06D0}"/>
              </a:ext>
            </a:extLst>
          </p:cNvPr>
          <p:cNvGrpSpPr/>
          <p:nvPr/>
        </p:nvGrpSpPr>
        <p:grpSpPr>
          <a:xfrm>
            <a:off x="3096066" y="999082"/>
            <a:ext cx="6181284" cy="1690738"/>
            <a:chOff x="505266" y="1452513"/>
            <a:chExt cx="6181284" cy="169073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381CAC-005E-094D-9328-CB1B9AAC69DB}"/>
                </a:ext>
              </a:extLst>
            </p:cNvPr>
            <p:cNvSpPr/>
            <p:nvPr/>
          </p:nvSpPr>
          <p:spPr>
            <a:xfrm>
              <a:off x="505266" y="1452513"/>
              <a:ext cx="4006172" cy="1690738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AF894C1-F571-BB4E-9470-317D1AD2B0D0}"/>
                    </a:ext>
                  </a:extLst>
                </p:cNvPr>
                <p:cNvSpPr txBox="1"/>
                <p:nvPr/>
              </p:nvSpPr>
              <p:spPr>
                <a:xfrm>
                  <a:off x="505266" y="1548197"/>
                  <a:ext cx="6181284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b="1" dirty="0"/>
                    <a:t>Add</a:t>
                  </a:r>
                  <a:r>
                    <a:rPr lang="en-US" dirty="0"/>
                    <a:t>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x</m:t>
                      </m:r>
                    </m:oMath>
                  </a14:m>
                  <a:r>
                    <a:rPr lang="en-US" dirty="0"/>
                    <a:t>)</a:t>
                  </a:r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AF894C1-F571-BB4E-9470-317D1AD2B0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266" y="1548197"/>
                  <a:ext cx="6181284" cy="830997"/>
                </a:xfrm>
                <a:prstGeom prst="rect">
                  <a:avLst/>
                </a:prstGeom>
                <a:blipFill>
                  <a:blip r:embed="rId2"/>
                  <a:stretch>
                    <a:fillRect l="-205" t="-44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A3CA2F5-B616-0B49-BE83-0764980E19E7}"/>
                    </a:ext>
                  </a:extLst>
                </p:cNvPr>
                <p:cNvSpPr txBox="1"/>
                <p:nvPr/>
              </p:nvSpPr>
              <p:spPr>
                <a:xfrm>
                  <a:off x="505266" y="1992958"/>
                  <a:ext cx="538118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b="1" dirty="0"/>
                    <a:t>InclusionProof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b="1" dirty="0"/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A3CA2F5-B616-0B49-BE83-0764980E19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266" y="1992958"/>
                  <a:ext cx="5381184" cy="461665"/>
                </a:xfrm>
                <a:prstGeom prst="rect">
                  <a:avLst/>
                </a:prstGeom>
                <a:blipFill>
                  <a:blip r:embed="rId3"/>
                  <a:stretch>
                    <a:fillRect t="-7895" b="-2368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D8A032B8-C079-B045-A491-FC7DEDFFDD08}"/>
                    </a:ext>
                  </a:extLst>
                </p:cNvPr>
                <p:cNvSpPr txBox="1"/>
                <p:nvPr/>
              </p:nvSpPr>
              <p:spPr>
                <a:xfrm>
                  <a:off x="505266" y="2533997"/>
                  <a:ext cx="444917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Verify(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0,1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D8A032B8-C079-B045-A491-FC7DEDFFDD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266" y="2533997"/>
                  <a:ext cx="4449170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1994" t="-10811" b="-270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Oval Callout 9">
            <a:extLst>
              <a:ext uri="{FF2B5EF4-FFF2-40B4-BE49-F238E27FC236}">
                <a16:creationId xmlns:a16="http://schemas.microsoft.com/office/drawing/2014/main" id="{C841E50D-3D0A-D24F-8BF0-A18DFA170319}"/>
              </a:ext>
            </a:extLst>
          </p:cNvPr>
          <p:cNvSpPr/>
          <p:nvPr/>
        </p:nvSpPr>
        <p:spPr>
          <a:xfrm>
            <a:off x="38100" y="980216"/>
            <a:ext cx="2653068" cy="1081484"/>
          </a:xfrm>
          <a:prstGeom prst="wedgeEllipseCallout">
            <a:avLst>
              <a:gd name="adj1" fmla="val 66460"/>
              <a:gd name="adj2" fmla="val 3016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Short</a:t>
            </a:r>
          </a:p>
          <a:p>
            <a:pPr algn="ctr"/>
            <a:r>
              <a:rPr lang="en-US" b="1" dirty="0"/>
              <a:t>Membership Witness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FCDC52-7B8F-CD4E-9023-C2DB6261038A}"/>
              </a:ext>
            </a:extLst>
          </p:cNvPr>
          <p:cNvSpPr txBox="1"/>
          <p:nvPr/>
        </p:nvSpPr>
        <p:spPr>
          <a:xfrm>
            <a:off x="2410434" y="3265170"/>
            <a:ext cx="6294148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Merkle trees</a:t>
            </a:r>
          </a:p>
          <a:p>
            <a:r>
              <a:rPr lang="en-US" sz="3200" dirty="0"/>
              <a:t>RSA Accumulators [CL02]</a:t>
            </a:r>
          </a:p>
          <a:p>
            <a:r>
              <a:rPr lang="en-US" sz="3200" dirty="0"/>
              <a:t>Pairing-based accumulators [NG05]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A88782-F442-BC42-8807-95FD349491A0}"/>
              </a:ext>
            </a:extLst>
          </p:cNvPr>
          <p:cNvSpPr txBox="1"/>
          <p:nvPr/>
        </p:nvSpPr>
        <p:spPr>
          <a:xfrm>
            <a:off x="666750" y="3322062"/>
            <a:ext cx="1622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Examples:</a:t>
            </a:r>
          </a:p>
        </p:txBody>
      </p:sp>
      <p:sp>
        <p:nvSpPr>
          <p:cNvPr id="15" name="Rectangular Callout 14">
            <a:extLst>
              <a:ext uri="{FF2B5EF4-FFF2-40B4-BE49-F238E27FC236}">
                <a16:creationId xmlns:a16="http://schemas.microsoft.com/office/drawing/2014/main" id="{A38F7316-924C-0B46-A740-A3F33312F47D}"/>
              </a:ext>
            </a:extLst>
          </p:cNvPr>
          <p:cNvSpPr/>
          <p:nvPr/>
        </p:nvSpPr>
        <p:spPr>
          <a:xfrm>
            <a:off x="6954686" y="2824564"/>
            <a:ext cx="1941664" cy="941568"/>
          </a:xfrm>
          <a:prstGeom prst="wedgeRectCallout">
            <a:avLst>
              <a:gd name="adj1" fmla="val -91134"/>
              <a:gd name="adj2" fmla="val 53833"/>
            </a:avLst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Constant size</a:t>
            </a:r>
          </a:p>
        </p:txBody>
      </p:sp>
    </p:spTree>
    <p:extLst>
      <p:ext uri="{BB962C8B-B14F-4D97-AF65-F5344CB8AC3E}">
        <p14:creationId xmlns:p14="http://schemas.microsoft.com/office/powerpoint/2010/main" val="210787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53A25-F20C-5F43-BB33-22211867B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Aggregating Non Mem Witnesses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CC2D8-42D1-D343-BE4A-D4D733761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ED10A440-DC70-6348-BFF4-92C054D1AB0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1659434"/>
                <a:ext cx="8515350" cy="1195089"/>
              </a:xfrm>
              <a:prstGeom prst="rect">
                <a:avLst/>
              </a:prstGeom>
              <a:noFill/>
              <a:ln w="9525">
                <a:solidFill>
                  <a:schemeClr val="accent1">
                    <a:shade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ＭＳ Ｐゴシック" pitchFamily="-112" charset="-128"/>
                  </a:defRPr>
                </a:lvl1pPr>
                <a:lvl2pPr marL="742950" indent="-28575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2pPr>
                <a:lvl3pPr marL="11430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3pPr>
                <a:lvl4pPr marL="16002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4pPr>
                <a:lvl5pPr marL="20574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ED10A440-DC70-6348-BFF4-92C054D1A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659434"/>
                <a:ext cx="8515350" cy="1195089"/>
              </a:xfrm>
              <a:prstGeom prst="rect">
                <a:avLst/>
              </a:prstGeom>
              <a:blipFill>
                <a:blip r:embed="rId2"/>
                <a:stretch>
                  <a:fillRect l="-1339" t="-2083" b="-5208"/>
                </a:stretch>
              </a:blipFill>
              <a:ln w="9525">
                <a:solidFill>
                  <a:schemeClr val="accent1">
                    <a:shade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F4EF428-CBCF-EE41-984C-A4B75876A4BC}"/>
                  </a:ext>
                </a:extLst>
              </p:cNvPr>
              <p:cNvSpPr txBox="1"/>
              <p:nvPr/>
            </p:nvSpPr>
            <p:spPr>
              <a:xfrm>
                <a:off x="2724150" y="3379588"/>
                <a:ext cx="35814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Proof of knowledge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b="1" dirty="0"/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𝒙𝒚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1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F4EF428-CBCF-EE41-984C-A4B75876A4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150" y="3379588"/>
                <a:ext cx="3581400" cy="830997"/>
              </a:xfrm>
              <a:prstGeom prst="rect">
                <a:avLst/>
              </a:prstGeom>
              <a:blipFill>
                <a:blip r:embed="rId3"/>
                <a:stretch>
                  <a:fillRect l="-2827" t="-4478" r="-707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A717D01-0B83-7A4D-9909-852FC5E1423C}"/>
                  </a:ext>
                </a:extLst>
              </p:cNvPr>
              <p:cNvSpPr txBox="1"/>
              <p:nvPr/>
            </p:nvSpPr>
            <p:spPr>
              <a:xfrm>
                <a:off x="3314700" y="990600"/>
                <a:ext cx="15621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A717D01-0B83-7A4D-9909-852FC5E14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4700" y="990600"/>
                <a:ext cx="1562100" cy="461665"/>
              </a:xfrm>
              <a:prstGeom prst="rect">
                <a:avLst/>
              </a:prstGeom>
              <a:blipFill>
                <a:blip r:embed="rId4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3196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30676-4724-AC43-8BE6-98C6945C9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Proof of Knowledge of </a:t>
            </a:r>
            <a:r>
              <a:rPr lang="en-US" dirty="0" err="1"/>
              <a:t>Dlog</a:t>
            </a:r>
            <a:r>
              <a:rPr lang="en-US" dirty="0"/>
              <a:t>?   (non-ZK)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7CF2C8E-5FC8-7D4D-97B2-D840D187FD5C}"/>
              </a:ext>
            </a:extLst>
          </p:cNvPr>
          <p:cNvGrpSpPr/>
          <p:nvPr/>
        </p:nvGrpSpPr>
        <p:grpSpPr>
          <a:xfrm>
            <a:off x="138897" y="3005054"/>
            <a:ext cx="8808334" cy="2070013"/>
            <a:chOff x="138897" y="2947904"/>
            <a:chExt cx="8808334" cy="207001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1E91D70-D8A1-C540-9243-7241D3B0F5EE}"/>
                </a:ext>
              </a:extLst>
            </p:cNvPr>
            <p:cNvSpPr txBox="1"/>
            <p:nvPr/>
          </p:nvSpPr>
          <p:spPr>
            <a:xfrm>
              <a:off x="469214" y="2947904"/>
              <a:ext cx="187423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Prover</a:t>
              </a:r>
            </a:p>
            <a:p>
              <a:pPr algn="ctr"/>
              <a:r>
                <a:rPr lang="en-US" u="sng" dirty="0">
                  <a:latin typeface="+mn-lt"/>
                </a:rPr>
                <a:t>  </a:t>
              </a:r>
              <a:r>
                <a:rPr lang="el-GR" u="sng" dirty="0">
                  <a:solidFill>
                    <a:srgbClr val="3025FF"/>
                  </a:solidFill>
                  <a:latin typeface="+mn-lt"/>
                </a:rPr>
                <a:t>α</a:t>
              </a:r>
              <a:r>
                <a:rPr lang="en-US" u="sng" dirty="0">
                  <a:solidFill>
                    <a:srgbClr val="3025FF"/>
                  </a:solidFill>
                  <a:latin typeface="+mn-lt"/>
                </a:rPr>
                <a:t> ∈ [B] ⊆ </a:t>
              </a:r>
              <a:r>
                <a:rPr lang="en-US" u="sng" dirty="0" err="1">
                  <a:solidFill>
                    <a:srgbClr val="3025FF"/>
                  </a:solidFill>
                  <a:latin typeface="+mn-lt"/>
                </a:rPr>
                <a:t>ℤ</a:t>
              </a:r>
              <a:r>
                <a:rPr lang="en-US" u="sng" dirty="0">
                  <a:solidFill>
                    <a:srgbClr val="3025FF"/>
                  </a:solidFill>
                  <a:latin typeface="+mn-lt"/>
                </a:rPr>
                <a:t>  </a:t>
              </a:r>
              <a:endParaRPr lang="en-US" u="sng" baseline="-25000" dirty="0">
                <a:solidFill>
                  <a:srgbClr val="3025FF"/>
                </a:solidFill>
                <a:latin typeface="+mn-lt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11C89E5-EFD7-0648-B0B0-7668383A973A}"/>
                </a:ext>
              </a:extLst>
            </p:cNvPr>
            <p:cNvSpPr txBox="1"/>
            <p:nvPr/>
          </p:nvSpPr>
          <p:spPr>
            <a:xfrm>
              <a:off x="5201533" y="2947904"/>
              <a:ext cx="255287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Verifier</a:t>
              </a:r>
            </a:p>
            <a:p>
              <a:pPr algn="ctr"/>
              <a:r>
                <a:rPr lang="en-US" u="sng" dirty="0">
                  <a:latin typeface="+mn-lt"/>
                </a:rPr>
                <a:t>  </a:t>
              </a:r>
              <a:r>
                <a:rPr lang="en-US" u="sng" dirty="0">
                  <a:solidFill>
                    <a:srgbClr val="3025FF"/>
                  </a:solidFill>
                  <a:latin typeface="+mn-lt"/>
                </a:rPr>
                <a:t>(U,  V = U</a:t>
              </a:r>
              <a:r>
                <a:rPr lang="el-GR" sz="3200" u="sng" baseline="30000" dirty="0">
                  <a:solidFill>
                    <a:srgbClr val="3025FF"/>
                  </a:solidFill>
                  <a:latin typeface="+mn-lt"/>
                </a:rPr>
                <a:t>α</a:t>
              </a:r>
              <a:r>
                <a:rPr lang="en-US" u="sng" dirty="0">
                  <a:solidFill>
                    <a:srgbClr val="3025FF"/>
                  </a:solidFill>
                  <a:latin typeface="+mn-lt"/>
                </a:rPr>
                <a:t>) ∈ G</a:t>
              </a:r>
              <a:r>
                <a:rPr lang="en-US" u="sng" baseline="30000" dirty="0">
                  <a:solidFill>
                    <a:srgbClr val="3025FF"/>
                  </a:solidFill>
                  <a:latin typeface="+mn-lt"/>
                </a:rPr>
                <a:t>2</a:t>
              </a:r>
              <a:r>
                <a:rPr lang="en-US" u="sng" dirty="0">
                  <a:solidFill>
                    <a:srgbClr val="3025FF"/>
                  </a:solidFill>
                  <a:latin typeface="+mn-lt"/>
                </a:rPr>
                <a:t>  </a:t>
              </a:r>
              <a:endParaRPr lang="en-US" u="sng" baseline="30000" dirty="0">
                <a:solidFill>
                  <a:srgbClr val="3025FF"/>
                </a:solidFill>
                <a:latin typeface="+mn-lt"/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2A112A3-9E7D-AA4B-A7ED-2E4F404B0702}"/>
                </a:ext>
              </a:extLst>
            </p:cNvPr>
            <p:cNvCxnSpPr/>
            <p:nvPr/>
          </p:nvCxnSpPr>
          <p:spPr>
            <a:xfrm>
              <a:off x="1898248" y="3935388"/>
              <a:ext cx="355342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12C6C29-19D0-444C-B3C3-39CC224F3A2B}"/>
                </a:ext>
              </a:extLst>
            </p:cNvPr>
            <p:cNvGrpSpPr/>
            <p:nvPr/>
          </p:nvGrpSpPr>
          <p:grpSpPr>
            <a:xfrm>
              <a:off x="1946475" y="3964684"/>
              <a:ext cx="3553428" cy="461665"/>
              <a:chOff x="1946475" y="3108161"/>
              <a:chExt cx="3553428" cy="461665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39EB9DC9-E783-6640-86C5-C0470BAAD47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46475" y="3497479"/>
                <a:ext cx="355342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10714F9-436D-B849-9C9E-6384291B8E9D}"/>
                  </a:ext>
                </a:extLst>
              </p:cNvPr>
              <p:cNvSpPr txBox="1"/>
              <p:nvPr/>
            </p:nvSpPr>
            <p:spPr>
              <a:xfrm>
                <a:off x="3161743" y="3108161"/>
                <a:ext cx="8451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c ∈ </a:t>
                </a:r>
                <a:r>
                  <a:rPr lang="en-US" dirty="0"/>
                  <a:t>𝓒</a:t>
                </a:r>
                <a:endParaRPr lang="en-US" baseline="30000" dirty="0">
                  <a:latin typeface="+mn-lt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980D24E-E219-F94F-B228-A1B5128BEF2D}"/>
                </a:ext>
              </a:extLst>
            </p:cNvPr>
            <p:cNvSpPr txBox="1"/>
            <p:nvPr/>
          </p:nvSpPr>
          <p:spPr>
            <a:xfrm>
              <a:off x="5794779" y="3937969"/>
              <a:ext cx="16369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c ⟵ 𝓒 ⊆ </a:t>
              </a:r>
              <a:r>
                <a:rPr lang="en-US" dirty="0" err="1">
                  <a:latin typeface="+mn-lt"/>
                </a:rPr>
                <a:t>ℤ</a:t>
              </a:r>
              <a:r>
                <a:rPr lang="en-US" dirty="0">
                  <a:latin typeface="+mn-lt"/>
                </a:rPr>
                <a:t> </a:t>
              </a:r>
              <a:endParaRPr lang="en-US" baseline="30000" dirty="0">
                <a:latin typeface="+mn-lt"/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62F4663-8252-D145-AE17-7B496D0B3203}"/>
                </a:ext>
              </a:extLst>
            </p:cNvPr>
            <p:cNvCxnSpPr/>
            <p:nvPr/>
          </p:nvCxnSpPr>
          <p:spPr>
            <a:xfrm>
              <a:off x="1997416" y="4770687"/>
              <a:ext cx="355342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066BB04-4E31-4744-B3BD-74404EE482B3}"/>
                </a:ext>
              </a:extLst>
            </p:cNvPr>
            <p:cNvSpPr txBox="1"/>
            <p:nvPr/>
          </p:nvSpPr>
          <p:spPr>
            <a:xfrm>
              <a:off x="5776269" y="4556252"/>
              <a:ext cx="22811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fast decision test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DA9687F-0050-4842-AC65-0FB5920D4A00}"/>
                </a:ext>
              </a:extLst>
            </p:cNvPr>
            <p:cNvSpPr/>
            <p:nvPr/>
          </p:nvSpPr>
          <p:spPr>
            <a:xfrm>
              <a:off x="138897" y="3005778"/>
              <a:ext cx="8808334" cy="1973451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BC454C7-7CE4-A645-8058-E4E3D36A7CC3}"/>
              </a:ext>
            </a:extLst>
          </p:cNvPr>
          <p:cNvSpPr txBox="1"/>
          <p:nvPr/>
        </p:nvSpPr>
        <p:spPr>
          <a:xfrm>
            <a:off x="469213" y="923992"/>
            <a:ext cx="84780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dirty="0">
                <a:latin typeface="+mn-lt"/>
              </a:rPr>
              <a:t>G group of unknown order </a:t>
            </a:r>
          </a:p>
          <a:p>
            <a:pPr>
              <a:spcBef>
                <a:spcPts val="1200"/>
              </a:spcBef>
            </a:pPr>
            <a:r>
              <a:rPr lang="en-US" b="1" dirty="0">
                <a:latin typeface="+mn-lt"/>
              </a:rPr>
              <a:t>Goal 1:</a:t>
            </a:r>
            <a:r>
              <a:rPr lang="en-US" dirty="0">
                <a:latin typeface="+mn-lt"/>
              </a:rPr>
              <a:t>  P wants to convince V it knows  </a:t>
            </a:r>
            <a:r>
              <a:rPr lang="en-US" dirty="0">
                <a:solidFill>
                  <a:srgbClr val="3025FF"/>
                </a:solidFill>
                <a:latin typeface="+mn-lt"/>
              </a:rPr>
              <a:t>a ∈ </a:t>
            </a:r>
            <a:r>
              <a:rPr lang="en-US" dirty="0" err="1">
                <a:solidFill>
                  <a:srgbClr val="3025FF"/>
                </a:solidFill>
                <a:latin typeface="+mn-lt"/>
              </a:rPr>
              <a:t>ℤ</a:t>
            </a:r>
            <a:r>
              <a:rPr lang="en-US" dirty="0">
                <a:solidFill>
                  <a:srgbClr val="3025FF"/>
                </a:solidFill>
                <a:latin typeface="+mn-lt"/>
              </a:rPr>
              <a:t>   </a:t>
            </a:r>
            <a:r>
              <a:rPr lang="en-US" dirty="0" err="1">
                <a:latin typeface="+mn-lt"/>
              </a:rPr>
              <a:t>s.t.</a:t>
            </a:r>
            <a:r>
              <a:rPr lang="en-US" dirty="0">
                <a:latin typeface="+mn-lt"/>
              </a:rPr>
              <a:t>    </a:t>
            </a:r>
            <a:r>
              <a:rPr lang="en-US" dirty="0">
                <a:solidFill>
                  <a:srgbClr val="3025FF"/>
                </a:solidFill>
              </a:rPr>
              <a:t>V = U</a:t>
            </a:r>
            <a:r>
              <a:rPr lang="el-GR" sz="3200" baseline="30000" dirty="0">
                <a:solidFill>
                  <a:srgbClr val="3025FF"/>
                </a:solidFill>
              </a:rPr>
              <a:t>α</a:t>
            </a:r>
            <a:endParaRPr lang="en-US" sz="3200" baseline="30000" dirty="0">
              <a:solidFill>
                <a:srgbClr val="3025FF"/>
              </a:solidFill>
            </a:endParaRPr>
          </a:p>
          <a:p>
            <a:pPr>
              <a:spcBef>
                <a:spcPts val="1200"/>
              </a:spcBef>
            </a:pPr>
            <a:r>
              <a:rPr lang="en-US" dirty="0">
                <a:latin typeface="+mn-lt"/>
              </a:rPr>
              <a:t>	no zero-Knowledge  ⇒     P can just sends </a:t>
            </a:r>
            <a:r>
              <a:rPr lang="el-GR" dirty="0">
                <a:latin typeface="+mn-lt"/>
              </a:rPr>
              <a:t>α</a:t>
            </a:r>
            <a:r>
              <a:rPr lang="en-US" dirty="0">
                <a:latin typeface="+mn-lt"/>
              </a:rPr>
              <a:t> to V</a:t>
            </a:r>
          </a:p>
          <a:p>
            <a:pPr>
              <a:spcBef>
                <a:spcPts val="1200"/>
              </a:spcBef>
            </a:pPr>
            <a:r>
              <a:rPr lang="en-US" b="1" dirty="0">
                <a:latin typeface="+mn-lt"/>
              </a:rPr>
              <a:t>Goal  2:  </a:t>
            </a:r>
            <a:r>
              <a:rPr lang="en-US" dirty="0">
                <a:latin typeface="+mn-lt"/>
              </a:rPr>
              <a:t>V’s work should be poly(</a:t>
            </a:r>
            <a:r>
              <a:rPr lang="el-GR" dirty="0">
                <a:latin typeface="+mn-lt"/>
              </a:rPr>
              <a:t>λ</a:t>
            </a:r>
            <a:r>
              <a:rPr lang="en-US" dirty="0">
                <a:latin typeface="+mn-lt"/>
              </a:rPr>
              <a:t>),  independent of </a:t>
            </a:r>
            <a:r>
              <a:rPr lang="el-GR" dirty="0">
                <a:latin typeface="+mn-lt"/>
              </a:rPr>
              <a:t>α</a:t>
            </a:r>
            <a:r>
              <a:rPr lang="en-US" dirty="0">
                <a:latin typeface="+mn-lt"/>
              </a:rPr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8EA543-5791-5E46-876A-6DA04ABFF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6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F933AAE-F977-0848-AFE5-B869167EC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801" y="1610441"/>
            <a:ext cx="1166324" cy="11519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D246D3E-1C18-594C-AE9E-7A0529403799}"/>
              </a:ext>
            </a:extLst>
          </p:cNvPr>
          <p:cNvSpPr txBox="1"/>
          <p:nvPr/>
        </p:nvSpPr>
        <p:spPr>
          <a:xfrm>
            <a:off x="1675942" y="2616593"/>
            <a:ext cx="1330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Peggy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C17382-556E-E04E-B4C9-0074651C7C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790" y="1610441"/>
            <a:ext cx="1005525" cy="11519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F42EA4B-3B4B-0C4B-BC1B-74041F54BF38}"/>
              </a:ext>
            </a:extLst>
          </p:cNvPr>
          <p:cNvSpPr txBox="1"/>
          <p:nvPr/>
        </p:nvSpPr>
        <p:spPr>
          <a:xfrm>
            <a:off x="6613901" y="2762354"/>
            <a:ext cx="76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Victor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B428C2D-A2D0-3642-8B95-10015FFC0B7F}"/>
                  </a:ext>
                </a:extLst>
              </p:cNvPr>
              <p:cNvSpPr/>
              <p:nvPr/>
            </p:nvSpPr>
            <p:spPr>
              <a:xfrm>
                <a:off x="3707296" y="1058518"/>
                <a:ext cx="1833770" cy="38762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B428C2D-A2D0-3642-8B95-10015FFC0B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296" y="1058518"/>
                <a:ext cx="1833770" cy="3876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D501D21-6A87-4141-9148-6B1A1337DC3D}"/>
              </a:ext>
            </a:extLst>
          </p:cNvPr>
          <p:cNvCxnSpPr/>
          <p:nvPr/>
        </p:nvCxnSpPr>
        <p:spPr>
          <a:xfrm>
            <a:off x="3230218" y="2072309"/>
            <a:ext cx="271338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624A095-5219-534B-98FC-3D43345345AE}"/>
              </a:ext>
            </a:extLst>
          </p:cNvPr>
          <p:cNvSpPr txBox="1"/>
          <p:nvPr/>
        </p:nvSpPr>
        <p:spPr>
          <a:xfrm>
            <a:off x="4393097" y="1729409"/>
            <a:ext cx="447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y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917B19B-C984-074B-A34A-3D4CF8DCD25B}"/>
              </a:ext>
            </a:extLst>
          </p:cNvPr>
          <p:cNvCxnSpPr/>
          <p:nvPr/>
        </p:nvCxnSpPr>
        <p:spPr>
          <a:xfrm flipH="1">
            <a:off x="3230218" y="2935478"/>
            <a:ext cx="289228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8185C6B-373A-8A40-94EC-A706D7BB1B62}"/>
                  </a:ext>
                </a:extLst>
              </p:cNvPr>
              <p:cNvSpPr txBox="1"/>
              <p:nvPr/>
            </p:nvSpPr>
            <p:spPr>
              <a:xfrm>
                <a:off x="3570716" y="2616593"/>
                <a:ext cx="23853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Random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800" dirty="0"/>
                  <a:t> bit prime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8185C6B-373A-8A40-94EC-A706D7BB1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716" y="2616593"/>
                <a:ext cx="2385392" cy="369332"/>
              </a:xfrm>
              <a:prstGeom prst="rect">
                <a:avLst/>
              </a:prstGeom>
              <a:blipFill>
                <a:blip r:embed="rId5"/>
                <a:stretch>
                  <a:fillRect l="-2116" t="-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CA21A3-C898-5445-8CD7-5D9700EF1A3D}"/>
                  </a:ext>
                </a:extLst>
              </p:cNvPr>
              <p:cNvSpPr txBox="1"/>
              <p:nvPr/>
            </p:nvSpPr>
            <p:spPr>
              <a:xfrm>
                <a:off x="892099" y="3215544"/>
                <a:ext cx="2338120" cy="1223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Computes</a:t>
                </a:r>
              </a:p>
              <a:p>
                <a:r>
                  <a:rPr lang="en-US" sz="1800" dirty="0" err="1"/>
                  <a:t>q,r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s.t.</a:t>
                </a:r>
                <a:r>
                  <a:rPr lang="en-US" sz="1800" dirty="0"/>
                  <a:t> </a:t>
                </a:r>
                <a:endParaRPr lang="en-US" sz="18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⋅ℓ+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800" dirty="0"/>
                  <a:t> and 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&lt;ℓ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CA21A3-C898-5445-8CD7-5D9700EF1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099" y="3215544"/>
                <a:ext cx="2338120" cy="1223989"/>
              </a:xfrm>
              <a:prstGeom prst="rect">
                <a:avLst/>
              </a:prstGeom>
              <a:blipFill>
                <a:blip r:embed="rId6"/>
                <a:stretch>
                  <a:fillRect l="-1622" t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099F4E4-586D-2C4F-8E70-2096E0F69BC5}"/>
              </a:ext>
            </a:extLst>
          </p:cNvPr>
          <p:cNvCxnSpPr/>
          <p:nvPr/>
        </p:nvCxnSpPr>
        <p:spPr>
          <a:xfrm>
            <a:off x="3217710" y="3786809"/>
            <a:ext cx="272589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D4F309F-610B-1445-9305-A020E1DB6F89}"/>
                  </a:ext>
                </a:extLst>
              </p:cNvPr>
              <p:cNvSpPr txBox="1"/>
              <p:nvPr/>
            </p:nvSpPr>
            <p:spPr>
              <a:xfrm>
                <a:off x="3570717" y="3458818"/>
                <a:ext cx="15976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D4F309F-610B-1445-9305-A020E1DB6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717" y="3458818"/>
                <a:ext cx="159763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878AA8B-597D-8947-924E-0EC15C86FCE5}"/>
                  </a:ext>
                </a:extLst>
              </p:cNvPr>
              <p:cNvSpPr txBox="1"/>
              <p:nvPr/>
            </p:nvSpPr>
            <p:spPr>
              <a:xfrm>
                <a:off x="5969852" y="3380695"/>
                <a:ext cx="2057399" cy="15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Computes</a:t>
                </a:r>
              </a:p>
              <a:p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endParaRPr lang="en-US" sz="1800" dirty="0"/>
              </a:p>
              <a:p>
                <a:r>
                  <a:rPr lang="en-US" sz="1800" dirty="0"/>
                  <a:t>Checks: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1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⋅ℓ</m:t>
                          </m:r>
                        </m:sup>
                      </m:sSup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878AA8B-597D-8947-924E-0EC15C86F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852" y="3380695"/>
                <a:ext cx="2057399" cy="1544077"/>
              </a:xfrm>
              <a:prstGeom prst="rect">
                <a:avLst/>
              </a:prstGeom>
              <a:blipFill>
                <a:blip r:embed="rId9"/>
                <a:stretch>
                  <a:fillRect l="-1840" t="-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17ECB518-97A6-0F40-AAF1-21C5BD0DD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Proof of Exponentiation (</a:t>
            </a:r>
            <a:r>
              <a:rPr lang="en-US" dirty="0" err="1"/>
              <a:t>PoE</a:t>
            </a:r>
            <a:r>
              <a:rPr lang="en-US" dirty="0"/>
              <a:t>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446E48-BC4A-6E45-92F9-2F3C31BBD06E}"/>
              </a:ext>
            </a:extLst>
          </p:cNvPr>
          <p:cNvSpPr/>
          <p:nvPr/>
        </p:nvSpPr>
        <p:spPr>
          <a:xfrm>
            <a:off x="6800126" y="3310508"/>
            <a:ext cx="1883107" cy="842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i="1" dirty="0">
                <a:latin typeface="Cambria Math" panose="02040503050406030204" pitchFamily="18" charset="0"/>
              </a:rPr>
              <a:t>V knows x</a:t>
            </a:r>
          </a:p>
        </p:txBody>
      </p:sp>
    </p:spTree>
    <p:extLst>
      <p:ext uri="{BB962C8B-B14F-4D97-AF65-F5344CB8AC3E}">
        <p14:creationId xmlns:p14="http://schemas.microsoft.com/office/powerpoint/2010/main" val="236600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F933AAE-F977-0848-AFE5-B869167EC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801" y="1610441"/>
            <a:ext cx="1166324" cy="11519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D246D3E-1C18-594C-AE9E-7A0529403799}"/>
              </a:ext>
            </a:extLst>
          </p:cNvPr>
          <p:cNvSpPr txBox="1"/>
          <p:nvPr/>
        </p:nvSpPr>
        <p:spPr>
          <a:xfrm>
            <a:off x="1675942" y="2616593"/>
            <a:ext cx="1330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Peggy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C17382-556E-E04E-B4C9-0074651C7C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790" y="1610441"/>
            <a:ext cx="1005525" cy="11519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F42EA4B-3B4B-0C4B-BC1B-74041F54BF38}"/>
              </a:ext>
            </a:extLst>
          </p:cNvPr>
          <p:cNvSpPr txBox="1"/>
          <p:nvPr/>
        </p:nvSpPr>
        <p:spPr>
          <a:xfrm>
            <a:off x="6613901" y="2762354"/>
            <a:ext cx="76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Victor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B428C2D-A2D0-3642-8B95-10015FFC0B7F}"/>
                  </a:ext>
                </a:extLst>
              </p:cNvPr>
              <p:cNvSpPr/>
              <p:nvPr/>
            </p:nvSpPr>
            <p:spPr>
              <a:xfrm>
                <a:off x="3707296" y="1058518"/>
                <a:ext cx="1833770" cy="38762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B428C2D-A2D0-3642-8B95-10015FFC0B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296" y="1058518"/>
                <a:ext cx="1833770" cy="3876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D501D21-6A87-4141-9148-6B1A1337DC3D}"/>
              </a:ext>
            </a:extLst>
          </p:cNvPr>
          <p:cNvCxnSpPr/>
          <p:nvPr/>
        </p:nvCxnSpPr>
        <p:spPr>
          <a:xfrm>
            <a:off x="3230218" y="2072309"/>
            <a:ext cx="271338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624A095-5219-534B-98FC-3D43345345AE}"/>
              </a:ext>
            </a:extLst>
          </p:cNvPr>
          <p:cNvSpPr txBox="1"/>
          <p:nvPr/>
        </p:nvSpPr>
        <p:spPr>
          <a:xfrm>
            <a:off x="4393097" y="1729409"/>
            <a:ext cx="447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y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917B19B-C984-074B-A34A-3D4CF8DCD25B}"/>
              </a:ext>
            </a:extLst>
          </p:cNvPr>
          <p:cNvCxnSpPr/>
          <p:nvPr/>
        </p:nvCxnSpPr>
        <p:spPr>
          <a:xfrm flipH="1">
            <a:off x="3230218" y="2935478"/>
            <a:ext cx="289228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8185C6B-373A-8A40-94EC-A706D7BB1B62}"/>
                  </a:ext>
                </a:extLst>
              </p:cNvPr>
              <p:cNvSpPr txBox="1"/>
              <p:nvPr/>
            </p:nvSpPr>
            <p:spPr>
              <a:xfrm>
                <a:off x="3570716" y="2616593"/>
                <a:ext cx="23853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Random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800" dirty="0"/>
                  <a:t> bit prime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8185C6B-373A-8A40-94EC-A706D7BB1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716" y="2616593"/>
                <a:ext cx="2385392" cy="369332"/>
              </a:xfrm>
              <a:prstGeom prst="rect">
                <a:avLst/>
              </a:prstGeom>
              <a:blipFill>
                <a:blip r:embed="rId6"/>
                <a:stretch>
                  <a:fillRect l="-2116" t="-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CA21A3-C898-5445-8CD7-5D9700EF1A3D}"/>
                  </a:ext>
                </a:extLst>
              </p:cNvPr>
              <p:cNvSpPr txBox="1"/>
              <p:nvPr/>
            </p:nvSpPr>
            <p:spPr>
              <a:xfrm>
                <a:off x="892099" y="3215544"/>
                <a:ext cx="2338120" cy="1223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Computes</a:t>
                </a:r>
              </a:p>
              <a:p>
                <a:r>
                  <a:rPr lang="en-US" sz="1800" dirty="0" err="1"/>
                  <a:t>q,r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s.t.</a:t>
                </a:r>
                <a:r>
                  <a:rPr lang="en-US" sz="1800" dirty="0"/>
                  <a:t> </a:t>
                </a:r>
                <a:endParaRPr lang="en-US" sz="18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⋅ℓ+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800" dirty="0"/>
                  <a:t> and 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&lt;ℓ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CA21A3-C898-5445-8CD7-5D9700EF1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099" y="3215544"/>
                <a:ext cx="2338120" cy="1223989"/>
              </a:xfrm>
              <a:prstGeom prst="rect">
                <a:avLst/>
              </a:prstGeom>
              <a:blipFill>
                <a:blip r:embed="rId7"/>
                <a:stretch>
                  <a:fillRect l="-1622" t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099F4E4-586D-2C4F-8E70-2096E0F69BC5}"/>
              </a:ext>
            </a:extLst>
          </p:cNvPr>
          <p:cNvCxnSpPr/>
          <p:nvPr/>
        </p:nvCxnSpPr>
        <p:spPr>
          <a:xfrm>
            <a:off x="3217710" y="3786809"/>
            <a:ext cx="272589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D4F309F-610B-1445-9305-A020E1DB6F89}"/>
                  </a:ext>
                </a:extLst>
              </p:cNvPr>
              <p:cNvSpPr txBox="1"/>
              <p:nvPr/>
            </p:nvSpPr>
            <p:spPr>
              <a:xfrm>
                <a:off x="3570717" y="3458818"/>
                <a:ext cx="15976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</m:sSup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D4F309F-610B-1445-9305-A020E1DB6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717" y="3458818"/>
                <a:ext cx="159763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878AA8B-597D-8947-924E-0EC15C86FCE5}"/>
                  </a:ext>
                </a:extLst>
              </p:cNvPr>
              <p:cNvSpPr txBox="1"/>
              <p:nvPr/>
            </p:nvSpPr>
            <p:spPr>
              <a:xfrm>
                <a:off x="5969852" y="3380695"/>
                <a:ext cx="2057399" cy="12632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Checks:</a:t>
                </a:r>
              </a:p>
              <a:p>
                <a:r>
                  <a:rPr lang="en-US" sz="1800" dirty="0"/>
                  <a:t>	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endParaRPr lang="en-US" sz="1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1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⋅ℓ</m:t>
                          </m:r>
                        </m:sup>
                      </m:sSup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878AA8B-597D-8947-924E-0EC15C86F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852" y="3380695"/>
                <a:ext cx="2057399" cy="1263231"/>
              </a:xfrm>
              <a:prstGeom prst="rect">
                <a:avLst/>
              </a:prstGeom>
              <a:blipFill>
                <a:blip r:embed="rId9"/>
                <a:stretch>
                  <a:fillRect l="-1840" t="-990" b="-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17ECB518-97A6-0F40-AAF1-21C5BD0DD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Knowledge of Exponent (</a:t>
            </a:r>
            <a:r>
              <a:rPr lang="en-US" dirty="0" err="1"/>
              <a:t>PoKE</a:t>
            </a:r>
            <a:r>
              <a:rPr lang="en-US" baseline="30000" dirty="0"/>
              <a:t>*</a:t>
            </a:r>
            <a:r>
              <a:rPr lang="en-US" dirty="0"/>
              <a:t>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5198D44-A6EF-0C40-BC3E-8776A6749724}"/>
              </a:ext>
            </a:extLst>
          </p:cNvPr>
          <p:cNvSpPr/>
          <p:nvPr/>
        </p:nvSpPr>
        <p:spPr>
          <a:xfrm>
            <a:off x="5845778" y="880442"/>
            <a:ext cx="2716695" cy="670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i="1" dirty="0">
                <a:solidFill>
                  <a:schemeClr val="bg1"/>
                </a:solidFill>
                <a:latin typeface="Cambria Math" panose="02040503050406030204" pitchFamily="18" charset="0"/>
              </a:rPr>
              <a:t>g is encoded in CRS</a:t>
            </a:r>
          </a:p>
        </p:txBody>
      </p:sp>
    </p:spTree>
    <p:extLst>
      <p:ext uri="{BB962C8B-B14F-4D97-AF65-F5344CB8AC3E}">
        <p14:creationId xmlns:p14="http://schemas.microsoft.com/office/powerpoint/2010/main" val="296044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F933AAE-F977-0848-AFE5-B869167EC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801" y="1610441"/>
            <a:ext cx="1166324" cy="11519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D246D3E-1C18-594C-AE9E-7A0529403799}"/>
              </a:ext>
            </a:extLst>
          </p:cNvPr>
          <p:cNvSpPr txBox="1"/>
          <p:nvPr/>
        </p:nvSpPr>
        <p:spPr>
          <a:xfrm>
            <a:off x="1675942" y="2616593"/>
            <a:ext cx="1330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Peggy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C17382-556E-E04E-B4C9-0074651C7C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790" y="1610441"/>
            <a:ext cx="1005525" cy="11519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F42EA4B-3B4B-0C4B-BC1B-74041F54BF38}"/>
              </a:ext>
            </a:extLst>
          </p:cNvPr>
          <p:cNvSpPr txBox="1"/>
          <p:nvPr/>
        </p:nvSpPr>
        <p:spPr>
          <a:xfrm>
            <a:off x="6613901" y="2762354"/>
            <a:ext cx="76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Victor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B428C2D-A2D0-3642-8B95-10015FFC0B7F}"/>
                  </a:ext>
                </a:extLst>
              </p:cNvPr>
              <p:cNvSpPr/>
              <p:nvPr/>
            </p:nvSpPr>
            <p:spPr>
              <a:xfrm>
                <a:off x="3707295" y="1058518"/>
                <a:ext cx="1981235" cy="38762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B428C2D-A2D0-3642-8B95-10015FFC0B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295" y="1058518"/>
                <a:ext cx="1981235" cy="3876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917B19B-C984-074B-A34A-3D4CF8DCD25B}"/>
              </a:ext>
            </a:extLst>
          </p:cNvPr>
          <p:cNvCxnSpPr/>
          <p:nvPr/>
        </p:nvCxnSpPr>
        <p:spPr>
          <a:xfrm flipH="1">
            <a:off x="3230218" y="2935478"/>
            <a:ext cx="289228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8185C6B-373A-8A40-94EC-A706D7BB1B62}"/>
                  </a:ext>
                </a:extLst>
              </p:cNvPr>
              <p:cNvSpPr txBox="1"/>
              <p:nvPr/>
            </p:nvSpPr>
            <p:spPr>
              <a:xfrm>
                <a:off x="3570716" y="2616593"/>
                <a:ext cx="23853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Random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800" dirty="0"/>
                  <a:t> bit prime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8185C6B-373A-8A40-94EC-A706D7BB1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716" y="2616593"/>
                <a:ext cx="2385392" cy="369332"/>
              </a:xfrm>
              <a:prstGeom prst="rect">
                <a:avLst/>
              </a:prstGeom>
              <a:blipFill>
                <a:blip r:embed="rId7"/>
                <a:stretch>
                  <a:fillRect l="-2116" t="-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CA21A3-C898-5445-8CD7-5D9700EF1A3D}"/>
                  </a:ext>
                </a:extLst>
              </p:cNvPr>
              <p:cNvSpPr txBox="1"/>
              <p:nvPr/>
            </p:nvSpPr>
            <p:spPr>
              <a:xfrm>
                <a:off x="892099" y="3215544"/>
                <a:ext cx="2338120" cy="1223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Computes</a:t>
                </a:r>
              </a:p>
              <a:p>
                <a:r>
                  <a:rPr lang="en-US" sz="1800" dirty="0" err="1"/>
                  <a:t>q,r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s.t.</a:t>
                </a:r>
                <a:r>
                  <a:rPr lang="en-US" sz="1800" dirty="0"/>
                  <a:t> </a:t>
                </a:r>
                <a:endParaRPr lang="en-US" sz="18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⋅ℓ+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800" dirty="0"/>
                  <a:t> and 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&lt;ℓ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CA21A3-C898-5445-8CD7-5D9700EF1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099" y="3215544"/>
                <a:ext cx="2338120" cy="1223989"/>
              </a:xfrm>
              <a:prstGeom prst="rect">
                <a:avLst/>
              </a:prstGeom>
              <a:blipFill>
                <a:blip r:embed="rId8"/>
                <a:stretch>
                  <a:fillRect l="-1622" t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099F4E4-586D-2C4F-8E70-2096E0F69BC5}"/>
              </a:ext>
            </a:extLst>
          </p:cNvPr>
          <p:cNvCxnSpPr/>
          <p:nvPr/>
        </p:nvCxnSpPr>
        <p:spPr>
          <a:xfrm>
            <a:off x="3217710" y="3786809"/>
            <a:ext cx="272589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D4F309F-610B-1445-9305-A020E1DB6F89}"/>
                  </a:ext>
                </a:extLst>
              </p:cNvPr>
              <p:cNvSpPr txBox="1"/>
              <p:nvPr/>
            </p:nvSpPr>
            <p:spPr>
              <a:xfrm>
                <a:off x="3191458" y="3406745"/>
                <a:ext cx="22204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D4F309F-610B-1445-9305-A020E1DB6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458" y="3406745"/>
                <a:ext cx="2220483" cy="369332"/>
              </a:xfrm>
              <a:prstGeom prst="rect">
                <a:avLst/>
              </a:prstGeom>
              <a:blipFill>
                <a:blip r:embed="rId9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878AA8B-597D-8947-924E-0EC15C86FCE5}"/>
                  </a:ext>
                </a:extLst>
              </p:cNvPr>
              <p:cNvSpPr txBox="1"/>
              <p:nvPr/>
            </p:nvSpPr>
            <p:spPr>
              <a:xfrm>
                <a:off x="5969852" y="3380695"/>
                <a:ext cx="2057399" cy="933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Checks: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878AA8B-597D-8947-924E-0EC15C86F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852" y="3380695"/>
                <a:ext cx="2057399" cy="933204"/>
              </a:xfrm>
              <a:prstGeom prst="rect">
                <a:avLst/>
              </a:prstGeom>
              <a:blipFill>
                <a:blip r:embed="rId10"/>
                <a:stretch>
                  <a:fillRect l="-1840" t="-1333"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17ECB518-97A6-0F40-AAF1-21C5BD0DD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Knowledge of Exponent (</a:t>
            </a:r>
            <a:r>
              <a:rPr lang="en-US" dirty="0" err="1"/>
              <a:t>PoKE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6C787F2-F855-174E-8E7E-BB07D2A5C986}"/>
                  </a:ext>
                </a:extLst>
              </p:cNvPr>
              <p:cNvSpPr/>
              <p:nvPr/>
            </p:nvSpPr>
            <p:spPr>
              <a:xfrm>
                <a:off x="2252149" y="4107629"/>
                <a:ext cx="4099099" cy="99598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Broken: </a:t>
                </a:r>
              </a:p>
              <a:p>
                <a:pPr algn="ctr"/>
                <a:r>
                  <a:rPr lang="en-US" sz="2000" dirty="0"/>
                  <a:t>Peggy succeeds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000" dirty="0"/>
                  <a:t> is rational</a:t>
                </a:r>
              </a:p>
              <a:p>
                <a:pPr algn="ctr"/>
                <a:r>
                  <a:rPr lang="en-US" sz="2000" dirty="0"/>
                  <a:t>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dirty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ℓ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6C787F2-F855-174E-8E7E-BB07D2A5C9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149" y="4107629"/>
                <a:ext cx="4099099" cy="995983"/>
              </a:xfrm>
              <a:prstGeom prst="rect">
                <a:avLst/>
              </a:prstGeom>
              <a:blipFill>
                <a:blip r:embed="rId11"/>
                <a:stretch>
                  <a:fillRect t="-1220" b="-8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939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08CD5-C369-3B45-A1A3-C93B0A409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Impossibility result  </a:t>
            </a:r>
            <a:r>
              <a:rPr lang="en-US" sz="2000" dirty="0"/>
              <a:t>[</a:t>
            </a:r>
            <a:r>
              <a:rPr lang="en-US" sz="2000" dirty="0" err="1"/>
              <a:t>Bangerter</a:t>
            </a:r>
            <a:r>
              <a:rPr lang="en-US" sz="2000" dirty="0"/>
              <a:t>, </a:t>
            </a:r>
            <a:r>
              <a:rPr lang="en-US" sz="2000" dirty="0" err="1"/>
              <a:t>Camenisch</a:t>
            </a:r>
            <a:r>
              <a:rPr lang="en-US" sz="2000" dirty="0"/>
              <a:t>, </a:t>
            </a:r>
            <a:r>
              <a:rPr lang="en-US" sz="2000" dirty="0" err="1"/>
              <a:t>Krenn</a:t>
            </a:r>
            <a:r>
              <a:rPr lang="en-US" sz="2000" dirty="0"/>
              <a:t>, 2010]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EC5F7-0DFF-704E-B24C-F73AC9542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818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BCK’10:   No ”</a:t>
            </a:r>
            <a:r>
              <a:rPr lang="en-US" dirty="0" err="1"/>
              <a:t>Schnorr</a:t>
            </a:r>
            <a:r>
              <a:rPr lang="en-US" dirty="0"/>
              <a:t>-like” protocol can </a:t>
            </a:r>
            <a:br>
              <a:rPr lang="en-US" dirty="0"/>
            </a:br>
            <a:r>
              <a:rPr lang="en-US" dirty="0"/>
              <a:t>				achieve soundness error less than ½.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... assuming no common reference string (CRS)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This work: </a:t>
            </a:r>
            <a:r>
              <a:rPr lang="en-US" dirty="0"/>
              <a:t>a very simple CRS suffices to get exponential soundness!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A3E7BA-469F-8840-B377-3C88715D9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2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F933AAE-F977-0848-AFE5-B869167EC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801" y="1610441"/>
            <a:ext cx="1166324" cy="11519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D246D3E-1C18-594C-AE9E-7A0529403799}"/>
              </a:ext>
            </a:extLst>
          </p:cNvPr>
          <p:cNvSpPr txBox="1"/>
          <p:nvPr/>
        </p:nvSpPr>
        <p:spPr>
          <a:xfrm>
            <a:off x="1675942" y="2616593"/>
            <a:ext cx="1330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Peggy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C17382-556E-E04E-B4C9-0074651C7C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790" y="1610441"/>
            <a:ext cx="1005525" cy="11519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F42EA4B-3B4B-0C4B-BC1B-74041F54BF38}"/>
              </a:ext>
            </a:extLst>
          </p:cNvPr>
          <p:cNvSpPr txBox="1"/>
          <p:nvPr/>
        </p:nvSpPr>
        <p:spPr>
          <a:xfrm>
            <a:off x="6613901" y="2762354"/>
            <a:ext cx="76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Victor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B428C2D-A2D0-3642-8B95-10015FFC0B7F}"/>
                  </a:ext>
                </a:extLst>
              </p:cNvPr>
              <p:cNvSpPr/>
              <p:nvPr/>
            </p:nvSpPr>
            <p:spPr>
              <a:xfrm>
                <a:off x="3707295" y="1058518"/>
                <a:ext cx="1942733" cy="38762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B428C2D-A2D0-3642-8B95-10015FFC0B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295" y="1058518"/>
                <a:ext cx="1942733" cy="3876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D501D21-6A87-4141-9148-6B1A1337DC3D}"/>
              </a:ext>
            </a:extLst>
          </p:cNvPr>
          <p:cNvCxnSpPr/>
          <p:nvPr/>
        </p:nvCxnSpPr>
        <p:spPr>
          <a:xfrm>
            <a:off x="3230218" y="2072309"/>
            <a:ext cx="271338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624A095-5219-534B-98FC-3D43345345AE}"/>
                  </a:ext>
                </a:extLst>
              </p:cNvPr>
              <p:cNvSpPr txBox="1"/>
              <p:nvPr/>
            </p:nvSpPr>
            <p:spPr>
              <a:xfrm>
                <a:off x="4017415" y="1751256"/>
                <a:ext cx="13178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624A095-5219-534B-98FC-3D4334534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415" y="1751256"/>
                <a:ext cx="1317892" cy="369332"/>
              </a:xfrm>
              <a:prstGeom prst="rect">
                <a:avLst/>
              </a:prstGeom>
              <a:blipFill>
                <a:blip r:embed="rId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917B19B-C984-074B-A34A-3D4CF8DCD25B}"/>
              </a:ext>
            </a:extLst>
          </p:cNvPr>
          <p:cNvCxnSpPr/>
          <p:nvPr/>
        </p:nvCxnSpPr>
        <p:spPr>
          <a:xfrm flipH="1">
            <a:off x="3230218" y="2935478"/>
            <a:ext cx="289228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8185C6B-373A-8A40-94EC-A706D7BB1B62}"/>
                  </a:ext>
                </a:extLst>
              </p:cNvPr>
              <p:cNvSpPr txBox="1"/>
              <p:nvPr/>
            </p:nvSpPr>
            <p:spPr>
              <a:xfrm>
                <a:off x="3570716" y="2616593"/>
                <a:ext cx="23853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Random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800" dirty="0"/>
                  <a:t> bit prime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8185C6B-373A-8A40-94EC-A706D7BB1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716" y="2616593"/>
                <a:ext cx="2385392" cy="369332"/>
              </a:xfrm>
              <a:prstGeom prst="rect">
                <a:avLst/>
              </a:prstGeom>
              <a:blipFill>
                <a:blip r:embed="rId7"/>
                <a:stretch>
                  <a:fillRect l="-2116" t="-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CA21A3-C898-5445-8CD7-5D9700EF1A3D}"/>
                  </a:ext>
                </a:extLst>
              </p:cNvPr>
              <p:cNvSpPr txBox="1"/>
              <p:nvPr/>
            </p:nvSpPr>
            <p:spPr>
              <a:xfrm>
                <a:off x="892099" y="3215544"/>
                <a:ext cx="2338120" cy="1223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Computes</a:t>
                </a:r>
              </a:p>
              <a:p>
                <a:r>
                  <a:rPr lang="en-US" sz="1800" dirty="0" err="1"/>
                  <a:t>q,r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s.t.</a:t>
                </a:r>
                <a:r>
                  <a:rPr lang="en-US" sz="1800" dirty="0"/>
                  <a:t> </a:t>
                </a:r>
                <a:endParaRPr lang="en-US" sz="18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⋅ℓ+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800" dirty="0"/>
                  <a:t> and 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&lt;ℓ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CA21A3-C898-5445-8CD7-5D9700EF1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099" y="3215544"/>
                <a:ext cx="2338120" cy="1223989"/>
              </a:xfrm>
              <a:prstGeom prst="rect">
                <a:avLst/>
              </a:prstGeom>
              <a:blipFill>
                <a:blip r:embed="rId8"/>
                <a:stretch>
                  <a:fillRect l="-1622" t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099F4E4-586D-2C4F-8E70-2096E0F69BC5}"/>
              </a:ext>
            </a:extLst>
          </p:cNvPr>
          <p:cNvCxnSpPr/>
          <p:nvPr/>
        </p:nvCxnSpPr>
        <p:spPr>
          <a:xfrm>
            <a:off x="3217710" y="3786809"/>
            <a:ext cx="272589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D4F309F-610B-1445-9305-A020E1DB6F89}"/>
                  </a:ext>
                </a:extLst>
              </p:cNvPr>
              <p:cNvSpPr txBox="1"/>
              <p:nvPr/>
            </p:nvSpPr>
            <p:spPr>
              <a:xfrm>
                <a:off x="3191458" y="3406745"/>
                <a:ext cx="2220483" cy="391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</m:sSup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</m:sSup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D4F309F-610B-1445-9305-A020E1DB6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458" y="3406745"/>
                <a:ext cx="2220483" cy="391902"/>
              </a:xfrm>
              <a:prstGeom prst="rect">
                <a:avLst/>
              </a:prstGeom>
              <a:blipFill>
                <a:blip r:embed="rId9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878AA8B-597D-8947-924E-0EC15C86FCE5}"/>
                  </a:ext>
                </a:extLst>
              </p:cNvPr>
              <p:cNvSpPr txBox="1"/>
              <p:nvPr/>
            </p:nvSpPr>
            <p:spPr>
              <a:xfrm>
                <a:off x="5969852" y="3380695"/>
                <a:ext cx="2057399" cy="12568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Checks: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1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1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878AA8B-597D-8947-924E-0EC15C86F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852" y="3380695"/>
                <a:ext cx="2057399" cy="1256819"/>
              </a:xfrm>
              <a:prstGeom prst="rect">
                <a:avLst/>
              </a:prstGeom>
              <a:blipFill>
                <a:blip r:embed="rId10"/>
                <a:stretch>
                  <a:fillRect l="-1840" t="-1000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17ECB518-97A6-0F40-AAF1-21C5BD0DD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Knowledge of Exponent (</a:t>
            </a:r>
            <a:r>
              <a:rPr lang="en-US" dirty="0" err="1"/>
              <a:t>PoKE</a:t>
            </a:r>
            <a:r>
              <a:rPr lang="en-US" dirty="0"/>
              <a:t>)</a:t>
            </a:r>
          </a:p>
        </p:txBody>
      </p:sp>
      <p:sp>
        <p:nvSpPr>
          <p:cNvPr id="2" name="Oval Callout 1">
            <a:extLst>
              <a:ext uri="{FF2B5EF4-FFF2-40B4-BE49-F238E27FC236}">
                <a16:creationId xmlns:a16="http://schemas.microsoft.com/office/drawing/2014/main" id="{811CFB26-971E-E044-A159-B98148F3FB85}"/>
              </a:ext>
            </a:extLst>
          </p:cNvPr>
          <p:cNvSpPr/>
          <p:nvPr/>
        </p:nvSpPr>
        <p:spPr>
          <a:xfrm>
            <a:off x="5969851" y="1058518"/>
            <a:ext cx="3077895" cy="551923"/>
          </a:xfrm>
          <a:prstGeom prst="wedgeEllipseCallout">
            <a:avLst>
              <a:gd name="adj1" fmla="val -81830"/>
              <a:gd name="adj2" fmla="val 1252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g is generic generator in CRS</a:t>
            </a:r>
          </a:p>
        </p:txBody>
      </p:sp>
    </p:spTree>
    <p:extLst>
      <p:ext uri="{BB962C8B-B14F-4D97-AF65-F5344CB8AC3E}">
        <p14:creationId xmlns:p14="http://schemas.microsoft.com/office/powerpoint/2010/main" val="418772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E6BD8-F8B6-0C40-A3A8-707A4C90F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Extracting the witness </a:t>
            </a:r>
            <a:r>
              <a:rPr lang="el-GR" dirty="0"/>
              <a:t>α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F3591D-2108-7348-B815-046055E300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6728" y="1026530"/>
                <a:ext cx="8686800" cy="324452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u="sng" dirty="0"/>
                  <a:t>Thm</a:t>
                </a:r>
                <a:r>
                  <a:rPr lang="en-US" sz="2400" dirty="0"/>
                  <a:t>:  efficient extraction when G is generic group of unknown order</a:t>
                </a:r>
              </a:p>
              <a:p>
                <a:pPr marL="0" indent="0">
                  <a:buNone/>
                </a:pPr>
                <a:r>
                  <a:rPr lang="en-US" sz="2400" dirty="0"/>
                  <a:t>Proof idea:  </a:t>
                </a:r>
              </a:p>
              <a:p>
                <a:r>
                  <a:rPr lang="en-US" sz="2400" dirty="0"/>
                  <a:t>Recover  (r=</a:t>
                </a:r>
                <a:r>
                  <a:rPr lang="el-GR" sz="2400" dirty="0"/>
                  <a:t>α</a:t>
                </a:r>
                <a:r>
                  <a:rPr lang="en-US" sz="2400" dirty="0"/>
                  <a:t> mod 𝓁)  for many primes 𝓁.</a:t>
                </a:r>
              </a:p>
              <a:p>
                <a:r>
                  <a:rPr lang="en-US" sz="2400" dirty="0"/>
                  <a:t>Compute </a:t>
                </a:r>
                <a:r>
                  <a:rPr lang="el-GR" sz="2400" dirty="0"/>
                  <a:t>α</a:t>
                </a:r>
                <a:r>
                  <a:rPr lang="en-US" sz="2400" dirty="0"/>
                  <a:t> using Chinese remainder theorem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400" dirty="0"/>
                  <a:t> being in the CRS ensures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/>
                  <a:t> must be in </a:t>
                </a:r>
                <a:r>
                  <a:rPr lang="en-US" sz="2400" dirty="0" err="1"/>
                  <a:t>ℤ</a:t>
                </a:r>
                <a:endParaRPr lang="en-US" sz="2400" dirty="0"/>
              </a:p>
              <a:p>
                <a:r>
                  <a:rPr lang="en-US" sz="2400" dirty="0"/>
                  <a:t>The </a:t>
                </a:r>
                <a:r>
                  <a:rPr lang="en-US" sz="2400" dirty="0" err="1"/>
                  <a:t>DLog</a:t>
                </a:r>
                <a:r>
                  <a:rPr lang="en-US" sz="2400" dirty="0"/>
                  <a:t> between </a:t>
                </a:r>
                <a:r>
                  <a:rPr lang="en-US" sz="2400" dirty="0" err="1"/>
                  <a:t>x,y</a:t>
                </a:r>
                <a:r>
                  <a:rPr lang="en-US" sz="2400" dirty="0"/>
                  <a:t> equals </a:t>
                </a:r>
                <a:r>
                  <a:rPr lang="en-US" sz="2400" dirty="0" err="1"/>
                  <a:t>DLog</a:t>
                </a:r>
                <a:r>
                  <a:rPr lang="en-US" sz="2400" dirty="0"/>
                  <a:t> between g and z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F3591D-2108-7348-B815-046055E300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6728" y="1026530"/>
                <a:ext cx="8686800" cy="3244527"/>
              </a:xfrm>
              <a:blipFill>
                <a:blip r:embed="rId3"/>
                <a:stretch>
                  <a:fillRect l="-1170" t="-1563" r="-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72999E0-9B88-BB46-933E-8D16817D9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4B37A8-65D1-384A-B4AC-50DE3B847769}"/>
              </a:ext>
            </a:extLst>
          </p:cNvPr>
          <p:cNvSpPr txBox="1"/>
          <p:nvPr/>
        </p:nvSpPr>
        <p:spPr>
          <a:xfrm>
            <a:off x="350521" y="3982520"/>
            <a:ext cx="76687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Can be made non-interactive using Fiat-Shamir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𝓁 ⟵ </a:t>
            </a:r>
            <a:r>
              <a:rPr lang="en-US" dirty="0" err="1"/>
              <a:t>HashToPrime</a:t>
            </a:r>
            <a:r>
              <a:rPr lang="en-US" dirty="0"/>
              <a:t>(Trans) ∈ Primes(</a:t>
            </a:r>
            <a:r>
              <a:rPr lang="el-GR" dirty="0"/>
              <a:t>λ</a:t>
            </a:r>
            <a:r>
              <a:rPr lang="en-US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Protocol generalizes to </a:t>
            </a:r>
            <a:r>
              <a:rPr lang="en-US" dirty="0" err="1">
                <a:latin typeface="+mn-lt"/>
              </a:rPr>
              <a:t>PoK</a:t>
            </a:r>
            <a:r>
              <a:rPr lang="en-US" dirty="0">
                <a:latin typeface="+mn-lt"/>
              </a:rPr>
              <a:t> of preimage of   𝛷:</a:t>
            </a:r>
            <a:r>
              <a:rPr lang="en-US" dirty="0">
                <a:solidFill>
                  <a:srgbClr val="3025FF"/>
                </a:solidFill>
                <a:latin typeface="+mn-lt"/>
              </a:rPr>
              <a:t> </a:t>
            </a:r>
            <a:r>
              <a:rPr lang="en-US" dirty="0" err="1">
                <a:latin typeface="+mn-lt"/>
              </a:rPr>
              <a:t>ℤ</a:t>
            </a:r>
            <a:r>
              <a:rPr lang="en-US" sz="2800" baseline="30000" dirty="0" err="1">
                <a:latin typeface="+mn-lt"/>
              </a:rPr>
              <a:t>n</a:t>
            </a:r>
            <a:r>
              <a:rPr lang="en-US" dirty="0">
                <a:latin typeface="+mn-lt"/>
              </a:rPr>
              <a:t> ⟶ G    </a:t>
            </a:r>
          </a:p>
        </p:txBody>
      </p:sp>
    </p:spTree>
    <p:extLst>
      <p:ext uri="{BB962C8B-B14F-4D97-AF65-F5344CB8AC3E}">
        <p14:creationId xmlns:p14="http://schemas.microsoft.com/office/powerpoint/2010/main" val="29237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53A25-F20C-5F43-BB33-22211867B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Batch Non Mem Witnesses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CC2D8-42D1-D343-BE4A-D4D733761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ED10A440-DC70-6348-BFF4-92C054D1AB0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1659433"/>
                <a:ext cx="8515350" cy="2424403"/>
              </a:xfrm>
              <a:prstGeom prst="rect">
                <a:avLst/>
              </a:prstGeom>
              <a:noFill/>
              <a:ln w="9525">
                <a:solidFill>
                  <a:schemeClr val="accent1">
                    <a:shade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92500" lnSpcReduction="10000"/>
              </a:bodyPr>
              <a:lstStyle>
                <a:lvl1pPr marL="342900" indent="-3429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ＭＳ Ｐゴシック" pitchFamily="-112" charset="-128"/>
                  </a:defRPr>
                </a:lvl1pPr>
                <a:lvl2pPr marL="742950" indent="-28575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2pPr>
                <a:lvl3pPr marL="11430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3pPr>
                <a:lvl4pPr marL="16002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4pPr>
                <a:lvl5pPr marL="20574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𝑏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with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 err="1"/>
                  <a:t>PoKE</a:t>
                </a:r>
                <a:r>
                  <a:rPr lang="en-US" dirty="0"/>
                  <a:t> that proofs knowledge of B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POE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-&gt;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→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ED10A440-DC70-6348-BFF4-92C054D1A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659433"/>
                <a:ext cx="8515350" cy="2424403"/>
              </a:xfrm>
              <a:prstGeom prst="rect">
                <a:avLst/>
              </a:prstGeom>
              <a:blipFill>
                <a:blip r:embed="rId2"/>
                <a:stretch>
                  <a:fillRect l="-1190" t="-26943" b="-1554"/>
                </a:stretch>
              </a:blipFill>
              <a:ln w="9525">
                <a:solidFill>
                  <a:schemeClr val="accent1">
                    <a:shade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A717D01-0B83-7A4D-9909-852FC5E1423C}"/>
                  </a:ext>
                </a:extLst>
              </p:cNvPr>
              <p:cNvSpPr txBox="1"/>
              <p:nvPr/>
            </p:nvSpPr>
            <p:spPr>
              <a:xfrm>
                <a:off x="3314700" y="990600"/>
                <a:ext cx="15621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A717D01-0B83-7A4D-9909-852FC5E14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4700" y="990600"/>
                <a:ext cx="1562100" cy="461665"/>
              </a:xfrm>
              <a:prstGeom prst="rect">
                <a:avLst/>
              </a:prstGeom>
              <a:blipFill>
                <a:blip r:embed="rId4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90137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1A478-DEB3-B046-83B4-C726C282A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Accounting Systems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BE6E327-ADD6-1D4E-8D25-54833EF6E04A}"/>
              </a:ext>
            </a:extLst>
          </p:cNvPr>
          <p:cNvGrpSpPr/>
          <p:nvPr/>
        </p:nvGrpSpPr>
        <p:grpSpPr>
          <a:xfrm>
            <a:off x="1199730" y="3432543"/>
            <a:ext cx="2076870" cy="1047003"/>
            <a:chOff x="796397" y="1262873"/>
            <a:chExt cx="2076870" cy="104700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5B2B397-3649-9845-B65A-5AF8D213FC89}"/>
                </a:ext>
              </a:extLst>
            </p:cNvPr>
            <p:cNvGrpSpPr/>
            <p:nvPr/>
          </p:nvGrpSpPr>
          <p:grpSpPr>
            <a:xfrm>
              <a:off x="802887" y="1262873"/>
              <a:ext cx="2070380" cy="1047003"/>
              <a:chOff x="1953500" y="1903939"/>
              <a:chExt cx="2070380" cy="1047003"/>
            </a:xfrm>
          </p:grpSpPr>
          <p:grpSp>
            <p:nvGrpSpPr>
              <p:cNvPr id="51" name="Shape 149">
                <a:extLst>
                  <a:ext uri="{FF2B5EF4-FFF2-40B4-BE49-F238E27FC236}">
                    <a16:creationId xmlns:a16="http://schemas.microsoft.com/office/drawing/2014/main" id="{DD55259A-A709-5F4F-B48F-7742F283E589}"/>
                  </a:ext>
                </a:extLst>
              </p:cNvPr>
              <p:cNvGrpSpPr/>
              <p:nvPr/>
            </p:nvGrpSpPr>
            <p:grpSpPr>
              <a:xfrm>
                <a:off x="1953500" y="1903939"/>
                <a:ext cx="2070380" cy="601480"/>
                <a:chOff x="5333050" y="2139900"/>
                <a:chExt cx="2070380" cy="601480"/>
              </a:xfrm>
            </p:grpSpPr>
            <p:sp>
              <p:nvSpPr>
                <p:cNvPr id="52" name="Shape 150">
                  <a:extLst>
                    <a:ext uri="{FF2B5EF4-FFF2-40B4-BE49-F238E27FC236}">
                      <a16:creationId xmlns:a16="http://schemas.microsoft.com/office/drawing/2014/main" id="{3DE26E92-3491-2046-AF59-34F7D4C25323}"/>
                    </a:ext>
                  </a:extLst>
                </p:cNvPr>
                <p:cNvSpPr/>
                <p:nvPr/>
              </p:nvSpPr>
              <p:spPr>
                <a:xfrm>
                  <a:off x="5333050" y="2462100"/>
                  <a:ext cx="2070380" cy="279280"/>
                </a:xfrm>
                <a:prstGeom prst="rect">
                  <a:avLst/>
                </a:prstGeom>
                <a:solidFill>
                  <a:srgbClr val="CCCCCC"/>
                </a:solidFill>
                <a:ln w="19050" cap="flat" cmpd="sng">
                  <a:solidFill>
                    <a:srgbClr val="6666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square" lIns="91425" tIns="91425" rIns="91425" bIns="91425" anchor="ctr" anchorCtr="0">
                  <a:noAutofit/>
                </a:bodyPr>
                <a:lstStyle/>
                <a:p>
                  <a:pPr lvl="0" algn="ctr" rtl="0">
                    <a:spcBef>
                      <a:spcPts val="0"/>
                    </a:spcBef>
                    <a:buNone/>
                  </a:pPr>
                  <a:r>
                    <a:rPr lang="en" sz="1800" dirty="0">
                      <a:latin typeface="Trebuchet MS"/>
                      <a:ea typeface="Trebuchet MS"/>
                      <a:cs typeface="Trebuchet MS"/>
                      <a:sym typeface="Trebuchet MS"/>
                    </a:rPr>
                    <a:t>Balances:   b</a:t>
                  </a:r>
                  <a:r>
                    <a:rPr lang="en" sz="1800" baseline="-25000" dirty="0">
                      <a:latin typeface="Trebuchet MS"/>
                      <a:ea typeface="Trebuchet MS"/>
                      <a:cs typeface="Trebuchet MS"/>
                      <a:sym typeface="Trebuchet MS"/>
                    </a:rPr>
                    <a:t>1</a:t>
                  </a:r>
                  <a:r>
                    <a:rPr lang="en" sz="1800" dirty="0">
                      <a:latin typeface="Trebuchet MS"/>
                      <a:ea typeface="Trebuchet MS"/>
                      <a:cs typeface="Trebuchet MS"/>
                      <a:sym typeface="Trebuchet MS"/>
                    </a:rPr>
                    <a:t>, b</a:t>
                  </a:r>
                  <a:r>
                    <a:rPr lang="en" sz="1800" baseline="-25000" dirty="0">
                      <a:latin typeface="Trebuchet MS"/>
                      <a:ea typeface="Trebuchet MS"/>
                      <a:cs typeface="Trebuchet MS"/>
                      <a:sym typeface="Trebuchet MS"/>
                    </a:rPr>
                    <a:t>2</a:t>
                  </a:r>
                </a:p>
              </p:txBody>
            </p:sp>
            <p:sp>
              <p:nvSpPr>
                <p:cNvPr id="53" name="Shape 151">
                  <a:extLst>
                    <a:ext uri="{FF2B5EF4-FFF2-40B4-BE49-F238E27FC236}">
                      <a16:creationId xmlns:a16="http://schemas.microsoft.com/office/drawing/2014/main" id="{54C29B67-0DA5-544C-BB38-9EB595698F8B}"/>
                    </a:ext>
                  </a:extLst>
                </p:cNvPr>
                <p:cNvSpPr/>
                <p:nvPr/>
              </p:nvSpPr>
              <p:spPr>
                <a:xfrm>
                  <a:off x="5333050" y="2139900"/>
                  <a:ext cx="2070380" cy="322200"/>
                </a:xfrm>
                <a:prstGeom prst="rect">
                  <a:avLst/>
                </a:prstGeom>
                <a:solidFill>
                  <a:srgbClr val="CCCCCC"/>
                </a:solidFill>
                <a:ln w="19050" cap="flat" cmpd="sng">
                  <a:solidFill>
                    <a:srgbClr val="6666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square" lIns="91425" tIns="91425" rIns="91425" bIns="91425" anchor="ctr" anchorCtr="0">
                  <a:noAutofit/>
                </a:bodyPr>
                <a:lstStyle/>
                <a:p>
                  <a:pPr lvl="0" algn="ctr" rtl="0">
                    <a:spcBef>
                      <a:spcPts val="0"/>
                    </a:spcBef>
                    <a:buNone/>
                  </a:pPr>
                  <a:r>
                    <a:rPr lang="en" sz="1800" dirty="0">
                      <a:latin typeface="Trebuchet MS"/>
                      <a:ea typeface="Trebuchet MS"/>
                      <a:cs typeface="Trebuchet MS"/>
                      <a:sym typeface="Trebuchet MS"/>
                    </a:rPr>
                    <a:t>Accounts: id</a:t>
                  </a:r>
                  <a:r>
                    <a:rPr lang="en" sz="1800" baseline="-25000" dirty="0">
                      <a:latin typeface="Trebuchet MS"/>
                      <a:ea typeface="Trebuchet MS"/>
                      <a:cs typeface="Trebuchet MS"/>
                      <a:sym typeface="Trebuchet MS"/>
                    </a:rPr>
                    <a:t>1</a:t>
                  </a:r>
                  <a:r>
                    <a:rPr lang="en" sz="1800" dirty="0">
                      <a:latin typeface="Trebuchet MS"/>
                      <a:ea typeface="Trebuchet MS"/>
                      <a:cs typeface="Trebuchet MS"/>
                      <a:sym typeface="Trebuchet MS"/>
                    </a:rPr>
                    <a:t>, id</a:t>
                  </a:r>
                  <a:r>
                    <a:rPr lang="en" sz="1800" baseline="-25000" dirty="0">
                      <a:latin typeface="Trebuchet MS"/>
                      <a:ea typeface="Trebuchet MS"/>
                      <a:cs typeface="Trebuchet MS"/>
                      <a:sym typeface="Trebuchet MS"/>
                    </a:rPr>
                    <a:t>2</a:t>
                  </a:r>
                </a:p>
              </p:txBody>
            </p:sp>
          </p:grpSp>
          <p:sp>
            <p:nvSpPr>
              <p:cNvPr id="54" name="Shape 150">
                <a:extLst>
                  <a:ext uri="{FF2B5EF4-FFF2-40B4-BE49-F238E27FC236}">
                    <a16:creationId xmlns:a16="http://schemas.microsoft.com/office/drawing/2014/main" id="{914BB0AC-556D-AE47-8DB7-779156587C3C}"/>
                  </a:ext>
                </a:extLst>
              </p:cNvPr>
              <p:cNvSpPr/>
              <p:nvPr/>
            </p:nvSpPr>
            <p:spPr>
              <a:xfrm>
                <a:off x="3052330" y="2518242"/>
                <a:ext cx="971550" cy="4327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lIns="91425" tIns="91425" rIns="91425" bIns="91425" anchor="ctr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1800" dirty="0">
                    <a:latin typeface="Trebuchet MS"/>
                    <a:ea typeface="Trebuchet MS"/>
                    <a:cs typeface="Trebuchet MS"/>
                    <a:sym typeface="Trebuchet MS"/>
                  </a:rPr>
                  <a:t>Proof</a:t>
                </a:r>
              </a:p>
            </p:txBody>
          </p:sp>
        </p:grpSp>
        <p:sp>
          <p:nvSpPr>
            <p:cNvPr id="55" name="Shape 150">
              <a:extLst>
                <a:ext uri="{FF2B5EF4-FFF2-40B4-BE49-F238E27FC236}">
                  <a16:creationId xmlns:a16="http://schemas.microsoft.com/office/drawing/2014/main" id="{2E5A9CE9-0F97-B142-9618-DCBBBEC4D59B}"/>
                </a:ext>
              </a:extLst>
            </p:cNvPr>
            <p:cNvSpPr/>
            <p:nvPr/>
          </p:nvSpPr>
          <p:spPr>
            <a:xfrm>
              <a:off x="796397" y="1877175"/>
              <a:ext cx="1105320" cy="432701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 dirty="0">
                  <a:latin typeface="Trebuchet MS"/>
                  <a:ea typeface="Trebuchet MS"/>
                  <a:cs typeface="Trebuchet MS"/>
                  <a:sym typeface="Trebuchet MS"/>
                </a:rPr>
                <a:t>Update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09A813E-E899-9043-ACF8-180264C30CE1}"/>
              </a:ext>
            </a:extLst>
          </p:cNvPr>
          <p:cNvSpPr txBox="1"/>
          <p:nvPr/>
        </p:nvSpPr>
        <p:spPr>
          <a:xfrm>
            <a:off x="1314450" y="2838450"/>
            <a:ext cx="1809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Transaction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8CAA2E-4C3A-0146-A409-0D0F9E5039D0}"/>
              </a:ext>
            </a:extLst>
          </p:cNvPr>
          <p:cNvSpPr txBox="1"/>
          <p:nvPr/>
        </p:nvSpPr>
        <p:spPr>
          <a:xfrm>
            <a:off x="971550" y="1204727"/>
            <a:ext cx="245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Key/value store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1EA834F-D8BD-3541-BAE6-4E0CE59C978E}"/>
              </a:ext>
            </a:extLst>
          </p:cNvPr>
          <p:cNvSpPr txBox="1"/>
          <p:nvPr/>
        </p:nvSpPr>
        <p:spPr>
          <a:xfrm>
            <a:off x="4152900" y="1223777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Accounts[id] = balance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692394E1-922B-A44F-B44C-B5A964F2FF3B}"/>
              </a:ext>
            </a:extLst>
          </p:cNvPr>
          <p:cNvSpPr/>
          <p:nvPr/>
        </p:nvSpPr>
        <p:spPr>
          <a:xfrm>
            <a:off x="3295650" y="1318331"/>
            <a:ext cx="723900" cy="28336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0237329-9F06-394E-AE63-AF714214FE26}"/>
              </a:ext>
            </a:extLst>
          </p:cNvPr>
          <p:cNvSpPr txBox="1"/>
          <p:nvPr/>
        </p:nvSpPr>
        <p:spPr>
          <a:xfrm>
            <a:off x="971550" y="1942695"/>
            <a:ext cx="3409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h</a:t>
            </a:r>
            <a:r>
              <a:rPr lang="en-US" dirty="0"/>
              <a:t> = </a:t>
            </a:r>
            <a:r>
              <a:rPr lang="en-US" b="1" i="1" dirty="0"/>
              <a:t>Commit</a:t>
            </a:r>
            <a:r>
              <a:rPr lang="en-US" dirty="0"/>
              <a:t>(Accounts)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BDBBC9F-859D-D44A-AD10-14E9632FFCDB}"/>
              </a:ext>
            </a:extLst>
          </p:cNvPr>
          <p:cNvSpPr txBox="1"/>
          <p:nvPr/>
        </p:nvSpPr>
        <p:spPr>
          <a:xfrm>
            <a:off x="4857750" y="2838450"/>
            <a:ext cx="1809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Proof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A5DEDA-7C56-6B4A-B480-E65CAC11DF93}"/>
              </a:ext>
            </a:extLst>
          </p:cNvPr>
          <p:cNvSpPr txBox="1"/>
          <p:nvPr/>
        </p:nvSpPr>
        <p:spPr>
          <a:xfrm>
            <a:off x="4857750" y="3432543"/>
            <a:ext cx="3390900" cy="1200329"/>
          </a:xfrm>
          <a:prstGeom prst="rect">
            <a:avLst/>
          </a:prstGeom>
          <a:noFill/>
          <a:ln>
            <a:solidFill>
              <a:schemeClr val="accent3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/>
              <a:t>h</a:t>
            </a:r>
            <a:r>
              <a:rPr lang="en-US" dirty="0"/>
              <a:t> = </a:t>
            </a:r>
            <a:r>
              <a:rPr lang="en-US" b="1" i="1" dirty="0"/>
              <a:t>Commit</a:t>
            </a:r>
            <a:r>
              <a:rPr lang="en-US" dirty="0"/>
              <a:t>(Accounts)</a:t>
            </a:r>
          </a:p>
          <a:p>
            <a:r>
              <a:rPr lang="en-US" dirty="0"/>
              <a:t>Accounts[id</a:t>
            </a:r>
            <a:r>
              <a:rPr lang="en-US" baseline="-25000" dirty="0"/>
              <a:t>1</a:t>
            </a:r>
            <a:r>
              <a:rPr lang="en-US" dirty="0"/>
              <a:t>] = b</a:t>
            </a:r>
            <a:r>
              <a:rPr lang="en-US" baseline="-25000" dirty="0"/>
              <a:t>1</a:t>
            </a:r>
          </a:p>
          <a:p>
            <a:r>
              <a:rPr lang="en-US" dirty="0"/>
              <a:t>Accounts[id</a:t>
            </a:r>
            <a:r>
              <a:rPr lang="en-US" baseline="-25000" dirty="0"/>
              <a:t>2</a:t>
            </a:r>
            <a:r>
              <a:rPr lang="en-US" dirty="0"/>
              <a:t>] = b</a:t>
            </a:r>
            <a:r>
              <a:rPr lang="en-US" baseline="-25000" dirty="0"/>
              <a:t>2</a:t>
            </a:r>
            <a:r>
              <a:rPr lang="en-US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76419D-B391-CF4D-B914-A873E6261D67}"/>
              </a:ext>
            </a:extLst>
          </p:cNvPr>
          <p:cNvSpPr txBox="1"/>
          <p:nvPr/>
        </p:nvSpPr>
        <p:spPr>
          <a:xfrm>
            <a:off x="4791075" y="1878642"/>
            <a:ext cx="3752850" cy="58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3025FF"/>
                </a:solidFill>
              </a:rPr>
              <a:t>Vector commitment</a:t>
            </a:r>
          </a:p>
        </p:txBody>
      </p:sp>
    </p:spTree>
    <p:extLst>
      <p:ext uri="{BB962C8B-B14F-4D97-AF65-F5344CB8AC3E}">
        <p14:creationId xmlns:p14="http://schemas.microsoft.com/office/powerpoint/2010/main" val="947179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61207-D068-C845-896A-D430BC15A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RSA Accumulators </a:t>
            </a:r>
            <a:r>
              <a:rPr lang="en-US" sz="2700" dirty="0"/>
              <a:t>[CL02, LiLiXue07]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28A673-829E-3746-B189-BD712CB9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8FF2AD0-F7A8-C541-9F29-CC5D3840A36B}"/>
                  </a:ext>
                </a:extLst>
              </p:cNvPr>
              <p:cNvSpPr txBox="1"/>
              <p:nvPr/>
            </p:nvSpPr>
            <p:spPr>
              <a:xfrm>
                <a:off x="980902" y="947651"/>
                <a:ext cx="7705898" cy="5851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Setup: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Choose N=</a:t>
                </a:r>
                <a:r>
                  <a:rPr lang="en-US" dirty="0" err="1"/>
                  <a:t>pq</a:t>
                </a:r>
                <a:r>
                  <a:rPr lang="en-US" dirty="0"/>
                  <a:t> where p, q are secret primes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: Hash function to primes in [0,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dirty="0"/>
                  <a:t>]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(initial state)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i="1" dirty="0"/>
                  <a:t>Taking roots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i="1" dirty="0"/>
                  <a:t> is hard</a:t>
                </a:r>
              </a:p>
              <a:p>
                <a:r>
                  <a:rPr lang="en-US" b="1" dirty="0"/>
                  <a:t>Add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endParaRPr lang="en-US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r>
                  <a:rPr lang="en-US" b="1" dirty="0"/>
                  <a:t>Del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dirty="0"/>
                  <a:t>)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endParaRPr lang="en-US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8FF2AD0-F7A8-C541-9F29-CC5D3840A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902" y="947651"/>
                <a:ext cx="7705898" cy="5851217"/>
              </a:xfrm>
              <a:prstGeom prst="rect">
                <a:avLst/>
              </a:prstGeom>
              <a:blipFill>
                <a:blip r:embed="rId3"/>
                <a:stretch>
                  <a:fillRect l="-1151" t="-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7773B2C-6B34-2A42-8C0C-254E8EF95496}"/>
                  </a:ext>
                </a:extLst>
              </p:cNvPr>
              <p:cNvSpPr/>
              <p:nvPr/>
            </p:nvSpPr>
            <p:spPr>
              <a:xfrm>
                <a:off x="5310169" y="2542182"/>
                <a:ext cx="3496947" cy="202544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State after set S added:</a:t>
                </a:r>
              </a:p>
              <a:p>
                <a:endParaRPr lang="en-US" b="0" dirty="0">
                  <a:latin typeface="Cambria Math" panose="02040503050406030204" pitchFamily="18" charset="0"/>
                </a:endParaRPr>
              </a:p>
              <a:p>
                <a:pPr algn="ctr"/>
                <a:r>
                  <a:rPr lang="en-US" i="1" dirty="0">
                    <a:latin typeface="Cambria Math" panose="02040503050406030204" pitchFamily="18" charset="0"/>
                  </a:rPr>
                  <a:t>u</a:t>
                </a:r>
                <a:r>
                  <a:rPr lang="en-US" b="0" i="1" dirty="0">
                    <a:latin typeface="Cambria Math" panose="02040503050406030204" pitchFamily="18" charset="0"/>
                  </a:rPr>
                  <a:t>=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nary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7773B2C-6B34-2A42-8C0C-254E8EF954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0169" y="2542182"/>
                <a:ext cx="3496947" cy="2025446"/>
              </a:xfrm>
              <a:prstGeom prst="rect">
                <a:avLst/>
              </a:prstGeom>
              <a:blipFill>
                <a:blip r:embed="rId4"/>
                <a:stretch>
                  <a:fillRect l="-2158" b="-13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258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2DE4B-2DBD-4348-BCAD-4F17B93AE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4919"/>
            <a:ext cx="8229600" cy="623097"/>
          </a:xfrm>
        </p:spPr>
        <p:txBody>
          <a:bodyPr>
            <a:normAutofit fontScale="90000"/>
          </a:bodyPr>
          <a:lstStyle/>
          <a:p>
            <a:r>
              <a:rPr lang="en-US" dirty="0"/>
              <a:t>Vector Commitments </a:t>
            </a:r>
            <a:r>
              <a:rPr lang="en-US" sz="2700" dirty="0"/>
              <a:t>[</a:t>
            </a:r>
            <a:r>
              <a:rPr lang="en-US" sz="2700" dirty="0" err="1"/>
              <a:t>Catalano,Fiore</a:t>
            </a:r>
            <a:r>
              <a:rPr lang="en-US" sz="2700" dirty="0"/>
              <a:t> 13]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E0FBA-CE97-1147-B8C1-64A7470F1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7690DB-C27D-294D-B08E-078439A19DE3}"/>
              </a:ext>
            </a:extLst>
          </p:cNvPr>
          <p:cNvSpPr txBox="1"/>
          <p:nvPr/>
        </p:nvSpPr>
        <p:spPr>
          <a:xfrm>
            <a:off x="1419367" y="1323833"/>
            <a:ext cx="5609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VC=Commit(                            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1EA5881-792C-4D40-8794-7DF1A75241E0}"/>
                  </a:ext>
                </a:extLst>
              </p:cNvPr>
              <p:cNvSpPr/>
              <p:nvPr/>
            </p:nvSpPr>
            <p:spPr>
              <a:xfrm>
                <a:off x="3289110" y="1335122"/>
                <a:ext cx="2306472" cy="4503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1EA5881-792C-4D40-8794-7DF1A75241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110" y="1335122"/>
                <a:ext cx="2306472" cy="4503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03B8BF-DE30-2743-ABDD-ED88C5872F34}"/>
                  </a:ext>
                </a:extLst>
              </p:cNvPr>
              <p:cNvSpPr txBox="1"/>
              <p:nvPr/>
            </p:nvSpPr>
            <p:spPr>
              <a:xfrm>
                <a:off x="1473958" y="2526807"/>
                <a:ext cx="44491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Open(VC,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03B8BF-DE30-2743-ABDD-ED88C5872F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958" y="2526807"/>
                <a:ext cx="4449170" cy="461665"/>
              </a:xfrm>
              <a:prstGeom prst="rect">
                <a:avLst/>
              </a:prstGeom>
              <a:blipFill>
                <a:blip r:embed="rId4"/>
                <a:stretch>
                  <a:fillRect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CB35717-3B28-0840-B7DB-EA22A2E93BCE}"/>
                  </a:ext>
                </a:extLst>
              </p:cNvPr>
              <p:cNvSpPr txBox="1"/>
              <p:nvPr/>
            </p:nvSpPr>
            <p:spPr>
              <a:xfrm>
                <a:off x="1419367" y="3498948"/>
                <a:ext cx="44491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Verify(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CB35717-3B28-0840-B7DB-EA22A2E93B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367" y="3498948"/>
                <a:ext cx="4449170" cy="461665"/>
              </a:xfrm>
              <a:prstGeom prst="rect">
                <a:avLst/>
              </a:prstGeom>
              <a:blipFill>
                <a:blip r:embed="rId5"/>
                <a:stretch>
                  <a:fillRect l="-219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6CAEFB0F-7CA9-7145-A2C8-72B156916055}"/>
              </a:ext>
            </a:extLst>
          </p:cNvPr>
          <p:cNvSpPr/>
          <p:nvPr/>
        </p:nvSpPr>
        <p:spPr>
          <a:xfrm>
            <a:off x="5724158" y="2320582"/>
            <a:ext cx="3275463" cy="2413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/>
              <a:t>Classical VCs: </a:t>
            </a:r>
            <a:r>
              <a:rPr lang="en-US" dirty="0"/>
              <a:t>Linear CRS</a:t>
            </a:r>
          </a:p>
          <a:p>
            <a:r>
              <a:rPr lang="en-US" dirty="0"/>
              <a:t>Limits #accounts</a:t>
            </a:r>
          </a:p>
          <a:p>
            <a:r>
              <a:rPr lang="en-US" b="1" dirty="0"/>
              <a:t>New VCs: </a:t>
            </a:r>
            <a:r>
              <a:rPr lang="en-US" dirty="0"/>
              <a:t>Constant CRS, batch openings,</a:t>
            </a:r>
          </a:p>
          <a:p>
            <a:r>
              <a:rPr lang="en-US" dirty="0"/>
              <a:t>Built from </a:t>
            </a:r>
            <a:r>
              <a:rPr lang="en-US" dirty="0" err="1"/>
              <a:t>PoKE</a:t>
            </a:r>
            <a:r>
              <a:rPr lang="en-US" dirty="0"/>
              <a:t> and batch proofs</a:t>
            </a:r>
          </a:p>
        </p:txBody>
      </p:sp>
    </p:spTree>
    <p:extLst>
      <p:ext uri="{BB962C8B-B14F-4D97-AF65-F5344CB8AC3E}">
        <p14:creationId xmlns:p14="http://schemas.microsoft.com/office/powerpoint/2010/main" val="360011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2DE4B-2DBD-4348-BCAD-4F17B93AE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Vector Commitments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E0FBA-CE97-1147-B8C1-64A7470F1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D6B67E-9EA4-2C4F-BB48-5BD6A9F9E369}"/>
              </a:ext>
            </a:extLst>
          </p:cNvPr>
          <p:cNvSpPr txBox="1"/>
          <p:nvPr/>
        </p:nvSpPr>
        <p:spPr>
          <a:xfrm>
            <a:off x="1333500" y="1352550"/>
            <a:ext cx="6705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V </a:t>
            </a:r>
            <a:r>
              <a:rPr lang="en-US" dirty="0"/>
              <a:t>– a bit vector of length N </a:t>
            </a:r>
          </a:p>
          <a:p>
            <a:endParaRPr lang="en-US" dirty="0"/>
          </a:p>
          <a:p>
            <a:r>
              <a:rPr lang="en-US" dirty="0"/>
              <a:t>For each </a:t>
            </a:r>
            <a:r>
              <a:rPr lang="en-US" dirty="0" err="1"/>
              <a:t>i</a:t>
            </a:r>
            <a:r>
              <a:rPr lang="en-US" dirty="0"/>
              <a:t>  ---&gt;   </a:t>
            </a:r>
            <a:r>
              <a:rPr lang="en-US" dirty="0" err="1"/>
              <a:t>HashPrime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 is a unique prime</a:t>
            </a:r>
          </a:p>
          <a:p>
            <a:endParaRPr lang="en-US" dirty="0"/>
          </a:p>
          <a:p>
            <a:r>
              <a:rPr lang="en-US" dirty="0" err="1"/>
              <a:t>Init</a:t>
            </a:r>
            <a:r>
              <a:rPr lang="en-US" dirty="0"/>
              <a:t> accumulator A</a:t>
            </a:r>
          </a:p>
          <a:p>
            <a:r>
              <a:rPr lang="en-US" dirty="0"/>
              <a:t>For all </a:t>
            </a:r>
            <a:r>
              <a:rPr lang="en-US" dirty="0" err="1"/>
              <a:t>i</a:t>
            </a:r>
            <a:r>
              <a:rPr lang="en-US" dirty="0"/>
              <a:t> where  </a:t>
            </a:r>
            <a:r>
              <a:rPr lang="en-US" b="1" dirty="0"/>
              <a:t>V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 = 1 </a:t>
            </a:r>
          </a:p>
          <a:p>
            <a:r>
              <a:rPr lang="en-US" dirty="0"/>
              <a:t>	add </a:t>
            </a:r>
            <a:r>
              <a:rPr lang="en-US" dirty="0" err="1"/>
              <a:t>HashPrime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 to 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64BBCA-EB49-B04D-BB11-EDE445BE0FC9}"/>
              </a:ext>
            </a:extLst>
          </p:cNvPr>
          <p:cNvSpPr txBox="1"/>
          <p:nvPr/>
        </p:nvSpPr>
        <p:spPr>
          <a:xfrm>
            <a:off x="5238750" y="2786866"/>
            <a:ext cx="3314700" cy="19803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Open(</a:t>
            </a:r>
            <a:r>
              <a:rPr lang="en-US" b="1" dirty="0" err="1"/>
              <a:t>i</a:t>
            </a:r>
            <a:r>
              <a:rPr lang="en-US" b="1" dirty="0"/>
              <a:t>):</a:t>
            </a:r>
            <a:r>
              <a:rPr lang="en-US" dirty="0"/>
              <a:t> </a:t>
            </a:r>
          </a:p>
          <a:p>
            <a:r>
              <a:rPr lang="en-US" b="1" dirty="0"/>
              <a:t> </a:t>
            </a:r>
            <a:r>
              <a:rPr lang="en-US" dirty="0"/>
              <a:t>if </a:t>
            </a:r>
            <a:r>
              <a:rPr lang="en-US" dirty="0" err="1"/>
              <a:t>i</a:t>
            </a:r>
            <a:r>
              <a:rPr lang="en-US" dirty="0"/>
              <a:t> = 1 </a:t>
            </a:r>
          </a:p>
          <a:p>
            <a:r>
              <a:rPr lang="en-US" b="1" dirty="0"/>
              <a:t>	Give </a:t>
            </a:r>
            <a:r>
              <a:rPr lang="en-US" b="1" dirty="0" err="1"/>
              <a:t>MemWit</a:t>
            </a:r>
            <a:endParaRPr lang="en-US" b="1" dirty="0"/>
          </a:p>
          <a:p>
            <a:r>
              <a:rPr lang="en-US" dirty="0"/>
              <a:t> if </a:t>
            </a:r>
            <a:r>
              <a:rPr lang="en-US" dirty="0" err="1"/>
              <a:t>i</a:t>
            </a:r>
            <a:r>
              <a:rPr lang="en-US" dirty="0"/>
              <a:t> = 0 </a:t>
            </a:r>
          </a:p>
          <a:p>
            <a:r>
              <a:rPr lang="en-US" dirty="0"/>
              <a:t>	</a:t>
            </a:r>
            <a:r>
              <a:rPr lang="en-US" b="1" dirty="0"/>
              <a:t>Give </a:t>
            </a:r>
            <a:r>
              <a:rPr lang="en-US" b="1" dirty="0" err="1"/>
              <a:t>NonMemWit</a:t>
            </a:r>
            <a:endParaRPr lang="en-US" dirty="0"/>
          </a:p>
        </p:txBody>
      </p:sp>
      <p:sp>
        <p:nvSpPr>
          <p:cNvPr id="12" name="Rectangular Callout 11">
            <a:extLst>
              <a:ext uri="{FF2B5EF4-FFF2-40B4-BE49-F238E27FC236}">
                <a16:creationId xmlns:a16="http://schemas.microsoft.com/office/drawing/2014/main" id="{6D8B319E-76CB-5543-B2D6-D474B03B0ADA}"/>
              </a:ext>
            </a:extLst>
          </p:cNvPr>
          <p:cNvSpPr/>
          <p:nvPr/>
        </p:nvSpPr>
        <p:spPr>
          <a:xfrm>
            <a:off x="762000" y="4151347"/>
            <a:ext cx="2524125" cy="876300"/>
          </a:xfrm>
          <a:prstGeom prst="wedgeRectCallout">
            <a:avLst>
              <a:gd name="adj1" fmla="val 130773"/>
              <a:gd name="adj2" fmla="val -1722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Batch </a:t>
            </a:r>
            <a:r>
              <a:rPr lang="en-US" dirty="0" err="1"/>
              <a:t>MemWit</a:t>
            </a:r>
            <a:r>
              <a:rPr lang="en-US" dirty="0"/>
              <a:t> and </a:t>
            </a:r>
            <a:r>
              <a:rPr lang="en-US" dirty="0" err="1"/>
              <a:t>NonMemWit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78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2DE4B-2DBD-4348-BCAD-4F17B93AE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Vector Commitments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E0FBA-CE97-1147-B8C1-64A7470F1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C07DC4E-6D44-7848-987E-1A030FFA11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073584"/>
              </p:ext>
            </p:extLst>
          </p:nvPr>
        </p:nvGraphicFramePr>
        <p:xfrm>
          <a:off x="116377" y="1023338"/>
          <a:ext cx="8911244" cy="3743925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2227811">
                  <a:extLst>
                    <a:ext uri="{9D8B030D-6E8A-4147-A177-3AD203B41FA5}">
                      <a16:colId xmlns:a16="http://schemas.microsoft.com/office/drawing/2014/main" val="1616960418"/>
                    </a:ext>
                  </a:extLst>
                </a:gridCol>
                <a:gridCol w="2227811">
                  <a:extLst>
                    <a:ext uri="{9D8B030D-6E8A-4147-A177-3AD203B41FA5}">
                      <a16:colId xmlns:a16="http://schemas.microsoft.com/office/drawing/2014/main" val="3254886565"/>
                    </a:ext>
                  </a:extLst>
                </a:gridCol>
                <a:gridCol w="2227811">
                  <a:extLst>
                    <a:ext uri="{9D8B030D-6E8A-4147-A177-3AD203B41FA5}">
                      <a16:colId xmlns:a16="http://schemas.microsoft.com/office/drawing/2014/main" val="1253967914"/>
                    </a:ext>
                  </a:extLst>
                </a:gridCol>
                <a:gridCol w="2227811">
                  <a:extLst>
                    <a:ext uri="{9D8B030D-6E8A-4147-A177-3AD203B41FA5}">
                      <a16:colId xmlns:a16="http://schemas.microsoft.com/office/drawing/2014/main" val="72008999"/>
                    </a:ext>
                  </a:extLst>
                </a:gridCol>
              </a:tblGrid>
              <a:tr h="786393">
                <a:tc>
                  <a:txBody>
                    <a:bodyPr/>
                    <a:lstStyle/>
                    <a:p>
                      <a:r>
                        <a:rPr lang="en-US" dirty="0"/>
                        <a:t>Dimension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Merkle Trees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Catalano Fiore VC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This 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2340967"/>
                  </a:ext>
                </a:extLst>
              </a:tr>
              <a:tr h="455609">
                <a:tc>
                  <a:txBody>
                    <a:bodyPr/>
                    <a:lstStyle/>
                    <a:p>
                      <a:r>
                        <a:rPr lang="en-US" dirty="0"/>
                        <a:t>Opening Proof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log(N)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O(1)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O(1)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802687"/>
                  </a:ext>
                </a:extLst>
              </a:tr>
              <a:tr h="679487">
                <a:tc>
                  <a:txBody>
                    <a:bodyPr/>
                    <a:lstStyle/>
                    <a:p>
                      <a:r>
                        <a:rPr lang="en-US" dirty="0"/>
                        <a:t>Batch Inclusion Proofs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425998"/>
                  </a:ext>
                </a:extLst>
              </a:tr>
              <a:tr h="455609">
                <a:tc>
                  <a:txBody>
                    <a:bodyPr/>
                    <a:lstStyle/>
                    <a:p>
                      <a:r>
                        <a:rPr lang="en-US" dirty="0"/>
                        <a:t>Fast Proof Check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407305"/>
                  </a:ext>
                </a:extLst>
              </a:tr>
              <a:tr h="455609">
                <a:tc>
                  <a:txBody>
                    <a:bodyPr/>
                    <a:lstStyle/>
                    <a:p>
                      <a:r>
                        <a:rPr lang="en-US" dirty="0"/>
                        <a:t>Parameters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O(1)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O(n)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O(1)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260048"/>
                  </a:ext>
                </a:extLst>
              </a:tr>
              <a:tr h="455609">
                <a:tc>
                  <a:txBody>
                    <a:bodyPr/>
                    <a:lstStyle/>
                    <a:p>
                      <a:r>
                        <a:rPr lang="en-US" dirty="0"/>
                        <a:t>Sparse Vectors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37232"/>
                  </a:ext>
                </a:extLst>
              </a:tr>
              <a:tr h="455609">
                <a:tc>
                  <a:txBody>
                    <a:bodyPr/>
                    <a:lstStyle/>
                    <a:p>
                      <a:r>
                        <a:rPr lang="en-US" dirty="0"/>
                        <a:t>Prover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Small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Large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Larger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254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44728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96957-6425-684C-9D3E-E7F292944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Application: Shorter IOPs </a:t>
            </a:r>
            <a:r>
              <a:rPr lang="en-US" sz="2700" dirty="0"/>
              <a:t>[BCS16,LM18]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FD157B-61ED-9343-9CA6-B23BA17B1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3636B3-F424-4740-8D8E-A819D9C7E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555" y="1534499"/>
            <a:ext cx="1358321" cy="13415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520F15-C4E9-3541-9EDE-A5AA294808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509" y="1622767"/>
            <a:ext cx="1159051" cy="132779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8C0BE58-55D8-8347-824B-931D967C30E5}"/>
              </a:ext>
            </a:extLst>
          </p:cNvPr>
          <p:cNvCxnSpPr/>
          <p:nvPr/>
        </p:nvCxnSpPr>
        <p:spPr>
          <a:xfrm flipH="1">
            <a:off x="1976032" y="3348386"/>
            <a:ext cx="516790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A3BFA21-50F9-9044-8271-2F444CCB21E9}"/>
              </a:ext>
            </a:extLst>
          </p:cNvPr>
          <p:cNvCxnSpPr/>
          <p:nvPr/>
        </p:nvCxnSpPr>
        <p:spPr>
          <a:xfrm flipV="1">
            <a:off x="2053107" y="4402605"/>
            <a:ext cx="5037786" cy="109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6F2C7AF-A345-0A41-97AE-03121342935B}"/>
              </a:ext>
            </a:extLst>
          </p:cNvPr>
          <p:cNvGrpSpPr/>
          <p:nvPr/>
        </p:nvGrpSpPr>
        <p:grpSpPr>
          <a:xfrm>
            <a:off x="2041090" y="2055831"/>
            <a:ext cx="5037786" cy="461665"/>
            <a:chOff x="2008562" y="2526807"/>
            <a:chExt cx="5037786" cy="46166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D8504AF-EB8B-2A4E-9618-89CC02513B32}"/>
                </a:ext>
              </a:extLst>
            </p:cNvPr>
            <p:cNvCxnSpPr/>
            <p:nvPr/>
          </p:nvCxnSpPr>
          <p:spPr>
            <a:xfrm flipV="1">
              <a:off x="2008562" y="2957370"/>
              <a:ext cx="5037786" cy="1094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18A7600-5120-1F45-832B-2DAF248CE0DE}"/>
                </a:ext>
              </a:extLst>
            </p:cNvPr>
            <p:cNvSpPr txBox="1"/>
            <p:nvPr/>
          </p:nvSpPr>
          <p:spPr>
            <a:xfrm>
              <a:off x="2008562" y="2526807"/>
              <a:ext cx="48972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MT=Commit(                               )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40FDE48-08B8-8342-94AD-1246A3C7BC88}"/>
                </a:ext>
              </a:extLst>
            </p:cNvPr>
            <p:cNvSpPr/>
            <p:nvPr/>
          </p:nvSpPr>
          <p:spPr>
            <a:xfrm>
              <a:off x="3944203" y="2566570"/>
              <a:ext cx="2511188" cy="3821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Long Proof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7B13AD5-FE77-A24B-A234-77493E231BB1}"/>
                  </a:ext>
                </a:extLst>
              </p:cNvPr>
              <p:cNvSpPr txBox="1"/>
              <p:nvPr/>
            </p:nvSpPr>
            <p:spPr>
              <a:xfrm>
                <a:off x="2933847" y="2908295"/>
                <a:ext cx="31116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7B13AD5-FE77-A24B-A234-77493E231B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847" y="2908295"/>
                <a:ext cx="3111689" cy="461665"/>
              </a:xfrm>
              <a:prstGeom prst="rect">
                <a:avLst/>
              </a:prstGeom>
              <a:blipFill>
                <a:blip r:embed="rId4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B619282-0BB9-AA41-AD3C-6E127EB0E61C}"/>
                  </a:ext>
                </a:extLst>
              </p:cNvPr>
              <p:cNvSpPr txBox="1"/>
              <p:nvPr/>
            </p:nvSpPr>
            <p:spPr>
              <a:xfrm>
                <a:off x="2003326" y="3916218"/>
                <a:ext cx="4972729" cy="500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and Merkle Paths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B619282-0BB9-AA41-AD3C-6E127EB0E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3326" y="3916218"/>
                <a:ext cx="4972729" cy="500137"/>
              </a:xfrm>
              <a:prstGeom prst="rect">
                <a:avLst/>
              </a:prstGeom>
              <a:blipFill>
                <a:blip r:embed="rId5"/>
                <a:stretch>
                  <a:fillRect t="-7317"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urved Right Arrow 14">
            <a:extLst>
              <a:ext uri="{FF2B5EF4-FFF2-40B4-BE49-F238E27FC236}">
                <a16:creationId xmlns:a16="http://schemas.microsoft.com/office/drawing/2014/main" id="{CF9EF108-98F1-2848-8470-C9744CEE3FCA}"/>
              </a:ext>
            </a:extLst>
          </p:cNvPr>
          <p:cNvSpPr/>
          <p:nvPr/>
        </p:nvSpPr>
        <p:spPr>
          <a:xfrm>
            <a:off x="732217" y="3207315"/>
            <a:ext cx="1157429" cy="107310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7883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96957-6425-684C-9D3E-E7F292944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Application: Shorter IOPs </a:t>
            </a:r>
            <a:r>
              <a:rPr lang="en-US" sz="2700" dirty="0"/>
              <a:t>[BCS16,LM18]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FD157B-61ED-9343-9CA6-B23BA17B1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3636B3-F424-4740-8D8E-A819D9C7E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555" y="1534499"/>
            <a:ext cx="1358321" cy="13415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520F15-C4E9-3541-9EDE-A5AA294808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509" y="1622767"/>
            <a:ext cx="1159051" cy="132779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8C0BE58-55D8-8347-824B-931D967C30E5}"/>
              </a:ext>
            </a:extLst>
          </p:cNvPr>
          <p:cNvCxnSpPr/>
          <p:nvPr/>
        </p:nvCxnSpPr>
        <p:spPr>
          <a:xfrm flipH="1">
            <a:off x="1976032" y="3348386"/>
            <a:ext cx="516790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A3BFA21-50F9-9044-8271-2F444CCB21E9}"/>
              </a:ext>
            </a:extLst>
          </p:cNvPr>
          <p:cNvCxnSpPr/>
          <p:nvPr/>
        </p:nvCxnSpPr>
        <p:spPr>
          <a:xfrm flipV="1">
            <a:off x="2053107" y="4402605"/>
            <a:ext cx="5037786" cy="109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6F2C7AF-A345-0A41-97AE-03121342935B}"/>
              </a:ext>
            </a:extLst>
          </p:cNvPr>
          <p:cNvGrpSpPr/>
          <p:nvPr/>
        </p:nvGrpSpPr>
        <p:grpSpPr>
          <a:xfrm>
            <a:off x="2041090" y="2055831"/>
            <a:ext cx="5037786" cy="461665"/>
            <a:chOff x="2008562" y="2526807"/>
            <a:chExt cx="5037786" cy="46166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D8504AF-EB8B-2A4E-9618-89CC02513B32}"/>
                </a:ext>
              </a:extLst>
            </p:cNvPr>
            <p:cNvCxnSpPr/>
            <p:nvPr/>
          </p:nvCxnSpPr>
          <p:spPr>
            <a:xfrm flipV="1">
              <a:off x="2008562" y="2957370"/>
              <a:ext cx="5037786" cy="1094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18A7600-5120-1F45-832B-2DAF248CE0DE}"/>
                </a:ext>
              </a:extLst>
            </p:cNvPr>
            <p:cNvSpPr txBox="1"/>
            <p:nvPr/>
          </p:nvSpPr>
          <p:spPr>
            <a:xfrm>
              <a:off x="2008562" y="2526807"/>
              <a:ext cx="48972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VC=Commit(                               )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40FDE48-08B8-8342-94AD-1246A3C7BC88}"/>
                </a:ext>
              </a:extLst>
            </p:cNvPr>
            <p:cNvSpPr/>
            <p:nvPr/>
          </p:nvSpPr>
          <p:spPr>
            <a:xfrm>
              <a:off x="3944203" y="2566570"/>
              <a:ext cx="2511188" cy="3821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Long Proof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7B13AD5-FE77-A24B-A234-77493E231BB1}"/>
                  </a:ext>
                </a:extLst>
              </p:cNvPr>
              <p:cNvSpPr txBox="1"/>
              <p:nvPr/>
            </p:nvSpPr>
            <p:spPr>
              <a:xfrm>
                <a:off x="2933847" y="2908295"/>
                <a:ext cx="31116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7B13AD5-FE77-A24B-A234-77493E231B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847" y="2908295"/>
                <a:ext cx="3111689" cy="461665"/>
              </a:xfrm>
              <a:prstGeom prst="rect">
                <a:avLst/>
              </a:prstGeom>
              <a:blipFill>
                <a:blip r:embed="rId4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B619282-0BB9-AA41-AD3C-6E127EB0E61C}"/>
                  </a:ext>
                </a:extLst>
              </p:cNvPr>
              <p:cNvSpPr txBox="1"/>
              <p:nvPr/>
            </p:nvSpPr>
            <p:spPr>
              <a:xfrm>
                <a:off x="2003326" y="3916218"/>
                <a:ext cx="4972729" cy="500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and 1 VC Opening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B619282-0BB9-AA41-AD3C-6E127EB0E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3326" y="3916218"/>
                <a:ext cx="4972729" cy="500137"/>
              </a:xfrm>
              <a:prstGeom prst="rect">
                <a:avLst/>
              </a:prstGeom>
              <a:blipFill>
                <a:blip r:embed="rId5"/>
                <a:stretch>
                  <a:fillRect t="-7317"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urved Right Arrow 14">
            <a:extLst>
              <a:ext uri="{FF2B5EF4-FFF2-40B4-BE49-F238E27FC236}">
                <a16:creationId xmlns:a16="http://schemas.microsoft.com/office/drawing/2014/main" id="{CF9EF108-98F1-2848-8470-C9744CEE3FCA}"/>
              </a:ext>
            </a:extLst>
          </p:cNvPr>
          <p:cNvSpPr/>
          <p:nvPr/>
        </p:nvSpPr>
        <p:spPr>
          <a:xfrm>
            <a:off x="732217" y="3207315"/>
            <a:ext cx="1157429" cy="107310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9CDBD6-C1BF-0440-B276-91980DD02A84}"/>
              </a:ext>
            </a:extLst>
          </p:cNvPr>
          <p:cNvSpPr/>
          <p:nvPr/>
        </p:nvSpPr>
        <p:spPr>
          <a:xfrm>
            <a:off x="7264509" y="3348387"/>
            <a:ext cx="1703028" cy="1201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200kb</a:t>
            </a:r>
          </a:p>
          <a:p>
            <a:pPr algn="ctr"/>
            <a:r>
              <a:rPr lang="en-US" dirty="0"/>
              <a:t>vs.</a:t>
            </a:r>
          </a:p>
          <a:p>
            <a:pPr algn="ctr"/>
            <a:r>
              <a:rPr lang="en-US" dirty="0"/>
              <a:t>600kb</a:t>
            </a:r>
          </a:p>
        </p:txBody>
      </p:sp>
    </p:spTree>
    <p:extLst>
      <p:ext uri="{BB962C8B-B14F-4D97-AF65-F5344CB8AC3E}">
        <p14:creationId xmlns:p14="http://schemas.microsoft.com/office/powerpoint/2010/main" val="387854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879008-B818-3344-B9EC-A59E8021E9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THE  </a:t>
            </a:r>
            <a:r>
              <a:rPr lang="en-US" dirty="0"/>
              <a:t>END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E2B0C7-7477-4A49-BD59-247331235B96}"/>
              </a:ext>
            </a:extLst>
          </p:cNvPr>
          <p:cNvSpPr txBox="1"/>
          <p:nvPr/>
        </p:nvSpPr>
        <p:spPr>
          <a:xfrm>
            <a:off x="2230670" y="2763560"/>
            <a:ext cx="4639412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000" b="1" dirty="0"/>
              <a:t>Paper:</a:t>
            </a:r>
          </a:p>
          <a:p>
            <a:pPr algn="ctr">
              <a:spcBef>
                <a:spcPts val="1200"/>
              </a:spcBef>
            </a:pPr>
            <a:r>
              <a:rPr lang="en-US" sz="2000" b="1" dirty="0">
                <a:hlinkClick r:id="rId2"/>
              </a:rPr>
              <a:t>https://eprint.iacr.org/2018/1188.pdf</a:t>
            </a:r>
            <a:endParaRPr lang="en-US" sz="2000" b="1" dirty="0"/>
          </a:p>
          <a:p>
            <a:pPr algn="ctr">
              <a:spcBef>
                <a:spcPts val="1200"/>
              </a:spcBef>
            </a:pPr>
            <a:r>
              <a:rPr lang="en-US" sz="2000" b="1" dirty="0"/>
              <a:t>Implementation by Cambrian Tech:</a:t>
            </a:r>
          </a:p>
          <a:p>
            <a:pPr algn="ctr">
              <a:spcBef>
                <a:spcPts val="1200"/>
              </a:spcBef>
            </a:pPr>
            <a:r>
              <a:rPr lang="en-US" sz="2000" dirty="0">
                <a:hlinkClick r:id="rId3"/>
              </a:rPr>
              <a:t>https://cambrian.dev/accumulator/docs/</a:t>
            </a:r>
            <a:endParaRPr lang="en-US" sz="20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8F7980-2D9C-5346-A102-D13F6FF93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E5B5C-DED7-1642-8D38-762AABC53A44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215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61207-D068-C845-896A-D430BC15A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Accumulator Proofs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28A673-829E-3746-B189-BD712CB9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8FF2AD0-F7A8-C541-9F29-CC5D3840A36B}"/>
                  </a:ext>
                </a:extLst>
              </p:cNvPr>
              <p:cNvSpPr txBox="1"/>
              <p:nvPr/>
            </p:nvSpPr>
            <p:spPr>
              <a:xfrm>
                <a:off x="980902" y="852401"/>
                <a:ext cx="7705898" cy="6508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InclusionProof(</a:t>
                </a:r>
                <a:r>
                  <a:rPr lang="en-US" b="1" dirty="0" err="1"/>
                  <a:t>A,x</a:t>
                </a:r>
                <a:r>
                  <a:rPr lang="en-US" b="1" dirty="0"/>
                  <a:t>):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𝔾</m:t>
                    </m:r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Computed using trapdoor(</a:t>
                </a:r>
                <a:r>
                  <a:rPr lang="en-US" dirty="0" err="1"/>
                  <a:t>p,q</a:t>
                </a:r>
                <a:r>
                  <a:rPr lang="en-US" dirty="0"/>
                  <a:t>)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Verify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b="1" dirty="0"/>
              </a:p>
              <a:p>
                <a:endParaRPr lang="en-US" b="1" dirty="0"/>
              </a:p>
              <a:p>
                <a:r>
                  <a:rPr lang="en-US" b="1" dirty="0"/>
                  <a:t>Exclusion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dirty="0"/>
                  <a:t>)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p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)=1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}⇒</m:t>
                    </m:r>
                  </m:oMath>
                </a14:m>
                <a:r>
                  <a:rPr lang="en-US" dirty="0"/>
                  <a:t> Verify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/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endParaRPr lang="en-US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8FF2AD0-F7A8-C541-9F29-CC5D3840A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902" y="852401"/>
                <a:ext cx="7705898" cy="6508064"/>
              </a:xfrm>
              <a:prstGeom prst="rect">
                <a:avLst/>
              </a:prstGeom>
              <a:blipFill>
                <a:blip r:embed="rId3"/>
                <a:stretch>
                  <a:fillRect l="-1151" t="-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420DEBA6-8BEE-6043-8A04-102B766AA56C}"/>
              </a:ext>
            </a:extLst>
          </p:cNvPr>
          <p:cNvSpPr/>
          <p:nvPr/>
        </p:nvSpPr>
        <p:spPr>
          <a:xfrm>
            <a:off x="3930316" y="2646947"/>
            <a:ext cx="4074695" cy="1267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Efficient stateless updates to (non)-membership witnesses:</a:t>
            </a:r>
          </a:p>
          <a:p>
            <a:pPr algn="ctr"/>
            <a:r>
              <a:rPr lang="en-US" dirty="0"/>
              <a:t>[LiLiXue07]</a:t>
            </a:r>
          </a:p>
        </p:txBody>
      </p:sp>
    </p:spTree>
    <p:extLst>
      <p:ext uri="{BB962C8B-B14F-4D97-AF65-F5344CB8AC3E}">
        <p14:creationId xmlns:p14="http://schemas.microsoft.com/office/powerpoint/2010/main" val="285293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An application:  low-memory blockchains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944" y="1061227"/>
            <a:ext cx="8229600" cy="58506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Simplified Bitcoin State model (UTXOs)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216514" y="2074348"/>
            <a:ext cx="2572481" cy="58506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Coin</a:t>
            </a:r>
            <a:r>
              <a:rPr lang="en-US" sz="1800" baseline="-25000" dirty="0"/>
              <a:t>1</a:t>
            </a:r>
            <a:r>
              <a:rPr lang="en-US" sz="1800" dirty="0"/>
              <a:t> : {PK: y</a:t>
            </a:r>
            <a:r>
              <a:rPr lang="en-US" sz="1800" baseline="-25000" dirty="0"/>
              <a:t>1</a:t>
            </a:r>
            <a:r>
              <a:rPr lang="en-US" sz="1800" dirty="0"/>
              <a:t>, Value: 13}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21606" y="2136309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State: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96264EA-7A17-974A-B13D-2FE2B1275F83}"/>
              </a:ext>
            </a:extLst>
          </p:cNvPr>
          <p:cNvGrpSpPr/>
          <p:nvPr/>
        </p:nvGrpSpPr>
        <p:grpSpPr>
          <a:xfrm>
            <a:off x="87453" y="3689793"/>
            <a:ext cx="7597394" cy="1203563"/>
            <a:chOff x="87453" y="3689793"/>
            <a:chExt cx="7597394" cy="1203563"/>
          </a:xfrm>
        </p:grpSpPr>
        <p:sp>
          <p:nvSpPr>
            <p:cNvPr id="32" name="Rectangle 31"/>
            <p:cNvSpPr/>
            <p:nvPr/>
          </p:nvSpPr>
          <p:spPr>
            <a:xfrm>
              <a:off x="1679065" y="4014244"/>
              <a:ext cx="782587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Coin</a:t>
              </a:r>
              <a:r>
                <a:rPr lang="en-US" sz="1800" baseline="-25000" dirty="0"/>
                <a:t>2</a:t>
              </a:r>
              <a:endParaRPr lang="en-US" sz="18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991534" y="4524024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Spent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461652" y="4014244"/>
              <a:ext cx="693511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sig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7453" y="4000410"/>
              <a:ext cx="5902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Tx</a:t>
              </a:r>
              <a:r>
                <a:rPr lang="en-US" sz="1800" dirty="0"/>
                <a:t>: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192311" y="4003908"/>
              <a:ext cx="2384442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err="1"/>
                <a:t>Coin</a:t>
              </a:r>
              <a:r>
                <a:rPr lang="en-US" sz="1800" baseline="-25000" dirty="0" err="1"/>
                <a:t>new,j</a:t>
              </a:r>
              <a:r>
                <a:rPr lang="en-US" sz="1800" baseline="-25000" dirty="0"/>
                <a:t> </a:t>
              </a:r>
              <a:r>
                <a:rPr lang="en-US" sz="1800" dirty="0"/>
                <a:t>:{y</a:t>
              </a:r>
              <a:r>
                <a:rPr lang="en-US" sz="1800" baseline="-25000" dirty="0"/>
                <a:t>j</a:t>
              </a:r>
              <a:r>
                <a:rPr lang="en-US" sz="1800" dirty="0"/>
                <a:t>,3}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612914" y="4000754"/>
              <a:ext cx="2071933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Coin</a:t>
              </a:r>
              <a:r>
                <a:rPr lang="en-US" sz="1800" baseline="-25000" dirty="0"/>
                <a:t>new,j+1</a:t>
              </a:r>
              <a:r>
                <a:rPr lang="en-US" sz="1800" dirty="0"/>
                <a:t>:{y</a:t>
              </a:r>
              <a:r>
                <a:rPr lang="en-US" sz="1800" baseline="-25000" dirty="0"/>
                <a:t>j+1</a:t>
              </a:r>
              <a:r>
                <a:rPr lang="en-US" sz="1800" dirty="0"/>
                <a:t>,4}</a:t>
              </a: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5594834" y="3689793"/>
              <a:ext cx="0" cy="10228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180990" y="3729259"/>
              <a:ext cx="0" cy="102288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FA80BB1A-6E40-BF40-BC30-C40A577D9EC5}"/>
              </a:ext>
            </a:extLst>
          </p:cNvPr>
          <p:cNvSpPr/>
          <p:nvPr/>
        </p:nvSpPr>
        <p:spPr>
          <a:xfrm>
            <a:off x="3931091" y="2074348"/>
            <a:ext cx="1565038" cy="58506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Coin</a:t>
            </a:r>
            <a:r>
              <a:rPr lang="en-US" sz="1800" baseline="-25000" dirty="0"/>
              <a:t>2</a:t>
            </a:r>
            <a:r>
              <a:rPr lang="en-US" sz="1800" dirty="0"/>
              <a:t> : {y</a:t>
            </a:r>
            <a:r>
              <a:rPr lang="en-US" sz="1800" baseline="-25000" dirty="0"/>
              <a:t>2</a:t>
            </a:r>
            <a:r>
              <a:rPr lang="en-US" sz="1800" dirty="0"/>
              <a:t>, 7}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ED28E28-4889-A04A-9BB0-380C0F780095}"/>
              </a:ext>
            </a:extLst>
          </p:cNvPr>
          <p:cNvSpPr/>
          <p:nvPr/>
        </p:nvSpPr>
        <p:spPr>
          <a:xfrm>
            <a:off x="6393323" y="2121654"/>
            <a:ext cx="713406" cy="53775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/>
              <a:t>Coin</a:t>
            </a:r>
            <a:r>
              <a:rPr lang="en-US" sz="1800" baseline="-25000" dirty="0" err="1"/>
              <a:t>i</a:t>
            </a:r>
            <a:endParaRPr lang="en-US" sz="18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C4C0EA-3C0C-B94B-91ED-809825DA489E}"/>
              </a:ext>
            </a:extLst>
          </p:cNvPr>
          <p:cNvSpPr/>
          <p:nvPr/>
        </p:nvSpPr>
        <p:spPr>
          <a:xfrm>
            <a:off x="5662325" y="2295728"/>
            <a:ext cx="154815" cy="1653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F5F583FA-099A-7641-924F-5507E45C460F}"/>
              </a:ext>
            </a:extLst>
          </p:cNvPr>
          <p:cNvSpPr/>
          <p:nvPr/>
        </p:nvSpPr>
        <p:spPr>
          <a:xfrm>
            <a:off x="5874420" y="2298382"/>
            <a:ext cx="154815" cy="1653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32F9978-76B3-4742-89F3-622AE7ED11A2}"/>
              </a:ext>
            </a:extLst>
          </p:cNvPr>
          <p:cNvSpPr/>
          <p:nvPr/>
        </p:nvSpPr>
        <p:spPr>
          <a:xfrm>
            <a:off x="6112415" y="2295728"/>
            <a:ext cx="154815" cy="1653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0096AFA-311B-6249-B233-4C7D1576B6AF}"/>
              </a:ext>
            </a:extLst>
          </p:cNvPr>
          <p:cNvSpPr txBox="1"/>
          <p:nvPr/>
        </p:nvSpPr>
        <p:spPr>
          <a:xfrm>
            <a:off x="3553187" y="1054974"/>
            <a:ext cx="195854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/>
              <a:t>☓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5B19812-BC5B-CE43-8049-3559C26790CC}"/>
              </a:ext>
            </a:extLst>
          </p:cNvPr>
          <p:cNvSpPr txBox="1"/>
          <p:nvPr/>
        </p:nvSpPr>
        <p:spPr>
          <a:xfrm>
            <a:off x="3900329" y="4567482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Created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E93F0A8-E186-D240-999C-680371745164}"/>
              </a:ext>
            </a:extLst>
          </p:cNvPr>
          <p:cNvSpPr txBox="1"/>
          <p:nvPr/>
        </p:nvSpPr>
        <p:spPr>
          <a:xfrm>
            <a:off x="6008005" y="4567482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Created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86FB1B8-8200-8C41-A594-A52C06D8AFDA}"/>
              </a:ext>
            </a:extLst>
          </p:cNvPr>
          <p:cNvSpPr/>
          <p:nvPr/>
        </p:nvSpPr>
        <p:spPr>
          <a:xfrm>
            <a:off x="7232237" y="2109535"/>
            <a:ext cx="704453" cy="53775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/>
              <a:t>Coin</a:t>
            </a:r>
            <a:r>
              <a:rPr lang="en-US" sz="1800" baseline="-25000" dirty="0" err="1"/>
              <a:t>j</a:t>
            </a:r>
            <a:endParaRPr lang="en-US" sz="1800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CB0396A-B3E9-024B-963C-E04BC4823386}"/>
              </a:ext>
            </a:extLst>
          </p:cNvPr>
          <p:cNvSpPr/>
          <p:nvPr/>
        </p:nvSpPr>
        <p:spPr>
          <a:xfrm>
            <a:off x="8061786" y="2102058"/>
            <a:ext cx="860608" cy="5452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Coin</a:t>
            </a:r>
            <a:r>
              <a:rPr lang="en-US" sz="1800" baseline="-25000" dirty="0"/>
              <a:t>j+1</a:t>
            </a:r>
            <a:endParaRPr lang="en-US" sz="18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DC1FBD2-3FE0-AD41-A18D-04513312B1DB}"/>
              </a:ext>
            </a:extLst>
          </p:cNvPr>
          <p:cNvSpPr txBox="1"/>
          <p:nvPr/>
        </p:nvSpPr>
        <p:spPr>
          <a:xfrm>
            <a:off x="7640575" y="3039922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Added</a:t>
            </a:r>
          </a:p>
        </p:txBody>
      </p:sp>
      <p:sp>
        <p:nvSpPr>
          <p:cNvPr id="65" name="Left Brace 64">
            <a:extLst>
              <a:ext uri="{FF2B5EF4-FFF2-40B4-BE49-F238E27FC236}">
                <a16:creationId xmlns:a16="http://schemas.microsoft.com/office/drawing/2014/main" id="{8E5B20A6-BFE5-B645-A26A-463D36F2A370}"/>
              </a:ext>
            </a:extLst>
          </p:cNvPr>
          <p:cNvSpPr/>
          <p:nvPr/>
        </p:nvSpPr>
        <p:spPr>
          <a:xfrm rot="16200000" flipV="1">
            <a:off x="7991027" y="2037773"/>
            <a:ext cx="230575" cy="163215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>
            <a:extLst>
              <a:ext uri="{FF2B5EF4-FFF2-40B4-BE49-F238E27FC236}">
                <a16:creationId xmlns:a16="http://schemas.microsoft.com/office/drawing/2014/main" id="{2F73E3F4-3308-DB46-B12C-8C93ACA531B8}"/>
              </a:ext>
            </a:extLst>
          </p:cNvPr>
          <p:cNvSpPr/>
          <p:nvPr/>
        </p:nvSpPr>
        <p:spPr>
          <a:xfrm>
            <a:off x="2146277" y="2716138"/>
            <a:ext cx="2572482" cy="1281962"/>
          </a:xfrm>
          <a:custGeom>
            <a:avLst/>
            <a:gdLst>
              <a:gd name="connsiteX0" fmla="*/ 191442 w 3843032"/>
              <a:gd name="connsiteY0" fmla="*/ 1038386 h 1038386"/>
              <a:gd name="connsiteX1" fmla="*/ 346425 w 3843032"/>
              <a:gd name="connsiteY1" fmla="*/ 433952 h 1038386"/>
              <a:gd name="connsiteX2" fmla="*/ 3368594 w 3843032"/>
              <a:gd name="connsiteY2" fmla="*/ 356461 h 1038386"/>
              <a:gd name="connsiteX3" fmla="*/ 3833544 w 3843032"/>
              <a:gd name="connsiteY3" fmla="*/ 0 h 1038386"/>
              <a:gd name="connsiteX0" fmla="*/ 58445 w 3701235"/>
              <a:gd name="connsiteY0" fmla="*/ 1038386 h 1038386"/>
              <a:gd name="connsiteX1" fmla="*/ 678377 w 3701235"/>
              <a:gd name="connsiteY1" fmla="*/ 402956 h 1038386"/>
              <a:gd name="connsiteX2" fmla="*/ 3235597 w 3701235"/>
              <a:gd name="connsiteY2" fmla="*/ 356461 h 1038386"/>
              <a:gd name="connsiteX3" fmla="*/ 3700547 w 3701235"/>
              <a:gd name="connsiteY3" fmla="*/ 0 h 1038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1235" h="1038386">
                <a:moveTo>
                  <a:pt x="58445" y="1038386"/>
                </a:moveTo>
                <a:cubicBezTo>
                  <a:pt x="-128826" y="792996"/>
                  <a:pt x="148852" y="516610"/>
                  <a:pt x="678377" y="402956"/>
                </a:cubicBezTo>
                <a:cubicBezTo>
                  <a:pt x="1207902" y="289302"/>
                  <a:pt x="2731902" y="423620"/>
                  <a:pt x="3235597" y="356461"/>
                </a:cubicBezTo>
                <a:cubicBezTo>
                  <a:pt x="3739292" y="289302"/>
                  <a:pt x="3700547" y="0"/>
                  <a:pt x="3700547" y="0"/>
                </a:cubicBezTo>
              </a:path>
            </a:pathLst>
          </a:custGeom>
          <a:noFill/>
          <a:ln w="5715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87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60" grpId="0"/>
      <p:bldP spid="61" grpId="0"/>
      <p:bldP spid="62" grpId="0" animBg="1"/>
      <p:bldP spid="63" grpId="0" animBg="1"/>
      <p:bldP spid="64" grpId="0"/>
      <p:bldP spid="65" grpId="0" animBg="1"/>
      <p:bldP spid="6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1A88D-CA33-4D4E-B5BD-0D5188F2A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“Stateless” mining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FCBD88-9268-A443-B301-C05766EDB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pSp>
        <p:nvGrpSpPr>
          <p:cNvPr id="5" name="Shape 145">
            <a:extLst>
              <a:ext uri="{FF2B5EF4-FFF2-40B4-BE49-F238E27FC236}">
                <a16:creationId xmlns:a16="http://schemas.microsoft.com/office/drawing/2014/main" id="{233B3C06-9BAF-524B-B0DF-2129591E6F04}"/>
              </a:ext>
            </a:extLst>
          </p:cNvPr>
          <p:cNvGrpSpPr/>
          <p:nvPr/>
        </p:nvGrpSpPr>
        <p:grpSpPr>
          <a:xfrm>
            <a:off x="4286599" y="1875139"/>
            <a:ext cx="1551057" cy="702000"/>
            <a:chOff x="5333050" y="2139900"/>
            <a:chExt cx="1344300" cy="702000"/>
          </a:xfrm>
        </p:grpSpPr>
        <p:sp>
          <p:nvSpPr>
            <p:cNvPr id="6" name="Shape 146">
              <a:extLst>
                <a:ext uri="{FF2B5EF4-FFF2-40B4-BE49-F238E27FC236}">
                  <a16:creationId xmlns:a16="http://schemas.microsoft.com/office/drawing/2014/main" id="{7F4B80FA-F7EE-F148-8C6E-DC7390A3D3D6}"/>
                </a:ext>
              </a:extLst>
            </p:cNvPr>
            <p:cNvSpPr/>
            <p:nvPr/>
          </p:nvSpPr>
          <p:spPr>
            <a:xfrm>
              <a:off x="5333050" y="2462100"/>
              <a:ext cx="1344300" cy="3798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 dirty="0">
                  <a:latin typeface="Trebuchet MS"/>
                  <a:ea typeface="Trebuchet MS"/>
                  <a:cs typeface="Trebuchet MS"/>
                  <a:sym typeface="Trebuchet MS"/>
                </a:rPr>
                <a:t>trans: H(  )</a:t>
              </a:r>
            </a:p>
          </p:txBody>
        </p:sp>
        <p:sp>
          <p:nvSpPr>
            <p:cNvPr id="7" name="Shape 147">
              <a:extLst>
                <a:ext uri="{FF2B5EF4-FFF2-40B4-BE49-F238E27FC236}">
                  <a16:creationId xmlns:a16="http://schemas.microsoft.com/office/drawing/2014/main" id="{1C8AE453-6145-744C-B8E5-CBFABC274501}"/>
                </a:ext>
              </a:extLst>
            </p:cNvPr>
            <p:cNvSpPr/>
            <p:nvPr/>
          </p:nvSpPr>
          <p:spPr>
            <a:xfrm>
              <a:off x="5333050" y="2139900"/>
              <a:ext cx="1344300" cy="3222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 dirty="0" err="1">
                  <a:latin typeface="Trebuchet MS"/>
                  <a:ea typeface="Trebuchet MS"/>
                  <a:cs typeface="Trebuchet MS"/>
                  <a:sym typeface="Trebuchet MS"/>
                </a:rPr>
                <a:t>prev</a:t>
              </a:r>
              <a:r>
                <a:rPr lang="en" sz="1800" dirty="0">
                  <a:latin typeface="Trebuchet MS"/>
                  <a:ea typeface="Trebuchet MS"/>
                  <a:cs typeface="Trebuchet MS"/>
                  <a:sym typeface="Trebuchet MS"/>
                </a:rPr>
                <a:t>: H(  )</a:t>
              </a:r>
            </a:p>
          </p:txBody>
        </p:sp>
      </p:grpSp>
      <p:sp>
        <p:nvSpPr>
          <p:cNvPr id="8" name="Shape 148">
            <a:extLst>
              <a:ext uri="{FF2B5EF4-FFF2-40B4-BE49-F238E27FC236}">
                <a16:creationId xmlns:a16="http://schemas.microsoft.com/office/drawing/2014/main" id="{F622FF10-9DC0-164E-A9F5-26E02F627B09}"/>
              </a:ext>
            </a:extLst>
          </p:cNvPr>
          <p:cNvSpPr/>
          <p:nvPr/>
        </p:nvSpPr>
        <p:spPr>
          <a:xfrm>
            <a:off x="3384330" y="1704242"/>
            <a:ext cx="1980020" cy="542892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</p:sp>
      <p:grpSp>
        <p:nvGrpSpPr>
          <p:cNvPr id="9" name="Shape 149">
            <a:extLst>
              <a:ext uri="{FF2B5EF4-FFF2-40B4-BE49-F238E27FC236}">
                <a16:creationId xmlns:a16="http://schemas.microsoft.com/office/drawing/2014/main" id="{02B0ACD3-BE00-5C44-84D3-C65C3D17820E}"/>
              </a:ext>
            </a:extLst>
          </p:cNvPr>
          <p:cNvGrpSpPr/>
          <p:nvPr/>
        </p:nvGrpSpPr>
        <p:grpSpPr>
          <a:xfrm>
            <a:off x="1953499" y="1903939"/>
            <a:ext cx="1430831" cy="702000"/>
            <a:chOff x="5333049" y="2139900"/>
            <a:chExt cx="1430831" cy="702000"/>
          </a:xfrm>
        </p:grpSpPr>
        <p:sp>
          <p:nvSpPr>
            <p:cNvPr id="10" name="Shape 150">
              <a:extLst>
                <a:ext uri="{FF2B5EF4-FFF2-40B4-BE49-F238E27FC236}">
                  <a16:creationId xmlns:a16="http://schemas.microsoft.com/office/drawing/2014/main" id="{FF89D929-787B-EE4B-9F84-0E308E0905CD}"/>
                </a:ext>
              </a:extLst>
            </p:cNvPr>
            <p:cNvSpPr/>
            <p:nvPr/>
          </p:nvSpPr>
          <p:spPr>
            <a:xfrm>
              <a:off x="5333049" y="2462100"/>
              <a:ext cx="1430831" cy="3798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algn="ctr">
                <a:spcBef>
                  <a:spcPts val="0"/>
                </a:spcBef>
              </a:pPr>
              <a:r>
                <a:rPr lang="en" sz="1800" dirty="0">
                  <a:latin typeface="Trebuchet MS"/>
                  <a:sym typeface="Trebuchet MS"/>
                </a:rPr>
                <a:t>trans: H(  )</a:t>
              </a:r>
            </a:p>
          </p:txBody>
        </p:sp>
        <p:sp>
          <p:nvSpPr>
            <p:cNvPr id="11" name="Shape 151">
              <a:extLst>
                <a:ext uri="{FF2B5EF4-FFF2-40B4-BE49-F238E27FC236}">
                  <a16:creationId xmlns:a16="http://schemas.microsoft.com/office/drawing/2014/main" id="{929D64D3-F141-FD48-9914-8E0025A2CEDD}"/>
                </a:ext>
              </a:extLst>
            </p:cNvPr>
            <p:cNvSpPr/>
            <p:nvPr/>
          </p:nvSpPr>
          <p:spPr>
            <a:xfrm>
              <a:off x="5333050" y="2139900"/>
              <a:ext cx="1430830" cy="3222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prev: H(  )</a:t>
              </a:r>
            </a:p>
          </p:txBody>
        </p:sp>
      </p:grpSp>
      <p:sp>
        <p:nvSpPr>
          <p:cNvPr id="12" name="Shape 152">
            <a:extLst>
              <a:ext uri="{FF2B5EF4-FFF2-40B4-BE49-F238E27FC236}">
                <a16:creationId xmlns:a16="http://schemas.microsoft.com/office/drawing/2014/main" id="{44E6D4E8-6E45-414F-999A-95D019F42391}"/>
              </a:ext>
            </a:extLst>
          </p:cNvPr>
          <p:cNvSpPr/>
          <p:nvPr/>
        </p:nvSpPr>
        <p:spPr>
          <a:xfrm>
            <a:off x="945775" y="1741067"/>
            <a:ext cx="2066550" cy="542892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</p:sp>
      <p:grpSp>
        <p:nvGrpSpPr>
          <p:cNvPr id="13" name="Shape 153">
            <a:extLst>
              <a:ext uri="{FF2B5EF4-FFF2-40B4-BE49-F238E27FC236}">
                <a16:creationId xmlns:a16="http://schemas.microsoft.com/office/drawing/2014/main" id="{C73AB5DA-2B57-5C4D-BDA8-13557C7803E7}"/>
              </a:ext>
            </a:extLst>
          </p:cNvPr>
          <p:cNvGrpSpPr/>
          <p:nvPr/>
        </p:nvGrpSpPr>
        <p:grpSpPr>
          <a:xfrm>
            <a:off x="6632656" y="1875404"/>
            <a:ext cx="1551056" cy="702000"/>
            <a:chOff x="5333050" y="2139900"/>
            <a:chExt cx="1344300" cy="702000"/>
          </a:xfrm>
        </p:grpSpPr>
        <p:sp>
          <p:nvSpPr>
            <p:cNvPr id="14" name="Shape 154">
              <a:extLst>
                <a:ext uri="{FF2B5EF4-FFF2-40B4-BE49-F238E27FC236}">
                  <a16:creationId xmlns:a16="http://schemas.microsoft.com/office/drawing/2014/main" id="{3BFA00A6-DB9E-C449-B8B1-A0141283A7E6}"/>
                </a:ext>
              </a:extLst>
            </p:cNvPr>
            <p:cNvSpPr/>
            <p:nvPr/>
          </p:nvSpPr>
          <p:spPr>
            <a:xfrm>
              <a:off x="5333050" y="2462100"/>
              <a:ext cx="1344300" cy="3798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trans: H(  )</a:t>
              </a:r>
            </a:p>
          </p:txBody>
        </p:sp>
        <p:sp>
          <p:nvSpPr>
            <p:cNvPr id="15" name="Shape 155">
              <a:extLst>
                <a:ext uri="{FF2B5EF4-FFF2-40B4-BE49-F238E27FC236}">
                  <a16:creationId xmlns:a16="http://schemas.microsoft.com/office/drawing/2014/main" id="{1337BD3C-B052-FD47-BAB0-25424EFF54FB}"/>
                </a:ext>
              </a:extLst>
            </p:cNvPr>
            <p:cNvSpPr/>
            <p:nvPr/>
          </p:nvSpPr>
          <p:spPr>
            <a:xfrm>
              <a:off x="5333050" y="2139900"/>
              <a:ext cx="1344300" cy="3222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prev: H(  )</a:t>
              </a:r>
            </a:p>
          </p:txBody>
        </p:sp>
      </p:grpSp>
      <p:sp>
        <p:nvSpPr>
          <p:cNvPr id="16" name="Shape 156">
            <a:extLst>
              <a:ext uri="{FF2B5EF4-FFF2-40B4-BE49-F238E27FC236}">
                <a16:creationId xmlns:a16="http://schemas.microsoft.com/office/drawing/2014/main" id="{A37DF479-2991-9B4A-B718-EA7DB31F5AFC}"/>
              </a:ext>
            </a:extLst>
          </p:cNvPr>
          <p:cNvSpPr/>
          <p:nvPr/>
        </p:nvSpPr>
        <p:spPr>
          <a:xfrm>
            <a:off x="5837655" y="1704242"/>
            <a:ext cx="1878719" cy="542892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17" name="Shape 171">
            <a:extLst>
              <a:ext uri="{FF2B5EF4-FFF2-40B4-BE49-F238E27FC236}">
                <a16:creationId xmlns:a16="http://schemas.microsoft.com/office/drawing/2014/main" id="{DCA2CF52-1B57-A045-A9BA-EEC19083E88F}"/>
              </a:ext>
            </a:extLst>
          </p:cNvPr>
          <p:cNvSpPr/>
          <p:nvPr/>
        </p:nvSpPr>
        <p:spPr>
          <a:xfrm>
            <a:off x="679200" y="1594539"/>
            <a:ext cx="7785600" cy="1561616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50">
            <a:extLst>
              <a:ext uri="{FF2B5EF4-FFF2-40B4-BE49-F238E27FC236}">
                <a16:creationId xmlns:a16="http://schemas.microsoft.com/office/drawing/2014/main" id="{D4FB9F03-8A39-1C43-AAEA-6C22A94F0140}"/>
              </a:ext>
            </a:extLst>
          </p:cNvPr>
          <p:cNvSpPr/>
          <p:nvPr/>
        </p:nvSpPr>
        <p:spPr>
          <a:xfrm>
            <a:off x="1953500" y="2605939"/>
            <a:ext cx="1430832" cy="290428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1700" dirty="0">
                <a:latin typeface="Trebuchet MS"/>
                <a:sym typeface="Trebuchet MS"/>
              </a:rPr>
              <a:t>Coins </a:t>
            </a:r>
            <a:r>
              <a:rPr lang="en" sz="1700" dirty="0" err="1">
                <a:latin typeface="Trebuchet MS"/>
                <a:sym typeface="Trebuchet MS"/>
              </a:rPr>
              <a:t>Accum</a:t>
            </a:r>
            <a:endParaRPr lang="en" sz="1700" dirty="0">
              <a:latin typeface="Trebuchet MS"/>
              <a:sym typeface="Trebuchet MS"/>
            </a:endParaRPr>
          </a:p>
        </p:txBody>
      </p:sp>
      <p:sp>
        <p:nvSpPr>
          <p:cNvPr id="22" name="Shape 150">
            <a:extLst>
              <a:ext uri="{FF2B5EF4-FFF2-40B4-BE49-F238E27FC236}">
                <a16:creationId xmlns:a16="http://schemas.microsoft.com/office/drawing/2014/main" id="{C5570F3C-A5A0-5949-B522-BF565C4DEC57}"/>
              </a:ext>
            </a:extLst>
          </p:cNvPr>
          <p:cNvSpPr/>
          <p:nvPr/>
        </p:nvSpPr>
        <p:spPr>
          <a:xfrm>
            <a:off x="4286600" y="2567739"/>
            <a:ext cx="1551058" cy="379800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1800" dirty="0">
                <a:latin typeface="Trebuchet MS"/>
                <a:sym typeface="Trebuchet MS"/>
              </a:rPr>
              <a:t>Coins </a:t>
            </a:r>
            <a:r>
              <a:rPr lang="en" sz="1800" dirty="0" err="1">
                <a:latin typeface="Trebuchet MS"/>
                <a:sym typeface="Trebuchet MS"/>
              </a:rPr>
              <a:t>Accum</a:t>
            </a:r>
            <a:endParaRPr lang="en" sz="1800" dirty="0">
              <a:latin typeface="Trebuchet MS"/>
              <a:sym typeface="Trebuchet MS"/>
            </a:endParaRPr>
          </a:p>
        </p:txBody>
      </p:sp>
      <p:sp>
        <p:nvSpPr>
          <p:cNvPr id="23" name="Shape 150">
            <a:extLst>
              <a:ext uri="{FF2B5EF4-FFF2-40B4-BE49-F238E27FC236}">
                <a16:creationId xmlns:a16="http://schemas.microsoft.com/office/drawing/2014/main" id="{E2D1E3A7-6D61-7B48-813C-57E1A97896B1}"/>
              </a:ext>
            </a:extLst>
          </p:cNvPr>
          <p:cNvSpPr/>
          <p:nvPr/>
        </p:nvSpPr>
        <p:spPr>
          <a:xfrm>
            <a:off x="6632655" y="2567739"/>
            <a:ext cx="1551057" cy="379800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1800" dirty="0">
                <a:latin typeface="Trebuchet MS"/>
                <a:sym typeface="Trebuchet MS"/>
              </a:rPr>
              <a:t>Coins </a:t>
            </a:r>
            <a:r>
              <a:rPr lang="en" sz="1800" dirty="0" err="1">
                <a:latin typeface="Trebuchet MS"/>
                <a:sym typeface="Trebuchet MS"/>
              </a:rPr>
              <a:t>Accum</a:t>
            </a:r>
            <a:endParaRPr lang="en" sz="1800" dirty="0">
              <a:latin typeface="Trebuchet MS"/>
              <a:sym typeface="Trebuchet M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9E46B3C-DE75-4E4B-8B8F-57BE98556672}"/>
                  </a:ext>
                </a:extLst>
              </p:cNvPr>
              <p:cNvSpPr/>
              <p:nvPr/>
            </p:nvSpPr>
            <p:spPr>
              <a:xfrm>
                <a:off x="235217" y="3465555"/>
                <a:ext cx="3048137" cy="118281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TX:</a:t>
                </a:r>
              </a:p>
              <a:p>
                <a:pPr algn="ctr"/>
                <a:r>
                  <a:rPr lang="en-US" dirty="0"/>
                  <a:t>Spend Coin 426</a:t>
                </a:r>
              </a:p>
              <a:p>
                <a:pPr algn="ctr"/>
                <a:r>
                  <a:rPr lang="en-US" dirty="0"/>
                  <a:t>Proof: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9E46B3C-DE75-4E4B-8B8F-57BE985566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217" y="3465555"/>
                <a:ext cx="3048137" cy="11828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DB52D30-18C0-CF40-A9A4-EC3C9EC9C14A}"/>
              </a:ext>
            </a:extLst>
          </p:cNvPr>
          <p:cNvCxnSpPr>
            <a:cxnSpLocks/>
          </p:cNvCxnSpPr>
          <p:nvPr/>
        </p:nvCxnSpPr>
        <p:spPr>
          <a:xfrm flipV="1">
            <a:off x="2475076" y="2898009"/>
            <a:ext cx="5241300" cy="15270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1325FD1F-E7A6-0341-A9D5-65470B050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7658" y="3673078"/>
            <a:ext cx="929069" cy="1238758"/>
          </a:xfrm>
          <a:prstGeom prst="rect">
            <a:avLst/>
          </a:prstGeom>
        </p:spPr>
      </p:pic>
      <p:sp>
        <p:nvSpPr>
          <p:cNvPr id="34" name="Oval Callout 33">
            <a:extLst>
              <a:ext uri="{FF2B5EF4-FFF2-40B4-BE49-F238E27FC236}">
                <a16:creationId xmlns:a16="http://schemas.microsoft.com/office/drawing/2014/main" id="{0C49A6D9-70FD-B546-B1AB-A95F6F38C554}"/>
              </a:ext>
            </a:extLst>
          </p:cNvPr>
          <p:cNvSpPr/>
          <p:nvPr/>
        </p:nvSpPr>
        <p:spPr>
          <a:xfrm>
            <a:off x="3534085" y="3090547"/>
            <a:ext cx="2356696" cy="650875"/>
          </a:xfrm>
          <a:prstGeom prst="wedgeEllipseCallout">
            <a:avLst>
              <a:gd name="adj1" fmla="val 59998"/>
              <a:gd name="adj2" fmla="val 10590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Looks good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ACA54C49-2C51-884E-9C77-259B013114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7331" y="3352723"/>
            <a:ext cx="886288" cy="91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61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4D7C0-2E1A-D74A-8638-487784CC8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RSA Accumulator State of Art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3DCCF4-BA2C-9447-82BD-D11594EAD4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229600" cy="3567112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US" b="1" u="sng" dirty="0"/>
                  <a:t>Positives</a:t>
                </a:r>
              </a:p>
              <a:p>
                <a:r>
                  <a:rPr lang="en-US" u="sng" dirty="0"/>
                  <a:t>Constant</a:t>
                </a:r>
                <a:r>
                  <a:rPr lang="en-US" dirty="0"/>
                  <a:t> size inclusion proofs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000 bits)   </a:t>
                </a:r>
              </a:p>
              <a:p>
                <a:pPr marL="457200" lvl="1" indent="0">
                  <a:buNone/>
                </a:pPr>
                <a:r>
                  <a:rPr lang="en-US" i="1" dirty="0"/>
                  <a:t>Better than Merkle tree for set size &gt; 4000 </a:t>
                </a:r>
              </a:p>
              <a:p>
                <a:r>
                  <a:rPr lang="en-US" u="sng" dirty="0"/>
                  <a:t>Dynamic</a:t>
                </a:r>
                <a:r>
                  <a:rPr lang="en-US" dirty="0"/>
                  <a:t>  stateless adds (can add elements w/o knowing set) </a:t>
                </a:r>
              </a:p>
              <a:p>
                <a:r>
                  <a:rPr lang="en-US" dirty="0"/>
                  <a:t>Decentralized storage (no need for full node storage)</a:t>
                </a:r>
              </a:p>
              <a:p>
                <a:pPr lvl="1">
                  <a:buFont typeface="Wingdings" pitchFamily="2" charset="2"/>
                  <a:buChar char="Ø"/>
                </a:pPr>
                <a:r>
                  <a:rPr lang="en-US" i="1" dirty="0"/>
                  <a:t>Users maintain their own UTXOs and membership proofs</a:t>
                </a:r>
              </a:p>
              <a:p>
                <a:pPr marL="0" indent="0">
                  <a:buNone/>
                </a:pPr>
                <a:endParaRPr lang="en-US" b="1" u="sng" dirty="0"/>
              </a:p>
              <a:p>
                <a:pPr marL="0" indent="0">
                  <a:buNone/>
                </a:pPr>
                <a:r>
                  <a:rPr lang="en-US" b="1" u="sng" dirty="0"/>
                  <a:t>Room for improvement?</a:t>
                </a:r>
                <a:r>
                  <a:rPr lang="en-US" b="1" dirty="0"/>
                  <a:t>   </a:t>
                </a:r>
                <a:r>
                  <a:rPr lang="en-US" b="1" dirty="0">
                    <a:solidFill>
                      <a:srgbClr val="FF0000"/>
                    </a:solidFill>
                  </a:rPr>
                  <a:t>New work </a:t>
                </a:r>
              </a:p>
              <a:p>
                <a:r>
                  <a:rPr lang="en-US" dirty="0"/>
                  <a:t>Aggregate/batch inclusion proofs (many at cost of one) </a:t>
                </a:r>
              </a:p>
              <a:p>
                <a:r>
                  <a:rPr lang="en-US" dirty="0"/>
                  <a:t>Trapdoor free (no trusted setup)</a:t>
                </a:r>
              </a:p>
              <a:p>
                <a:r>
                  <a:rPr lang="en-US" dirty="0"/>
                  <a:t>Stateless deletes </a:t>
                </a:r>
              </a:p>
              <a:p>
                <a:r>
                  <a:rPr lang="en-US" dirty="0"/>
                  <a:t>Faster (batch) verification</a:t>
                </a:r>
              </a:p>
              <a:p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3DCCF4-BA2C-9447-82BD-D11594EAD4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229600" cy="3567112"/>
              </a:xfrm>
              <a:blipFill>
                <a:blip r:embed="rId3"/>
                <a:stretch>
                  <a:fillRect l="-617" t="-2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FC8F2B-03DF-EB4A-99B0-A3A321304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36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F3B96-AB69-0644-8C29-9E428771F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Aggregate Membership Witnesses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B8A23D-4962-A94C-8688-07BE2744D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5EAD863-99BD-1D47-A8F5-C9F24A869EC5}"/>
                  </a:ext>
                </a:extLst>
              </p:cNvPr>
              <p:cNvSpPr/>
              <p:nvPr/>
            </p:nvSpPr>
            <p:spPr>
              <a:xfrm>
                <a:off x="457200" y="1671849"/>
                <a:ext cx="2831910" cy="84616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5EAD863-99BD-1D47-A8F5-C9F24A869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71849"/>
                <a:ext cx="2831910" cy="8461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ight Arrow 5">
                <a:extLst>
                  <a:ext uri="{FF2B5EF4-FFF2-40B4-BE49-F238E27FC236}">
                    <a16:creationId xmlns:a16="http://schemas.microsoft.com/office/drawing/2014/main" id="{B6A64B0D-8CED-EB4C-BB86-A96C87FC1211}"/>
                  </a:ext>
                </a:extLst>
              </p:cNvPr>
              <p:cNvSpPr/>
              <p:nvPr/>
            </p:nvSpPr>
            <p:spPr>
              <a:xfrm>
                <a:off x="3518278" y="1351125"/>
                <a:ext cx="2942230" cy="1487607"/>
              </a:xfrm>
              <a:prstGeom prst="rightArrow">
                <a:avLst>
                  <a:gd name="adj1" fmla="val 78205"/>
                  <a:gd name="adj2" fmla="val 50000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𝑆h𝑎𝑚𝑖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𝑇𝑟𝑖𝑐𝑘</m:t>
                    </m:r>
                  </m:oMath>
                </a14:m>
                <a:r>
                  <a:rPr lang="en-US" dirty="0"/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Right Arrow 5">
                <a:extLst>
                  <a:ext uri="{FF2B5EF4-FFF2-40B4-BE49-F238E27FC236}">
                    <a16:creationId xmlns:a16="http://schemas.microsoft.com/office/drawing/2014/main" id="{B6A64B0D-8CED-EB4C-BB86-A96C87FC12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278" y="1351125"/>
                <a:ext cx="2942230" cy="1487607"/>
              </a:xfrm>
              <a:prstGeom prst="rightArrow">
                <a:avLst>
                  <a:gd name="adj1" fmla="val 78205"/>
                  <a:gd name="adj2" fmla="val 50000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47645E5-C663-C147-B40E-097D23FD1BB7}"/>
                  </a:ext>
                </a:extLst>
              </p:cNvPr>
              <p:cNvSpPr/>
              <p:nvPr/>
            </p:nvSpPr>
            <p:spPr>
              <a:xfrm>
                <a:off x="6689676" y="1671847"/>
                <a:ext cx="2345141" cy="84616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47645E5-C663-C147-B40E-097D23FD1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9676" y="1671847"/>
                <a:ext cx="2345141" cy="8461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DFCE7677-B0B9-244F-82A3-103F384CE940}"/>
              </a:ext>
            </a:extLst>
          </p:cNvPr>
          <p:cNvSpPr/>
          <p:nvPr/>
        </p:nvSpPr>
        <p:spPr>
          <a:xfrm>
            <a:off x="682388" y="3193576"/>
            <a:ext cx="8004412" cy="1146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All membership witnesses per transaction block: ~3000 bits</a:t>
            </a:r>
          </a:p>
        </p:txBody>
      </p:sp>
    </p:spTree>
    <p:extLst>
      <p:ext uri="{BB962C8B-B14F-4D97-AF65-F5344CB8AC3E}">
        <p14:creationId xmlns:p14="http://schemas.microsoft.com/office/powerpoint/2010/main" val="367776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2F1CD-C36E-8040-B813-55F2AFB5A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RSA = Trusted Setup?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AF8A10-EC6C-A043-9AD8-B8A3D7E54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360AC9-49A5-D343-A485-8451C38BCFF1}"/>
              </a:ext>
            </a:extLst>
          </p:cNvPr>
          <p:cNvSpPr/>
          <p:nvPr/>
        </p:nvSpPr>
        <p:spPr>
          <a:xfrm>
            <a:off x="2551176" y="1243584"/>
            <a:ext cx="4041648" cy="804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N=p*q, </a:t>
            </a:r>
            <a:r>
              <a:rPr lang="en-US" dirty="0" err="1"/>
              <a:t>p,q</a:t>
            </a:r>
            <a:r>
              <a:rPr lang="en-US" dirty="0"/>
              <a:t> unknown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0D2EE5-BF36-BF4E-97EA-EBA1D4AC5F7D}"/>
              </a:ext>
            </a:extLst>
          </p:cNvPr>
          <p:cNvSpPr/>
          <p:nvPr/>
        </p:nvSpPr>
        <p:spPr>
          <a:xfrm>
            <a:off x="2551176" y="2603087"/>
            <a:ext cx="4041648" cy="804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Efficient delete needs trapdoor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C2CF63-88A3-9942-9D85-9964443CE0AB}"/>
              </a:ext>
            </a:extLst>
          </p:cNvPr>
          <p:cNvSpPr/>
          <p:nvPr/>
        </p:nvSpPr>
        <p:spPr>
          <a:xfrm>
            <a:off x="2551176" y="3782806"/>
            <a:ext cx="4041648" cy="804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MPC to generate N with unknown trapdoor</a:t>
            </a:r>
          </a:p>
        </p:txBody>
      </p:sp>
    </p:spTree>
    <p:extLst>
      <p:ext uri="{BB962C8B-B14F-4D97-AF65-F5344CB8AC3E}">
        <p14:creationId xmlns:p14="http://schemas.microsoft.com/office/powerpoint/2010/main" val="266586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105857</TotalTime>
  <Words>2178</Words>
  <Application>Microsoft Macintosh PowerPoint</Application>
  <PresentationFormat>On-screen Show (16:9)</PresentationFormat>
  <Paragraphs>480</Paragraphs>
  <Slides>35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ＭＳ Ｐゴシック</vt:lpstr>
      <vt:lpstr>Arial</vt:lpstr>
      <vt:lpstr>Calibri</vt:lpstr>
      <vt:lpstr>Cambria Math</vt:lpstr>
      <vt:lpstr>Trebuchet MS</vt:lpstr>
      <vt:lpstr>Wingdings</vt:lpstr>
      <vt:lpstr>Office Theme</vt:lpstr>
      <vt:lpstr>Accumulators and  Proofs in Groups of Unknown Order</vt:lpstr>
      <vt:lpstr>Accumulators [Bd94, CL02]</vt:lpstr>
      <vt:lpstr>RSA Accumulators [CL02, LiLiXue07]</vt:lpstr>
      <vt:lpstr>Accumulator Proofs</vt:lpstr>
      <vt:lpstr>An application:  low-memory blockchains</vt:lpstr>
      <vt:lpstr>“Stateless” mining</vt:lpstr>
      <vt:lpstr>RSA Accumulator State of Art</vt:lpstr>
      <vt:lpstr>Aggregate Membership Witnesses</vt:lpstr>
      <vt:lpstr>RSA = Trusted Setup?</vt:lpstr>
      <vt:lpstr>Class Groups [BW88,L12]</vt:lpstr>
      <vt:lpstr>Stateless Deletion</vt:lpstr>
      <vt:lpstr>Verification of Witnesses Too slow?</vt:lpstr>
      <vt:lpstr>Wesolowski Proof [Wesolowski’18]</vt:lpstr>
      <vt:lpstr>Proof of Exponentiation (PoE)</vt:lpstr>
      <vt:lpstr>PoE Efficiency</vt:lpstr>
      <vt:lpstr>Security: Adaptive Root Assumption</vt:lpstr>
      <vt:lpstr>Breaking Adaptive Root/PoE</vt:lpstr>
      <vt:lpstr>Breaking Adaptive Root/PoE</vt:lpstr>
      <vt:lpstr>Aggregating Non Mem Witnesses</vt:lpstr>
      <vt:lpstr>Aggregating Non Mem Witnesses</vt:lpstr>
      <vt:lpstr>Proof of Knowledge of Dlog?   (non-ZK)</vt:lpstr>
      <vt:lpstr>Proof of Exponentiation (PoE)</vt:lpstr>
      <vt:lpstr>Knowledge of Exponent (PoKE*)</vt:lpstr>
      <vt:lpstr>Knowledge of Exponent (PoKE)</vt:lpstr>
      <vt:lpstr>Impossibility result  [Bangerter, Camenisch, Krenn, 2010]</vt:lpstr>
      <vt:lpstr>Knowledge of Exponent (PoKE)</vt:lpstr>
      <vt:lpstr>Extracting the witness α</vt:lpstr>
      <vt:lpstr>Batch Non Mem Witnesses</vt:lpstr>
      <vt:lpstr>Accounting Systems</vt:lpstr>
      <vt:lpstr>Vector Commitments [Catalano,Fiore 13]</vt:lpstr>
      <vt:lpstr>Vector Commitments</vt:lpstr>
      <vt:lpstr>New Vector Commitments</vt:lpstr>
      <vt:lpstr>Application: Shorter IOPs [BCS16,LM18]</vt:lpstr>
      <vt:lpstr>Application: Shorter IOPs [BCS16,LM18]</vt:lpstr>
      <vt:lpstr>THE  END</vt:lpstr>
    </vt:vector>
  </TitlesOfParts>
  <Manager/>
  <Company>Stanford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Benedikt Bünz</dc:creator>
  <cp:keywords/>
  <dc:description/>
  <cp:lastModifiedBy>Benedikt Bunz</cp:lastModifiedBy>
  <cp:revision>1331</cp:revision>
  <cp:lastPrinted>2015-09-20T23:02:57Z</cp:lastPrinted>
  <dcterms:created xsi:type="dcterms:W3CDTF">2010-10-17T19:58:05Z</dcterms:created>
  <dcterms:modified xsi:type="dcterms:W3CDTF">2019-05-11T04:50:02Z</dcterms:modified>
  <cp:category/>
</cp:coreProperties>
</file>