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9"/>
  </p:notesMasterIdLst>
  <p:sldIdLst>
    <p:sldId id="582" r:id="rId2"/>
    <p:sldId id="644" r:id="rId3"/>
    <p:sldId id="583" r:id="rId4"/>
    <p:sldId id="587" r:id="rId5"/>
    <p:sldId id="584" r:id="rId6"/>
    <p:sldId id="645" r:id="rId7"/>
    <p:sldId id="646" r:id="rId8"/>
    <p:sldId id="647" r:id="rId9"/>
    <p:sldId id="648" r:id="rId10"/>
    <p:sldId id="649" r:id="rId11"/>
    <p:sldId id="650" r:id="rId12"/>
    <p:sldId id="653" r:id="rId13"/>
    <p:sldId id="585" r:id="rId14"/>
    <p:sldId id="460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462" r:id="rId26"/>
    <p:sldId id="464" r:id="rId27"/>
    <p:sldId id="463" r:id="rId28"/>
    <p:sldId id="461" r:id="rId29"/>
    <p:sldId id="477" r:id="rId30"/>
    <p:sldId id="466" r:id="rId31"/>
    <p:sldId id="467" r:id="rId32"/>
    <p:sldId id="468" r:id="rId33"/>
    <p:sldId id="469" r:id="rId34"/>
    <p:sldId id="465" r:id="rId35"/>
    <p:sldId id="654" r:id="rId36"/>
    <p:sldId id="485" r:id="rId37"/>
    <p:sldId id="478" r:id="rId38"/>
    <p:sldId id="470" r:id="rId39"/>
    <p:sldId id="471" r:id="rId40"/>
    <p:sldId id="652" r:id="rId41"/>
    <p:sldId id="409" r:id="rId42"/>
    <p:sldId id="410" r:id="rId43"/>
    <p:sldId id="411" r:id="rId44"/>
    <p:sldId id="412" r:id="rId45"/>
    <p:sldId id="656" r:id="rId46"/>
    <p:sldId id="324" r:id="rId47"/>
    <p:sldId id="657" r:id="rId48"/>
    <p:sldId id="532" r:id="rId49"/>
    <p:sldId id="655" r:id="rId50"/>
    <p:sldId id="325" r:id="rId51"/>
    <p:sldId id="326" r:id="rId52"/>
    <p:sldId id="327" r:id="rId53"/>
    <p:sldId id="328" r:id="rId54"/>
    <p:sldId id="280" r:id="rId55"/>
    <p:sldId id="277" r:id="rId56"/>
    <p:sldId id="281" r:id="rId57"/>
    <p:sldId id="282" r:id="rId58"/>
    <p:sldId id="516" r:id="rId59"/>
    <p:sldId id="488" r:id="rId60"/>
    <p:sldId id="487" r:id="rId61"/>
    <p:sldId id="531" r:id="rId62"/>
    <p:sldId id="658" r:id="rId63"/>
    <p:sldId id="472" r:id="rId64"/>
    <p:sldId id="505" r:id="rId65"/>
    <p:sldId id="520" r:id="rId66"/>
    <p:sldId id="521" r:id="rId67"/>
    <p:sldId id="522" r:id="rId68"/>
    <p:sldId id="506" r:id="rId69"/>
    <p:sldId id="433" r:id="rId70"/>
    <p:sldId id="388" r:id="rId71"/>
    <p:sldId id="507" r:id="rId72"/>
    <p:sldId id="508" r:id="rId73"/>
    <p:sldId id="510" r:id="rId74"/>
    <p:sldId id="513" r:id="rId75"/>
    <p:sldId id="511" r:id="rId76"/>
    <p:sldId id="660" r:id="rId77"/>
    <p:sldId id="518" r:id="rId78"/>
    <p:sldId id="512" r:id="rId79"/>
    <p:sldId id="382" r:id="rId80"/>
    <p:sldId id="384" r:id="rId81"/>
    <p:sldId id="385" r:id="rId82"/>
    <p:sldId id="386" r:id="rId83"/>
    <p:sldId id="480" r:id="rId84"/>
    <p:sldId id="529" r:id="rId85"/>
    <p:sldId id="659" r:id="rId86"/>
    <p:sldId id="534" r:id="rId87"/>
    <p:sldId id="441" r:id="rId88"/>
    <p:sldId id="533" r:id="rId89"/>
    <p:sldId id="397" r:id="rId90"/>
    <p:sldId id="322" r:id="rId91"/>
    <p:sldId id="524" r:id="rId92"/>
    <p:sldId id="525" r:id="rId93"/>
    <p:sldId id="530" r:id="rId94"/>
    <p:sldId id="474" r:id="rId95"/>
    <p:sldId id="475" r:id="rId96"/>
    <p:sldId id="476" r:id="rId97"/>
    <p:sldId id="651" r:id="rId98"/>
  </p:sldIdLst>
  <p:sldSz cx="12192000" cy="6858000"/>
  <p:notesSz cx="6858000" cy="9144000"/>
  <p:embeddedFontLst>
    <p:embeddedFont>
      <p:font typeface="Calibri" panose="020F0502020204030204" pitchFamily="34" charset="0"/>
      <p:regular r:id="rId100"/>
      <p:bold r:id="rId101"/>
      <p:italic r:id="rId102"/>
      <p:boldItalic r:id="rId103"/>
    </p:embeddedFont>
    <p:embeddedFont>
      <p:font typeface="Cambria Math" panose="02040503050406030204" pitchFamily="18" charset="0"/>
      <p:regular r:id="rId104"/>
    </p:embeddedFont>
    <p:embeddedFont>
      <p:font typeface="Gotham Bold" pitchFamily="50" charset="0"/>
      <p:regular r:id="rId105"/>
      <p:italic r:id="rId106"/>
    </p:embeddedFont>
    <p:embeddedFont>
      <p:font typeface="Lato" panose="020F0502020204030203" pitchFamily="34" charset="0"/>
      <p:regular r:id="rId107"/>
      <p:bold r:id="rId108"/>
      <p:italic r:id="rId109"/>
      <p:boldItalic r:id="rId110"/>
    </p:embeddedFont>
    <p:embeddedFont>
      <p:font typeface="Lato Regular" panose="020F0502020204030203" charset="0"/>
      <p:regular r:id="rId111"/>
    </p:embeddedFont>
    <p:embeddedFont>
      <p:font typeface="Wingdings 3" panose="05040102010807070707" pitchFamily="18" charset="2"/>
      <p:regular r:id="rId1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  <a:srgbClr val="0070C0"/>
    <a:srgbClr val="00CC00"/>
    <a:srgbClr val="0000FF"/>
    <a:srgbClr val="FF990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2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0" y="345"/>
      </p:cViewPr>
      <p:guideLst>
        <p:guide orient="horz" pos="4008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-1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3.fntdata"/><Relationship Id="rId16" Type="http://schemas.openxmlformats.org/officeDocument/2006/relationships/slide" Target="slides/slide15.xml"/><Relationship Id="rId107" Type="http://schemas.openxmlformats.org/officeDocument/2006/relationships/font" Target="fonts/font8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7.fntdata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0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1.fntdata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15:52:45.14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805 103 7831 0 0,'-2'-7'277'0'0,"0"1"-1"0"0,0 0 0 0 0,-1 0 0 0 0,0 0 0 0 0,0 0 0 0 0,0 0 0 0 0,-1 1 1 0 0,0 0-1 0 0,0-1 0 0 0,0 1 0 0 0,-1 0 0 0 0,0 1 0 0 0,-7-7 0 0 0,8 9-200 0 0,0 0 0 0 0,0-1 0 0 0,0 1 0 0 0,0 0 0 0 0,0 1 0 0 0,0-1 0 0 0,-1 1 0 0 0,1 0 0 0 0,-1 0 0 0 0,1 0 0 0 0,-1 1 0 0 0,1-1 0 0 0,-1 1 0 0 0,1 0 0 0 0,-1 1 0 0 0,1-1 0 0 0,-1 1 0 0 0,1-1 0 0 0,-1 2 0 0 0,-4 0 0 0 0,-6 4-10 0 0,1 0 1 0 0,0 1-1 0 0,0 1 1 0 0,0 0 0 0 0,-13 11-1 0 0,-59 52 19 0 0,35-24 108 0 0,2 2 0 0 0,1 3 1 0 0,3 1-1 0 0,-39 61 0 0 0,61-76-133 0 0,1 1 0 0 0,3 0 0 0 0,-29 83 0 0 0,38-92-32 0 0,2 0-1 0 0,2 0 1 0 0,1 1-1 0 0,1 0 0 0 0,1 0 1 0 0,2 45-1 0 0,3-58-30 0 0,1 1-1 0 0,0-1 0 0 0,1 0 0 0 0,1 0 0 0 0,1 0 1 0 0,1-1-1 0 0,0 0 0 0 0,1 0 0 0 0,1-1 1 0 0,0 0-1 0 0,1 0 0 0 0,1-1 0 0 0,1 0 1 0 0,0-1-1 0 0,0-1 0 0 0,20 17 0 0 0,-21-22 13 0 0,0-1-1 0 0,0 1 0 0 0,1-2 0 0 0,0 0 1 0 0,14 6-1 0 0,67 18 538 0 0,5 2 320 0 0,-89-28-830 0 0,0 0 1 0 0,0 0 0 0 0,-1 1-1 0 0,1 0 1 0 0,-1 1 0 0 0,0-1-1 0 0,-1 2 1 0 0,1-1 0 0 0,-1 1-1 0 0,0 0 1 0 0,-1 1 0 0 0,0-1-1 0 0,0 1 1 0 0,-1 1 0 0 0,7 11-1 0 0,1 8 100 0 0,0 1 1 0 0,-2 0-1 0 0,-1 1 0 0 0,-2 0 0 0 0,0 1 1 0 0,4 48-1 0 0,-7-23 75 0 0,-2 1-1 0 0,-9 99 1 0 0,-1-101-209 0 0,-2 1 0 0 0,-2-2 1 0 0,-3 1-1 0 0,-2-2 1 0 0,-32 70-1 0 0,23-70 5 0 0,-49 75 0 0 0,-45 43-539 0 0,25-50-89 0 0,-66 96-40 0 0,154-209 642 0 0,-49 86-159 0 0,49-84 162 0 0,2 1 0 0 0,-1 0 0 0 0,1 0 0 0 0,1 1 0 0 0,0-1 0 0 0,1 1 0 0 0,-2 12 0 0 0,4-23 14 0 0,0 0-1 0 0,0 1 1 0 0,0-1 0 0 0,-1 0 0 0 0,1 1-1 0 0,1-1 1 0 0,-1 0 0 0 0,0 1 0 0 0,0-1-1 0 0,0 0 1 0 0,1 0 0 0 0,-1 1 0 0 0,1-1-1 0 0,-1 0 1 0 0,1 0 0 0 0,-1 0 0 0 0,1 0-1 0 0,0 1 1 0 0,-1-1 0 0 0,1 0 0 0 0,0 0-1 0 0,0 0 1 0 0,0-1 0 0 0,0 1 0 0 0,1 1-1 0 0,0-1 2 0 0,1 0-1 0 0,0 0 1 0 0,0-1-1 0 0,0 1 1 0 0,-1-1 0 0 0,1 1-1 0 0,0-1 1 0 0,0 0-1 0 0,0 0 1 0 0,3-1-1 0 0,35-5 36 0 0,-32 4 89 0 0,0 1-1 0 0,17-1 0 0 0,-22 2-88 0 0,0 0 0 0 0,0 1 0 0 0,0-1 0 0 0,0 1 0 0 0,0 0-1 0 0,0 0 1 0 0,0 1 0 0 0,-1-1 0 0 0,1 1 0 0 0,3 2 0 0 0,16 12 292 0 0,-1 0 1 0 0,-1 2 0 0 0,31 32-1 0 0,-20-18-227 0 0,-1 1 0 0 0,41 59 0 0 0,-61-75-93 0 0,-1 1 1 0 0,0 0-1 0 0,-2 0 1 0 0,0 0-1 0 0,0 1 1 0 0,-2 1-1 0 0,-1-1 0 0 0,5 26 1 0 0,-6-3 77 0 0,-1 0 1 0 0,-3 0 0 0 0,-1 0-1 0 0,-6 43 1 0 0,-38 166 126 0 0,35-199-181 0 0,-112 597 63 0 0,69-90-157 0 0,54-280 64 0 0,4-226 0 0 0,2 0 0 0 0,2-1 0 0 0,19 62 0 0 0,-20-91 10 0 0,1 1-1 0 0,1-2 1 0 0,0 1 0 0 0,2-2-1 0 0,1 1 1 0 0,1-2-1 0 0,1 0 1 0 0,0 0 0 0 0,1-1-1 0 0,1-1 1 0 0,1-1-1 0 0,1-1 1 0 0,0 0 0 0 0,28 16-1 0 0,146 84 72 0 0,-160-99-131 0 0,2-1-1 0 0,-1-2 1 0 0,73 19 0 0 0,-97-31-91 0 0,-1 0-1 0 0,1 0 0 0 0,0-1 0 0 0,-1-1 1 0 0,1 1-1 0 0,0-2 0 0 0,0 1 1 0 0,-1-2-1 0 0,1 1 0 0 0,0-1 1 0 0,-1 0-1 0 0,0-1 0 0 0,1 0 1 0 0,-1-1-1 0 0,0 0 0 0 0,-1 0 0 0 0,1-1 1 0 0,-1 0-1 0 0,0-1 0 0 0,0 1 1 0 0,0-2-1 0 0,-1 1 0 0 0,0-1 1 0 0,0 0-1 0 0,8-12 0 0 0,-5 5-470 0 0,0-1-1 0 0,12-29 1 0 0,-2-3-323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1T18:00:54.189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905 12 9215 0 0,'-18'-4'1727'0'0,"1"1"-1"0"0,-1 1 1 0 0,0 0-1 0 0,-20 1 0 0 0,24 2-949 0 0,-1 0 0 0 0,2 1 0 0 0,-1 0 0 0 0,0 1 0 0 0,-24 9-1 0 0,32-9-717 0 0,-1 0-1 0 0,0 1 0 0 0,1 0 0 0 0,0 0 0 0 0,0 0 0 0 0,0 1 0 0 0,1 0 0 0 0,-1 0 0 0 0,-4 7 0 0 0,-7 9-40 0 0,-16 27 1 0 0,18-25 1 0 0,-228 312-116 0 0,-24 38-1179 0 0,259-359 1220 0 0,5-8 55 0 0,-1 0-1 0 0,0 0 1 0 0,0 0 0 0 0,0 0-1 0 0,-1-1 1 0 0,-6 7 0 0 0,6-10 463 0 0,7-8-141 0 0,6-8-34 0 0,-3 10-266 0 0,-1 1 0 0 0,1-1 0 0 0,0 1 0 0 0,1 0 0 0 0,-1 0-1 0 0,1 0 1 0 0,-1 1 0 0 0,1 0 0 0 0,0 0 0 0 0,-1 0 0 0 0,1 1 0 0 0,0-1 0 0 0,7 1 0 0 0,1 0-52 0 0,-1 0 0 0 0,1 1 0 0 0,-1 1 0 0 0,0 0 0 0 0,14 4 0 0 0,-18-3-39 0 0,0 0 0 0 0,-1 1 0 0 0,1 1 0 0 0,-1-1 0 0 0,0 2 0 0 0,0-1 0 0 0,0 1 0 0 0,-1 0 0 0 0,1 0 0 0 0,-1 1 0 0 0,-1 0 0 0 0,7 7 0 0 0,9 12-360 0 0,-1 1 1 0 0,17 29 0 0 0,9 11-190 0 0,-19-33 526 0 0,3-2-1 0 0,0-1 1 0 0,59 43 0 0 0,-69-57-778 0 0,0 1 0 0 0,-2 0 1 0 0,23 27-1 0 0,-16-7-3423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1T18:00:54.732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110 430 5527 0 0,'-4'1'135'0'0,"0"-1"-1"0"0,0 1 1 0 0,-1-1 0 0 0,1 0-1 0 0,0 0 1 0 0,0 0-1 0 0,0-1 1 0 0,0 0-1 0 0,0 1 1 0 0,0-1-1 0 0,0-1 1 0 0,0 1-1 0 0,1 0 1 0 0,-1-1 0 0 0,0 0-1 0 0,1 0 1 0 0,-1 0-1 0 0,1 0 1 0 0,0-1-1 0 0,0 1 1 0 0,-1-1-1 0 0,2 0 1 0 0,-1 0-1 0 0,0 0 1 0 0,1 0-1 0 0,-1 0 1 0 0,1-1 0 0 0,0 1-1 0 0,0-1 1 0 0,0 0-1 0 0,-1-3 1 0 0,3 5-60 0 0,-1 1 0 0 0,1 0-1 0 0,0 0 1 0 0,0 0 0 0 0,0-1 0 0 0,0 1 0 0 0,0 0 0 0 0,0 0 0 0 0,0 0 0 0 0,0-1 0 0 0,0 1 0 0 0,1 0 0 0 0,-1 0 0 0 0,0 0 0 0 0,1 0 0 0 0,-1-1 0 0 0,1 1-1 0 0,-1 0 1 0 0,1 0 0 0 0,0 0 0 0 0,-1 0 0 0 0,1 0 0 0 0,0 0 0 0 0,0 0 0 0 0,0 1 0 0 0,0-1 0 0 0,-1 0 0 0 0,1 0 0 0 0,0 1 0 0 0,1-1 0 0 0,-1 0-1 0 0,0 1 1 0 0,0-1 0 0 0,0 1 0 0 0,0-1 0 0 0,0 1 0 0 0,2-1 0 0 0,5-1 136 0 0,0 0 0 0 0,1 0 0 0 0,-1 1 0 0 0,10-1 1 0 0,-14 2-105 0 0,176-8 1656 0 0,-21 2-867 0 0,365-52 650 0 0,-2-26-476 0 0,-240 32-586 0 0,185-29 516 0 0,-326 63-549 0 0,1 6 1 0 0,194 8-1 0 0,-311 5-426 0 0,127 12 78 0 0,-135-10-75 0 0,0 1 0 0 0,0 0 0 0 0,-1 1 0 0 0,0 1 0 0 0,0 1-1 0 0,26 14 1 0 0,-36-18-11 0 0,-1 1-1 0 0,0 0 1 0 0,0 1 0 0 0,0-1-1 0 0,0 1 1 0 0,-1 0-1 0 0,0 0 1 0 0,0 1-1 0 0,0-1 1 0 0,0 1 0 0 0,4 11-1 0 0,-6-13-21 0 0,0-1 0 0 0,-1 1 0 0 0,0 0 0 0 0,0 0 0 0 0,0 0 0 0 0,0 0 0 0 0,-1 1 0 0 0,1-1 0 0 0,-1 0 0 0 0,0 0 0 0 0,-1 0 0 0 0,1 0 0 0 0,-1 0 0 0 0,1 1 0 0 0,-1-1 0 0 0,0 0 0 0 0,-1-1 0 0 0,1 1 0 0 0,-4 7 0 0 0,4-10-31 0 0,1 0-1 0 0,-1 0 1 0 0,1 0 0 0 0,-1 0 0 0 0,0 0 0 0 0,1-1 0 0 0,-1 1-1 0 0,0 0 1 0 0,0-1 0 0 0,1 1 0 0 0,-1 0 0 0 0,0-1 0 0 0,0 1-1 0 0,0-1 1 0 0,0 1 0 0 0,0-1 0 0 0,0 0 0 0 0,0 1-1 0 0,0-1 1 0 0,0 0 0 0 0,0 1 0 0 0,0-1 0 0 0,0 0 0 0 0,0 0-1 0 0,0 0 1 0 0,0 0 0 0 0,0 0 0 0 0,0 0 0 0 0,-1-1 0 0 0,-7-3-754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15:52:55.5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 1567 2759 0 0,'-13'-15'1434'0'0,"10"10"-990"0"0,0 1 0 0 0,-1 0 0 0 0,1 0 1 0 0,-1 0-1 0 0,-5-4 0 0 0,8 8-347 0 0,-1-1-1 0 0,1 0 1 0 0,0 1-1 0 0,0-1 1 0 0,0 1-1 0 0,0-1 1 0 0,-1 1-1 0 0,1-1 1 0 0,0 1-1 0 0,0 0 0 0 0,-1 0 1 0 0,1 0-1 0 0,0 0 1 0 0,0 0-1 0 0,-1 0 1 0 0,1 0-1 0 0,0 0 1 0 0,0 0-1 0 0,-1 0 1 0 0,1 1-1 0 0,0-1 1 0 0,0 1-1 0 0,-1-1 0 0 0,1 1 1 0 0,0-1-1 0 0,0 1 1 0 0,-2 1-1 0 0,2-2 17 0 0,0 1 0 0 0,0 0 0 0 0,1 0 0 0 0,-1 0 1 0 0,0 0-1 0 0,0-1 0 0 0,0 1 0 0 0,1 0 0 0 0,-1 0 0 0 0,0 1 0 0 0,1-1 0 0 0,-1 0 0 0 0,1 0 0 0 0,-1 0 0 0 0,1 0 0 0 0,-1 0 0 0 0,1 1 0 0 0,0-1 0 0 0,0 0 0 0 0,0 2 0 0 0,0 0 70 0 0,0 0 0 0 0,0 0 0 0 0,1 1 1 0 0,-1-1-1 0 0,1 0 0 0 0,0 0 0 0 0,2 5 0 0 0,2 4 212 0 0,1-1-1 0 0,15 20 1 0 0,-21-31-394 0 0,15 19 485 0 0,1 0-1 0 0,1-2 1 0 0,37 31-1 0 0,-19-18 101 0 0,-18-16-359 0 0,-2 1 0 0 0,0 1-1 0 0,0 1 1 0 0,-2 0 0 0 0,17 26-1 0 0,8 26-139 0 0,15 25 39 0 0,-44-81-114 0 0,0 0 0 0 0,1 0-1 0 0,0-2 1 0 0,22 21 0 0 0,-31-31-4 0 0,0-1 0 0 0,0 1 0 0 0,0 0 0 0 0,1 0 0 0 0,-1 0 0 0 0,0 0 0 0 0,0-1 0 0 0,0 1 0 0 0,1-1 0 0 0,-1 1 1 0 0,0-1-1 0 0,1 1 0 0 0,-1-1 0 0 0,0 0 0 0 0,1 0 0 0 0,-1 1 0 0 0,1-1 0 0 0,-1 0 0 0 0,1 0 0 0 0,-1 0 0 0 0,0-1 0 0 0,1 1 0 0 0,-1 0 0 0 0,0-1 0 0 0,1 1 0 0 0,-1 0 0 0 0,0-1 0 0 0,1 0 0 0 0,-1 1 0 0 0,0-1 0 0 0,0 0 0 0 0,1 1 0 0 0,-1-1 0 0 0,2-2 0 0 0,2-3 69 0 0,0 1-1 0 0,0-1 0 0 0,-1-1 0 0 0,0 1 1 0 0,5-9-1 0 0,-4 7-21 0 0,63-124 990 0 0,-16 28-596 0 0,277-447 623 0 0,4 88-818 0 0,35 34-204 0 0,-239 291-1063 0 0,3 2-4124 0 0,-6 12-1841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9T19:37:06.53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 36 3224 0 0,'0'0'143'0'0,"-8"5"270"0"0,-3 4 439 0 0,8-5 1635 0 0,10-4 6331 0 0,62-15-8624 0 0,1 2-1 0 0,1 3 1 0 0,80-1-1 0 0,-106 10-193 0 0,-20 0 0 0 0,34 3 0 0 0,64 1 0 0 0,95 5 0 0 0,-164-7-2 0 0,50-2 15 0 0,-45 1 40 0 0,8 2-53 0 0,-25-5 48 0 0,-28 3-13 0 0,0-1 0 0 0,0-1 0 0 0,21-5 0 0 0,-29 6-19 0 0,1-1 0 0 0,-1 1-1 0 0,0 1 1 0 0,1-1-1 0 0,-1 1 1 0 0,0 0 0 0 0,1 1-1 0 0,-1-1 1 0 0,12 4-1 0 0,0-1 23 0 0,29 2-1 0 0,-25 1 16 0 0,14-2-16 0 0,-13-1-10 0 0,4-3-27 0 0,-16 1 1 0 0,-8-1 3 0 0,-1 1 0 0 0,1-1 0 0 0,-1 0 1 0 0,0 0-1 0 0,1 0 0 0 0,-1-1 0 0 0,1 1 0 0 0,-1 0 1 0 0,0-1-1 0 0,1 1 0 0 0,2-3 0 0 0,14-5-2425 0 0,-13 6 968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9T19:37:07.72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69 13 7080 0 0,'-32'-12'1390'0'0,"30"12"-1198"0"0,0-1 0 0 0,0 1 1 0 0,0 0-1 0 0,0 0 0 0 0,0 0 0 0 0,0 1 0 0 0,0-1 1 0 0,0 0-1 0 0,0 1 0 0 0,0 0 0 0 0,0-1 1 0 0,0 1-1 0 0,-2 1 0 0 0,2-1 296 0 0,2-1 7 0 0,-4 8 751 0 0,4-7-1116 0 0,0 1 1 0 0,-1 0-1 0 0,1-1 0 0 0,0 1 0 0 0,0 0 0 0 0,0-1 1 0 0,0 1-1 0 0,0 0 0 0 0,1 0 0 0 0,-1-1 0 0 0,0 1 1 0 0,1 0-1 0 0,-1-1 0 0 0,1 1 0 0 0,1 2 0 0 0,3 16 437 0 0,-5-19-535 0 0,0 0 1 0 0,1 0 0 0 0,-1 0-1 0 0,1-1 1 0 0,0 1 0 0 0,-1 0 0 0 0,1 0-1 0 0,0 0 1 0 0,-1 0 0 0 0,1-1-1 0 0,0 1 1 0 0,0 0 0 0 0,0 0 0 0 0,1 0-1 0 0,2 2 61 0 0,12 15 68 0 0,1 0-1 0 0,34 26 0 0 0,-20-19-89 0 0,56 44-71 0 0,-78-62 0 0 0,0 0-1 0 0,1-1 1 0 0,11 7-1 0 0,8 4 17 0 0,3 3 226 0 0,37 17-1 0 0,-39-23-253 0 0,46 32-1 0 0,27 30 77 0 0,-85-62 108 0 0,25 24 0 0 0,-36-31-87 0 0,-5-5-71 0 0,2 7-86 0 0,-3 2 187 0 0,-2 3-101 0 0,1-13 45 0 0,-7 14 166 0 0,2-6-155 0 0,3-6-54 0 0,0 0 1 0 0,0 0-1 0 0,-1 0 0 0 0,1 0 1 0 0,-1-1-1 0 0,1 1 0 0 0,-1-1 1 0 0,-3 2-1 0 0,-8 11 55 0 0,12-12-72 0 0,-12 10 13 0 0,4-4 11 0 0,-23 18 5 0 0,1 1 0 0 0,-35 39 0 0 0,28-27-7 0 0,13-6 6 0 0,-44 46-1 0 0,46-60-26 0 0,17-15 0 0 0,1 0 0 0 0,0 0 0 0 0,-10 12 0 0 0,6-5 0 0 0,-1 0 0 0 0,-21 17 0 0 0,-6 6 0 0 0,32-29-6 0 0,0 0-1 0 0,0-1 0 0 0,-15 9 1 0 0,21-13-138 0 0,0-1-70 0 0,0 0-794 0 0,0 0-3293 0 0,0 0-1413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9T19:36:4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29 855 5064 0 0,'-1'-1'508'0'0,"-4"-2"-488"0"0,4 3 290 0 0,0-1 0 0 0,0 1 0 0 0,-1 0 0 0 0,1-1 0 0 0,0 1 1 0 0,-1 0-1 0 0,1 0 0 0 0,-1 0 0 0 0,1 0 0 0 0,-3 0 0 0 0,4 0-190 0 0,0 0 0 0 0,-1 1 0 0 0,1-1 1 0 0,0 0-1 0 0,-1 0 0 0 0,1 0 0 0 0,0 0 0 0 0,-1 1 0 0 0,1-1 0 0 0,0 0 0 0 0,0 0 0 0 0,-1 0 0 0 0,1 1 1 0 0,0-1-1 0 0,0 0 0 0 0,0 1 0 0 0,-1-1 0 0 0,1 0 0 0 0,0 0 0 0 0,0 1 0 0 0,0-1 0 0 0,0 0 0 0 0,0 1 0 0 0,-1-1 1 0 0,1 1-1 0 0,0 1 252 0 0,0 1-1 0 0,1-1 1 0 0,-1 0 0 0 0,0 1 0 0 0,1-1 0 0 0,-1 0 0 0 0,1 0 0 0 0,1 3 0 0 0,0 3-947 0 0,1 2 850 0 0,0 1 0 0 0,1 0 1 0 0,7 15-1 0 0,-3-8-104 0 0,48 109 226 0 0,-21-9-204 0 0,-10-28-146 0 0,-23-84-42 0 0,48 131 80 0 0,-43-120-78 0 0,2 0-1 0 0,-1-1 0 0 0,2 0 1 0 0,0-1-1 0 0,23 26 0 0 0,-30-38 6 0 0,0 0-1 0 0,0 0 0 0 0,0 0 0 0 0,0 0 0 0 0,1-1 0 0 0,-1 1 0 0 0,1-1 1 0 0,0 0-1 0 0,0 0 0 0 0,0 0 0 0 0,0-1 0 0 0,0 1 0 0 0,0-1 0 0 0,0 0 1 0 0,0 0-1 0 0,0-1 0 0 0,1 1 0 0 0,-1-1 0 0 0,8 0 0 0 0,-5-1 8 0 0,-1-1 0 0 0,1 0 0 0 0,0 0 0 0 0,-1 0 0 0 0,1-1 0 0 0,-1 0 0 0 0,0 0 0 0 0,0 0 0 0 0,0-1 0 0 0,0 0 0 0 0,7-7 0 0 0,8-8-5 0 0,-1 0-1 0 0,0-2 1 0 0,23-32-1 0 0,44-77 4 0 0,-24 33 211 0 0,113-167 683 0 0,24-34-433 0 0,23 19-105 0 0,75-20 842 0 0,-283 286-1064 0 0,0 1 0 0 0,20-12 0 0 0,-27 19-53 0 0,0 1 0 0 0,0 0 0 0 0,0 0-1 0 0,0 1 1 0 0,1 0 0 0 0,16-3-1 0 0,-24 6-86 0 0,0-1 0 0 0,0 1 1 0 0,0 0-1 0 0,0 0 0 0 0,1 0 0 0 0,-1 0 0 0 0,0 0 0 0 0,0 0 0 0 0,0 1 0 0 0,0-1 0 0 0,1 0 0 0 0,-1 1 0 0 0,0-1 0 0 0,0 0 0 0 0,0 1 0 0 0,0-1 0 0 0,0 1 0 0 0,2 1 0 0 0,-2 0-8 0 0,1 0-1 0 0,0 0 0 0 0,-1 0 1 0 0,1 0-1 0 0,-1 0 0 0 0,0 1 1 0 0,0-1-1 0 0,0 1 0 0 0,0-1 0 0 0,0 1 1 0 0,0-1-1 0 0,0 4 0 0 0,3 12-1144 0 0,-4-18-188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9T19:37:37.824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 0 3224 0 0,'-1'1'19'0'0,"1"-1"1"0"0,0 1-1 0 0,-1-1 0 0 0,1 1 1 0 0,0-1-1 0 0,-1 1 0 0 0,1-1 1 0 0,0 0-1 0 0,-1 1 0 0 0,1-1 1 0 0,-1 1-1 0 0,1-1 0 0 0,-1 0 1 0 0,1 0-1 0 0,-1 1 0 0 0,1-1 1 0 0,-2 0-1 0 0,2 0 197 0 0,0 0-1 0 0,0 0 1 0 0,0 0 0 0 0,-1 0 0 0 0,1 0 0 0 0,0 0-1 0 0,0 0 1 0 0,-1 0 0 0 0,1 0 0 0 0,0 0-1 0 0,0 0 1 0 0,-1 0 0 0 0,1 0 0 0 0,0 0-1 0 0,0 0 1 0 0,-1 0 0 0 0,1 0 0 0 0,0 0 0 0 0,0 0-1 0 0,-1 0 1 0 0,1 0 0 0 0,0 1 0 0 0,0-1-1 0 0,0 0 1 0 0,-1 0 0 0 0,1 0 0 0 0,0 0 0 0 0,0 0-1 0 0,0 1 1 0 0,-1-1 0 0 0,1 0 0 0 0,0 0-1 0 0,0 0 1 0 0,0 1 0 0 0,0-1 0 0 0,0 0-1 0 0,0 0 1 0 0,-1 1 0 0 0,1-1 0 0 0,0 0 0 0 0,8 9 2098 0 0,-5-7-2268 0 0,-1-1 0 0 0,1 1-1 0 0,0-1 1 0 0,-1 1-1 0 0,1-1 1 0 0,0 0-1 0 0,0 0 1 0 0,3 0 0 0 0,-3-1 149 0 0,1 0 0 0 0,-1 1 1 0 0,0-1-1 0 0,0 1 1 0 0,0-1-1 0 0,0 1 0 0 0,0 0 1 0 0,4 2-1 0 0,9-5 180 0 0,-7 0-293 0 0,65-4 166 0 0,-41 6-226 0 0,0 1-1 0 0,51 8 0 0 0,-69-7-21 0 0,0 0 0 0 0,1-1 0 0 0,20-2 0 0 0,-22 0 0 0 0,1 1 0 0 0,0 1 0 0 0,22 3 0 0 0,70 9-248 0 0,50 11 276 0 0,-127-22-21 0 0,1-1 0 0 0,-1-1 0 0 0,38-6 0 0 0,109-32 115 0 0,-117 30 100 0 0,-50 7-289 0 0,0-1 0 0 0,0 1 0 0 0,20 1-1 0 0,6-1 16 0 0,-21 0 132 0 0,0 1 1 0 0,1 0-1 0 0,20 4 0 0 0,-27-2-80 0 0,0 0 0 0 0,-1 1 0 0 0,11 4 0 0 0,7 3 0 0 0,17 1 0 0 0,-35-8 11 0 0,-6-2 6 0 0,-2-1-145 0 0,0 0-88 0 0,0 0-1142 0 0,0 0-4463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9T19:37:38.747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59 1 8352 0 0,'-5'2'202'0'0,"0"0"1"0"0,0 1 0 0 0,1-1-1 0 0,-1 1 1 0 0,1 1 0 0 0,-4 2-1 0 0,6-4 66 0 0,0 0 0 0 0,1-1-1 0 0,-1 1 1 0 0,1 0-1 0 0,-1-1 1 0 0,1 1 0 0 0,0 0-1 0 0,-1 0 1 0 0,1 0-1 0 0,0 0 1 0 0,1 0 0 0 0,-1 0-1 0 0,0 1 1 0 0,1-1-1 0 0,-1 0 1 0 0,0 4 0 0 0,-1 0 1483 0 0,2-6-1727 0 0,0 0 1 0 0,0 0-1 0 0,0 1 1 0 0,0-1-1 0 0,0 0 1 0 0,-1 0-1 0 0,1 0 1 0 0,0 1-1 0 0,0-1 1 0 0,0 0-1 0 0,0 0 1 0 0,0 1-1 0 0,0-1 1 0 0,0 0-1 0 0,0 1 1 0 0,0-1-1 0 0,0 0 1 0 0,0 0-1 0 0,0 1 1 0 0,0-1-1 0 0,0 0 1 0 0,0 0-1 0 0,1 1 1 0 0,-1-1-1 0 0,0 0 1 0 0,0 0-1 0 0,0 0 1 0 0,0 1-1 0 0,0-1 1 0 0,1 0-1 0 0,-1 0 1 0 0,0 0-1 0 0,0 1 1 0 0,0-1-1 0 0,1 0 1 0 0,-1 0-1 0 0,0 0 1 0 0,0 0-1 0 0,0 0 1 0 0,1 1-1 0 0,-1-1 1 0 0,0 0-1 0 0,1 0 1 0 0,17 16 125 0 0,2-1 1 0 0,0-1 0 0 0,32 17-1 0 0,-3-6 142 0 0,59 42 0 0 0,-39-23-716 0 0,33 25 600 0 0,-49-26-25 0 0,87 54 0 0 0,-108-74-132 0 0,-24-17 3 0 0,0 0 1 0 0,16 9-1 0 0,-22-14 37 0 0,0 0 0 0 0,0 1 0 0 0,0-1 0 0 0,-1 1 0 0 0,1-1 0 0 0,-1 1 0 0 0,1 0 0 0 0,-1-1 0 0 0,1 1 0 0 0,-1 0-1 0 0,0 0 1 0 0,0 0 0 0 0,1 3 0 0 0,3 3-92 0 0,-5-7-89 0 0,0-1 38 0 0,-1 2 122 0 0,-1-1 0 0 0,0 1 1 0 0,1 0-1 0 0,-1 0 0 0 0,1 0 1 0 0,0 0-1 0 0,-1 0 1 0 0,-1 4-1 0 0,-4 8-113 0 0,3-10 60 0 0,-1 1-7 0 0,1 0 0 0 0,-2-1 0 0 0,1 1 0 0 0,0-1-1 0 0,-8 5 1 0 0,2 0 37 0 0,-1 1 0 0 0,1 0-1 0 0,0 1 1 0 0,-10 14 0 0 0,-34 54 111 0 0,7-10-80 0 0,37-53-75 0 0,-12 22 1 0 0,-6 10 31 0 0,-8 12-3 0 0,0-8 56 0 0,17-24-20 0 0,-26 29 0 0 0,20-26-46 0 0,25-30-49 0 0,1-1-153 0 0,0 0-515 0 0,0 0-222 0 0,0 0-46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9T19:36:4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29 855 5064 0 0,'-1'-1'508'0'0,"-4"-2"-488"0"0,4 3 290 0 0,0-1 0 0 0,0 1 0 0 0,-1 0 0 0 0,1-1 0 0 0,0 1 1 0 0,-1 0-1 0 0,1 0 0 0 0,-1 0 0 0 0,1 0 0 0 0,-3 0 0 0 0,4 0-190 0 0,0 0 0 0 0,-1 1 0 0 0,1-1 1 0 0,0 0-1 0 0,-1 0 0 0 0,1 0 0 0 0,0 0 0 0 0,-1 1 0 0 0,1-1 0 0 0,0 0 0 0 0,0 0 0 0 0,-1 0 0 0 0,1 1 1 0 0,0-1-1 0 0,0 0 0 0 0,0 1 0 0 0,-1-1 0 0 0,1 0 0 0 0,0 0 0 0 0,0 1 0 0 0,0-1 0 0 0,0 0 0 0 0,0 1 0 0 0,-1-1 1 0 0,1 1-1 0 0,0 1 252 0 0,0 1-1 0 0,1-1 1 0 0,-1 0 0 0 0,0 1 0 0 0,1-1 0 0 0,-1 0 0 0 0,1 0 0 0 0,1 3 0 0 0,0 3-947 0 0,1 2 850 0 0,0 1 0 0 0,1 0 1 0 0,7 15-1 0 0,-3-8-104 0 0,48 109 226 0 0,-21-9-204 0 0,-10-28-146 0 0,-23-84-42 0 0,48 131 80 0 0,-43-120-78 0 0,2 0-1 0 0,-1-1 0 0 0,2 0 1 0 0,0-1-1 0 0,23 26 0 0 0,-30-38 6 0 0,0 0-1 0 0,0 0 0 0 0,0 0 0 0 0,0 0 0 0 0,1-1 0 0 0,-1 1 0 0 0,1-1 1 0 0,0 0-1 0 0,0 0 0 0 0,0 0 0 0 0,0-1 0 0 0,0 1 0 0 0,0-1 0 0 0,0 0 1 0 0,0 0-1 0 0,0-1 0 0 0,1 1 0 0 0,-1-1 0 0 0,8 0 0 0 0,-5-1 8 0 0,-1-1 0 0 0,1 0 0 0 0,0 0 0 0 0,-1 0 0 0 0,1-1 0 0 0,-1 0 0 0 0,0 0 0 0 0,0 0 0 0 0,0-1 0 0 0,0 0 0 0 0,7-7 0 0 0,8-8-5 0 0,-1 0-1 0 0,0-2 1 0 0,23-32-1 0 0,44-77 4 0 0,-24 33 211 0 0,113-167 683 0 0,24-34-433 0 0,23 19-105 0 0,75-20 842 0 0,-283 286-1064 0 0,0 1 0 0 0,20-12 0 0 0,-27 19-53 0 0,0 1 0 0 0,0 0 0 0 0,0 0-1 0 0,0 1 1 0 0,1 0 0 0 0,16-3-1 0 0,-24 6-86 0 0,0-1 0 0 0,0 1 1 0 0,0 0-1 0 0,0 0 0 0 0,1 0 0 0 0,-1 0 0 0 0,0 0 0 0 0,0 0 0 0 0,0 1 0 0 0,0-1 0 0 0,1 0 0 0 0,-1 1 0 0 0,0-1 0 0 0,0 0 0 0 0,0 1 0 0 0,0-1 0 0 0,0 1 0 0 0,2 1 0 0 0,-2 0-8 0 0,1 0-1 0 0,0 0 0 0 0,-1 0 1 0 0,1 0-1 0 0,-1 0 0 0 0,0 1 1 0 0,0-1-1 0 0,0 1 0 0 0,0-1 0 0 0,0 1 1 0 0,0-1-1 0 0,0 4 0 0 0,3 12-1144 0 0,-4-18-188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1T18:00:43.84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177 878 7367 188594 53411,'-3'-1'784'0'0,"-2"-1"-784"0"0,0 0 0 0 0,-3-2 0 0 0,-5 0 296 0 0,-8-1 640 0 0,-2 1-456 0 0,1 2-80 0 0,0 1 368 0 0,3 2 200 0 0,4 0 288 0 0,4-1 16 0 0,4 1 8 0 0,4 0-136 0 0,4 1-192 0 0,1 0-480 0 0,6 4-64 0 0,2 4-16 0 0,2 2 0 0 0,5 5 288 0 0,7 10-168 0 0,8 10-160 0 0,8 11-224 0 0,5 9-128 0 0,-1 1 0 0 0,-4-5 0 0 0,-3 1 0 0 0,-4-3 0 0 0,-5-5 0 0 0,-3-3 0 0 0,-2 1 0 0 0,-1-2 0 0 0,-2-4 0 0 0,-3-7 0 0 0,0-7 0 0 0,1-7 96 0 0,-2-7-32 0 0,1-8-64 0 0,1-6 104 0 0,1-7-32 0 0,3-6-8 0 0,10-15 152 0 0,15-21 112 0 0,9-13-160 0 0,4-8-104 0 0,10-12 16 0 0,2-4-80 0 0,-1 5 0 0 0,-2 7 0 0 0,-4 8 0 0 0,-2 8 0 0 0,-2 9 0 0 0,6 2 0 0 0,0 6 0 0 0,-4 7 0 0 0,-6 6 0 0 0,-7 6 0 0 0,-2 2 0 0 0,-2 3 0 0 0,-2 1 0 0 0,-2 1 0 0 0,-6 1 0 0 0,-7 2 0 0 0,-1-2 0 0 0,-1-5 0 0 0,3-6 0 0 0,8-12 0 0 0,10-12-72 0 0,14-10-216 0 0,10-6-320 0 0,5 1-432 0 0,-3 8-632 525 1,-10 16-9440 545 2,-14 16 3409-1070-3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F3E199F6-7446-453F-99F2-1A6E5A46EA22}" type="datetimeFigureOut">
              <a:rPr lang="en-US" smtClean="0"/>
              <a:pPr/>
              <a:t>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F254068A-8B0F-4B11-8535-1422FF250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1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D34C0-8070-EB4D-A43F-BC6BC5509AA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D34C0-8070-EB4D-A43F-BC6BC5509AA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D34C0-8070-EB4D-A43F-BC6BC5509AA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8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0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49" y="5919524"/>
            <a:ext cx="10985502" cy="31849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08622">
              <a:lnSpc>
                <a:spcPct val="100000"/>
              </a:lnSpc>
              <a:spcBef>
                <a:spcPts val="0"/>
              </a:spcBef>
              <a:buSzTx/>
              <a:buNone/>
              <a:defRPr sz="1782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98433"/>
            <a:ext cx="10985500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1131" y="6537299"/>
            <a:ext cx="189739" cy="190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9735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Lato" panose="020F0502020204030203" pitchFamily="34" charset="0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595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9332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475"/>
            <a:ext cx="10515600" cy="1325563"/>
          </a:xfrm>
        </p:spPr>
        <p:txBody>
          <a:bodyPr>
            <a:normAutofit/>
          </a:bodyPr>
          <a:lstStyle>
            <a:lvl1pPr algn="r">
              <a:defRPr sz="2800" b="1" baseline="0">
                <a:solidFill>
                  <a:srgbClr val="C00000"/>
                </a:solidFill>
                <a:latin typeface="Gotham Bold" pitchFamily="50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6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5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3C7B54D3-AD2A-472A-B78E-D0A85DD0437A}" type="datetimeFigureOut">
              <a:rPr lang="en-US" smtClean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5CB965B9-2BEF-49C3-8001-72214F5A3E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7" Type="http://schemas.openxmlformats.org/officeDocument/2006/relationships/image" Target="../media/image121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21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80.png"/><Relationship Id="rId7" Type="http://schemas.openxmlformats.org/officeDocument/2006/relationships/image" Target="../media/image11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20.png"/><Relationship Id="rId7" Type="http://schemas.openxmlformats.org/officeDocument/2006/relationships/image" Target="../media/image11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1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1.png"/><Relationship Id="rId4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7" Type="http://schemas.openxmlformats.org/officeDocument/2006/relationships/image" Target="../media/image5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customXml" Target="../ink/ink4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3" Type="http://schemas.openxmlformats.org/officeDocument/2006/relationships/image" Target="../media/image361.png"/><Relationship Id="rId7" Type="http://schemas.openxmlformats.org/officeDocument/2006/relationships/image" Target="../media/image58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1.png"/><Relationship Id="rId4" Type="http://schemas.openxmlformats.org/officeDocument/2006/relationships/image" Target="../media/image55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3" Type="http://schemas.openxmlformats.org/officeDocument/2006/relationships/image" Target="../media/image361.png"/><Relationship Id="rId7" Type="http://schemas.openxmlformats.org/officeDocument/2006/relationships/image" Target="../media/image58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1.png"/><Relationship Id="rId4" Type="http://schemas.openxmlformats.org/officeDocument/2006/relationships/image" Target="../media/image60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3" Type="http://schemas.openxmlformats.org/officeDocument/2006/relationships/image" Target="../media/image361.png"/><Relationship Id="rId7" Type="http://schemas.openxmlformats.org/officeDocument/2006/relationships/image" Target="../media/image58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1.png"/><Relationship Id="rId4" Type="http://schemas.openxmlformats.org/officeDocument/2006/relationships/image" Target="../media/image61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3" Type="http://schemas.openxmlformats.org/officeDocument/2006/relationships/image" Target="../media/image361.png"/><Relationship Id="rId7" Type="http://schemas.openxmlformats.org/officeDocument/2006/relationships/image" Target="../media/image58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1.png"/><Relationship Id="rId4" Type="http://schemas.openxmlformats.org/officeDocument/2006/relationships/image" Target="../media/image62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customXml" Target="../ink/ink6.xml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0.png"/><Relationship Id="rId5" Type="http://schemas.openxmlformats.org/officeDocument/2006/relationships/image" Target="../media/image83.png"/><Relationship Id="rId10" Type="http://schemas.openxmlformats.org/officeDocument/2006/relationships/image" Target="../media/image89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69.png"/><Relationship Id="rId4" Type="http://schemas.openxmlformats.org/officeDocument/2006/relationships/image" Target="../media/image7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customXml" Target="../ink/ink9.xml"/><Relationship Id="rId10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customXml" Target="../ink/ink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99.png"/><Relationship Id="rId10" Type="http://schemas.openxmlformats.org/officeDocument/2006/relationships/image" Target="../media/image105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750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0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940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andom Order Set Cover is as Easy as Offline"/>
          <p:cNvSpPr txBox="1">
            <a:spLocks noGrp="1"/>
          </p:cNvSpPr>
          <p:nvPr>
            <p:ph type="ctrTitle"/>
          </p:nvPr>
        </p:nvSpPr>
        <p:spPr>
          <a:xfrm>
            <a:off x="603249" y="2586856"/>
            <a:ext cx="10985502" cy="20918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5350" b="1" dirty="0">
                <a:solidFill>
                  <a:srgbClr val="C00000"/>
                </a:solidFill>
              </a:rPr>
              <a:t>Online Algos: Old and New</a:t>
            </a:r>
            <a:br>
              <a:rPr lang="en-US" sz="5350" b="1" dirty="0">
                <a:solidFill>
                  <a:srgbClr val="C00000"/>
                </a:solidFill>
              </a:rPr>
            </a:br>
            <a:r>
              <a:rPr lang="en-US" sz="3350" b="1" dirty="0"/>
              <a:t>Lecture 4: Search Problems</a:t>
            </a:r>
            <a:br>
              <a:rPr lang="en-US" sz="3350" b="1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Anupam Gupta (CMU), Greg Kehne (Harvard), and Roie Levin (CMU)">
            <a:extLst>
              <a:ext uri="{FF2B5EF4-FFF2-40B4-BE49-F238E27FC236}">
                <a16:creationId xmlns:a16="http://schemas.microsoft.com/office/drawing/2014/main" id="{F50557E9-27BA-41EB-820D-59864386B31E}"/>
              </a:ext>
            </a:extLst>
          </p:cNvPr>
          <p:cNvSpPr txBox="1"/>
          <p:nvPr/>
        </p:nvSpPr>
        <p:spPr>
          <a:xfrm>
            <a:off x="603249" y="5310239"/>
            <a:ext cx="10985502" cy="119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22860" rIns="22860" anchor="b">
            <a:normAutofit/>
          </a:bodyPr>
          <a:lstStyle/>
          <a:p>
            <a:pPr defTabSz="268288">
              <a:defRPr sz="3575"/>
            </a:pPr>
            <a:r>
              <a:rPr lang="en-US" sz="2200" b="1" dirty="0">
                <a:solidFill>
                  <a:srgbClr val="7030A0"/>
                </a:solidFill>
                <a:latin typeface="Lato" panose="020F0502020204030203" pitchFamily="34" charset="0"/>
              </a:rPr>
              <a:t>Anupam Gupta (NYU)</a:t>
            </a:r>
            <a:endParaRPr sz="2200" b="1" dirty="0">
              <a:solidFill>
                <a:srgbClr val="7030A0"/>
              </a:solidFill>
              <a:latin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E9642-D7CA-4CE7-9F50-79A413D1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30" y="6027600"/>
            <a:ext cx="3636811" cy="4831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Metric Function Chasing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132A6-8B12-4D72-9EF6-E87EE2C54E81}"/>
              </a:ext>
            </a:extLst>
          </p:cNvPr>
          <p:cNvSpPr txBox="1"/>
          <p:nvPr/>
        </p:nvSpPr>
        <p:spPr>
          <a:xfrm>
            <a:off x="838200" y="2156059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n points, unit distance from each other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522034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see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at each timestep, must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5220340" cy="923330"/>
              </a:xfrm>
              <a:prstGeom prst="rect">
                <a:avLst/>
              </a:prstGeom>
              <a:blipFill>
                <a:blip r:embed="rId2"/>
                <a:stretch>
                  <a:fillRect l="-105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E05AE-0215-4D84-AC52-BFA9FCA30BD1}"/>
                  </a:ext>
                </a:extLst>
              </p:cNvPr>
              <p:cNvSpPr txBox="1"/>
              <p:nvPr/>
            </p:nvSpPr>
            <p:spPr>
              <a:xfrm>
                <a:off x="838200" y="4037179"/>
                <a:ext cx="6013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Thm 1: </a:t>
                </a:r>
                <a:r>
                  <a:rPr lang="en-US" dirty="0">
                    <a:latin typeface="Lato" panose="020F0502020204030203" pitchFamily="34" charset="0"/>
                  </a:rPr>
                  <a:t>variant of Random marking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competitive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E05AE-0215-4D84-AC52-BFA9FCA3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7179"/>
                <a:ext cx="6013185" cy="369332"/>
              </a:xfrm>
              <a:prstGeom prst="rect">
                <a:avLst/>
              </a:prstGeom>
              <a:blipFill>
                <a:blip r:embed="rId3"/>
                <a:stretch>
                  <a:fillRect l="-913" t="-8197" r="-8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4142F-7186-4176-A15D-C656FE0E70FA}"/>
                  </a:ext>
                </a:extLst>
              </p:cNvPr>
              <p:cNvSpPr txBox="1"/>
              <p:nvPr/>
            </p:nvSpPr>
            <p:spPr>
              <a:xfrm>
                <a:off x="838200" y="4829725"/>
                <a:ext cx="9208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Thm 2: </a:t>
                </a:r>
                <a:r>
                  <a:rPr lang="en-US" dirty="0">
                    <a:latin typeface="Lato" panose="020F0502020204030203" pitchFamily="34" charset="0"/>
                  </a:rPr>
                  <a:t>Every (rand)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competitive (follows from previous lower bound)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4142F-7186-4176-A15D-C656FE0E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29725"/>
                <a:ext cx="9208739" cy="369332"/>
              </a:xfrm>
              <a:prstGeom prst="rect">
                <a:avLst/>
              </a:prstGeom>
              <a:blipFill>
                <a:blip r:embed="rId4"/>
                <a:stretch>
                  <a:fillRect l="-596" t="-8197" r="-33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7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Metric Function Chasing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132A6-8B12-4D72-9EF6-E87EE2C54E81}"/>
                  </a:ext>
                </a:extLst>
              </p:cNvPr>
              <p:cNvSpPr txBox="1"/>
              <p:nvPr/>
            </p:nvSpPr>
            <p:spPr>
              <a:xfrm>
                <a:off x="838200" y="2156059"/>
                <a:ext cx="4150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General metric space</a:t>
                </a:r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points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132A6-8B12-4D72-9EF6-E87EE2C54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6059"/>
                <a:ext cx="4150688" cy="369332"/>
              </a:xfrm>
              <a:prstGeom prst="rect">
                <a:avLst/>
              </a:prstGeom>
              <a:blipFill>
                <a:blip r:embed="rId2"/>
                <a:stretch>
                  <a:fillRect l="-1324" t="-10000" r="-5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3234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Each time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3234860" cy="369332"/>
              </a:xfrm>
              <a:prstGeom prst="rect">
                <a:avLst/>
              </a:prstGeom>
              <a:blipFill>
                <a:blip r:embed="rId3"/>
                <a:stretch>
                  <a:fillRect l="-169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E05AE-0215-4D84-AC52-BFA9FCA30BD1}"/>
                  </a:ext>
                </a:extLst>
              </p:cNvPr>
              <p:cNvSpPr txBox="1"/>
              <p:nvPr/>
            </p:nvSpPr>
            <p:spPr>
              <a:xfrm>
                <a:off x="838200" y="4037179"/>
                <a:ext cx="10778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Thm 3:</a:t>
                </a:r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competitive algo                                                              </a:t>
                </a:r>
                <a:r>
                  <a:rPr lang="en-US" sz="1400" dirty="0">
                    <a:latin typeface="Lato" panose="020F0502020204030203" pitchFamily="34" charset="0"/>
                  </a:rPr>
                  <a:t>[</a:t>
                </a:r>
                <a:r>
                  <a:rPr lang="en-US" sz="1400" dirty="0" err="1">
                    <a:latin typeface="Lato" panose="020F0502020204030203" pitchFamily="34" charset="0"/>
                  </a:rPr>
                  <a:t>Bubeck</a:t>
                </a:r>
                <a:r>
                  <a:rPr lang="en-US" sz="1400" dirty="0">
                    <a:latin typeface="Lato" panose="020F0502020204030203" pitchFamily="34" charset="0"/>
                  </a:rPr>
                  <a:t> Cohen Lee </a:t>
                </a:r>
                <a:r>
                  <a:rPr lang="en-US" sz="1400" dirty="0" err="1">
                    <a:latin typeface="Lato" panose="020F0502020204030203" pitchFamily="34" charset="0"/>
                  </a:rPr>
                  <a:t>Lee</a:t>
                </a:r>
                <a:r>
                  <a:rPr lang="en-US" sz="1400" dirty="0">
                    <a:latin typeface="Lato" panose="020F0502020204030203" pitchFamily="34" charset="0"/>
                  </a:rPr>
                  <a:t> 17, </a:t>
                </a:r>
                <a:r>
                  <a:rPr lang="en-US" sz="1400" dirty="0" err="1">
                    <a:latin typeface="Lato" panose="020F0502020204030203" pitchFamily="34" charset="0"/>
                  </a:rPr>
                  <a:t>Coester</a:t>
                </a:r>
                <a:r>
                  <a:rPr lang="en-US" sz="1400" dirty="0">
                    <a:latin typeface="Lato" panose="020F0502020204030203" pitchFamily="34" charset="0"/>
                  </a:rPr>
                  <a:t> Lee 19]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E05AE-0215-4D84-AC52-BFA9FCA3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7179"/>
                <a:ext cx="10778272" cy="369332"/>
              </a:xfrm>
              <a:prstGeom prst="rect">
                <a:avLst/>
              </a:prstGeom>
              <a:blipFill>
                <a:blip r:embed="rId4"/>
                <a:stretch>
                  <a:fillRect l="-5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4142F-7186-4176-A15D-C656FE0E70FA}"/>
                  </a:ext>
                </a:extLst>
              </p:cNvPr>
              <p:cNvSpPr txBox="1"/>
              <p:nvPr/>
            </p:nvSpPr>
            <p:spPr>
              <a:xfrm>
                <a:off x="838200" y="4829725"/>
                <a:ext cx="95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Thm 4: </a:t>
                </a:r>
                <a:r>
                  <a:rPr lang="en-US" dirty="0">
                    <a:latin typeface="Lato" panose="020F0502020204030203" pitchFamily="34" charset="0"/>
                  </a:rPr>
                  <a:t>Every (rand)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competitive                            </a:t>
                </a:r>
                <a:r>
                  <a:rPr lang="en-US" sz="1400" dirty="0">
                    <a:latin typeface="Lato" panose="020F0502020204030203" pitchFamily="34" charset="0"/>
                  </a:rPr>
                  <a:t>[</a:t>
                </a:r>
                <a:r>
                  <a:rPr lang="en-US" sz="1400" dirty="0" err="1">
                    <a:latin typeface="Lato" panose="020F0502020204030203" pitchFamily="34" charset="0"/>
                  </a:rPr>
                  <a:t>Bubeck</a:t>
                </a:r>
                <a:r>
                  <a:rPr lang="en-US" sz="1400" dirty="0">
                    <a:latin typeface="Lato" panose="020F0502020204030203" pitchFamily="34" charset="0"/>
                  </a:rPr>
                  <a:t> </a:t>
                </a:r>
                <a:r>
                  <a:rPr lang="en-US" sz="1400" dirty="0" err="1">
                    <a:latin typeface="Lato" panose="020F0502020204030203" pitchFamily="34" charset="0"/>
                  </a:rPr>
                  <a:t>Coester</a:t>
                </a:r>
                <a:r>
                  <a:rPr lang="en-US" sz="1400" dirty="0">
                    <a:latin typeface="Lato" panose="020F0502020204030203" pitchFamily="34" charset="0"/>
                  </a:rPr>
                  <a:t> </a:t>
                </a:r>
                <a:r>
                  <a:rPr lang="en-US" sz="1400" dirty="0" err="1">
                    <a:latin typeface="Lato" panose="020F0502020204030203" pitchFamily="34" charset="0"/>
                  </a:rPr>
                  <a:t>Rabani</a:t>
                </a:r>
                <a:r>
                  <a:rPr lang="en-US" sz="1400" dirty="0">
                    <a:latin typeface="Lato" panose="020F0502020204030203" pitchFamily="34" charset="0"/>
                  </a:rPr>
                  <a:t> 22]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4142F-7186-4176-A15D-C656FE0E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29725"/>
                <a:ext cx="9520683" cy="369332"/>
              </a:xfrm>
              <a:prstGeom prst="rect">
                <a:avLst/>
              </a:prstGeom>
              <a:blipFill>
                <a:blip r:embed="rId5"/>
                <a:stretch>
                  <a:fillRect l="-5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0B6E4B-9D0E-4781-B9C6-4A46CAE42FBA}"/>
                  </a:ext>
                </a:extLst>
              </p:cNvPr>
              <p:cNvSpPr txBox="1"/>
              <p:nvPr/>
            </p:nvSpPr>
            <p:spPr>
              <a:xfrm>
                <a:off x="1220602" y="3179241"/>
                <a:ext cx="387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must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, pay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0B6E4B-9D0E-4781-B9C6-4A46CAE42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02" y="3179241"/>
                <a:ext cx="3877665" cy="369332"/>
              </a:xfrm>
              <a:prstGeom prst="rect">
                <a:avLst/>
              </a:prstGeom>
              <a:blipFill>
                <a:blip r:embed="rId6"/>
                <a:stretch>
                  <a:fillRect l="-12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9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740619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Many of these ideas extend to paging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-server:</a:t>
                </a: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        k servers moving in a metric space</a:t>
                </a: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        requests arrive at location, must choose which server to move to it</a:t>
                </a:r>
              </a:p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7406195" cy="1754326"/>
              </a:xfrm>
              <a:prstGeom prst="rect">
                <a:avLst/>
              </a:prstGeom>
              <a:blipFill>
                <a:blip r:embed="rId2"/>
                <a:stretch>
                  <a:fillRect l="-741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9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A345D-5FA2-4549-8783-C61CA33E651E}"/>
              </a:ext>
            </a:extLst>
          </p:cNvPr>
          <p:cNvSpPr txBox="1"/>
          <p:nvPr/>
        </p:nvSpPr>
        <p:spPr>
          <a:xfrm>
            <a:off x="2047905" y="3013502"/>
            <a:ext cx="8096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otham Bold" pitchFamily="50" charset="0"/>
              </a:rPr>
              <a:t>Convex Function Chasing</a:t>
            </a:r>
          </a:p>
        </p:txBody>
      </p:sp>
    </p:spTree>
    <p:extLst>
      <p:ext uri="{BB962C8B-B14F-4D97-AF65-F5344CB8AC3E}">
        <p14:creationId xmlns:p14="http://schemas.microsoft.com/office/powerpoint/2010/main" val="350136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Body Chasing: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6E256-53C9-F046-8287-7ACBF0EB96ED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8338C-5175-0D44-BEB9-BA4C5443B279}"/>
              </a:ext>
            </a:extLst>
          </p:cNvPr>
          <p:cNvSpPr/>
          <p:nvPr/>
        </p:nvSpPr>
        <p:spPr>
          <a:xfrm>
            <a:off x="5771213" y="1405328"/>
            <a:ext cx="2518348" cy="4843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3FCDF-3DA4-4647-BC80-2FA55297FADB}"/>
              </a:ext>
            </a:extLst>
          </p:cNvPr>
          <p:cNvSpPr/>
          <p:nvPr/>
        </p:nvSpPr>
        <p:spPr>
          <a:xfrm>
            <a:off x="4392007" y="378114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E493DB-A4B6-A540-AC06-D24A2DC24B41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4483447" y="3826864"/>
            <a:ext cx="1245111" cy="4435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69C3DC0-2E0A-9546-BDF9-2052BC27F520}"/>
              </a:ext>
            </a:extLst>
          </p:cNvPr>
          <p:cNvSpPr/>
          <p:nvPr/>
        </p:nvSpPr>
        <p:spPr>
          <a:xfrm>
            <a:off x="5728558" y="4224727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1F450-7ACE-314C-85B1-7FAA6FEDC725}"/>
              </a:ext>
            </a:extLst>
          </p:cNvPr>
          <p:cNvSpPr txBox="1"/>
          <p:nvPr/>
        </p:nvSpPr>
        <p:spPr>
          <a:xfrm>
            <a:off x="5083296" y="4040061"/>
            <a:ext cx="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C2BAC-ADCD-1448-BD8B-DA504E9DF13F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354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C2BAC-ADCD-1448-BD8B-DA504E9D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3544644" cy="461665"/>
              </a:xfrm>
              <a:prstGeom prst="rect">
                <a:avLst/>
              </a:prstGeom>
              <a:blipFill>
                <a:blip r:embed="rId2"/>
                <a:stretch>
                  <a:fillRect l="-5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6DAC2A-1EBF-4999-ADEB-4A7855AF7926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66120F-5141-4387-A563-860FC262A442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66120F-5141-4387-A563-860FC262A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3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1758C8-55F0-49C8-8945-1DABFBD53743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1758C8-55F0-49C8-8945-1DABFBD53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88EAD2-4057-41F4-8AF3-C717B516752B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88EAD2-4057-41F4-8AF3-C717B516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F46E1F-EDC5-4E90-8828-FCFCCF6A4AFA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F46E1F-EDC5-4E90-8828-FCFCCF6A4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6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921FE89-8D09-4B3E-B9EB-53499BD599E0}"/>
              </a:ext>
            </a:extLst>
          </p:cNvPr>
          <p:cNvSpPr txBox="1"/>
          <p:nvPr/>
        </p:nvSpPr>
        <p:spPr>
          <a:xfrm>
            <a:off x="10480003" y="6550223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[Friedman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94]</a:t>
            </a:r>
          </a:p>
        </p:txBody>
      </p:sp>
    </p:spTree>
    <p:extLst>
      <p:ext uri="{BB962C8B-B14F-4D97-AF65-F5344CB8AC3E}">
        <p14:creationId xmlns:p14="http://schemas.microsoft.com/office/powerpoint/2010/main" val="41818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17" grpId="0"/>
      <p:bldP spid="3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Body Chasing: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6E256-53C9-F046-8287-7ACBF0EB96ED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8338C-5175-0D44-BEB9-BA4C5443B279}"/>
              </a:ext>
            </a:extLst>
          </p:cNvPr>
          <p:cNvSpPr/>
          <p:nvPr/>
        </p:nvSpPr>
        <p:spPr>
          <a:xfrm>
            <a:off x="5771213" y="1405328"/>
            <a:ext cx="2518348" cy="4843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3FCDF-3DA4-4647-BC80-2FA55297FADB}"/>
              </a:ext>
            </a:extLst>
          </p:cNvPr>
          <p:cNvSpPr/>
          <p:nvPr/>
        </p:nvSpPr>
        <p:spPr>
          <a:xfrm>
            <a:off x="4392007" y="3781144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492DADD5-B348-7D43-B3DE-49DAB0AA8D9E}"/>
              </a:ext>
            </a:extLst>
          </p:cNvPr>
          <p:cNvSpPr/>
          <p:nvPr/>
        </p:nvSpPr>
        <p:spPr>
          <a:xfrm rot="5400000">
            <a:off x="447512" y="1631706"/>
            <a:ext cx="4844041" cy="43912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48 h 10000"/>
              <a:gd name="connsiteX0" fmla="*/ 0 w 10031"/>
              <a:gd name="connsiteY0" fmla="*/ 5621 h 12073"/>
              <a:gd name="connsiteX1" fmla="*/ 10031 w 10031"/>
              <a:gd name="connsiteY1" fmla="*/ 0 h 12073"/>
              <a:gd name="connsiteX2" fmla="*/ 10000 w 10031"/>
              <a:gd name="connsiteY2" fmla="*/ 12073 h 12073"/>
              <a:gd name="connsiteX3" fmla="*/ 0 w 10031"/>
              <a:gd name="connsiteY3" fmla="*/ 12073 h 12073"/>
              <a:gd name="connsiteX4" fmla="*/ 0 w 10031"/>
              <a:gd name="connsiteY4" fmla="*/ 5621 h 12073"/>
              <a:gd name="connsiteX0" fmla="*/ 0 w 10002"/>
              <a:gd name="connsiteY0" fmla="*/ 6098 h 12550"/>
              <a:gd name="connsiteX1" fmla="*/ 10000 w 10002"/>
              <a:gd name="connsiteY1" fmla="*/ 0 h 12550"/>
              <a:gd name="connsiteX2" fmla="*/ 10000 w 10002"/>
              <a:gd name="connsiteY2" fmla="*/ 12550 h 12550"/>
              <a:gd name="connsiteX3" fmla="*/ 0 w 10002"/>
              <a:gd name="connsiteY3" fmla="*/ 12550 h 12550"/>
              <a:gd name="connsiteX4" fmla="*/ 0 w 10002"/>
              <a:gd name="connsiteY4" fmla="*/ 6098 h 1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2550">
                <a:moveTo>
                  <a:pt x="0" y="6098"/>
                </a:moveTo>
                <a:lnTo>
                  <a:pt x="10000" y="0"/>
                </a:lnTo>
                <a:cubicBezTo>
                  <a:pt x="9990" y="4024"/>
                  <a:pt x="10010" y="8526"/>
                  <a:pt x="10000" y="12550"/>
                </a:cubicBezTo>
                <a:lnTo>
                  <a:pt x="0" y="12550"/>
                </a:lnTo>
                <a:lnTo>
                  <a:pt x="0" y="609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E8BDEC-46F9-7049-BEB3-3DFEE01FE374}"/>
              </a:ext>
            </a:extLst>
          </p:cNvPr>
          <p:cNvSpPr/>
          <p:nvPr/>
        </p:nvSpPr>
        <p:spPr>
          <a:xfrm>
            <a:off x="4615471" y="52915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C97498-97E7-3447-AF82-EDCD05AD394D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483447" y="3826864"/>
            <a:ext cx="1245111" cy="4435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57A9DC-6A29-B94D-8F89-D6B5235361E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693520" y="4302776"/>
            <a:ext cx="1048429" cy="1002143"/>
          </a:xfrm>
          <a:prstGeom prst="straightConnector1">
            <a:avLst/>
          </a:prstGeom>
          <a:ln w="25400">
            <a:prstDash val="soli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B0EDB76-DA58-5349-B904-A221DE8DB964}"/>
              </a:ext>
            </a:extLst>
          </p:cNvPr>
          <p:cNvSpPr/>
          <p:nvPr/>
        </p:nvSpPr>
        <p:spPr>
          <a:xfrm>
            <a:off x="5728558" y="4224727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BEF034-09D0-5748-BAB0-B041559ABA0B}"/>
              </a:ext>
            </a:extLst>
          </p:cNvPr>
          <p:cNvSpPr txBox="1"/>
          <p:nvPr/>
        </p:nvSpPr>
        <p:spPr>
          <a:xfrm>
            <a:off x="5083296" y="4040061"/>
            <a:ext cx="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69A92-0315-D047-A863-CD6BD66FF367}"/>
              </a:ext>
            </a:extLst>
          </p:cNvPr>
          <p:cNvSpPr txBox="1"/>
          <p:nvPr/>
        </p:nvSpPr>
        <p:spPr>
          <a:xfrm>
            <a:off x="5160150" y="4675367"/>
            <a:ext cx="1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996230-00ED-334C-AC5B-A8077A310D16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182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 + 3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996230-00ED-334C-AC5B-A8077A310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1822854" cy="461665"/>
              </a:xfrm>
              <a:prstGeom prst="rect">
                <a:avLst/>
              </a:prstGeom>
              <a:blipFill>
                <a:blip r:embed="rId2"/>
                <a:stretch>
                  <a:fillRect l="-1003" t="-10526" r="-16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1AB31C-E3B3-914C-B9A1-E72FCAA7FFB0}"/>
                  </a:ext>
                </a:extLst>
              </p:cNvPr>
              <p:cNvSpPr txBox="1"/>
              <p:nvPr/>
            </p:nvSpPr>
            <p:spPr>
              <a:xfrm>
                <a:off x="719056" y="5426157"/>
                <a:ext cx="1399119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1AB31C-E3B3-914C-B9A1-E72FCAA7F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6" y="5426157"/>
                <a:ext cx="1399119" cy="461665"/>
              </a:xfrm>
              <a:prstGeom prst="rect">
                <a:avLst/>
              </a:prstGeom>
              <a:blipFill>
                <a:blip r:embed="rId3"/>
                <a:stretch>
                  <a:fillRect l="-13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628E887-2D95-402D-9BE5-38E91C130F1B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B1856-294C-43BD-957D-E8A7697A50A4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B1856-294C-43BD-957D-E8A7697A5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4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11F921-BC99-467C-95D6-BDAB026230D5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11F921-BC99-467C-95D6-BDAB02623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5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8193CF-0CBB-4679-BF3D-24CB6514E154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8193CF-0CBB-4679-BF3D-24CB6514E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6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0E3037-E58D-4EAE-9334-4B5C8363CDF2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0E3037-E58D-4EAE-9334-4B5C836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7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555E74-C9F2-4314-AE38-698C0BBDA9C7}"/>
              </a:ext>
            </a:extLst>
          </p:cNvPr>
          <p:cNvSpPr txBox="1"/>
          <p:nvPr/>
        </p:nvSpPr>
        <p:spPr>
          <a:xfrm>
            <a:off x="10480003" y="6550223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[Friedman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94]</a:t>
            </a:r>
          </a:p>
        </p:txBody>
      </p:sp>
    </p:spTree>
    <p:extLst>
      <p:ext uri="{BB962C8B-B14F-4D97-AF65-F5344CB8AC3E}">
        <p14:creationId xmlns:p14="http://schemas.microsoft.com/office/powerpoint/2010/main" val="4319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1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Body Chasing: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8338C-5175-0D44-BEB9-BA4C5443B279}"/>
              </a:ext>
            </a:extLst>
          </p:cNvPr>
          <p:cNvSpPr/>
          <p:nvPr/>
        </p:nvSpPr>
        <p:spPr>
          <a:xfrm>
            <a:off x="5771213" y="1405328"/>
            <a:ext cx="2518348" cy="4843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6E256-53C9-F046-8287-7ACBF0EB96ED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492DADD5-B348-7D43-B3DE-49DAB0AA8D9E}"/>
              </a:ext>
            </a:extLst>
          </p:cNvPr>
          <p:cNvSpPr/>
          <p:nvPr/>
        </p:nvSpPr>
        <p:spPr>
          <a:xfrm rot="5400000">
            <a:off x="447512" y="1631706"/>
            <a:ext cx="4844041" cy="43912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48 h 10000"/>
              <a:gd name="connsiteX0" fmla="*/ 0 w 10031"/>
              <a:gd name="connsiteY0" fmla="*/ 5621 h 12073"/>
              <a:gd name="connsiteX1" fmla="*/ 10031 w 10031"/>
              <a:gd name="connsiteY1" fmla="*/ 0 h 12073"/>
              <a:gd name="connsiteX2" fmla="*/ 10000 w 10031"/>
              <a:gd name="connsiteY2" fmla="*/ 12073 h 12073"/>
              <a:gd name="connsiteX3" fmla="*/ 0 w 10031"/>
              <a:gd name="connsiteY3" fmla="*/ 12073 h 12073"/>
              <a:gd name="connsiteX4" fmla="*/ 0 w 10031"/>
              <a:gd name="connsiteY4" fmla="*/ 5621 h 12073"/>
              <a:gd name="connsiteX0" fmla="*/ 0 w 10002"/>
              <a:gd name="connsiteY0" fmla="*/ 6098 h 12550"/>
              <a:gd name="connsiteX1" fmla="*/ 10000 w 10002"/>
              <a:gd name="connsiteY1" fmla="*/ 0 h 12550"/>
              <a:gd name="connsiteX2" fmla="*/ 10000 w 10002"/>
              <a:gd name="connsiteY2" fmla="*/ 12550 h 12550"/>
              <a:gd name="connsiteX3" fmla="*/ 0 w 10002"/>
              <a:gd name="connsiteY3" fmla="*/ 12550 h 12550"/>
              <a:gd name="connsiteX4" fmla="*/ 0 w 10002"/>
              <a:gd name="connsiteY4" fmla="*/ 6098 h 1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2550">
                <a:moveTo>
                  <a:pt x="0" y="6098"/>
                </a:moveTo>
                <a:lnTo>
                  <a:pt x="10000" y="0"/>
                </a:lnTo>
                <a:cubicBezTo>
                  <a:pt x="9990" y="4024"/>
                  <a:pt x="10010" y="8526"/>
                  <a:pt x="10000" y="12550"/>
                </a:cubicBezTo>
                <a:lnTo>
                  <a:pt x="0" y="12550"/>
                </a:lnTo>
                <a:lnTo>
                  <a:pt x="0" y="60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3FCDF-3DA4-4647-BC80-2FA55297FADB}"/>
              </a:ext>
            </a:extLst>
          </p:cNvPr>
          <p:cNvSpPr/>
          <p:nvPr/>
        </p:nvSpPr>
        <p:spPr>
          <a:xfrm>
            <a:off x="4392007" y="3781144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E8BDEC-46F9-7049-BEB3-3DFEE01FE374}"/>
              </a:ext>
            </a:extLst>
          </p:cNvPr>
          <p:cNvSpPr/>
          <p:nvPr/>
        </p:nvSpPr>
        <p:spPr>
          <a:xfrm>
            <a:off x="4615471" y="52915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22EA-7868-7747-AF60-A58D8649C9F7}"/>
              </a:ext>
            </a:extLst>
          </p:cNvPr>
          <p:cNvSpPr/>
          <p:nvPr/>
        </p:nvSpPr>
        <p:spPr>
          <a:xfrm>
            <a:off x="673890" y="1405327"/>
            <a:ext cx="7615671" cy="202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27D811-E1A0-DA45-B5D1-C5E79D8D4276}"/>
              </a:ext>
            </a:extLst>
          </p:cNvPr>
          <p:cNvCxnSpPr>
            <a:cxnSpLocks/>
            <a:stCxn id="10" idx="0"/>
            <a:endCxn id="14" idx="4"/>
          </p:cNvCxnSpPr>
          <p:nvPr/>
        </p:nvCxnSpPr>
        <p:spPr>
          <a:xfrm flipV="1">
            <a:off x="4661191" y="3474721"/>
            <a:ext cx="314477" cy="181680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9143AC0-AA99-0549-BFFA-E746AC040FB6}"/>
              </a:ext>
            </a:extLst>
          </p:cNvPr>
          <p:cNvSpPr/>
          <p:nvPr/>
        </p:nvSpPr>
        <p:spPr>
          <a:xfrm>
            <a:off x="4929948" y="3383281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05AE08-FB24-2046-8176-C5B54CD7D478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4483447" y="3826864"/>
            <a:ext cx="1245111" cy="4435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B67CDC-E2C9-3B4D-BEFE-50F11D33710B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4693520" y="4302776"/>
            <a:ext cx="1048429" cy="1002143"/>
          </a:xfrm>
          <a:prstGeom prst="straightConnector1">
            <a:avLst/>
          </a:prstGeom>
          <a:ln w="25400">
            <a:prstDash val="soli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2FB4473-5A47-C64D-8B88-C80248906F64}"/>
              </a:ext>
            </a:extLst>
          </p:cNvPr>
          <p:cNvSpPr/>
          <p:nvPr/>
        </p:nvSpPr>
        <p:spPr>
          <a:xfrm>
            <a:off x="5728558" y="4224727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5B5552-9743-1444-B2F5-E647B8CB0132}"/>
              </a:ext>
            </a:extLst>
          </p:cNvPr>
          <p:cNvSpPr txBox="1"/>
          <p:nvPr/>
        </p:nvSpPr>
        <p:spPr>
          <a:xfrm>
            <a:off x="5083296" y="4040061"/>
            <a:ext cx="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3ADAD7-0E21-1A47-A2A4-E9FEAE3EEB4A}"/>
              </a:ext>
            </a:extLst>
          </p:cNvPr>
          <p:cNvSpPr txBox="1"/>
          <p:nvPr/>
        </p:nvSpPr>
        <p:spPr>
          <a:xfrm>
            <a:off x="5160150" y="4675367"/>
            <a:ext cx="1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BA687B-E798-8840-A1EE-102D0888A9CA}"/>
              </a:ext>
            </a:extLst>
          </p:cNvPr>
          <p:cNvSpPr txBox="1"/>
          <p:nvPr/>
        </p:nvSpPr>
        <p:spPr>
          <a:xfrm>
            <a:off x="4577261" y="4104947"/>
            <a:ext cx="2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E5EDA6-C2E5-F147-8367-7D8A6F0171AE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2296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 + 3 + 5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E5EDA6-C2E5-F147-8367-7D8A6F017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2296987" cy="461665"/>
              </a:xfrm>
              <a:prstGeom prst="rect">
                <a:avLst/>
              </a:prstGeom>
              <a:blipFill>
                <a:blip r:embed="rId2"/>
                <a:stretch>
                  <a:fillRect l="-798" t="-10526" r="-29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9DB796-A7F8-6D40-B1CB-6030F378FC84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182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 + 3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9DB796-A7F8-6D40-B1CB-6030F378F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1822854" cy="461665"/>
              </a:xfrm>
              <a:prstGeom prst="rect">
                <a:avLst/>
              </a:prstGeom>
              <a:blipFill>
                <a:blip r:embed="rId3"/>
                <a:stretch>
                  <a:fillRect l="-1003" t="-10526" r="-16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87E8B3-C43B-46CF-9868-197524E50D21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8D444B-D233-44E0-994D-FD39A97B99C0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8D444B-D233-44E0-994D-FD39A97B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4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6C1B85-EF55-459D-8AEF-4D03F404E641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6C1B85-EF55-459D-8AEF-4D03F404E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5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BAF65F-A8FA-4A98-98CD-DA66E514F51F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BAF65F-A8FA-4A98-98CD-DA66E514F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6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53E9D3-AE45-46F1-AA92-A4B19264C7FD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53E9D3-AE45-46F1-AA92-A4B192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7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A6606FD-14B4-45BB-8FC8-CCBEB6C70A4C}"/>
              </a:ext>
            </a:extLst>
          </p:cNvPr>
          <p:cNvSpPr txBox="1"/>
          <p:nvPr/>
        </p:nvSpPr>
        <p:spPr>
          <a:xfrm>
            <a:off x="10480003" y="6550223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[Friedman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94]</a:t>
            </a:r>
          </a:p>
        </p:txBody>
      </p:sp>
    </p:spTree>
    <p:extLst>
      <p:ext uri="{BB962C8B-B14F-4D97-AF65-F5344CB8AC3E}">
        <p14:creationId xmlns:p14="http://schemas.microsoft.com/office/powerpoint/2010/main" val="28204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Body Chasing: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8338C-5175-0D44-BEB9-BA4C5443B279}"/>
              </a:ext>
            </a:extLst>
          </p:cNvPr>
          <p:cNvSpPr/>
          <p:nvPr/>
        </p:nvSpPr>
        <p:spPr>
          <a:xfrm>
            <a:off x="5771213" y="1405328"/>
            <a:ext cx="2518348" cy="4843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492DADD5-B348-7D43-B3DE-49DAB0AA8D9E}"/>
              </a:ext>
            </a:extLst>
          </p:cNvPr>
          <p:cNvSpPr/>
          <p:nvPr/>
        </p:nvSpPr>
        <p:spPr>
          <a:xfrm rot="5400000">
            <a:off x="447512" y="1631706"/>
            <a:ext cx="4844041" cy="43912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48 h 10000"/>
              <a:gd name="connsiteX0" fmla="*/ 0 w 10031"/>
              <a:gd name="connsiteY0" fmla="*/ 5621 h 12073"/>
              <a:gd name="connsiteX1" fmla="*/ 10031 w 10031"/>
              <a:gd name="connsiteY1" fmla="*/ 0 h 12073"/>
              <a:gd name="connsiteX2" fmla="*/ 10000 w 10031"/>
              <a:gd name="connsiteY2" fmla="*/ 12073 h 12073"/>
              <a:gd name="connsiteX3" fmla="*/ 0 w 10031"/>
              <a:gd name="connsiteY3" fmla="*/ 12073 h 12073"/>
              <a:gd name="connsiteX4" fmla="*/ 0 w 10031"/>
              <a:gd name="connsiteY4" fmla="*/ 5621 h 12073"/>
              <a:gd name="connsiteX0" fmla="*/ 0 w 10002"/>
              <a:gd name="connsiteY0" fmla="*/ 6098 h 12550"/>
              <a:gd name="connsiteX1" fmla="*/ 10000 w 10002"/>
              <a:gd name="connsiteY1" fmla="*/ 0 h 12550"/>
              <a:gd name="connsiteX2" fmla="*/ 10000 w 10002"/>
              <a:gd name="connsiteY2" fmla="*/ 12550 h 12550"/>
              <a:gd name="connsiteX3" fmla="*/ 0 w 10002"/>
              <a:gd name="connsiteY3" fmla="*/ 12550 h 12550"/>
              <a:gd name="connsiteX4" fmla="*/ 0 w 10002"/>
              <a:gd name="connsiteY4" fmla="*/ 6098 h 1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2550">
                <a:moveTo>
                  <a:pt x="0" y="6098"/>
                </a:moveTo>
                <a:lnTo>
                  <a:pt x="10000" y="0"/>
                </a:lnTo>
                <a:cubicBezTo>
                  <a:pt x="9990" y="4024"/>
                  <a:pt x="10010" y="8526"/>
                  <a:pt x="10000" y="12550"/>
                </a:cubicBezTo>
                <a:lnTo>
                  <a:pt x="0" y="12550"/>
                </a:lnTo>
                <a:lnTo>
                  <a:pt x="0" y="60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6E256-53C9-F046-8287-7ACBF0EB96ED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22EA-7868-7747-AF60-A58D8649C9F7}"/>
              </a:ext>
            </a:extLst>
          </p:cNvPr>
          <p:cNvSpPr/>
          <p:nvPr/>
        </p:nvSpPr>
        <p:spPr>
          <a:xfrm>
            <a:off x="673890" y="1405327"/>
            <a:ext cx="7615671" cy="2023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27D811-E1A0-DA45-B5D1-C5E79D8D4276}"/>
              </a:ext>
            </a:extLst>
          </p:cNvPr>
          <p:cNvCxnSpPr>
            <a:cxnSpLocks/>
            <a:stCxn id="10" idx="0"/>
            <a:endCxn id="14" idx="4"/>
          </p:cNvCxnSpPr>
          <p:nvPr/>
        </p:nvCxnSpPr>
        <p:spPr>
          <a:xfrm flipV="1">
            <a:off x="4661191" y="3474721"/>
            <a:ext cx="314477" cy="181680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BC3FCDF-3DA4-4647-BC80-2FA55297FADB}"/>
              </a:ext>
            </a:extLst>
          </p:cNvPr>
          <p:cNvSpPr/>
          <p:nvPr/>
        </p:nvSpPr>
        <p:spPr>
          <a:xfrm>
            <a:off x="4392007" y="3781144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E8BDEC-46F9-7049-BEB3-3DFEE01FE374}"/>
              </a:ext>
            </a:extLst>
          </p:cNvPr>
          <p:cNvSpPr/>
          <p:nvPr/>
        </p:nvSpPr>
        <p:spPr>
          <a:xfrm>
            <a:off x="4615471" y="52915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143AC0-AA99-0549-BFFA-E746AC040FB6}"/>
              </a:ext>
            </a:extLst>
          </p:cNvPr>
          <p:cNvSpPr/>
          <p:nvPr/>
        </p:nvSpPr>
        <p:spPr>
          <a:xfrm>
            <a:off x="4929948" y="3383281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3A40F7A-5125-8449-B576-8432E4C22D96}"/>
              </a:ext>
            </a:extLst>
          </p:cNvPr>
          <p:cNvSpPr/>
          <p:nvPr/>
        </p:nvSpPr>
        <p:spPr>
          <a:xfrm rot="10800000">
            <a:off x="4929948" y="1407534"/>
            <a:ext cx="3359612" cy="380912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999CB0-D7E4-1B46-A36B-84E96083E519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5021388" y="2628907"/>
            <a:ext cx="922581" cy="754374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DBB5893-1ED0-A546-9EA0-C76ED005EBC4}"/>
              </a:ext>
            </a:extLst>
          </p:cNvPr>
          <p:cNvSpPr/>
          <p:nvPr/>
        </p:nvSpPr>
        <p:spPr>
          <a:xfrm>
            <a:off x="5930578" y="2550858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1C8861-6B61-4346-9391-FF874BB8F5A3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4483447" y="3826864"/>
            <a:ext cx="1245111" cy="4435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5ACE4B-35E7-C341-AF17-63B08463C048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4693520" y="4302776"/>
            <a:ext cx="1048429" cy="1002143"/>
          </a:xfrm>
          <a:prstGeom prst="straightConnector1">
            <a:avLst/>
          </a:prstGeom>
          <a:ln w="25400">
            <a:prstDash val="soli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3F5B895-1B89-254F-8513-3D0F1A6128E8}"/>
              </a:ext>
            </a:extLst>
          </p:cNvPr>
          <p:cNvSpPr/>
          <p:nvPr/>
        </p:nvSpPr>
        <p:spPr>
          <a:xfrm>
            <a:off x="5728558" y="4224727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D920DD-93A1-E847-BFCB-5904167F1286}"/>
              </a:ext>
            </a:extLst>
          </p:cNvPr>
          <p:cNvSpPr txBox="1"/>
          <p:nvPr/>
        </p:nvSpPr>
        <p:spPr>
          <a:xfrm>
            <a:off x="5083296" y="4040061"/>
            <a:ext cx="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802A8-53BC-4C47-BF4B-650EEEC47422}"/>
              </a:ext>
            </a:extLst>
          </p:cNvPr>
          <p:cNvSpPr txBox="1"/>
          <p:nvPr/>
        </p:nvSpPr>
        <p:spPr>
          <a:xfrm>
            <a:off x="5160150" y="4675367"/>
            <a:ext cx="1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1F90C9-FC97-FD41-B15A-B0177FCBE89A}"/>
              </a:ext>
            </a:extLst>
          </p:cNvPr>
          <p:cNvSpPr txBox="1"/>
          <p:nvPr/>
        </p:nvSpPr>
        <p:spPr>
          <a:xfrm>
            <a:off x="4577261" y="4104947"/>
            <a:ext cx="2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99948A-50F7-6243-81F6-05BB9D9D0B4C}"/>
              </a:ext>
            </a:extLst>
          </p:cNvPr>
          <p:cNvSpPr txBox="1"/>
          <p:nvPr/>
        </p:nvSpPr>
        <p:spPr>
          <a:xfrm>
            <a:off x="5302151" y="2686964"/>
            <a:ext cx="2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9F4EC2-E9CA-0641-BB27-3E85B670562E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354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 + 3 + 5 + 3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9F4EC2-E9CA-0641-BB27-3E85B6705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3544644" cy="461665"/>
              </a:xfrm>
              <a:prstGeom prst="rect">
                <a:avLst/>
              </a:prstGeom>
              <a:blipFill>
                <a:blip r:embed="rId2"/>
                <a:stretch>
                  <a:fillRect l="-5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648401-339C-DA46-9D0A-FD9F8533BE7E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2296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 + 3 + 5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648401-339C-DA46-9D0A-FD9F8533B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2296987" cy="461665"/>
              </a:xfrm>
              <a:prstGeom prst="rect">
                <a:avLst/>
              </a:prstGeom>
              <a:blipFill>
                <a:blip r:embed="rId3"/>
                <a:stretch>
                  <a:fillRect l="-798" t="-10526" r="-29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6B6F16-D13C-45A3-B53E-F460F0329179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E543A-C510-4463-8E6C-1F15D66490B2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E543A-C510-4463-8E6C-1F15D664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4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D1A15-33BA-4DEC-85FD-C22ABE9DD65C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D1A15-33BA-4DEC-85FD-C22ABE9DD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5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3B940D-F817-4EAD-AD0E-1EC69B277DFF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3B940D-F817-4EAD-AD0E-1EC69B277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6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B04DA0-CB73-495E-BDDF-0F03F5BBEC49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B04DA0-CB73-495E-BDDF-0F03F5BBE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7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FEAC8EB-D1B3-4ACB-8328-AA5E10C469A3}"/>
              </a:ext>
            </a:extLst>
          </p:cNvPr>
          <p:cNvSpPr txBox="1"/>
          <p:nvPr/>
        </p:nvSpPr>
        <p:spPr>
          <a:xfrm>
            <a:off x="10480003" y="6550223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[Friedman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94]</a:t>
            </a:r>
          </a:p>
        </p:txBody>
      </p:sp>
    </p:spTree>
    <p:extLst>
      <p:ext uri="{BB962C8B-B14F-4D97-AF65-F5344CB8AC3E}">
        <p14:creationId xmlns:p14="http://schemas.microsoft.com/office/powerpoint/2010/main" val="15878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F6E256-53C9-F046-8287-7ACBF0EB96ED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Body Chasing: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8338C-5175-0D44-BEB9-BA4C5443B279}"/>
              </a:ext>
            </a:extLst>
          </p:cNvPr>
          <p:cNvSpPr/>
          <p:nvPr/>
        </p:nvSpPr>
        <p:spPr>
          <a:xfrm>
            <a:off x="5771213" y="1405328"/>
            <a:ext cx="2518348" cy="484307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492DADD5-B348-7D43-B3DE-49DAB0AA8D9E}"/>
              </a:ext>
            </a:extLst>
          </p:cNvPr>
          <p:cNvSpPr/>
          <p:nvPr/>
        </p:nvSpPr>
        <p:spPr>
          <a:xfrm rot="5400000">
            <a:off x="447512" y="1631706"/>
            <a:ext cx="4844041" cy="43912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48 h 10000"/>
              <a:gd name="connsiteX0" fmla="*/ 0 w 10031"/>
              <a:gd name="connsiteY0" fmla="*/ 5621 h 12073"/>
              <a:gd name="connsiteX1" fmla="*/ 10031 w 10031"/>
              <a:gd name="connsiteY1" fmla="*/ 0 h 12073"/>
              <a:gd name="connsiteX2" fmla="*/ 10000 w 10031"/>
              <a:gd name="connsiteY2" fmla="*/ 12073 h 12073"/>
              <a:gd name="connsiteX3" fmla="*/ 0 w 10031"/>
              <a:gd name="connsiteY3" fmla="*/ 12073 h 12073"/>
              <a:gd name="connsiteX4" fmla="*/ 0 w 10031"/>
              <a:gd name="connsiteY4" fmla="*/ 5621 h 12073"/>
              <a:gd name="connsiteX0" fmla="*/ 0 w 10002"/>
              <a:gd name="connsiteY0" fmla="*/ 6098 h 12550"/>
              <a:gd name="connsiteX1" fmla="*/ 10000 w 10002"/>
              <a:gd name="connsiteY1" fmla="*/ 0 h 12550"/>
              <a:gd name="connsiteX2" fmla="*/ 10000 w 10002"/>
              <a:gd name="connsiteY2" fmla="*/ 12550 h 12550"/>
              <a:gd name="connsiteX3" fmla="*/ 0 w 10002"/>
              <a:gd name="connsiteY3" fmla="*/ 12550 h 12550"/>
              <a:gd name="connsiteX4" fmla="*/ 0 w 10002"/>
              <a:gd name="connsiteY4" fmla="*/ 6098 h 1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2550">
                <a:moveTo>
                  <a:pt x="0" y="6098"/>
                </a:moveTo>
                <a:lnTo>
                  <a:pt x="10000" y="0"/>
                </a:lnTo>
                <a:cubicBezTo>
                  <a:pt x="9990" y="4024"/>
                  <a:pt x="10010" y="8526"/>
                  <a:pt x="10000" y="12550"/>
                </a:cubicBezTo>
                <a:lnTo>
                  <a:pt x="0" y="12550"/>
                </a:lnTo>
                <a:lnTo>
                  <a:pt x="0" y="6098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22EA-7868-7747-AF60-A58D8649C9F7}"/>
              </a:ext>
            </a:extLst>
          </p:cNvPr>
          <p:cNvSpPr/>
          <p:nvPr/>
        </p:nvSpPr>
        <p:spPr>
          <a:xfrm>
            <a:off x="673890" y="1405327"/>
            <a:ext cx="7615671" cy="2023673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9F3D51-4D76-0E40-9956-7E56DF8BF158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4483447" y="3826864"/>
            <a:ext cx="1245111" cy="4435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C3972-9DC3-054A-A6D8-003631369ECF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4693520" y="4302776"/>
            <a:ext cx="1048429" cy="1002143"/>
          </a:xfrm>
          <a:prstGeom prst="straightConnector1">
            <a:avLst/>
          </a:prstGeom>
          <a:ln w="25400">
            <a:prstDash val="soli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27D811-E1A0-DA45-B5D1-C5E79D8D4276}"/>
              </a:ext>
            </a:extLst>
          </p:cNvPr>
          <p:cNvCxnSpPr>
            <a:cxnSpLocks/>
            <a:stCxn id="10" idx="0"/>
            <a:endCxn id="14" idx="4"/>
          </p:cNvCxnSpPr>
          <p:nvPr/>
        </p:nvCxnSpPr>
        <p:spPr>
          <a:xfrm flipV="1">
            <a:off x="4661191" y="3474721"/>
            <a:ext cx="314477" cy="181680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9127E58-1C9A-B843-B32D-54FDEBD5CC9B}"/>
              </a:ext>
            </a:extLst>
          </p:cNvPr>
          <p:cNvSpPr/>
          <p:nvPr/>
        </p:nvSpPr>
        <p:spPr>
          <a:xfrm>
            <a:off x="5728558" y="4224727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3FCDF-3DA4-4647-BC80-2FA55297FADB}"/>
              </a:ext>
            </a:extLst>
          </p:cNvPr>
          <p:cNvSpPr/>
          <p:nvPr/>
        </p:nvSpPr>
        <p:spPr>
          <a:xfrm>
            <a:off x="4392007" y="3781144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E8BDEC-46F9-7049-BEB3-3DFEE01FE374}"/>
              </a:ext>
            </a:extLst>
          </p:cNvPr>
          <p:cNvSpPr/>
          <p:nvPr/>
        </p:nvSpPr>
        <p:spPr>
          <a:xfrm>
            <a:off x="4615471" y="52915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143AC0-AA99-0549-BFFA-E746AC040FB6}"/>
              </a:ext>
            </a:extLst>
          </p:cNvPr>
          <p:cNvSpPr/>
          <p:nvPr/>
        </p:nvSpPr>
        <p:spPr>
          <a:xfrm>
            <a:off x="4929948" y="3383281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3A40F7A-5125-8449-B576-8432E4C22D96}"/>
              </a:ext>
            </a:extLst>
          </p:cNvPr>
          <p:cNvSpPr/>
          <p:nvPr/>
        </p:nvSpPr>
        <p:spPr>
          <a:xfrm rot="10800000">
            <a:off x="4929947" y="1407534"/>
            <a:ext cx="3359612" cy="3809120"/>
          </a:xfrm>
          <a:prstGeom prst="rtTriangl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999CB0-D7E4-1B46-A36B-84E96083E519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5021388" y="2628907"/>
            <a:ext cx="922581" cy="754374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DBB5893-1ED0-A546-9EA0-C76ED005EBC4}"/>
              </a:ext>
            </a:extLst>
          </p:cNvPr>
          <p:cNvSpPr/>
          <p:nvPr/>
        </p:nvSpPr>
        <p:spPr>
          <a:xfrm>
            <a:off x="5930578" y="2550858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E0E554-37A2-CA4D-BF0D-F3DD4CB9A96F}"/>
              </a:ext>
            </a:extLst>
          </p:cNvPr>
          <p:cNvSpPr/>
          <p:nvPr/>
        </p:nvSpPr>
        <p:spPr>
          <a:xfrm>
            <a:off x="3777245" y="3383280"/>
            <a:ext cx="91440" cy="9144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D990CD-F5FB-0848-9AE7-58ACE61D3C88}"/>
              </a:ext>
            </a:extLst>
          </p:cNvPr>
          <p:cNvSpPr/>
          <p:nvPr/>
        </p:nvSpPr>
        <p:spPr>
          <a:xfrm>
            <a:off x="5399571" y="1951451"/>
            <a:ext cx="91440" cy="9144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E5DE70-0358-DD48-8B5D-C02E6462D4AE}"/>
              </a:ext>
            </a:extLst>
          </p:cNvPr>
          <p:cNvCxnSpPr>
            <a:stCxn id="20" idx="7"/>
            <a:endCxn id="21" idx="3"/>
          </p:cNvCxnSpPr>
          <p:nvPr/>
        </p:nvCxnSpPr>
        <p:spPr>
          <a:xfrm flipV="1">
            <a:off x="3855294" y="2029500"/>
            <a:ext cx="1557668" cy="1367171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8E0CA1-CE3C-5641-92E1-89F21241BED1}"/>
              </a:ext>
            </a:extLst>
          </p:cNvPr>
          <p:cNvSpPr/>
          <p:nvPr/>
        </p:nvSpPr>
        <p:spPr>
          <a:xfrm>
            <a:off x="5722454" y="3643899"/>
            <a:ext cx="91440" cy="9144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2CF473-9A1F-7C4C-A9E2-628F72A84935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4480867" y="3721948"/>
            <a:ext cx="1254978" cy="9152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094ED2-B9D3-AE40-9BE5-DABE44A2DC8A}"/>
              </a:ext>
            </a:extLst>
          </p:cNvPr>
          <p:cNvCxnSpPr>
            <a:stCxn id="23" idx="2"/>
            <a:endCxn id="20" idx="6"/>
          </p:cNvCxnSpPr>
          <p:nvPr/>
        </p:nvCxnSpPr>
        <p:spPr>
          <a:xfrm flipH="1" flipV="1">
            <a:off x="3868685" y="3429000"/>
            <a:ext cx="1853769" cy="260619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E1108B-8BAA-654B-83A6-F309D94B8DF4}"/>
              </a:ext>
            </a:extLst>
          </p:cNvPr>
          <p:cNvSpPr txBox="1"/>
          <p:nvPr/>
        </p:nvSpPr>
        <p:spPr>
          <a:xfrm>
            <a:off x="5083296" y="4040061"/>
            <a:ext cx="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DE014-BC26-8646-AE93-1F6B506ECCEE}"/>
              </a:ext>
            </a:extLst>
          </p:cNvPr>
          <p:cNvSpPr txBox="1"/>
          <p:nvPr/>
        </p:nvSpPr>
        <p:spPr>
          <a:xfrm>
            <a:off x="5160150" y="4675367"/>
            <a:ext cx="1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621116-F96D-184D-AFC0-21DF2C316BFB}"/>
              </a:ext>
            </a:extLst>
          </p:cNvPr>
          <p:cNvSpPr txBox="1"/>
          <p:nvPr/>
        </p:nvSpPr>
        <p:spPr>
          <a:xfrm>
            <a:off x="4577261" y="4104947"/>
            <a:ext cx="2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642761-893B-E84E-92DF-6614E40E31CD}"/>
              </a:ext>
            </a:extLst>
          </p:cNvPr>
          <p:cNvSpPr txBox="1"/>
          <p:nvPr/>
        </p:nvSpPr>
        <p:spPr>
          <a:xfrm>
            <a:off x="5302151" y="2686964"/>
            <a:ext cx="2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EAD0BC-10C4-D749-91CE-4F244E4515E1}"/>
              </a:ext>
            </a:extLst>
          </p:cNvPr>
          <p:cNvSpPr txBox="1"/>
          <p:nvPr/>
        </p:nvSpPr>
        <p:spPr>
          <a:xfrm>
            <a:off x="5100543" y="3694683"/>
            <a:ext cx="2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C53BAE-EFC5-094E-A8ED-5C1A283B4385}"/>
              </a:ext>
            </a:extLst>
          </p:cNvPr>
          <p:cNvSpPr txBox="1"/>
          <p:nvPr/>
        </p:nvSpPr>
        <p:spPr>
          <a:xfrm>
            <a:off x="4182945" y="3436757"/>
            <a:ext cx="2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Lato" panose="020F0502020204030203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90B3F3-1753-BE46-A0EF-D0A2CBA96CF2}"/>
              </a:ext>
            </a:extLst>
          </p:cNvPr>
          <p:cNvSpPr txBox="1"/>
          <p:nvPr/>
        </p:nvSpPr>
        <p:spPr>
          <a:xfrm>
            <a:off x="4589994" y="259490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Lato" panose="020F0502020204030203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183178-B88F-B542-B616-F50F0104B443}"/>
                  </a:ext>
                </a:extLst>
              </p:cNvPr>
              <p:cNvSpPr txBox="1"/>
              <p:nvPr/>
            </p:nvSpPr>
            <p:spPr>
              <a:xfrm>
                <a:off x="717146" y="5426157"/>
                <a:ext cx="354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= 3 + 3 + 5 + 3 = 14</a:t>
                </a:r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183178-B88F-B542-B616-F50F0104B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426157"/>
                <a:ext cx="3544644" cy="461665"/>
              </a:xfrm>
              <a:prstGeom prst="rect">
                <a:avLst/>
              </a:prstGeom>
              <a:blipFill>
                <a:blip r:embed="rId2"/>
                <a:stretch>
                  <a:fillRect l="-516" t="-10526" r="-34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11B63F-B6F0-7048-B0CE-05D8A8560F3A}"/>
                  </a:ext>
                </a:extLst>
              </p:cNvPr>
              <p:cNvSpPr txBox="1"/>
              <p:nvPr/>
            </p:nvSpPr>
            <p:spPr>
              <a:xfrm>
                <a:off x="717146" y="5795489"/>
                <a:ext cx="354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latin typeface="Lato" panose="020F0502020204030203" pitchFamily="34" charset="0"/>
                  </a:rPr>
                  <a:t> = 2 + 4 + 5 = 11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11B63F-B6F0-7048-B0CE-05D8A8560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6" y="5795489"/>
                <a:ext cx="3544644" cy="461665"/>
              </a:xfrm>
              <a:prstGeom prst="rect">
                <a:avLst/>
              </a:prstGeom>
              <a:blipFill>
                <a:blip r:embed="rId3"/>
                <a:stretch>
                  <a:fillRect l="-5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C65088-F3D7-4D27-A436-667AB8B59BB5}"/>
                  </a:ext>
                </a:extLst>
              </p:cNvPr>
              <p:cNvSpPr txBox="1"/>
              <p:nvPr/>
            </p:nvSpPr>
            <p:spPr>
              <a:xfrm>
                <a:off x="8393213" y="5354470"/>
                <a:ext cx="3448804" cy="6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  <m:box>
                        <m:box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𝐴𝐿</m:t>
                              </m:r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  <m: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6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C65088-F3D7-4D27-A436-667AB8B59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13" y="5354470"/>
                <a:ext cx="3448804" cy="6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21716A3-A0F2-4721-AB41-59188FC22C65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A0255-92BE-4592-9910-00C44BB19977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BA0255-92BE-4592-9910-00C44BB19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5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E45DD4-E0D8-4BBE-BE73-88927D670553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E45DD4-E0D8-4BBE-BE73-88927D670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6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44E47E-0B77-43BD-9C10-3D8A13F09F49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44E47E-0B77-43BD-9C10-3D8A13F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7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9E726C-121B-4A43-92CE-C222C20C4219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9E726C-121B-4A43-92CE-C222C20C4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8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8F8070A-57D7-4577-819F-E442297A49E2}"/>
              </a:ext>
            </a:extLst>
          </p:cNvPr>
          <p:cNvSpPr txBox="1"/>
          <p:nvPr/>
        </p:nvSpPr>
        <p:spPr>
          <a:xfrm>
            <a:off x="10480003" y="6550223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[Friedman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94]</a:t>
            </a:r>
          </a:p>
        </p:txBody>
      </p:sp>
    </p:spTree>
    <p:extLst>
      <p:ext uri="{BB962C8B-B14F-4D97-AF65-F5344CB8AC3E}">
        <p14:creationId xmlns:p14="http://schemas.microsoft.com/office/powerpoint/2010/main" val="16448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12" grpId="0" animBg="1"/>
      <p:bldP spid="20" grpId="0" animBg="1"/>
      <p:bldP spid="21" grpId="0" animBg="1"/>
      <p:bldP spid="23" grpId="0" animBg="1"/>
      <p:bldP spid="33" grpId="0"/>
      <p:bldP spid="34" grpId="0"/>
      <p:bldP spid="35" grpId="0"/>
      <p:bldP spid="38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142-6F17-2D42-9D93-F5EC90BD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Version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65DDE-8802-0E4A-8D2F-5AFFAA3BC97A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1975D-A558-6244-9494-65C8C5880823}"/>
              </a:ext>
            </a:extLst>
          </p:cNvPr>
          <p:cNvSpPr/>
          <p:nvPr/>
        </p:nvSpPr>
        <p:spPr>
          <a:xfrm>
            <a:off x="15420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888C9-6517-B140-AFF7-ACFBFFB320DB}"/>
              </a:ext>
            </a:extLst>
          </p:cNvPr>
          <p:cNvSpPr/>
          <p:nvPr/>
        </p:nvSpPr>
        <p:spPr>
          <a:xfrm>
            <a:off x="3149600" y="1405328"/>
            <a:ext cx="5139961" cy="4843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2423-2152-CE44-A765-055271460033}"/>
              </a:ext>
            </a:extLst>
          </p:cNvPr>
          <p:cNvSpPr/>
          <p:nvPr/>
        </p:nvSpPr>
        <p:spPr>
          <a:xfrm>
            <a:off x="31041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EE8C0-7A77-4D4B-B4B9-F54002544652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633511" y="2365448"/>
            <a:ext cx="14706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6241F2-F22F-47C8-889D-BDC68F9E0AD3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6241F2-F22F-47C8-889D-BDC68F9E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2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A7F8BB4-B8BD-4671-98EC-93E4FEB7A167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AA9AE7-5283-4A4A-AF23-ADA69831659C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AA9AE7-5283-4A4A-AF23-ADA698316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3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15C74-3B28-4B85-B090-5A79212FFC39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15C74-3B28-4B85-B090-5A79212F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0AA78D-55AA-49AB-8BE8-24EE4788CC37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0AA78D-55AA-49AB-8BE8-24EE4788C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A02015-BF99-4798-94CD-EE7881DC34A4}"/>
                  </a:ext>
                </a:extLst>
              </p:cNvPr>
              <p:cNvSpPr txBox="1"/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nested: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A02015-BF99-4798-94CD-EE7881DC3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blipFill>
                <a:blip r:embed="rId6"/>
                <a:stretch>
                  <a:fillRect l="-2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D9B143C-4106-409C-8C9E-81F99E48C515}"/>
              </a:ext>
            </a:extLst>
          </p:cNvPr>
          <p:cNvSpPr txBox="1"/>
          <p:nvPr/>
        </p:nvSpPr>
        <p:spPr>
          <a:xfrm>
            <a:off x="7796245" y="6550223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[Bansal Bohm Elias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Koumoutsos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Umboh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SODA 2018]</a:t>
            </a:r>
          </a:p>
        </p:txBody>
      </p:sp>
    </p:spTree>
    <p:extLst>
      <p:ext uri="{BB962C8B-B14F-4D97-AF65-F5344CB8AC3E}">
        <p14:creationId xmlns:p14="http://schemas.microsoft.com/office/powerpoint/2010/main" val="27722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A844C-BF45-4C62-9F56-9E05448A8D93}"/>
              </a:ext>
            </a:extLst>
          </p:cNvPr>
          <p:cNvSpPr txBox="1"/>
          <p:nvPr/>
        </p:nvSpPr>
        <p:spPr>
          <a:xfrm>
            <a:off x="1306442" y="2570782"/>
            <a:ext cx="3529812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" panose="020F0502020204030203" pitchFamily="34" charset="0"/>
                <a:sym typeface="Lato Regular"/>
              </a:rPr>
              <a:t>Lecture #1</a:t>
            </a:r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Set Cover (worst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12833-A859-4115-8E51-99EC7A03DEB3}"/>
              </a:ext>
            </a:extLst>
          </p:cNvPr>
          <p:cNvSpPr txBox="1"/>
          <p:nvPr/>
        </p:nvSpPr>
        <p:spPr>
          <a:xfrm>
            <a:off x="1306442" y="3383905"/>
            <a:ext cx="6724598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Lecture #2: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Set Cover (beyond worst case), Network design (both)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7476-11F9-4E10-84AD-5298C30BB9EC}"/>
              </a:ext>
            </a:extLst>
          </p:cNvPr>
          <p:cNvSpPr txBox="1"/>
          <p:nvPr/>
        </p:nvSpPr>
        <p:spPr>
          <a:xfrm>
            <a:off x="1306442" y="4197028"/>
            <a:ext cx="4651915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Lecture #3: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Resource Allocation (aka packing)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DD67-0F66-47FA-A188-D13EF8F4AFB6}"/>
              </a:ext>
            </a:extLst>
          </p:cNvPr>
          <p:cNvSpPr txBox="1"/>
          <p:nvPr/>
        </p:nvSpPr>
        <p:spPr>
          <a:xfrm>
            <a:off x="1306442" y="5010151"/>
            <a:ext cx="4302460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Lecture #4: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Search Problems (aka chasing)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B5ED91-3639-4089-8EFE-ECB05429D05A}"/>
              </a:ext>
            </a:extLst>
          </p:cNvPr>
          <p:cNvSpPr/>
          <p:nvPr/>
        </p:nvSpPr>
        <p:spPr>
          <a:xfrm>
            <a:off x="957714" y="2391878"/>
            <a:ext cx="7863840" cy="223787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A4D401-3E5B-4E45-B072-E6B71817DEF2}"/>
                  </a:ext>
                </a:extLst>
              </p14:cNvPr>
              <p14:cNvContentPartPr/>
              <p14:nvPr/>
            </p14:nvContentPartPr>
            <p14:xfrm>
              <a:off x="956217" y="2426343"/>
              <a:ext cx="457560" cy="237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A4D401-3E5B-4E45-B072-E6B71817DE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217" y="2363343"/>
                <a:ext cx="583200" cy="24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58FB86-C44F-4571-BFD4-906DFD9F4640}"/>
                  </a:ext>
                </a:extLst>
              </p14:cNvPr>
              <p14:cNvContentPartPr/>
              <p14:nvPr/>
            </p14:nvContentPartPr>
            <p14:xfrm>
              <a:off x="278697" y="3026823"/>
              <a:ext cx="742680" cy="770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58FB86-C44F-4571-BFD4-906DFD9F46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057" y="3009183"/>
                <a:ext cx="778320" cy="8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6253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142-6F17-2D42-9D93-F5EC90BD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Version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65DDE-8802-0E4A-8D2F-5AFFAA3BC97A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1975D-A558-6244-9494-65C8C5880823}"/>
              </a:ext>
            </a:extLst>
          </p:cNvPr>
          <p:cNvSpPr/>
          <p:nvPr/>
        </p:nvSpPr>
        <p:spPr>
          <a:xfrm>
            <a:off x="15420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888C9-6517-B140-AFF7-ACFBFFB320DB}"/>
              </a:ext>
            </a:extLst>
          </p:cNvPr>
          <p:cNvSpPr/>
          <p:nvPr/>
        </p:nvSpPr>
        <p:spPr>
          <a:xfrm>
            <a:off x="3149600" y="1405328"/>
            <a:ext cx="5139961" cy="4843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2423-2152-CE44-A765-055271460033}"/>
              </a:ext>
            </a:extLst>
          </p:cNvPr>
          <p:cNvSpPr/>
          <p:nvPr/>
        </p:nvSpPr>
        <p:spPr>
          <a:xfrm>
            <a:off x="31041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EE8C0-7A77-4D4B-B4B9-F54002544652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633511" y="2365448"/>
            <a:ext cx="14706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64C4AC-17A0-EE4C-A870-63D618AD761C}"/>
              </a:ext>
            </a:extLst>
          </p:cNvPr>
          <p:cNvSpPr/>
          <p:nvPr/>
        </p:nvSpPr>
        <p:spPr>
          <a:xfrm>
            <a:off x="3151162" y="1405327"/>
            <a:ext cx="5138398" cy="4843073"/>
          </a:xfrm>
          <a:custGeom>
            <a:avLst/>
            <a:gdLst>
              <a:gd name="connsiteX0" fmla="*/ 0 w 4350606"/>
              <a:gd name="connsiteY0" fmla="*/ 0 h 4843072"/>
              <a:gd name="connsiteX1" fmla="*/ 4350606 w 4350606"/>
              <a:gd name="connsiteY1" fmla="*/ 0 h 4843072"/>
              <a:gd name="connsiteX2" fmla="*/ 4350606 w 4350606"/>
              <a:gd name="connsiteY2" fmla="*/ 4843072 h 4843072"/>
              <a:gd name="connsiteX3" fmla="*/ 0 w 4350606"/>
              <a:gd name="connsiteY3" fmla="*/ 4843072 h 4843072"/>
              <a:gd name="connsiteX4" fmla="*/ 0 w 4350606"/>
              <a:gd name="connsiteY4" fmla="*/ 0 h 4843072"/>
              <a:gd name="connsiteX0" fmla="*/ 787791 w 5138397"/>
              <a:gd name="connsiteY0" fmla="*/ 0 h 4857140"/>
              <a:gd name="connsiteX1" fmla="*/ 5138397 w 5138397"/>
              <a:gd name="connsiteY1" fmla="*/ 0 h 4857140"/>
              <a:gd name="connsiteX2" fmla="*/ 5138397 w 5138397"/>
              <a:gd name="connsiteY2" fmla="*/ 4843072 h 4857140"/>
              <a:gd name="connsiteX3" fmla="*/ 0 w 5138397"/>
              <a:gd name="connsiteY3" fmla="*/ 4857140 h 4857140"/>
              <a:gd name="connsiteX4" fmla="*/ 787791 w 5138397"/>
              <a:gd name="connsiteY4" fmla="*/ 0 h 4857140"/>
              <a:gd name="connsiteX0" fmla="*/ 787791 w 5138397"/>
              <a:gd name="connsiteY0" fmla="*/ 0 h 4843072"/>
              <a:gd name="connsiteX1" fmla="*/ 5138397 w 5138397"/>
              <a:gd name="connsiteY1" fmla="*/ 0 h 4843072"/>
              <a:gd name="connsiteX2" fmla="*/ 5138397 w 5138397"/>
              <a:gd name="connsiteY2" fmla="*/ 4843072 h 4843072"/>
              <a:gd name="connsiteX3" fmla="*/ 0 w 5138397"/>
              <a:gd name="connsiteY3" fmla="*/ 4814937 h 4843072"/>
              <a:gd name="connsiteX4" fmla="*/ 787791 w 5138397"/>
              <a:gd name="connsiteY4" fmla="*/ 0 h 4843072"/>
              <a:gd name="connsiteX0" fmla="*/ 787791 w 5138397"/>
              <a:gd name="connsiteY0" fmla="*/ 0 h 4857140"/>
              <a:gd name="connsiteX1" fmla="*/ 5138397 w 5138397"/>
              <a:gd name="connsiteY1" fmla="*/ 0 h 4857140"/>
              <a:gd name="connsiteX2" fmla="*/ 5138397 w 5138397"/>
              <a:gd name="connsiteY2" fmla="*/ 4843072 h 4857140"/>
              <a:gd name="connsiteX3" fmla="*/ 0 w 5138397"/>
              <a:gd name="connsiteY3" fmla="*/ 4857140 h 4857140"/>
              <a:gd name="connsiteX4" fmla="*/ 787791 w 5138397"/>
              <a:gd name="connsiteY4" fmla="*/ 0 h 4857140"/>
              <a:gd name="connsiteX0" fmla="*/ 801859 w 5152465"/>
              <a:gd name="connsiteY0" fmla="*/ 0 h 4843073"/>
              <a:gd name="connsiteX1" fmla="*/ 5152465 w 5152465"/>
              <a:gd name="connsiteY1" fmla="*/ 0 h 4843073"/>
              <a:gd name="connsiteX2" fmla="*/ 5152465 w 5152465"/>
              <a:gd name="connsiteY2" fmla="*/ 4843072 h 4843073"/>
              <a:gd name="connsiteX3" fmla="*/ 0 w 5152465"/>
              <a:gd name="connsiteY3" fmla="*/ 4843073 h 4843073"/>
              <a:gd name="connsiteX4" fmla="*/ 801859 w 5152465"/>
              <a:gd name="connsiteY4" fmla="*/ 0 h 4843073"/>
              <a:gd name="connsiteX0" fmla="*/ 1505244 w 5152465"/>
              <a:gd name="connsiteY0" fmla="*/ 0 h 4843073"/>
              <a:gd name="connsiteX1" fmla="*/ 5152465 w 5152465"/>
              <a:gd name="connsiteY1" fmla="*/ 0 h 4843073"/>
              <a:gd name="connsiteX2" fmla="*/ 5152465 w 5152465"/>
              <a:gd name="connsiteY2" fmla="*/ 4843072 h 4843073"/>
              <a:gd name="connsiteX3" fmla="*/ 0 w 5152465"/>
              <a:gd name="connsiteY3" fmla="*/ 4843073 h 4843073"/>
              <a:gd name="connsiteX4" fmla="*/ 1505244 w 5152465"/>
              <a:gd name="connsiteY4" fmla="*/ 0 h 4843073"/>
              <a:gd name="connsiteX0" fmla="*/ 1491177 w 5138398"/>
              <a:gd name="connsiteY0" fmla="*/ 0 h 4843073"/>
              <a:gd name="connsiteX1" fmla="*/ 5138398 w 5138398"/>
              <a:gd name="connsiteY1" fmla="*/ 0 h 4843073"/>
              <a:gd name="connsiteX2" fmla="*/ 5138398 w 5138398"/>
              <a:gd name="connsiteY2" fmla="*/ 4843072 h 4843073"/>
              <a:gd name="connsiteX3" fmla="*/ 0 w 5138398"/>
              <a:gd name="connsiteY3" fmla="*/ 4843073 h 4843073"/>
              <a:gd name="connsiteX4" fmla="*/ 1491177 w 5138398"/>
              <a:gd name="connsiteY4" fmla="*/ 0 h 48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398" h="4843073">
                <a:moveTo>
                  <a:pt x="1491177" y="0"/>
                </a:moveTo>
                <a:lnTo>
                  <a:pt x="5138398" y="0"/>
                </a:lnTo>
                <a:lnTo>
                  <a:pt x="5138398" y="4843072"/>
                </a:lnTo>
                <a:lnTo>
                  <a:pt x="0" y="4843073"/>
                </a:lnTo>
                <a:lnTo>
                  <a:pt x="1491177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F51C4-9C8C-7748-8CD9-98FD15B992DD}"/>
              </a:ext>
            </a:extLst>
          </p:cNvPr>
          <p:cNvSpPr/>
          <p:nvPr/>
        </p:nvSpPr>
        <p:spPr>
          <a:xfrm>
            <a:off x="41791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ABCA22-02DE-6942-870C-23C65BFA2263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3182220" y="2397777"/>
            <a:ext cx="996906" cy="37407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8BB54-E51A-408E-B1E0-2EC91920F870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8BB54-E51A-408E-B1E0-2EC91920F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2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2CD21D0-09F6-4561-8BF5-02F03A02E483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93DB2-EED4-41BD-B0FD-FDF54AA4C267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93DB2-EED4-41BD-B0FD-FDF54AA4C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3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2673D6-BC7A-4B08-BAAA-3F5501BB60A9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2673D6-BC7A-4B08-BAAA-3F5501BB6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091432-F726-476B-ACFE-B2B01E15E03B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091432-F726-476B-ACFE-B2B01E15E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D9111C-75ED-4C95-8167-B3DF7311F075}"/>
                  </a:ext>
                </a:extLst>
              </p:cNvPr>
              <p:cNvSpPr txBox="1"/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nested: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D9111C-75ED-4C95-8167-B3DF7311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blipFill>
                <a:blip r:embed="rId6"/>
                <a:stretch>
                  <a:fillRect l="-2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6BB324-3ED3-4044-8257-F270295FD2F1}"/>
              </a:ext>
            </a:extLst>
          </p:cNvPr>
          <p:cNvSpPr txBox="1"/>
          <p:nvPr/>
        </p:nvSpPr>
        <p:spPr>
          <a:xfrm>
            <a:off x="7796245" y="6550223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[Bansal Bohm Elias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Koumoutsos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Umboh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SODA 2018]</a:t>
            </a:r>
          </a:p>
        </p:txBody>
      </p:sp>
    </p:spTree>
    <p:extLst>
      <p:ext uri="{BB962C8B-B14F-4D97-AF65-F5344CB8AC3E}">
        <p14:creationId xmlns:p14="http://schemas.microsoft.com/office/powerpoint/2010/main" val="38784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142-6F17-2D42-9D93-F5EC90BD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Version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65DDE-8802-0E4A-8D2F-5AFFAA3BC97A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1975D-A558-6244-9494-65C8C5880823}"/>
              </a:ext>
            </a:extLst>
          </p:cNvPr>
          <p:cNvSpPr/>
          <p:nvPr/>
        </p:nvSpPr>
        <p:spPr>
          <a:xfrm>
            <a:off x="15420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2423-2152-CE44-A765-055271460033}"/>
              </a:ext>
            </a:extLst>
          </p:cNvPr>
          <p:cNvSpPr/>
          <p:nvPr/>
        </p:nvSpPr>
        <p:spPr>
          <a:xfrm>
            <a:off x="31041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EE8C0-7A77-4D4B-B4B9-F54002544652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633511" y="2365448"/>
            <a:ext cx="14706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64C4AC-17A0-EE4C-A870-63D618AD761C}"/>
              </a:ext>
            </a:extLst>
          </p:cNvPr>
          <p:cNvSpPr/>
          <p:nvPr/>
        </p:nvSpPr>
        <p:spPr>
          <a:xfrm>
            <a:off x="3151162" y="1405327"/>
            <a:ext cx="5138398" cy="4843073"/>
          </a:xfrm>
          <a:custGeom>
            <a:avLst/>
            <a:gdLst>
              <a:gd name="connsiteX0" fmla="*/ 0 w 4350606"/>
              <a:gd name="connsiteY0" fmla="*/ 0 h 4843072"/>
              <a:gd name="connsiteX1" fmla="*/ 4350606 w 4350606"/>
              <a:gd name="connsiteY1" fmla="*/ 0 h 4843072"/>
              <a:gd name="connsiteX2" fmla="*/ 4350606 w 4350606"/>
              <a:gd name="connsiteY2" fmla="*/ 4843072 h 4843072"/>
              <a:gd name="connsiteX3" fmla="*/ 0 w 4350606"/>
              <a:gd name="connsiteY3" fmla="*/ 4843072 h 4843072"/>
              <a:gd name="connsiteX4" fmla="*/ 0 w 4350606"/>
              <a:gd name="connsiteY4" fmla="*/ 0 h 4843072"/>
              <a:gd name="connsiteX0" fmla="*/ 787791 w 5138397"/>
              <a:gd name="connsiteY0" fmla="*/ 0 h 4857140"/>
              <a:gd name="connsiteX1" fmla="*/ 5138397 w 5138397"/>
              <a:gd name="connsiteY1" fmla="*/ 0 h 4857140"/>
              <a:gd name="connsiteX2" fmla="*/ 5138397 w 5138397"/>
              <a:gd name="connsiteY2" fmla="*/ 4843072 h 4857140"/>
              <a:gd name="connsiteX3" fmla="*/ 0 w 5138397"/>
              <a:gd name="connsiteY3" fmla="*/ 4857140 h 4857140"/>
              <a:gd name="connsiteX4" fmla="*/ 787791 w 5138397"/>
              <a:gd name="connsiteY4" fmla="*/ 0 h 4857140"/>
              <a:gd name="connsiteX0" fmla="*/ 787791 w 5138397"/>
              <a:gd name="connsiteY0" fmla="*/ 0 h 4843072"/>
              <a:gd name="connsiteX1" fmla="*/ 5138397 w 5138397"/>
              <a:gd name="connsiteY1" fmla="*/ 0 h 4843072"/>
              <a:gd name="connsiteX2" fmla="*/ 5138397 w 5138397"/>
              <a:gd name="connsiteY2" fmla="*/ 4843072 h 4843072"/>
              <a:gd name="connsiteX3" fmla="*/ 0 w 5138397"/>
              <a:gd name="connsiteY3" fmla="*/ 4814937 h 4843072"/>
              <a:gd name="connsiteX4" fmla="*/ 787791 w 5138397"/>
              <a:gd name="connsiteY4" fmla="*/ 0 h 4843072"/>
              <a:gd name="connsiteX0" fmla="*/ 787791 w 5138397"/>
              <a:gd name="connsiteY0" fmla="*/ 0 h 4857140"/>
              <a:gd name="connsiteX1" fmla="*/ 5138397 w 5138397"/>
              <a:gd name="connsiteY1" fmla="*/ 0 h 4857140"/>
              <a:gd name="connsiteX2" fmla="*/ 5138397 w 5138397"/>
              <a:gd name="connsiteY2" fmla="*/ 4843072 h 4857140"/>
              <a:gd name="connsiteX3" fmla="*/ 0 w 5138397"/>
              <a:gd name="connsiteY3" fmla="*/ 4857140 h 4857140"/>
              <a:gd name="connsiteX4" fmla="*/ 787791 w 5138397"/>
              <a:gd name="connsiteY4" fmla="*/ 0 h 4857140"/>
              <a:gd name="connsiteX0" fmla="*/ 801859 w 5152465"/>
              <a:gd name="connsiteY0" fmla="*/ 0 h 4843073"/>
              <a:gd name="connsiteX1" fmla="*/ 5152465 w 5152465"/>
              <a:gd name="connsiteY1" fmla="*/ 0 h 4843073"/>
              <a:gd name="connsiteX2" fmla="*/ 5152465 w 5152465"/>
              <a:gd name="connsiteY2" fmla="*/ 4843072 h 4843073"/>
              <a:gd name="connsiteX3" fmla="*/ 0 w 5152465"/>
              <a:gd name="connsiteY3" fmla="*/ 4843073 h 4843073"/>
              <a:gd name="connsiteX4" fmla="*/ 801859 w 5152465"/>
              <a:gd name="connsiteY4" fmla="*/ 0 h 4843073"/>
              <a:gd name="connsiteX0" fmla="*/ 1505244 w 5152465"/>
              <a:gd name="connsiteY0" fmla="*/ 0 h 4843073"/>
              <a:gd name="connsiteX1" fmla="*/ 5152465 w 5152465"/>
              <a:gd name="connsiteY1" fmla="*/ 0 h 4843073"/>
              <a:gd name="connsiteX2" fmla="*/ 5152465 w 5152465"/>
              <a:gd name="connsiteY2" fmla="*/ 4843072 h 4843073"/>
              <a:gd name="connsiteX3" fmla="*/ 0 w 5152465"/>
              <a:gd name="connsiteY3" fmla="*/ 4843073 h 4843073"/>
              <a:gd name="connsiteX4" fmla="*/ 1505244 w 5152465"/>
              <a:gd name="connsiteY4" fmla="*/ 0 h 4843073"/>
              <a:gd name="connsiteX0" fmla="*/ 1491177 w 5138398"/>
              <a:gd name="connsiteY0" fmla="*/ 0 h 4843073"/>
              <a:gd name="connsiteX1" fmla="*/ 5138398 w 5138398"/>
              <a:gd name="connsiteY1" fmla="*/ 0 h 4843073"/>
              <a:gd name="connsiteX2" fmla="*/ 5138398 w 5138398"/>
              <a:gd name="connsiteY2" fmla="*/ 4843072 h 4843073"/>
              <a:gd name="connsiteX3" fmla="*/ 0 w 5138398"/>
              <a:gd name="connsiteY3" fmla="*/ 4843073 h 4843073"/>
              <a:gd name="connsiteX4" fmla="*/ 1491177 w 5138398"/>
              <a:gd name="connsiteY4" fmla="*/ 0 h 48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398" h="4843073">
                <a:moveTo>
                  <a:pt x="1491177" y="0"/>
                </a:moveTo>
                <a:lnTo>
                  <a:pt x="5138398" y="0"/>
                </a:lnTo>
                <a:lnTo>
                  <a:pt x="5138398" y="4843072"/>
                </a:lnTo>
                <a:lnTo>
                  <a:pt x="0" y="4843073"/>
                </a:lnTo>
                <a:lnTo>
                  <a:pt x="149117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F51C4-9C8C-7748-8CD9-98FD15B992DD}"/>
              </a:ext>
            </a:extLst>
          </p:cNvPr>
          <p:cNvSpPr/>
          <p:nvPr/>
        </p:nvSpPr>
        <p:spPr>
          <a:xfrm>
            <a:off x="41791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ABCA22-02DE-6942-870C-23C65BFA2263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3182220" y="2397777"/>
            <a:ext cx="996906" cy="374071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380108D-590A-204B-887E-A618FC2E9699}"/>
              </a:ext>
            </a:extLst>
          </p:cNvPr>
          <p:cNvSpPr/>
          <p:nvPr/>
        </p:nvSpPr>
        <p:spPr>
          <a:xfrm>
            <a:off x="5473700" y="1405327"/>
            <a:ext cx="2815860" cy="484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3DD28E-BAC5-DF41-93D2-BAEF4004C579}"/>
              </a:ext>
            </a:extLst>
          </p:cNvPr>
          <p:cNvSpPr/>
          <p:nvPr/>
        </p:nvSpPr>
        <p:spPr>
          <a:xfrm>
            <a:off x="54237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03961-4EE4-7B45-9134-676660C5F22E}"/>
              </a:ext>
            </a:extLst>
          </p:cNvPr>
          <p:cNvCxnSpPr>
            <a:endCxn id="13" idx="2"/>
          </p:cNvCxnSpPr>
          <p:nvPr/>
        </p:nvCxnSpPr>
        <p:spPr>
          <a:xfrm>
            <a:off x="4270566" y="2771848"/>
            <a:ext cx="11531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215376-7C01-4647-9FCF-02465190339D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215376-7C01-4647-9FCF-02465190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2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B3D12C-E63F-4F3E-A838-56E071DC4EC6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247795-0569-469B-A923-4A06D44D7609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247795-0569-469B-A923-4A06D44D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3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400D18-BCBF-4786-926A-4ABEA027D46C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400D18-BCBF-4786-926A-4ABEA027D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6AFB76-96B2-4B8C-B9BF-DA0BC351C891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6AFB76-96B2-4B8C-B9BF-DA0BC351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75A8A1-1AE0-4F63-B4E7-99D2A55C6151}"/>
                  </a:ext>
                </a:extLst>
              </p:cNvPr>
              <p:cNvSpPr txBox="1"/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nested: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75A8A1-1AE0-4F63-B4E7-99D2A55C6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blipFill>
                <a:blip r:embed="rId6"/>
                <a:stretch>
                  <a:fillRect l="-2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7B1886C-2E09-4D26-9277-7B962CDD3499}"/>
              </a:ext>
            </a:extLst>
          </p:cNvPr>
          <p:cNvSpPr txBox="1"/>
          <p:nvPr/>
        </p:nvSpPr>
        <p:spPr>
          <a:xfrm>
            <a:off x="7796245" y="6550223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[Bansal Bohm Elias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Koumoutsos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Umboh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SODA 2018]</a:t>
            </a:r>
          </a:p>
        </p:txBody>
      </p:sp>
    </p:spTree>
    <p:extLst>
      <p:ext uri="{BB962C8B-B14F-4D97-AF65-F5344CB8AC3E}">
        <p14:creationId xmlns:p14="http://schemas.microsoft.com/office/powerpoint/2010/main" val="1628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142-6F17-2D42-9D93-F5EC90BD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Version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65DDE-8802-0E4A-8D2F-5AFFAA3BC97A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1975D-A558-6244-9494-65C8C5880823}"/>
              </a:ext>
            </a:extLst>
          </p:cNvPr>
          <p:cNvSpPr/>
          <p:nvPr/>
        </p:nvSpPr>
        <p:spPr>
          <a:xfrm>
            <a:off x="15420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2423-2152-CE44-A765-055271460033}"/>
              </a:ext>
            </a:extLst>
          </p:cNvPr>
          <p:cNvSpPr/>
          <p:nvPr/>
        </p:nvSpPr>
        <p:spPr>
          <a:xfrm>
            <a:off x="31041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EE8C0-7A77-4D4B-B4B9-F54002544652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633511" y="2365448"/>
            <a:ext cx="14706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BAF51C4-9C8C-7748-8CD9-98FD15B992DD}"/>
              </a:ext>
            </a:extLst>
          </p:cNvPr>
          <p:cNvSpPr/>
          <p:nvPr/>
        </p:nvSpPr>
        <p:spPr>
          <a:xfrm>
            <a:off x="41791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ABCA22-02DE-6942-870C-23C65BFA2263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3182220" y="2397777"/>
            <a:ext cx="996906" cy="374071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380108D-590A-204B-887E-A618FC2E9699}"/>
              </a:ext>
            </a:extLst>
          </p:cNvPr>
          <p:cNvSpPr/>
          <p:nvPr/>
        </p:nvSpPr>
        <p:spPr>
          <a:xfrm>
            <a:off x="5473700" y="1405327"/>
            <a:ext cx="2815860" cy="4843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3DD28E-BAC5-DF41-93D2-BAEF4004C579}"/>
              </a:ext>
            </a:extLst>
          </p:cNvPr>
          <p:cNvSpPr/>
          <p:nvPr/>
        </p:nvSpPr>
        <p:spPr>
          <a:xfrm>
            <a:off x="54237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03961-4EE4-7B45-9134-676660C5F22E}"/>
              </a:ext>
            </a:extLst>
          </p:cNvPr>
          <p:cNvCxnSpPr>
            <a:endCxn id="13" idx="2"/>
          </p:cNvCxnSpPr>
          <p:nvPr/>
        </p:nvCxnSpPr>
        <p:spPr>
          <a:xfrm>
            <a:off x="4270566" y="2771848"/>
            <a:ext cx="11531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5E9DAA2-CD7F-DF4D-90C0-7867D4F81F22}"/>
              </a:ext>
            </a:extLst>
          </p:cNvPr>
          <p:cNvSpPr/>
          <p:nvPr/>
        </p:nvSpPr>
        <p:spPr>
          <a:xfrm rot="16200000">
            <a:off x="4460094" y="2418934"/>
            <a:ext cx="4843073" cy="28158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B759D2-89FB-8F4F-B9E7-0AD2ED8B39BA}"/>
              </a:ext>
            </a:extLst>
          </p:cNvPr>
          <p:cNvSpPr/>
          <p:nvPr/>
        </p:nvSpPr>
        <p:spPr>
          <a:xfrm>
            <a:off x="6853381" y="374827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D6899A-0E96-6F41-9659-FB783FF2808A}"/>
              </a:ext>
            </a:extLst>
          </p:cNvPr>
          <p:cNvCxnSpPr>
            <a:cxnSpLocks/>
            <a:stCxn id="13" idx="5"/>
            <a:endCxn id="17" idx="1"/>
          </p:cNvCxnSpPr>
          <p:nvPr/>
        </p:nvCxnSpPr>
        <p:spPr>
          <a:xfrm>
            <a:off x="5501775" y="2804177"/>
            <a:ext cx="1364997" cy="9574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8468DA-3B7A-4563-A2B8-96E66CA3B863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8468DA-3B7A-4563-A2B8-96E66CA3B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2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E4D6DA-C061-4E13-A66B-831DCF3251ED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56BDCF-9F11-48B8-B3C8-F31F94B3BFBA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56BDCF-9F11-48B8-B3C8-F31F94B3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3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DC0782-47B8-47FF-A8ED-D53D0BCA5CEC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DC0782-47B8-47FF-A8ED-D53D0BCA5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02DD85-33DC-4F21-9C81-57C7791CE220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02DD85-33DC-4F21-9C81-57C7791CE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26438D-06D6-4EB1-A2CA-928A136FA7C6}"/>
                  </a:ext>
                </a:extLst>
              </p:cNvPr>
              <p:cNvSpPr txBox="1"/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nested: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26438D-06D6-4EB1-A2CA-928A136FA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blipFill>
                <a:blip r:embed="rId6"/>
                <a:stretch>
                  <a:fillRect l="-2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29C6775-C062-416D-9637-135F2B465645}"/>
              </a:ext>
            </a:extLst>
          </p:cNvPr>
          <p:cNvSpPr txBox="1"/>
          <p:nvPr/>
        </p:nvSpPr>
        <p:spPr>
          <a:xfrm>
            <a:off x="7796245" y="6550223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[Bansal Bohm Elias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Koumoutsos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Umboh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SODA 2018]</a:t>
            </a:r>
          </a:p>
        </p:txBody>
      </p:sp>
    </p:spTree>
    <p:extLst>
      <p:ext uri="{BB962C8B-B14F-4D97-AF65-F5344CB8AC3E}">
        <p14:creationId xmlns:p14="http://schemas.microsoft.com/office/powerpoint/2010/main" val="463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64F5B9-ADCD-5C40-A4C8-824100932E41}"/>
              </a:ext>
            </a:extLst>
          </p:cNvPr>
          <p:cNvSpPr/>
          <p:nvPr/>
        </p:nvSpPr>
        <p:spPr>
          <a:xfrm>
            <a:off x="676426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E7142-6F17-2D42-9D93-F5EC90BD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Version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65DDE-8802-0E4A-8D2F-5AFFAA3BC97A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5E9DAA2-CD7F-DF4D-90C0-7867D4F81F22}"/>
              </a:ext>
            </a:extLst>
          </p:cNvPr>
          <p:cNvSpPr/>
          <p:nvPr/>
        </p:nvSpPr>
        <p:spPr>
          <a:xfrm rot="16200000">
            <a:off x="4460094" y="2418934"/>
            <a:ext cx="4843073" cy="281586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1AC2A4F-998F-0046-A6D0-AC1692478B92}"/>
              </a:ext>
            </a:extLst>
          </p:cNvPr>
          <p:cNvSpPr/>
          <p:nvPr/>
        </p:nvSpPr>
        <p:spPr>
          <a:xfrm>
            <a:off x="5473701" y="5210629"/>
            <a:ext cx="2816768" cy="1037771"/>
          </a:xfrm>
          <a:custGeom>
            <a:avLst/>
            <a:gdLst>
              <a:gd name="connsiteX0" fmla="*/ 0 w 2815861"/>
              <a:gd name="connsiteY0" fmla="*/ 1037771 h 1037771"/>
              <a:gd name="connsiteX1" fmla="*/ 602343 w 2815861"/>
              <a:gd name="connsiteY1" fmla="*/ 0 h 1037771"/>
              <a:gd name="connsiteX2" fmla="*/ 2213518 w 2815861"/>
              <a:gd name="connsiteY2" fmla="*/ 0 h 1037771"/>
              <a:gd name="connsiteX3" fmla="*/ 2815861 w 2815861"/>
              <a:gd name="connsiteY3" fmla="*/ 1037771 h 1037771"/>
              <a:gd name="connsiteX4" fmla="*/ 0 w 2815861"/>
              <a:gd name="connsiteY4" fmla="*/ 1037771 h 1037771"/>
              <a:gd name="connsiteX0" fmla="*/ 0 w 2816768"/>
              <a:gd name="connsiteY0" fmla="*/ 1037771 h 1037771"/>
              <a:gd name="connsiteX1" fmla="*/ 602343 w 2816768"/>
              <a:gd name="connsiteY1" fmla="*/ 0 h 1037771"/>
              <a:gd name="connsiteX2" fmla="*/ 2816768 w 2816768"/>
              <a:gd name="connsiteY2" fmla="*/ 0 h 1037771"/>
              <a:gd name="connsiteX3" fmla="*/ 2815861 w 2816768"/>
              <a:gd name="connsiteY3" fmla="*/ 1037771 h 1037771"/>
              <a:gd name="connsiteX4" fmla="*/ 0 w 2816768"/>
              <a:gd name="connsiteY4" fmla="*/ 1037771 h 103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768" h="1037771">
                <a:moveTo>
                  <a:pt x="0" y="1037771"/>
                </a:moveTo>
                <a:lnTo>
                  <a:pt x="602343" y="0"/>
                </a:lnTo>
                <a:lnTo>
                  <a:pt x="2816768" y="0"/>
                </a:lnTo>
                <a:cubicBezTo>
                  <a:pt x="2816466" y="345924"/>
                  <a:pt x="2816163" y="691847"/>
                  <a:pt x="2815861" y="1037771"/>
                </a:cubicBezTo>
                <a:lnTo>
                  <a:pt x="0" y="10377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1975D-A558-6244-9494-65C8C5880823}"/>
              </a:ext>
            </a:extLst>
          </p:cNvPr>
          <p:cNvSpPr/>
          <p:nvPr/>
        </p:nvSpPr>
        <p:spPr>
          <a:xfrm>
            <a:off x="15420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2423-2152-CE44-A765-055271460033}"/>
              </a:ext>
            </a:extLst>
          </p:cNvPr>
          <p:cNvSpPr/>
          <p:nvPr/>
        </p:nvSpPr>
        <p:spPr>
          <a:xfrm>
            <a:off x="31041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EE8C0-7A77-4D4B-B4B9-F54002544652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633511" y="2365448"/>
            <a:ext cx="14706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BAF51C4-9C8C-7748-8CD9-98FD15B992DD}"/>
              </a:ext>
            </a:extLst>
          </p:cNvPr>
          <p:cNvSpPr/>
          <p:nvPr/>
        </p:nvSpPr>
        <p:spPr>
          <a:xfrm>
            <a:off x="41791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ABCA22-02DE-6942-870C-23C65BFA2263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3182220" y="2397777"/>
            <a:ext cx="996906" cy="374071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33DD28E-BAC5-DF41-93D2-BAEF4004C579}"/>
              </a:ext>
            </a:extLst>
          </p:cNvPr>
          <p:cNvSpPr/>
          <p:nvPr/>
        </p:nvSpPr>
        <p:spPr>
          <a:xfrm>
            <a:off x="54237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03961-4EE4-7B45-9134-676660C5F22E}"/>
              </a:ext>
            </a:extLst>
          </p:cNvPr>
          <p:cNvCxnSpPr>
            <a:endCxn id="13" idx="2"/>
          </p:cNvCxnSpPr>
          <p:nvPr/>
        </p:nvCxnSpPr>
        <p:spPr>
          <a:xfrm>
            <a:off x="4270566" y="2771848"/>
            <a:ext cx="11531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D6899A-0E96-6F41-9659-FB783FF2808A}"/>
              </a:ext>
            </a:extLst>
          </p:cNvPr>
          <p:cNvCxnSpPr>
            <a:cxnSpLocks/>
            <a:stCxn id="13" idx="5"/>
            <a:endCxn id="17" idx="1"/>
          </p:cNvCxnSpPr>
          <p:nvPr/>
        </p:nvCxnSpPr>
        <p:spPr>
          <a:xfrm>
            <a:off x="5501775" y="2804177"/>
            <a:ext cx="1364997" cy="9574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82F268F-FA23-ED49-8CB2-1645D764DF7D}"/>
              </a:ext>
            </a:extLst>
          </p:cNvPr>
          <p:cNvSpPr/>
          <p:nvPr/>
        </p:nvSpPr>
        <p:spPr>
          <a:xfrm>
            <a:off x="6852926" y="516459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1BA63E-7106-4A4A-A4C2-18E834570ACA}"/>
              </a:ext>
            </a:extLst>
          </p:cNvPr>
          <p:cNvCxnSpPr>
            <a:cxnSpLocks/>
            <a:stCxn id="17" idx="4"/>
            <a:endCxn id="19" idx="0"/>
          </p:cNvCxnSpPr>
          <p:nvPr/>
        </p:nvCxnSpPr>
        <p:spPr>
          <a:xfrm flipH="1">
            <a:off x="6898646" y="3839717"/>
            <a:ext cx="455" cy="132488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4B759D2-89FB-8F4F-B9E7-0AD2ED8B39BA}"/>
              </a:ext>
            </a:extLst>
          </p:cNvPr>
          <p:cNvSpPr/>
          <p:nvPr/>
        </p:nvSpPr>
        <p:spPr>
          <a:xfrm>
            <a:off x="6853381" y="374827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61520D-982A-460D-9969-56A758BC6474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61520D-982A-460D-9969-56A758BC6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2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8914E25-BBD9-4438-BC2D-454C5D208B03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8A5920-FDDD-4F3E-A156-B522AD852C41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8A5920-FDDD-4F3E-A156-B522AD852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3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DBA506-3942-4A93-94A9-A17509D9C3CA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DBA506-3942-4A93-94A9-A17509D9C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8ADB98-7CA6-48A4-885F-5292504D0667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8ADB98-7CA6-48A4-885F-5292504D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4B1533-8EA6-4C30-BDF7-6EE318A35ADE}"/>
                  </a:ext>
                </a:extLst>
              </p:cNvPr>
              <p:cNvSpPr txBox="1"/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nested: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4B1533-8EA6-4C30-BDF7-6EE318A3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blipFill>
                <a:blip r:embed="rId6"/>
                <a:stretch>
                  <a:fillRect l="-2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6B958BE-418D-484F-832E-A2BBB599A5C0}"/>
              </a:ext>
            </a:extLst>
          </p:cNvPr>
          <p:cNvSpPr txBox="1"/>
          <p:nvPr/>
        </p:nvSpPr>
        <p:spPr>
          <a:xfrm>
            <a:off x="7796245" y="6550223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[Bansal Bohm Elias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Koumoutsos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Umboh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SODA 2018]</a:t>
            </a:r>
          </a:p>
        </p:txBody>
      </p:sp>
    </p:spTree>
    <p:extLst>
      <p:ext uri="{BB962C8B-B14F-4D97-AF65-F5344CB8AC3E}">
        <p14:creationId xmlns:p14="http://schemas.microsoft.com/office/powerpoint/2010/main" val="34246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142-6F17-2D42-9D93-F5EC90BD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Version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65DDE-8802-0E4A-8D2F-5AFFAA3BC97A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F34805-6BCF-5242-A00F-D8773F083202}"/>
              </a:ext>
            </a:extLst>
          </p:cNvPr>
          <p:cNvSpPr/>
          <p:nvPr/>
        </p:nvSpPr>
        <p:spPr>
          <a:xfrm>
            <a:off x="3149600" y="1405328"/>
            <a:ext cx="5139961" cy="4843072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5C6B3528-E99E-5348-8441-56F993608C74}"/>
              </a:ext>
            </a:extLst>
          </p:cNvPr>
          <p:cNvSpPr/>
          <p:nvPr/>
        </p:nvSpPr>
        <p:spPr>
          <a:xfrm>
            <a:off x="3151162" y="1405327"/>
            <a:ext cx="5138398" cy="4843073"/>
          </a:xfrm>
          <a:custGeom>
            <a:avLst/>
            <a:gdLst>
              <a:gd name="connsiteX0" fmla="*/ 0 w 4350606"/>
              <a:gd name="connsiteY0" fmla="*/ 0 h 4843072"/>
              <a:gd name="connsiteX1" fmla="*/ 4350606 w 4350606"/>
              <a:gd name="connsiteY1" fmla="*/ 0 h 4843072"/>
              <a:gd name="connsiteX2" fmla="*/ 4350606 w 4350606"/>
              <a:gd name="connsiteY2" fmla="*/ 4843072 h 4843072"/>
              <a:gd name="connsiteX3" fmla="*/ 0 w 4350606"/>
              <a:gd name="connsiteY3" fmla="*/ 4843072 h 4843072"/>
              <a:gd name="connsiteX4" fmla="*/ 0 w 4350606"/>
              <a:gd name="connsiteY4" fmla="*/ 0 h 4843072"/>
              <a:gd name="connsiteX0" fmla="*/ 787791 w 5138397"/>
              <a:gd name="connsiteY0" fmla="*/ 0 h 4857140"/>
              <a:gd name="connsiteX1" fmla="*/ 5138397 w 5138397"/>
              <a:gd name="connsiteY1" fmla="*/ 0 h 4857140"/>
              <a:gd name="connsiteX2" fmla="*/ 5138397 w 5138397"/>
              <a:gd name="connsiteY2" fmla="*/ 4843072 h 4857140"/>
              <a:gd name="connsiteX3" fmla="*/ 0 w 5138397"/>
              <a:gd name="connsiteY3" fmla="*/ 4857140 h 4857140"/>
              <a:gd name="connsiteX4" fmla="*/ 787791 w 5138397"/>
              <a:gd name="connsiteY4" fmla="*/ 0 h 4857140"/>
              <a:gd name="connsiteX0" fmla="*/ 787791 w 5138397"/>
              <a:gd name="connsiteY0" fmla="*/ 0 h 4843072"/>
              <a:gd name="connsiteX1" fmla="*/ 5138397 w 5138397"/>
              <a:gd name="connsiteY1" fmla="*/ 0 h 4843072"/>
              <a:gd name="connsiteX2" fmla="*/ 5138397 w 5138397"/>
              <a:gd name="connsiteY2" fmla="*/ 4843072 h 4843072"/>
              <a:gd name="connsiteX3" fmla="*/ 0 w 5138397"/>
              <a:gd name="connsiteY3" fmla="*/ 4814937 h 4843072"/>
              <a:gd name="connsiteX4" fmla="*/ 787791 w 5138397"/>
              <a:gd name="connsiteY4" fmla="*/ 0 h 4843072"/>
              <a:gd name="connsiteX0" fmla="*/ 787791 w 5138397"/>
              <a:gd name="connsiteY0" fmla="*/ 0 h 4857140"/>
              <a:gd name="connsiteX1" fmla="*/ 5138397 w 5138397"/>
              <a:gd name="connsiteY1" fmla="*/ 0 h 4857140"/>
              <a:gd name="connsiteX2" fmla="*/ 5138397 w 5138397"/>
              <a:gd name="connsiteY2" fmla="*/ 4843072 h 4857140"/>
              <a:gd name="connsiteX3" fmla="*/ 0 w 5138397"/>
              <a:gd name="connsiteY3" fmla="*/ 4857140 h 4857140"/>
              <a:gd name="connsiteX4" fmla="*/ 787791 w 5138397"/>
              <a:gd name="connsiteY4" fmla="*/ 0 h 4857140"/>
              <a:gd name="connsiteX0" fmla="*/ 801859 w 5152465"/>
              <a:gd name="connsiteY0" fmla="*/ 0 h 4843073"/>
              <a:gd name="connsiteX1" fmla="*/ 5152465 w 5152465"/>
              <a:gd name="connsiteY1" fmla="*/ 0 h 4843073"/>
              <a:gd name="connsiteX2" fmla="*/ 5152465 w 5152465"/>
              <a:gd name="connsiteY2" fmla="*/ 4843072 h 4843073"/>
              <a:gd name="connsiteX3" fmla="*/ 0 w 5152465"/>
              <a:gd name="connsiteY3" fmla="*/ 4843073 h 4843073"/>
              <a:gd name="connsiteX4" fmla="*/ 801859 w 5152465"/>
              <a:gd name="connsiteY4" fmla="*/ 0 h 4843073"/>
              <a:gd name="connsiteX0" fmla="*/ 1505244 w 5152465"/>
              <a:gd name="connsiteY0" fmla="*/ 0 h 4843073"/>
              <a:gd name="connsiteX1" fmla="*/ 5152465 w 5152465"/>
              <a:gd name="connsiteY1" fmla="*/ 0 h 4843073"/>
              <a:gd name="connsiteX2" fmla="*/ 5152465 w 5152465"/>
              <a:gd name="connsiteY2" fmla="*/ 4843072 h 4843073"/>
              <a:gd name="connsiteX3" fmla="*/ 0 w 5152465"/>
              <a:gd name="connsiteY3" fmla="*/ 4843073 h 4843073"/>
              <a:gd name="connsiteX4" fmla="*/ 1505244 w 5152465"/>
              <a:gd name="connsiteY4" fmla="*/ 0 h 4843073"/>
              <a:gd name="connsiteX0" fmla="*/ 1491177 w 5138398"/>
              <a:gd name="connsiteY0" fmla="*/ 0 h 4843073"/>
              <a:gd name="connsiteX1" fmla="*/ 5138398 w 5138398"/>
              <a:gd name="connsiteY1" fmla="*/ 0 h 4843073"/>
              <a:gd name="connsiteX2" fmla="*/ 5138398 w 5138398"/>
              <a:gd name="connsiteY2" fmla="*/ 4843072 h 4843073"/>
              <a:gd name="connsiteX3" fmla="*/ 0 w 5138398"/>
              <a:gd name="connsiteY3" fmla="*/ 4843073 h 4843073"/>
              <a:gd name="connsiteX4" fmla="*/ 1491177 w 5138398"/>
              <a:gd name="connsiteY4" fmla="*/ 0 h 48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398" h="4843073">
                <a:moveTo>
                  <a:pt x="1491177" y="0"/>
                </a:moveTo>
                <a:lnTo>
                  <a:pt x="5138398" y="0"/>
                </a:lnTo>
                <a:lnTo>
                  <a:pt x="5138398" y="4843072"/>
                </a:lnTo>
                <a:lnTo>
                  <a:pt x="0" y="4843073"/>
                </a:lnTo>
                <a:lnTo>
                  <a:pt x="1491177" y="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2E0DEF-4B7A-C446-B34F-FABC9B61CA6D}"/>
              </a:ext>
            </a:extLst>
          </p:cNvPr>
          <p:cNvSpPr/>
          <p:nvPr/>
        </p:nvSpPr>
        <p:spPr>
          <a:xfrm>
            <a:off x="5473700" y="1405327"/>
            <a:ext cx="2815860" cy="4843073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5E9DAA2-CD7F-DF4D-90C0-7867D4F81F22}"/>
              </a:ext>
            </a:extLst>
          </p:cNvPr>
          <p:cNvSpPr/>
          <p:nvPr/>
        </p:nvSpPr>
        <p:spPr>
          <a:xfrm rot="16200000">
            <a:off x="4460094" y="2418934"/>
            <a:ext cx="4843073" cy="2815860"/>
          </a:xfrm>
          <a:prstGeom prst="rtTriangl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1AC2A4F-998F-0046-A6D0-AC1692478B92}"/>
              </a:ext>
            </a:extLst>
          </p:cNvPr>
          <p:cNvSpPr/>
          <p:nvPr/>
        </p:nvSpPr>
        <p:spPr>
          <a:xfrm>
            <a:off x="5473701" y="5210629"/>
            <a:ext cx="2816768" cy="1037771"/>
          </a:xfrm>
          <a:custGeom>
            <a:avLst/>
            <a:gdLst>
              <a:gd name="connsiteX0" fmla="*/ 0 w 2815861"/>
              <a:gd name="connsiteY0" fmla="*/ 1037771 h 1037771"/>
              <a:gd name="connsiteX1" fmla="*/ 602343 w 2815861"/>
              <a:gd name="connsiteY1" fmla="*/ 0 h 1037771"/>
              <a:gd name="connsiteX2" fmla="*/ 2213518 w 2815861"/>
              <a:gd name="connsiteY2" fmla="*/ 0 h 1037771"/>
              <a:gd name="connsiteX3" fmla="*/ 2815861 w 2815861"/>
              <a:gd name="connsiteY3" fmla="*/ 1037771 h 1037771"/>
              <a:gd name="connsiteX4" fmla="*/ 0 w 2815861"/>
              <a:gd name="connsiteY4" fmla="*/ 1037771 h 1037771"/>
              <a:gd name="connsiteX0" fmla="*/ 0 w 2816768"/>
              <a:gd name="connsiteY0" fmla="*/ 1037771 h 1037771"/>
              <a:gd name="connsiteX1" fmla="*/ 602343 w 2816768"/>
              <a:gd name="connsiteY1" fmla="*/ 0 h 1037771"/>
              <a:gd name="connsiteX2" fmla="*/ 2816768 w 2816768"/>
              <a:gd name="connsiteY2" fmla="*/ 0 h 1037771"/>
              <a:gd name="connsiteX3" fmla="*/ 2815861 w 2816768"/>
              <a:gd name="connsiteY3" fmla="*/ 1037771 h 1037771"/>
              <a:gd name="connsiteX4" fmla="*/ 0 w 2816768"/>
              <a:gd name="connsiteY4" fmla="*/ 1037771 h 103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768" h="1037771">
                <a:moveTo>
                  <a:pt x="0" y="1037771"/>
                </a:moveTo>
                <a:lnTo>
                  <a:pt x="602343" y="0"/>
                </a:lnTo>
                <a:lnTo>
                  <a:pt x="2816768" y="0"/>
                </a:lnTo>
                <a:cubicBezTo>
                  <a:pt x="2816466" y="345924"/>
                  <a:pt x="2816163" y="691847"/>
                  <a:pt x="2815861" y="1037771"/>
                </a:cubicBezTo>
                <a:lnTo>
                  <a:pt x="0" y="1037771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1975D-A558-6244-9494-65C8C5880823}"/>
              </a:ext>
            </a:extLst>
          </p:cNvPr>
          <p:cNvSpPr/>
          <p:nvPr/>
        </p:nvSpPr>
        <p:spPr>
          <a:xfrm>
            <a:off x="15420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2423-2152-CE44-A765-055271460033}"/>
              </a:ext>
            </a:extLst>
          </p:cNvPr>
          <p:cNvSpPr/>
          <p:nvPr/>
        </p:nvSpPr>
        <p:spPr>
          <a:xfrm>
            <a:off x="3104171" y="23197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EE8C0-7A77-4D4B-B4B9-F54002544652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633511" y="2365448"/>
            <a:ext cx="14706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BAF51C4-9C8C-7748-8CD9-98FD15B992DD}"/>
              </a:ext>
            </a:extLst>
          </p:cNvPr>
          <p:cNvSpPr/>
          <p:nvPr/>
        </p:nvSpPr>
        <p:spPr>
          <a:xfrm>
            <a:off x="41791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ABCA22-02DE-6942-870C-23C65BFA2263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3182220" y="2397777"/>
            <a:ext cx="996906" cy="374071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33DD28E-BAC5-DF41-93D2-BAEF4004C579}"/>
              </a:ext>
            </a:extLst>
          </p:cNvPr>
          <p:cNvSpPr/>
          <p:nvPr/>
        </p:nvSpPr>
        <p:spPr>
          <a:xfrm>
            <a:off x="5423726" y="2726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03961-4EE4-7B45-9134-676660C5F22E}"/>
              </a:ext>
            </a:extLst>
          </p:cNvPr>
          <p:cNvCxnSpPr>
            <a:endCxn id="13" idx="2"/>
          </p:cNvCxnSpPr>
          <p:nvPr/>
        </p:nvCxnSpPr>
        <p:spPr>
          <a:xfrm>
            <a:off x="4270566" y="2771848"/>
            <a:ext cx="11531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D6899A-0E96-6F41-9659-FB783FF2808A}"/>
              </a:ext>
            </a:extLst>
          </p:cNvPr>
          <p:cNvCxnSpPr>
            <a:cxnSpLocks/>
            <a:stCxn id="13" idx="5"/>
            <a:endCxn id="17" idx="1"/>
          </p:cNvCxnSpPr>
          <p:nvPr/>
        </p:nvCxnSpPr>
        <p:spPr>
          <a:xfrm>
            <a:off x="5501775" y="2804177"/>
            <a:ext cx="1364997" cy="9574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82F268F-FA23-ED49-8CB2-1645D764DF7D}"/>
              </a:ext>
            </a:extLst>
          </p:cNvPr>
          <p:cNvSpPr/>
          <p:nvPr/>
        </p:nvSpPr>
        <p:spPr>
          <a:xfrm>
            <a:off x="6852926" y="516459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1BA63E-7106-4A4A-A4C2-18E834570ACA}"/>
              </a:ext>
            </a:extLst>
          </p:cNvPr>
          <p:cNvCxnSpPr>
            <a:cxnSpLocks/>
            <a:stCxn id="17" idx="4"/>
            <a:endCxn id="19" idx="0"/>
          </p:cNvCxnSpPr>
          <p:nvPr/>
        </p:nvCxnSpPr>
        <p:spPr>
          <a:xfrm flipH="1">
            <a:off x="6898646" y="3839717"/>
            <a:ext cx="455" cy="132488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4B759D2-89FB-8F4F-B9E7-0AD2ED8B39BA}"/>
              </a:ext>
            </a:extLst>
          </p:cNvPr>
          <p:cNvSpPr/>
          <p:nvPr/>
        </p:nvSpPr>
        <p:spPr>
          <a:xfrm>
            <a:off x="6853381" y="374827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74AD95-D3EA-B841-9A87-6C311B0BA78B}"/>
              </a:ext>
            </a:extLst>
          </p:cNvPr>
          <p:cNvSpPr/>
          <p:nvPr/>
        </p:nvSpPr>
        <p:spPr>
          <a:xfrm>
            <a:off x="6028061" y="5154594"/>
            <a:ext cx="91440" cy="9144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C71A5D-B0DB-804A-ADE0-F21C6469DAF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33511" y="2411168"/>
            <a:ext cx="4407941" cy="2756817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40FEF3-2C9E-D249-BC9C-DAD5A880F433}"/>
                  </a:ext>
                </a:extLst>
              </p:cNvPr>
              <p:cNvSpPr txBox="1"/>
              <p:nvPr/>
            </p:nvSpPr>
            <p:spPr>
              <a:xfrm>
                <a:off x="3423925" y="2137691"/>
                <a:ext cx="846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𝐴𝐿𝐺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40FEF3-2C9E-D249-BC9C-DAD5A880F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25" y="2137691"/>
                <a:ext cx="84664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ECEEA2-02DB-A44D-BF58-3057148D4CF8}"/>
                  </a:ext>
                </a:extLst>
              </p:cNvPr>
              <p:cNvSpPr txBox="1"/>
              <p:nvPr/>
            </p:nvSpPr>
            <p:spPr>
              <a:xfrm>
                <a:off x="3257352" y="3085833"/>
                <a:ext cx="846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ECEEA2-02DB-A44D-BF58-3057148D4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352" y="3085833"/>
                <a:ext cx="84664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7CB191-A0F2-431C-BFAB-3EF3793A604F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7CB191-A0F2-431C-BFAB-3EF3793A6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4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A98D24-180F-4717-A6A8-5434CC1ABF0E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A2E399-4C45-4AE5-91DF-6ECDE711B1D5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A2E399-4C45-4AE5-91DF-6ECDE711B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507802" cy="369332"/>
              </a:xfrm>
              <a:prstGeom prst="rect">
                <a:avLst/>
              </a:prstGeom>
              <a:blipFill>
                <a:blip r:embed="rId5"/>
                <a:stretch>
                  <a:fillRect l="-2190" t="-10000" r="-17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DD0E85-BFFB-4B49-9D45-1DF1F3A78576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DD0E85-BFFB-4B49-9D45-1DF1F3A7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6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B32857-E835-4326-95C1-BF21182F0FDF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B32857-E835-4326-95C1-BF21182F0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7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D9D598-46F6-47A0-BC0E-63459DCF0847}"/>
                  </a:ext>
                </a:extLst>
              </p:cNvPr>
              <p:cNvSpPr txBox="1"/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nested: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D9D598-46F6-47A0-BC0E-63459DCF0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002" y="4984230"/>
                <a:ext cx="1969578" cy="369332"/>
              </a:xfrm>
              <a:prstGeom prst="rect">
                <a:avLst/>
              </a:prstGeom>
              <a:blipFill>
                <a:blip r:embed="rId8"/>
                <a:stretch>
                  <a:fillRect l="-2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C2F0C7C-7C7C-4FD9-B9D9-02B2829A4B4E}"/>
              </a:ext>
            </a:extLst>
          </p:cNvPr>
          <p:cNvSpPr txBox="1"/>
          <p:nvPr/>
        </p:nvSpPr>
        <p:spPr>
          <a:xfrm>
            <a:off x="7796245" y="6550223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[Bansal Bohm Elias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Koumoutsos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Umboh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SODA 2018]</a:t>
            </a:r>
          </a:p>
        </p:txBody>
      </p:sp>
    </p:spTree>
    <p:extLst>
      <p:ext uri="{BB962C8B-B14F-4D97-AF65-F5344CB8AC3E}">
        <p14:creationId xmlns:p14="http://schemas.microsoft.com/office/powerpoint/2010/main" val="40414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4" grpId="0" animBg="1"/>
      <p:bldP spid="6" grpId="0" animBg="1"/>
      <p:bldP spid="20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closely related problem: convex function chasing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6A544-4FDD-4904-9014-151F236867AB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6E25D2-8E06-4BE2-9A06-F7C1FF68BE06}"/>
              </a:ext>
            </a:extLst>
          </p:cNvPr>
          <p:cNvSpPr/>
          <p:nvPr/>
        </p:nvSpPr>
        <p:spPr>
          <a:xfrm>
            <a:off x="1264170" y="1401459"/>
            <a:ext cx="4252210" cy="3502849"/>
          </a:xfrm>
          <a:custGeom>
            <a:avLst/>
            <a:gdLst>
              <a:gd name="connsiteX0" fmla="*/ 0 w 3297836"/>
              <a:gd name="connsiteY0" fmla="*/ 124918 h 2778417"/>
              <a:gd name="connsiteX1" fmla="*/ 1009337 w 3297836"/>
              <a:gd name="connsiteY1" fmla="*/ 2778177 h 2778417"/>
              <a:gd name="connsiteX2" fmla="*/ 3297836 w 3297836"/>
              <a:gd name="connsiteY2" fmla="*/ 0 h 2778417"/>
              <a:gd name="connsiteX0" fmla="*/ 0 w 3587646"/>
              <a:gd name="connsiteY0" fmla="*/ 0 h 3502849"/>
              <a:gd name="connsiteX1" fmla="*/ 1299147 w 3587646"/>
              <a:gd name="connsiteY1" fmla="*/ 3502702 h 3502849"/>
              <a:gd name="connsiteX2" fmla="*/ 3587646 w 3587646"/>
              <a:gd name="connsiteY2" fmla="*/ 724525 h 3502849"/>
              <a:gd name="connsiteX0" fmla="*/ 0 w 4252210"/>
              <a:gd name="connsiteY0" fmla="*/ 0 h 3502849"/>
              <a:gd name="connsiteX1" fmla="*/ 1299147 w 4252210"/>
              <a:gd name="connsiteY1" fmla="*/ 3502702 h 3502849"/>
              <a:gd name="connsiteX2" fmla="*/ 4252210 w 4252210"/>
              <a:gd name="connsiteY2" fmla="*/ 14991 h 35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2210" h="3502849">
                <a:moveTo>
                  <a:pt x="0" y="0"/>
                </a:moveTo>
                <a:cubicBezTo>
                  <a:pt x="229849" y="1337039"/>
                  <a:pt x="749508" y="3523522"/>
                  <a:pt x="1299147" y="3502702"/>
                </a:cubicBezTo>
                <a:cubicBezTo>
                  <a:pt x="1848786" y="3481882"/>
                  <a:pt x="3382780" y="1393669"/>
                  <a:pt x="4252210" y="1499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2DE099-D87B-444E-B78C-759893F90611}"/>
              </a:ext>
            </a:extLst>
          </p:cNvPr>
          <p:cNvCxnSpPr/>
          <p:nvPr/>
        </p:nvCxnSpPr>
        <p:spPr>
          <a:xfrm>
            <a:off x="749508" y="5656289"/>
            <a:ext cx="7140315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DDB6E3-BC48-4F1D-820F-C1E7FB22701F}"/>
              </a:ext>
            </a:extLst>
          </p:cNvPr>
          <p:cNvSpPr/>
          <p:nvPr/>
        </p:nvSpPr>
        <p:spPr>
          <a:xfrm>
            <a:off x="3383406" y="1408426"/>
            <a:ext cx="4611974" cy="4003859"/>
          </a:xfrm>
          <a:custGeom>
            <a:avLst/>
            <a:gdLst>
              <a:gd name="connsiteX0" fmla="*/ 0 w 4172262"/>
              <a:gd name="connsiteY0" fmla="*/ 29981 h 3048052"/>
              <a:gd name="connsiteX1" fmla="*/ 1638925 w 4172262"/>
              <a:gd name="connsiteY1" fmla="*/ 2728210 h 3048052"/>
              <a:gd name="connsiteX2" fmla="*/ 3222885 w 4172262"/>
              <a:gd name="connsiteY2" fmla="*/ 2693233 h 3048052"/>
              <a:gd name="connsiteX3" fmla="*/ 4172262 w 4172262"/>
              <a:gd name="connsiteY3" fmla="*/ 0 h 3048052"/>
              <a:gd name="connsiteX0" fmla="*/ 0 w 4352144"/>
              <a:gd name="connsiteY0" fmla="*/ 0 h 4003859"/>
              <a:gd name="connsiteX1" fmla="*/ 1818807 w 4352144"/>
              <a:gd name="connsiteY1" fmla="*/ 3622622 h 4003859"/>
              <a:gd name="connsiteX2" fmla="*/ 3402767 w 4352144"/>
              <a:gd name="connsiteY2" fmla="*/ 3587645 h 4003859"/>
              <a:gd name="connsiteX3" fmla="*/ 4352144 w 4352144"/>
              <a:gd name="connsiteY3" fmla="*/ 894412 h 4003859"/>
              <a:gd name="connsiteX0" fmla="*/ 0 w 4611974"/>
              <a:gd name="connsiteY0" fmla="*/ 0 h 4003859"/>
              <a:gd name="connsiteX1" fmla="*/ 1818807 w 4611974"/>
              <a:gd name="connsiteY1" fmla="*/ 3622622 h 4003859"/>
              <a:gd name="connsiteX2" fmla="*/ 3402767 w 4611974"/>
              <a:gd name="connsiteY2" fmla="*/ 3587645 h 4003859"/>
              <a:gd name="connsiteX3" fmla="*/ 4611974 w 4611974"/>
              <a:gd name="connsiteY3" fmla="*/ 9992 h 400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1974" h="4003859">
                <a:moveTo>
                  <a:pt x="0" y="0"/>
                </a:moveTo>
                <a:cubicBezTo>
                  <a:pt x="550889" y="1127177"/>
                  <a:pt x="1251679" y="3024681"/>
                  <a:pt x="1818807" y="3622622"/>
                </a:cubicBezTo>
                <a:cubicBezTo>
                  <a:pt x="2385935" y="4220563"/>
                  <a:pt x="2980544" y="4042347"/>
                  <a:pt x="3402767" y="3587645"/>
                </a:cubicBezTo>
                <a:cubicBezTo>
                  <a:pt x="3824990" y="3132943"/>
                  <a:pt x="4348397" y="1129257"/>
                  <a:pt x="4611974" y="999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D14B95-034C-4CFB-8187-494CCFE981FA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D14B95-034C-4CFB-8187-494CCFE98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2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6075BD-9304-4D36-806A-00737D1019E9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9C7A15-F419-4B30-ABCF-BEDD1659C61D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860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</a:t>
                </a: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function</a:t>
                </a:r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9C7A15-F419-4B30-ABCF-BEDD1659C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860014" cy="369332"/>
              </a:xfrm>
              <a:prstGeom prst="rect">
                <a:avLst/>
              </a:prstGeom>
              <a:blipFill>
                <a:blip r:embed="rId3"/>
                <a:stretch>
                  <a:fillRect l="-19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227683-C52E-4722-9A86-C18AAC8B4BF8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227683-C52E-4722-9A86-C18AAC8B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4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9FB24B-C626-499C-A8DD-609CC30337F6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9FB24B-C626-499C-A8DD-609CC3033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5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396CC0-60F7-4531-99E5-48B1814E644E}"/>
                  </a:ext>
                </a:extLst>
              </p:cNvPr>
              <p:cNvSpPr txBox="1"/>
              <p:nvPr/>
            </p:nvSpPr>
            <p:spPr>
              <a:xfrm>
                <a:off x="10781474" y="4085781"/>
                <a:ext cx="982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396CC0-60F7-4531-99E5-48B1814E6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474" y="4085781"/>
                <a:ext cx="982257" cy="369332"/>
              </a:xfrm>
              <a:prstGeom prst="rect">
                <a:avLst/>
              </a:prstGeom>
              <a:blipFill>
                <a:blip r:embed="rId6"/>
                <a:stretch>
                  <a:fillRect t="-8197" r="-6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8288BB-A2C2-4BA6-BF12-EA12EED0F50E}"/>
              </a:ext>
            </a:extLst>
          </p:cNvPr>
          <p:cNvSpPr txBox="1"/>
          <p:nvPr/>
        </p:nvSpPr>
        <p:spPr>
          <a:xfrm>
            <a:off x="10480003" y="6550223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[Friedman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94]</a:t>
            </a:r>
          </a:p>
        </p:txBody>
      </p:sp>
    </p:spTree>
    <p:extLst>
      <p:ext uri="{BB962C8B-B14F-4D97-AF65-F5344CB8AC3E}">
        <p14:creationId xmlns:p14="http://schemas.microsoft.com/office/powerpoint/2010/main" val="916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D426D9-6405-43D7-854B-40EF5B992C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Reductions: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CB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CF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CB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D426D9-6405-43D7-854B-40EF5B992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1D6A544-4FDD-4904-9014-151F236867AB}"/>
              </a:ext>
            </a:extLst>
          </p:cNvPr>
          <p:cNvSpPr/>
          <p:nvPr/>
        </p:nvSpPr>
        <p:spPr>
          <a:xfrm>
            <a:off x="677334" y="1405328"/>
            <a:ext cx="7612227" cy="4843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6E25D2-8E06-4BE2-9A06-F7C1FF68BE06}"/>
              </a:ext>
            </a:extLst>
          </p:cNvPr>
          <p:cNvSpPr/>
          <p:nvPr/>
        </p:nvSpPr>
        <p:spPr>
          <a:xfrm>
            <a:off x="1264170" y="1401459"/>
            <a:ext cx="4252210" cy="3502849"/>
          </a:xfrm>
          <a:custGeom>
            <a:avLst/>
            <a:gdLst>
              <a:gd name="connsiteX0" fmla="*/ 0 w 3297836"/>
              <a:gd name="connsiteY0" fmla="*/ 124918 h 2778417"/>
              <a:gd name="connsiteX1" fmla="*/ 1009337 w 3297836"/>
              <a:gd name="connsiteY1" fmla="*/ 2778177 h 2778417"/>
              <a:gd name="connsiteX2" fmla="*/ 3297836 w 3297836"/>
              <a:gd name="connsiteY2" fmla="*/ 0 h 2778417"/>
              <a:gd name="connsiteX0" fmla="*/ 0 w 3587646"/>
              <a:gd name="connsiteY0" fmla="*/ 0 h 3502849"/>
              <a:gd name="connsiteX1" fmla="*/ 1299147 w 3587646"/>
              <a:gd name="connsiteY1" fmla="*/ 3502702 h 3502849"/>
              <a:gd name="connsiteX2" fmla="*/ 3587646 w 3587646"/>
              <a:gd name="connsiteY2" fmla="*/ 724525 h 3502849"/>
              <a:gd name="connsiteX0" fmla="*/ 0 w 4252210"/>
              <a:gd name="connsiteY0" fmla="*/ 0 h 3502849"/>
              <a:gd name="connsiteX1" fmla="*/ 1299147 w 4252210"/>
              <a:gd name="connsiteY1" fmla="*/ 3502702 h 3502849"/>
              <a:gd name="connsiteX2" fmla="*/ 4252210 w 4252210"/>
              <a:gd name="connsiteY2" fmla="*/ 14991 h 35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2210" h="3502849">
                <a:moveTo>
                  <a:pt x="0" y="0"/>
                </a:moveTo>
                <a:cubicBezTo>
                  <a:pt x="229849" y="1337039"/>
                  <a:pt x="749508" y="3523522"/>
                  <a:pt x="1299147" y="3502702"/>
                </a:cubicBezTo>
                <a:cubicBezTo>
                  <a:pt x="1848786" y="3481882"/>
                  <a:pt x="3382780" y="1393669"/>
                  <a:pt x="4252210" y="14991"/>
                </a:cubicBezTo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2DE099-D87B-444E-B78C-759893F90611}"/>
              </a:ext>
            </a:extLst>
          </p:cNvPr>
          <p:cNvCxnSpPr/>
          <p:nvPr/>
        </p:nvCxnSpPr>
        <p:spPr>
          <a:xfrm>
            <a:off x="749508" y="5656289"/>
            <a:ext cx="7140315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DDB6E3-BC48-4F1D-820F-C1E7FB22701F}"/>
              </a:ext>
            </a:extLst>
          </p:cNvPr>
          <p:cNvSpPr/>
          <p:nvPr/>
        </p:nvSpPr>
        <p:spPr>
          <a:xfrm>
            <a:off x="3383406" y="1408426"/>
            <a:ext cx="4611974" cy="4003859"/>
          </a:xfrm>
          <a:custGeom>
            <a:avLst/>
            <a:gdLst>
              <a:gd name="connsiteX0" fmla="*/ 0 w 4172262"/>
              <a:gd name="connsiteY0" fmla="*/ 29981 h 3048052"/>
              <a:gd name="connsiteX1" fmla="*/ 1638925 w 4172262"/>
              <a:gd name="connsiteY1" fmla="*/ 2728210 h 3048052"/>
              <a:gd name="connsiteX2" fmla="*/ 3222885 w 4172262"/>
              <a:gd name="connsiteY2" fmla="*/ 2693233 h 3048052"/>
              <a:gd name="connsiteX3" fmla="*/ 4172262 w 4172262"/>
              <a:gd name="connsiteY3" fmla="*/ 0 h 3048052"/>
              <a:gd name="connsiteX0" fmla="*/ 0 w 4352144"/>
              <a:gd name="connsiteY0" fmla="*/ 0 h 4003859"/>
              <a:gd name="connsiteX1" fmla="*/ 1818807 w 4352144"/>
              <a:gd name="connsiteY1" fmla="*/ 3622622 h 4003859"/>
              <a:gd name="connsiteX2" fmla="*/ 3402767 w 4352144"/>
              <a:gd name="connsiteY2" fmla="*/ 3587645 h 4003859"/>
              <a:gd name="connsiteX3" fmla="*/ 4352144 w 4352144"/>
              <a:gd name="connsiteY3" fmla="*/ 894412 h 4003859"/>
              <a:gd name="connsiteX0" fmla="*/ 0 w 4611974"/>
              <a:gd name="connsiteY0" fmla="*/ 0 h 4003859"/>
              <a:gd name="connsiteX1" fmla="*/ 1818807 w 4611974"/>
              <a:gd name="connsiteY1" fmla="*/ 3622622 h 4003859"/>
              <a:gd name="connsiteX2" fmla="*/ 3402767 w 4611974"/>
              <a:gd name="connsiteY2" fmla="*/ 3587645 h 4003859"/>
              <a:gd name="connsiteX3" fmla="*/ 4611974 w 4611974"/>
              <a:gd name="connsiteY3" fmla="*/ 9992 h 400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1974" h="4003859">
                <a:moveTo>
                  <a:pt x="0" y="0"/>
                </a:moveTo>
                <a:cubicBezTo>
                  <a:pt x="550889" y="1127177"/>
                  <a:pt x="1251679" y="3024681"/>
                  <a:pt x="1818807" y="3622622"/>
                </a:cubicBezTo>
                <a:cubicBezTo>
                  <a:pt x="2385935" y="4220563"/>
                  <a:pt x="2980544" y="4042347"/>
                  <a:pt x="3402767" y="3587645"/>
                </a:cubicBezTo>
                <a:cubicBezTo>
                  <a:pt x="3824990" y="3132943"/>
                  <a:pt x="4348397" y="1129257"/>
                  <a:pt x="4611974" y="9992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EB8AF-8868-42E2-8E8F-5E7F3BF2A25B}"/>
              </a:ext>
            </a:extLst>
          </p:cNvPr>
          <p:cNvSpPr txBox="1"/>
          <p:nvPr/>
        </p:nvSpPr>
        <p:spPr>
          <a:xfrm>
            <a:off x="9232181" y="6550223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, Lee, Li,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Sellke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STOC 2019]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9591A-14AA-4491-ABD9-3C2506C8AFFE}"/>
                  </a:ext>
                </a:extLst>
              </p:cNvPr>
              <p:cNvSpPr txBox="1"/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controls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9591A-14AA-4491-ABD9-3C2506C8A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286" y="2248525"/>
                <a:ext cx="3213187" cy="374270"/>
              </a:xfrm>
              <a:prstGeom prst="rect">
                <a:avLst/>
              </a:prstGeom>
              <a:blipFill>
                <a:blip r:embed="rId3"/>
                <a:stretch>
                  <a:fillRect l="-170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1AB2D2-A34D-4DF7-9EFD-B8C07376C746}"/>
              </a:ext>
            </a:extLst>
          </p:cNvPr>
          <p:cNvSpPr txBox="1"/>
          <p:nvPr/>
        </p:nvSpPr>
        <p:spPr>
          <a:xfrm>
            <a:off x="8720002" y="270783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at time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15B914-194C-4A07-A478-4910FCCED4CD}"/>
                  </a:ext>
                </a:extLst>
              </p:cNvPr>
              <p:cNvSpPr txBox="1"/>
              <p:nvPr/>
            </p:nvSpPr>
            <p:spPr>
              <a:xfrm>
                <a:off x="8982593" y="3167153"/>
                <a:ext cx="2814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convex </a:t>
                </a: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function</a:t>
                </a:r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arrives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15B914-194C-4A07-A478-4910FCCE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167153"/>
                <a:ext cx="2814681" cy="369332"/>
              </a:xfrm>
              <a:prstGeom prst="rect">
                <a:avLst/>
              </a:prstGeom>
              <a:blipFill>
                <a:blip r:embed="rId4"/>
                <a:stretch>
                  <a:fillRect l="-1952" t="-10000" r="-65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B2A123-CA89-456F-955E-5117C26A12A6}"/>
                  </a:ext>
                </a:extLst>
              </p:cNvPr>
              <p:cNvSpPr txBox="1"/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algorithm moves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B2A123-CA89-456F-955E-5117C26A1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3626467"/>
                <a:ext cx="2408608" cy="369332"/>
              </a:xfrm>
              <a:prstGeom prst="rect">
                <a:avLst/>
              </a:prstGeom>
              <a:blipFill>
                <a:blip r:embed="rId5"/>
                <a:stretch>
                  <a:fillRect l="-2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3E726-B382-4F99-B418-D6DC593F614A}"/>
                  </a:ext>
                </a:extLst>
              </p:cNvPr>
              <p:cNvSpPr txBox="1"/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3E726-B382-4F99-B418-D6DC593F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93" y="4085781"/>
                <a:ext cx="2018053" cy="369332"/>
              </a:xfrm>
              <a:prstGeom prst="rect">
                <a:avLst/>
              </a:prstGeom>
              <a:blipFill>
                <a:blip r:embed="rId6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C7184D-A923-4DB4-89AD-BFF9B8B2450B}"/>
                  </a:ext>
                </a:extLst>
              </p:cNvPr>
              <p:cNvSpPr txBox="1"/>
              <p:nvPr/>
            </p:nvSpPr>
            <p:spPr>
              <a:xfrm>
                <a:off x="10781474" y="4085781"/>
                <a:ext cx="982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C7184D-A923-4DB4-89AD-BFF9B8B2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474" y="4085781"/>
                <a:ext cx="982257" cy="369332"/>
              </a:xfrm>
              <a:prstGeom prst="rect">
                <a:avLst/>
              </a:prstGeom>
              <a:blipFill>
                <a:blip r:embed="rId7"/>
                <a:stretch>
                  <a:fillRect t="-8197" r="-6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92A8DA-4F15-4D07-AA4B-801FED64AB03}"/>
                  </a:ext>
                </a:extLst>
              </p:cNvPr>
              <p:cNvSpPr txBox="1"/>
              <p:nvPr/>
            </p:nvSpPr>
            <p:spPr>
              <a:xfrm>
                <a:off x="8521218" y="5667092"/>
                <a:ext cx="3415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of CBC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dim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92A8DA-4F15-4D07-AA4B-801FED64A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18" y="5667092"/>
                <a:ext cx="3415550" cy="369332"/>
              </a:xfrm>
              <a:prstGeom prst="rect">
                <a:avLst/>
              </a:prstGeom>
              <a:blipFill>
                <a:blip r:embed="rId8"/>
                <a:stretch>
                  <a:fillRect l="-1607" t="-10000" r="-3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10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convex body chasing?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1E3A-3978-4904-B914-B51B086B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Generalization of (fractional version) of many online problems</a:t>
            </a:r>
          </a:p>
          <a:p>
            <a:pPr lvl="1"/>
            <a:r>
              <a:rPr lang="en-US" sz="1800" dirty="0"/>
              <a:t>paging and k-server</a:t>
            </a:r>
          </a:p>
          <a:p>
            <a:pPr lvl="1"/>
            <a:r>
              <a:rPr lang="en-US" sz="1800" dirty="0"/>
              <a:t>set cover and other packing/covering problems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get generic online convex program solvers?</a:t>
            </a:r>
          </a:p>
          <a:p>
            <a:pPr marL="0" indent="0">
              <a:buNone/>
            </a:pPr>
            <a:r>
              <a:rPr lang="en-US" sz="1800" dirty="0"/>
              <a:t>      get a unified algorithm for these problems?</a:t>
            </a:r>
          </a:p>
        </p:txBody>
      </p:sp>
    </p:spTree>
    <p:extLst>
      <p:ext uri="{BB962C8B-B14F-4D97-AF65-F5344CB8AC3E}">
        <p14:creationId xmlns:p14="http://schemas.microsoft.com/office/powerpoint/2010/main" val="25145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A74FCC-E1CF-478F-9C47-0E55A2D7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3" y="18473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3E96AF-FA4E-48F0-B4E4-C7E0D7451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8243" y="40098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8D81F-C494-4A5E-98FD-59557A00E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2" y="1364104"/>
            <a:ext cx="6629172" cy="53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F813C07-8666-4408-AC3E-6522ECE30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33" y="1724127"/>
            <a:ext cx="6666385" cy="4351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contains, among many things: two algorithms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6AB95-CF05-4E3D-B991-1D0D34BE4225}"/>
              </a:ext>
            </a:extLst>
          </p:cNvPr>
          <p:cNvSpPr/>
          <p:nvPr/>
        </p:nvSpPr>
        <p:spPr>
          <a:xfrm>
            <a:off x="5056131" y="3527684"/>
            <a:ext cx="5696261" cy="28853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0EAF0-3365-4790-9C4B-4C67BD8CAA6B}"/>
              </a:ext>
            </a:extLst>
          </p:cNvPr>
          <p:cNvSpPr/>
          <p:nvPr/>
        </p:nvSpPr>
        <p:spPr>
          <a:xfrm>
            <a:off x="4790647" y="1481635"/>
            <a:ext cx="5666282" cy="9452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1F3D92-F240-4F6E-B0F4-E2FED177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3" y="18473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DCB383A-A01B-4374-97A6-9E51D77CB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8243" y="40098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029CCF-1D7D-43F5-8800-E2DC8AD2199E}"/>
              </a:ext>
            </a:extLst>
          </p:cNvPr>
          <p:cNvSpPr/>
          <p:nvPr/>
        </p:nvSpPr>
        <p:spPr>
          <a:xfrm>
            <a:off x="4755669" y="2405463"/>
            <a:ext cx="2174783" cy="2560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B63A5-18DE-43B6-9611-C6C61DD3029A}"/>
              </a:ext>
            </a:extLst>
          </p:cNvPr>
          <p:cNvSpPr/>
          <p:nvPr/>
        </p:nvSpPr>
        <p:spPr>
          <a:xfrm>
            <a:off x="5692555" y="2645186"/>
            <a:ext cx="4610684" cy="202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0A7B76-0064-48F1-9E14-46D3D224CD4B}"/>
              </a:ext>
            </a:extLst>
          </p:cNvPr>
          <p:cNvSpPr/>
          <p:nvPr/>
        </p:nvSpPr>
        <p:spPr>
          <a:xfrm>
            <a:off x="5225361" y="2784599"/>
            <a:ext cx="5147831" cy="3627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4CF580-310D-44AE-9843-BF9B1E382D33}"/>
              </a:ext>
            </a:extLst>
          </p:cNvPr>
          <p:cNvSpPr/>
          <p:nvPr/>
        </p:nvSpPr>
        <p:spPr>
          <a:xfrm>
            <a:off x="8129664" y="3143988"/>
            <a:ext cx="3470223" cy="1676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4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Metrical Task System = Function Chasing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1FE89-8D09-4B3E-B9EB-53499BD599E0}"/>
              </a:ext>
            </a:extLst>
          </p:cNvPr>
          <p:cNvSpPr txBox="1"/>
          <p:nvPr/>
        </p:nvSpPr>
        <p:spPr>
          <a:xfrm>
            <a:off x="10204992" y="6550223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[Borodin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Saks 92]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524B22-E450-44FB-A667-ED6CAC4B5F79}"/>
              </a:ext>
            </a:extLst>
          </p:cNvPr>
          <p:cNvSpPr/>
          <p:nvPr/>
        </p:nvSpPr>
        <p:spPr>
          <a:xfrm>
            <a:off x="1629877" y="2175309"/>
            <a:ext cx="4871988" cy="355653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48A3F5-16B4-4E55-BB2E-F773D596F2D5}"/>
                  </a:ext>
                </a:extLst>
              </p:cNvPr>
              <p:cNvSpPr txBox="1"/>
              <p:nvPr/>
            </p:nvSpPr>
            <p:spPr>
              <a:xfrm>
                <a:off x="7777213" y="2661385"/>
                <a:ext cx="2891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Metric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48A3F5-16B4-4E55-BB2E-F773D596F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13" y="2661385"/>
                <a:ext cx="2891625" cy="369332"/>
              </a:xfrm>
              <a:prstGeom prst="rect">
                <a:avLst/>
              </a:prstGeom>
              <a:blipFill>
                <a:blip r:embed="rId2"/>
                <a:stretch>
                  <a:fillRect l="-189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F0C08-4567-4146-8529-CAEDCD116C4D}"/>
                  </a:ext>
                </a:extLst>
              </p:cNvPr>
              <p:cNvSpPr txBox="1"/>
              <p:nvPr/>
            </p:nvSpPr>
            <p:spPr>
              <a:xfrm>
                <a:off x="7777213" y="3244334"/>
                <a:ext cx="335341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@ time t: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 see cost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    play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b="0" dirty="0">
                    <a:latin typeface="Lato" panose="020F0502020204030203" pitchFamily="34" charset="0"/>
                  </a:rPr>
                  <a:t>cost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F0C08-4567-4146-8529-CAEDCD11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13" y="3244334"/>
                <a:ext cx="3353419" cy="1754326"/>
              </a:xfrm>
              <a:prstGeom prst="rect">
                <a:avLst/>
              </a:prstGeom>
              <a:blipFill>
                <a:blip r:embed="rId3"/>
                <a:stretch>
                  <a:fillRect l="-1636" t="-173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84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lower bound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EB0AB-A338-447A-8CFB-014F9EE5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01" y="2233678"/>
            <a:ext cx="6638402" cy="3786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6AB95-CF05-4E3D-B991-1D0D34BE4225}"/>
              </a:ext>
            </a:extLst>
          </p:cNvPr>
          <p:cNvSpPr/>
          <p:nvPr/>
        </p:nvSpPr>
        <p:spPr>
          <a:xfrm>
            <a:off x="4961746" y="2293495"/>
            <a:ext cx="5696261" cy="11355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0EAF0-3365-4790-9C4B-4C67BD8CAA6B}"/>
              </a:ext>
            </a:extLst>
          </p:cNvPr>
          <p:cNvSpPr/>
          <p:nvPr/>
        </p:nvSpPr>
        <p:spPr>
          <a:xfrm>
            <a:off x="4931766" y="3945768"/>
            <a:ext cx="5666282" cy="1356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135E466-4608-4381-A764-ED0EFF95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3" y="18473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78B290D-079B-48B8-8835-7EF250D69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8243" y="40098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CE5F81-167B-47C2-9550-0B16963B1783}"/>
              </a:ext>
            </a:extLst>
          </p:cNvPr>
          <p:cNvSpPr/>
          <p:nvPr/>
        </p:nvSpPr>
        <p:spPr>
          <a:xfrm>
            <a:off x="4931766" y="3373401"/>
            <a:ext cx="2174783" cy="2560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77602-B5EE-4B7C-9E48-3EABDA0CE9A0}"/>
              </a:ext>
            </a:extLst>
          </p:cNvPr>
          <p:cNvSpPr/>
          <p:nvPr/>
        </p:nvSpPr>
        <p:spPr>
          <a:xfrm>
            <a:off x="7060912" y="3632823"/>
            <a:ext cx="4610684" cy="202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3DE0AB-A63F-4DA4-B9C9-070AEA0DED2B}"/>
              </a:ext>
            </a:extLst>
          </p:cNvPr>
          <p:cNvSpPr/>
          <p:nvPr/>
        </p:nvSpPr>
        <p:spPr>
          <a:xfrm>
            <a:off x="5271023" y="3823579"/>
            <a:ext cx="5098662" cy="1221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06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lower bound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EB0AB-A338-447A-8CFB-014F9EE5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01" y="2233678"/>
            <a:ext cx="6638402" cy="3786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6AB95-CF05-4E3D-B991-1D0D34BE4225}"/>
              </a:ext>
            </a:extLst>
          </p:cNvPr>
          <p:cNvSpPr/>
          <p:nvPr/>
        </p:nvSpPr>
        <p:spPr>
          <a:xfrm>
            <a:off x="4961746" y="2293495"/>
            <a:ext cx="5696261" cy="11355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0EAF0-3365-4790-9C4B-4C67BD8CAA6B}"/>
              </a:ext>
            </a:extLst>
          </p:cNvPr>
          <p:cNvSpPr/>
          <p:nvPr/>
        </p:nvSpPr>
        <p:spPr>
          <a:xfrm>
            <a:off x="4931766" y="3945768"/>
            <a:ext cx="5666282" cy="1356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1F54C-B098-45A3-A64E-D1533AE62C15}"/>
              </a:ext>
            </a:extLst>
          </p:cNvPr>
          <p:cNvSpPr/>
          <p:nvPr/>
        </p:nvSpPr>
        <p:spPr>
          <a:xfrm>
            <a:off x="908027" y="2155079"/>
            <a:ext cx="3381591" cy="348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EDAE2A-65F2-4FF4-8728-709BB2067F0E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2658365" y="3897451"/>
            <a:ext cx="1631253" cy="4311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A23D1F-72E0-4F9C-B3EC-EF0DC267D1D3}"/>
              </a:ext>
            </a:extLst>
          </p:cNvPr>
          <p:cNvCxnSpPr>
            <a:cxnSpLocks/>
          </p:cNvCxnSpPr>
          <p:nvPr/>
        </p:nvCxnSpPr>
        <p:spPr>
          <a:xfrm>
            <a:off x="4306244" y="2155079"/>
            <a:ext cx="0" cy="3484744"/>
          </a:xfrm>
          <a:prstGeom prst="line">
            <a:avLst/>
          </a:prstGeom>
          <a:ln w="6032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181386-E9C0-4E8B-B08C-C73543303EE4}"/>
              </a:ext>
            </a:extLst>
          </p:cNvPr>
          <p:cNvSpPr/>
          <p:nvPr/>
        </p:nvSpPr>
        <p:spPr>
          <a:xfrm>
            <a:off x="2590733" y="3903745"/>
            <a:ext cx="67632" cy="69695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036154-8122-4BF4-BDD4-019B13467CC6}"/>
              </a:ext>
            </a:extLst>
          </p:cNvPr>
          <p:cNvSpPr/>
          <p:nvPr/>
        </p:nvSpPr>
        <p:spPr>
          <a:xfrm>
            <a:off x="4284332" y="3873721"/>
            <a:ext cx="67632" cy="69695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38FBB7-EB69-4DE5-9AAD-B6136F6DE462}"/>
              </a:ext>
            </a:extLst>
          </p:cNvPr>
          <p:cNvSpPr/>
          <p:nvPr/>
        </p:nvSpPr>
        <p:spPr>
          <a:xfrm>
            <a:off x="4931766" y="3373401"/>
            <a:ext cx="2174783" cy="2560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75E4A-CF53-485B-872B-6F0A4FA2827F}"/>
              </a:ext>
            </a:extLst>
          </p:cNvPr>
          <p:cNvSpPr/>
          <p:nvPr/>
        </p:nvSpPr>
        <p:spPr>
          <a:xfrm>
            <a:off x="7060912" y="3632823"/>
            <a:ext cx="4610684" cy="202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FE4AB-A23C-4B53-B234-7A4F2363E350}"/>
              </a:ext>
            </a:extLst>
          </p:cNvPr>
          <p:cNvSpPr/>
          <p:nvPr/>
        </p:nvSpPr>
        <p:spPr>
          <a:xfrm>
            <a:off x="5271023" y="3823579"/>
            <a:ext cx="5098662" cy="1221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lower bound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EB0AB-A338-447A-8CFB-014F9EE5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01" y="2233678"/>
            <a:ext cx="6638402" cy="3786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6AB95-CF05-4E3D-B991-1D0D34BE4225}"/>
              </a:ext>
            </a:extLst>
          </p:cNvPr>
          <p:cNvSpPr/>
          <p:nvPr/>
        </p:nvSpPr>
        <p:spPr>
          <a:xfrm>
            <a:off x="4961746" y="2293495"/>
            <a:ext cx="5696261" cy="11355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0EAF0-3365-4790-9C4B-4C67BD8CAA6B}"/>
              </a:ext>
            </a:extLst>
          </p:cNvPr>
          <p:cNvSpPr/>
          <p:nvPr/>
        </p:nvSpPr>
        <p:spPr>
          <a:xfrm>
            <a:off x="4931766" y="3945768"/>
            <a:ext cx="5666282" cy="1356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EDAE2A-65F2-4FF4-8728-709BB2067F0E}"/>
              </a:ext>
            </a:extLst>
          </p:cNvPr>
          <p:cNvCxnSpPr>
            <a:cxnSpLocks/>
          </p:cNvCxnSpPr>
          <p:nvPr/>
        </p:nvCxnSpPr>
        <p:spPr>
          <a:xfrm flipV="1">
            <a:off x="2658365" y="3897451"/>
            <a:ext cx="1631253" cy="4311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A23D1F-72E0-4F9C-B3EC-EF0DC267D1D3}"/>
              </a:ext>
            </a:extLst>
          </p:cNvPr>
          <p:cNvCxnSpPr>
            <a:cxnSpLocks/>
          </p:cNvCxnSpPr>
          <p:nvPr/>
        </p:nvCxnSpPr>
        <p:spPr>
          <a:xfrm>
            <a:off x="4306244" y="2155079"/>
            <a:ext cx="0" cy="3484744"/>
          </a:xfrm>
          <a:prstGeom prst="line">
            <a:avLst/>
          </a:prstGeom>
          <a:ln w="6032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181386-E9C0-4E8B-B08C-C73543303EE4}"/>
              </a:ext>
            </a:extLst>
          </p:cNvPr>
          <p:cNvSpPr/>
          <p:nvPr/>
        </p:nvSpPr>
        <p:spPr>
          <a:xfrm>
            <a:off x="2590733" y="3903745"/>
            <a:ext cx="67632" cy="69695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036154-8122-4BF4-BDD4-019B13467CC6}"/>
              </a:ext>
            </a:extLst>
          </p:cNvPr>
          <p:cNvSpPr/>
          <p:nvPr/>
        </p:nvSpPr>
        <p:spPr>
          <a:xfrm>
            <a:off x="4284332" y="3873721"/>
            <a:ext cx="67632" cy="69695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4B63F0-7E0E-46E6-9A31-E79B790992FB}"/>
              </a:ext>
            </a:extLst>
          </p:cNvPr>
          <p:cNvSpPr/>
          <p:nvPr/>
        </p:nvSpPr>
        <p:spPr>
          <a:xfrm flipH="1">
            <a:off x="4229351" y="2096518"/>
            <a:ext cx="137160" cy="1371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0BF22A-C48C-4833-97E1-6E9809BEC6FC}"/>
              </a:ext>
            </a:extLst>
          </p:cNvPr>
          <p:cNvCxnSpPr>
            <a:cxnSpLocks/>
            <a:stCxn id="19" idx="2"/>
            <a:endCxn id="12" idx="4"/>
          </p:cNvCxnSpPr>
          <p:nvPr/>
        </p:nvCxnSpPr>
        <p:spPr>
          <a:xfrm flipV="1">
            <a:off x="4284332" y="2233678"/>
            <a:ext cx="13599" cy="16748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4ED9D10-9820-45F6-85E6-98853CB9CA03}"/>
              </a:ext>
            </a:extLst>
          </p:cNvPr>
          <p:cNvSpPr/>
          <p:nvPr/>
        </p:nvSpPr>
        <p:spPr>
          <a:xfrm>
            <a:off x="4931766" y="3373401"/>
            <a:ext cx="2174783" cy="2560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9FC69-481A-4CA6-AB89-6317C9D55378}"/>
              </a:ext>
            </a:extLst>
          </p:cNvPr>
          <p:cNvSpPr/>
          <p:nvPr/>
        </p:nvSpPr>
        <p:spPr>
          <a:xfrm>
            <a:off x="7060912" y="3632823"/>
            <a:ext cx="4610684" cy="202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31823-2957-4309-9668-29E777915FF0}"/>
              </a:ext>
            </a:extLst>
          </p:cNvPr>
          <p:cNvSpPr/>
          <p:nvPr/>
        </p:nvSpPr>
        <p:spPr>
          <a:xfrm>
            <a:off x="5271023" y="3823579"/>
            <a:ext cx="5098662" cy="1221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lower bound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EB0AB-A338-447A-8CFB-014F9EE5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01" y="2233678"/>
            <a:ext cx="6638402" cy="3786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6AB95-CF05-4E3D-B991-1D0D34BE4225}"/>
              </a:ext>
            </a:extLst>
          </p:cNvPr>
          <p:cNvSpPr/>
          <p:nvPr/>
        </p:nvSpPr>
        <p:spPr>
          <a:xfrm>
            <a:off x="4961746" y="2293495"/>
            <a:ext cx="5696261" cy="11355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0EAF0-3365-4790-9C4B-4C67BD8CAA6B}"/>
              </a:ext>
            </a:extLst>
          </p:cNvPr>
          <p:cNvSpPr/>
          <p:nvPr/>
        </p:nvSpPr>
        <p:spPr>
          <a:xfrm>
            <a:off x="4931766" y="3945768"/>
            <a:ext cx="5666282" cy="1356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71F9DA-9464-4E05-AAC3-D0C25EDA3D02}"/>
                  </a:ext>
                </a:extLst>
              </p:cNvPr>
              <p:cNvSpPr txBox="1"/>
              <p:nvPr/>
            </p:nvSpPr>
            <p:spPr>
              <a:xfrm>
                <a:off x="1529621" y="4315149"/>
                <a:ext cx="2430024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71F9DA-9464-4E05-AAC3-D0C25EDA3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21" y="4315149"/>
                <a:ext cx="2430024" cy="505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57E62C-41F2-413F-B6B2-C9D7F6632812}"/>
                  </a:ext>
                </a:extLst>
              </p:cNvPr>
              <p:cNvSpPr txBox="1"/>
              <p:nvPr/>
            </p:nvSpPr>
            <p:spPr>
              <a:xfrm>
                <a:off x="1529621" y="4873949"/>
                <a:ext cx="2447786" cy="512576"/>
              </a:xfrm>
              <a:prstGeom prst="rect">
                <a:avLst/>
              </a:prstGeom>
              <a:noFill/>
              <a:ln w="1587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57E62C-41F2-413F-B6B2-C9D7F663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21" y="4873949"/>
                <a:ext cx="2447786" cy="512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8F4C043-09BF-4668-AC09-4A5E8495E925}"/>
              </a:ext>
            </a:extLst>
          </p:cNvPr>
          <p:cNvGrpSpPr/>
          <p:nvPr/>
        </p:nvGrpSpPr>
        <p:grpSpPr>
          <a:xfrm>
            <a:off x="2513960" y="2123880"/>
            <a:ext cx="2640652" cy="1816688"/>
            <a:chOff x="568273" y="2010715"/>
            <a:chExt cx="3432309" cy="231608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067C2D3-14C6-498C-B1DC-28CCD3F8B086}"/>
                </a:ext>
              </a:extLst>
            </p:cNvPr>
            <p:cNvCxnSpPr>
              <a:cxnSpLocks/>
              <a:stCxn id="15" idx="6"/>
              <a:endCxn id="20" idx="2"/>
            </p:cNvCxnSpPr>
            <p:nvPr/>
          </p:nvCxnSpPr>
          <p:spPr>
            <a:xfrm>
              <a:off x="659713" y="4274725"/>
              <a:ext cx="2194560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69FEDB-6BB3-40C0-A7A5-C14E2ADF2EEB}"/>
                </a:ext>
              </a:extLst>
            </p:cNvPr>
            <p:cNvSpPr/>
            <p:nvPr/>
          </p:nvSpPr>
          <p:spPr>
            <a:xfrm>
              <a:off x="568273" y="422900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14F78C-4E95-4333-967B-08FF1721203B}"/>
                </a:ext>
              </a:extLst>
            </p:cNvPr>
            <p:cNvSpPr/>
            <p:nvPr/>
          </p:nvSpPr>
          <p:spPr>
            <a:xfrm>
              <a:off x="2854273" y="423535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23825E-6012-4743-AEA6-EDBE813B2E65}"/>
                </a:ext>
              </a:extLst>
            </p:cNvPr>
            <p:cNvSpPr/>
            <p:nvPr/>
          </p:nvSpPr>
          <p:spPr>
            <a:xfrm flipH="1">
              <a:off x="2851109" y="20107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FDA9E19-B9D9-4017-BA3E-44263BF57BB9}"/>
                </a:ext>
              </a:extLst>
            </p:cNvPr>
            <p:cNvCxnSpPr>
              <a:cxnSpLocks/>
              <a:stCxn id="20" idx="0"/>
              <a:endCxn id="21" idx="4"/>
            </p:cNvCxnSpPr>
            <p:nvPr/>
          </p:nvCxnSpPr>
          <p:spPr>
            <a:xfrm flipH="1" flipV="1">
              <a:off x="2896829" y="2102155"/>
              <a:ext cx="3164" cy="214884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88060F-467B-4F25-917F-D7C2610595AD}"/>
                </a:ext>
              </a:extLst>
            </p:cNvPr>
            <p:cNvCxnSpPr>
              <a:stCxn id="15" idx="7"/>
              <a:endCxn id="21" idx="5"/>
            </p:cNvCxnSpPr>
            <p:nvPr/>
          </p:nvCxnSpPr>
          <p:spPr>
            <a:xfrm flipV="1">
              <a:off x="646322" y="2088764"/>
              <a:ext cx="2218178" cy="2153632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845F8B-E0AD-4851-BCD5-C94E599E080D}"/>
                    </a:ext>
                  </a:extLst>
                </p:cNvPr>
                <p:cNvSpPr txBox="1"/>
                <p:nvPr/>
              </p:nvSpPr>
              <p:spPr>
                <a:xfrm>
                  <a:off x="2913704" y="2872937"/>
                  <a:ext cx="1086878" cy="588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𝐴𝐿𝐺</m:t>
                        </m:r>
                      </m:oMath>
                    </m:oMathPara>
                  </a14:m>
                  <a:endParaRPr lang="en-US" sz="2400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845F8B-E0AD-4851-BCD5-C94E599E0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704" y="2872937"/>
                  <a:ext cx="1086878" cy="5885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A093A55-87CD-4341-9C57-AFDD41540895}"/>
                    </a:ext>
                  </a:extLst>
                </p:cNvPr>
                <p:cNvSpPr txBox="1"/>
                <p:nvPr/>
              </p:nvSpPr>
              <p:spPr>
                <a:xfrm>
                  <a:off x="749591" y="2656491"/>
                  <a:ext cx="1115547" cy="588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oMath>
                    </m:oMathPara>
                  </a14:m>
                  <a:endParaRPr lang="en-US" sz="2400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A093A55-87CD-4341-9C57-AFDD41540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91" y="2656491"/>
                  <a:ext cx="1115547" cy="5885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AA8284E-6B28-48D5-9F25-D798F070A8F9}"/>
              </a:ext>
            </a:extLst>
          </p:cNvPr>
          <p:cNvSpPr/>
          <p:nvPr/>
        </p:nvSpPr>
        <p:spPr>
          <a:xfrm>
            <a:off x="4931766" y="3373401"/>
            <a:ext cx="2174783" cy="2560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1F7BC-69DB-4BCF-A4F3-FE2016079F72}"/>
              </a:ext>
            </a:extLst>
          </p:cNvPr>
          <p:cNvSpPr/>
          <p:nvPr/>
        </p:nvSpPr>
        <p:spPr>
          <a:xfrm>
            <a:off x="7060912" y="3632823"/>
            <a:ext cx="4610684" cy="202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B8224D-9444-420C-801D-A4E946766F8D}"/>
              </a:ext>
            </a:extLst>
          </p:cNvPr>
          <p:cNvSpPr/>
          <p:nvPr/>
        </p:nvSpPr>
        <p:spPr>
          <a:xfrm>
            <a:off x="5271023" y="3823579"/>
            <a:ext cx="5098662" cy="1221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 to half-spaces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816A41-2B2F-4407-BAF3-75E4DBE674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801" y="1697043"/>
            <a:ext cx="6555699" cy="4262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BCEF3-508D-4C3F-9646-8A31C72AC900}"/>
              </a:ext>
            </a:extLst>
          </p:cNvPr>
          <p:cNvSpPr/>
          <p:nvPr/>
        </p:nvSpPr>
        <p:spPr>
          <a:xfrm>
            <a:off x="5247748" y="3192697"/>
            <a:ext cx="5113803" cy="31592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A1A43-7214-45AC-8116-B8C3B1C1A20C}"/>
              </a:ext>
            </a:extLst>
          </p:cNvPr>
          <p:cNvSpPr/>
          <p:nvPr/>
        </p:nvSpPr>
        <p:spPr>
          <a:xfrm>
            <a:off x="5034199" y="2605790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025CF-806E-4A4A-9E78-067ED60CAA64}"/>
              </a:ext>
            </a:extLst>
          </p:cNvPr>
          <p:cNvSpPr/>
          <p:nvPr/>
        </p:nvSpPr>
        <p:spPr>
          <a:xfrm>
            <a:off x="5295447" y="1715784"/>
            <a:ext cx="5113803" cy="8420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66C46-78BC-4FCC-BD43-BCB2C6751DE8}"/>
              </a:ext>
            </a:extLst>
          </p:cNvPr>
          <p:cNvCxnSpPr>
            <a:cxnSpLocks/>
          </p:cNvCxnSpPr>
          <p:nvPr/>
        </p:nvCxnSpPr>
        <p:spPr>
          <a:xfrm>
            <a:off x="1927104" y="2557788"/>
            <a:ext cx="102734" cy="2422774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0A67881-F000-4998-93B8-594D7570E5F2}"/>
              </a:ext>
            </a:extLst>
          </p:cNvPr>
          <p:cNvSpPr/>
          <p:nvPr/>
        </p:nvSpPr>
        <p:spPr>
          <a:xfrm>
            <a:off x="1352074" y="4005586"/>
            <a:ext cx="109728" cy="109728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6B641519-968C-4BB9-A074-749A6E9E702A}"/>
              </a:ext>
            </a:extLst>
          </p:cNvPr>
          <p:cNvSpPr/>
          <p:nvPr/>
        </p:nvSpPr>
        <p:spPr>
          <a:xfrm>
            <a:off x="2114145" y="3125821"/>
            <a:ext cx="1413753" cy="13255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AE8B52-DBB6-41AF-A327-60BD531FAFC9}"/>
              </a:ext>
            </a:extLst>
          </p:cNvPr>
          <p:cNvCxnSpPr>
            <a:cxnSpLocks/>
            <a:stCxn id="16" idx="6"/>
            <a:endCxn id="27" idx="1"/>
          </p:cNvCxnSpPr>
          <p:nvPr/>
        </p:nvCxnSpPr>
        <p:spPr>
          <a:xfrm>
            <a:off x="1461802" y="4060450"/>
            <a:ext cx="628851" cy="29727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40F8885-603C-4531-9AA5-52789C8BE551}"/>
              </a:ext>
            </a:extLst>
          </p:cNvPr>
          <p:cNvSpPr/>
          <p:nvPr/>
        </p:nvSpPr>
        <p:spPr>
          <a:xfrm>
            <a:off x="2074584" y="4341656"/>
            <a:ext cx="109728" cy="109728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F2B1F1-B655-4A90-9271-A8691896D55B}"/>
              </a:ext>
            </a:extLst>
          </p:cNvPr>
          <p:cNvCxnSpPr>
            <a:cxnSpLocks/>
          </p:cNvCxnSpPr>
          <p:nvPr/>
        </p:nvCxnSpPr>
        <p:spPr>
          <a:xfrm>
            <a:off x="1916129" y="3030583"/>
            <a:ext cx="517661" cy="21074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 to half-spaces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816A41-2B2F-4407-BAF3-75E4DBE674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801" y="1697043"/>
            <a:ext cx="6555699" cy="4262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BCEF3-508D-4C3F-9646-8A31C72AC900}"/>
              </a:ext>
            </a:extLst>
          </p:cNvPr>
          <p:cNvSpPr/>
          <p:nvPr/>
        </p:nvSpPr>
        <p:spPr>
          <a:xfrm>
            <a:off x="5247748" y="3192697"/>
            <a:ext cx="5113803" cy="31592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A1A43-7214-45AC-8116-B8C3B1C1A20C}"/>
              </a:ext>
            </a:extLst>
          </p:cNvPr>
          <p:cNvSpPr/>
          <p:nvPr/>
        </p:nvSpPr>
        <p:spPr>
          <a:xfrm>
            <a:off x="5034199" y="2605790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025CF-806E-4A4A-9E78-067ED60CAA64}"/>
              </a:ext>
            </a:extLst>
          </p:cNvPr>
          <p:cNvSpPr/>
          <p:nvPr/>
        </p:nvSpPr>
        <p:spPr>
          <a:xfrm>
            <a:off x="5295447" y="1715784"/>
            <a:ext cx="5113803" cy="8420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66C46-78BC-4FCC-BD43-BCB2C6751DE8}"/>
              </a:ext>
            </a:extLst>
          </p:cNvPr>
          <p:cNvCxnSpPr>
            <a:cxnSpLocks/>
          </p:cNvCxnSpPr>
          <p:nvPr/>
        </p:nvCxnSpPr>
        <p:spPr>
          <a:xfrm>
            <a:off x="1927104" y="2557788"/>
            <a:ext cx="102734" cy="2422774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0A67881-F000-4998-93B8-594D7570E5F2}"/>
              </a:ext>
            </a:extLst>
          </p:cNvPr>
          <p:cNvSpPr/>
          <p:nvPr/>
        </p:nvSpPr>
        <p:spPr>
          <a:xfrm>
            <a:off x="1352074" y="4005586"/>
            <a:ext cx="109728" cy="109728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6B641519-968C-4BB9-A074-749A6E9E702A}"/>
              </a:ext>
            </a:extLst>
          </p:cNvPr>
          <p:cNvSpPr/>
          <p:nvPr/>
        </p:nvSpPr>
        <p:spPr>
          <a:xfrm>
            <a:off x="2114145" y="3125821"/>
            <a:ext cx="1413753" cy="13255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AE8B52-DBB6-41AF-A327-60BD531FAFC9}"/>
              </a:ext>
            </a:extLst>
          </p:cNvPr>
          <p:cNvCxnSpPr>
            <a:cxnSpLocks/>
            <a:stCxn id="16" idx="6"/>
            <a:endCxn id="27" idx="1"/>
          </p:cNvCxnSpPr>
          <p:nvPr/>
        </p:nvCxnSpPr>
        <p:spPr>
          <a:xfrm>
            <a:off x="1461802" y="4060450"/>
            <a:ext cx="628851" cy="29727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40F8885-603C-4531-9AA5-52789C8BE551}"/>
              </a:ext>
            </a:extLst>
          </p:cNvPr>
          <p:cNvSpPr/>
          <p:nvPr/>
        </p:nvSpPr>
        <p:spPr>
          <a:xfrm>
            <a:off x="2074584" y="4341656"/>
            <a:ext cx="109728" cy="109728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F2B1F1-B655-4A90-9271-A8691896D55B}"/>
              </a:ext>
            </a:extLst>
          </p:cNvPr>
          <p:cNvCxnSpPr>
            <a:cxnSpLocks/>
          </p:cNvCxnSpPr>
          <p:nvPr/>
        </p:nvCxnSpPr>
        <p:spPr>
          <a:xfrm>
            <a:off x="1916129" y="3030583"/>
            <a:ext cx="517661" cy="21074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6D9-6405-43D7-854B-40EF5B99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 conjecture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2208D-7257-4A1C-A44A-2F66BA98B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5" y="1376858"/>
            <a:ext cx="6635535" cy="5205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9823F0-EF03-4606-A04A-28CFD18EA043}"/>
              </a:ext>
            </a:extLst>
          </p:cNvPr>
          <p:cNvSpPr/>
          <p:nvPr/>
        </p:nvSpPr>
        <p:spPr>
          <a:xfrm>
            <a:off x="4961746" y="5241561"/>
            <a:ext cx="5636301" cy="644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BCEF3-508D-4C3F-9646-8A31C72AC900}"/>
              </a:ext>
            </a:extLst>
          </p:cNvPr>
          <p:cNvSpPr/>
          <p:nvPr/>
        </p:nvSpPr>
        <p:spPr>
          <a:xfrm>
            <a:off x="4747658" y="1376858"/>
            <a:ext cx="5666282" cy="3791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C3125-76FB-45FB-B5E4-47FD2A52F00D}"/>
              </a:ext>
            </a:extLst>
          </p:cNvPr>
          <p:cNvSpPr/>
          <p:nvPr/>
        </p:nvSpPr>
        <p:spPr>
          <a:xfrm>
            <a:off x="4920499" y="5959781"/>
            <a:ext cx="5666282" cy="8089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F10AC-22DD-426B-A455-B6D2E097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3" y="18473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9D9D2DE-8815-493A-80FF-2316829CB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8243" y="40098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01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26E6-CB1E-46A0-8E6D-0C8F7D9A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93A79-B8CD-4F04-B2D4-4AC2C585D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general, clean algos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achieving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competitive bounds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nice connections to convex geometry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93A79-B8CD-4F04-B2D4-4AC2C585D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268014-2697-4A92-BF38-B19F3C290FB0}"/>
              </a:ext>
            </a:extLst>
          </p:cNvPr>
          <p:cNvCxnSpPr/>
          <p:nvPr/>
        </p:nvCxnSpPr>
        <p:spPr>
          <a:xfrm>
            <a:off x="1787638" y="5214863"/>
            <a:ext cx="7892716" cy="0"/>
          </a:xfrm>
          <a:prstGeom prst="line">
            <a:avLst/>
          </a:prstGeom>
          <a:ln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DED3BE-453C-4DA5-9F85-15B870B9F39A}"/>
              </a:ext>
            </a:extLst>
          </p:cNvPr>
          <p:cNvSpPr txBox="1"/>
          <p:nvPr/>
        </p:nvSpPr>
        <p:spPr>
          <a:xfrm>
            <a:off x="1567065" y="5445869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’93 [Friedman </a:t>
            </a:r>
            <a:r>
              <a:rPr lang="en-US" dirty="0" err="1">
                <a:latin typeface="Lato" panose="020F0502020204030203" pitchFamily="34" charset="0"/>
              </a:rPr>
              <a:t>Linial</a:t>
            </a:r>
            <a:r>
              <a:rPr lang="en-US" dirty="0">
                <a:latin typeface="Lato" panose="020F0502020204030203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A5F1B-C0C3-4BD6-9053-73758B472183}"/>
              </a:ext>
            </a:extLst>
          </p:cNvPr>
          <p:cNvSpPr txBox="1"/>
          <p:nvPr/>
        </p:nvSpPr>
        <p:spPr>
          <a:xfrm>
            <a:off x="8808858" y="5596886"/>
            <a:ext cx="2702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’19-’20</a:t>
            </a:r>
          </a:p>
          <a:p>
            <a:r>
              <a:rPr lang="en-US" dirty="0">
                <a:latin typeface="Lato" panose="020F0502020204030203" pitchFamily="34" charset="0"/>
              </a:rPr>
              <a:t>General body chasing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f(d)-comp. [BLLS]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</a:rPr>
              <a:t>O(d)-comp.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b="1" dirty="0">
                <a:latin typeface="Lato" panose="020F0502020204030203" pitchFamily="34" charset="0"/>
              </a:rPr>
              <a:t>[AGGT</a:t>
            </a:r>
            <a:r>
              <a:rPr lang="en-US" dirty="0">
                <a:latin typeface="Lato" panose="020F0502020204030203" pitchFamily="34" charset="0"/>
              </a:rPr>
              <a:t>, S]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4441A-07FF-46E6-BECD-529C20E072FF}"/>
              </a:ext>
            </a:extLst>
          </p:cNvPr>
          <p:cNvSpPr/>
          <p:nvPr/>
        </p:nvSpPr>
        <p:spPr>
          <a:xfrm>
            <a:off x="5441672" y="5070484"/>
            <a:ext cx="2656573" cy="37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7059A-6AE3-4BB3-879D-4E8CED42AC4A}"/>
              </a:ext>
            </a:extLst>
          </p:cNvPr>
          <p:cNvSpPr txBox="1"/>
          <p:nvPr/>
        </p:nvSpPr>
        <p:spPr>
          <a:xfrm>
            <a:off x="5398308" y="5565652"/>
            <a:ext cx="265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‘10-’17 </a:t>
            </a:r>
          </a:p>
          <a:p>
            <a:r>
              <a:rPr lang="en-US" dirty="0">
                <a:latin typeface="Lato" panose="020F0502020204030203" pitchFamily="34" charset="0"/>
              </a:rPr>
              <a:t>Restricted cases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4EF01-EE21-4FED-9576-79CB62D2FF02}"/>
              </a:ext>
            </a:extLst>
          </p:cNvPr>
          <p:cNvSpPr/>
          <p:nvPr/>
        </p:nvSpPr>
        <p:spPr>
          <a:xfrm>
            <a:off x="8105846" y="5070484"/>
            <a:ext cx="725227" cy="37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140E1-7ED5-469A-A2F2-F37C53894D87}"/>
              </a:ext>
            </a:extLst>
          </p:cNvPr>
          <p:cNvSpPr txBox="1"/>
          <p:nvPr/>
        </p:nvSpPr>
        <p:spPr>
          <a:xfrm>
            <a:off x="8102300" y="3491888"/>
            <a:ext cx="328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’17-’18 </a:t>
            </a:r>
          </a:p>
          <a:p>
            <a:r>
              <a:rPr lang="en-US" dirty="0">
                <a:latin typeface="Lato" panose="020F0502020204030203" pitchFamily="34" charset="0"/>
              </a:rPr>
              <a:t>Nested body chasing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f(d)-comp. [Bansal+]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</a:rPr>
              <a:t>~O(d)-comp. [ABCGL]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D2DAE-5AFA-40CA-989A-DBFF7B377A31}"/>
              </a:ext>
            </a:extLst>
          </p:cNvPr>
          <p:cNvSpPr/>
          <p:nvPr/>
        </p:nvSpPr>
        <p:spPr>
          <a:xfrm>
            <a:off x="8838674" y="5070483"/>
            <a:ext cx="698609" cy="37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16A2-BE45-4114-80E2-2D104F19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DACDB-481A-46A9-BCCE-CBE692AB6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b="1" dirty="0"/>
                  <a:t>Nested </a:t>
                </a:r>
                <a:r>
                  <a:rPr lang="en-US" sz="2000" dirty="0"/>
                  <a:t>Convex Set Chasing (part I)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- Some failed algos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algo via recursive centroid</a:t>
                </a:r>
              </a:p>
              <a:p>
                <a:pPr marL="457200" indent="-457200">
                  <a:buAutoNum type="arabicPeriod"/>
                </a:pPr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dirty="0"/>
                  <a:t>Nested Convex Set Chasing (part II)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- Steiner point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- move to Steiner point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dirty="0"/>
                  <a:t>General Convex Set Chasing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- reduction to nested Steiner point algo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DACDB-481A-46A9-BCCE-CBE692AB6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185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E6BF-13FC-4565-9BAF-30CF3272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“bounded” 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9A881-EFD0-447F-A5FA-3A497C72D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94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/>
                  <a:t> all subsets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Promise: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Want: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Fact:  </a:t>
                </a:r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-competitive for CBC.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Proof:</a:t>
                </a:r>
                <a:r>
                  <a:rPr lang="en-US" sz="2000" dirty="0"/>
                  <a:t>  guess-and-double.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9A881-EFD0-447F-A5FA-3A497C72D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9488"/>
                <a:ext cx="10515600" cy="4351338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FE3DAE7E-9B74-4437-AA2D-4D6883BFF890}"/>
              </a:ext>
            </a:extLst>
          </p:cNvPr>
          <p:cNvSpPr/>
          <p:nvPr/>
        </p:nvSpPr>
        <p:spPr>
          <a:xfrm>
            <a:off x="7600544" y="3427626"/>
            <a:ext cx="2743200" cy="2743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8354CE-6F36-49F0-8A7B-861F4CAFA0AC}"/>
              </a:ext>
            </a:extLst>
          </p:cNvPr>
          <p:cNvCxnSpPr/>
          <p:nvPr/>
        </p:nvCxnSpPr>
        <p:spPr>
          <a:xfrm>
            <a:off x="8972144" y="4799226"/>
            <a:ext cx="839822" cy="1043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7CAF5-3692-4045-B339-3F82AD8647F3}"/>
                  </a:ext>
                </a:extLst>
              </p:cNvPr>
              <p:cNvSpPr txBox="1"/>
              <p:nvPr/>
            </p:nvSpPr>
            <p:spPr>
              <a:xfrm>
                <a:off x="9072846" y="519821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7CAF5-3692-4045-B339-3F82AD86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46" y="5198219"/>
                <a:ext cx="3642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Metrical Service System = Set Chasing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1FE89-8D09-4B3E-B9EB-53499BD599E0}"/>
              </a:ext>
            </a:extLst>
          </p:cNvPr>
          <p:cNvSpPr txBox="1"/>
          <p:nvPr/>
        </p:nvSpPr>
        <p:spPr>
          <a:xfrm>
            <a:off x="10204992" y="6550223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[Borodin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Linial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Saks 92]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524B22-E450-44FB-A667-ED6CAC4B5F79}"/>
              </a:ext>
            </a:extLst>
          </p:cNvPr>
          <p:cNvSpPr/>
          <p:nvPr/>
        </p:nvSpPr>
        <p:spPr>
          <a:xfrm>
            <a:off x="1629877" y="2175309"/>
            <a:ext cx="4871988" cy="355653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F0C08-4567-4146-8529-CAEDCD116C4D}"/>
                  </a:ext>
                </a:extLst>
              </p:cNvPr>
              <p:cNvSpPr txBox="1"/>
              <p:nvPr/>
            </p:nvSpPr>
            <p:spPr>
              <a:xfrm>
                <a:off x="7777213" y="3244334"/>
                <a:ext cx="220118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@ time t: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 see </a:t>
                </a: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    play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cost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F0C08-4567-4146-8529-CAEDCD11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13" y="3244334"/>
                <a:ext cx="2201180" cy="1754326"/>
              </a:xfrm>
              <a:prstGeom prst="rect">
                <a:avLst/>
              </a:prstGeom>
              <a:blipFill>
                <a:blip r:embed="rId3"/>
                <a:stretch>
                  <a:fillRect l="-2493" t="-173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3CB2A-DDE4-49B0-8346-1C771C1AF1F1}"/>
                  </a:ext>
                </a:extLst>
              </p:cNvPr>
              <p:cNvSpPr txBox="1"/>
              <p:nvPr/>
            </p:nvSpPr>
            <p:spPr>
              <a:xfrm>
                <a:off x="7777213" y="2661385"/>
                <a:ext cx="2891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Metric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3CB2A-DDE4-49B0-8346-1C771C1A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13" y="2661385"/>
                <a:ext cx="2891625" cy="369332"/>
              </a:xfrm>
              <a:prstGeom prst="rect">
                <a:avLst/>
              </a:prstGeom>
              <a:blipFill>
                <a:blip r:embed="rId3"/>
                <a:stretch>
                  <a:fillRect l="-189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57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E6BF-13FC-4565-9BAF-30CF3272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“bounded” 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9A881-EFD0-447F-A5FA-3A497C72D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94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 all subsets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Promise: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Want: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Fact:  </a:t>
                </a:r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-competitive for CBC.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Proof:</a:t>
                </a:r>
                <a:r>
                  <a:rPr lang="en-US" sz="2000" dirty="0"/>
                  <a:t>  guess-and-double.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9A881-EFD0-447F-A5FA-3A497C72D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9488"/>
                <a:ext cx="10515600" cy="4351338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FE3DAE7E-9B74-4437-AA2D-4D6883BFF890}"/>
              </a:ext>
            </a:extLst>
          </p:cNvPr>
          <p:cNvSpPr/>
          <p:nvPr/>
        </p:nvSpPr>
        <p:spPr>
          <a:xfrm>
            <a:off x="7600544" y="3427626"/>
            <a:ext cx="2743200" cy="2743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8354CE-6F36-49F0-8A7B-861F4CAFA0AC}"/>
              </a:ext>
            </a:extLst>
          </p:cNvPr>
          <p:cNvCxnSpPr/>
          <p:nvPr/>
        </p:nvCxnSpPr>
        <p:spPr>
          <a:xfrm>
            <a:off x="8972144" y="4799226"/>
            <a:ext cx="839822" cy="1043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7CAF5-3692-4045-B339-3F82AD8647F3}"/>
                  </a:ext>
                </a:extLst>
              </p:cNvPr>
              <p:cNvSpPr txBox="1"/>
              <p:nvPr/>
            </p:nvSpPr>
            <p:spPr>
              <a:xfrm>
                <a:off x="9072846" y="5198219"/>
                <a:ext cx="378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7CAF5-3692-4045-B339-3F82AD86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46" y="5198219"/>
                <a:ext cx="3786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857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1CD7-1085-154F-A75F-3DF39A74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#1: greedy</a:t>
            </a:r>
            <a:endParaRPr lang="en-US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07DC8-7F7D-E843-8352-5089D4E2113C}"/>
              </a:ext>
            </a:extLst>
          </p:cNvPr>
          <p:cNvSpPr/>
          <p:nvPr/>
        </p:nvSpPr>
        <p:spPr>
          <a:xfrm>
            <a:off x="710247" y="1481070"/>
            <a:ext cx="4765184" cy="47673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7CBA858-8D8A-874A-95F4-574E9341996A}"/>
              </a:ext>
            </a:extLst>
          </p:cNvPr>
          <p:cNvSpPr/>
          <p:nvPr/>
        </p:nvSpPr>
        <p:spPr>
          <a:xfrm rot="17040584">
            <a:off x="2189170" y="340324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7049B-E08E-FE4F-88A6-CE45C20D8C74}"/>
              </a:ext>
            </a:extLst>
          </p:cNvPr>
          <p:cNvSpPr/>
          <p:nvPr/>
        </p:nvSpPr>
        <p:spPr>
          <a:xfrm>
            <a:off x="677334" y="3807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FA83F4-2501-F941-8BF9-19662B240FF0}"/>
              </a:ext>
            </a:extLst>
          </p:cNvPr>
          <p:cNvCxnSpPr>
            <a:cxnSpLocks/>
          </p:cNvCxnSpPr>
          <p:nvPr/>
        </p:nvCxnSpPr>
        <p:spPr>
          <a:xfrm flipV="1">
            <a:off x="735754" y="3371821"/>
            <a:ext cx="91440" cy="4572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3E469F7-C6D0-154E-ACED-3B214A05ACA4}"/>
              </a:ext>
            </a:extLst>
          </p:cNvPr>
          <p:cNvSpPr/>
          <p:nvPr/>
        </p:nvSpPr>
        <p:spPr>
          <a:xfrm>
            <a:off x="791634" y="328080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FEDFA-847C-46DD-B712-08DC73D0D481}"/>
                  </a:ext>
                </a:extLst>
              </p:cNvPr>
              <p:cNvSpPr txBox="1"/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the closest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FEDFA-847C-46DD-B712-08DC73D0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blipFill>
                <a:blip r:embed="rId2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E107DC8-7F7D-E843-8352-5089D4E2113C}"/>
              </a:ext>
            </a:extLst>
          </p:cNvPr>
          <p:cNvSpPr/>
          <p:nvPr/>
        </p:nvSpPr>
        <p:spPr>
          <a:xfrm>
            <a:off x="710247" y="1481070"/>
            <a:ext cx="4765184" cy="47673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7CBA858-8D8A-874A-95F4-574E9341996A}"/>
              </a:ext>
            </a:extLst>
          </p:cNvPr>
          <p:cNvSpPr/>
          <p:nvPr/>
        </p:nvSpPr>
        <p:spPr>
          <a:xfrm rot="17040584">
            <a:off x="2189170" y="340324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DF94197-5F2D-B441-B4C1-61ADAFA55B10}"/>
              </a:ext>
            </a:extLst>
          </p:cNvPr>
          <p:cNvSpPr/>
          <p:nvPr/>
        </p:nvSpPr>
        <p:spPr>
          <a:xfrm rot="17978895">
            <a:off x="2495044" y="441029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7049B-E08E-FE4F-88A6-CE45C20D8C74}"/>
              </a:ext>
            </a:extLst>
          </p:cNvPr>
          <p:cNvSpPr/>
          <p:nvPr/>
        </p:nvSpPr>
        <p:spPr>
          <a:xfrm>
            <a:off x="677334" y="3807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FA83F4-2501-F941-8BF9-19662B240FF0}"/>
              </a:ext>
            </a:extLst>
          </p:cNvPr>
          <p:cNvCxnSpPr>
            <a:cxnSpLocks/>
          </p:cNvCxnSpPr>
          <p:nvPr/>
        </p:nvCxnSpPr>
        <p:spPr>
          <a:xfrm flipV="1">
            <a:off x="735754" y="3371821"/>
            <a:ext cx="9144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3E469F7-C6D0-154E-ACED-3B214A05ACA4}"/>
              </a:ext>
            </a:extLst>
          </p:cNvPr>
          <p:cNvSpPr/>
          <p:nvPr/>
        </p:nvSpPr>
        <p:spPr>
          <a:xfrm>
            <a:off x="791634" y="328080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9A8B2C-BF3F-0243-9256-8D8EBB676878}"/>
              </a:ext>
            </a:extLst>
          </p:cNvPr>
          <p:cNvCxnSpPr>
            <a:cxnSpLocks/>
          </p:cNvCxnSpPr>
          <p:nvPr/>
        </p:nvCxnSpPr>
        <p:spPr>
          <a:xfrm flipV="1">
            <a:off x="843704" y="2744720"/>
            <a:ext cx="228600" cy="57607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83A7357-070A-D640-AA97-E435BCD7DE47}"/>
              </a:ext>
            </a:extLst>
          </p:cNvPr>
          <p:cNvSpPr/>
          <p:nvPr/>
        </p:nvSpPr>
        <p:spPr>
          <a:xfrm>
            <a:off x="1045634" y="2664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#1: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142130-0DE1-4689-9C67-AF7384AD46E7}"/>
                  </a:ext>
                </a:extLst>
              </p:cNvPr>
              <p:cNvSpPr txBox="1"/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the closest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142130-0DE1-4689-9C67-AF7384AD4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blipFill>
                <a:blip r:embed="rId2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1CD7-1085-154F-A75F-3DF39A74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#1: greedy</a:t>
            </a:r>
            <a:endParaRPr lang="en-US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07DC8-7F7D-E843-8352-5089D4E2113C}"/>
              </a:ext>
            </a:extLst>
          </p:cNvPr>
          <p:cNvSpPr/>
          <p:nvPr/>
        </p:nvSpPr>
        <p:spPr>
          <a:xfrm>
            <a:off x="710247" y="1481070"/>
            <a:ext cx="4765184" cy="47673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DF94197-5F2D-B441-B4C1-61ADAFA55B10}"/>
              </a:ext>
            </a:extLst>
          </p:cNvPr>
          <p:cNvSpPr/>
          <p:nvPr/>
        </p:nvSpPr>
        <p:spPr>
          <a:xfrm rot="17978895">
            <a:off x="2495044" y="441029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3C73E7C-FC5A-EF4C-96B5-4D1AB33DDEB1}"/>
              </a:ext>
            </a:extLst>
          </p:cNvPr>
          <p:cNvSpPr/>
          <p:nvPr/>
        </p:nvSpPr>
        <p:spPr>
          <a:xfrm rot="18685579">
            <a:off x="2694071" y="579992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FA83F4-2501-F941-8BF9-19662B240FF0}"/>
              </a:ext>
            </a:extLst>
          </p:cNvPr>
          <p:cNvCxnSpPr>
            <a:cxnSpLocks/>
          </p:cNvCxnSpPr>
          <p:nvPr/>
        </p:nvCxnSpPr>
        <p:spPr>
          <a:xfrm flipV="1">
            <a:off x="735754" y="3371821"/>
            <a:ext cx="9144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9A8B2C-BF3F-0243-9256-8D8EBB676878}"/>
              </a:ext>
            </a:extLst>
          </p:cNvPr>
          <p:cNvCxnSpPr>
            <a:cxnSpLocks/>
          </p:cNvCxnSpPr>
          <p:nvPr/>
        </p:nvCxnSpPr>
        <p:spPr>
          <a:xfrm flipV="1">
            <a:off x="843704" y="2744720"/>
            <a:ext cx="228600" cy="5760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82415C-83E8-1F48-8314-A7B1496B5FAC}"/>
              </a:ext>
            </a:extLst>
          </p:cNvPr>
          <p:cNvCxnSpPr>
            <a:cxnSpLocks/>
          </p:cNvCxnSpPr>
          <p:nvPr/>
        </p:nvCxnSpPr>
        <p:spPr>
          <a:xfrm flipV="1">
            <a:off x="1085170" y="2388991"/>
            <a:ext cx="297704" cy="3334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83A7357-070A-D640-AA97-E435BCD7DE47}"/>
              </a:ext>
            </a:extLst>
          </p:cNvPr>
          <p:cNvSpPr/>
          <p:nvPr/>
        </p:nvSpPr>
        <p:spPr>
          <a:xfrm>
            <a:off x="1045634" y="2664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3E469F7-C6D0-154E-ACED-3B214A05ACA4}"/>
              </a:ext>
            </a:extLst>
          </p:cNvPr>
          <p:cNvSpPr/>
          <p:nvPr/>
        </p:nvSpPr>
        <p:spPr>
          <a:xfrm>
            <a:off x="791634" y="328080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74EEEA-F22A-6F44-9A07-0384B5177B71}"/>
              </a:ext>
            </a:extLst>
          </p:cNvPr>
          <p:cNvSpPr/>
          <p:nvPr/>
        </p:nvSpPr>
        <p:spPr>
          <a:xfrm>
            <a:off x="1363134" y="23219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7049B-E08E-FE4F-88A6-CE45C20D8C74}"/>
              </a:ext>
            </a:extLst>
          </p:cNvPr>
          <p:cNvSpPr/>
          <p:nvPr/>
        </p:nvSpPr>
        <p:spPr>
          <a:xfrm>
            <a:off x="677334" y="3807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D4BA9-CABD-45CF-8AA4-9F9E94441FF5}"/>
                  </a:ext>
                </a:extLst>
              </p:cNvPr>
              <p:cNvSpPr txBox="1"/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the closest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D4BA9-CABD-45CF-8AA4-9F9E9444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blipFill>
                <a:blip r:embed="rId2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3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1CD7-1085-154F-A75F-3DF39A74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#1: greedy</a:t>
            </a:r>
            <a:endParaRPr lang="en-US" i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8605FE7-454C-8C4C-ADF9-BF0C5B9370A6}"/>
              </a:ext>
            </a:extLst>
          </p:cNvPr>
          <p:cNvSpPr/>
          <p:nvPr/>
        </p:nvSpPr>
        <p:spPr>
          <a:xfrm>
            <a:off x="849596" y="1598058"/>
            <a:ext cx="4510642" cy="451064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A37021-8A76-994D-AB36-D2088D5E035A}"/>
              </a:ext>
            </a:extLst>
          </p:cNvPr>
          <p:cNvSpPr/>
          <p:nvPr/>
        </p:nvSpPr>
        <p:spPr>
          <a:xfrm>
            <a:off x="710247" y="2388991"/>
            <a:ext cx="652886" cy="15103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07DC8-7F7D-E843-8352-5089D4E2113C}"/>
              </a:ext>
            </a:extLst>
          </p:cNvPr>
          <p:cNvSpPr/>
          <p:nvPr/>
        </p:nvSpPr>
        <p:spPr>
          <a:xfrm>
            <a:off x="710247" y="1481070"/>
            <a:ext cx="4765184" cy="47673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7049B-E08E-FE4F-88A6-CE45C20D8C74}"/>
              </a:ext>
            </a:extLst>
          </p:cNvPr>
          <p:cNvSpPr/>
          <p:nvPr/>
        </p:nvSpPr>
        <p:spPr>
          <a:xfrm>
            <a:off x="677334" y="3807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528360-DF21-9A41-B576-B69191CFBBB7}"/>
              </a:ext>
            </a:extLst>
          </p:cNvPr>
          <p:cNvCxnSpPr/>
          <p:nvPr/>
        </p:nvCxnSpPr>
        <p:spPr>
          <a:xfrm>
            <a:off x="778934" y="3848100"/>
            <a:ext cx="224468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CA1E2B-53B6-1E4E-8CBF-D7CF427B953A}"/>
              </a:ext>
            </a:extLst>
          </p:cNvPr>
          <p:cNvSpPr/>
          <p:nvPr/>
        </p:nvSpPr>
        <p:spPr>
          <a:xfrm>
            <a:off x="3036314" y="3810007"/>
            <a:ext cx="91440" cy="9144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FA83F4-2501-F941-8BF9-19662B240FF0}"/>
              </a:ext>
            </a:extLst>
          </p:cNvPr>
          <p:cNvCxnSpPr>
            <a:cxnSpLocks/>
          </p:cNvCxnSpPr>
          <p:nvPr/>
        </p:nvCxnSpPr>
        <p:spPr>
          <a:xfrm flipV="1">
            <a:off x="735754" y="3371821"/>
            <a:ext cx="9144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3E469F7-C6D0-154E-ACED-3B214A05ACA4}"/>
              </a:ext>
            </a:extLst>
          </p:cNvPr>
          <p:cNvSpPr/>
          <p:nvPr/>
        </p:nvSpPr>
        <p:spPr>
          <a:xfrm>
            <a:off x="791634" y="328080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9A8B2C-BF3F-0243-9256-8D8EBB676878}"/>
              </a:ext>
            </a:extLst>
          </p:cNvPr>
          <p:cNvCxnSpPr>
            <a:cxnSpLocks/>
          </p:cNvCxnSpPr>
          <p:nvPr/>
        </p:nvCxnSpPr>
        <p:spPr>
          <a:xfrm flipV="1">
            <a:off x="843704" y="2744720"/>
            <a:ext cx="228600" cy="5760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974EEEA-F22A-6F44-9A07-0384B5177B71}"/>
              </a:ext>
            </a:extLst>
          </p:cNvPr>
          <p:cNvSpPr/>
          <p:nvPr/>
        </p:nvSpPr>
        <p:spPr>
          <a:xfrm>
            <a:off x="1363134" y="23219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82415C-83E8-1F48-8314-A7B1496B5FAC}"/>
              </a:ext>
            </a:extLst>
          </p:cNvPr>
          <p:cNvCxnSpPr>
            <a:cxnSpLocks/>
          </p:cNvCxnSpPr>
          <p:nvPr/>
        </p:nvCxnSpPr>
        <p:spPr>
          <a:xfrm flipV="1">
            <a:off x="1085170" y="2388991"/>
            <a:ext cx="297704" cy="33348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83A7357-070A-D640-AA97-E435BCD7DE47}"/>
              </a:ext>
            </a:extLst>
          </p:cNvPr>
          <p:cNvSpPr/>
          <p:nvPr/>
        </p:nvSpPr>
        <p:spPr>
          <a:xfrm>
            <a:off x="1045634" y="26648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08D4F-CC2C-344E-A7C4-A2AFE7B4CDD4}"/>
              </a:ext>
            </a:extLst>
          </p:cNvPr>
          <p:cNvSpPr/>
          <p:nvPr/>
        </p:nvSpPr>
        <p:spPr>
          <a:xfrm>
            <a:off x="808116" y="381420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940079-8BC9-0541-A171-12237EECA45C}"/>
                  </a:ext>
                </a:extLst>
              </p:cNvPr>
              <p:cNvSpPr txBox="1"/>
              <p:nvPr/>
            </p:nvSpPr>
            <p:spPr>
              <a:xfrm>
                <a:off x="2686821" y="1664514"/>
                <a:ext cx="836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𝐴𝐿𝐺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940079-8BC9-0541-A171-12237EEC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21" y="1664514"/>
                <a:ext cx="83619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89FD91-D1BC-3647-818B-835518B2B7EB}"/>
                  </a:ext>
                </a:extLst>
              </p:cNvPr>
              <p:cNvSpPr txBox="1"/>
              <p:nvPr/>
            </p:nvSpPr>
            <p:spPr>
              <a:xfrm>
                <a:off x="1473025" y="3386435"/>
                <a:ext cx="85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89FD91-D1BC-3647-818B-835518B2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025" y="3386435"/>
                <a:ext cx="8582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99D342-39F6-475E-ACA8-1DB3F9E8628E}"/>
                  </a:ext>
                </a:extLst>
              </p:cNvPr>
              <p:cNvSpPr txBox="1"/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the closest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99D342-39F6-475E-ACA8-1DB3F9E86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071591"/>
                <a:ext cx="3294876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71C56C-7754-4044-9BC6-4070176CBD62}"/>
              </a:ext>
            </a:extLst>
          </p:cNvPr>
          <p:cNvSpPr txBox="1"/>
          <p:nvPr/>
        </p:nvSpPr>
        <p:spPr>
          <a:xfrm>
            <a:off x="6819900" y="2744720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unbounded competitive ratio!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BB93F75-D25E-4E7A-80D9-2AC6F76A5237}"/>
              </a:ext>
            </a:extLst>
          </p:cNvPr>
          <p:cNvSpPr/>
          <p:nvPr/>
        </p:nvSpPr>
        <p:spPr>
          <a:xfrm rot="17040584">
            <a:off x="2189170" y="340324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E9C2703-FE54-467B-AEC9-ABD8F618B534}"/>
              </a:ext>
            </a:extLst>
          </p:cNvPr>
          <p:cNvSpPr/>
          <p:nvPr/>
        </p:nvSpPr>
        <p:spPr>
          <a:xfrm rot="17978895">
            <a:off x="2495044" y="441029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BB7C191-2CB6-4881-9D4A-5C25BE681A42}"/>
              </a:ext>
            </a:extLst>
          </p:cNvPr>
          <p:cNvSpPr/>
          <p:nvPr/>
        </p:nvSpPr>
        <p:spPr>
          <a:xfrm rot="18685579">
            <a:off x="2694071" y="579992"/>
            <a:ext cx="2393852" cy="4767330"/>
          </a:xfrm>
          <a:custGeom>
            <a:avLst/>
            <a:gdLst>
              <a:gd name="connsiteX0" fmla="*/ 12879 w 3026536"/>
              <a:gd name="connsiteY0" fmla="*/ 0 h 6027314"/>
              <a:gd name="connsiteX1" fmla="*/ 3026536 w 3026536"/>
              <a:gd name="connsiteY1" fmla="*/ 3013657 h 6027314"/>
              <a:gd name="connsiteX2" fmla="*/ 12879 w 3026536"/>
              <a:gd name="connsiteY2" fmla="*/ 6027314 h 6027314"/>
              <a:gd name="connsiteX3" fmla="*/ 0 w 3026536"/>
              <a:gd name="connsiteY3" fmla="*/ 6026989 h 6027314"/>
              <a:gd name="connsiteX4" fmla="*/ 0 w 3026536"/>
              <a:gd name="connsiteY4" fmla="*/ 326 h 60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36" h="6027314">
                <a:moveTo>
                  <a:pt x="12879" y="0"/>
                </a:moveTo>
                <a:cubicBezTo>
                  <a:pt x="1677276" y="0"/>
                  <a:pt x="3026536" y="1349260"/>
                  <a:pt x="3026536" y="3013657"/>
                </a:cubicBezTo>
                <a:cubicBezTo>
                  <a:pt x="3026536" y="4678054"/>
                  <a:pt x="1677276" y="6027314"/>
                  <a:pt x="12879" y="6027314"/>
                </a:cubicBezTo>
                <a:lnTo>
                  <a:pt x="0" y="6026989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  <p:bldP spid="16" grpId="0" animBg="1"/>
      <p:bldP spid="18" grpId="0"/>
      <p:bldP spid="19" grpId="0"/>
      <p:bldP spid="6" grpId="0"/>
      <p:bldP spid="20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A345D-5FA2-4549-8783-C61CA33E651E}"/>
              </a:ext>
            </a:extLst>
          </p:cNvPr>
          <p:cNvSpPr txBox="1"/>
          <p:nvPr/>
        </p:nvSpPr>
        <p:spPr>
          <a:xfrm>
            <a:off x="4058102" y="3013502"/>
            <a:ext cx="4075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otham Bold" pitchFamily="50" charset="0"/>
              </a:rPr>
              <a:t>Nested Case</a:t>
            </a:r>
          </a:p>
        </p:txBody>
      </p:sp>
    </p:spTree>
    <p:extLst>
      <p:ext uri="{BB962C8B-B14F-4D97-AF65-F5344CB8AC3E}">
        <p14:creationId xmlns:p14="http://schemas.microsoft.com/office/powerpoint/2010/main" val="3704534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B606C6-0F6B-49C8-A742-D816C8BFB5DC}"/>
                  </a:ext>
                </a:extLst>
              </p:cNvPr>
              <p:cNvSpPr txBox="1"/>
              <p:nvPr/>
            </p:nvSpPr>
            <p:spPr>
              <a:xfrm>
                <a:off x="5951095" y="2603291"/>
                <a:ext cx="4423006" cy="196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b="1" dirty="0" err="1">
                    <a:latin typeface="Lato" panose="020F0502020204030203" pitchFamily="34" charset="0"/>
                  </a:rPr>
                  <a:t>Grunbaum’s</a:t>
                </a:r>
                <a:r>
                  <a:rPr lang="en-US" b="1" dirty="0">
                    <a:latin typeface="Lato" panose="020F0502020204030203" pitchFamily="34" charset="0"/>
                  </a:rPr>
                  <a:t> Inequality </a:t>
                </a:r>
                <a:r>
                  <a:rPr lang="en-US" dirty="0">
                    <a:latin typeface="Lato" panose="020F0502020204030203" pitchFamily="34" charset="0"/>
                  </a:rPr>
                  <a:t>[1960]</a:t>
                </a: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For any convex body, 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any half-space that cuts off the centroid</a:t>
                </a:r>
                <a:endParaRPr lang="en-US" dirty="0">
                  <a:latin typeface="Lato" panose="020F0502020204030203" pitchFamily="34" charset="0"/>
                  <a:sym typeface="Wingdings" pitchFamily="2" charset="2"/>
                </a:endParaRP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cuts volume by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B606C6-0F6B-49C8-A742-D816C8BFB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95" y="2603291"/>
                <a:ext cx="4423006" cy="1969770"/>
              </a:xfrm>
              <a:prstGeom prst="rect">
                <a:avLst/>
              </a:prstGeom>
              <a:blipFill>
                <a:blip r:embed="rId2"/>
                <a:stretch>
                  <a:fillRect l="-1102" r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ranko Grünbaum">
            <a:extLst>
              <a:ext uri="{FF2B5EF4-FFF2-40B4-BE49-F238E27FC236}">
                <a16:creationId xmlns:a16="http://schemas.microsoft.com/office/drawing/2014/main" id="{CE5F4F8C-8B6B-4107-BA3E-B361D6B94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7023" b="-126"/>
          <a:stretch/>
        </p:blipFill>
        <p:spPr bwMode="auto">
          <a:xfrm>
            <a:off x="0" y="0"/>
            <a:ext cx="4936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F58F7CB-E4F4-4BEE-A0C4-A2D72BC9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D0A2E-5479-41EE-B5B5-2A2CD564E75A}"/>
              </a:ext>
            </a:extLst>
          </p:cNvPr>
          <p:cNvSpPr txBox="1"/>
          <p:nvPr/>
        </p:nvSpPr>
        <p:spPr>
          <a:xfrm>
            <a:off x="4936762" y="6604084"/>
            <a:ext cx="3820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Branko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Grunbaum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https://opc.mfo.de/detail?photo_id=7667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5F3C449-56BE-4760-A1BA-D8701A48C698}"/>
              </a:ext>
            </a:extLst>
          </p:cNvPr>
          <p:cNvSpPr/>
          <p:nvPr/>
        </p:nvSpPr>
        <p:spPr>
          <a:xfrm>
            <a:off x="8036178" y="4870381"/>
            <a:ext cx="1441722" cy="10535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367168-455D-45CD-B890-A92F4B730717}"/>
              </a:ext>
            </a:extLst>
          </p:cNvPr>
          <p:cNvSpPr/>
          <p:nvPr/>
        </p:nvSpPr>
        <p:spPr>
          <a:xfrm>
            <a:off x="8757039" y="5564937"/>
            <a:ext cx="61592" cy="560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80016-F924-433A-9945-62A9D9F3C622}"/>
              </a:ext>
            </a:extLst>
          </p:cNvPr>
          <p:cNvSpPr/>
          <p:nvPr/>
        </p:nvSpPr>
        <p:spPr>
          <a:xfrm>
            <a:off x="7124700" y="5564937"/>
            <a:ext cx="3249401" cy="516103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03F53A-3E79-4780-A06D-C9BBA795877A}"/>
              </a:ext>
            </a:extLst>
          </p:cNvPr>
          <p:cNvCxnSpPr>
            <a:cxnSpLocks/>
          </p:cNvCxnSpPr>
          <p:nvPr/>
        </p:nvCxnSpPr>
        <p:spPr>
          <a:xfrm flipH="1">
            <a:off x="9076683" y="4973936"/>
            <a:ext cx="841472" cy="27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FDE70-3EED-4C3F-8213-1C906C7C616A}"/>
                  </a:ext>
                </a:extLst>
              </p:cNvPr>
              <p:cNvSpPr txBox="1"/>
              <p:nvPr/>
            </p:nvSpPr>
            <p:spPr>
              <a:xfrm>
                <a:off x="9839617" y="4625068"/>
                <a:ext cx="2201949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%volume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FDE70-3EED-4C3F-8213-1C906C7C6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617" y="4625068"/>
                <a:ext cx="2201949" cy="538994"/>
              </a:xfrm>
              <a:prstGeom prst="rect">
                <a:avLst/>
              </a:prstGeom>
              <a:blipFill>
                <a:blip r:embed="rId4"/>
                <a:stretch>
                  <a:fillRect l="-2216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85EC28-027E-444C-A6C0-2BA4F8678180}"/>
              </a:ext>
            </a:extLst>
          </p:cNvPr>
          <p:cNvSpPr txBox="1"/>
          <p:nvPr/>
        </p:nvSpPr>
        <p:spPr>
          <a:xfrm>
            <a:off x="2952049" y="1806361"/>
            <a:ext cx="57417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Algo for Nested Case: </a:t>
            </a:r>
            <a:br>
              <a:rPr lang="en-US" sz="3200" dirty="0"/>
            </a:br>
            <a:r>
              <a:rPr lang="en-US" sz="3200" dirty="0"/>
              <a:t>Move to centroid of current 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C105F-158D-4C5C-99FD-FA3DB9A20678}"/>
              </a:ext>
            </a:extLst>
          </p:cNvPr>
          <p:cNvSpPr txBox="1"/>
          <p:nvPr/>
        </p:nvSpPr>
        <p:spPr>
          <a:xfrm>
            <a:off x="3187369" y="3608046"/>
            <a:ext cx="5271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Hope: each time volume decreases a lot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Maybe don’t need to move very often</a:t>
            </a:r>
          </a:p>
        </p:txBody>
      </p:sp>
    </p:spTree>
    <p:extLst>
      <p:ext uri="{BB962C8B-B14F-4D97-AF65-F5344CB8AC3E}">
        <p14:creationId xmlns:p14="http://schemas.microsoft.com/office/powerpoint/2010/main" val="13968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9AC02-4BB6-9B46-B8EF-654E8792FBCB}"/>
              </a:ext>
            </a:extLst>
          </p:cNvPr>
          <p:cNvSpPr/>
          <p:nvPr/>
        </p:nvSpPr>
        <p:spPr>
          <a:xfrm>
            <a:off x="677334" y="1930400"/>
            <a:ext cx="7641166" cy="431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8" name="Manual Input 7">
            <a:extLst>
              <a:ext uri="{FF2B5EF4-FFF2-40B4-BE49-F238E27FC236}">
                <a16:creationId xmlns:a16="http://schemas.microsoft.com/office/drawing/2014/main" id="{1F38DCCB-D859-C341-9088-64E4E44CF8EA}"/>
              </a:ext>
            </a:extLst>
          </p:cNvPr>
          <p:cNvSpPr/>
          <p:nvPr/>
        </p:nvSpPr>
        <p:spPr>
          <a:xfrm rot="16200000">
            <a:off x="4056481" y="1978274"/>
            <a:ext cx="4318001" cy="413081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C9AA04-040A-F942-968B-EA7A4BEFE3AB}"/>
              </a:ext>
            </a:extLst>
          </p:cNvPr>
          <p:cNvSpPr/>
          <p:nvPr/>
        </p:nvSpPr>
        <p:spPr>
          <a:xfrm>
            <a:off x="6486405" y="37603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7AC1-CA9E-4F46-B2E1-E76B77F3C2AD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43637" y="3806024"/>
            <a:ext cx="1942768" cy="28337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D01E37E-5209-4E6E-AFF1-172A1F92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#2 (for nested case): centroid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B606C6-0F6B-49C8-A742-D816C8BFB5DC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B606C6-0F6B-49C8-A742-D816C8BFB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1F09FF-266F-411B-B94F-B744D0C0FDC6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24508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9AC02-4BB6-9B46-B8EF-654E8792FBCB}"/>
              </a:ext>
            </a:extLst>
          </p:cNvPr>
          <p:cNvSpPr/>
          <p:nvPr/>
        </p:nvSpPr>
        <p:spPr>
          <a:xfrm>
            <a:off x="677334" y="1930400"/>
            <a:ext cx="7641166" cy="431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8" name="Manual Input 7">
            <a:extLst>
              <a:ext uri="{FF2B5EF4-FFF2-40B4-BE49-F238E27FC236}">
                <a16:creationId xmlns:a16="http://schemas.microsoft.com/office/drawing/2014/main" id="{1F38DCCB-D859-C341-9088-64E4E44CF8EA}"/>
              </a:ext>
            </a:extLst>
          </p:cNvPr>
          <p:cNvSpPr/>
          <p:nvPr/>
        </p:nvSpPr>
        <p:spPr>
          <a:xfrm rot="16200000">
            <a:off x="4056481" y="1978274"/>
            <a:ext cx="4318001" cy="413081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C9AA04-040A-F942-968B-EA7A4BEFE3AB}"/>
              </a:ext>
            </a:extLst>
          </p:cNvPr>
          <p:cNvSpPr/>
          <p:nvPr/>
        </p:nvSpPr>
        <p:spPr>
          <a:xfrm>
            <a:off x="6486405" y="37603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7AC1-CA9E-4F46-B2E1-E76B77F3C2AD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43637" y="3806024"/>
            <a:ext cx="1942768" cy="28337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D01E37E-5209-4E6E-AFF1-172A1F92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#2 (for nested case): centroid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B606C6-0F6B-49C8-A742-D816C8BFB5DC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B606C6-0F6B-49C8-A742-D816C8BFB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1F09FF-266F-411B-B94F-B744D0C0FDC6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1590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A345D-5FA2-4549-8783-C61CA33E651E}"/>
              </a:ext>
            </a:extLst>
          </p:cNvPr>
          <p:cNvSpPr txBox="1"/>
          <p:nvPr/>
        </p:nvSpPr>
        <p:spPr>
          <a:xfrm>
            <a:off x="3673574" y="2274838"/>
            <a:ext cx="4844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Gotham Bold" pitchFamily="50" charset="0"/>
              </a:rPr>
              <a:t>Set Chasing</a:t>
            </a:r>
          </a:p>
          <a:p>
            <a:pPr algn="ctr"/>
            <a:endParaRPr lang="en-US" sz="4800" dirty="0">
              <a:latin typeface="Gotham Bold" pitchFamily="50" charset="0"/>
            </a:endParaRPr>
          </a:p>
          <a:p>
            <a:pPr algn="ctr"/>
            <a:r>
              <a:rPr lang="en-US" sz="4800" dirty="0">
                <a:latin typeface="Gotham Bold" pitchFamily="50" charset="0"/>
              </a:rPr>
              <a:t>Uniform Metric</a:t>
            </a:r>
          </a:p>
        </p:txBody>
      </p:sp>
    </p:spTree>
    <p:extLst>
      <p:ext uri="{BB962C8B-B14F-4D97-AF65-F5344CB8AC3E}">
        <p14:creationId xmlns:p14="http://schemas.microsoft.com/office/powerpoint/2010/main" val="1536894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#2 (for nested case): centroid</a:t>
            </a: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8" name="Manual Input 7">
            <a:extLst>
              <a:ext uri="{FF2B5EF4-FFF2-40B4-BE49-F238E27FC236}">
                <a16:creationId xmlns:a16="http://schemas.microsoft.com/office/drawing/2014/main" id="{1F38DCCB-D859-C341-9088-64E4E44CF8EA}"/>
              </a:ext>
            </a:extLst>
          </p:cNvPr>
          <p:cNvSpPr/>
          <p:nvPr/>
        </p:nvSpPr>
        <p:spPr>
          <a:xfrm rot="16200000">
            <a:off x="4094093" y="2023992"/>
            <a:ext cx="4318001" cy="4130812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C9AA04-040A-F942-968B-EA7A4BEFE3AB}"/>
              </a:ext>
            </a:extLst>
          </p:cNvPr>
          <p:cNvSpPr/>
          <p:nvPr/>
        </p:nvSpPr>
        <p:spPr>
          <a:xfrm>
            <a:off x="6486405" y="37603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7AC1-CA9E-4F46-B2E1-E76B77F3C2AD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43637" y="3806024"/>
            <a:ext cx="1942768" cy="28337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nual Input 2">
            <a:extLst>
              <a:ext uri="{FF2B5EF4-FFF2-40B4-BE49-F238E27FC236}">
                <a16:creationId xmlns:a16="http://schemas.microsoft.com/office/drawing/2014/main" id="{A59BFA45-3515-1642-8E7C-CFBA1C79BC36}"/>
              </a:ext>
            </a:extLst>
          </p:cNvPr>
          <p:cNvSpPr/>
          <p:nvPr/>
        </p:nvSpPr>
        <p:spPr>
          <a:xfrm rot="16200000">
            <a:off x="5410781" y="3340677"/>
            <a:ext cx="2113279" cy="37021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08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0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8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0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A1F036-62FA-BF43-A283-29EE1AF2FD63}"/>
              </a:ext>
            </a:extLst>
          </p:cNvPr>
          <p:cNvSpPr/>
          <p:nvPr/>
        </p:nvSpPr>
        <p:spPr>
          <a:xfrm>
            <a:off x="6622179" y="508110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A106A4-D9E8-6A41-A03A-B176FBD10739}"/>
              </a:ext>
            </a:extLst>
          </p:cNvPr>
          <p:cNvCxnSpPr>
            <a:endCxn id="9" idx="0"/>
          </p:cNvCxnSpPr>
          <p:nvPr/>
        </p:nvCxnSpPr>
        <p:spPr>
          <a:xfrm>
            <a:off x="6532125" y="3851744"/>
            <a:ext cx="135774" cy="122935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BFB52E-FBD9-407A-8B05-1817C83EA0C0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BFB52E-FBD9-407A-8B05-1817C83E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CE70FAD-52FC-4CA4-A705-B59E31C286DF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28602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#2 (for nested case): centroid</a:t>
            </a: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C9AA04-040A-F942-968B-EA7A4BEFE3AB}"/>
              </a:ext>
            </a:extLst>
          </p:cNvPr>
          <p:cNvSpPr/>
          <p:nvPr/>
        </p:nvSpPr>
        <p:spPr>
          <a:xfrm>
            <a:off x="6486405" y="37603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7AC1-CA9E-4F46-B2E1-E76B77F3C2AD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43637" y="3806024"/>
            <a:ext cx="1942768" cy="28337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nual Input 2">
            <a:extLst>
              <a:ext uri="{FF2B5EF4-FFF2-40B4-BE49-F238E27FC236}">
                <a16:creationId xmlns:a16="http://schemas.microsoft.com/office/drawing/2014/main" id="{A59BFA45-3515-1642-8E7C-CFBA1C79BC36}"/>
              </a:ext>
            </a:extLst>
          </p:cNvPr>
          <p:cNvSpPr/>
          <p:nvPr/>
        </p:nvSpPr>
        <p:spPr>
          <a:xfrm rot="16200000">
            <a:off x="5410781" y="3340677"/>
            <a:ext cx="2113279" cy="37021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08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0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8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08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A1F036-62FA-BF43-A283-29EE1AF2FD63}"/>
              </a:ext>
            </a:extLst>
          </p:cNvPr>
          <p:cNvSpPr/>
          <p:nvPr/>
        </p:nvSpPr>
        <p:spPr>
          <a:xfrm>
            <a:off x="6622179" y="508110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A106A4-D9E8-6A41-A03A-B176FBD10739}"/>
              </a:ext>
            </a:extLst>
          </p:cNvPr>
          <p:cNvCxnSpPr>
            <a:endCxn id="9" idx="0"/>
          </p:cNvCxnSpPr>
          <p:nvPr/>
        </p:nvCxnSpPr>
        <p:spPr>
          <a:xfrm>
            <a:off x="6532125" y="3851744"/>
            <a:ext cx="135774" cy="122935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10209ED-8FEE-6449-AD05-D4DEDF3AAFD3}"/>
              </a:ext>
            </a:extLst>
          </p:cNvPr>
          <p:cNvSpPr/>
          <p:nvPr/>
        </p:nvSpPr>
        <p:spPr>
          <a:xfrm rot="16200000">
            <a:off x="5618599" y="3548493"/>
            <a:ext cx="2113280" cy="328652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9B9BB-65A2-304E-8BA2-6B5A7C2D11A9}"/>
              </a:ext>
            </a:extLst>
          </p:cNvPr>
          <p:cNvSpPr/>
          <p:nvPr/>
        </p:nvSpPr>
        <p:spPr>
          <a:xfrm>
            <a:off x="7195757" y="554938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911957-16E0-EE47-A8E7-EC590F326E9B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6700228" y="5159150"/>
            <a:ext cx="508920" cy="40362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D2D441-22EC-4053-B46F-3A056633F0DE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D2D441-22EC-4053-B46F-3A056633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54557D-0C00-4580-9A15-42CAA095DFAE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25210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C9AA04-040A-F942-968B-EA7A4BEFE3AB}"/>
              </a:ext>
            </a:extLst>
          </p:cNvPr>
          <p:cNvSpPr/>
          <p:nvPr/>
        </p:nvSpPr>
        <p:spPr>
          <a:xfrm>
            <a:off x="6486405" y="37603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7AC1-CA9E-4F46-B2E1-E76B77F3C2AD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43637" y="3806024"/>
            <a:ext cx="1942768" cy="28337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7A1F036-62FA-BF43-A283-29EE1AF2FD63}"/>
              </a:ext>
            </a:extLst>
          </p:cNvPr>
          <p:cNvSpPr/>
          <p:nvPr/>
        </p:nvSpPr>
        <p:spPr>
          <a:xfrm>
            <a:off x="6622179" y="508110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A106A4-D9E8-6A41-A03A-B176FBD10739}"/>
              </a:ext>
            </a:extLst>
          </p:cNvPr>
          <p:cNvCxnSpPr>
            <a:endCxn id="9" idx="0"/>
          </p:cNvCxnSpPr>
          <p:nvPr/>
        </p:nvCxnSpPr>
        <p:spPr>
          <a:xfrm>
            <a:off x="6532125" y="3851744"/>
            <a:ext cx="135774" cy="122935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10209ED-8FEE-6449-AD05-D4DEDF3AAFD3}"/>
              </a:ext>
            </a:extLst>
          </p:cNvPr>
          <p:cNvSpPr/>
          <p:nvPr/>
        </p:nvSpPr>
        <p:spPr>
          <a:xfrm rot="16200000">
            <a:off x="5618599" y="3548493"/>
            <a:ext cx="2113280" cy="3286529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9B9BB-65A2-304E-8BA2-6B5A7C2D11A9}"/>
              </a:ext>
            </a:extLst>
          </p:cNvPr>
          <p:cNvSpPr/>
          <p:nvPr/>
        </p:nvSpPr>
        <p:spPr>
          <a:xfrm>
            <a:off x="7195757" y="554938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911957-16E0-EE47-A8E7-EC590F326E9B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6700228" y="5159150"/>
            <a:ext cx="508920" cy="40362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73588-5315-DC45-B718-60350765427A}"/>
              </a:ext>
            </a:extLst>
          </p:cNvPr>
          <p:cNvSpPr/>
          <p:nvPr/>
        </p:nvSpPr>
        <p:spPr>
          <a:xfrm>
            <a:off x="7409411" y="4721629"/>
            <a:ext cx="909091" cy="152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F2C96F-A09F-E64B-93D2-13FBB8268145}"/>
              </a:ext>
            </a:extLst>
          </p:cNvPr>
          <p:cNvSpPr/>
          <p:nvPr/>
        </p:nvSpPr>
        <p:spPr>
          <a:xfrm>
            <a:off x="7818236" y="543929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1B3F6B-1185-F044-A986-C4D87DEA8FE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287197" y="5485013"/>
            <a:ext cx="531039" cy="914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6207259-D3D2-4E71-B643-3379DC6F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#2 (for nested case): centroid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374CBB-70AF-4A28-8A00-DC6CD400F896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374CBB-70AF-4A28-8A00-DC6CD400F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91275DE-E41C-427A-84F2-CFAABA590D6E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4118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8D9F4-9E10-DB46-90C2-2660519B73AA}"/>
              </a:ext>
            </a:extLst>
          </p:cNvPr>
          <p:cNvSpPr/>
          <p:nvPr/>
        </p:nvSpPr>
        <p:spPr>
          <a:xfrm>
            <a:off x="677334" y="1930400"/>
            <a:ext cx="7641166" cy="4318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strawman #2 (for nested case): centroid</a:t>
            </a: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C9AA04-040A-F942-968B-EA7A4BEFE3AB}"/>
              </a:ext>
            </a:extLst>
          </p:cNvPr>
          <p:cNvSpPr/>
          <p:nvPr/>
        </p:nvSpPr>
        <p:spPr>
          <a:xfrm>
            <a:off x="6486405" y="37603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7AC1-CA9E-4F46-B2E1-E76B77F3C2AD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43637" y="3806024"/>
            <a:ext cx="1942768" cy="28337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7A1F036-62FA-BF43-A283-29EE1AF2FD63}"/>
              </a:ext>
            </a:extLst>
          </p:cNvPr>
          <p:cNvSpPr/>
          <p:nvPr/>
        </p:nvSpPr>
        <p:spPr>
          <a:xfrm>
            <a:off x="6622179" y="508110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A106A4-D9E8-6A41-A03A-B176FBD10739}"/>
              </a:ext>
            </a:extLst>
          </p:cNvPr>
          <p:cNvCxnSpPr>
            <a:endCxn id="9" idx="0"/>
          </p:cNvCxnSpPr>
          <p:nvPr/>
        </p:nvCxnSpPr>
        <p:spPr>
          <a:xfrm>
            <a:off x="6532125" y="3851744"/>
            <a:ext cx="135774" cy="122935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129B9BB-65A2-304E-8BA2-6B5A7C2D11A9}"/>
              </a:ext>
            </a:extLst>
          </p:cNvPr>
          <p:cNvSpPr/>
          <p:nvPr/>
        </p:nvSpPr>
        <p:spPr>
          <a:xfrm>
            <a:off x="7195757" y="554938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911957-16E0-EE47-A8E7-EC590F326E9B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6700228" y="5159150"/>
            <a:ext cx="508920" cy="40362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73588-5315-DC45-B718-60350765427A}"/>
              </a:ext>
            </a:extLst>
          </p:cNvPr>
          <p:cNvSpPr/>
          <p:nvPr/>
        </p:nvSpPr>
        <p:spPr>
          <a:xfrm>
            <a:off x="7409411" y="4722495"/>
            <a:ext cx="909091" cy="152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F2C96F-A09F-E64B-93D2-13FBB8268145}"/>
              </a:ext>
            </a:extLst>
          </p:cNvPr>
          <p:cNvSpPr/>
          <p:nvPr/>
        </p:nvSpPr>
        <p:spPr>
          <a:xfrm>
            <a:off x="7818236" y="543929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1B3F6B-1185-F044-A986-C4D87DEA8FE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287197" y="5485013"/>
            <a:ext cx="531039" cy="914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2CCAC-BE54-C547-937D-33120EDEE1CE}"/>
                  </a:ext>
                </a:extLst>
              </p:cNvPr>
              <p:cNvSpPr txBox="1"/>
              <p:nvPr/>
            </p:nvSpPr>
            <p:spPr>
              <a:xfrm>
                <a:off x="1595675" y="3623608"/>
                <a:ext cx="172354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Volume</a:t>
                </a:r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↓↓↓</m:t>
                    </m:r>
                  </m:oMath>
                </a14:m>
                <a:endParaRPr lang="en-US" sz="2400" dirty="0">
                  <a:latin typeface="Lato" panose="020F0502020204030203" pitchFamily="34" charset="0"/>
                </a:endParaRPr>
              </a:p>
              <a:p>
                <a:pPr algn="ctr"/>
                <a:r>
                  <a:rPr lang="en-US" sz="3600" dirty="0">
                    <a:latin typeface="Lato" panose="020F0502020204030203" pitchFamily="34" charset="0"/>
                    <a:sym typeface="Wingdings" pitchFamily="2" charset="2"/>
                  </a:rPr>
                  <a:t></a:t>
                </a:r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2CCAC-BE54-C547-937D-33120EDEE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75" y="3623608"/>
                <a:ext cx="1723549" cy="1015663"/>
              </a:xfrm>
              <a:prstGeom prst="rect">
                <a:avLst/>
              </a:prstGeom>
              <a:blipFill>
                <a:blip r:embed="rId2"/>
                <a:stretch>
                  <a:fillRect l="-5674" t="-4790" b="-2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34C8AE-F14A-4C95-B3C6-C033A8986B56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34C8AE-F14A-4C95-B3C6-C033A898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3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92F889-5CB0-499A-B75D-4835B62249DF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11819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alas…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9AC02-4BB6-9B46-B8EF-654E8792FBCB}"/>
              </a:ext>
            </a:extLst>
          </p:cNvPr>
          <p:cNvSpPr/>
          <p:nvPr/>
        </p:nvSpPr>
        <p:spPr>
          <a:xfrm>
            <a:off x="677334" y="1930400"/>
            <a:ext cx="7641166" cy="431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DBFAC1E9-C3C0-394A-B07A-193A2AF0A1EA}"/>
              </a:ext>
            </a:extLst>
          </p:cNvPr>
          <p:cNvSpPr/>
          <p:nvPr/>
        </p:nvSpPr>
        <p:spPr>
          <a:xfrm>
            <a:off x="677334" y="3340100"/>
            <a:ext cx="7641166" cy="2908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6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6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6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CE47F5-B7AD-6240-8FC1-2D9F1375E231}"/>
              </a:ext>
            </a:extLst>
          </p:cNvPr>
          <p:cNvSpPr/>
          <p:nvPr/>
        </p:nvSpPr>
        <p:spPr>
          <a:xfrm>
            <a:off x="5811097" y="4983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FA12F-544D-F344-882C-258A02BA47DA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530246" y="4121729"/>
            <a:ext cx="1294242" cy="8751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E92965-9DE5-4571-A3F3-10A02191263B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E92965-9DE5-4571-A3F3-10A021912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FBC1DA-AED9-4A65-89CE-DF9703E901E6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18686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alas…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DBFAC1E9-C3C0-394A-B07A-193A2AF0A1EA}"/>
              </a:ext>
            </a:extLst>
          </p:cNvPr>
          <p:cNvSpPr/>
          <p:nvPr/>
        </p:nvSpPr>
        <p:spPr>
          <a:xfrm>
            <a:off x="677334" y="3340100"/>
            <a:ext cx="7641166" cy="2908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6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6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6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CE47F5-B7AD-6240-8FC1-2D9F1375E231}"/>
              </a:ext>
            </a:extLst>
          </p:cNvPr>
          <p:cNvSpPr/>
          <p:nvPr/>
        </p:nvSpPr>
        <p:spPr>
          <a:xfrm>
            <a:off x="5811097" y="4983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0A25B-F9D5-EA46-BD3D-E221AF6B7247}"/>
              </a:ext>
            </a:extLst>
          </p:cNvPr>
          <p:cNvSpPr/>
          <p:nvPr/>
        </p:nvSpPr>
        <p:spPr>
          <a:xfrm>
            <a:off x="677334" y="5166360"/>
            <a:ext cx="7641166" cy="108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2191E7-DB64-AC48-87EC-B98A949AC2A7}"/>
              </a:ext>
            </a:extLst>
          </p:cNvPr>
          <p:cNvSpPr/>
          <p:nvPr/>
        </p:nvSpPr>
        <p:spPr>
          <a:xfrm>
            <a:off x="4454314" y="56616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FA12F-544D-F344-882C-258A02BA47DA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530246" y="4121729"/>
            <a:ext cx="1294242" cy="8751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CCEEDE-B29F-7A41-ADCF-6184B52AB15E}"/>
              </a:ext>
            </a:extLst>
          </p:cNvPr>
          <p:cNvCxnSpPr>
            <a:cxnSpLocks/>
          </p:cNvCxnSpPr>
          <p:nvPr/>
        </p:nvCxnSpPr>
        <p:spPr>
          <a:xfrm flipH="1">
            <a:off x="4543637" y="5060371"/>
            <a:ext cx="1280851" cy="63938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4FE095-38A7-4994-AC2D-03AF263CE559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4FE095-38A7-4994-AC2D-03AF263C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084EAC-557B-4611-9F6C-F6670738839F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4244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alas…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CE47F5-B7AD-6240-8FC1-2D9F1375E231}"/>
              </a:ext>
            </a:extLst>
          </p:cNvPr>
          <p:cNvSpPr/>
          <p:nvPr/>
        </p:nvSpPr>
        <p:spPr>
          <a:xfrm>
            <a:off x="5811097" y="4983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0A25B-F9D5-EA46-BD3D-E221AF6B7247}"/>
              </a:ext>
            </a:extLst>
          </p:cNvPr>
          <p:cNvSpPr/>
          <p:nvPr/>
        </p:nvSpPr>
        <p:spPr>
          <a:xfrm>
            <a:off x="677334" y="5166360"/>
            <a:ext cx="7641166" cy="1082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2191E7-DB64-AC48-87EC-B98A949AC2A7}"/>
              </a:ext>
            </a:extLst>
          </p:cNvPr>
          <p:cNvSpPr/>
          <p:nvPr/>
        </p:nvSpPr>
        <p:spPr>
          <a:xfrm>
            <a:off x="4454314" y="56616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4" name="Manual Input 13">
            <a:extLst>
              <a:ext uri="{FF2B5EF4-FFF2-40B4-BE49-F238E27FC236}">
                <a16:creationId xmlns:a16="http://schemas.microsoft.com/office/drawing/2014/main" id="{0BA45FDD-A735-2F45-958D-494A658C581D}"/>
              </a:ext>
            </a:extLst>
          </p:cNvPr>
          <p:cNvSpPr/>
          <p:nvPr/>
        </p:nvSpPr>
        <p:spPr>
          <a:xfrm>
            <a:off x="675806" y="5496552"/>
            <a:ext cx="7643458" cy="7518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80 h 13680"/>
              <a:gd name="connsiteX1" fmla="*/ 9983 w 10000"/>
              <a:gd name="connsiteY1" fmla="*/ 0 h 13680"/>
              <a:gd name="connsiteX2" fmla="*/ 10000 w 10000"/>
              <a:gd name="connsiteY2" fmla="*/ 13680 h 13680"/>
              <a:gd name="connsiteX3" fmla="*/ 0 w 10000"/>
              <a:gd name="connsiteY3" fmla="*/ 13680 h 13680"/>
              <a:gd name="connsiteX4" fmla="*/ 0 w 10000"/>
              <a:gd name="connsiteY4" fmla="*/ 5680 h 13680"/>
              <a:gd name="connsiteX0" fmla="*/ 0 w 10017"/>
              <a:gd name="connsiteY0" fmla="*/ 7844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7844 h 13680"/>
              <a:gd name="connsiteX0" fmla="*/ 0 w 10017"/>
              <a:gd name="connsiteY0" fmla="*/ 8926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8926 h 13680"/>
              <a:gd name="connsiteX0" fmla="*/ 0 w 10017"/>
              <a:gd name="connsiteY0" fmla="*/ 9792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9792 h 13680"/>
              <a:gd name="connsiteX0" fmla="*/ 0 w 10017"/>
              <a:gd name="connsiteY0" fmla="*/ 8926 h 12814"/>
              <a:gd name="connsiteX1" fmla="*/ 10000 w 10017"/>
              <a:gd name="connsiteY1" fmla="*/ 0 h 12814"/>
              <a:gd name="connsiteX2" fmla="*/ 10017 w 10017"/>
              <a:gd name="connsiteY2" fmla="*/ 12814 h 12814"/>
              <a:gd name="connsiteX3" fmla="*/ 17 w 10017"/>
              <a:gd name="connsiteY3" fmla="*/ 12814 h 12814"/>
              <a:gd name="connsiteX4" fmla="*/ 0 w 10017"/>
              <a:gd name="connsiteY4" fmla="*/ 8926 h 12814"/>
              <a:gd name="connsiteX0" fmla="*/ 2 w 10002"/>
              <a:gd name="connsiteY0" fmla="*/ 8926 h 12814"/>
              <a:gd name="connsiteX1" fmla="*/ 9985 w 10002"/>
              <a:gd name="connsiteY1" fmla="*/ 0 h 12814"/>
              <a:gd name="connsiteX2" fmla="*/ 10002 w 10002"/>
              <a:gd name="connsiteY2" fmla="*/ 12814 h 12814"/>
              <a:gd name="connsiteX3" fmla="*/ 2 w 10002"/>
              <a:gd name="connsiteY3" fmla="*/ 12814 h 12814"/>
              <a:gd name="connsiteX4" fmla="*/ 2 w 10002"/>
              <a:gd name="connsiteY4" fmla="*/ 8926 h 12814"/>
              <a:gd name="connsiteX0" fmla="*/ 2 w 10003"/>
              <a:gd name="connsiteY0" fmla="*/ 8926 h 12814"/>
              <a:gd name="connsiteX1" fmla="*/ 10002 w 10003"/>
              <a:gd name="connsiteY1" fmla="*/ 0 h 12814"/>
              <a:gd name="connsiteX2" fmla="*/ 10002 w 10003"/>
              <a:gd name="connsiteY2" fmla="*/ 12814 h 12814"/>
              <a:gd name="connsiteX3" fmla="*/ 2 w 10003"/>
              <a:gd name="connsiteY3" fmla="*/ 12814 h 12814"/>
              <a:gd name="connsiteX4" fmla="*/ 2 w 10003"/>
              <a:gd name="connsiteY4" fmla="*/ 8926 h 1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2814">
                <a:moveTo>
                  <a:pt x="2" y="8926"/>
                </a:moveTo>
                <a:lnTo>
                  <a:pt x="10002" y="0"/>
                </a:lnTo>
                <a:cubicBezTo>
                  <a:pt x="10008" y="4560"/>
                  <a:pt x="9996" y="8254"/>
                  <a:pt x="10002" y="12814"/>
                </a:cubicBezTo>
                <a:lnTo>
                  <a:pt x="2" y="12814"/>
                </a:lnTo>
                <a:cubicBezTo>
                  <a:pt x="-4" y="10869"/>
                  <a:pt x="8" y="10871"/>
                  <a:pt x="2" y="892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4CCDB-4FA0-AB42-A618-A851BCB17631}"/>
              </a:ext>
            </a:extLst>
          </p:cNvPr>
          <p:cNvSpPr/>
          <p:nvPr/>
        </p:nvSpPr>
        <p:spPr>
          <a:xfrm>
            <a:off x="5811097" y="59105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FA12F-544D-F344-882C-258A02BA47DA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530246" y="4121729"/>
            <a:ext cx="1294242" cy="8751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CCEEDE-B29F-7A41-ADCF-6184B52AB15E}"/>
              </a:ext>
            </a:extLst>
          </p:cNvPr>
          <p:cNvCxnSpPr>
            <a:cxnSpLocks/>
          </p:cNvCxnSpPr>
          <p:nvPr/>
        </p:nvCxnSpPr>
        <p:spPr>
          <a:xfrm flipH="1">
            <a:off x="4543637" y="5060371"/>
            <a:ext cx="1280851" cy="6393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9DA315-68B7-3744-A25D-3247CEE38CC5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4545754" y="5707380"/>
            <a:ext cx="1265343" cy="248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1EE90-5467-4866-9E5B-3E2F27E2FAEC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1EE90-5467-4866-9E5B-3E2F27E2F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2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B0572FD-74C7-4977-9985-1268D4160752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22826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alas…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CE47F5-B7AD-6240-8FC1-2D9F1375E231}"/>
              </a:ext>
            </a:extLst>
          </p:cNvPr>
          <p:cNvSpPr/>
          <p:nvPr/>
        </p:nvSpPr>
        <p:spPr>
          <a:xfrm>
            <a:off x="5811097" y="49834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2191E7-DB64-AC48-87EC-B98A949AC2A7}"/>
              </a:ext>
            </a:extLst>
          </p:cNvPr>
          <p:cNvSpPr/>
          <p:nvPr/>
        </p:nvSpPr>
        <p:spPr>
          <a:xfrm>
            <a:off x="4454314" y="56616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4" name="Manual Input 13">
            <a:extLst>
              <a:ext uri="{FF2B5EF4-FFF2-40B4-BE49-F238E27FC236}">
                <a16:creationId xmlns:a16="http://schemas.microsoft.com/office/drawing/2014/main" id="{0BA45FDD-A735-2F45-958D-494A658C581D}"/>
              </a:ext>
            </a:extLst>
          </p:cNvPr>
          <p:cNvSpPr/>
          <p:nvPr/>
        </p:nvSpPr>
        <p:spPr>
          <a:xfrm>
            <a:off x="675806" y="5496552"/>
            <a:ext cx="7643458" cy="7518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80 h 13680"/>
              <a:gd name="connsiteX1" fmla="*/ 9983 w 10000"/>
              <a:gd name="connsiteY1" fmla="*/ 0 h 13680"/>
              <a:gd name="connsiteX2" fmla="*/ 10000 w 10000"/>
              <a:gd name="connsiteY2" fmla="*/ 13680 h 13680"/>
              <a:gd name="connsiteX3" fmla="*/ 0 w 10000"/>
              <a:gd name="connsiteY3" fmla="*/ 13680 h 13680"/>
              <a:gd name="connsiteX4" fmla="*/ 0 w 10000"/>
              <a:gd name="connsiteY4" fmla="*/ 5680 h 13680"/>
              <a:gd name="connsiteX0" fmla="*/ 0 w 10017"/>
              <a:gd name="connsiteY0" fmla="*/ 7844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7844 h 13680"/>
              <a:gd name="connsiteX0" fmla="*/ 0 w 10017"/>
              <a:gd name="connsiteY0" fmla="*/ 8926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8926 h 13680"/>
              <a:gd name="connsiteX0" fmla="*/ 0 w 10017"/>
              <a:gd name="connsiteY0" fmla="*/ 9792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9792 h 13680"/>
              <a:gd name="connsiteX0" fmla="*/ 0 w 10017"/>
              <a:gd name="connsiteY0" fmla="*/ 8926 h 12814"/>
              <a:gd name="connsiteX1" fmla="*/ 10000 w 10017"/>
              <a:gd name="connsiteY1" fmla="*/ 0 h 12814"/>
              <a:gd name="connsiteX2" fmla="*/ 10017 w 10017"/>
              <a:gd name="connsiteY2" fmla="*/ 12814 h 12814"/>
              <a:gd name="connsiteX3" fmla="*/ 17 w 10017"/>
              <a:gd name="connsiteY3" fmla="*/ 12814 h 12814"/>
              <a:gd name="connsiteX4" fmla="*/ 0 w 10017"/>
              <a:gd name="connsiteY4" fmla="*/ 8926 h 12814"/>
              <a:gd name="connsiteX0" fmla="*/ 2 w 10002"/>
              <a:gd name="connsiteY0" fmla="*/ 8926 h 12814"/>
              <a:gd name="connsiteX1" fmla="*/ 9985 w 10002"/>
              <a:gd name="connsiteY1" fmla="*/ 0 h 12814"/>
              <a:gd name="connsiteX2" fmla="*/ 10002 w 10002"/>
              <a:gd name="connsiteY2" fmla="*/ 12814 h 12814"/>
              <a:gd name="connsiteX3" fmla="*/ 2 w 10002"/>
              <a:gd name="connsiteY3" fmla="*/ 12814 h 12814"/>
              <a:gd name="connsiteX4" fmla="*/ 2 w 10002"/>
              <a:gd name="connsiteY4" fmla="*/ 8926 h 12814"/>
              <a:gd name="connsiteX0" fmla="*/ 2 w 10003"/>
              <a:gd name="connsiteY0" fmla="*/ 8926 h 12814"/>
              <a:gd name="connsiteX1" fmla="*/ 10002 w 10003"/>
              <a:gd name="connsiteY1" fmla="*/ 0 h 12814"/>
              <a:gd name="connsiteX2" fmla="*/ 10002 w 10003"/>
              <a:gd name="connsiteY2" fmla="*/ 12814 h 12814"/>
              <a:gd name="connsiteX3" fmla="*/ 2 w 10003"/>
              <a:gd name="connsiteY3" fmla="*/ 12814 h 12814"/>
              <a:gd name="connsiteX4" fmla="*/ 2 w 10003"/>
              <a:gd name="connsiteY4" fmla="*/ 8926 h 1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2814">
                <a:moveTo>
                  <a:pt x="2" y="8926"/>
                </a:moveTo>
                <a:lnTo>
                  <a:pt x="10002" y="0"/>
                </a:lnTo>
                <a:cubicBezTo>
                  <a:pt x="10008" y="4560"/>
                  <a:pt x="9996" y="8254"/>
                  <a:pt x="10002" y="12814"/>
                </a:cubicBezTo>
                <a:lnTo>
                  <a:pt x="2" y="12814"/>
                </a:lnTo>
                <a:cubicBezTo>
                  <a:pt x="-4" y="10869"/>
                  <a:pt x="8" y="10871"/>
                  <a:pt x="2" y="89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4CCDB-4FA0-AB42-A618-A851BCB17631}"/>
              </a:ext>
            </a:extLst>
          </p:cNvPr>
          <p:cNvSpPr/>
          <p:nvPr/>
        </p:nvSpPr>
        <p:spPr>
          <a:xfrm>
            <a:off x="5811097" y="59105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F83FBA3-B019-794F-8052-0236CC6ED6A7}"/>
              </a:ext>
            </a:extLst>
          </p:cNvPr>
          <p:cNvSpPr/>
          <p:nvPr/>
        </p:nvSpPr>
        <p:spPr>
          <a:xfrm>
            <a:off x="675806" y="6002020"/>
            <a:ext cx="7642694" cy="24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250DDC-AC92-354D-B65B-2D5DD045708B}"/>
              </a:ext>
            </a:extLst>
          </p:cNvPr>
          <p:cNvSpPr/>
          <p:nvPr/>
        </p:nvSpPr>
        <p:spPr>
          <a:xfrm>
            <a:off x="4454314" y="60807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FA12F-544D-F344-882C-258A02BA47DA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530246" y="4121729"/>
            <a:ext cx="1294242" cy="8751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CCEEDE-B29F-7A41-ADCF-6184B52AB15E}"/>
              </a:ext>
            </a:extLst>
          </p:cNvPr>
          <p:cNvCxnSpPr>
            <a:cxnSpLocks/>
          </p:cNvCxnSpPr>
          <p:nvPr/>
        </p:nvCxnSpPr>
        <p:spPr>
          <a:xfrm flipH="1">
            <a:off x="4543637" y="5060371"/>
            <a:ext cx="1280851" cy="6393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9DA315-68B7-3744-A25D-3247CEE38CC5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4545754" y="5707380"/>
            <a:ext cx="1278734" cy="254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EB0DB2-326D-E245-A491-ABD37F89E7CB}"/>
              </a:ext>
            </a:extLst>
          </p:cNvPr>
          <p:cNvCxnSpPr>
            <a:cxnSpLocks/>
            <a:stCxn id="15" idx="3"/>
            <a:endCxn id="17" idx="6"/>
          </p:cNvCxnSpPr>
          <p:nvPr/>
        </p:nvCxnSpPr>
        <p:spPr>
          <a:xfrm flipH="1">
            <a:off x="4545754" y="5988629"/>
            <a:ext cx="1278734" cy="13785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036CD543-A4C6-EB4E-B731-2CC676DB1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631" y="1852964"/>
                <a:ext cx="4474431" cy="19752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unbounded</a:t>
                </a:r>
                <a:endParaRPr lang="en-US" sz="2000" i="1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i="1" dirty="0"/>
              </a:p>
              <a:p>
                <a:r>
                  <a:rPr lang="en-US" sz="2000" dirty="0"/>
                  <a:t>Not competitive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036CD543-A4C6-EB4E-B731-2CC676DB1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631" y="1852964"/>
                <a:ext cx="4474431" cy="1975248"/>
              </a:xfrm>
              <a:blipFill>
                <a:blip r:embed="rId2"/>
                <a:stretch>
                  <a:fillRect l="-1226" t="-3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F64D9-ACDC-4113-A361-69B836AE3266}"/>
                  </a:ext>
                </a:extLst>
              </p:cNvPr>
              <p:cNvSpPr txBox="1"/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move to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 err="1">
                    <a:latin typeface="Lato" panose="020F0502020204030203" pitchFamily="34" charset="0"/>
                  </a:rPr>
                  <a:t>Grunbaum’s</a:t>
                </a:r>
                <a:r>
                  <a:rPr lang="en-US" dirty="0">
                    <a:latin typeface="Lato" panose="020F0502020204030203" pitchFamily="34" charset="0"/>
                  </a:rPr>
                  <a:t> Theorem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half-space cuts off centroid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Lato" panose="020F0502020204030203" pitchFamily="34" charset="0"/>
                    <a:sym typeface="Wingdings" pitchFamily="2" charset="2"/>
                  </a:rPr>
                  <a:t>volume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(1−1/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endParaRPr lang="en-US" sz="1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F64D9-ACDC-4113-A361-69B836AE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5" y="2058649"/>
                <a:ext cx="3462807" cy="1692771"/>
              </a:xfrm>
              <a:prstGeom prst="rect">
                <a:avLst/>
              </a:prstGeom>
              <a:blipFill>
                <a:blip r:embed="rId3"/>
                <a:stretch>
                  <a:fillRect l="-1585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A66D864-F782-426E-8BC0-EA442270BFF7}"/>
              </a:ext>
            </a:extLst>
          </p:cNvPr>
          <p:cNvSpPr txBox="1"/>
          <p:nvPr/>
        </p:nvSpPr>
        <p:spPr>
          <a:xfrm>
            <a:off x="9282229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</p:spTree>
    <p:extLst>
      <p:ext uri="{BB962C8B-B14F-4D97-AF65-F5344CB8AC3E}">
        <p14:creationId xmlns:p14="http://schemas.microsoft.com/office/powerpoint/2010/main" val="38399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using recursive centroid: a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1CF6-1F2D-4ED1-AC9A-827521D54192}"/>
                  </a:ext>
                </a:extLst>
              </p:cNvPr>
              <p:cNvSpPr txBox="1"/>
              <p:nvPr/>
            </p:nvSpPr>
            <p:spPr>
              <a:xfrm>
                <a:off x="959796" y="2016868"/>
                <a:ext cx="77348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suppose recursive cuts don’t reduce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make body into “pancake”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   </a:t>
                </a:r>
              </a:p>
              <a:p>
                <a:r>
                  <a:rPr lang="en-US" dirty="0">
                    <a:solidFill>
                      <a:srgbClr val="0000FF"/>
                    </a:solidFill>
                    <a:latin typeface="Lato" panose="020F0502020204030203" pitchFamily="34" charset="0"/>
                  </a:rPr>
                  <a:t>        fat directions: width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>
                  <a:solidFill>
                    <a:srgbClr val="0000FF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1CF6-1F2D-4ED1-AC9A-827521D54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96" y="2016868"/>
                <a:ext cx="7734810" cy="923330"/>
              </a:xfrm>
              <a:prstGeom prst="rect">
                <a:avLst/>
              </a:prstGeom>
              <a:blipFill>
                <a:blip r:embed="rId2"/>
                <a:stretch>
                  <a:fillRect l="-63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5B43B11-CA5A-48BF-9198-38111B26E751}"/>
              </a:ext>
            </a:extLst>
          </p:cNvPr>
          <p:cNvSpPr txBox="1"/>
          <p:nvPr/>
        </p:nvSpPr>
        <p:spPr>
          <a:xfrm>
            <a:off x="959796" y="3825470"/>
            <a:ext cx="671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project out thin directions, run centroid algo on fat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5EF8E2-EE2A-4218-8A97-A2572230B427}"/>
                  </a:ext>
                </a:extLst>
              </p:cNvPr>
              <p:cNvSpPr txBox="1"/>
              <p:nvPr/>
            </p:nvSpPr>
            <p:spPr>
              <a:xfrm>
                <a:off x="1368527" y="4301699"/>
                <a:ext cx="7814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thin directions are “thin enough”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“movement in them controlled”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5EF8E2-EE2A-4218-8A97-A2572230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27" y="4301699"/>
                <a:ext cx="7814741" cy="369332"/>
              </a:xfrm>
              <a:prstGeom prst="rect">
                <a:avLst/>
              </a:prstGeom>
              <a:blipFill>
                <a:blip r:embed="rId3"/>
                <a:stretch>
                  <a:fillRect l="-6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962EEA-CD68-4461-81E4-3AF90A869C1C}"/>
                  </a:ext>
                </a:extLst>
              </p:cNvPr>
              <p:cNvSpPr txBox="1"/>
              <p:nvPr/>
            </p:nvSpPr>
            <p:spPr>
              <a:xfrm>
                <a:off x="959796" y="5469442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steps to get another thin direction.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directions.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962EEA-CD68-4461-81E4-3AF90A869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96" y="5469442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A93613-AB55-41FA-9243-763FB7DE183B}"/>
                  </a:ext>
                </a:extLst>
              </p:cNvPr>
              <p:cNvSpPr txBox="1"/>
              <p:nvPr/>
            </p:nvSpPr>
            <p:spPr>
              <a:xfrm>
                <a:off x="5279284" y="5622646"/>
                <a:ext cx="2195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A93613-AB55-41FA-9243-763FB7DE1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84" y="5622646"/>
                <a:ext cx="2195378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353B23-D969-4A86-91A5-623183FD9189}"/>
              </a:ext>
            </a:extLst>
          </p:cNvPr>
          <p:cNvSpPr txBox="1"/>
          <p:nvPr/>
        </p:nvSpPr>
        <p:spPr>
          <a:xfrm>
            <a:off x="9108324" y="6550223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[Argue </a:t>
            </a:r>
            <a:r>
              <a:rPr lang="en-US" sz="14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400" dirty="0">
                <a:solidFill>
                  <a:srgbClr val="FF9900"/>
                </a:solidFill>
                <a:latin typeface="Lato" panose="020F0502020204030203" pitchFamily="34" charset="0"/>
              </a:rPr>
              <a:t> Cohen Gupta Lee 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EEAE5-256C-4B7E-92BE-F7CB5AC86676}"/>
                  </a:ext>
                </a:extLst>
              </p:cNvPr>
              <p:cNvSpPr txBox="1"/>
              <p:nvPr/>
            </p:nvSpPr>
            <p:spPr>
              <a:xfrm>
                <a:off x="5243782" y="5357073"/>
                <a:ext cx="5806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EEAE5-256C-4B7E-92BE-F7CB5AC8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782" y="5357073"/>
                <a:ext cx="58060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FE2ED18-3F75-43DC-8AFB-AF9EAB2F42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30" y="1470099"/>
            <a:ext cx="2355371" cy="23553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8FD29C-620B-4C11-8805-7752228B7E1C}"/>
              </a:ext>
            </a:extLst>
          </p:cNvPr>
          <p:cNvSpPr/>
          <p:nvPr/>
        </p:nvSpPr>
        <p:spPr>
          <a:xfrm rot="20104096">
            <a:off x="9131031" y="4422844"/>
            <a:ext cx="1692442" cy="9079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EB42A-7B29-4643-8634-31996ACE8450}"/>
              </a:ext>
            </a:extLst>
          </p:cNvPr>
          <p:cNvSpPr/>
          <p:nvPr/>
        </p:nvSpPr>
        <p:spPr>
          <a:xfrm rot="20104096">
            <a:off x="9088875" y="4374207"/>
            <a:ext cx="1692442" cy="90791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18" grpId="0"/>
      <p:bldP spid="25" grpId="0"/>
      <p:bldP spid="27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Theorem:  					             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[Argue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Bubeck</a:t>
                </a:r>
                <a:r>
                  <a:rPr lang="en-US" sz="1600" dirty="0">
                    <a:solidFill>
                      <a:srgbClr val="FF9900"/>
                    </a:solidFill>
                  </a:rPr>
                  <a:t> Cohen Gupta Lee 2019]</a:t>
                </a:r>
                <a:endParaRPr lang="en-US" sz="18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</a:t>
                </a:r>
                <a:r>
                  <a:rPr lang="en-US" sz="1800" dirty="0"/>
                  <a:t>R</a:t>
                </a:r>
                <a:r>
                  <a:rPr lang="en-US" sz="1800" b="0" dirty="0"/>
                  <a:t>ecursive centroid algorithm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competitive.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600" b="1" dirty="0"/>
                  <a:t>Proof idea:</a:t>
                </a:r>
                <a:r>
                  <a:rPr lang="en-US" sz="1600" dirty="0"/>
                  <a:t> use volume (projected onto “fat” directions) as potential function.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                    projections increase it, but </a:t>
                </a:r>
                <a:r>
                  <a:rPr lang="en-US" sz="1600" dirty="0" err="1"/>
                  <a:t>Grunbaum</a:t>
                </a:r>
                <a:r>
                  <a:rPr lang="en-US" sz="1600" dirty="0"/>
                  <a:t> cuts decrease it.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Theorem:  					    	    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Bubeck</a:t>
                </a:r>
                <a:r>
                  <a:rPr lang="en-US" sz="1600" dirty="0">
                    <a:solidFill>
                      <a:srgbClr val="FF99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Klartag</a:t>
                </a:r>
                <a:r>
                  <a:rPr lang="en-US" sz="1600" dirty="0">
                    <a:solidFill>
                      <a:srgbClr val="FF9900"/>
                    </a:solidFill>
                  </a:rPr>
                  <a:t> Lee Li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Sellke</a:t>
                </a:r>
                <a:r>
                  <a:rPr lang="en-US" sz="1600" dirty="0">
                    <a:solidFill>
                      <a:srgbClr val="FF9900"/>
                    </a:solidFill>
                  </a:rPr>
                  <a:t> 2020]</a:t>
                </a:r>
                <a:endParaRPr lang="en-US" sz="1800" b="1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</a:t>
                </a:r>
                <a:r>
                  <a:rPr lang="en-US" sz="1800" dirty="0"/>
                  <a:t>Gaussian version of recursive </a:t>
                </a:r>
                <a:r>
                  <a:rPr lang="en-US" sz="1800" b="0" dirty="0"/>
                  <a:t>centroid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competitive.</a:t>
                </a:r>
              </a:p>
              <a:p>
                <a:pPr marL="0" indent="0">
                  <a:buNone/>
                </a:pPr>
                <a:r>
                  <a:rPr lang="en-US" sz="1800" dirty="0"/>
                  <a:t>    Almost tight for Euclidean norm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600" b="1" dirty="0"/>
                  <a:t>Algorithm idea:</a:t>
                </a:r>
                <a:r>
                  <a:rPr lang="en-US" sz="1600" dirty="0"/>
                  <a:t> centroid with respect to Gaussian measure, dampens movement, retains volume drop.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24ECA703-64AC-4881-BC34-49ECA123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nested case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F2171-7E40-4A96-B792-BF0BBF36E406}"/>
              </a:ext>
            </a:extLst>
          </p:cNvPr>
          <p:cNvSpPr txBox="1"/>
          <p:nvPr/>
        </p:nvSpPr>
        <p:spPr>
          <a:xfrm>
            <a:off x="5241561" y="6213193"/>
            <a:ext cx="467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ato" panose="020F0502020204030203" pitchFamily="34" charset="0"/>
              </a:rPr>
              <a:t>how to generalize to the non-nested case?</a:t>
            </a:r>
          </a:p>
        </p:txBody>
      </p:sp>
    </p:spTree>
    <p:extLst>
      <p:ext uri="{BB962C8B-B14F-4D97-AF65-F5344CB8AC3E}">
        <p14:creationId xmlns:p14="http://schemas.microsoft.com/office/powerpoint/2010/main" val="25120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Metric Set Chasing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132A6-8B12-4D72-9EF6-E87EE2C54E81}"/>
              </a:ext>
            </a:extLst>
          </p:cNvPr>
          <p:cNvSpPr txBox="1"/>
          <p:nvPr/>
        </p:nvSpPr>
        <p:spPr>
          <a:xfrm>
            <a:off x="838200" y="2156059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n points, unit distance from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see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at each timestep, must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minimize number of moves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blipFill>
                <a:blip r:embed="rId2"/>
                <a:stretch>
                  <a:fillRect l="-95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C52A07-1F8A-4B49-B03D-455E4209B4E2}"/>
                  </a:ext>
                </a:extLst>
              </p:cNvPr>
              <p:cNvSpPr txBox="1"/>
              <p:nvPr/>
            </p:nvSpPr>
            <p:spPr>
              <a:xfrm>
                <a:off x="838200" y="3941436"/>
                <a:ext cx="3843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Algo 0: </a:t>
                </a:r>
                <a:r>
                  <a:rPr lang="en-US" dirty="0">
                    <a:latin typeface="Lato" panose="020F0502020204030203" pitchFamily="34" charset="0"/>
                  </a:rPr>
                  <a:t>Move to arbitrary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C52A07-1F8A-4B49-B03D-455E4209B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41436"/>
                <a:ext cx="3843424" cy="369332"/>
              </a:xfrm>
              <a:prstGeom prst="rect">
                <a:avLst/>
              </a:prstGeom>
              <a:blipFill>
                <a:blip r:embed="rId3"/>
                <a:stretch>
                  <a:fillRect l="-142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68745-5869-4A87-B66E-27FFD0025A15}"/>
                  </a:ext>
                </a:extLst>
              </p:cNvPr>
              <p:cNvSpPr txBox="1"/>
              <p:nvPr/>
            </p:nvSpPr>
            <p:spPr>
              <a:xfrm>
                <a:off x="7449915" y="2457188"/>
                <a:ext cx="1976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={2,3,4,5…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68745-5869-4A87-B66E-27FFD0025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15" y="2457188"/>
                <a:ext cx="1976503" cy="369332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99A31F-E6D8-4490-92DD-BC19A8A57AD6}"/>
                  </a:ext>
                </a:extLst>
              </p:cNvPr>
              <p:cNvSpPr txBox="1"/>
              <p:nvPr/>
            </p:nvSpPr>
            <p:spPr>
              <a:xfrm>
                <a:off x="7389289" y="2970535"/>
                <a:ext cx="209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={1,3,4,5,…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99A31F-E6D8-4490-92DD-BC19A8A57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289" y="2970535"/>
                <a:ext cx="2097754" cy="369332"/>
              </a:xfrm>
              <a:prstGeom prst="rect">
                <a:avLst/>
              </a:prstGeom>
              <a:blipFill>
                <a:blip r:embed="rId5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ABF52A-7EDC-440B-870A-CD31D1ECB388}"/>
                  </a:ext>
                </a:extLst>
              </p:cNvPr>
              <p:cNvSpPr txBox="1"/>
              <p:nvPr/>
            </p:nvSpPr>
            <p:spPr>
              <a:xfrm>
                <a:off x="7449915" y="3528800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={2,3,4,5…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ABF52A-7EDC-440B-870A-CD31D1ECB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15" y="3528800"/>
                <a:ext cx="2049664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C9E681-43F7-407A-8C8B-CEBD6CE8DAE6}"/>
                  </a:ext>
                </a:extLst>
              </p:cNvPr>
              <p:cNvSpPr txBox="1"/>
              <p:nvPr/>
            </p:nvSpPr>
            <p:spPr>
              <a:xfrm>
                <a:off x="7389289" y="4042147"/>
                <a:ext cx="209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={1,3,4,5,…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C9E681-43F7-407A-8C8B-CEBD6CE8D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289" y="4042147"/>
                <a:ext cx="2097754" cy="369332"/>
              </a:xfrm>
              <a:prstGeom prst="rect">
                <a:avLst/>
              </a:prstGeom>
              <a:blipFill>
                <a:blip r:embed="rId7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2C12FA-E121-4E20-99DB-AFB1D88DC828}"/>
              </a:ext>
            </a:extLst>
          </p:cNvPr>
          <p:cNvSpPr txBox="1"/>
          <p:nvPr/>
        </p:nvSpPr>
        <p:spPr>
          <a:xfrm rot="5400000">
            <a:off x="8209289" y="4516244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Lato" panose="020F0502020204030203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32D5E6-734A-4A7D-979C-7EB7B7EEC3D8}"/>
                  </a:ext>
                </a:extLst>
              </p:cNvPr>
              <p:cNvSpPr txBox="1"/>
              <p:nvPr/>
            </p:nvSpPr>
            <p:spPr>
              <a:xfrm>
                <a:off x="10057596" y="1943156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32D5E6-734A-4A7D-979C-7EB7B7EEC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596" y="1943156"/>
                <a:ext cx="895694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C3B0F8-A8FB-4271-93D5-3D222816FD36}"/>
                  </a:ext>
                </a:extLst>
              </p:cNvPr>
              <p:cNvSpPr txBox="1"/>
              <p:nvPr/>
            </p:nvSpPr>
            <p:spPr>
              <a:xfrm>
                <a:off x="10060257" y="2462798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C3B0F8-A8FB-4271-93D5-3D222816F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257" y="2462798"/>
                <a:ext cx="890372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4CE34-C42A-4291-A414-34939C061537}"/>
                  </a:ext>
                </a:extLst>
              </p:cNvPr>
              <p:cNvSpPr txBox="1"/>
              <p:nvPr/>
            </p:nvSpPr>
            <p:spPr>
              <a:xfrm>
                <a:off x="10067471" y="2969385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4CE34-C42A-4291-A414-34939C061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71" y="2969385"/>
                <a:ext cx="895694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67FE83-229E-4B99-B26B-162322A7A3EB}"/>
                  </a:ext>
                </a:extLst>
              </p:cNvPr>
              <p:cNvSpPr txBox="1"/>
              <p:nvPr/>
            </p:nvSpPr>
            <p:spPr>
              <a:xfrm>
                <a:off x="10067471" y="3529950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67FE83-229E-4B99-B26B-162322A7A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71" y="3529950"/>
                <a:ext cx="895693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C627C-E6AF-42AB-B5AE-989C7925EDEF}"/>
                  </a:ext>
                </a:extLst>
              </p:cNvPr>
              <p:cNvSpPr txBox="1"/>
              <p:nvPr/>
            </p:nvSpPr>
            <p:spPr>
              <a:xfrm>
                <a:off x="10074685" y="4042147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9C627C-E6AF-42AB-B5AE-989C7925E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685" y="4042147"/>
                <a:ext cx="895693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88C54E8-94E2-4A05-BB17-E60ED2BBB14B}"/>
              </a:ext>
            </a:extLst>
          </p:cNvPr>
          <p:cNvSpPr txBox="1"/>
          <p:nvPr/>
        </p:nvSpPr>
        <p:spPr>
          <a:xfrm>
            <a:off x="7449915" y="553565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OPT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22B205-794E-4619-B0F6-F3E205472701}"/>
                  </a:ext>
                </a:extLst>
              </p:cNvPr>
              <p:cNvSpPr txBox="1"/>
              <p:nvPr/>
            </p:nvSpPr>
            <p:spPr>
              <a:xfrm>
                <a:off x="7449915" y="5993368"/>
                <a:ext cx="16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E[ALG]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22B205-794E-4619-B0F6-F3E205472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15" y="5993368"/>
                <a:ext cx="1634550" cy="369332"/>
              </a:xfrm>
              <a:prstGeom prst="rect">
                <a:avLst/>
              </a:prstGeom>
              <a:blipFill>
                <a:blip r:embed="rId13"/>
                <a:stretch>
                  <a:fillRect l="-2985" t="-8197" r="-3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2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1" grpId="0"/>
      <p:bldP spid="14" grpId="0"/>
      <p:bldP spid="15" grpId="0"/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Theorem:  							</a:t>
                </a:r>
                <a:r>
                  <a:rPr lang="en-US" sz="1600" dirty="0">
                    <a:solidFill>
                      <a:srgbClr val="FF99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Bubeck</a:t>
                </a:r>
                <a:r>
                  <a:rPr lang="en-US" sz="1600" dirty="0">
                    <a:solidFill>
                      <a:srgbClr val="FF9900"/>
                    </a:solidFill>
                  </a:rPr>
                  <a:t> Lee Li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Sellke</a:t>
                </a:r>
                <a:r>
                  <a:rPr lang="en-US" sz="1600" dirty="0">
                    <a:solidFill>
                      <a:srgbClr val="FF9900"/>
                    </a:solidFill>
                  </a:rPr>
                  <a:t> 2020]</a:t>
                </a:r>
                <a:endParaRPr lang="en-US" sz="18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</a:t>
                </a:r>
                <a:r>
                  <a:rPr lang="en-US" sz="1800" dirty="0"/>
                  <a:t>(substantial extension of) r</a:t>
                </a:r>
                <a:r>
                  <a:rPr lang="en-US" sz="1800" b="0" dirty="0"/>
                  <a:t>ecursive centroid algorithm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competitive.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1800" dirty="0"/>
                  <a:t>    It’s complicated.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Contains several clever ideas, we’ll discuss another day.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24ECA703-64AC-4881-BC34-49ECA123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breakthrough for the </a:t>
            </a:r>
            <a:r>
              <a:rPr lang="en-US"/>
              <a:t>general case…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01189-2DBB-4E7B-8201-8C0E8DD2E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8047" y="3942588"/>
            <a:ext cx="3447739" cy="20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8E0C6-E35F-4D93-9AC2-571F9025CDCA}"/>
              </a:ext>
            </a:extLst>
          </p:cNvPr>
          <p:cNvSpPr txBox="1"/>
          <p:nvPr/>
        </p:nvSpPr>
        <p:spPr>
          <a:xfrm>
            <a:off x="1691793" y="6216884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ato" panose="020F0502020204030203" pitchFamily="34" charset="0"/>
              </a:rPr>
              <a:t>instead let’s approach the problem via a different angle…</a:t>
            </a:r>
          </a:p>
        </p:txBody>
      </p:sp>
    </p:spTree>
    <p:extLst>
      <p:ext uri="{BB962C8B-B14F-4D97-AF65-F5344CB8AC3E}">
        <p14:creationId xmlns:p14="http://schemas.microsoft.com/office/powerpoint/2010/main" val="2910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Theorem: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[Argue Gupta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Guruganesh</a:t>
                </a:r>
                <a:r>
                  <a:rPr lang="en-US" sz="1600" dirty="0">
                    <a:solidFill>
                      <a:srgbClr val="FF9900"/>
                    </a:solidFill>
                  </a:rPr>
                  <a:t> Tang 2020] [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Sellke</a:t>
                </a:r>
                <a:r>
                  <a:rPr lang="en-US" sz="1600" dirty="0">
                    <a:solidFill>
                      <a:srgbClr val="FF9900"/>
                    </a:solidFill>
                  </a:rPr>
                  <a:t> 2020]</a:t>
                </a:r>
                <a:endParaRPr lang="en-US" sz="18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</a:t>
                </a:r>
                <a:r>
                  <a:rPr lang="en-US" sz="1800" dirty="0"/>
                  <a:t>the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work function </a:t>
                </a:r>
                <a:r>
                  <a:rPr lang="en-US" sz="1800" dirty="0">
                    <a:solidFill>
                      <a:srgbClr val="0000FF"/>
                    </a:solidFill>
                  </a:rPr>
                  <a:t>Steiner point </a:t>
                </a:r>
                <a:r>
                  <a:rPr lang="en-US" sz="1800" b="0" dirty="0"/>
                  <a:t>algorithm is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800" dirty="0"/>
                  <a:t>-competitive.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24ECA703-64AC-4881-BC34-49ECA123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talk: a simpler, better result</a:t>
            </a:r>
          </a:p>
        </p:txBody>
      </p:sp>
    </p:spTree>
    <p:extLst>
      <p:ext uri="{BB962C8B-B14F-4D97-AF65-F5344CB8AC3E}">
        <p14:creationId xmlns:p14="http://schemas.microsoft.com/office/powerpoint/2010/main" val="3591702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A345D-5FA2-4549-8783-C61CA33E651E}"/>
              </a:ext>
            </a:extLst>
          </p:cNvPr>
          <p:cNvSpPr txBox="1"/>
          <p:nvPr/>
        </p:nvSpPr>
        <p:spPr>
          <a:xfrm>
            <a:off x="2481132" y="2551837"/>
            <a:ext cx="7229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Gotham Bold" pitchFamily="50" charset="0"/>
              </a:rPr>
              <a:t>Towards the General Case</a:t>
            </a:r>
          </a:p>
          <a:p>
            <a:pPr algn="ctr"/>
            <a:endParaRPr lang="en-US" sz="3600" dirty="0">
              <a:latin typeface="Gotham Bold" pitchFamily="50" charset="0"/>
            </a:endParaRPr>
          </a:p>
          <a:p>
            <a:pPr algn="ctr"/>
            <a:r>
              <a:rPr lang="en-US" sz="3600" dirty="0">
                <a:latin typeface="Gotham Bold" pitchFamily="50" charset="0"/>
              </a:rPr>
              <a:t>Another Algo for Nested Case</a:t>
            </a:r>
          </a:p>
        </p:txBody>
      </p:sp>
    </p:spTree>
    <p:extLst>
      <p:ext uri="{BB962C8B-B14F-4D97-AF65-F5344CB8AC3E}">
        <p14:creationId xmlns:p14="http://schemas.microsoft.com/office/powerpoint/2010/main" val="1922299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2213-802A-4E00-94A7-904534E1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algo for nested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874DC-D7B0-48DB-9FA1-05E37DDC91A5}"/>
              </a:ext>
            </a:extLst>
          </p:cNvPr>
          <p:cNvSpPr txBox="1"/>
          <p:nvPr/>
        </p:nvSpPr>
        <p:spPr>
          <a:xfrm>
            <a:off x="1021783" y="2701058"/>
            <a:ext cx="389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CC00"/>
                </a:solidFill>
                <a:latin typeface="Lato" panose="020F0502020204030203" pitchFamily="34" charset="0"/>
              </a:rPr>
              <a:t>support function </a:t>
            </a:r>
            <a:r>
              <a:rPr lang="en-US" sz="2000" dirty="0">
                <a:latin typeface="Lato" panose="020F0502020204030203" pitchFamily="34" charset="0"/>
              </a:rPr>
              <a:t>of convex 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1DF0-27C5-4008-84C2-7189E8356B19}"/>
              </a:ext>
            </a:extLst>
          </p:cNvPr>
          <p:cNvSpPr txBox="1"/>
          <p:nvPr/>
        </p:nvSpPr>
        <p:spPr>
          <a:xfrm>
            <a:off x="1021783" y="3631962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Lato" panose="020F0502020204030203" pitchFamily="34" charset="0"/>
              </a:rPr>
              <a:t>Steiner point </a:t>
            </a:r>
            <a:r>
              <a:rPr lang="en-US" sz="2000" dirty="0">
                <a:latin typeface="Lato" panose="020F0502020204030203" pitchFamily="34" charset="0"/>
              </a:rPr>
              <a:t>of convex body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7FD45-43D6-42B2-A601-DA8EBA0D6669}"/>
                  </a:ext>
                </a:extLst>
              </p:cNvPr>
              <p:cNvSpPr txBox="1"/>
              <p:nvPr/>
            </p:nvSpPr>
            <p:spPr>
              <a:xfrm>
                <a:off x="2585757" y="4631573"/>
                <a:ext cx="64267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 new O(d)-competitive algo for nested convex bodies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7FD45-43D6-42B2-A601-DA8EBA0D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57" y="4631573"/>
                <a:ext cx="6426759" cy="400110"/>
              </a:xfrm>
              <a:prstGeom prst="rect">
                <a:avLst/>
              </a:prstGeom>
              <a:blipFill>
                <a:blip r:embed="rId2"/>
                <a:stretch>
                  <a:fillRect t="-9231" r="-28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A98C89-34B3-4073-84A0-8372DCC9E943}"/>
                  </a:ext>
                </a:extLst>
              </p14:cNvPr>
              <p14:cNvContentPartPr/>
              <p14:nvPr/>
            </p14:nvContentPartPr>
            <p14:xfrm>
              <a:off x="320881" y="2910813"/>
              <a:ext cx="560880" cy="19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A98C89-34B3-4073-84A0-8372DCC9E9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881" y="2838813"/>
                <a:ext cx="6325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240279-4299-42A0-8AB9-452C3AC39448}"/>
                  </a:ext>
                </a:extLst>
              </p14:cNvPr>
              <p14:cNvContentPartPr/>
              <p14:nvPr/>
            </p14:nvContentPartPr>
            <p14:xfrm>
              <a:off x="680161" y="2706693"/>
              <a:ext cx="248760" cy="407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240279-4299-42A0-8AB9-452C3AC394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161" y="2634757"/>
                <a:ext cx="320400" cy="5506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9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D93E09-69B9-4854-9FC4-184A23C0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083" y="1723868"/>
            <a:ext cx="5136629" cy="468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support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of convex body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>
            <a:extLst>
              <a:ext uri="{FF2B5EF4-FFF2-40B4-BE49-F238E27FC236}">
                <a16:creationId xmlns:a16="http://schemas.microsoft.com/office/drawing/2014/main" id="{B530314F-D106-F14C-A078-724AA7A6B0F0}"/>
              </a:ext>
            </a:extLst>
          </p:cNvPr>
          <p:cNvSpPr/>
          <p:nvPr/>
        </p:nvSpPr>
        <p:spPr>
          <a:xfrm>
            <a:off x="7997290" y="2358453"/>
            <a:ext cx="2643187" cy="2038555"/>
          </a:xfrm>
          <a:custGeom>
            <a:avLst/>
            <a:gdLst>
              <a:gd name="connsiteX0" fmla="*/ 1515182 w 2643187"/>
              <a:gd name="connsiteY0" fmla="*/ 0 h 2038555"/>
              <a:gd name="connsiteX1" fmla="*/ 2643187 w 2643187"/>
              <a:gd name="connsiteY1" fmla="*/ 1497478 h 2038555"/>
              <a:gd name="connsiteX2" fmla="*/ 2643187 w 2643187"/>
              <a:gd name="connsiteY2" fmla="*/ 2038555 h 2038555"/>
              <a:gd name="connsiteX3" fmla="*/ 0 w 2643187"/>
              <a:gd name="connsiteY3" fmla="*/ 2038555 h 2038555"/>
              <a:gd name="connsiteX4" fmla="*/ 0 w 2643187"/>
              <a:gd name="connsiteY4" fmla="*/ 255526 h 20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7" h="2038555">
                <a:moveTo>
                  <a:pt x="1515182" y="0"/>
                </a:moveTo>
                <a:lnTo>
                  <a:pt x="2643187" y="1497478"/>
                </a:lnTo>
                <a:lnTo>
                  <a:pt x="2643187" y="2038555"/>
                </a:lnTo>
                <a:lnTo>
                  <a:pt x="0" y="2038555"/>
                </a:lnTo>
                <a:lnTo>
                  <a:pt x="0" y="2555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AF3BA-9B76-4BC2-8094-6EFD1DBC18EF}"/>
              </a:ext>
            </a:extLst>
          </p:cNvPr>
          <p:cNvCxnSpPr>
            <a:cxnSpLocks/>
          </p:cNvCxnSpPr>
          <p:nvPr/>
        </p:nvCxnSpPr>
        <p:spPr>
          <a:xfrm flipV="1">
            <a:off x="6566038" y="4671933"/>
            <a:ext cx="473593" cy="101497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08E881F-64AE-4049-BC9F-EED05615688A}"/>
              </a:ext>
            </a:extLst>
          </p:cNvPr>
          <p:cNvSpPr/>
          <p:nvPr/>
        </p:nvSpPr>
        <p:spPr>
          <a:xfrm>
            <a:off x="6520318" y="56869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/>
              <p:nvPr/>
            </p:nvSpPr>
            <p:spPr>
              <a:xfrm>
                <a:off x="6372301" y="4792857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301" y="4792857"/>
                <a:ext cx="496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/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/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/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inner product with farthest point in K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blipFill>
                <a:blip r:embed="rId7"/>
                <a:stretch>
                  <a:fillRect l="-1385" t="-4673" r="-30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/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farthest point in K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blipFill>
                <a:blip r:embed="rId8"/>
                <a:stretch>
                  <a:fillRect l="-148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90AF6E-F081-451F-8802-12A0CB7F7CEF}"/>
              </a:ext>
            </a:extLst>
          </p:cNvPr>
          <p:cNvCxnSpPr>
            <a:cxnSpLocks/>
            <a:endCxn id="27" idx="0"/>
          </p:cNvCxnSpPr>
          <p:nvPr/>
        </p:nvCxnSpPr>
        <p:spPr>
          <a:xfrm flipV="1">
            <a:off x="6611758" y="2358453"/>
            <a:ext cx="2900714" cy="3328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D93E09-69B9-4854-9FC4-184A23C0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083" y="1723868"/>
            <a:ext cx="5136629" cy="468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support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of convex body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>
            <a:extLst>
              <a:ext uri="{FF2B5EF4-FFF2-40B4-BE49-F238E27FC236}">
                <a16:creationId xmlns:a16="http://schemas.microsoft.com/office/drawing/2014/main" id="{B530314F-D106-F14C-A078-724AA7A6B0F0}"/>
              </a:ext>
            </a:extLst>
          </p:cNvPr>
          <p:cNvSpPr/>
          <p:nvPr/>
        </p:nvSpPr>
        <p:spPr>
          <a:xfrm>
            <a:off x="7997290" y="2358453"/>
            <a:ext cx="2643187" cy="2038555"/>
          </a:xfrm>
          <a:custGeom>
            <a:avLst/>
            <a:gdLst>
              <a:gd name="connsiteX0" fmla="*/ 1515182 w 2643187"/>
              <a:gd name="connsiteY0" fmla="*/ 0 h 2038555"/>
              <a:gd name="connsiteX1" fmla="*/ 2643187 w 2643187"/>
              <a:gd name="connsiteY1" fmla="*/ 1497478 h 2038555"/>
              <a:gd name="connsiteX2" fmla="*/ 2643187 w 2643187"/>
              <a:gd name="connsiteY2" fmla="*/ 2038555 h 2038555"/>
              <a:gd name="connsiteX3" fmla="*/ 0 w 2643187"/>
              <a:gd name="connsiteY3" fmla="*/ 2038555 h 2038555"/>
              <a:gd name="connsiteX4" fmla="*/ 0 w 2643187"/>
              <a:gd name="connsiteY4" fmla="*/ 255526 h 20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7" h="2038555">
                <a:moveTo>
                  <a:pt x="1515182" y="0"/>
                </a:moveTo>
                <a:lnTo>
                  <a:pt x="2643187" y="1497478"/>
                </a:lnTo>
                <a:lnTo>
                  <a:pt x="2643187" y="2038555"/>
                </a:lnTo>
                <a:lnTo>
                  <a:pt x="0" y="2038555"/>
                </a:lnTo>
                <a:lnTo>
                  <a:pt x="0" y="2555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AF3BA-9B76-4BC2-8094-6EFD1DBC18EF}"/>
              </a:ext>
            </a:extLst>
          </p:cNvPr>
          <p:cNvCxnSpPr>
            <a:cxnSpLocks/>
          </p:cNvCxnSpPr>
          <p:nvPr/>
        </p:nvCxnSpPr>
        <p:spPr>
          <a:xfrm>
            <a:off x="6566038" y="5686911"/>
            <a:ext cx="100651" cy="58418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08E881F-64AE-4049-BC9F-EED05615688A}"/>
              </a:ext>
            </a:extLst>
          </p:cNvPr>
          <p:cNvSpPr/>
          <p:nvPr/>
        </p:nvSpPr>
        <p:spPr>
          <a:xfrm>
            <a:off x="6520318" y="56869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/>
              <p:nvPr/>
            </p:nvSpPr>
            <p:spPr>
              <a:xfrm>
                <a:off x="6115212" y="5717394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212" y="5717394"/>
                <a:ext cx="496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/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/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/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inner product with farthest point in K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blipFill>
                <a:blip r:embed="rId7"/>
                <a:stretch>
                  <a:fillRect l="-1385" t="-4673" r="-30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/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farthest point in K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blipFill>
                <a:blip r:embed="rId8"/>
                <a:stretch>
                  <a:fillRect l="-148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90AF6E-F081-451F-8802-12A0CB7F7CEF}"/>
              </a:ext>
            </a:extLst>
          </p:cNvPr>
          <p:cNvCxnSpPr>
            <a:cxnSpLocks/>
          </p:cNvCxnSpPr>
          <p:nvPr/>
        </p:nvCxnSpPr>
        <p:spPr>
          <a:xfrm flipV="1">
            <a:off x="6611758" y="4397008"/>
            <a:ext cx="4021151" cy="1289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60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D93E09-69B9-4854-9FC4-184A23C0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083" y="1723868"/>
            <a:ext cx="5136629" cy="468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support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of convex body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>
            <a:extLst>
              <a:ext uri="{FF2B5EF4-FFF2-40B4-BE49-F238E27FC236}">
                <a16:creationId xmlns:a16="http://schemas.microsoft.com/office/drawing/2014/main" id="{B530314F-D106-F14C-A078-724AA7A6B0F0}"/>
              </a:ext>
            </a:extLst>
          </p:cNvPr>
          <p:cNvSpPr/>
          <p:nvPr/>
        </p:nvSpPr>
        <p:spPr>
          <a:xfrm>
            <a:off x="7997290" y="2358453"/>
            <a:ext cx="2643187" cy="2038555"/>
          </a:xfrm>
          <a:custGeom>
            <a:avLst/>
            <a:gdLst>
              <a:gd name="connsiteX0" fmla="*/ 1515182 w 2643187"/>
              <a:gd name="connsiteY0" fmla="*/ 0 h 2038555"/>
              <a:gd name="connsiteX1" fmla="*/ 2643187 w 2643187"/>
              <a:gd name="connsiteY1" fmla="*/ 1497478 h 2038555"/>
              <a:gd name="connsiteX2" fmla="*/ 2643187 w 2643187"/>
              <a:gd name="connsiteY2" fmla="*/ 2038555 h 2038555"/>
              <a:gd name="connsiteX3" fmla="*/ 0 w 2643187"/>
              <a:gd name="connsiteY3" fmla="*/ 2038555 h 2038555"/>
              <a:gd name="connsiteX4" fmla="*/ 0 w 2643187"/>
              <a:gd name="connsiteY4" fmla="*/ 255526 h 20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7" h="2038555">
                <a:moveTo>
                  <a:pt x="1515182" y="0"/>
                </a:moveTo>
                <a:lnTo>
                  <a:pt x="2643187" y="1497478"/>
                </a:lnTo>
                <a:lnTo>
                  <a:pt x="2643187" y="2038555"/>
                </a:lnTo>
                <a:lnTo>
                  <a:pt x="0" y="2038555"/>
                </a:lnTo>
                <a:lnTo>
                  <a:pt x="0" y="2555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AF3BA-9B76-4BC2-8094-6EFD1DBC18EF}"/>
              </a:ext>
            </a:extLst>
          </p:cNvPr>
          <p:cNvCxnSpPr>
            <a:cxnSpLocks/>
            <a:stCxn id="37" idx="5"/>
          </p:cNvCxnSpPr>
          <p:nvPr/>
        </p:nvCxnSpPr>
        <p:spPr>
          <a:xfrm>
            <a:off x="6598367" y="5764959"/>
            <a:ext cx="736288" cy="43480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08E881F-64AE-4049-BC9F-EED05615688A}"/>
              </a:ext>
            </a:extLst>
          </p:cNvPr>
          <p:cNvSpPr/>
          <p:nvPr/>
        </p:nvSpPr>
        <p:spPr>
          <a:xfrm>
            <a:off x="6520318" y="56869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/>
              <p:nvPr/>
            </p:nvSpPr>
            <p:spPr>
              <a:xfrm>
                <a:off x="6520318" y="5856398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18" y="5856398"/>
                <a:ext cx="496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/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/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/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inner product with farthest point in K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blipFill>
                <a:blip r:embed="rId7"/>
                <a:stretch>
                  <a:fillRect l="-1385" t="-4673" r="-30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/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farthest point in K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blipFill>
                <a:blip r:embed="rId8"/>
                <a:stretch>
                  <a:fillRect l="-148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90AF6E-F081-451F-8802-12A0CB7F7CEF}"/>
              </a:ext>
            </a:extLst>
          </p:cNvPr>
          <p:cNvCxnSpPr>
            <a:cxnSpLocks/>
          </p:cNvCxnSpPr>
          <p:nvPr/>
        </p:nvCxnSpPr>
        <p:spPr>
          <a:xfrm flipV="1">
            <a:off x="6611758" y="4397008"/>
            <a:ext cx="4021151" cy="1289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5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D93E09-69B9-4854-9FC4-184A23C0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083" y="1723868"/>
            <a:ext cx="5136629" cy="468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support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of convex body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>
            <a:extLst>
              <a:ext uri="{FF2B5EF4-FFF2-40B4-BE49-F238E27FC236}">
                <a16:creationId xmlns:a16="http://schemas.microsoft.com/office/drawing/2014/main" id="{B530314F-D106-F14C-A078-724AA7A6B0F0}"/>
              </a:ext>
            </a:extLst>
          </p:cNvPr>
          <p:cNvSpPr/>
          <p:nvPr/>
        </p:nvSpPr>
        <p:spPr>
          <a:xfrm>
            <a:off x="7997290" y="2358453"/>
            <a:ext cx="2643187" cy="2038555"/>
          </a:xfrm>
          <a:custGeom>
            <a:avLst/>
            <a:gdLst>
              <a:gd name="connsiteX0" fmla="*/ 1515182 w 2643187"/>
              <a:gd name="connsiteY0" fmla="*/ 0 h 2038555"/>
              <a:gd name="connsiteX1" fmla="*/ 2643187 w 2643187"/>
              <a:gd name="connsiteY1" fmla="*/ 1497478 h 2038555"/>
              <a:gd name="connsiteX2" fmla="*/ 2643187 w 2643187"/>
              <a:gd name="connsiteY2" fmla="*/ 2038555 h 2038555"/>
              <a:gd name="connsiteX3" fmla="*/ 0 w 2643187"/>
              <a:gd name="connsiteY3" fmla="*/ 2038555 h 2038555"/>
              <a:gd name="connsiteX4" fmla="*/ 0 w 2643187"/>
              <a:gd name="connsiteY4" fmla="*/ 255526 h 20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7" h="2038555">
                <a:moveTo>
                  <a:pt x="1515182" y="0"/>
                </a:moveTo>
                <a:lnTo>
                  <a:pt x="2643187" y="1497478"/>
                </a:lnTo>
                <a:lnTo>
                  <a:pt x="2643187" y="2038555"/>
                </a:lnTo>
                <a:lnTo>
                  <a:pt x="0" y="2038555"/>
                </a:lnTo>
                <a:lnTo>
                  <a:pt x="0" y="2555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AF3BA-9B76-4BC2-8094-6EFD1DBC18EF}"/>
              </a:ext>
            </a:extLst>
          </p:cNvPr>
          <p:cNvCxnSpPr>
            <a:cxnSpLocks/>
          </p:cNvCxnSpPr>
          <p:nvPr/>
        </p:nvCxnSpPr>
        <p:spPr>
          <a:xfrm flipH="1">
            <a:off x="6172200" y="5778350"/>
            <a:ext cx="348118" cy="53165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08E881F-64AE-4049-BC9F-EED05615688A}"/>
              </a:ext>
            </a:extLst>
          </p:cNvPr>
          <p:cNvSpPr/>
          <p:nvPr/>
        </p:nvSpPr>
        <p:spPr>
          <a:xfrm>
            <a:off x="6520318" y="56869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/>
              <p:nvPr/>
            </p:nvSpPr>
            <p:spPr>
              <a:xfrm>
                <a:off x="5972519" y="5583721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57E4A-58FE-446D-B190-0B931E33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519" y="5583721"/>
                <a:ext cx="496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/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A5042-A52A-487A-B733-B1E1A9F3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88" y="2358453"/>
                <a:ext cx="2378728" cy="494944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/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FA1DC-9B58-4EB7-B75B-2CF75F07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35" y="4689424"/>
                <a:ext cx="2944589" cy="548868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/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inner product with farthest point in K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735562-09D0-4E92-830D-487298D0C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3105834"/>
                <a:ext cx="3964547" cy="646331"/>
              </a:xfrm>
              <a:prstGeom prst="rect">
                <a:avLst/>
              </a:prstGeom>
              <a:blipFill>
                <a:blip r:embed="rId7"/>
                <a:stretch>
                  <a:fillRect l="-1385" t="-4673" r="-30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/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farthest point in K in direction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0C573-3117-44A3-B932-B42EDCB7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5583721"/>
                <a:ext cx="3693960" cy="369332"/>
              </a:xfrm>
              <a:prstGeom prst="rect">
                <a:avLst/>
              </a:prstGeom>
              <a:blipFill>
                <a:blip r:embed="rId8"/>
                <a:stretch>
                  <a:fillRect l="-148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90AF6E-F081-451F-8802-12A0CB7F7CEF}"/>
              </a:ext>
            </a:extLst>
          </p:cNvPr>
          <p:cNvCxnSpPr>
            <a:cxnSpLocks/>
          </p:cNvCxnSpPr>
          <p:nvPr/>
        </p:nvCxnSpPr>
        <p:spPr>
          <a:xfrm flipV="1">
            <a:off x="6611758" y="4397008"/>
            <a:ext cx="1385532" cy="12899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87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2213-802A-4E00-94A7-904534E1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algo for nested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874DC-D7B0-48DB-9FA1-05E37DDC91A5}"/>
              </a:ext>
            </a:extLst>
          </p:cNvPr>
          <p:cNvSpPr txBox="1"/>
          <p:nvPr/>
        </p:nvSpPr>
        <p:spPr>
          <a:xfrm>
            <a:off x="1004954" y="2841303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support function of convex 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1DF0-27C5-4008-84C2-7189E8356B19}"/>
              </a:ext>
            </a:extLst>
          </p:cNvPr>
          <p:cNvSpPr txBox="1"/>
          <p:nvPr/>
        </p:nvSpPr>
        <p:spPr>
          <a:xfrm>
            <a:off x="1004954" y="3772207"/>
            <a:ext cx="3502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Steiner point of convex body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7FD45-43D6-42B2-A601-DA8EBA0D6669}"/>
                  </a:ext>
                </a:extLst>
              </p:cNvPr>
              <p:cNvSpPr txBox="1"/>
              <p:nvPr/>
            </p:nvSpPr>
            <p:spPr>
              <a:xfrm>
                <a:off x="2568928" y="4771818"/>
                <a:ext cx="64267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 new O(d)-competitive algo for nested convex bodies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7FD45-43D6-42B2-A601-DA8EBA0D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928" y="4771818"/>
                <a:ext cx="6426759" cy="400110"/>
              </a:xfrm>
              <a:prstGeom prst="rect">
                <a:avLst/>
              </a:prstGeom>
              <a:blipFill>
                <a:blip r:embed="rId2"/>
                <a:stretch>
                  <a:fillRect t="-9231" r="-19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8F1B8F-1153-4E0B-8DCD-64A8B98DBFB7}"/>
                  </a:ext>
                </a:extLst>
              </p14:cNvPr>
              <p14:cNvContentPartPr/>
              <p14:nvPr/>
            </p14:nvContentPartPr>
            <p14:xfrm>
              <a:off x="764852" y="2694658"/>
              <a:ext cx="640800" cy="57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8F1B8F-1153-4E0B-8DCD-64A8B98DB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57" y="2685658"/>
                <a:ext cx="65843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FA66FF-2F25-4B66-B496-6858A741E8F0}"/>
                  </a:ext>
                </a:extLst>
              </p14:cNvPr>
              <p14:cNvContentPartPr/>
              <p14:nvPr/>
            </p14:nvContentPartPr>
            <p14:xfrm>
              <a:off x="324572" y="3947458"/>
              <a:ext cx="519120" cy="3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FA66FF-2F25-4B66-B496-6858A741E8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597" y="3875458"/>
                <a:ext cx="59071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55AA2E-F56B-4E22-8288-997ECEB81C6B}"/>
                  </a:ext>
                </a:extLst>
              </p14:cNvPr>
              <p14:cNvContentPartPr/>
              <p14:nvPr/>
            </p14:nvContentPartPr>
            <p14:xfrm>
              <a:off x="635612" y="3742618"/>
              <a:ext cx="264960" cy="430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55AA2E-F56B-4E22-8288-997ECEB81C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612" y="3670558"/>
                <a:ext cx="336600" cy="5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4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F869-B779-5648-AE12-91DF52FD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Steiner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AA21-9670-5F49-8219-D4D39B18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140" y="1683728"/>
            <a:ext cx="4609289" cy="25517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Alternate “center” of convex body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Introduced by Jakob Steiner in 1840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C455B5C6-F8DA-4EE2-BEA9-3DDDDB766BE3}"/>
              </a:ext>
            </a:extLst>
          </p:cNvPr>
          <p:cNvSpPr/>
          <p:nvPr/>
        </p:nvSpPr>
        <p:spPr>
          <a:xfrm>
            <a:off x="7138793" y="4049826"/>
            <a:ext cx="2643187" cy="2038555"/>
          </a:xfrm>
          <a:custGeom>
            <a:avLst/>
            <a:gdLst>
              <a:gd name="connsiteX0" fmla="*/ 1515182 w 2643187"/>
              <a:gd name="connsiteY0" fmla="*/ 0 h 2038555"/>
              <a:gd name="connsiteX1" fmla="*/ 2643187 w 2643187"/>
              <a:gd name="connsiteY1" fmla="*/ 1497478 h 2038555"/>
              <a:gd name="connsiteX2" fmla="*/ 2643187 w 2643187"/>
              <a:gd name="connsiteY2" fmla="*/ 2038555 h 2038555"/>
              <a:gd name="connsiteX3" fmla="*/ 0 w 2643187"/>
              <a:gd name="connsiteY3" fmla="*/ 2038555 h 2038555"/>
              <a:gd name="connsiteX4" fmla="*/ 0 w 2643187"/>
              <a:gd name="connsiteY4" fmla="*/ 255526 h 20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7" h="2038555">
                <a:moveTo>
                  <a:pt x="1515182" y="0"/>
                </a:moveTo>
                <a:lnTo>
                  <a:pt x="2643187" y="1497478"/>
                </a:lnTo>
                <a:lnTo>
                  <a:pt x="2643187" y="2038555"/>
                </a:lnTo>
                <a:lnTo>
                  <a:pt x="0" y="2038555"/>
                </a:lnTo>
                <a:lnTo>
                  <a:pt x="0" y="25552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2E6ADB46-9E8B-4712-9F34-E4C395BFB040}"/>
              </a:ext>
            </a:extLst>
          </p:cNvPr>
          <p:cNvSpPr/>
          <p:nvPr/>
        </p:nvSpPr>
        <p:spPr>
          <a:xfrm rot="16200000">
            <a:off x="9781980" y="6088380"/>
            <a:ext cx="274320" cy="274320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9AB87C57-3896-4827-BBA2-371671C1428C}"/>
              </a:ext>
            </a:extLst>
          </p:cNvPr>
          <p:cNvSpPr/>
          <p:nvPr/>
        </p:nvSpPr>
        <p:spPr>
          <a:xfrm>
            <a:off x="6864473" y="6088380"/>
            <a:ext cx="274320" cy="274320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id="{153BE852-35B3-44BC-ADF9-8A3CED267D8F}"/>
              </a:ext>
            </a:extLst>
          </p:cNvPr>
          <p:cNvSpPr/>
          <p:nvPr/>
        </p:nvSpPr>
        <p:spPr>
          <a:xfrm rot="5400000">
            <a:off x="6877485" y="4049125"/>
            <a:ext cx="266357" cy="256258"/>
          </a:xfrm>
          <a:custGeom>
            <a:avLst/>
            <a:gdLst>
              <a:gd name="connsiteX0" fmla="*/ 0 w 266357"/>
              <a:gd name="connsiteY0" fmla="*/ 44920 h 256258"/>
              <a:gd name="connsiteX1" fmla="*/ 266357 w 266357"/>
              <a:gd name="connsiteY1" fmla="*/ 0 h 256258"/>
              <a:gd name="connsiteX2" fmla="*/ 266357 w 266357"/>
              <a:gd name="connsiteY2" fmla="*/ 256258 h 256258"/>
              <a:gd name="connsiteX3" fmla="*/ 13595 w 266357"/>
              <a:gd name="connsiteY3" fmla="*/ 88716 h 25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57" h="256258">
                <a:moveTo>
                  <a:pt x="0" y="44920"/>
                </a:moveTo>
                <a:lnTo>
                  <a:pt x="266357" y="0"/>
                </a:lnTo>
                <a:lnTo>
                  <a:pt x="266357" y="256258"/>
                </a:lnTo>
                <a:cubicBezTo>
                  <a:pt x="152730" y="256258"/>
                  <a:pt x="55239" y="187174"/>
                  <a:pt x="13595" y="8871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Freeform 38">
            <a:extLst>
              <a:ext uri="{FF2B5EF4-FFF2-40B4-BE49-F238E27FC236}">
                <a16:creationId xmlns:a16="http://schemas.microsoft.com/office/drawing/2014/main" id="{4B2CC120-131A-4D01-B060-023850325D67}"/>
              </a:ext>
            </a:extLst>
          </p:cNvPr>
          <p:cNvSpPr/>
          <p:nvPr/>
        </p:nvSpPr>
        <p:spPr>
          <a:xfrm rot="10800000">
            <a:off x="9787918" y="5390232"/>
            <a:ext cx="268382" cy="161700"/>
          </a:xfrm>
          <a:custGeom>
            <a:avLst/>
            <a:gdLst>
              <a:gd name="connsiteX0" fmla="*/ 53718 w 268382"/>
              <a:gd name="connsiteY0" fmla="*/ 161700 h 161700"/>
              <a:gd name="connsiteX1" fmla="*/ 46850 w 268382"/>
              <a:gd name="connsiteY1" fmla="*/ 153375 h 161700"/>
              <a:gd name="connsiteX2" fmla="*/ 0 w 268382"/>
              <a:gd name="connsiteY2" fmla="*/ 0 h 161700"/>
              <a:gd name="connsiteX3" fmla="*/ 268382 w 268382"/>
              <a:gd name="connsiteY3" fmla="*/ 0 h 16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382" h="161700">
                <a:moveTo>
                  <a:pt x="53718" y="161700"/>
                </a:moveTo>
                <a:lnTo>
                  <a:pt x="46850" y="153375"/>
                </a:lnTo>
                <a:cubicBezTo>
                  <a:pt x="17271" y="109594"/>
                  <a:pt x="0" y="56814"/>
                  <a:pt x="0" y="0"/>
                </a:cubicBezTo>
                <a:lnTo>
                  <a:pt x="26838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Freeform 52">
            <a:extLst>
              <a:ext uri="{FF2B5EF4-FFF2-40B4-BE49-F238E27FC236}">
                <a16:creationId xmlns:a16="http://schemas.microsoft.com/office/drawing/2014/main" id="{0151ED5A-BEAD-40F8-9DF5-3998A134C3E1}"/>
              </a:ext>
            </a:extLst>
          </p:cNvPr>
          <p:cNvSpPr/>
          <p:nvPr/>
        </p:nvSpPr>
        <p:spPr>
          <a:xfrm rot="9565769">
            <a:off x="8600172" y="3748420"/>
            <a:ext cx="263471" cy="269784"/>
          </a:xfrm>
          <a:custGeom>
            <a:avLst/>
            <a:gdLst>
              <a:gd name="connsiteX0" fmla="*/ 156693 w 263471"/>
              <a:gd name="connsiteY0" fmla="*/ 252763 h 269784"/>
              <a:gd name="connsiteX1" fmla="*/ 10708 w 263471"/>
              <a:gd name="connsiteY1" fmla="*/ 106778 h 269784"/>
              <a:gd name="connsiteX2" fmla="*/ 0 w 263471"/>
              <a:gd name="connsiteY2" fmla="*/ 72280 h 269784"/>
              <a:gd name="connsiteX3" fmla="*/ 245283 w 263471"/>
              <a:gd name="connsiteY3" fmla="*/ 0 h 269784"/>
              <a:gd name="connsiteX4" fmla="*/ 263471 w 263471"/>
              <a:gd name="connsiteY4" fmla="*/ 0 h 269784"/>
              <a:gd name="connsiteX5" fmla="*/ 263471 w 263471"/>
              <a:gd name="connsiteY5" fmla="*/ 38240 h 269784"/>
              <a:gd name="connsiteX6" fmla="*/ 218473 w 263471"/>
              <a:gd name="connsiteY6" fmla="*/ 269784 h 269784"/>
              <a:gd name="connsiteX7" fmla="*/ 208186 w 263471"/>
              <a:gd name="connsiteY7" fmla="*/ 268747 h 269784"/>
              <a:gd name="connsiteX8" fmla="*/ 156693 w 263471"/>
              <a:gd name="connsiteY8" fmla="*/ 252763 h 2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71" h="269784">
                <a:moveTo>
                  <a:pt x="156693" y="252763"/>
                </a:moveTo>
                <a:cubicBezTo>
                  <a:pt x="91055" y="225000"/>
                  <a:pt x="38471" y="172416"/>
                  <a:pt x="10708" y="106778"/>
                </a:cubicBezTo>
                <a:lnTo>
                  <a:pt x="0" y="72280"/>
                </a:lnTo>
                <a:lnTo>
                  <a:pt x="245283" y="0"/>
                </a:lnTo>
                <a:lnTo>
                  <a:pt x="263471" y="0"/>
                </a:lnTo>
                <a:lnTo>
                  <a:pt x="263471" y="38240"/>
                </a:lnTo>
                <a:lnTo>
                  <a:pt x="218473" y="269784"/>
                </a:lnTo>
                <a:lnTo>
                  <a:pt x="208186" y="268747"/>
                </a:lnTo>
                <a:cubicBezTo>
                  <a:pt x="190328" y="265093"/>
                  <a:pt x="173103" y="259704"/>
                  <a:pt x="156693" y="252763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7CB877-5664-4918-B60A-83F8F643C0ED}"/>
                  </a:ext>
                </a:extLst>
              </p:cNvPr>
              <p:cNvSpPr txBox="1"/>
              <p:nvPr/>
            </p:nvSpPr>
            <p:spPr>
              <a:xfrm>
                <a:off x="7657846" y="5158023"/>
                <a:ext cx="1133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𝑠𝑡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Lato" panose="020F0502020204030203" pitchFamily="34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7CB877-5664-4918-B60A-83F8F643C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46" y="5158023"/>
                <a:ext cx="11330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B192E305-47C4-49A6-9B8C-5B7F655C49D8}"/>
              </a:ext>
            </a:extLst>
          </p:cNvPr>
          <p:cNvSpPr/>
          <p:nvPr/>
        </p:nvSpPr>
        <p:spPr>
          <a:xfrm>
            <a:off x="8178644" y="51123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A332A3-5E42-477A-B1D5-9A65FD66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6" y="-53503"/>
            <a:ext cx="4917245" cy="69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Metric Set Chasing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132A6-8B12-4D72-9EF6-E87EE2C54E81}"/>
              </a:ext>
            </a:extLst>
          </p:cNvPr>
          <p:cNvSpPr txBox="1"/>
          <p:nvPr/>
        </p:nvSpPr>
        <p:spPr>
          <a:xfrm>
            <a:off x="838200" y="2156059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n points, unit distance from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see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at each timestep, must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minimize number of moves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blipFill>
                <a:blip r:embed="rId2"/>
                <a:stretch>
                  <a:fillRect l="-95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C52A07-1F8A-4B49-B03D-455E4209B4E2}"/>
                  </a:ext>
                </a:extLst>
              </p:cNvPr>
              <p:cNvSpPr txBox="1"/>
              <p:nvPr/>
            </p:nvSpPr>
            <p:spPr>
              <a:xfrm>
                <a:off x="838200" y="3941436"/>
                <a:ext cx="3843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Algo 0: </a:t>
                </a:r>
                <a:r>
                  <a:rPr lang="en-US" dirty="0">
                    <a:latin typeface="Lato" panose="020F0502020204030203" pitchFamily="34" charset="0"/>
                  </a:rPr>
                  <a:t>Move to arbitrary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C52A07-1F8A-4B49-B03D-455E4209B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41436"/>
                <a:ext cx="3843424" cy="369332"/>
              </a:xfrm>
              <a:prstGeom prst="rect">
                <a:avLst/>
              </a:prstGeom>
              <a:blipFill>
                <a:blip r:embed="rId3"/>
                <a:stretch>
                  <a:fillRect l="-142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2143F0-4AFF-46F6-B1A6-91ABCEAAF610}"/>
                  </a:ext>
                </a:extLst>
              </p:cNvPr>
              <p:cNvSpPr txBox="1"/>
              <p:nvPr/>
            </p:nvSpPr>
            <p:spPr>
              <a:xfrm>
                <a:off x="838199" y="4638239"/>
                <a:ext cx="3752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Algo 1: </a:t>
                </a:r>
                <a:r>
                  <a:rPr lang="en-US" dirty="0">
                    <a:latin typeface="Lato" panose="020F0502020204030203" pitchFamily="34" charset="0"/>
                  </a:rPr>
                  <a:t>Move to random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2143F0-4AFF-46F6-B1A6-91ABCEAA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638239"/>
                <a:ext cx="3752053" cy="369332"/>
              </a:xfrm>
              <a:prstGeom prst="rect">
                <a:avLst/>
              </a:prstGeom>
              <a:blipFill>
                <a:blip r:embed="rId4"/>
                <a:stretch>
                  <a:fillRect l="-129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6B4C95-F72C-40D1-A873-D49FE51728F1}"/>
                  </a:ext>
                </a:extLst>
              </p:cNvPr>
              <p:cNvSpPr txBox="1"/>
              <p:nvPr/>
            </p:nvSpPr>
            <p:spPr>
              <a:xfrm>
                <a:off x="7329595" y="2413337"/>
                <a:ext cx="3295646" cy="2054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Adversary:</a:t>
                </a:r>
              </a:p>
              <a:p>
                <a:endPara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Pick random goal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∈{1…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}</m:t>
                    </m:r>
                  </m:oMath>
                </a14:m>
                <a:endParaRPr lang="en-US" b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endParaRPr lang="en-US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    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h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r>
                  <a:rPr lang="en-US" b="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   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6B4C95-F72C-40D1-A873-D49FE517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95" y="2413337"/>
                <a:ext cx="3295646" cy="2054986"/>
              </a:xfrm>
              <a:prstGeom prst="rect">
                <a:avLst/>
              </a:prstGeom>
              <a:blipFill>
                <a:blip r:embed="rId5"/>
                <a:stretch>
                  <a:fillRect l="-1479" t="-1780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A34E2C2-2D78-4695-BFCD-A89C4DB34C27}"/>
              </a:ext>
            </a:extLst>
          </p:cNvPr>
          <p:cNvSpPr txBox="1"/>
          <p:nvPr/>
        </p:nvSpPr>
        <p:spPr>
          <a:xfrm>
            <a:off x="7329595" y="553565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OPT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4B828F-7FA3-433F-9FD6-2D74CC87AB4F}"/>
                  </a:ext>
                </a:extLst>
              </p:cNvPr>
              <p:cNvSpPr txBox="1"/>
              <p:nvPr/>
            </p:nvSpPr>
            <p:spPr>
              <a:xfrm>
                <a:off x="7329595" y="5993368"/>
                <a:ext cx="16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E[ALG]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4B828F-7FA3-433F-9FD6-2D74CC87A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95" y="5993368"/>
                <a:ext cx="1634550" cy="369332"/>
              </a:xfrm>
              <a:prstGeom prst="rect">
                <a:avLst/>
              </a:prstGeom>
              <a:blipFill>
                <a:blip r:embed="rId6"/>
                <a:stretch>
                  <a:fillRect l="-2985" t="-8197" r="-3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4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Steiner point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44" y="2103863"/>
            <a:ext cx="4661582" cy="422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Average of extreme points </a:t>
            </a:r>
            <a:br>
              <a:rPr lang="en-US" sz="2000" dirty="0"/>
            </a:br>
            <a:r>
              <a:rPr lang="en-US" sz="2000" dirty="0"/>
              <a:t>    in all directions</a:t>
            </a:r>
          </a:p>
        </p:txBody>
      </p:sp>
      <p:sp>
        <p:nvSpPr>
          <p:cNvPr id="4" name="Teardrop 3"/>
          <p:cNvSpPr/>
          <p:nvPr/>
        </p:nvSpPr>
        <p:spPr>
          <a:xfrm>
            <a:off x="1577770" y="3543904"/>
            <a:ext cx="2658793" cy="26447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H="1" flipV="1">
            <a:off x="2907166" y="3262550"/>
            <a:ext cx="1" cy="281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178578" y="3403227"/>
            <a:ext cx="127780" cy="273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04380" y="3676375"/>
            <a:ext cx="237684" cy="273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370272" y="4127213"/>
            <a:ext cx="334108" cy="167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83875" y="4703524"/>
            <a:ext cx="37982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83875" y="5136737"/>
            <a:ext cx="407964" cy="87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87857" y="5632515"/>
            <a:ext cx="421298" cy="272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942064" y="5978799"/>
            <a:ext cx="236514" cy="3423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87592" y="6205018"/>
            <a:ext cx="13775" cy="37750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17269" y="6092476"/>
            <a:ext cx="22126" cy="3012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54585" y="5712102"/>
            <a:ext cx="241166" cy="2872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250629" y="5034985"/>
            <a:ext cx="37982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250629" y="3480917"/>
            <a:ext cx="470683" cy="68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36561" y="3160348"/>
            <a:ext cx="339972" cy="3876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242718" y="3095007"/>
            <a:ext cx="48252" cy="4325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11839" y="4390029"/>
                <a:ext cx="1133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𝑠𝑡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Avenir Book" charset="0"/>
                          <a:cs typeface="Avenir Book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Lato" panose="020F0502020204030203" pitchFamily="34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39" y="4390029"/>
                <a:ext cx="11330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B7C2476-2AEF-9A47-B151-E0A1D302F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2251" y="2103863"/>
                <a:ext cx="5372225" cy="42273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Average of extreme points    </a:t>
                </a:r>
                <a:br>
                  <a:rPr lang="en-US" sz="2000" dirty="0">
                    <a:latin typeface="Lato" panose="020F0502020204030203" pitchFamily="34" charset="0"/>
                  </a:rPr>
                </a:br>
                <a:r>
                  <a:rPr lang="en-US" sz="2000" dirty="0">
                    <a:latin typeface="Lato" panose="020F0502020204030203" pitchFamily="34" charset="0"/>
                  </a:rPr>
                  <a:t>           weighted by size of normal cone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B7C2476-2AEF-9A47-B151-E0A1D302F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251" y="2103863"/>
                <a:ext cx="5372225" cy="4227310"/>
              </a:xfrm>
              <a:prstGeom prst="rect">
                <a:avLst/>
              </a:prstGeom>
              <a:blipFill>
                <a:blip r:embed="rId3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3F5CF86-310B-7B42-8E3F-4D0DDB03F65C}"/>
              </a:ext>
            </a:extLst>
          </p:cNvPr>
          <p:cNvSpPr/>
          <p:nvPr/>
        </p:nvSpPr>
        <p:spPr>
          <a:xfrm>
            <a:off x="3232637" y="434430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E28E3D-564A-4B88-BB59-E02274FB80E8}"/>
              </a:ext>
            </a:extLst>
          </p:cNvPr>
          <p:cNvGrpSpPr/>
          <p:nvPr/>
        </p:nvGrpSpPr>
        <p:grpSpPr>
          <a:xfrm>
            <a:off x="7210026" y="3361948"/>
            <a:ext cx="3191827" cy="2614280"/>
            <a:chOff x="7210026" y="3361948"/>
            <a:chExt cx="3191827" cy="261428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530314F-D106-F14C-A078-724AA7A6B0F0}"/>
                </a:ext>
              </a:extLst>
            </p:cNvPr>
            <p:cNvSpPr/>
            <p:nvPr/>
          </p:nvSpPr>
          <p:spPr>
            <a:xfrm>
              <a:off x="7484346" y="3663354"/>
              <a:ext cx="2643187" cy="2038555"/>
            </a:xfrm>
            <a:custGeom>
              <a:avLst/>
              <a:gdLst>
                <a:gd name="connsiteX0" fmla="*/ 1515182 w 2643187"/>
                <a:gd name="connsiteY0" fmla="*/ 0 h 2038555"/>
                <a:gd name="connsiteX1" fmla="*/ 2643187 w 2643187"/>
                <a:gd name="connsiteY1" fmla="*/ 1497478 h 2038555"/>
                <a:gd name="connsiteX2" fmla="*/ 2643187 w 2643187"/>
                <a:gd name="connsiteY2" fmla="*/ 2038555 h 2038555"/>
                <a:gd name="connsiteX3" fmla="*/ 0 w 2643187"/>
                <a:gd name="connsiteY3" fmla="*/ 2038555 h 2038555"/>
                <a:gd name="connsiteX4" fmla="*/ 0 w 2643187"/>
                <a:gd name="connsiteY4" fmla="*/ 255526 h 20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87" h="2038555">
                  <a:moveTo>
                    <a:pt x="1515182" y="0"/>
                  </a:moveTo>
                  <a:lnTo>
                    <a:pt x="2643187" y="1497478"/>
                  </a:lnTo>
                  <a:lnTo>
                    <a:pt x="2643187" y="2038555"/>
                  </a:lnTo>
                  <a:lnTo>
                    <a:pt x="0" y="2038555"/>
                  </a:lnTo>
                  <a:lnTo>
                    <a:pt x="0" y="25552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339D9A-DB55-9A49-A3B7-8D8566B966D9}"/>
                </a:ext>
              </a:extLst>
            </p:cNvPr>
            <p:cNvSpPr/>
            <p:nvPr/>
          </p:nvSpPr>
          <p:spPr>
            <a:xfrm rot="16200000">
              <a:off x="10127533" y="5701908"/>
              <a:ext cx="274320" cy="27432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85D3820-7832-1540-A90C-D1E7A272371E}"/>
                </a:ext>
              </a:extLst>
            </p:cNvPr>
            <p:cNvSpPr/>
            <p:nvPr/>
          </p:nvSpPr>
          <p:spPr>
            <a:xfrm>
              <a:off x="7210026" y="5701908"/>
              <a:ext cx="274320" cy="27432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9107117-EEE2-BA4A-AC15-80F90AEDB644}"/>
                </a:ext>
              </a:extLst>
            </p:cNvPr>
            <p:cNvSpPr/>
            <p:nvPr/>
          </p:nvSpPr>
          <p:spPr>
            <a:xfrm rot="5400000">
              <a:off x="7223038" y="3662653"/>
              <a:ext cx="266357" cy="256258"/>
            </a:xfrm>
            <a:custGeom>
              <a:avLst/>
              <a:gdLst>
                <a:gd name="connsiteX0" fmla="*/ 0 w 266357"/>
                <a:gd name="connsiteY0" fmla="*/ 44920 h 256258"/>
                <a:gd name="connsiteX1" fmla="*/ 266357 w 266357"/>
                <a:gd name="connsiteY1" fmla="*/ 0 h 256258"/>
                <a:gd name="connsiteX2" fmla="*/ 266357 w 266357"/>
                <a:gd name="connsiteY2" fmla="*/ 256258 h 256258"/>
                <a:gd name="connsiteX3" fmla="*/ 13595 w 266357"/>
                <a:gd name="connsiteY3" fmla="*/ 88716 h 25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57" h="256258">
                  <a:moveTo>
                    <a:pt x="0" y="44920"/>
                  </a:moveTo>
                  <a:lnTo>
                    <a:pt x="266357" y="0"/>
                  </a:lnTo>
                  <a:lnTo>
                    <a:pt x="266357" y="256258"/>
                  </a:lnTo>
                  <a:cubicBezTo>
                    <a:pt x="152730" y="256258"/>
                    <a:pt x="55239" y="187174"/>
                    <a:pt x="13595" y="88716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08DBA9D-2627-134D-BD51-A09EAAD25FC5}"/>
                </a:ext>
              </a:extLst>
            </p:cNvPr>
            <p:cNvSpPr/>
            <p:nvPr/>
          </p:nvSpPr>
          <p:spPr>
            <a:xfrm rot="10800000">
              <a:off x="10133471" y="5003760"/>
              <a:ext cx="268382" cy="161700"/>
            </a:xfrm>
            <a:custGeom>
              <a:avLst/>
              <a:gdLst>
                <a:gd name="connsiteX0" fmla="*/ 53718 w 268382"/>
                <a:gd name="connsiteY0" fmla="*/ 161700 h 161700"/>
                <a:gd name="connsiteX1" fmla="*/ 46850 w 268382"/>
                <a:gd name="connsiteY1" fmla="*/ 153375 h 161700"/>
                <a:gd name="connsiteX2" fmla="*/ 0 w 268382"/>
                <a:gd name="connsiteY2" fmla="*/ 0 h 161700"/>
                <a:gd name="connsiteX3" fmla="*/ 268382 w 268382"/>
                <a:gd name="connsiteY3" fmla="*/ 0 h 1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82" h="161700">
                  <a:moveTo>
                    <a:pt x="53718" y="161700"/>
                  </a:moveTo>
                  <a:lnTo>
                    <a:pt x="46850" y="153375"/>
                  </a:lnTo>
                  <a:cubicBezTo>
                    <a:pt x="17271" y="109594"/>
                    <a:pt x="0" y="56814"/>
                    <a:pt x="0" y="0"/>
                  </a:cubicBezTo>
                  <a:lnTo>
                    <a:pt x="268382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D5C446D-E426-0A42-B60C-84F1AE556E72}"/>
                </a:ext>
              </a:extLst>
            </p:cNvPr>
            <p:cNvSpPr/>
            <p:nvPr/>
          </p:nvSpPr>
          <p:spPr>
            <a:xfrm rot="9565769">
              <a:off x="8945725" y="3361948"/>
              <a:ext cx="263471" cy="269784"/>
            </a:xfrm>
            <a:custGeom>
              <a:avLst/>
              <a:gdLst>
                <a:gd name="connsiteX0" fmla="*/ 156693 w 263471"/>
                <a:gd name="connsiteY0" fmla="*/ 252763 h 269784"/>
                <a:gd name="connsiteX1" fmla="*/ 10708 w 263471"/>
                <a:gd name="connsiteY1" fmla="*/ 106778 h 269784"/>
                <a:gd name="connsiteX2" fmla="*/ 0 w 263471"/>
                <a:gd name="connsiteY2" fmla="*/ 72280 h 269784"/>
                <a:gd name="connsiteX3" fmla="*/ 245283 w 263471"/>
                <a:gd name="connsiteY3" fmla="*/ 0 h 269784"/>
                <a:gd name="connsiteX4" fmla="*/ 263471 w 263471"/>
                <a:gd name="connsiteY4" fmla="*/ 0 h 269784"/>
                <a:gd name="connsiteX5" fmla="*/ 263471 w 263471"/>
                <a:gd name="connsiteY5" fmla="*/ 38240 h 269784"/>
                <a:gd name="connsiteX6" fmla="*/ 218473 w 263471"/>
                <a:gd name="connsiteY6" fmla="*/ 269784 h 269784"/>
                <a:gd name="connsiteX7" fmla="*/ 208186 w 263471"/>
                <a:gd name="connsiteY7" fmla="*/ 268747 h 269784"/>
                <a:gd name="connsiteX8" fmla="*/ 156693 w 263471"/>
                <a:gd name="connsiteY8" fmla="*/ 252763 h 26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71" h="269784">
                  <a:moveTo>
                    <a:pt x="156693" y="252763"/>
                  </a:moveTo>
                  <a:cubicBezTo>
                    <a:pt x="91055" y="225000"/>
                    <a:pt x="38471" y="172416"/>
                    <a:pt x="10708" y="106778"/>
                  </a:cubicBezTo>
                  <a:lnTo>
                    <a:pt x="0" y="72280"/>
                  </a:lnTo>
                  <a:lnTo>
                    <a:pt x="245283" y="0"/>
                  </a:lnTo>
                  <a:lnTo>
                    <a:pt x="263471" y="0"/>
                  </a:lnTo>
                  <a:lnTo>
                    <a:pt x="263471" y="38240"/>
                  </a:lnTo>
                  <a:lnTo>
                    <a:pt x="218473" y="269784"/>
                  </a:lnTo>
                  <a:lnTo>
                    <a:pt x="208186" y="268747"/>
                  </a:lnTo>
                  <a:cubicBezTo>
                    <a:pt x="190328" y="265093"/>
                    <a:pt x="173103" y="259704"/>
                    <a:pt x="156693" y="2527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C96634-E379-5C4C-9D66-ED87DC8DFE3B}"/>
                    </a:ext>
                  </a:extLst>
                </p:cNvPr>
                <p:cNvSpPr txBox="1"/>
                <p:nvPr/>
              </p:nvSpPr>
              <p:spPr>
                <a:xfrm>
                  <a:off x="8003399" y="4771551"/>
                  <a:ext cx="11330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𝑠𝑡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𝐾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Lato" panose="020F0502020204030203" pitchFamily="34" charset="0"/>
                    <a:ea typeface="Avenir Book" charset="0"/>
                    <a:cs typeface="Avenir Book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C96634-E379-5C4C-9D66-ED87DC8DF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3399" y="4771551"/>
                  <a:ext cx="113303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BABF3A-9036-3548-81C4-B9BCE6F66D2E}"/>
                </a:ext>
              </a:extLst>
            </p:cNvPr>
            <p:cNvSpPr/>
            <p:nvPr/>
          </p:nvSpPr>
          <p:spPr>
            <a:xfrm>
              <a:off x="8524197" y="472583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1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5" grpId="0"/>
      <p:bldP spid="5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43C54E-AD14-6646-BA47-67F775ABD8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6902" y="3064992"/>
                <a:ext cx="938106" cy="1116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endParaRPr lang="en-US" sz="2400" dirty="0">
                  <a:latin typeface="Lato" panose="020F0502020204030203" pitchFamily="34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43C54E-AD14-6646-BA47-67F775ABD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02" y="3064992"/>
                <a:ext cx="938106" cy="1116011"/>
              </a:xfrm>
              <a:prstGeom prst="rect">
                <a:avLst/>
              </a:prstGeom>
              <a:blipFill>
                <a:blip r:embed="rId2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1F42AE5-DF79-114B-A803-3E2A41F68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8288" y="1632555"/>
                <a:ext cx="7849848" cy="602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00100" lvl="2" indent="0">
                  <a:buFont typeface="Wingdings 3" charset="2"/>
                  <a:buNone/>
                </a:pPr>
                <a:r>
                  <a:rPr lang="en-US" sz="2000" dirty="0">
                    <a:latin typeface="Lato" panose="020F0502020204030203" pitchFamily="34" charset="0"/>
                  </a:rPr>
                  <a:t>	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charset="0"/>
                          </a:rPr>
                          <m:t>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1F42AE5-DF79-114B-A803-3E2A41F68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88" y="1632555"/>
                <a:ext cx="7849848" cy="602351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/>
              <p:nvPr/>
            </p:nvSpPr>
            <p:spPr>
              <a:xfrm>
                <a:off x="2103651" y="3017319"/>
                <a:ext cx="2700611" cy="127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51" y="3017319"/>
                <a:ext cx="2700611" cy="1273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EF58A-4B81-4F6D-BDE6-96CA823A6AFC}"/>
                  </a:ext>
                </a:extLst>
              </p:cNvPr>
              <p:cNvSpPr txBox="1"/>
              <p:nvPr/>
            </p:nvSpPr>
            <p:spPr>
              <a:xfrm>
                <a:off x="649574" y="1645959"/>
                <a:ext cx="4227226" cy="57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EF58A-4B81-4F6D-BDE6-96CA823A6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74" y="1645959"/>
                <a:ext cx="4227226" cy="575542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ED5A75B1-50FA-4EC9-8734-7906A0E7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Steiner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89369B-0892-4D61-A80E-9BED9DD553AD}"/>
                  </a:ext>
                </a:extLst>
              </p:cNvPr>
              <p:cNvSpPr txBox="1"/>
              <p:nvPr/>
            </p:nvSpPr>
            <p:spPr>
              <a:xfrm>
                <a:off x="2058678" y="4468952"/>
                <a:ext cx="3283911" cy="522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89369B-0892-4D61-A80E-9BED9DD55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78" y="4468952"/>
                <a:ext cx="3283911" cy="522772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5A1FDF2-52C5-4531-AD5B-764EB43EB309}"/>
              </a:ext>
            </a:extLst>
          </p:cNvPr>
          <p:cNvGrpSpPr/>
          <p:nvPr/>
        </p:nvGrpSpPr>
        <p:grpSpPr>
          <a:xfrm>
            <a:off x="7662038" y="3545272"/>
            <a:ext cx="3191827" cy="2614280"/>
            <a:chOff x="7210026" y="3361948"/>
            <a:chExt cx="3191827" cy="261428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0618F22-F76A-4084-8B99-1DF8C04E2DAC}"/>
                </a:ext>
              </a:extLst>
            </p:cNvPr>
            <p:cNvSpPr/>
            <p:nvPr/>
          </p:nvSpPr>
          <p:spPr>
            <a:xfrm>
              <a:off x="7484346" y="3663354"/>
              <a:ext cx="2643187" cy="2038555"/>
            </a:xfrm>
            <a:custGeom>
              <a:avLst/>
              <a:gdLst>
                <a:gd name="connsiteX0" fmla="*/ 1515182 w 2643187"/>
                <a:gd name="connsiteY0" fmla="*/ 0 h 2038555"/>
                <a:gd name="connsiteX1" fmla="*/ 2643187 w 2643187"/>
                <a:gd name="connsiteY1" fmla="*/ 1497478 h 2038555"/>
                <a:gd name="connsiteX2" fmla="*/ 2643187 w 2643187"/>
                <a:gd name="connsiteY2" fmla="*/ 2038555 h 2038555"/>
                <a:gd name="connsiteX3" fmla="*/ 0 w 2643187"/>
                <a:gd name="connsiteY3" fmla="*/ 2038555 h 2038555"/>
                <a:gd name="connsiteX4" fmla="*/ 0 w 2643187"/>
                <a:gd name="connsiteY4" fmla="*/ 255526 h 20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87" h="2038555">
                  <a:moveTo>
                    <a:pt x="1515182" y="0"/>
                  </a:moveTo>
                  <a:lnTo>
                    <a:pt x="2643187" y="1497478"/>
                  </a:lnTo>
                  <a:lnTo>
                    <a:pt x="2643187" y="2038555"/>
                  </a:lnTo>
                  <a:lnTo>
                    <a:pt x="0" y="2038555"/>
                  </a:lnTo>
                  <a:lnTo>
                    <a:pt x="0" y="25552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FC14E4C-6624-49EB-AD1B-691C891EAED9}"/>
                </a:ext>
              </a:extLst>
            </p:cNvPr>
            <p:cNvSpPr/>
            <p:nvPr/>
          </p:nvSpPr>
          <p:spPr>
            <a:xfrm rot="16200000">
              <a:off x="10127533" y="5701908"/>
              <a:ext cx="274320" cy="27432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768803C-618A-4EFD-AD36-90F3E9733DF0}"/>
                </a:ext>
              </a:extLst>
            </p:cNvPr>
            <p:cNvSpPr/>
            <p:nvPr/>
          </p:nvSpPr>
          <p:spPr>
            <a:xfrm>
              <a:off x="7210026" y="5701908"/>
              <a:ext cx="274320" cy="27432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4381B1BA-5906-449F-84C2-14F4D0EF3B15}"/>
                </a:ext>
              </a:extLst>
            </p:cNvPr>
            <p:cNvSpPr/>
            <p:nvPr/>
          </p:nvSpPr>
          <p:spPr>
            <a:xfrm rot="5400000">
              <a:off x="7223038" y="3662653"/>
              <a:ext cx="266357" cy="256258"/>
            </a:xfrm>
            <a:custGeom>
              <a:avLst/>
              <a:gdLst>
                <a:gd name="connsiteX0" fmla="*/ 0 w 266357"/>
                <a:gd name="connsiteY0" fmla="*/ 44920 h 256258"/>
                <a:gd name="connsiteX1" fmla="*/ 266357 w 266357"/>
                <a:gd name="connsiteY1" fmla="*/ 0 h 256258"/>
                <a:gd name="connsiteX2" fmla="*/ 266357 w 266357"/>
                <a:gd name="connsiteY2" fmla="*/ 256258 h 256258"/>
                <a:gd name="connsiteX3" fmla="*/ 13595 w 266357"/>
                <a:gd name="connsiteY3" fmla="*/ 88716 h 25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57" h="256258">
                  <a:moveTo>
                    <a:pt x="0" y="44920"/>
                  </a:moveTo>
                  <a:lnTo>
                    <a:pt x="266357" y="0"/>
                  </a:lnTo>
                  <a:lnTo>
                    <a:pt x="266357" y="256258"/>
                  </a:lnTo>
                  <a:cubicBezTo>
                    <a:pt x="152730" y="256258"/>
                    <a:pt x="55239" y="187174"/>
                    <a:pt x="13595" y="88716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DB88135B-97E4-478C-A8D1-1359679FDEB0}"/>
                </a:ext>
              </a:extLst>
            </p:cNvPr>
            <p:cNvSpPr/>
            <p:nvPr/>
          </p:nvSpPr>
          <p:spPr>
            <a:xfrm rot="10800000">
              <a:off x="10133471" y="5003760"/>
              <a:ext cx="268382" cy="161700"/>
            </a:xfrm>
            <a:custGeom>
              <a:avLst/>
              <a:gdLst>
                <a:gd name="connsiteX0" fmla="*/ 53718 w 268382"/>
                <a:gd name="connsiteY0" fmla="*/ 161700 h 161700"/>
                <a:gd name="connsiteX1" fmla="*/ 46850 w 268382"/>
                <a:gd name="connsiteY1" fmla="*/ 153375 h 161700"/>
                <a:gd name="connsiteX2" fmla="*/ 0 w 268382"/>
                <a:gd name="connsiteY2" fmla="*/ 0 h 161700"/>
                <a:gd name="connsiteX3" fmla="*/ 268382 w 268382"/>
                <a:gd name="connsiteY3" fmla="*/ 0 h 1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82" h="161700">
                  <a:moveTo>
                    <a:pt x="53718" y="161700"/>
                  </a:moveTo>
                  <a:lnTo>
                    <a:pt x="46850" y="153375"/>
                  </a:lnTo>
                  <a:cubicBezTo>
                    <a:pt x="17271" y="109594"/>
                    <a:pt x="0" y="56814"/>
                    <a:pt x="0" y="0"/>
                  </a:cubicBezTo>
                  <a:lnTo>
                    <a:pt x="268382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02B6140C-9286-4867-B948-AA3529EC9A4F}"/>
                </a:ext>
              </a:extLst>
            </p:cNvPr>
            <p:cNvSpPr/>
            <p:nvPr/>
          </p:nvSpPr>
          <p:spPr>
            <a:xfrm rot="9565769">
              <a:off x="8945725" y="3361948"/>
              <a:ext cx="263471" cy="269784"/>
            </a:xfrm>
            <a:custGeom>
              <a:avLst/>
              <a:gdLst>
                <a:gd name="connsiteX0" fmla="*/ 156693 w 263471"/>
                <a:gd name="connsiteY0" fmla="*/ 252763 h 269784"/>
                <a:gd name="connsiteX1" fmla="*/ 10708 w 263471"/>
                <a:gd name="connsiteY1" fmla="*/ 106778 h 269784"/>
                <a:gd name="connsiteX2" fmla="*/ 0 w 263471"/>
                <a:gd name="connsiteY2" fmla="*/ 72280 h 269784"/>
                <a:gd name="connsiteX3" fmla="*/ 245283 w 263471"/>
                <a:gd name="connsiteY3" fmla="*/ 0 h 269784"/>
                <a:gd name="connsiteX4" fmla="*/ 263471 w 263471"/>
                <a:gd name="connsiteY4" fmla="*/ 0 h 269784"/>
                <a:gd name="connsiteX5" fmla="*/ 263471 w 263471"/>
                <a:gd name="connsiteY5" fmla="*/ 38240 h 269784"/>
                <a:gd name="connsiteX6" fmla="*/ 218473 w 263471"/>
                <a:gd name="connsiteY6" fmla="*/ 269784 h 269784"/>
                <a:gd name="connsiteX7" fmla="*/ 208186 w 263471"/>
                <a:gd name="connsiteY7" fmla="*/ 268747 h 269784"/>
                <a:gd name="connsiteX8" fmla="*/ 156693 w 263471"/>
                <a:gd name="connsiteY8" fmla="*/ 252763 h 26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71" h="269784">
                  <a:moveTo>
                    <a:pt x="156693" y="252763"/>
                  </a:moveTo>
                  <a:cubicBezTo>
                    <a:pt x="91055" y="225000"/>
                    <a:pt x="38471" y="172416"/>
                    <a:pt x="10708" y="106778"/>
                  </a:cubicBezTo>
                  <a:lnTo>
                    <a:pt x="0" y="72280"/>
                  </a:lnTo>
                  <a:lnTo>
                    <a:pt x="245283" y="0"/>
                  </a:lnTo>
                  <a:lnTo>
                    <a:pt x="263471" y="0"/>
                  </a:lnTo>
                  <a:lnTo>
                    <a:pt x="263471" y="38240"/>
                  </a:lnTo>
                  <a:lnTo>
                    <a:pt x="218473" y="269784"/>
                  </a:lnTo>
                  <a:lnTo>
                    <a:pt x="208186" y="268747"/>
                  </a:lnTo>
                  <a:cubicBezTo>
                    <a:pt x="190328" y="265093"/>
                    <a:pt x="173103" y="259704"/>
                    <a:pt x="156693" y="2527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667CE4-76B2-4C6C-94B1-78EA803E28E2}"/>
                    </a:ext>
                  </a:extLst>
                </p:cNvPr>
                <p:cNvSpPr txBox="1"/>
                <p:nvPr/>
              </p:nvSpPr>
              <p:spPr>
                <a:xfrm>
                  <a:off x="8003399" y="4771551"/>
                  <a:ext cx="11330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𝑠𝑡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𝐾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Lato" panose="020F0502020204030203" pitchFamily="34" charset="0"/>
                    <a:ea typeface="Avenir Book" charset="0"/>
                    <a:cs typeface="Avenir Book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667CE4-76B2-4C6C-94B1-78EA803E2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3399" y="4771551"/>
                  <a:ext cx="113303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8CBFD8-5B27-429E-B95A-C27EE9D8DC04}"/>
                </a:ext>
              </a:extLst>
            </p:cNvPr>
            <p:cNvSpPr/>
            <p:nvPr/>
          </p:nvSpPr>
          <p:spPr>
            <a:xfrm>
              <a:off x="8524197" y="472583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2EEC379-635F-462A-A368-26607A178070}"/>
              </a:ext>
            </a:extLst>
          </p:cNvPr>
          <p:cNvSpPr/>
          <p:nvPr/>
        </p:nvSpPr>
        <p:spPr>
          <a:xfrm>
            <a:off x="6439773" y="2686633"/>
            <a:ext cx="4977735" cy="377480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10693F-E6A6-425C-BBD5-668AB38DA924}"/>
                  </a:ext>
                </a:extLst>
              </p:cNvPr>
              <p:cNvSpPr txBox="1"/>
              <p:nvPr/>
            </p:nvSpPr>
            <p:spPr>
              <a:xfrm>
                <a:off x="4191121" y="6076061"/>
                <a:ext cx="4692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accent3"/>
                    </a:solidFill>
                    <a:latin typeface="Lato" panose="020F0502020204030203" pitchFamily="34" charset="0"/>
                  </a:rPr>
                  <a:t> = density function for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Lato" panose="020F0502020204030203" pitchFamily="34" charset="0"/>
                  </a:rPr>
                  <a:t>      d-dimensional standard Gaussian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10693F-E6A6-425C-BBD5-668AB38DA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21" y="6076061"/>
                <a:ext cx="4692310" cy="769441"/>
              </a:xfrm>
              <a:prstGeom prst="rect">
                <a:avLst/>
              </a:prstGeom>
              <a:blipFill>
                <a:blip r:embed="rId8"/>
                <a:stretch>
                  <a:fillRect l="-130" t="-5556" r="-1170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E909D7-8615-4850-BDE5-C7D0EAC33EB5}"/>
                  </a:ext>
                </a:extLst>
              </p:cNvPr>
              <p:cNvSpPr txBox="1"/>
              <p:nvPr/>
            </p:nvSpPr>
            <p:spPr>
              <a:xfrm>
                <a:off x="2083451" y="4991724"/>
                <a:ext cx="2768002" cy="1279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E909D7-8615-4850-BDE5-C7D0EAC3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1" y="4991724"/>
                <a:ext cx="2768002" cy="12798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43C54E-AD14-6646-BA47-67F775ABD8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6902" y="3274855"/>
                <a:ext cx="938106" cy="1116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endParaRPr lang="en-US" sz="2400" dirty="0">
                  <a:latin typeface="Lato" panose="020F0502020204030203" pitchFamily="34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43C54E-AD14-6646-BA47-67F775ABD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02" y="3274855"/>
                <a:ext cx="938106" cy="1116011"/>
              </a:xfrm>
              <a:prstGeom prst="rect">
                <a:avLst/>
              </a:prstGeom>
              <a:blipFill>
                <a:blip r:embed="rId2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/>
              <p:nvPr/>
            </p:nvSpPr>
            <p:spPr>
              <a:xfrm>
                <a:off x="2388465" y="3638863"/>
                <a:ext cx="2133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65" y="3638863"/>
                <a:ext cx="2133020" cy="461665"/>
              </a:xfrm>
              <a:prstGeom prst="rect">
                <a:avLst/>
              </a:prstGeom>
              <a:blipFill>
                <a:blip r:embed="rId3"/>
                <a:stretch>
                  <a:fillRect t="-10526" r="-31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ED5A75B1-50FA-4EC9-8734-7906A0E7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equivalent definition</a:t>
            </a:r>
          </a:p>
        </p:txBody>
      </p:sp>
      <p:sp>
        <p:nvSpPr>
          <p:cNvPr id="20" name="Bent Arrow 9">
            <a:extLst>
              <a:ext uri="{FF2B5EF4-FFF2-40B4-BE49-F238E27FC236}">
                <a16:creationId xmlns:a16="http://schemas.microsoft.com/office/drawing/2014/main" id="{894C231D-A849-4512-9ACE-B0B6023925DA}"/>
              </a:ext>
            </a:extLst>
          </p:cNvPr>
          <p:cNvSpPr/>
          <p:nvPr/>
        </p:nvSpPr>
        <p:spPr>
          <a:xfrm rot="5400000" flipH="1" flipV="1">
            <a:off x="3614998" y="5285738"/>
            <a:ext cx="606211" cy="575733"/>
          </a:xfrm>
          <a:prstGeom prst="bentArrow">
            <a:avLst>
              <a:gd name="adj1" fmla="val 3333"/>
              <a:gd name="adj2" fmla="val 10834"/>
              <a:gd name="adj3" fmla="val 13334"/>
              <a:gd name="adj4" fmla="val 7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2F10FC-AB84-40C4-81A7-58AAE04A22C8}"/>
              </a:ext>
            </a:extLst>
          </p:cNvPr>
          <p:cNvSpPr txBox="1"/>
          <p:nvPr/>
        </p:nvSpPr>
        <p:spPr>
          <a:xfrm>
            <a:off x="4259118" y="5691953"/>
            <a:ext cx="2585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Lato" panose="020F0502020204030203" pitchFamily="34" charset="0"/>
              </a:rPr>
              <a:t>Algebraically useful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/>
              <p:nvPr/>
            </p:nvSpPr>
            <p:spPr>
              <a:xfrm>
                <a:off x="2388465" y="4581114"/>
                <a:ext cx="2225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65" y="4581114"/>
                <a:ext cx="2225096" cy="461665"/>
              </a:xfrm>
              <a:prstGeom prst="rect">
                <a:avLst/>
              </a:prstGeom>
              <a:blipFill>
                <a:blip r:embed="rId4"/>
                <a:stretch>
                  <a:fillRect t="-10526" r="-30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ent Arrow 7">
            <a:extLst>
              <a:ext uri="{FF2B5EF4-FFF2-40B4-BE49-F238E27FC236}">
                <a16:creationId xmlns:a16="http://schemas.microsoft.com/office/drawing/2014/main" id="{84242C40-DF1B-4DA3-A232-4DFB004068BF}"/>
              </a:ext>
            </a:extLst>
          </p:cNvPr>
          <p:cNvSpPr/>
          <p:nvPr/>
        </p:nvSpPr>
        <p:spPr>
          <a:xfrm rot="16200000" flipH="1">
            <a:off x="2986117" y="3047891"/>
            <a:ext cx="606211" cy="575733"/>
          </a:xfrm>
          <a:prstGeom prst="bentArrow">
            <a:avLst>
              <a:gd name="adj1" fmla="val 3333"/>
              <a:gd name="adj2" fmla="val 10834"/>
              <a:gd name="adj3" fmla="val 13334"/>
              <a:gd name="adj4" fmla="val 7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4AE20E-EB86-404C-839C-E56E4B54008D}"/>
              </a:ext>
            </a:extLst>
          </p:cNvPr>
          <p:cNvSpPr txBox="1"/>
          <p:nvPr/>
        </p:nvSpPr>
        <p:spPr>
          <a:xfrm>
            <a:off x="3630237" y="2881902"/>
            <a:ext cx="2226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Lato" panose="020F0502020204030203" pitchFamily="34" charset="0"/>
              </a:rPr>
              <a:t>Visually intuitive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8691D56-5F6F-4921-916F-77A489085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8288" y="1632555"/>
                <a:ext cx="7849848" cy="602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00100" lvl="2" indent="0">
                  <a:buFont typeface="Wingdings 3" charset="2"/>
                  <a:buNone/>
                </a:pPr>
                <a:r>
                  <a:rPr lang="en-US" sz="2000" dirty="0">
                    <a:latin typeface="Lato" panose="020F0502020204030203" pitchFamily="34" charset="0"/>
                  </a:rPr>
                  <a:t>	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charset="0"/>
                          </a:rPr>
                          <m:t>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8691D56-5F6F-4921-916F-77A48908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88" y="1632555"/>
                <a:ext cx="7849848" cy="602351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351989-573D-4A12-B7DC-7C5E8E2B7350}"/>
                  </a:ext>
                </a:extLst>
              </p:cNvPr>
              <p:cNvSpPr txBox="1"/>
              <p:nvPr/>
            </p:nvSpPr>
            <p:spPr>
              <a:xfrm>
                <a:off x="649574" y="1645959"/>
                <a:ext cx="4227226" cy="57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351989-573D-4A12-B7DC-7C5E8E2B7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74" y="1645959"/>
                <a:ext cx="4227226" cy="575542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F38A71E-B64B-4241-9771-4BC640946DD9}"/>
              </a:ext>
            </a:extLst>
          </p:cNvPr>
          <p:cNvGrpSpPr/>
          <p:nvPr/>
        </p:nvGrpSpPr>
        <p:grpSpPr>
          <a:xfrm>
            <a:off x="7662038" y="3545272"/>
            <a:ext cx="3191827" cy="2614280"/>
            <a:chOff x="7210026" y="3361948"/>
            <a:chExt cx="3191827" cy="2614280"/>
          </a:xfrm>
        </p:grpSpPr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929ABCC-AAAE-4157-8D94-1F66F616BF27}"/>
                </a:ext>
              </a:extLst>
            </p:cNvPr>
            <p:cNvSpPr/>
            <p:nvPr/>
          </p:nvSpPr>
          <p:spPr>
            <a:xfrm>
              <a:off x="7484346" y="3663354"/>
              <a:ext cx="2643187" cy="2038555"/>
            </a:xfrm>
            <a:custGeom>
              <a:avLst/>
              <a:gdLst>
                <a:gd name="connsiteX0" fmla="*/ 1515182 w 2643187"/>
                <a:gd name="connsiteY0" fmla="*/ 0 h 2038555"/>
                <a:gd name="connsiteX1" fmla="*/ 2643187 w 2643187"/>
                <a:gd name="connsiteY1" fmla="*/ 1497478 h 2038555"/>
                <a:gd name="connsiteX2" fmla="*/ 2643187 w 2643187"/>
                <a:gd name="connsiteY2" fmla="*/ 2038555 h 2038555"/>
                <a:gd name="connsiteX3" fmla="*/ 0 w 2643187"/>
                <a:gd name="connsiteY3" fmla="*/ 2038555 h 2038555"/>
                <a:gd name="connsiteX4" fmla="*/ 0 w 2643187"/>
                <a:gd name="connsiteY4" fmla="*/ 255526 h 20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87" h="2038555">
                  <a:moveTo>
                    <a:pt x="1515182" y="0"/>
                  </a:moveTo>
                  <a:lnTo>
                    <a:pt x="2643187" y="1497478"/>
                  </a:lnTo>
                  <a:lnTo>
                    <a:pt x="2643187" y="2038555"/>
                  </a:lnTo>
                  <a:lnTo>
                    <a:pt x="0" y="2038555"/>
                  </a:lnTo>
                  <a:lnTo>
                    <a:pt x="0" y="25552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CC09155E-CDA0-4AD4-AA17-48D91B748320}"/>
                </a:ext>
              </a:extLst>
            </p:cNvPr>
            <p:cNvSpPr/>
            <p:nvPr/>
          </p:nvSpPr>
          <p:spPr>
            <a:xfrm rot="16200000">
              <a:off x="10127533" y="5701908"/>
              <a:ext cx="274320" cy="27432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41EEFF2-2A7A-489A-918F-2C708B19D22C}"/>
                </a:ext>
              </a:extLst>
            </p:cNvPr>
            <p:cNvSpPr/>
            <p:nvPr/>
          </p:nvSpPr>
          <p:spPr>
            <a:xfrm>
              <a:off x="7210026" y="5701908"/>
              <a:ext cx="274320" cy="27432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cubicBezTo>
                    <a:pt x="204695" y="457200"/>
                    <a:pt x="0" y="25250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FF1E7B2C-A245-4D33-A9CA-378DD0DDB02F}"/>
                </a:ext>
              </a:extLst>
            </p:cNvPr>
            <p:cNvSpPr/>
            <p:nvPr/>
          </p:nvSpPr>
          <p:spPr>
            <a:xfrm rot="5400000">
              <a:off x="7223038" y="3662653"/>
              <a:ext cx="266357" cy="256258"/>
            </a:xfrm>
            <a:custGeom>
              <a:avLst/>
              <a:gdLst>
                <a:gd name="connsiteX0" fmla="*/ 0 w 266357"/>
                <a:gd name="connsiteY0" fmla="*/ 44920 h 256258"/>
                <a:gd name="connsiteX1" fmla="*/ 266357 w 266357"/>
                <a:gd name="connsiteY1" fmla="*/ 0 h 256258"/>
                <a:gd name="connsiteX2" fmla="*/ 266357 w 266357"/>
                <a:gd name="connsiteY2" fmla="*/ 256258 h 256258"/>
                <a:gd name="connsiteX3" fmla="*/ 13595 w 266357"/>
                <a:gd name="connsiteY3" fmla="*/ 88716 h 25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57" h="256258">
                  <a:moveTo>
                    <a:pt x="0" y="44920"/>
                  </a:moveTo>
                  <a:lnTo>
                    <a:pt x="266357" y="0"/>
                  </a:lnTo>
                  <a:lnTo>
                    <a:pt x="266357" y="256258"/>
                  </a:lnTo>
                  <a:cubicBezTo>
                    <a:pt x="152730" y="256258"/>
                    <a:pt x="55239" y="187174"/>
                    <a:pt x="13595" y="88716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5805A512-AD9E-447D-BC10-5433B87CD423}"/>
                </a:ext>
              </a:extLst>
            </p:cNvPr>
            <p:cNvSpPr/>
            <p:nvPr/>
          </p:nvSpPr>
          <p:spPr>
            <a:xfrm rot="10800000">
              <a:off x="10133471" y="5003760"/>
              <a:ext cx="268382" cy="161700"/>
            </a:xfrm>
            <a:custGeom>
              <a:avLst/>
              <a:gdLst>
                <a:gd name="connsiteX0" fmla="*/ 53718 w 268382"/>
                <a:gd name="connsiteY0" fmla="*/ 161700 h 161700"/>
                <a:gd name="connsiteX1" fmla="*/ 46850 w 268382"/>
                <a:gd name="connsiteY1" fmla="*/ 153375 h 161700"/>
                <a:gd name="connsiteX2" fmla="*/ 0 w 268382"/>
                <a:gd name="connsiteY2" fmla="*/ 0 h 161700"/>
                <a:gd name="connsiteX3" fmla="*/ 268382 w 268382"/>
                <a:gd name="connsiteY3" fmla="*/ 0 h 1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82" h="161700">
                  <a:moveTo>
                    <a:pt x="53718" y="161700"/>
                  </a:moveTo>
                  <a:lnTo>
                    <a:pt x="46850" y="153375"/>
                  </a:lnTo>
                  <a:cubicBezTo>
                    <a:pt x="17271" y="109594"/>
                    <a:pt x="0" y="56814"/>
                    <a:pt x="0" y="0"/>
                  </a:cubicBezTo>
                  <a:lnTo>
                    <a:pt x="268382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C86A30C2-3E68-42E1-8083-19C619436D18}"/>
                </a:ext>
              </a:extLst>
            </p:cNvPr>
            <p:cNvSpPr/>
            <p:nvPr/>
          </p:nvSpPr>
          <p:spPr>
            <a:xfrm rot="9565769">
              <a:off x="8945725" y="3361948"/>
              <a:ext cx="263471" cy="269784"/>
            </a:xfrm>
            <a:custGeom>
              <a:avLst/>
              <a:gdLst>
                <a:gd name="connsiteX0" fmla="*/ 156693 w 263471"/>
                <a:gd name="connsiteY0" fmla="*/ 252763 h 269784"/>
                <a:gd name="connsiteX1" fmla="*/ 10708 w 263471"/>
                <a:gd name="connsiteY1" fmla="*/ 106778 h 269784"/>
                <a:gd name="connsiteX2" fmla="*/ 0 w 263471"/>
                <a:gd name="connsiteY2" fmla="*/ 72280 h 269784"/>
                <a:gd name="connsiteX3" fmla="*/ 245283 w 263471"/>
                <a:gd name="connsiteY3" fmla="*/ 0 h 269784"/>
                <a:gd name="connsiteX4" fmla="*/ 263471 w 263471"/>
                <a:gd name="connsiteY4" fmla="*/ 0 h 269784"/>
                <a:gd name="connsiteX5" fmla="*/ 263471 w 263471"/>
                <a:gd name="connsiteY5" fmla="*/ 38240 h 269784"/>
                <a:gd name="connsiteX6" fmla="*/ 218473 w 263471"/>
                <a:gd name="connsiteY6" fmla="*/ 269784 h 269784"/>
                <a:gd name="connsiteX7" fmla="*/ 208186 w 263471"/>
                <a:gd name="connsiteY7" fmla="*/ 268747 h 269784"/>
                <a:gd name="connsiteX8" fmla="*/ 156693 w 263471"/>
                <a:gd name="connsiteY8" fmla="*/ 252763 h 26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471" h="269784">
                  <a:moveTo>
                    <a:pt x="156693" y="252763"/>
                  </a:moveTo>
                  <a:cubicBezTo>
                    <a:pt x="91055" y="225000"/>
                    <a:pt x="38471" y="172416"/>
                    <a:pt x="10708" y="106778"/>
                  </a:cubicBezTo>
                  <a:lnTo>
                    <a:pt x="0" y="72280"/>
                  </a:lnTo>
                  <a:lnTo>
                    <a:pt x="245283" y="0"/>
                  </a:lnTo>
                  <a:lnTo>
                    <a:pt x="263471" y="0"/>
                  </a:lnTo>
                  <a:lnTo>
                    <a:pt x="263471" y="38240"/>
                  </a:lnTo>
                  <a:lnTo>
                    <a:pt x="218473" y="269784"/>
                  </a:lnTo>
                  <a:lnTo>
                    <a:pt x="208186" y="268747"/>
                  </a:lnTo>
                  <a:cubicBezTo>
                    <a:pt x="190328" y="265093"/>
                    <a:pt x="173103" y="259704"/>
                    <a:pt x="156693" y="2527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9000">
                  <a:schemeClr val="tx1"/>
                </a:gs>
              </a:gsLst>
              <a:lin ang="18900000" scaled="0"/>
            </a:gra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BC1CC9D-1B73-4029-95C4-A7488A800E09}"/>
                    </a:ext>
                  </a:extLst>
                </p:cNvPr>
                <p:cNvSpPr txBox="1"/>
                <p:nvPr/>
              </p:nvSpPr>
              <p:spPr>
                <a:xfrm>
                  <a:off x="8003399" y="4771551"/>
                  <a:ext cx="11330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𝑠𝑡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𝐾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Lato" panose="020F0502020204030203" pitchFamily="34" charset="0"/>
                    <a:ea typeface="Avenir Book" charset="0"/>
                    <a:cs typeface="Avenir Book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BC1CC9D-1B73-4029-95C4-A7488A800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3399" y="4771551"/>
                  <a:ext cx="113303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72565B-44A8-4417-A872-0D7F5158EF8C}"/>
                </a:ext>
              </a:extLst>
            </p:cNvPr>
            <p:cNvSpPr/>
            <p:nvPr/>
          </p:nvSpPr>
          <p:spPr>
            <a:xfrm>
              <a:off x="8524197" y="472583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C6774-03FE-4232-BC49-B00F470E910F}"/>
                  </a:ext>
                </a:extLst>
              </p:cNvPr>
              <p:cNvSpPr txBox="1"/>
              <p:nvPr/>
            </p:nvSpPr>
            <p:spPr>
              <a:xfrm>
                <a:off x="4259118" y="2739127"/>
                <a:ext cx="3679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~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C6774-03FE-4232-BC49-B00F470E9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18" y="2739127"/>
                <a:ext cx="3679084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6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/>
      <p:bldP spid="24" grpId="0" animBg="1"/>
      <p:bldP spid="25" grpId="0"/>
      <p:bldP spid="3" grpId="0"/>
      <p:bldP spid="3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/>
              <p:nvPr/>
            </p:nvSpPr>
            <p:spPr>
              <a:xfrm>
                <a:off x="1494052" y="1700136"/>
                <a:ext cx="1644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52" y="1700136"/>
                <a:ext cx="1644296" cy="461665"/>
              </a:xfrm>
              <a:prstGeom prst="rect">
                <a:avLst/>
              </a:prstGeom>
              <a:blipFill>
                <a:blip r:embed="rId2"/>
                <a:stretch>
                  <a:fillRect l="-741" t="-10526" r="-48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ED5A75B1-50FA-4EC9-8734-7906A0E7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/>
              <p:nvPr/>
            </p:nvSpPr>
            <p:spPr>
              <a:xfrm>
                <a:off x="3138348" y="1700136"/>
                <a:ext cx="2051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48" y="1700136"/>
                <a:ext cx="2051074" cy="461665"/>
              </a:xfrm>
              <a:prstGeom prst="rect">
                <a:avLst/>
              </a:prstGeom>
              <a:blipFill>
                <a:blip r:embed="rId3"/>
                <a:stretch>
                  <a:fillRect t="-10526" r="-35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D1CAF-D442-4865-9583-EAC962F8CD06}"/>
                  </a:ext>
                </a:extLst>
              </p:cNvPr>
              <p:cNvSpPr txBox="1"/>
              <p:nvPr/>
            </p:nvSpPr>
            <p:spPr>
              <a:xfrm>
                <a:off x="1494052" y="3285053"/>
                <a:ext cx="153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D1CAF-D442-4865-9583-EAC962F8C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52" y="3285053"/>
                <a:ext cx="1532664" cy="461665"/>
              </a:xfrm>
              <a:prstGeom prst="rect">
                <a:avLst/>
              </a:prstGeom>
              <a:blipFill>
                <a:blip r:embed="rId4"/>
                <a:stretch>
                  <a:fillRect l="-794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8DD5C-54E8-4BF7-91CD-50D3B5A34EE9}"/>
                  </a:ext>
                </a:extLst>
              </p:cNvPr>
              <p:cNvSpPr txBox="1"/>
              <p:nvPr/>
            </p:nvSpPr>
            <p:spPr>
              <a:xfrm>
                <a:off x="3290748" y="3285052"/>
                <a:ext cx="2611933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8DD5C-54E8-4BF7-91CD-50D3B5A3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48" y="3285052"/>
                <a:ext cx="2611933" cy="475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15C541-12B4-43ED-9BFB-51C8CF091948}"/>
                  </a:ext>
                </a:extLst>
              </p:cNvPr>
              <p:cNvSpPr txBox="1"/>
              <p:nvPr/>
            </p:nvSpPr>
            <p:spPr>
              <a:xfrm>
                <a:off x="1024328" y="2758190"/>
                <a:ext cx="17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-dimension: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15C541-12B4-43ED-9BFB-51C8CF091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28" y="2758190"/>
                <a:ext cx="1747594" cy="369332"/>
              </a:xfrm>
              <a:prstGeom prst="rect">
                <a:avLst/>
              </a:prstGeom>
              <a:blipFill>
                <a:blip r:embed="rId6"/>
                <a:stretch>
                  <a:fillRect l="-2787" t="-8197" r="-27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7476D83-5475-4EC0-9EF0-6E3F6E4BFE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157" y="3974705"/>
            <a:ext cx="3826656" cy="26711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FB3353-43A5-4D65-8A9C-C36D11FA44B1}"/>
              </a:ext>
            </a:extLst>
          </p:cNvPr>
          <p:cNvSpPr/>
          <p:nvPr/>
        </p:nvSpPr>
        <p:spPr>
          <a:xfrm>
            <a:off x="4681020" y="4769113"/>
            <a:ext cx="3185414" cy="77750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FC7128-BDA5-40FB-9CB7-1D3F8B0D01A5}"/>
              </a:ext>
            </a:extLst>
          </p:cNvPr>
          <p:cNvSpPr/>
          <p:nvPr/>
        </p:nvSpPr>
        <p:spPr>
          <a:xfrm>
            <a:off x="3657157" y="4869969"/>
            <a:ext cx="966724" cy="182914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/>
              <p:nvPr/>
            </p:nvSpPr>
            <p:spPr>
              <a:xfrm>
                <a:off x="1494052" y="1700136"/>
                <a:ext cx="1644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52" y="1700136"/>
                <a:ext cx="1644296" cy="461665"/>
              </a:xfrm>
              <a:prstGeom prst="rect">
                <a:avLst/>
              </a:prstGeom>
              <a:blipFill>
                <a:blip r:embed="rId2"/>
                <a:stretch>
                  <a:fillRect l="-741" t="-10526" r="-48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ED5A75B1-50FA-4EC9-8734-7906A0E7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/>
              <p:nvPr/>
            </p:nvSpPr>
            <p:spPr>
              <a:xfrm>
                <a:off x="3138348" y="1700136"/>
                <a:ext cx="2051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48" y="1700136"/>
                <a:ext cx="2051074" cy="461665"/>
              </a:xfrm>
              <a:prstGeom prst="rect">
                <a:avLst/>
              </a:prstGeom>
              <a:blipFill>
                <a:blip r:embed="rId3"/>
                <a:stretch>
                  <a:fillRect t="-10526" r="-35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D1CAF-D442-4865-9583-EAC962F8CD06}"/>
                  </a:ext>
                </a:extLst>
              </p:cNvPr>
              <p:cNvSpPr txBox="1"/>
              <p:nvPr/>
            </p:nvSpPr>
            <p:spPr>
              <a:xfrm>
                <a:off x="1494052" y="3285053"/>
                <a:ext cx="153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D1CAF-D442-4865-9583-EAC962F8C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52" y="3285053"/>
                <a:ext cx="1532664" cy="461665"/>
              </a:xfrm>
              <a:prstGeom prst="rect">
                <a:avLst/>
              </a:prstGeom>
              <a:blipFill>
                <a:blip r:embed="rId4"/>
                <a:stretch>
                  <a:fillRect l="-794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8DD5C-54E8-4BF7-91CD-50D3B5A34EE9}"/>
                  </a:ext>
                </a:extLst>
              </p:cNvPr>
              <p:cNvSpPr txBox="1"/>
              <p:nvPr/>
            </p:nvSpPr>
            <p:spPr>
              <a:xfrm>
                <a:off x="3290748" y="3285052"/>
                <a:ext cx="2611933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8DD5C-54E8-4BF7-91CD-50D3B5A3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48" y="3285052"/>
                <a:ext cx="2611933" cy="475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15C541-12B4-43ED-9BFB-51C8CF091948}"/>
                  </a:ext>
                </a:extLst>
              </p:cNvPr>
              <p:cNvSpPr txBox="1"/>
              <p:nvPr/>
            </p:nvSpPr>
            <p:spPr>
              <a:xfrm>
                <a:off x="1024328" y="2758190"/>
                <a:ext cx="17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-dimension: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15C541-12B4-43ED-9BFB-51C8CF091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28" y="2758190"/>
                <a:ext cx="1747594" cy="369332"/>
              </a:xfrm>
              <a:prstGeom prst="rect">
                <a:avLst/>
              </a:prstGeom>
              <a:blipFill>
                <a:blip r:embed="rId6"/>
                <a:stretch>
                  <a:fillRect l="-2787" t="-8197" r="-27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E438FF-E76E-47AC-A9F2-7E3E51192C8D}"/>
                  </a:ext>
                </a:extLst>
              </p:cNvPr>
              <p:cNvSpPr txBox="1"/>
              <p:nvPr/>
            </p:nvSpPr>
            <p:spPr>
              <a:xfrm>
                <a:off x="3130851" y="3944939"/>
                <a:ext cx="6782433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 ∫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E438FF-E76E-47AC-A9F2-7E3E51192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51" y="3944939"/>
                <a:ext cx="6782433" cy="475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70F08-5F5D-4626-9B14-63ACFA660971}"/>
                  </a:ext>
                </a:extLst>
              </p:cNvPr>
              <p:cNvSpPr txBox="1"/>
              <p:nvPr/>
            </p:nvSpPr>
            <p:spPr>
              <a:xfrm>
                <a:off x="8028736" y="2161801"/>
                <a:ext cx="3138936" cy="9989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</a:t>
                </a: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⋅(−2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70F08-5F5D-4626-9B14-63ACFA660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736" y="2161801"/>
                <a:ext cx="3138936" cy="998991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2632B-FEF1-42A0-A603-824B1C1E3325}"/>
                  </a:ext>
                </a:extLst>
              </p:cNvPr>
              <p:cNvSpPr txBox="1"/>
              <p:nvPr/>
            </p:nvSpPr>
            <p:spPr>
              <a:xfrm>
                <a:off x="3290747" y="4441104"/>
                <a:ext cx="3531672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∫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2632B-FEF1-42A0-A603-824B1C1E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47" y="4441104"/>
                <a:ext cx="3531672" cy="4756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A5EA9F-ABDE-4E06-BC84-B3B6EA3D1E91}"/>
                  </a:ext>
                </a:extLst>
              </p:cNvPr>
              <p:cNvSpPr txBox="1"/>
              <p:nvPr/>
            </p:nvSpPr>
            <p:spPr>
              <a:xfrm>
                <a:off x="3290747" y="5100991"/>
                <a:ext cx="2816733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∫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A5EA9F-ABDE-4E06-BC84-B3B6EA3D1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47" y="5100991"/>
                <a:ext cx="2816733" cy="475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159255-928C-467F-90AC-1AE5FA86B44F}"/>
              </a:ext>
            </a:extLst>
          </p:cNvPr>
          <p:cNvSpPr txBox="1"/>
          <p:nvPr/>
        </p:nvSpPr>
        <p:spPr>
          <a:xfrm>
            <a:off x="8459449" y="6077077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simple case of</a:t>
            </a:r>
          </a:p>
          <a:p>
            <a:r>
              <a:rPr lang="en-US" dirty="0">
                <a:latin typeface="Lato" panose="020F0502020204030203" pitchFamily="34" charset="0"/>
              </a:rPr>
              <a:t>   Gaussian integration-by-parts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EEE4C-29A5-4BDA-8778-7F3FF78B5CFA}"/>
              </a:ext>
            </a:extLst>
          </p:cNvPr>
          <p:cNvSpPr/>
          <p:nvPr/>
        </p:nvSpPr>
        <p:spPr>
          <a:xfrm>
            <a:off x="3740679" y="3944939"/>
            <a:ext cx="3626401" cy="47564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DF8F7-842D-4607-BDBC-C4B1976B5ACB}"/>
                  </a:ext>
                </a:extLst>
              </p:cNvPr>
              <p:cNvSpPr txBox="1"/>
              <p:nvPr/>
            </p:nvSpPr>
            <p:spPr>
              <a:xfrm>
                <a:off x="3349114" y="5760878"/>
                <a:ext cx="2051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DF8F7-842D-4607-BDBC-C4B1976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14" y="5760878"/>
                <a:ext cx="2051074" cy="461665"/>
              </a:xfrm>
              <a:prstGeom prst="rect">
                <a:avLst/>
              </a:prstGeom>
              <a:blipFill>
                <a:blip r:embed="rId11"/>
                <a:stretch>
                  <a:fillRect t="-10526" r="-35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 animBg="1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43C54E-AD14-6646-BA47-67F775ABD8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6902" y="3274855"/>
                <a:ext cx="938106" cy="1116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endParaRPr lang="en-US" sz="2400" dirty="0">
                  <a:latin typeface="Lato" panose="020F0502020204030203" pitchFamily="34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43C54E-AD14-6646-BA47-67F775ABD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02" y="3274855"/>
                <a:ext cx="938106" cy="1116011"/>
              </a:xfrm>
              <a:prstGeom prst="rect">
                <a:avLst/>
              </a:prstGeom>
              <a:blipFill>
                <a:blip r:embed="rId2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/>
              <p:nvPr/>
            </p:nvSpPr>
            <p:spPr>
              <a:xfrm>
                <a:off x="2388465" y="3638863"/>
                <a:ext cx="2133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FF8B9-F2D3-B444-982C-17C401A3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65" y="3638863"/>
                <a:ext cx="2133020" cy="461665"/>
              </a:xfrm>
              <a:prstGeom prst="rect">
                <a:avLst/>
              </a:prstGeom>
              <a:blipFill>
                <a:blip r:embed="rId3"/>
                <a:stretch>
                  <a:fillRect t="-10526" r="-31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ED5A75B1-50FA-4EC9-8734-7906A0E7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Steiner point</a:t>
            </a:r>
          </a:p>
        </p:txBody>
      </p:sp>
      <p:sp>
        <p:nvSpPr>
          <p:cNvPr id="20" name="Bent Arrow 9">
            <a:extLst>
              <a:ext uri="{FF2B5EF4-FFF2-40B4-BE49-F238E27FC236}">
                <a16:creationId xmlns:a16="http://schemas.microsoft.com/office/drawing/2014/main" id="{894C231D-A849-4512-9ACE-B0B6023925DA}"/>
              </a:ext>
            </a:extLst>
          </p:cNvPr>
          <p:cNvSpPr/>
          <p:nvPr/>
        </p:nvSpPr>
        <p:spPr>
          <a:xfrm rot="5400000" flipH="1" flipV="1">
            <a:off x="3614998" y="5285738"/>
            <a:ext cx="606211" cy="575733"/>
          </a:xfrm>
          <a:prstGeom prst="bentArrow">
            <a:avLst>
              <a:gd name="adj1" fmla="val 3333"/>
              <a:gd name="adj2" fmla="val 10834"/>
              <a:gd name="adj3" fmla="val 13334"/>
              <a:gd name="adj4" fmla="val 7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2F10FC-AB84-40C4-81A7-58AAE04A22C8}"/>
              </a:ext>
            </a:extLst>
          </p:cNvPr>
          <p:cNvSpPr txBox="1"/>
          <p:nvPr/>
        </p:nvSpPr>
        <p:spPr>
          <a:xfrm>
            <a:off x="4259118" y="5691953"/>
            <a:ext cx="2585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Lato" panose="020F0502020204030203" pitchFamily="34" charset="0"/>
              </a:rPr>
              <a:t>Algebraically useful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/>
              <p:nvPr/>
            </p:nvSpPr>
            <p:spPr>
              <a:xfrm>
                <a:off x="2388465" y="4581114"/>
                <a:ext cx="2225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FBC465-78A3-46A0-9A8C-7E18CEBF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65" y="4581114"/>
                <a:ext cx="2225096" cy="461665"/>
              </a:xfrm>
              <a:prstGeom prst="rect">
                <a:avLst/>
              </a:prstGeom>
              <a:blipFill>
                <a:blip r:embed="rId4"/>
                <a:stretch>
                  <a:fillRect t="-10526" r="-30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ent Arrow 7">
            <a:extLst>
              <a:ext uri="{FF2B5EF4-FFF2-40B4-BE49-F238E27FC236}">
                <a16:creationId xmlns:a16="http://schemas.microsoft.com/office/drawing/2014/main" id="{84242C40-DF1B-4DA3-A232-4DFB004068BF}"/>
              </a:ext>
            </a:extLst>
          </p:cNvPr>
          <p:cNvSpPr/>
          <p:nvPr/>
        </p:nvSpPr>
        <p:spPr>
          <a:xfrm rot="16200000" flipH="1">
            <a:off x="2986117" y="3047891"/>
            <a:ext cx="606211" cy="575733"/>
          </a:xfrm>
          <a:prstGeom prst="bentArrow">
            <a:avLst>
              <a:gd name="adj1" fmla="val 3333"/>
              <a:gd name="adj2" fmla="val 10834"/>
              <a:gd name="adj3" fmla="val 13334"/>
              <a:gd name="adj4" fmla="val 7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4AE20E-EB86-404C-839C-E56E4B54008D}"/>
              </a:ext>
            </a:extLst>
          </p:cNvPr>
          <p:cNvSpPr txBox="1"/>
          <p:nvPr/>
        </p:nvSpPr>
        <p:spPr>
          <a:xfrm>
            <a:off x="3630237" y="2881902"/>
            <a:ext cx="2226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Lato" panose="020F0502020204030203" pitchFamily="34" charset="0"/>
              </a:rPr>
              <a:t>Visually intuitive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8691D56-5F6F-4921-916F-77A489085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8288" y="1632555"/>
                <a:ext cx="7849848" cy="602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00100" lvl="2" indent="0">
                  <a:buFont typeface="Wingdings 3" charset="2"/>
                  <a:buNone/>
                </a:pPr>
                <a:r>
                  <a:rPr lang="en-US" sz="2000" dirty="0">
                    <a:latin typeface="Lato" panose="020F0502020204030203" pitchFamily="34" charset="0"/>
                  </a:rPr>
                  <a:t>	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charset="0"/>
                          </a:rPr>
                          <m:t>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latin typeface="Cambria Math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8691D56-5F6F-4921-916F-77A48908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88" y="1632555"/>
                <a:ext cx="7849848" cy="602351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27119B-B089-4D7A-859C-CD78BFD28144}"/>
                  </a:ext>
                </a:extLst>
              </p:cNvPr>
              <p:cNvSpPr txBox="1"/>
              <p:nvPr/>
            </p:nvSpPr>
            <p:spPr>
              <a:xfrm>
                <a:off x="439712" y="1632555"/>
                <a:ext cx="4227226" cy="57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27119B-B089-4D7A-859C-CD78BFD2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2" y="1632555"/>
                <a:ext cx="4227226" cy="575542"/>
              </a:xfrm>
              <a:prstGeom prst="rect">
                <a:avLst/>
              </a:prstGeom>
              <a:blipFill>
                <a:blip r:embed="rId6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30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2213-802A-4E00-94A7-904534E1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algo for nested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874DC-D7B0-48DB-9FA1-05E37DDC91A5}"/>
              </a:ext>
            </a:extLst>
          </p:cNvPr>
          <p:cNvSpPr txBox="1"/>
          <p:nvPr/>
        </p:nvSpPr>
        <p:spPr>
          <a:xfrm>
            <a:off x="1004954" y="2841303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support function of convex 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1DF0-27C5-4008-84C2-7189E8356B19}"/>
              </a:ext>
            </a:extLst>
          </p:cNvPr>
          <p:cNvSpPr txBox="1"/>
          <p:nvPr/>
        </p:nvSpPr>
        <p:spPr>
          <a:xfrm>
            <a:off x="1004954" y="3772207"/>
            <a:ext cx="3502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Steiner point of convex body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7FD45-43D6-42B2-A601-DA8EBA0D6669}"/>
                  </a:ext>
                </a:extLst>
              </p:cNvPr>
              <p:cNvSpPr txBox="1"/>
              <p:nvPr/>
            </p:nvSpPr>
            <p:spPr>
              <a:xfrm>
                <a:off x="2568928" y="4771818"/>
                <a:ext cx="64267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 new O(d)-competitive algo for nested convex bodies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7FD45-43D6-42B2-A601-DA8EBA0D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928" y="4771818"/>
                <a:ext cx="6426759" cy="400110"/>
              </a:xfrm>
              <a:prstGeom prst="rect">
                <a:avLst/>
              </a:prstGeom>
              <a:blipFill>
                <a:blip r:embed="rId2"/>
                <a:stretch>
                  <a:fillRect t="-9231" r="-19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8F1B8F-1153-4E0B-8DCD-64A8B98DBFB7}"/>
                  </a:ext>
                </a:extLst>
              </p14:cNvPr>
              <p14:cNvContentPartPr/>
              <p14:nvPr/>
            </p14:nvContentPartPr>
            <p14:xfrm>
              <a:off x="764852" y="2694658"/>
              <a:ext cx="640800" cy="57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8F1B8F-1153-4E0B-8DCD-64A8B98DB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57" y="2685658"/>
                <a:ext cx="65843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9996B2-38DD-4246-BE6F-7E6487D51C9D}"/>
                  </a:ext>
                </a:extLst>
              </p14:cNvPr>
              <p14:cNvContentPartPr/>
              <p14:nvPr/>
            </p14:nvContentPartPr>
            <p14:xfrm>
              <a:off x="672244" y="3778911"/>
              <a:ext cx="861120" cy="572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9996B2-38DD-4246-BE6F-7E6487D51C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244" y="3761271"/>
                <a:ext cx="89676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ADB0627-CADC-458C-BEA3-4AD96FD12F21}"/>
                  </a:ext>
                </a:extLst>
              </p14:cNvPr>
              <p14:cNvContentPartPr/>
              <p14:nvPr/>
            </p14:nvContentPartPr>
            <p14:xfrm>
              <a:off x="8978164" y="4817511"/>
              <a:ext cx="325800" cy="510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ADB0627-CADC-458C-BEA3-4AD96FD12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2164" y="4745511"/>
                <a:ext cx="39744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AA1BA3-6AEE-406E-9A7E-ECE62D73F16A}"/>
                  </a:ext>
                </a:extLst>
              </p14:cNvPr>
              <p14:cNvContentPartPr/>
              <p14:nvPr/>
            </p14:nvContentPartPr>
            <p14:xfrm>
              <a:off x="9109204" y="4992111"/>
              <a:ext cx="1158840" cy="155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AA1BA3-6AEE-406E-9A7E-ECE62D73F1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73564" y="4920471"/>
                <a:ext cx="123048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2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>
            <a:extLst>
              <a:ext uri="{FF2B5EF4-FFF2-40B4-BE49-F238E27FC236}">
                <a16:creationId xmlns:a16="http://schemas.microsoft.com/office/drawing/2014/main" id="{E0E1B74F-105B-421A-913C-69BBC33ADF18}"/>
              </a:ext>
            </a:extLst>
          </p:cNvPr>
          <p:cNvSpPr/>
          <p:nvPr/>
        </p:nvSpPr>
        <p:spPr>
          <a:xfrm>
            <a:off x="9374222" y="3852312"/>
            <a:ext cx="1447800" cy="1426723"/>
          </a:xfrm>
          <a:prstGeom prst="octagon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25E3-7004-4D61-8597-965AAAE5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suffices to solve bounded case (nested)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0D2F-6510-4197-A2E8-30753EF3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796A6F-1FE6-4B87-A0F2-205F725A51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19488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Lato" panose="020F0502020204030203" pitchFamily="34" charset="0"/>
                  </a:rPr>
                  <a:t>Given:   </a:t>
                </a: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nested</a:t>
                </a:r>
                <a:r>
                  <a:rPr lang="en-US" dirty="0">
                    <a:latin typeface="Lato" panose="020F0502020204030203" pitchFamily="34" charset="0"/>
                  </a:rPr>
                  <a:t> convex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Lato" panose="020F0502020204030203" pitchFamily="34" charset="0"/>
                  </a:rPr>
                  <a:t>Want: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sz="2000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796A6F-1FE6-4B87-A0F2-205F725A5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9488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F2270F8-7177-414C-8807-E01B50802A1F}"/>
              </a:ext>
            </a:extLst>
          </p:cNvPr>
          <p:cNvSpPr/>
          <p:nvPr/>
        </p:nvSpPr>
        <p:spPr>
          <a:xfrm>
            <a:off x="8610600" y="3563813"/>
            <a:ext cx="2743200" cy="2743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2FBCB7C-9B62-4DC1-BC60-B7239C374EB1}"/>
              </a:ext>
            </a:extLst>
          </p:cNvPr>
          <p:cNvSpPr/>
          <p:nvPr/>
        </p:nvSpPr>
        <p:spPr>
          <a:xfrm>
            <a:off x="9828180" y="3924869"/>
            <a:ext cx="839821" cy="850122"/>
          </a:xfrm>
          <a:prstGeom prst="pentag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64F5E6-B610-4475-B7AF-71A3D08E23BE}"/>
              </a:ext>
            </a:extLst>
          </p:cNvPr>
          <p:cNvCxnSpPr/>
          <p:nvPr/>
        </p:nvCxnSpPr>
        <p:spPr>
          <a:xfrm>
            <a:off x="9982200" y="4935413"/>
            <a:ext cx="839822" cy="1043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908C23-87AA-4550-A361-3A9E2847C964}"/>
                  </a:ext>
                </a:extLst>
              </p:cNvPr>
              <p:cNvSpPr txBox="1"/>
              <p:nvPr/>
            </p:nvSpPr>
            <p:spPr>
              <a:xfrm>
                <a:off x="10186662" y="5470593"/>
                <a:ext cx="358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908C23-87AA-4550-A361-3A9E2847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662" y="5470593"/>
                <a:ext cx="35804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09B966-FEAD-4DFF-BDAD-290A709FEB1C}"/>
              </a:ext>
            </a:extLst>
          </p:cNvPr>
          <p:cNvSpPr/>
          <p:nvPr/>
        </p:nvSpPr>
        <p:spPr>
          <a:xfrm>
            <a:off x="10209990" y="4053349"/>
            <a:ext cx="356681" cy="447472"/>
          </a:xfrm>
          <a:custGeom>
            <a:avLst/>
            <a:gdLst>
              <a:gd name="connsiteX0" fmla="*/ 97277 w 356681"/>
              <a:gd name="connsiteY0" fmla="*/ 0 h 447472"/>
              <a:gd name="connsiteX1" fmla="*/ 0 w 356681"/>
              <a:gd name="connsiteY1" fmla="*/ 201038 h 447472"/>
              <a:gd name="connsiteX2" fmla="*/ 285345 w 356681"/>
              <a:gd name="connsiteY2" fmla="*/ 447472 h 447472"/>
              <a:gd name="connsiteX3" fmla="*/ 356681 w 356681"/>
              <a:gd name="connsiteY3" fmla="*/ 239949 h 447472"/>
              <a:gd name="connsiteX4" fmla="*/ 97277 w 356681"/>
              <a:gd name="connsiteY4" fmla="*/ 0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1" h="447472">
                <a:moveTo>
                  <a:pt x="97277" y="0"/>
                </a:moveTo>
                <a:lnTo>
                  <a:pt x="0" y="201038"/>
                </a:lnTo>
                <a:lnTo>
                  <a:pt x="285345" y="447472"/>
                </a:lnTo>
                <a:lnTo>
                  <a:pt x="356681" y="239949"/>
                </a:lnTo>
                <a:lnTo>
                  <a:pt x="9727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099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71E1-61FA-449E-A990-E13FFAB2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nested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2786E0-3D0A-4EFF-9D44-D4A7B60DB27F}"/>
                  </a:ext>
                </a:extLst>
              </p:cNvPr>
              <p:cNvSpPr txBox="1"/>
              <p:nvPr/>
            </p:nvSpPr>
            <p:spPr>
              <a:xfrm>
                <a:off x="3448946" y="3429000"/>
                <a:ext cx="5124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Lato" panose="020F0502020204030203" pitchFamily="34" charset="0"/>
                  </a:rPr>
                  <a:t>Move to the Steiner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2786E0-3D0A-4EFF-9D44-D4A7B60DB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46" y="3429000"/>
                <a:ext cx="5124736" cy="523220"/>
              </a:xfrm>
              <a:prstGeom prst="rect">
                <a:avLst/>
              </a:prstGeom>
              <a:blipFill>
                <a:blip r:embed="rId2"/>
                <a:stretch>
                  <a:fillRect l="-2500"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A85032-E0E2-4779-82D5-900D63B57B05}"/>
              </a:ext>
            </a:extLst>
          </p:cNvPr>
          <p:cNvSpPr txBox="1"/>
          <p:nvPr/>
        </p:nvSpPr>
        <p:spPr>
          <a:xfrm>
            <a:off x="8482519" y="6465129"/>
            <a:ext cx="3709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[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Klartag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Lee Li 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Sellke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2020]</a:t>
            </a:r>
            <a:endParaRPr lang="en-US" b="1" dirty="0">
              <a:solidFill>
                <a:srgbClr val="FF99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85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9AC02-4BB6-9B46-B8EF-654E8792FBCB}"/>
              </a:ext>
            </a:extLst>
          </p:cNvPr>
          <p:cNvSpPr/>
          <p:nvPr/>
        </p:nvSpPr>
        <p:spPr>
          <a:xfrm>
            <a:off x="677334" y="2861186"/>
            <a:ext cx="7641166" cy="3387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DBFAC1E9-C3C0-394A-B07A-193A2AF0A1EA}"/>
              </a:ext>
            </a:extLst>
          </p:cNvPr>
          <p:cNvSpPr/>
          <p:nvPr/>
        </p:nvSpPr>
        <p:spPr>
          <a:xfrm>
            <a:off x="677334" y="3340100"/>
            <a:ext cx="7641166" cy="2908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6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6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6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CE47F5-B7AD-6240-8FC1-2D9F1375E231}"/>
              </a:ext>
            </a:extLst>
          </p:cNvPr>
          <p:cNvSpPr/>
          <p:nvPr/>
        </p:nvSpPr>
        <p:spPr>
          <a:xfrm>
            <a:off x="4929948" y="51579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FA12F-544D-F344-882C-258A02BA47DA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530246" y="4121729"/>
            <a:ext cx="413093" cy="104956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D0650AF7-4E4E-1045-B7ED-4AD8724F2788}"/>
              </a:ext>
            </a:extLst>
          </p:cNvPr>
          <p:cNvSpPr/>
          <p:nvPr/>
        </p:nvSpPr>
        <p:spPr>
          <a:xfrm rot="16200000">
            <a:off x="8350250" y="6216650"/>
            <a:ext cx="537148" cy="600648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CEC0324-CAAB-B848-829C-9434A0AEBE1E}"/>
              </a:ext>
            </a:extLst>
          </p:cNvPr>
          <p:cNvSpPr/>
          <p:nvPr/>
        </p:nvSpPr>
        <p:spPr>
          <a:xfrm>
            <a:off x="8115718" y="2473377"/>
            <a:ext cx="1083246" cy="866723"/>
          </a:xfrm>
          <a:custGeom>
            <a:avLst/>
            <a:gdLst>
              <a:gd name="connsiteX0" fmla="*/ 47884 w 322204"/>
              <a:gd name="connsiteY0" fmla="*/ 0 h 274321"/>
              <a:gd name="connsiteX1" fmla="*/ 322204 w 322204"/>
              <a:gd name="connsiteY1" fmla="*/ 274320 h 274321"/>
              <a:gd name="connsiteX2" fmla="*/ 322204 w 322204"/>
              <a:gd name="connsiteY2" fmla="*/ 274321 h 274321"/>
              <a:gd name="connsiteX3" fmla="*/ 56701 w 322204"/>
              <a:gd name="connsiteY3" fmla="*/ 274321 h 274321"/>
              <a:gd name="connsiteX4" fmla="*/ 0 w 322204"/>
              <a:gd name="connsiteY4" fmla="*/ 9667 h 27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04" h="274321">
                <a:moveTo>
                  <a:pt x="47884" y="0"/>
                </a:moveTo>
                <a:cubicBezTo>
                  <a:pt x="199387" y="0"/>
                  <a:pt x="322204" y="122817"/>
                  <a:pt x="322204" y="274320"/>
                </a:cubicBezTo>
                <a:lnTo>
                  <a:pt x="322204" y="274321"/>
                </a:lnTo>
                <a:lnTo>
                  <a:pt x="56701" y="274321"/>
                </a:lnTo>
                <a:lnTo>
                  <a:pt x="0" y="9667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81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FB78992-8D40-5E4E-8B1D-3EE651DDE4FB}"/>
              </a:ext>
            </a:extLst>
          </p:cNvPr>
          <p:cNvSpPr/>
          <p:nvPr/>
        </p:nvSpPr>
        <p:spPr>
          <a:xfrm>
            <a:off x="144905" y="6248400"/>
            <a:ext cx="532429" cy="537148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C38D9C1-9914-CA4C-B87C-C69D266ACD73}"/>
              </a:ext>
            </a:extLst>
          </p:cNvPr>
          <p:cNvSpPr/>
          <p:nvPr/>
        </p:nvSpPr>
        <p:spPr>
          <a:xfrm rot="5400000">
            <a:off x="69283" y="4367810"/>
            <a:ext cx="628710" cy="587394"/>
          </a:xfrm>
          <a:custGeom>
            <a:avLst/>
            <a:gdLst>
              <a:gd name="connsiteX0" fmla="*/ 0 w 269807"/>
              <a:gd name="connsiteY0" fmla="*/ 44767 h 274320"/>
              <a:gd name="connsiteX1" fmla="*/ 212034 w 269807"/>
              <a:gd name="connsiteY1" fmla="*/ 0 h 274320"/>
              <a:gd name="connsiteX2" fmla="*/ 269807 w 269807"/>
              <a:gd name="connsiteY2" fmla="*/ 0 h 274320"/>
              <a:gd name="connsiteX3" fmla="*/ 269807 w 269807"/>
              <a:gd name="connsiteY3" fmla="*/ 274320 h 274320"/>
              <a:gd name="connsiteX4" fmla="*/ 1060 w 269807"/>
              <a:gd name="connsiteY4" fmla="*/ 55285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807" h="274320">
                <a:moveTo>
                  <a:pt x="0" y="44767"/>
                </a:moveTo>
                <a:lnTo>
                  <a:pt x="212034" y="0"/>
                </a:lnTo>
                <a:lnTo>
                  <a:pt x="269807" y="0"/>
                </a:lnTo>
                <a:lnTo>
                  <a:pt x="269807" y="274320"/>
                </a:lnTo>
                <a:cubicBezTo>
                  <a:pt x="137242" y="274320"/>
                  <a:pt x="26640" y="180288"/>
                  <a:pt x="1060" y="5528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2C1884A-8C53-6245-A5E6-8E57D7E77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2C1884A-8C53-6245-A5E6-8E57D7E77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D3DB1D0F-1DD4-438D-A879-770CD14A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example (revisited)</a:t>
            </a:r>
          </a:p>
        </p:txBody>
      </p:sp>
    </p:spTree>
    <p:extLst>
      <p:ext uri="{BB962C8B-B14F-4D97-AF65-F5344CB8AC3E}">
        <p14:creationId xmlns:p14="http://schemas.microsoft.com/office/powerpoint/2010/main" val="22785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23" grpId="0" animBg="1"/>
      <p:bldP spid="34" grpId="0" animBg="1"/>
      <p:bldP spid="24" grpId="0" animBg="1"/>
      <p:bldP spid="27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Metric Set Chasing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132A6-8B12-4D72-9EF6-E87EE2C54E81}"/>
              </a:ext>
            </a:extLst>
          </p:cNvPr>
          <p:cNvSpPr txBox="1"/>
          <p:nvPr/>
        </p:nvSpPr>
        <p:spPr>
          <a:xfrm>
            <a:off x="838200" y="2156059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n points, unit distance from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see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at each timestep, must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minimize number of moves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blipFill>
                <a:blip r:embed="rId2"/>
                <a:stretch>
                  <a:fillRect l="-95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51CB86-589A-473B-9A7F-F16623C2E0CF}"/>
              </a:ext>
            </a:extLst>
          </p:cNvPr>
          <p:cNvSpPr txBox="1"/>
          <p:nvPr/>
        </p:nvSpPr>
        <p:spPr>
          <a:xfrm>
            <a:off x="838200" y="4044741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Algo 2: </a:t>
            </a:r>
            <a:r>
              <a:rPr lang="en-US" dirty="0">
                <a:latin typeface="Lato" panose="020F0502020204030203" pitchFamily="34" charset="0"/>
              </a:rPr>
              <a:t>Random marking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950E6B-7C86-4802-9D72-77D36CFB21C1}"/>
                  </a:ext>
                </a:extLst>
              </p:cNvPr>
              <p:cNvSpPr txBox="1"/>
              <p:nvPr/>
            </p:nvSpPr>
            <p:spPr>
              <a:xfrm>
                <a:off x="7374569" y="2156059"/>
                <a:ext cx="379457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Random Marking</a:t>
                </a:r>
              </a:p>
              <a:p>
                <a:endParaRPr lang="en-US" b="1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: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Mark all points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 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</a:t>
                </a:r>
                <a:r>
                  <a:rPr lang="en-US" b="0" dirty="0">
                    <a:latin typeface="Lato" panose="020F0502020204030203" pitchFamily="34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   else </a:t>
                </a:r>
              </a:p>
              <a:p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random unmarked </a:t>
                </a:r>
                <a:r>
                  <a:rPr lang="en-US" dirty="0" err="1">
                    <a:latin typeface="Lato" panose="020F0502020204030203" pitchFamily="34" charset="0"/>
                  </a:rPr>
                  <a:t>pt</a:t>
                </a:r>
                <a:r>
                  <a:rPr lang="en-US" dirty="0">
                    <a:latin typeface="Lato" panose="020F0502020204030203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If all points marked, unmark all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950E6B-7C86-4802-9D72-77D36CFB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69" y="2156059"/>
                <a:ext cx="3794575" cy="2585323"/>
              </a:xfrm>
              <a:prstGeom prst="rect">
                <a:avLst/>
              </a:prstGeom>
              <a:blipFill>
                <a:blip r:embed="rId3"/>
                <a:stretch>
                  <a:fillRect l="-1447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26CD32-F1A9-4CAD-8CBF-E2952D17FEC4}"/>
                  </a:ext>
                </a:extLst>
              </p:cNvPr>
              <p:cNvSpPr txBox="1"/>
              <p:nvPr/>
            </p:nvSpPr>
            <p:spPr>
              <a:xfrm>
                <a:off x="7374568" y="5906282"/>
                <a:ext cx="3794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OPT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in an epoch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26CD32-F1A9-4CAD-8CBF-E2952D17F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68" y="5906282"/>
                <a:ext cx="3794575" cy="369332"/>
              </a:xfrm>
              <a:prstGeom prst="rect">
                <a:avLst/>
              </a:prstGeom>
              <a:blipFill>
                <a:blip r:embed="rId6"/>
                <a:stretch>
                  <a:fillRect l="-144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8EECDE-BE2A-4F6F-AD2F-6B2E5800F33F}"/>
                  </a:ext>
                </a:extLst>
              </p:cNvPr>
              <p:cNvSpPr txBox="1"/>
              <p:nvPr/>
            </p:nvSpPr>
            <p:spPr>
              <a:xfrm>
                <a:off x="7374568" y="6275614"/>
                <a:ext cx="3794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ALG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8EECDE-BE2A-4F6F-AD2F-6B2E5800F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68" y="6275614"/>
                <a:ext cx="3794575" cy="369332"/>
              </a:xfrm>
              <a:prstGeom prst="rect">
                <a:avLst/>
              </a:prstGeom>
              <a:blipFill>
                <a:blip r:embed="rId7"/>
                <a:stretch>
                  <a:fillRect l="-14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0E2FD-20B9-429B-BDC6-390429260A1B}"/>
              </a:ext>
            </a:extLst>
          </p:cNvPr>
          <p:cNvCxnSpPr/>
          <p:nvPr/>
        </p:nvCxnSpPr>
        <p:spPr>
          <a:xfrm>
            <a:off x="1396844" y="6362700"/>
            <a:ext cx="44878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6C1FF-DB92-411A-B9D3-108B45F58415}"/>
              </a:ext>
            </a:extLst>
          </p:cNvPr>
          <p:cNvCxnSpPr>
            <a:cxnSpLocks/>
          </p:cNvCxnSpPr>
          <p:nvPr/>
        </p:nvCxnSpPr>
        <p:spPr>
          <a:xfrm flipV="1">
            <a:off x="1549244" y="6198847"/>
            <a:ext cx="0" cy="316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CD076-9DCC-4CAC-8DDB-69B2DD9F013E}"/>
              </a:ext>
            </a:extLst>
          </p:cNvPr>
          <p:cNvCxnSpPr>
            <a:cxnSpLocks/>
          </p:cNvCxnSpPr>
          <p:nvPr/>
        </p:nvCxnSpPr>
        <p:spPr>
          <a:xfrm flipV="1">
            <a:off x="5218999" y="6198846"/>
            <a:ext cx="0" cy="316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08FC081-442A-4C38-B570-0FF199B4E3A8}"/>
              </a:ext>
            </a:extLst>
          </p:cNvPr>
          <p:cNvSpPr/>
          <p:nvPr/>
        </p:nvSpPr>
        <p:spPr>
          <a:xfrm>
            <a:off x="4897369" y="6275614"/>
            <a:ext cx="168293" cy="15884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E444C-16EE-425F-BAA1-652F82824845}"/>
              </a:ext>
            </a:extLst>
          </p:cNvPr>
          <p:cNvSpPr txBox="1"/>
          <p:nvPr/>
        </p:nvSpPr>
        <p:spPr>
          <a:xfrm>
            <a:off x="3039116" y="6376725"/>
            <a:ext cx="68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Epoch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791E8D-BBBF-42CE-89EC-16A5E4C28063}"/>
              </a:ext>
            </a:extLst>
          </p:cNvPr>
          <p:cNvCxnSpPr/>
          <p:nvPr/>
        </p:nvCxnSpPr>
        <p:spPr>
          <a:xfrm flipH="1">
            <a:off x="5016393" y="5693613"/>
            <a:ext cx="448787" cy="5385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A8E428-34E8-42CC-AEC6-FE95A48376EA}"/>
              </a:ext>
            </a:extLst>
          </p:cNvPr>
          <p:cNvSpPr txBox="1"/>
          <p:nvPr/>
        </p:nvSpPr>
        <p:spPr>
          <a:xfrm>
            <a:off x="5291927" y="5162483"/>
            <a:ext cx="150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Lato" panose="020F0502020204030203" pitchFamily="34" charset="0"/>
              </a:rPr>
              <a:t>Last marked node in epoch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52E764-293A-4724-8594-DF2B32B8DE00}"/>
              </a:ext>
            </a:extLst>
          </p:cNvPr>
          <p:cNvSpPr txBox="1"/>
          <p:nvPr/>
        </p:nvSpPr>
        <p:spPr>
          <a:xfrm>
            <a:off x="7374567" y="5460840"/>
            <a:ext cx="379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Epoch: times between two unmarks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66BA10-B92E-481F-9370-63E0DE455E56}"/>
                  </a:ext>
                </a:extLst>
              </p:cNvPr>
              <p:cNvSpPr txBox="1"/>
              <p:nvPr/>
            </p:nvSpPr>
            <p:spPr>
              <a:xfrm>
                <a:off x="838200" y="4639813"/>
                <a:ext cx="5022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Thm 1: </a:t>
                </a:r>
                <a:r>
                  <a:rPr lang="en-US" dirty="0">
                    <a:latin typeface="Lato" panose="020F0502020204030203" pitchFamily="34" charset="0"/>
                  </a:rPr>
                  <a:t>Random marking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competitive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66BA10-B92E-481F-9370-63E0DE45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39813"/>
                <a:ext cx="5022529" cy="369332"/>
              </a:xfrm>
              <a:prstGeom prst="rect">
                <a:avLst/>
              </a:prstGeom>
              <a:blipFill>
                <a:blip r:embed="rId8"/>
                <a:stretch>
                  <a:fillRect l="-1094" t="-8197" r="-3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2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  <p:bldP spid="15" grpId="0"/>
      <p:bldP spid="7" grpId="0" animBg="1"/>
      <p:bldP spid="18" grpId="0"/>
      <p:bldP spid="21" grpId="0"/>
      <p:bldP spid="19" grpId="0"/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example (revisited)</a:t>
            </a:r>
            <a:endParaRPr lang="en-US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DBFAC1E9-C3C0-394A-B07A-193A2AF0A1EA}"/>
              </a:ext>
            </a:extLst>
          </p:cNvPr>
          <p:cNvSpPr/>
          <p:nvPr/>
        </p:nvSpPr>
        <p:spPr>
          <a:xfrm>
            <a:off x="677334" y="3340100"/>
            <a:ext cx="7641166" cy="2908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6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6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6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0A25B-F9D5-EA46-BD3D-E221AF6B7247}"/>
              </a:ext>
            </a:extLst>
          </p:cNvPr>
          <p:cNvSpPr/>
          <p:nvPr/>
        </p:nvSpPr>
        <p:spPr>
          <a:xfrm>
            <a:off x="677334" y="5166360"/>
            <a:ext cx="7641166" cy="108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2191E7-DB64-AC48-87EC-B98A949AC2A7}"/>
              </a:ext>
            </a:extLst>
          </p:cNvPr>
          <p:cNvSpPr/>
          <p:nvPr/>
        </p:nvSpPr>
        <p:spPr>
          <a:xfrm>
            <a:off x="4454314" y="56616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CCEEDE-B29F-7A41-ADCF-6184B52AB15E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4532363" y="5249340"/>
            <a:ext cx="410978" cy="42571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4CA21F6-7668-354B-A507-9BC78EBE637C}"/>
              </a:ext>
            </a:extLst>
          </p:cNvPr>
          <p:cNvSpPr/>
          <p:nvPr/>
        </p:nvSpPr>
        <p:spPr>
          <a:xfrm>
            <a:off x="144905" y="6248400"/>
            <a:ext cx="532429" cy="497174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F8519F4-097F-E142-8CDC-FD1FBF56B3BA}"/>
              </a:ext>
            </a:extLst>
          </p:cNvPr>
          <p:cNvSpPr/>
          <p:nvPr/>
        </p:nvSpPr>
        <p:spPr>
          <a:xfrm rot="16200000">
            <a:off x="8339007" y="6227892"/>
            <a:ext cx="609600" cy="650615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0B0C1D5-1C23-7341-8886-2FF373339BF2}"/>
              </a:ext>
            </a:extLst>
          </p:cNvPr>
          <p:cNvSpPr/>
          <p:nvPr/>
        </p:nvSpPr>
        <p:spPr>
          <a:xfrm rot="5400000">
            <a:off x="141722" y="4620153"/>
            <a:ext cx="538796" cy="532429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CC9EC83-DF4D-564A-8FBC-DA3C65BF9BB8}"/>
              </a:ext>
            </a:extLst>
          </p:cNvPr>
          <p:cNvSpPr/>
          <p:nvPr/>
        </p:nvSpPr>
        <p:spPr>
          <a:xfrm rot="10800000">
            <a:off x="8318499" y="4462072"/>
            <a:ext cx="690589" cy="682119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363C16-CC1A-B143-BC0B-634AEDA375B7}"/>
              </a:ext>
            </a:extLst>
          </p:cNvPr>
          <p:cNvSpPr/>
          <p:nvPr/>
        </p:nvSpPr>
        <p:spPr>
          <a:xfrm>
            <a:off x="4929948" y="51579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CF016D-8251-7D4F-856E-A9483095457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530246" y="4121729"/>
            <a:ext cx="413093" cy="104956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7885844-C63A-ED4B-B190-2370D9DE6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7885844-C63A-ED4B-B190-2370D9DE6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2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example (revisited)</a:t>
            </a:r>
            <a:endParaRPr lang="en-US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0A25B-F9D5-EA46-BD3D-E221AF6B7247}"/>
              </a:ext>
            </a:extLst>
          </p:cNvPr>
          <p:cNvSpPr/>
          <p:nvPr/>
        </p:nvSpPr>
        <p:spPr>
          <a:xfrm>
            <a:off x="677334" y="5166360"/>
            <a:ext cx="7641166" cy="1082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2191E7-DB64-AC48-87EC-B98A949AC2A7}"/>
              </a:ext>
            </a:extLst>
          </p:cNvPr>
          <p:cNvSpPr/>
          <p:nvPr/>
        </p:nvSpPr>
        <p:spPr>
          <a:xfrm>
            <a:off x="4454314" y="56616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4" name="Manual Input 13">
            <a:extLst>
              <a:ext uri="{FF2B5EF4-FFF2-40B4-BE49-F238E27FC236}">
                <a16:creationId xmlns:a16="http://schemas.microsoft.com/office/drawing/2014/main" id="{0BA45FDD-A735-2F45-958D-494A658C581D}"/>
              </a:ext>
            </a:extLst>
          </p:cNvPr>
          <p:cNvSpPr/>
          <p:nvPr/>
        </p:nvSpPr>
        <p:spPr>
          <a:xfrm>
            <a:off x="675806" y="5496552"/>
            <a:ext cx="7643458" cy="7518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80 h 13680"/>
              <a:gd name="connsiteX1" fmla="*/ 9983 w 10000"/>
              <a:gd name="connsiteY1" fmla="*/ 0 h 13680"/>
              <a:gd name="connsiteX2" fmla="*/ 10000 w 10000"/>
              <a:gd name="connsiteY2" fmla="*/ 13680 h 13680"/>
              <a:gd name="connsiteX3" fmla="*/ 0 w 10000"/>
              <a:gd name="connsiteY3" fmla="*/ 13680 h 13680"/>
              <a:gd name="connsiteX4" fmla="*/ 0 w 10000"/>
              <a:gd name="connsiteY4" fmla="*/ 5680 h 13680"/>
              <a:gd name="connsiteX0" fmla="*/ 0 w 10017"/>
              <a:gd name="connsiteY0" fmla="*/ 7844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7844 h 13680"/>
              <a:gd name="connsiteX0" fmla="*/ 0 w 10017"/>
              <a:gd name="connsiteY0" fmla="*/ 8926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8926 h 13680"/>
              <a:gd name="connsiteX0" fmla="*/ 0 w 10017"/>
              <a:gd name="connsiteY0" fmla="*/ 9792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9792 h 13680"/>
              <a:gd name="connsiteX0" fmla="*/ 0 w 10017"/>
              <a:gd name="connsiteY0" fmla="*/ 8926 h 12814"/>
              <a:gd name="connsiteX1" fmla="*/ 10000 w 10017"/>
              <a:gd name="connsiteY1" fmla="*/ 0 h 12814"/>
              <a:gd name="connsiteX2" fmla="*/ 10017 w 10017"/>
              <a:gd name="connsiteY2" fmla="*/ 12814 h 12814"/>
              <a:gd name="connsiteX3" fmla="*/ 17 w 10017"/>
              <a:gd name="connsiteY3" fmla="*/ 12814 h 12814"/>
              <a:gd name="connsiteX4" fmla="*/ 0 w 10017"/>
              <a:gd name="connsiteY4" fmla="*/ 8926 h 12814"/>
              <a:gd name="connsiteX0" fmla="*/ 2 w 10002"/>
              <a:gd name="connsiteY0" fmla="*/ 8926 h 12814"/>
              <a:gd name="connsiteX1" fmla="*/ 9985 w 10002"/>
              <a:gd name="connsiteY1" fmla="*/ 0 h 12814"/>
              <a:gd name="connsiteX2" fmla="*/ 10002 w 10002"/>
              <a:gd name="connsiteY2" fmla="*/ 12814 h 12814"/>
              <a:gd name="connsiteX3" fmla="*/ 2 w 10002"/>
              <a:gd name="connsiteY3" fmla="*/ 12814 h 12814"/>
              <a:gd name="connsiteX4" fmla="*/ 2 w 10002"/>
              <a:gd name="connsiteY4" fmla="*/ 8926 h 12814"/>
              <a:gd name="connsiteX0" fmla="*/ 2 w 10003"/>
              <a:gd name="connsiteY0" fmla="*/ 8926 h 12814"/>
              <a:gd name="connsiteX1" fmla="*/ 10002 w 10003"/>
              <a:gd name="connsiteY1" fmla="*/ 0 h 12814"/>
              <a:gd name="connsiteX2" fmla="*/ 10002 w 10003"/>
              <a:gd name="connsiteY2" fmla="*/ 12814 h 12814"/>
              <a:gd name="connsiteX3" fmla="*/ 2 w 10003"/>
              <a:gd name="connsiteY3" fmla="*/ 12814 h 12814"/>
              <a:gd name="connsiteX4" fmla="*/ 2 w 10003"/>
              <a:gd name="connsiteY4" fmla="*/ 8926 h 1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2814">
                <a:moveTo>
                  <a:pt x="2" y="8926"/>
                </a:moveTo>
                <a:lnTo>
                  <a:pt x="10002" y="0"/>
                </a:lnTo>
                <a:cubicBezTo>
                  <a:pt x="10008" y="4560"/>
                  <a:pt x="9996" y="8254"/>
                  <a:pt x="10002" y="12814"/>
                </a:cubicBezTo>
                <a:lnTo>
                  <a:pt x="2" y="12814"/>
                </a:lnTo>
                <a:cubicBezTo>
                  <a:pt x="-4" y="10869"/>
                  <a:pt x="8" y="10871"/>
                  <a:pt x="2" y="892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4CCDB-4FA0-AB42-A618-A851BCB17631}"/>
              </a:ext>
            </a:extLst>
          </p:cNvPr>
          <p:cNvSpPr/>
          <p:nvPr/>
        </p:nvSpPr>
        <p:spPr>
          <a:xfrm>
            <a:off x="4606365" y="587247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9DA315-68B7-3744-A25D-3247CEE38CC5}"/>
              </a:ext>
            </a:extLst>
          </p:cNvPr>
          <p:cNvCxnSpPr>
            <a:cxnSpLocks/>
            <a:stCxn id="13" idx="5"/>
            <a:endCxn id="15" idx="1"/>
          </p:cNvCxnSpPr>
          <p:nvPr/>
        </p:nvCxnSpPr>
        <p:spPr>
          <a:xfrm>
            <a:off x="4532363" y="5739709"/>
            <a:ext cx="87393" cy="14615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FE32F5D9-5D91-C245-A7C8-23FA44816831}"/>
              </a:ext>
            </a:extLst>
          </p:cNvPr>
          <p:cNvSpPr/>
          <p:nvPr/>
        </p:nvSpPr>
        <p:spPr>
          <a:xfrm rot="16200000">
            <a:off x="8335746" y="6231153"/>
            <a:ext cx="452202" cy="486695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19DB3ED-46FB-144C-9CE6-52D34F4F959C}"/>
              </a:ext>
            </a:extLst>
          </p:cNvPr>
          <p:cNvSpPr/>
          <p:nvPr/>
        </p:nvSpPr>
        <p:spPr>
          <a:xfrm>
            <a:off x="189875" y="6248399"/>
            <a:ext cx="487459" cy="452203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2AC79F-0294-7A4F-B300-54E6F7F3B8B8}"/>
              </a:ext>
            </a:extLst>
          </p:cNvPr>
          <p:cNvCxnSpPr>
            <a:cxnSpLocks/>
          </p:cNvCxnSpPr>
          <p:nvPr/>
        </p:nvCxnSpPr>
        <p:spPr>
          <a:xfrm flipH="1">
            <a:off x="4532363" y="5249340"/>
            <a:ext cx="410978" cy="42571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FF3E660-5F9E-204E-BDF6-B090E54901FF}"/>
              </a:ext>
            </a:extLst>
          </p:cNvPr>
          <p:cNvSpPr/>
          <p:nvPr/>
        </p:nvSpPr>
        <p:spPr>
          <a:xfrm>
            <a:off x="4929948" y="51579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07DD1A-D114-EB45-9810-225D1B65C10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530246" y="4121729"/>
            <a:ext cx="413093" cy="104956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C57F5F74-46C7-6642-B085-A0939C7C2B84}"/>
              </a:ext>
            </a:extLst>
          </p:cNvPr>
          <p:cNvSpPr/>
          <p:nvPr/>
        </p:nvSpPr>
        <p:spPr>
          <a:xfrm rot="5400000">
            <a:off x="182356" y="5519743"/>
            <a:ext cx="501734" cy="486696"/>
          </a:xfrm>
          <a:custGeom>
            <a:avLst/>
            <a:gdLst>
              <a:gd name="connsiteX0" fmla="*/ 0 w 274729"/>
              <a:gd name="connsiteY0" fmla="*/ 18830 h 274226"/>
              <a:gd name="connsiteX1" fmla="*/ 274729 w 274729"/>
              <a:gd name="connsiteY1" fmla="*/ 0 h 274226"/>
              <a:gd name="connsiteX2" fmla="*/ 274729 w 274729"/>
              <a:gd name="connsiteY2" fmla="*/ 273372 h 274226"/>
              <a:gd name="connsiteX3" fmla="*/ 270499 w 274729"/>
              <a:gd name="connsiteY3" fmla="*/ 274226 h 274226"/>
              <a:gd name="connsiteX4" fmla="*/ 17737 w 274729"/>
              <a:gd name="connsiteY4" fmla="*/ 106684 h 27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29" h="274226">
                <a:moveTo>
                  <a:pt x="0" y="18830"/>
                </a:moveTo>
                <a:lnTo>
                  <a:pt x="274729" y="0"/>
                </a:lnTo>
                <a:lnTo>
                  <a:pt x="274729" y="273372"/>
                </a:lnTo>
                <a:lnTo>
                  <a:pt x="270499" y="274226"/>
                </a:lnTo>
                <a:cubicBezTo>
                  <a:pt x="156872" y="274226"/>
                  <a:pt x="59381" y="205142"/>
                  <a:pt x="17737" y="106684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CC6119E-8D92-5744-8D24-323DB6E4B7D4}"/>
              </a:ext>
            </a:extLst>
          </p:cNvPr>
          <p:cNvSpPr/>
          <p:nvPr/>
        </p:nvSpPr>
        <p:spPr>
          <a:xfrm>
            <a:off x="8289050" y="5044350"/>
            <a:ext cx="565140" cy="467871"/>
          </a:xfrm>
          <a:custGeom>
            <a:avLst/>
            <a:gdLst>
              <a:gd name="connsiteX0" fmla="*/ 18923 w 293243"/>
              <a:gd name="connsiteY0" fmla="*/ 0 h 278550"/>
              <a:gd name="connsiteX1" fmla="*/ 293243 w 293243"/>
              <a:gd name="connsiteY1" fmla="*/ 274320 h 278550"/>
              <a:gd name="connsiteX2" fmla="*/ 292389 w 293243"/>
              <a:gd name="connsiteY2" fmla="*/ 278550 h 278550"/>
              <a:gd name="connsiteX3" fmla="*/ 18830 w 293243"/>
              <a:gd name="connsiteY3" fmla="*/ 278550 h 278550"/>
              <a:gd name="connsiteX4" fmla="*/ 0 w 293243"/>
              <a:gd name="connsiteY4" fmla="*/ 3821 h 2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43" h="278550">
                <a:moveTo>
                  <a:pt x="18923" y="0"/>
                </a:moveTo>
                <a:cubicBezTo>
                  <a:pt x="170426" y="0"/>
                  <a:pt x="293243" y="122817"/>
                  <a:pt x="293243" y="274320"/>
                </a:cubicBezTo>
                <a:lnTo>
                  <a:pt x="292389" y="278550"/>
                </a:lnTo>
                <a:lnTo>
                  <a:pt x="18830" y="278550"/>
                </a:lnTo>
                <a:lnTo>
                  <a:pt x="0" y="3821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81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75C3FE0-811F-1040-B87C-69B109639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75C3FE0-811F-1040-B87C-69B109639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31" grpId="0" animBg="1"/>
      <p:bldP spid="3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292-87A3-E942-8E6B-7A24B99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example (revisited)</a:t>
            </a:r>
            <a:endParaRPr lang="en-US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51D4D-C573-6746-8262-3CF5FB2CA5BB}"/>
              </a:ext>
            </a:extLst>
          </p:cNvPr>
          <p:cNvSpPr/>
          <p:nvPr/>
        </p:nvSpPr>
        <p:spPr>
          <a:xfrm>
            <a:off x="4452197" y="404368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2191E7-DB64-AC48-87EC-B98A949AC2A7}"/>
              </a:ext>
            </a:extLst>
          </p:cNvPr>
          <p:cNvSpPr/>
          <p:nvPr/>
        </p:nvSpPr>
        <p:spPr>
          <a:xfrm>
            <a:off x="4454314" y="56616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4" name="Manual Input 13">
            <a:extLst>
              <a:ext uri="{FF2B5EF4-FFF2-40B4-BE49-F238E27FC236}">
                <a16:creationId xmlns:a16="http://schemas.microsoft.com/office/drawing/2014/main" id="{0BA45FDD-A735-2F45-958D-494A658C581D}"/>
              </a:ext>
            </a:extLst>
          </p:cNvPr>
          <p:cNvSpPr/>
          <p:nvPr/>
        </p:nvSpPr>
        <p:spPr>
          <a:xfrm>
            <a:off x="675806" y="5496552"/>
            <a:ext cx="7643458" cy="7518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680 h 13680"/>
              <a:gd name="connsiteX1" fmla="*/ 9983 w 10000"/>
              <a:gd name="connsiteY1" fmla="*/ 0 h 13680"/>
              <a:gd name="connsiteX2" fmla="*/ 10000 w 10000"/>
              <a:gd name="connsiteY2" fmla="*/ 13680 h 13680"/>
              <a:gd name="connsiteX3" fmla="*/ 0 w 10000"/>
              <a:gd name="connsiteY3" fmla="*/ 13680 h 13680"/>
              <a:gd name="connsiteX4" fmla="*/ 0 w 10000"/>
              <a:gd name="connsiteY4" fmla="*/ 5680 h 13680"/>
              <a:gd name="connsiteX0" fmla="*/ 0 w 10017"/>
              <a:gd name="connsiteY0" fmla="*/ 7844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7844 h 13680"/>
              <a:gd name="connsiteX0" fmla="*/ 0 w 10017"/>
              <a:gd name="connsiteY0" fmla="*/ 8926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8926 h 13680"/>
              <a:gd name="connsiteX0" fmla="*/ 0 w 10017"/>
              <a:gd name="connsiteY0" fmla="*/ 9792 h 13680"/>
              <a:gd name="connsiteX1" fmla="*/ 10000 w 10017"/>
              <a:gd name="connsiteY1" fmla="*/ 0 h 13680"/>
              <a:gd name="connsiteX2" fmla="*/ 10017 w 10017"/>
              <a:gd name="connsiteY2" fmla="*/ 13680 h 13680"/>
              <a:gd name="connsiteX3" fmla="*/ 17 w 10017"/>
              <a:gd name="connsiteY3" fmla="*/ 13680 h 13680"/>
              <a:gd name="connsiteX4" fmla="*/ 0 w 10017"/>
              <a:gd name="connsiteY4" fmla="*/ 9792 h 13680"/>
              <a:gd name="connsiteX0" fmla="*/ 0 w 10017"/>
              <a:gd name="connsiteY0" fmla="*/ 8926 h 12814"/>
              <a:gd name="connsiteX1" fmla="*/ 10000 w 10017"/>
              <a:gd name="connsiteY1" fmla="*/ 0 h 12814"/>
              <a:gd name="connsiteX2" fmla="*/ 10017 w 10017"/>
              <a:gd name="connsiteY2" fmla="*/ 12814 h 12814"/>
              <a:gd name="connsiteX3" fmla="*/ 17 w 10017"/>
              <a:gd name="connsiteY3" fmla="*/ 12814 h 12814"/>
              <a:gd name="connsiteX4" fmla="*/ 0 w 10017"/>
              <a:gd name="connsiteY4" fmla="*/ 8926 h 12814"/>
              <a:gd name="connsiteX0" fmla="*/ 2 w 10002"/>
              <a:gd name="connsiteY0" fmla="*/ 8926 h 12814"/>
              <a:gd name="connsiteX1" fmla="*/ 9985 w 10002"/>
              <a:gd name="connsiteY1" fmla="*/ 0 h 12814"/>
              <a:gd name="connsiteX2" fmla="*/ 10002 w 10002"/>
              <a:gd name="connsiteY2" fmla="*/ 12814 h 12814"/>
              <a:gd name="connsiteX3" fmla="*/ 2 w 10002"/>
              <a:gd name="connsiteY3" fmla="*/ 12814 h 12814"/>
              <a:gd name="connsiteX4" fmla="*/ 2 w 10002"/>
              <a:gd name="connsiteY4" fmla="*/ 8926 h 12814"/>
              <a:gd name="connsiteX0" fmla="*/ 2 w 10003"/>
              <a:gd name="connsiteY0" fmla="*/ 8926 h 12814"/>
              <a:gd name="connsiteX1" fmla="*/ 10002 w 10003"/>
              <a:gd name="connsiteY1" fmla="*/ 0 h 12814"/>
              <a:gd name="connsiteX2" fmla="*/ 10002 w 10003"/>
              <a:gd name="connsiteY2" fmla="*/ 12814 h 12814"/>
              <a:gd name="connsiteX3" fmla="*/ 2 w 10003"/>
              <a:gd name="connsiteY3" fmla="*/ 12814 h 12814"/>
              <a:gd name="connsiteX4" fmla="*/ 2 w 10003"/>
              <a:gd name="connsiteY4" fmla="*/ 8926 h 1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2814">
                <a:moveTo>
                  <a:pt x="2" y="8926"/>
                </a:moveTo>
                <a:lnTo>
                  <a:pt x="10002" y="0"/>
                </a:lnTo>
                <a:cubicBezTo>
                  <a:pt x="10008" y="4560"/>
                  <a:pt x="9996" y="8254"/>
                  <a:pt x="10002" y="12814"/>
                </a:cubicBezTo>
                <a:lnTo>
                  <a:pt x="2" y="12814"/>
                </a:lnTo>
                <a:cubicBezTo>
                  <a:pt x="-4" y="10869"/>
                  <a:pt x="8" y="10871"/>
                  <a:pt x="2" y="89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F83FBA3-B019-794F-8052-0236CC6ED6A7}"/>
              </a:ext>
            </a:extLst>
          </p:cNvPr>
          <p:cNvSpPr/>
          <p:nvPr/>
        </p:nvSpPr>
        <p:spPr>
          <a:xfrm>
            <a:off x="675806" y="6002020"/>
            <a:ext cx="7642694" cy="24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250DDC-AC92-354D-B65B-2D5DD045708B}"/>
              </a:ext>
            </a:extLst>
          </p:cNvPr>
          <p:cNvSpPr/>
          <p:nvPr/>
        </p:nvSpPr>
        <p:spPr>
          <a:xfrm>
            <a:off x="4454314" y="60807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EB0DB2-326D-E245-A491-ABD37F89E7CB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4532363" y="5963916"/>
            <a:ext cx="87393" cy="13023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FDA76164-4C3A-914F-B0F2-CAFC6EB45706}"/>
              </a:ext>
            </a:extLst>
          </p:cNvPr>
          <p:cNvSpPr/>
          <p:nvPr/>
        </p:nvSpPr>
        <p:spPr>
          <a:xfrm>
            <a:off x="201701" y="6248399"/>
            <a:ext cx="475633" cy="476063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D1CD9B6-7E44-9643-8012-A540112FB13A}"/>
              </a:ext>
            </a:extLst>
          </p:cNvPr>
          <p:cNvSpPr/>
          <p:nvPr/>
        </p:nvSpPr>
        <p:spPr>
          <a:xfrm rot="16200000">
            <a:off x="8317521" y="6249378"/>
            <a:ext cx="476062" cy="474105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E72AA22-B923-AB42-A8E9-7866BD6E233F}"/>
              </a:ext>
            </a:extLst>
          </p:cNvPr>
          <p:cNvSpPr/>
          <p:nvPr/>
        </p:nvSpPr>
        <p:spPr>
          <a:xfrm rot="5400000">
            <a:off x="201486" y="5551573"/>
            <a:ext cx="476063" cy="475632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0FFA54DC-238C-E346-9CB5-7FE92CA836BF}"/>
              </a:ext>
            </a:extLst>
          </p:cNvPr>
          <p:cNvSpPr/>
          <p:nvPr/>
        </p:nvSpPr>
        <p:spPr>
          <a:xfrm rot="10800000">
            <a:off x="8316971" y="5525958"/>
            <a:ext cx="475633" cy="495675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0 h 457200"/>
              <a:gd name="connsiteX2" fmla="*/ 45720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cubicBezTo>
                  <a:pt x="204695" y="457200"/>
                  <a:pt x="0" y="2525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9000">
                <a:schemeClr val="tx1"/>
              </a:gs>
            </a:gsLst>
            <a:lin ang="18900000" scaled="0"/>
          </a:gra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317626-C1D8-DA44-A6B6-F3BC353E3CB6}"/>
              </a:ext>
            </a:extLst>
          </p:cNvPr>
          <p:cNvCxnSpPr>
            <a:cxnSpLocks/>
          </p:cNvCxnSpPr>
          <p:nvPr/>
        </p:nvCxnSpPr>
        <p:spPr>
          <a:xfrm>
            <a:off x="4532363" y="5739709"/>
            <a:ext cx="126165" cy="2051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01A652-2C1C-FE4A-AEB1-69872FCC2A5B}"/>
              </a:ext>
            </a:extLst>
          </p:cNvPr>
          <p:cNvCxnSpPr>
            <a:cxnSpLocks/>
          </p:cNvCxnSpPr>
          <p:nvPr/>
        </p:nvCxnSpPr>
        <p:spPr>
          <a:xfrm flipH="1">
            <a:off x="4532363" y="5249340"/>
            <a:ext cx="410978" cy="42571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ECC9484-A4CF-794F-9652-250F8B40D64B}"/>
              </a:ext>
            </a:extLst>
          </p:cNvPr>
          <p:cNvSpPr/>
          <p:nvPr/>
        </p:nvSpPr>
        <p:spPr>
          <a:xfrm>
            <a:off x="4929948" y="51579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DA434F-9474-2445-B448-387A4303D318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530246" y="4121729"/>
            <a:ext cx="413093" cy="104956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9A34B83-26C1-A543-9818-B98CB9DDFEE2}"/>
              </a:ext>
            </a:extLst>
          </p:cNvPr>
          <p:cNvSpPr/>
          <p:nvPr/>
        </p:nvSpPr>
        <p:spPr>
          <a:xfrm>
            <a:off x="4606365" y="587247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4C85C6-4C27-4449-8769-BDDB432A97B2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532363" y="5739709"/>
            <a:ext cx="87393" cy="14615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5B50F9E-7F00-D74C-9473-DEB0655D5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Steiner point algo:  smoother version of recursive centroid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competitive!</a:t>
                </a:r>
              </a:p>
              <a:p>
                <a:r>
                  <a:rPr lang="en-US" dirty="0"/>
                  <a:t>m</a:t>
                </a:r>
                <a:r>
                  <a:rPr lang="en-US" sz="2400" dirty="0"/>
                  <a:t>emoryless!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5B50F9E-7F00-D74C-9473-DEB0655D5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3880773"/>
              </a:xfr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8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0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71E1-61FA-449E-A990-E13FFAB2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d-competitiveness (nested)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D8E158-0346-47E3-B2D9-6165A7916AE1}"/>
                  </a:ext>
                </a:extLst>
              </p:cNvPr>
              <p:cNvSpPr txBox="1"/>
              <p:nvPr/>
            </p:nvSpPr>
            <p:spPr>
              <a:xfrm>
                <a:off x="1177337" y="1838358"/>
                <a:ext cx="23202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|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D8E158-0346-47E3-B2D9-6165A791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337" y="1838358"/>
                <a:ext cx="2320251" cy="400110"/>
              </a:xfrm>
              <a:prstGeom prst="rect">
                <a:avLst/>
              </a:prstGeom>
              <a:blipFill>
                <a:blip r:embed="rId2"/>
                <a:stretch>
                  <a:fillRect l="-1050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9077E0-6367-469F-B8E0-ABDAACFA733D}"/>
                  </a:ext>
                </a:extLst>
              </p:cNvPr>
              <p:cNvSpPr txBox="1"/>
              <p:nvPr/>
            </p:nvSpPr>
            <p:spPr>
              <a:xfrm>
                <a:off x="3534884" y="1815103"/>
                <a:ext cx="3988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)] 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)]  |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9077E0-6367-469F-B8E0-ABDAACFA7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884" y="1815103"/>
                <a:ext cx="3988721" cy="400110"/>
              </a:xfrm>
              <a:prstGeom prst="rect">
                <a:avLst/>
              </a:prstGeom>
              <a:blipFill>
                <a:blip r:embed="rId3"/>
                <a:stretch>
                  <a:fillRect l="-765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FFD6E-A8D8-41AC-845A-D17A0792D874}"/>
                  </a:ext>
                </a:extLst>
              </p:cNvPr>
              <p:cNvSpPr txBox="1"/>
              <p:nvPr/>
            </p:nvSpPr>
            <p:spPr>
              <a:xfrm>
                <a:off x="9829531" y="1815103"/>
                <a:ext cx="1185132" cy="42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FFD6E-A8D8-41AC-845A-D17A0792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31" y="1815103"/>
                <a:ext cx="1185132" cy="428131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75E12-D274-4E24-AC2F-C226340DEEC0}"/>
                  </a:ext>
                </a:extLst>
              </p:cNvPr>
              <p:cNvSpPr txBox="1"/>
              <p:nvPr/>
            </p:nvSpPr>
            <p:spPr>
              <a:xfrm>
                <a:off x="3041057" y="2587096"/>
                <a:ext cx="4174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∑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|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75E12-D274-4E24-AC2F-C226340DE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7" y="2587096"/>
                <a:ext cx="4174669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607B5-3086-4A31-832C-0A0EF020F170}"/>
                  </a:ext>
                </a:extLst>
              </p:cNvPr>
              <p:cNvSpPr txBox="1"/>
              <p:nvPr/>
            </p:nvSpPr>
            <p:spPr>
              <a:xfrm>
                <a:off x="3041057" y="3330622"/>
                <a:ext cx="43941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∑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⟨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607B5-3086-4A31-832C-0A0EF020F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7" y="3330622"/>
                <a:ext cx="43941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E10023-2486-42EC-9342-3B36F10E7D7F}"/>
                  </a:ext>
                </a:extLst>
              </p:cNvPr>
              <p:cNvSpPr txBox="1"/>
              <p:nvPr/>
            </p:nvSpPr>
            <p:spPr>
              <a:xfrm>
                <a:off x="3041057" y="4102615"/>
                <a:ext cx="4419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[   ∑  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E10023-2486-42EC-9342-3B36F10E7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7" y="4102615"/>
                <a:ext cx="4419351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1849A-C439-481D-BB1B-DE054FEBEC39}"/>
                  </a:ext>
                </a:extLst>
              </p:cNvPr>
              <p:cNvSpPr txBox="1"/>
              <p:nvPr/>
            </p:nvSpPr>
            <p:spPr>
              <a:xfrm>
                <a:off x="3041057" y="4846141"/>
                <a:ext cx="4117409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[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∑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11849A-C439-481D-BB1B-DE054FEBE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7" y="4846141"/>
                <a:ext cx="4117409" cy="439736"/>
              </a:xfrm>
              <a:prstGeom prst="rect">
                <a:avLst/>
              </a:prstGeom>
              <a:blipFill>
                <a:blip r:embed="rId8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CC9A12-6C93-4FF9-A2B6-1F15B61FF6CD}"/>
                  </a:ext>
                </a:extLst>
              </p:cNvPr>
              <p:cNvSpPr txBox="1"/>
              <p:nvPr/>
            </p:nvSpPr>
            <p:spPr>
              <a:xfrm>
                <a:off x="3041057" y="5523197"/>
                <a:ext cx="2513059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[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CC9A12-6C93-4FF9-A2B6-1F15B61F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7" y="5523197"/>
                <a:ext cx="2513059" cy="439736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4C3F90-372D-46AB-A9D5-8A9F27D25E43}"/>
                  </a:ext>
                </a:extLst>
              </p:cNvPr>
              <p:cNvSpPr txBox="1"/>
              <p:nvPr/>
            </p:nvSpPr>
            <p:spPr>
              <a:xfrm>
                <a:off x="3041057" y="6078638"/>
                <a:ext cx="1816010" cy="500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[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4C3F90-372D-46AB-A9D5-8A9F27D2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7" y="6078638"/>
                <a:ext cx="1816010" cy="500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FA2CA2-F1E9-4FF0-A24B-EFDA6A82EABA}"/>
                  </a:ext>
                </a:extLst>
              </p:cNvPr>
              <p:cNvSpPr txBox="1"/>
              <p:nvPr/>
            </p:nvSpPr>
            <p:spPr>
              <a:xfrm>
                <a:off x="8772960" y="5562823"/>
                <a:ext cx="3298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…⊆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FA2CA2-F1E9-4FF0-A24B-EFDA6A82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960" y="5562823"/>
                <a:ext cx="3298274" cy="400110"/>
              </a:xfrm>
              <a:prstGeom prst="rect">
                <a:avLst/>
              </a:prstGeom>
              <a:blipFill>
                <a:blip r:embed="rId11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2AC218-F398-4D03-BF66-7872A9F0C6D6}"/>
                  </a:ext>
                </a:extLst>
              </p:cNvPr>
              <p:cNvSpPr txBox="1"/>
              <p:nvPr/>
            </p:nvSpPr>
            <p:spPr>
              <a:xfrm>
                <a:off x="5620034" y="6179050"/>
                <a:ext cx="886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2AC218-F398-4D03-BF66-7872A9F0C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34" y="6179050"/>
                <a:ext cx="886012" cy="400110"/>
              </a:xfrm>
              <a:prstGeom prst="rect">
                <a:avLst/>
              </a:prstGeom>
              <a:blipFill>
                <a:blip r:embed="rId12"/>
                <a:stretch>
                  <a:fillRect t="-9231" r="-689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1E6397-C12E-4069-9A67-CD001B634BF7}"/>
                  </a:ext>
                </a:extLst>
              </p:cNvPr>
              <p:cNvSpPr txBox="1"/>
              <p:nvPr/>
            </p:nvSpPr>
            <p:spPr>
              <a:xfrm>
                <a:off x="9829799" y="3238257"/>
                <a:ext cx="1945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is unit vector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1E6397-C12E-4069-9A67-CD001B63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9" y="3238257"/>
                <a:ext cx="1945084" cy="400110"/>
              </a:xfrm>
              <a:prstGeom prst="rect">
                <a:avLst/>
              </a:prstGeom>
              <a:blipFill>
                <a:blip r:embed="rId13"/>
                <a:stretch>
                  <a:fillRect t="-7576" r="-250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81B33A-32CD-4AC4-8F92-C190365EDCE2}"/>
              </a:ext>
            </a:extLst>
          </p:cNvPr>
          <p:cNvSpPr txBox="1"/>
          <p:nvPr/>
        </p:nvSpPr>
        <p:spPr>
          <a:xfrm>
            <a:off x="9829530" y="2540690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linearity of exp.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AA006-17E1-4DA9-833D-25835B68D889}"/>
              </a:ext>
            </a:extLst>
          </p:cNvPr>
          <p:cNvSpPr txBox="1"/>
          <p:nvPr/>
        </p:nvSpPr>
        <p:spPr>
          <a:xfrm>
            <a:off x="9829530" y="4102615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linearity of exp.</a:t>
            </a:r>
          </a:p>
        </p:txBody>
      </p:sp>
    </p:spTree>
    <p:extLst>
      <p:ext uri="{BB962C8B-B14F-4D97-AF65-F5344CB8AC3E}">
        <p14:creationId xmlns:p14="http://schemas.microsoft.com/office/powerpoint/2010/main" val="2701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9" grpId="0"/>
      <p:bldP spid="21" grpId="0"/>
      <p:bldP spid="23" grpId="0"/>
      <p:bldP spid="25" grpId="0"/>
      <p:bldP spid="27" grpId="0"/>
      <p:bldP spid="30" grpId="0"/>
      <p:bldP spid="5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71E1-61FA-449E-A990-E13FFAB2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d-competitive for nested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2786E0-3D0A-4EFF-9D44-D4A7B60DB27F}"/>
                  </a:ext>
                </a:extLst>
              </p:cNvPr>
              <p:cNvSpPr txBox="1"/>
              <p:nvPr/>
            </p:nvSpPr>
            <p:spPr>
              <a:xfrm>
                <a:off x="3448946" y="3429000"/>
                <a:ext cx="5124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Lato" panose="020F0502020204030203" pitchFamily="34" charset="0"/>
                  </a:rPr>
                  <a:t>Move to the Steiner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2786E0-3D0A-4EFF-9D44-D4A7B60DB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46" y="3429000"/>
                <a:ext cx="5124736" cy="523220"/>
              </a:xfrm>
              <a:prstGeom prst="rect">
                <a:avLst/>
              </a:prstGeom>
              <a:blipFill>
                <a:blip r:embed="rId2"/>
                <a:stretch>
                  <a:fillRect l="-2500"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A85032-E0E2-4779-82D5-900D63B57B05}"/>
              </a:ext>
            </a:extLst>
          </p:cNvPr>
          <p:cNvSpPr txBox="1"/>
          <p:nvPr/>
        </p:nvSpPr>
        <p:spPr>
          <a:xfrm>
            <a:off x="8482519" y="6465129"/>
            <a:ext cx="3709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[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Bubeck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Klartag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Lee Li 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Sellke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2020]</a:t>
            </a:r>
            <a:endParaRPr lang="en-US" b="1" dirty="0">
              <a:solidFill>
                <a:srgbClr val="FF99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006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A345D-5FA2-4549-8783-C61CA33E651E}"/>
              </a:ext>
            </a:extLst>
          </p:cNvPr>
          <p:cNvSpPr txBox="1"/>
          <p:nvPr/>
        </p:nvSpPr>
        <p:spPr>
          <a:xfrm>
            <a:off x="3548828" y="3105835"/>
            <a:ext cx="509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Gotham Bold" pitchFamily="50" charset="0"/>
              </a:rPr>
              <a:t>Finally: General Case</a:t>
            </a:r>
          </a:p>
        </p:txBody>
      </p:sp>
    </p:spTree>
    <p:extLst>
      <p:ext uri="{BB962C8B-B14F-4D97-AF65-F5344CB8AC3E}">
        <p14:creationId xmlns:p14="http://schemas.microsoft.com/office/powerpoint/2010/main" val="19982867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>
            <a:extLst>
              <a:ext uri="{FF2B5EF4-FFF2-40B4-BE49-F238E27FC236}">
                <a16:creationId xmlns:a16="http://schemas.microsoft.com/office/drawing/2014/main" id="{E0E1B74F-105B-421A-913C-69BBC33ADF18}"/>
              </a:ext>
            </a:extLst>
          </p:cNvPr>
          <p:cNvSpPr/>
          <p:nvPr/>
        </p:nvSpPr>
        <p:spPr>
          <a:xfrm>
            <a:off x="9336121" y="4073310"/>
            <a:ext cx="1447800" cy="1426723"/>
          </a:xfrm>
          <a:prstGeom prst="octagon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25E3-7004-4D61-8597-965AAAE5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suffices to solve bounded case (non-nested)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0D2F-6510-4197-A2E8-30753EF3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796A6F-1FE6-4B87-A0F2-205F725A51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230" y="1819488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Lato" panose="020F0502020204030203" pitchFamily="34" charset="0"/>
                  </a:rPr>
                  <a:t>Given:   convex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Lato" panose="020F050202020403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Lato" panose="020F0502020204030203" pitchFamily="34" charset="0"/>
                  </a:rPr>
                  <a:t>Want: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>
                  <a:latin typeface="Lato" panose="020F0502020204030203" pitchFamily="34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sz="2000" b="1" dirty="0">
                  <a:latin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796A6F-1FE6-4B87-A0F2-205F725A5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0" y="1819488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F2270F8-7177-414C-8807-E01B50802A1F}"/>
              </a:ext>
            </a:extLst>
          </p:cNvPr>
          <p:cNvSpPr/>
          <p:nvPr/>
        </p:nvSpPr>
        <p:spPr>
          <a:xfrm>
            <a:off x="8610600" y="3563813"/>
            <a:ext cx="2743200" cy="2743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2FBCB7C-9B62-4DC1-BC60-B7239C374EB1}"/>
              </a:ext>
            </a:extLst>
          </p:cNvPr>
          <p:cNvSpPr/>
          <p:nvPr/>
        </p:nvSpPr>
        <p:spPr>
          <a:xfrm>
            <a:off x="8954311" y="5056307"/>
            <a:ext cx="839821" cy="850122"/>
          </a:xfrm>
          <a:prstGeom prst="pentag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64F5E6-B610-4475-B7AF-71A3D08E23BE}"/>
              </a:ext>
            </a:extLst>
          </p:cNvPr>
          <p:cNvCxnSpPr/>
          <p:nvPr/>
        </p:nvCxnSpPr>
        <p:spPr>
          <a:xfrm>
            <a:off x="9982200" y="4935413"/>
            <a:ext cx="839822" cy="1043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908C23-87AA-4550-A361-3A9E2847C964}"/>
                  </a:ext>
                </a:extLst>
              </p:cNvPr>
              <p:cNvSpPr txBox="1"/>
              <p:nvPr/>
            </p:nvSpPr>
            <p:spPr>
              <a:xfrm>
                <a:off x="10186662" y="5470593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908C23-87AA-4550-A361-3A9E2847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662" y="5470593"/>
                <a:ext cx="3642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09B966-FEAD-4DFF-BDAD-290A709FEB1C}"/>
              </a:ext>
            </a:extLst>
          </p:cNvPr>
          <p:cNvSpPr/>
          <p:nvPr/>
        </p:nvSpPr>
        <p:spPr>
          <a:xfrm>
            <a:off x="10519653" y="4859615"/>
            <a:ext cx="451525" cy="542172"/>
          </a:xfrm>
          <a:custGeom>
            <a:avLst/>
            <a:gdLst>
              <a:gd name="connsiteX0" fmla="*/ 97277 w 356681"/>
              <a:gd name="connsiteY0" fmla="*/ 0 h 447472"/>
              <a:gd name="connsiteX1" fmla="*/ 0 w 356681"/>
              <a:gd name="connsiteY1" fmla="*/ 201038 h 447472"/>
              <a:gd name="connsiteX2" fmla="*/ 285345 w 356681"/>
              <a:gd name="connsiteY2" fmla="*/ 447472 h 447472"/>
              <a:gd name="connsiteX3" fmla="*/ 356681 w 356681"/>
              <a:gd name="connsiteY3" fmla="*/ 239949 h 447472"/>
              <a:gd name="connsiteX4" fmla="*/ 97277 w 356681"/>
              <a:gd name="connsiteY4" fmla="*/ 0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1" h="447472">
                <a:moveTo>
                  <a:pt x="97277" y="0"/>
                </a:moveTo>
                <a:lnTo>
                  <a:pt x="0" y="201038"/>
                </a:lnTo>
                <a:lnTo>
                  <a:pt x="285345" y="447472"/>
                </a:lnTo>
                <a:lnTo>
                  <a:pt x="356681" y="239949"/>
                </a:lnTo>
                <a:lnTo>
                  <a:pt x="9727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A8E2FB6E-EB22-484F-9BEB-0A57104A5819}"/>
              </a:ext>
            </a:extLst>
          </p:cNvPr>
          <p:cNvSpPr/>
          <p:nvPr/>
        </p:nvSpPr>
        <p:spPr>
          <a:xfrm rot="2182420">
            <a:off x="9374221" y="3778056"/>
            <a:ext cx="607979" cy="560480"/>
          </a:xfrm>
          <a:prstGeom prst="pentag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FD56363-2E10-4E43-8659-867C6C56C502}"/>
              </a:ext>
            </a:extLst>
          </p:cNvPr>
          <p:cNvGrpSpPr>
            <a:grpSpLocks noChangeAspect="1"/>
          </p:cNvGrpSpPr>
          <p:nvPr/>
        </p:nvGrpSpPr>
        <p:grpSpPr>
          <a:xfrm>
            <a:off x="4090755" y="1700081"/>
            <a:ext cx="4315289" cy="4096321"/>
            <a:chOff x="1162694" y="1009602"/>
            <a:chExt cx="5673095" cy="538522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230EE6-7F24-A843-A0CA-430ADFE9CBAB}"/>
                </a:ext>
              </a:extLst>
            </p:cNvPr>
            <p:cNvSpPr/>
            <p:nvPr/>
          </p:nvSpPr>
          <p:spPr>
            <a:xfrm>
              <a:off x="1651399" y="3780109"/>
              <a:ext cx="4121293" cy="2614721"/>
            </a:xfrm>
            <a:custGeom>
              <a:avLst/>
              <a:gdLst>
                <a:gd name="connsiteX0" fmla="*/ 2140335 w 4291071"/>
                <a:gd name="connsiteY0" fmla="*/ 0 h 2537712"/>
                <a:gd name="connsiteX1" fmla="*/ 3535127 w 4291071"/>
                <a:gd name="connsiteY1" fmla="*/ 749567 h 2537712"/>
                <a:gd name="connsiteX2" fmla="*/ 3548724 w 4291071"/>
                <a:gd name="connsiteY2" fmla="*/ 788193 h 2537712"/>
                <a:gd name="connsiteX3" fmla="*/ 4291071 w 4291071"/>
                <a:gd name="connsiteY3" fmla="*/ 2537712 h 2537712"/>
                <a:gd name="connsiteX4" fmla="*/ 0 w 4291071"/>
                <a:gd name="connsiteY4" fmla="*/ 2537712 h 2537712"/>
                <a:gd name="connsiteX5" fmla="*/ 703929 w 4291071"/>
                <a:gd name="connsiteY5" fmla="*/ 878734 h 2537712"/>
                <a:gd name="connsiteX6" fmla="*/ 709555 w 4291071"/>
                <a:gd name="connsiteY6" fmla="*/ 851804 h 2537712"/>
                <a:gd name="connsiteX7" fmla="*/ 2140335 w 4291071"/>
                <a:gd name="connsiteY7" fmla="*/ 0 h 25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071" h="2537712">
                  <a:moveTo>
                    <a:pt x="2140335" y="0"/>
                  </a:moveTo>
                  <a:cubicBezTo>
                    <a:pt x="2795685" y="0"/>
                    <a:pt x="3350217" y="315306"/>
                    <a:pt x="3535127" y="749567"/>
                  </a:cubicBezTo>
                  <a:lnTo>
                    <a:pt x="3548724" y="788193"/>
                  </a:lnTo>
                  <a:lnTo>
                    <a:pt x="4291071" y="2537712"/>
                  </a:lnTo>
                  <a:lnTo>
                    <a:pt x="0" y="2537712"/>
                  </a:lnTo>
                  <a:lnTo>
                    <a:pt x="703929" y="878734"/>
                  </a:lnTo>
                  <a:lnTo>
                    <a:pt x="709555" y="851804"/>
                  </a:lnTo>
                  <a:cubicBezTo>
                    <a:pt x="845737" y="365680"/>
                    <a:pt x="1434573" y="0"/>
                    <a:pt x="214033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D88D3F-E329-E846-A96F-B60CCEC8721B}"/>
                </a:ext>
              </a:extLst>
            </p:cNvPr>
            <p:cNvSpPr/>
            <p:nvPr/>
          </p:nvSpPr>
          <p:spPr>
            <a:xfrm>
              <a:off x="1162694" y="1690256"/>
              <a:ext cx="5178806" cy="4096396"/>
            </a:xfrm>
            <a:custGeom>
              <a:avLst/>
              <a:gdLst>
                <a:gd name="connsiteX0" fmla="*/ 2785533 w 5571066"/>
                <a:gd name="connsiteY0" fmla="*/ 0 h 4829783"/>
                <a:gd name="connsiteX1" fmla="*/ 5571066 w 5571066"/>
                <a:gd name="connsiteY1" fmla="*/ 2554790 h 4829783"/>
                <a:gd name="connsiteX2" fmla="*/ 4755202 w 5571066"/>
                <a:gd name="connsiteY2" fmla="*/ 4361300 h 4829783"/>
                <a:gd name="connsiteX3" fmla="*/ 4664083 w 5571066"/>
                <a:gd name="connsiteY3" fmla="*/ 4437255 h 4829783"/>
                <a:gd name="connsiteX4" fmla="*/ 4590562 w 5571066"/>
                <a:gd name="connsiteY4" fmla="*/ 4470493 h 4829783"/>
                <a:gd name="connsiteX5" fmla="*/ 2810933 w 5571066"/>
                <a:gd name="connsiteY5" fmla="*/ 4829783 h 4829783"/>
                <a:gd name="connsiteX6" fmla="*/ 1031304 w 5571066"/>
                <a:gd name="connsiteY6" fmla="*/ 4470493 h 4829783"/>
                <a:gd name="connsiteX7" fmla="*/ 846782 w 5571066"/>
                <a:gd name="connsiteY7" fmla="*/ 4387072 h 4829783"/>
                <a:gd name="connsiteX8" fmla="*/ 815864 w 5571066"/>
                <a:gd name="connsiteY8" fmla="*/ 4361300 h 4829783"/>
                <a:gd name="connsiteX9" fmla="*/ 0 w 5571066"/>
                <a:gd name="connsiteY9" fmla="*/ 2554790 h 4829783"/>
                <a:gd name="connsiteX10" fmla="*/ 2785533 w 5571066"/>
                <a:gd name="connsiteY10" fmla="*/ 0 h 482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1066" h="4829783">
                  <a:moveTo>
                    <a:pt x="2785533" y="0"/>
                  </a:moveTo>
                  <a:cubicBezTo>
                    <a:pt x="4323940" y="0"/>
                    <a:pt x="5571066" y="1143818"/>
                    <a:pt x="5571066" y="2554790"/>
                  </a:cubicBezTo>
                  <a:cubicBezTo>
                    <a:pt x="5571066" y="3260276"/>
                    <a:pt x="5259285" y="3898974"/>
                    <a:pt x="4755202" y="4361300"/>
                  </a:cubicBezTo>
                  <a:lnTo>
                    <a:pt x="4664083" y="4437255"/>
                  </a:lnTo>
                  <a:lnTo>
                    <a:pt x="4590562" y="4470493"/>
                  </a:lnTo>
                  <a:cubicBezTo>
                    <a:pt x="4043575" y="4701849"/>
                    <a:pt x="3442195" y="4829783"/>
                    <a:pt x="2810933" y="4829783"/>
                  </a:cubicBezTo>
                  <a:cubicBezTo>
                    <a:pt x="2179672" y="4829783"/>
                    <a:pt x="1578291" y="4701849"/>
                    <a:pt x="1031304" y="4470493"/>
                  </a:cubicBezTo>
                  <a:lnTo>
                    <a:pt x="846782" y="4387072"/>
                  </a:lnTo>
                  <a:lnTo>
                    <a:pt x="815864" y="4361300"/>
                  </a:lnTo>
                  <a:cubicBezTo>
                    <a:pt x="311782" y="3898974"/>
                    <a:pt x="0" y="3260276"/>
                    <a:pt x="0" y="2554790"/>
                  </a:cubicBezTo>
                  <a:cubicBezTo>
                    <a:pt x="0" y="1143818"/>
                    <a:pt x="1247126" y="0"/>
                    <a:pt x="2785533" y="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69DC9F-484B-3F49-96B6-75ED79728D2A}"/>
                    </a:ext>
                  </a:extLst>
                </p:cNvPr>
                <p:cNvSpPr txBox="1"/>
                <p:nvPr/>
              </p:nvSpPr>
              <p:spPr>
                <a:xfrm>
                  <a:off x="3557533" y="5622912"/>
                  <a:ext cx="3278256" cy="606928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69DC9F-484B-3F49-96B6-75ED79728D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533" y="5622912"/>
                  <a:ext cx="3278256" cy="606928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02C2A0-C634-AB4F-A9ED-B35275F234DB}"/>
                </a:ext>
              </a:extLst>
            </p:cNvPr>
            <p:cNvSpPr/>
            <p:nvPr/>
          </p:nvSpPr>
          <p:spPr>
            <a:xfrm rot="14013997">
              <a:off x="3633576" y="1641071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1745ED-5C85-B544-8A92-57E23D2F95A2}"/>
                    </a:ext>
                  </a:extLst>
                </p:cNvPr>
                <p:cNvSpPr txBox="1"/>
                <p:nvPr/>
              </p:nvSpPr>
              <p:spPr>
                <a:xfrm>
                  <a:off x="3444469" y="1009602"/>
                  <a:ext cx="341466" cy="606928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1745ED-5C85-B544-8A92-57E23D2F9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469" y="1009602"/>
                  <a:ext cx="341466" cy="606928"/>
                </a:xfrm>
                <a:prstGeom prst="rect">
                  <a:avLst/>
                </a:prstGeom>
                <a:blipFill>
                  <a:blip r:embed="rId4"/>
                  <a:stretch>
                    <a:fillRect l="-7143" r="-42857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1756E5-967C-814B-83D6-145BAE1E5168}"/>
                </a:ext>
              </a:extLst>
            </p:cNvPr>
            <p:cNvSpPr/>
            <p:nvPr/>
          </p:nvSpPr>
          <p:spPr>
            <a:xfrm rot="14013997">
              <a:off x="1275969" y="3090454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A58A60-DBC1-2349-995E-63F97C484AAB}"/>
                </a:ext>
              </a:extLst>
            </p:cNvPr>
            <p:cNvSpPr/>
            <p:nvPr/>
          </p:nvSpPr>
          <p:spPr>
            <a:xfrm rot="14013997">
              <a:off x="2868256" y="3949168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BB6542-0CDD-AA4F-AD84-E7E6DBC16DFB}"/>
                </a:ext>
              </a:extLst>
            </p:cNvPr>
            <p:cNvCxnSpPr>
              <a:cxnSpLocks/>
              <a:stCxn id="12" idx="0"/>
              <a:endCxn id="21" idx="5"/>
            </p:cNvCxnSpPr>
            <p:nvPr/>
          </p:nvCxnSpPr>
          <p:spPr>
            <a:xfrm flipH="1">
              <a:off x="2920563" y="1713943"/>
              <a:ext cx="721563" cy="223595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6D287F-F77F-F34F-9C5F-9BC9BBBFA74B}"/>
                </a:ext>
              </a:extLst>
            </p:cNvPr>
            <p:cNvCxnSpPr>
              <a:cxnSpLocks/>
              <a:stCxn id="20" idx="2"/>
              <a:endCxn id="21" idx="7"/>
            </p:cNvCxnSpPr>
            <p:nvPr/>
          </p:nvCxnSpPr>
          <p:spPr>
            <a:xfrm>
              <a:off x="1348227" y="3172648"/>
              <a:ext cx="1520315" cy="815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C571119-4653-B34D-8BF2-831ED14BEC36}"/>
                    </a:ext>
                  </a:extLst>
                </p:cNvPr>
                <p:cNvSpPr txBox="1"/>
                <p:nvPr/>
              </p:nvSpPr>
              <p:spPr>
                <a:xfrm>
                  <a:off x="2742857" y="2401868"/>
                  <a:ext cx="341466" cy="606928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C571119-4653-B34D-8BF2-831ED14BE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57" y="2401868"/>
                  <a:ext cx="341466" cy="606928"/>
                </a:xfrm>
                <a:prstGeom prst="rect">
                  <a:avLst/>
                </a:prstGeom>
                <a:blipFill>
                  <a:blip r:embed="rId5"/>
                  <a:stretch>
                    <a:fillRect r="-30233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ED8B63C-29DD-F44D-8D7B-A7D9FDEB6D01}"/>
                    </a:ext>
                  </a:extLst>
                </p:cNvPr>
                <p:cNvSpPr txBox="1"/>
                <p:nvPr/>
              </p:nvSpPr>
              <p:spPr>
                <a:xfrm rot="1427214">
                  <a:off x="1188322" y="3386440"/>
                  <a:ext cx="1612242" cy="606928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ED8B63C-29DD-F44D-8D7B-A7D9FDEB6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27214">
                  <a:off x="1188322" y="3386440"/>
                  <a:ext cx="1612242" cy="6069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88106DC-90D7-FC4C-A833-B59F6769BB5D}"/>
                    </a:ext>
                  </a:extLst>
                </p:cNvPr>
                <p:cNvSpPr txBox="1"/>
                <p:nvPr/>
              </p:nvSpPr>
              <p:spPr>
                <a:xfrm>
                  <a:off x="5436853" y="3430500"/>
                  <a:ext cx="719394" cy="606928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88106DC-90D7-FC4C-A833-B59F6769BB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853" y="3430500"/>
                  <a:ext cx="719394" cy="606928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913F652-A209-4F70-A35D-EC3AC6B982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{</a:t>
                </a:r>
                <a:r>
                  <a:rPr lang="en-US" sz="2400" dirty="0"/>
                  <a:t>where OPT might be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having paid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913F652-A209-4F70-A35D-EC3AC6B98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8"/>
                <a:stretch>
                  <a:fillRect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1121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C95BCA-BB84-D745-BCFF-31F06730B3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form convex, nested sets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C95BCA-BB84-D745-BCFF-31F06730B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FBFE47B-40A8-ED43-98EA-01819D749858}"/>
              </a:ext>
            </a:extLst>
          </p:cNvPr>
          <p:cNvGrpSpPr>
            <a:grpSpLocks noChangeAspect="1"/>
          </p:cNvGrpSpPr>
          <p:nvPr/>
        </p:nvGrpSpPr>
        <p:grpSpPr>
          <a:xfrm>
            <a:off x="7905858" y="1357288"/>
            <a:ext cx="3471893" cy="3695445"/>
            <a:chOff x="350475" y="1219200"/>
            <a:chExt cx="5033141" cy="54259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10B2E1-F001-4742-AA05-42237B42D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475" y="1219200"/>
              <a:ext cx="5033141" cy="5029200"/>
            </a:xfrm>
            <a:prstGeom prst="ellipse">
              <a:avLst/>
            </a:prstGeom>
            <a:solidFill>
              <a:schemeClr val="accent1">
                <a:alpha val="28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726B811-8B87-8F4D-862C-2520C2B87550}"/>
                </a:ext>
              </a:extLst>
            </p:cNvPr>
            <p:cNvSpPr/>
            <p:nvPr/>
          </p:nvSpPr>
          <p:spPr>
            <a:xfrm>
              <a:off x="1622591" y="4832908"/>
              <a:ext cx="2474642" cy="1776587"/>
            </a:xfrm>
            <a:custGeom>
              <a:avLst/>
              <a:gdLst>
                <a:gd name="connsiteX0" fmla="*/ 2140335 w 4291071"/>
                <a:gd name="connsiteY0" fmla="*/ 0 h 2537712"/>
                <a:gd name="connsiteX1" fmla="*/ 3535127 w 4291071"/>
                <a:gd name="connsiteY1" fmla="*/ 749567 h 2537712"/>
                <a:gd name="connsiteX2" fmla="*/ 3548724 w 4291071"/>
                <a:gd name="connsiteY2" fmla="*/ 788193 h 2537712"/>
                <a:gd name="connsiteX3" fmla="*/ 4291071 w 4291071"/>
                <a:gd name="connsiteY3" fmla="*/ 2537712 h 2537712"/>
                <a:gd name="connsiteX4" fmla="*/ 0 w 4291071"/>
                <a:gd name="connsiteY4" fmla="*/ 2537712 h 2537712"/>
                <a:gd name="connsiteX5" fmla="*/ 703929 w 4291071"/>
                <a:gd name="connsiteY5" fmla="*/ 878734 h 2537712"/>
                <a:gd name="connsiteX6" fmla="*/ 709555 w 4291071"/>
                <a:gd name="connsiteY6" fmla="*/ 851804 h 2537712"/>
                <a:gd name="connsiteX7" fmla="*/ 2140335 w 4291071"/>
                <a:gd name="connsiteY7" fmla="*/ 0 h 25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1071" h="2537712">
                  <a:moveTo>
                    <a:pt x="2140335" y="0"/>
                  </a:moveTo>
                  <a:cubicBezTo>
                    <a:pt x="2795685" y="0"/>
                    <a:pt x="3350217" y="315306"/>
                    <a:pt x="3535127" y="749567"/>
                  </a:cubicBezTo>
                  <a:lnTo>
                    <a:pt x="3548724" y="788193"/>
                  </a:lnTo>
                  <a:lnTo>
                    <a:pt x="4291071" y="2537712"/>
                  </a:lnTo>
                  <a:lnTo>
                    <a:pt x="0" y="2537712"/>
                  </a:lnTo>
                  <a:lnTo>
                    <a:pt x="703929" y="878734"/>
                  </a:lnTo>
                  <a:lnTo>
                    <a:pt x="709555" y="851804"/>
                  </a:lnTo>
                  <a:cubicBezTo>
                    <a:pt x="845737" y="365680"/>
                    <a:pt x="1434573" y="0"/>
                    <a:pt x="214033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F1D85F0-A824-D747-9E85-2E0A32B17724}"/>
                </a:ext>
              </a:extLst>
            </p:cNvPr>
            <p:cNvSpPr/>
            <p:nvPr/>
          </p:nvSpPr>
          <p:spPr>
            <a:xfrm>
              <a:off x="1310866" y="3643666"/>
              <a:ext cx="3109629" cy="2593622"/>
            </a:xfrm>
            <a:custGeom>
              <a:avLst/>
              <a:gdLst>
                <a:gd name="connsiteX0" fmla="*/ 2785533 w 5571066"/>
                <a:gd name="connsiteY0" fmla="*/ 0 h 4829783"/>
                <a:gd name="connsiteX1" fmla="*/ 5571066 w 5571066"/>
                <a:gd name="connsiteY1" fmla="*/ 2554790 h 4829783"/>
                <a:gd name="connsiteX2" fmla="*/ 4755202 w 5571066"/>
                <a:gd name="connsiteY2" fmla="*/ 4361300 h 4829783"/>
                <a:gd name="connsiteX3" fmla="*/ 4664083 w 5571066"/>
                <a:gd name="connsiteY3" fmla="*/ 4437255 h 4829783"/>
                <a:gd name="connsiteX4" fmla="*/ 4590562 w 5571066"/>
                <a:gd name="connsiteY4" fmla="*/ 4470493 h 4829783"/>
                <a:gd name="connsiteX5" fmla="*/ 2810933 w 5571066"/>
                <a:gd name="connsiteY5" fmla="*/ 4829783 h 4829783"/>
                <a:gd name="connsiteX6" fmla="*/ 1031304 w 5571066"/>
                <a:gd name="connsiteY6" fmla="*/ 4470493 h 4829783"/>
                <a:gd name="connsiteX7" fmla="*/ 846782 w 5571066"/>
                <a:gd name="connsiteY7" fmla="*/ 4387072 h 4829783"/>
                <a:gd name="connsiteX8" fmla="*/ 815864 w 5571066"/>
                <a:gd name="connsiteY8" fmla="*/ 4361300 h 4829783"/>
                <a:gd name="connsiteX9" fmla="*/ 0 w 5571066"/>
                <a:gd name="connsiteY9" fmla="*/ 2554790 h 4829783"/>
                <a:gd name="connsiteX10" fmla="*/ 2785533 w 5571066"/>
                <a:gd name="connsiteY10" fmla="*/ 0 h 482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1066" h="4829783">
                  <a:moveTo>
                    <a:pt x="2785533" y="0"/>
                  </a:moveTo>
                  <a:cubicBezTo>
                    <a:pt x="4323940" y="0"/>
                    <a:pt x="5571066" y="1143818"/>
                    <a:pt x="5571066" y="2554790"/>
                  </a:cubicBezTo>
                  <a:cubicBezTo>
                    <a:pt x="5571066" y="3260276"/>
                    <a:pt x="5259285" y="3898974"/>
                    <a:pt x="4755202" y="4361300"/>
                  </a:cubicBezTo>
                  <a:lnTo>
                    <a:pt x="4664083" y="4437255"/>
                  </a:lnTo>
                  <a:lnTo>
                    <a:pt x="4590562" y="4470493"/>
                  </a:lnTo>
                  <a:cubicBezTo>
                    <a:pt x="4043575" y="4701849"/>
                    <a:pt x="3442195" y="4829783"/>
                    <a:pt x="2810933" y="4829783"/>
                  </a:cubicBezTo>
                  <a:cubicBezTo>
                    <a:pt x="2179672" y="4829783"/>
                    <a:pt x="1578291" y="4701849"/>
                    <a:pt x="1031304" y="4470493"/>
                  </a:cubicBezTo>
                  <a:lnTo>
                    <a:pt x="846782" y="4387072"/>
                  </a:lnTo>
                  <a:lnTo>
                    <a:pt x="815864" y="4361300"/>
                  </a:lnTo>
                  <a:cubicBezTo>
                    <a:pt x="311782" y="3898974"/>
                    <a:pt x="0" y="3260276"/>
                    <a:pt x="0" y="2554790"/>
                  </a:cubicBezTo>
                  <a:cubicBezTo>
                    <a:pt x="0" y="1143818"/>
                    <a:pt x="1247126" y="0"/>
                    <a:pt x="2785533" y="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43345A-DE74-9446-9260-EFE27522F034}"/>
                    </a:ext>
                  </a:extLst>
                </p:cNvPr>
                <p:cNvSpPr txBox="1"/>
                <p:nvPr/>
              </p:nvSpPr>
              <p:spPr>
                <a:xfrm>
                  <a:off x="2640339" y="3064640"/>
                  <a:ext cx="341465" cy="677852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43345A-DE74-9446-9260-EFE27522F0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339" y="3064640"/>
                  <a:ext cx="341465" cy="677852"/>
                </a:xfrm>
                <a:prstGeom prst="rect">
                  <a:avLst/>
                </a:prstGeom>
                <a:blipFill>
                  <a:blip r:embed="rId4"/>
                  <a:stretch>
                    <a:fillRect l="-5128" r="-56410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AFA414-63EF-294C-AB8A-67F84A2CCEBA}"/>
                    </a:ext>
                  </a:extLst>
                </p:cNvPr>
                <p:cNvSpPr txBox="1"/>
                <p:nvPr/>
              </p:nvSpPr>
              <p:spPr>
                <a:xfrm>
                  <a:off x="3759618" y="4709643"/>
                  <a:ext cx="719395" cy="677852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AFA414-63EF-294C-AB8A-67F84A2CC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618" y="4709643"/>
                  <a:ext cx="719395" cy="677852"/>
                </a:xfrm>
                <a:prstGeom prst="rect">
                  <a:avLst/>
                </a:prstGeom>
                <a:blipFill>
                  <a:blip r:embed="rId5"/>
                  <a:stretch>
                    <a:fillRect l="-3704" b="-4000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6F384E7-5478-EF4F-9757-3D88D0C69E74}"/>
                    </a:ext>
                  </a:extLst>
                </p:cNvPr>
                <p:cNvSpPr txBox="1"/>
                <p:nvPr/>
              </p:nvSpPr>
              <p:spPr>
                <a:xfrm>
                  <a:off x="3461752" y="5967284"/>
                  <a:ext cx="719395" cy="677852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6F384E7-5478-EF4F-9757-3D88D0C69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1752" y="5967284"/>
                  <a:ext cx="719395" cy="677852"/>
                </a:xfrm>
                <a:prstGeom prst="rect">
                  <a:avLst/>
                </a:prstGeom>
                <a:blipFill>
                  <a:blip r:embed="rId6"/>
                  <a:stretch>
                    <a:fillRect l="-3704" b="-3947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201096-281E-4149-8054-355021D46701}"/>
                </a:ext>
              </a:extLst>
            </p:cNvPr>
            <p:cNvCxnSpPr>
              <a:cxnSpLocks/>
              <a:stCxn id="6" idx="6"/>
              <a:endCxn id="10" idx="1"/>
            </p:cNvCxnSpPr>
            <p:nvPr/>
          </p:nvCxnSpPr>
          <p:spPr>
            <a:xfrm flipH="1" flipV="1">
              <a:off x="1087561" y="1955710"/>
              <a:ext cx="1760297" cy="1671419"/>
            </a:xfrm>
            <a:prstGeom prst="line">
              <a:avLst/>
            </a:prstGeom>
            <a:ln w="25400" cap="flat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3227FD-8538-0C4C-9242-DFAF4E12E90B}"/>
                </a:ext>
              </a:extLst>
            </p:cNvPr>
            <p:cNvSpPr/>
            <p:nvPr/>
          </p:nvSpPr>
          <p:spPr>
            <a:xfrm rot="14013997">
              <a:off x="2829106" y="3617882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C70008-2EBE-E94F-AB63-1DD12D0B66EB}"/>
                    </a:ext>
                  </a:extLst>
                </p:cNvPr>
                <p:cNvSpPr txBox="1"/>
                <p:nvPr/>
              </p:nvSpPr>
              <p:spPr>
                <a:xfrm>
                  <a:off x="1979700" y="2311969"/>
                  <a:ext cx="341465" cy="677852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accent5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C70008-2EBE-E94F-AB63-1DD12D0B6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00" y="2311969"/>
                  <a:ext cx="341465" cy="677852"/>
                </a:xfrm>
                <a:prstGeom prst="rect">
                  <a:avLst/>
                </a:prstGeom>
                <a:blipFill>
                  <a:blip r:embed="rId7"/>
                  <a:stretch>
                    <a:fillRect r="-33333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BF5BC97-C827-8B44-9224-A26C71892014}"/>
                    </a:ext>
                  </a:extLst>
                </p:cNvPr>
                <p:cNvSpPr/>
                <p:nvPr/>
              </p:nvSpPr>
              <p:spPr>
                <a:xfrm>
                  <a:off x="3859085" y="2857906"/>
                  <a:ext cx="1172691" cy="677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BF5BC97-C827-8B44-9224-A26C718920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085" y="2857906"/>
                  <a:ext cx="1172691" cy="677852"/>
                </a:xfrm>
                <a:prstGeom prst="rect">
                  <a:avLst/>
                </a:prstGeom>
                <a:blipFill>
                  <a:blip r:embed="rId8"/>
                  <a:stretch>
                    <a:fillRect l="-2256" r="-39098"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C02010-6A59-6148-AF51-1B3D6F2870B8}"/>
              </a:ext>
            </a:extLst>
          </p:cNvPr>
          <p:cNvGrpSpPr>
            <a:grpSpLocks noChangeAspect="1"/>
          </p:cNvGrpSpPr>
          <p:nvPr/>
        </p:nvGrpSpPr>
        <p:grpSpPr>
          <a:xfrm>
            <a:off x="606555" y="1803913"/>
            <a:ext cx="5894335" cy="2971046"/>
            <a:chOff x="4059758" y="2975551"/>
            <a:chExt cx="6818264" cy="343675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21A8F1-8FFB-E942-8607-690D1920B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7872" y="3716867"/>
              <a:ext cx="2743200" cy="2695437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9E3145A-EAF7-ED48-A752-16775AFFFE41}"/>
                </a:ext>
              </a:extLst>
            </p:cNvPr>
            <p:cNvCxnSpPr>
              <a:cxnSpLocks/>
              <a:stCxn id="35" idx="6"/>
              <a:endCxn id="38" idx="2"/>
            </p:cNvCxnSpPr>
            <p:nvPr/>
          </p:nvCxnSpPr>
          <p:spPr>
            <a:xfrm flipV="1">
              <a:off x="4150427" y="4958920"/>
              <a:ext cx="2869045" cy="353766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04AA08-AA9F-7440-B33B-6B8EBE3F8E81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5988386" y="4296760"/>
              <a:ext cx="2221986" cy="1392452"/>
            </a:xfrm>
            <a:prstGeom prst="line">
              <a:avLst/>
            </a:prstGeom>
            <a:ln w="349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FBE26A-29B4-2F4B-80D2-518FC9656C5C}"/>
                </a:ext>
              </a:extLst>
            </p:cNvPr>
            <p:cNvCxnSpPr>
              <a:cxnSpLocks/>
              <a:stCxn id="32" idx="2"/>
              <a:endCxn id="31" idx="6"/>
            </p:cNvCxnSpPr>
            <p:nvPr/>
          </p:nvCxnSpPr>
          <p:spPr>
            <a:xfrm>
              <a:off x="6119065" y="3285203"/>
              <a:ext cx="4165526" cy="2553420"/>
            </a:xfrm>
            <a:prstGeom prst="line">
              <a:avLst/>
            </a:prstGeom>
            <a:ln w="349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D94832-B1AD-D84F-9390-212B27ED9B2C}"/>
                </a:ext>
              </a:extLst>
            </p:cNvPr>
            <p:cNvCxnSpPr>
              <a:cxnSpLocks/>
              <a:stCxn id="33" idx="0"/>
              <a:endCxn id="32" idx="1"/>
            </p:cNvCxnSpPr>
            <p:nvPr/>
          </p:nvCxnSpPr>
          <p:spPr>
            <a:xfrm flipV="1">
              <a:off x="5956330" y="3293720"/>
              <a:ext cx="128839" cy="924991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prstDash val="soli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5D76B9-5DD3-9445-8666-CF0969391A86}"/>
                </a:ext>
              </a:extLst>
            </p:cNvPr>
            <p:cNvCxnSpPr>
              <a:cxnSpLocks/>
              <a:stCxn id="34" idx="6"/>
              <a:endCxn id="31" idx="7"/>
            </p:cNvCxnSpPr>
            <p:nvPr/>
          </p:nvCxnSpPr>
          <p:spPr>
            <a:xfrm>
              <a:off x="8287763" y="5721541"/>
              <a:ext cx="1978703" cy="14696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9FF156-0C1F-8842-B720-A0D23B275837}"/>
                </a:ext>
              </a:extLst>
            </p:cNvPr>
            <p:cNvSpPr/>
            <p:nvPr/>
          </p:nvSpPr>
          <p:spPr>
            <a:xfrm rot="14013997">
              <a:off x="10266180" y="5829377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FC688A-70A9-8842-9452-29E03A39363C}"/>
                </a:ext>
              </a:extLst>
            </p:cNvPr>
            <p:cNvSpPr/>
            <p:nvPr/>
          </p:nvSpPr>
          <p:spPr>
            <a:xfrm rot="14013997">
              <a:off x="6046807" y="3203009"/>
              <a:ext cx="90669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A49A403-252E-7144-862C-00BEBFC8E6A0}"/>
                </a:ext>
              </a:extLst>
            </p:cNvPr>
            <p:cNvSpPr/>
            <p:nvPr/>
          </p:nvSpPr>
          <p:spPr>
            <a:xfrm>
              <a:off x="5910995" y="4218711"/>
              <a:ext cx="90669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80996B-BC57-1449-9A0C-FF66EA6EF066}"/>
                </a:ext>
              </a:extLst>
            </p:cNvPr>
            <p:cNvSpPr/>
            <p:nvPr/>
          </p:nvSpPr>
          <p:spPr>
            <a:xfrm>
              <a:off x="8197094" y="5675821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2E5945-CCB1-C340-8003-D40FF15B1264}"/>
                </a:ext>
              </a:extLst>
            </p:cNvPr>
            <p:cNvSpPr/>
            <p:nvPr/>
          </p:nvSpPr>
          <p:spPr>
            <a:xfrm>
              <a:off x="4059758" y="5266966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6680CDE-BB24-B84E-BADC-9140797DBADE}"/>
                </a:ext>
              </a:extLst>
            </p:cNvPr>
            <p:cNvCxnSpPr>
              <a:stCxn id="35" idx="6"/>
              <a:endCxn id="33" idx="2"/>
            </p:cNvCxnSpPr>
            <p:nvPr/>
          </p:nvCxnSpPr>
          <p:spPr>
            <a:xfrm flipV="1">
              <a:off x="4150427" y="4264431"/>
              <a:ext cx="1760568" cy="1048255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76AADE5-1080-3443-93A7-E7AD4F998B74}"/>
                </a:ext>
              </a:extLst>
            </p:cNvPr>
            <p:cNvCxnSpPr>
              <a:cxnSpLocks/>
              <a:stCxn id="35" idx="5"/>
              <a:endCxn id="34" idx="2"/>
            </p:cNvCxnSpPr>
            <p:nvPr/>
          </p:nvCxnSpPr>
          <p:spPr>
            <a:xfrm>
              <a:off x="4137149" y="5345015"/>
              <a:ext cx="4059945" cy="376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3D3D70-AF9D-4B4C-B95E-E8DFD7AE62A5}"/>
                </a:ext>
              </a:extLst>
            </p:cNvPr>
            <p:cNvSpPr/>
            <p:nvPr/>
          </p:nvSpPr>
          <p:spPr>
            <a:xfrm>
              <a:off x="7019472" y="4913200"/>
              <a:ext cx="90669" cy="91440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ADC5ED-241E-7D4B-8411-AAFCF1E9AC5A}"/>
                </a:ext>
              </a:extLst>
            </p:cNvPr>
            <p:cNvSpPr/>
            <p:nvPr/>
          </p:nvSpPr>
          <p:spPr>
            <a:xfrm>
              <a:off x="8022454" y="4456337"/>
              <a:ext cx="90669" cy="91440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1B6AEE-D86F-A646-92EB-6A3EDC78FD49}"/>
                </a:ext>
              </a:extLst>
            </p:cNvPr>
            <p:cNvCxnSpPr>
              <a:cxnSpLocks/>
              <a:stCxn id="38" idx="7"/>
              <a:endCxn id="39" idx="3"/>
            </p:cNvCxnSpPr>
            <p:nvPr/>
          </p:nvCxnSpPr>
          <p:spPr>
            <a:xfrm flipV="1">
              <a:off x="7096863" y="4534386"/>
              <a:ext cx="938869" cy="392205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4031B34-0425-9343-A5C5-0DAB59BC85FB}"/>
                    </a:ext>
                  </a:extLst>
                </p:cNvPr>
                <p:cNvSpPr txBox="1"/>
                <p:nvPr/>
              </p:nvSpPr>
              <p:spPr>
                <a:xfrm>
                  <a:off x="5617935" y="2975551"/>
                  <a:ext cx="504362" cy="534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4031B34-0425-9343-A5C5-0DAB59BC8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935" y="2975551"/>
                  <a:ext cx="504362" cy="5340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517897-CFE3-944B-908E-7666DEC328B1}"/>
                    </a:ext>
                  </a:extLst>
                </p:cNvPr>
                <p:cNvSpPr txBox="1"/>
                <p:nvPr/>
              </p:nvSpPr>
              <p:spPr>
                <a:xfrm>
                  <a:off x="10369062" y="5580637"/>
                  <a:ext cx="508960" cy="534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517897-CFE3-944B-908E-7666DEC32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9062" y="5580637"/>
                  <a:ext cx="508960" cy="534030"/>
                </a:xfrm>
                <a:prstGeom prst="rect">
                  <a:avLst/>
                </a:prstGeom>
                <a:blipFill>
                  <a:blip r:embed="rId10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487E602-3E61-DC40-9D6E-0AC306A89159}"/>
                    </a:ext>
                  </a:extLst>
                </p:cNvPr>
                <p:cNvSpPr txBox="1"/>
                <p:nvPr/>
              </p:nvSpPr>
              <p:spPr>
                <a:xfrm>
                  <a:off x="8147076" y="5687112"/>
                  <a:ext cx="648847" cy="534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487E602-3E61-DC40-9D6E-0AC306A89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076" y="5687112"/>
                  <a:ext cx="648847" cy="534030"/>
                </a:xfrm>
                <a:prstGeom prst="rect">
                  <a:avLst/>
                </a:prstGeom>
                <a:blipFill>
                  <a:blip r:embed="rId11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63D469-48C1-7D49-A4D6-F9761FC4CA87}"/>
                    </a:ext>
                  </a:extLst>
                </p:cNvPr>
                <p:cNvSpPr txBox="1"/>
                <p:nvPr/>
              </p:nvSpPr>
              <p:spPr>
                <a:xfrm>
                  <a:off x="5423108" y="3818931"/>
                  <a:ext cx="646845" cy="534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3">
                        <a:lumMod val="75000"/>
                      </a:schemeClr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63D469-48C1-7D49-A4D6-F9761FC4C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3108" y="3818931"/>
                  <a:ext cx="646845" cy="534030"/>
                </a:xfrm>
                <a:prstGeom prst="rect">
                  <a:avLst/>
                </a:prstGeom>
                <a:blipFill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1CAD81-993E-B143-B91A-20C34DBF442A}"/>
                    </a:ext>
                  </a:extLst>
                </p:cNvPr>
                <p:cNvSpPr txBox="1"/>
                <p:nvPr/>
              </p:nvSpPr>
              <p:spPr>
                <a:xfrm>
                  <a:off x="8197094" y="4091648"/>
                  <a:ext cx="1799830" cy="534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)/2</m:t>
                        </m:r>
                      </m:oMath>
                    </m:oMathPara>
                  </a14:m>
                  <a:endParaRPr lang="en-US" sz="2400" dirty="0">
                    <a:solidFill>
                      <a:schemeClr val="accent5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1CAD81-993E-B143-B91A-20C34DBF4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094" y="4091648"/>
                  <a:ext cx="1799830" cy="534030"/>
                </a:xfrm>
                <a:prstGeom prst="rect">
                  <a:avLst/>
                </a:prstGeom>
                <a:blipFill>
                  <a:blip r:embed="rId13"/>
                  <a:stretch>
                    <a:fillRect l="-392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3F0C358-4E93-D34A-B65B-F0B544E7113C}"/>
                    </a:ext>
                  </a:extLst>
                </p:cNvPr>
                <p:cNvSpPr txBox="1"/>
                <p:nvPr/>
              </p:nvSpPr>
              <p:spPr>
                <a:xfrm>
                  <a:off x="5807686" y="5051391"/>
                  <a:ext cx="1774094" cy="4628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)/2</m:t>
                        </m:r>
                      </m:oMath>
                    </m:oMathPara>
                  </a14:m>
                  <a:endParaRPr lang="en-US" sz="2000" dirty="0">
                    <a:solidFill>
                      <a:schemeClr val="accent5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3F0C358-4E93-D34A-B65B-F0B544E71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7686" y="5051391"/>
                  <a:ext cx="1774094" cy="462827"/>
                </a:xfrm>
                <a:prstGeom prst="rect">
                  <a:avLst/>
                </a:prstGeom>
                <a:blipFill>
                  <a:blip r:embed="rId14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DEE9065-F6C5-A549-BC16-BAF6687D226D}"/>
                    </a:ext>
                  </a:extLst>
                </p:cNvPr>
                <p:cNvSpPr txBox="1"/>
                <p:nvPr/>
              </p:nvSpPr>
              <p:spPr>
                <a:xfrm>
                  <a:off x="6696378" y="5811469"/>
                  <a:ext cx="681185" cy="534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DEE9065-F6C5-A549-BC16-BAF6687D2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378" y="5811469"/>
                  <a:ext cx="681185" cy="534030"/>
                </a:xfrm>
                <a:prstGeom prst="rect">
                  <a:avLst/>
                </a:prstGeom>
                <a:blipFill>
                  <a:blip r:embed="rId1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72D5E-F58A-B342-AA71-11BEB10E2763}"/>
                  </a:ext>
                </a:extLst>
              </p:cNvPr>
              <p:cNvSpPr txBox="1"/>
              <p:nvPr/>
            </p:nvSpPr>
            <p:spPr>
              <a:xfrm>
                <a:off x="963939" y="5930543"/>
                <a:ext cx="9145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-competitive algo for nested case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latin typeface="Lato" panose="020F0502020204030203" pitchFamily="34" charset="0"/>
                  </a:rPr>
                  <a:t> pays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72D5E-F58A-B342-AA71-11BEB10E2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9" y="5930543"/>
                <a:ext cx="9145260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1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92E23C-68E7-084D-9B85-9820169B4E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Black-box algorithm to chase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may be infeasible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92E23C-68E7-084D-9B85-9820169B4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C1A7862-D746-134D-A601-9980DF460D5C}"/>
              </a:ext>
            </a:extLst>
          </p:cNvPr>
          <p:cNvGrpSpPr/>
          <p:nvPr/>
        </p:nvGrpSpPr>
        <p:grpSpPr>
          <a:xfrm>
            <a:off x="1406559" y="2206833"/>
            <a:ext cx="3569109" cy="3478981"/>
            <a:chOff x="5704893" y="2859976"/>
            <a:chExt cx="3569109" cy="34789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F50399-28B5-C944-9195-A2F5DE65B509}"/>
                </a:ext>
              </a:extLst>
            </p:cNvPr>
            <p:cNvGrpSpPr/>
            <p:nvPr/>
          </p:nvGrpSpPr>
          <p:grpSpPr>
            <a:xfrm>
              <a:off x="5704893" y="2859976"/>
              <a:ext cx="3569109" cy="3478981"/>
              <a:chOff x="1162694" y="1690256"/>
              <a:chExt cx="5178806" cy="4704574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C1C789B-9FE1-BF40-AD51-87C5AF40E6EA}"/>
                  </a:ext>
                </a:extLst>
              </p:cNvPr>
              <p:cNvSpPr/>
              <p:nvPr/>
            </p:nvSpPr>
            <p:spPr>
              <a:xfrm>
                <a:off x="1651399" y="3780109"/>
                <a:ext cx="4121293" cy="2614721"/>
              </a:xfrm>
              <a:custGeom>
                <a:avLst/>
                <a:gdLst>
                  <a:gd name="connsiteX0" fmla="*/ 2140335 w 4291071"/>
                  <a:gd name="connsiteY0" fmla="*/ 0 h 2537712"/>
                  <a:gd name="connsiteX1" fmla="*/ 3535127 w 4291071"/>
                  <a:gd name="connsiteY1" fmla="*/ 749567 h 2537712"/>
                  <a:gd name="connsiteX2" fmla="*/ 3548724 w 4291071"/>
                  <a:gd name="connsiteY2" fmla="*/ 788193 h 2537712"/>
                  <a:gd name="connsiteX3" fmla="*/ 4291071 w 4291071"/>
                  <a:gd name="connsiteY3" fmla="*/ 2537712 h 2537712"/>
                  <a:gd name="connsiteX4" fmla="*/ 0 w 4291071"/>
                  <a:gd name="connsiteY4" fmla="*/ 2537712 h 2537712"/>
                  <a:gd name="connsiteX5" fmla="*/ 703929 w 4291071"/>
                  <a:gd name="connsiteY5" fmla="*/ 878734 h 2537712"/>
                  <a:gd name="connsiteX6" fmla="*/ 709555 w 4291071"/>
                  <a:gd name="connsiteY6" fmla="*/ 851804 h 2537712"/>
                  <a:gd name="connsiteX7" fmla="*/ 2140335 w 4291071"/>
                  <a:gd name="connsiteY7" fmla="*/ 0 h 253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1071" h="2537712">
                    <a:moveTo>
                      <a:pt x="2140335" y="0"/>
                    </a:moveTo>
                    <a:cubicBezTo>
                      <a:pt x="2795685" y="0"/>
                      <a:pt x="3350217" y="315306"/>
                      <a:pt x="3535127" y="749567"/>
                    </a:cubicBezTo>
                    <a:lnTo>
                      <a:pt x="3548724" y="788193"/>
                    </a:lnTo>
                    <a:lnTo>
                      <a:pt x="4291071" y="2537712"/>
                    </a:lnTo>
                    <a:lnTo>
                      <a:pt x="0" y="2537712"/>
                    </a:lnTo>
                    <a:lnTo>
                      <a:pt x="703929" y="878734"/>
                    </a:lnTo>
                    <a:lnTo>
                      <a:pt x="709555" y="851804"/>
                    </a:lnTo>
                    <a:cubicBezTo>
                      <a:pt x="845737" y="365680"/>
                      <a:pt x="1434573" y="0"/>
                      <a:pt x="2140335" y="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5E6FDF4-D8D6-A84D-B084-AA517D34742B}"/>
                  </a:ext>
                </a:extLst>
              </p:cNvPr>
              <p:cNvSpPr/>
              <p:nvPr/>
            </p:nvSpPr>
            <p:spPr>
              <a:xfrm>
                <a:off x="1162694" y="1690256"/>
                <a:ext cx="5178806" cy="4096396"/>
              </a:xfrm>
              <a:custGeom>
                <a:avLst/>
                <a:gdLst>
                  <a:gd name="connsiteX0" fmla="*/ 2785533 w 5571066"/>
                  <a:gd name="connsiteY0" fmla="*/ 0 h 4829783"/>
                  <a:gd name="connsiteX1" fmla="*/ 5571066 w 5571066"/>
                  <a:gd name="connsiteY1" fmla="*/ 2554790 h 4829783"/>
                  <a:gd name="connsiteX2" fmla="*/ 4755202 w 5571066"/>
                  <a:gd name="connsiteY2" fmla="*/ 4361300 h 4829783"/>
                  <a:gd name="connsiteX3" fmla="*/ 4664083 w 5571066"/>
                  <a:gd name="connsiteY3" fmla="*/ 4437255 h 4829783"/>
                  <a:gd name="connsiteX4" fmla="*/ 4590562 w 5571066"/>
                  <a:gd name="connsiteY4" fmla="*/ 4470493 h 4829783"/>
                  <a:gd name="connsiteX5" fmla="*/ 2810933 w 5571066"/>
                  <a:gd name="connsiteY5" fmla="*/ 4829783 h 4829783"/>
                  <a:gd name="connsiteX6" fmla="*/ 1031304 w 5571066"/>
                  <a:gd name="connsiteY6" fmla="*/ 4470493 h 4829783"/>
                  <a:gd name="connsiteX7" fmla="*/ 846782 w 5571066"/>
                  <a:gd name="connsiteY7" fmla="*/ 4387072 h 4829783"/>
                  <a:gd name="connsiteX8" fmla="*/ 815864 w 5571066"/>
                  <a:gd name="connsiteY8" fmla="*/ 4361300 h 4829783"/>
                  <a:gd name="connsiteX9" fmla="*/ 0 w 5571066"/>
                  <a:gd name="connsiteY9" fmla="*/ 2554790 h 4829783"/>
                  <a:gd name="connsiteX10" fmla="*/ 2785533 w 5571066"/>
                  <a:gd name="connsiteY10" fmla="*/ 0 h 482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71066" h="4829783">
                    <a:moveTo>
                      <a:pt x="2785533" y="0"/>
                    </a:moveTo>
                    <a:cubicBezTo>
                      <a:pt x="4323940" y="0"/>
                      <a:pt x="5571066" y="1143818"/>
                      <a:pt x="5571066" y="2554790"/>
                    </a:cubicBezTo>
                    <a:cubicBezTo>
                      <a:pt x="5571066" y="3260276"/>
                      <a:pt x="5259285" y="3898974"/>
                      <a:pt x="4755202" y="4361300"/>
                    </a:cubicBezTo>
                    <a:lnTo>
                      <a:pt x="4664083" y="4437255"/>
                    </a:lnTo>
                    <a:lnTo>
                      <a:pt x="4590562" y="4470493"/>
                    </a:lnTo>
                    <a:cubicBezTo>
                      <a:pt x="4043575" y="4701849"/>
                      <a:pt x="3442195" y="4829783"/>
                      <a:pt x="2810933" y="4829783"/>
                    </a:cubicBezTo>
                    <a:cubicBezTo>
                      <a:pt x="2179672" y="4829783"/>
                      <a:pt x="1578291" y="4701849"/>
                      <a:pt x="1031304" y="4470493"/>
                    </a:cubicBezTo>
                    <a:lnTo>
                      <a:pt x="846782" y="4387072"/>
                    </a:lnTo>
                    <a:lnTo>
                      <a:pt x="815864" y="4361300"/>
                    </a:lnTo>
                    <a:cubicBezTo>
                      <a:pt x="311782" y="3898974"/>
                      <a:pt x="0" y="3260276"/>
                      <a:pt x="0" y="2554790"/>
                    </a:cubicBezTo>
                    <a:cubicBezTo>
                      <a:pt x="0" y="1143818"/>
                      <a:pt x="1247126" y="0"/>
                      <a:pt x="2785533" y="0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F97DDE1-5560-9246-A977-6BF4B67F515D}"/>
                    </a:ext>
                  </a:extLst>
                </p:cNvPr>
                <p:cNvSpPr txBox="1"/>
                <p:nvPr/>
              </p:nvSpPr>
              <p:spPr>
                <a:xfrm>
                  <a:off x="8232752" y="5773478"/>
                  <a:ext cx="638728" cy="461665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F97DDE1-5560-9246-A977-6BF4B67F5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752" y="5773478"/>
                  <a:ext cx="63872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97A2F13-9EE3-3B46-A53B-8A186CEAA4EB}"/>
                    </a:ext>
                  </a:extLst>
                </p:cNvPr>
                <p:cNvSpPr txBox="1"/>
                <p:nvPr/>
              </p:nvSpPr>
              <p:spPr>
                <a:xfrm>
                  <a:off x="8552116" y="3828639"/>
                  <a:ext cx="719395" cy="461665"/>
                </a:xfrm>
                <a:prstGeom prst="rect">
                  <a:avLst/>
                </a:prstGeom>
                <a:noFill/>
                <a:ln w="25400">
                  <a:noFill/>
                  <a:prstDash val="soli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97A2F13-9EE3-3B46-A53B-8A186CEAA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116" y="3828639"/>
                  <a:ext cx="719395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  <a:ln w="25400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4001DF-0D39-EB42-80FA-D6B829E3C29F}"/>
                </a:ext>
              </a:extLst>
            </p:cNvPr>
            <p:cNvSpPr/>
            <p:nvPr/>
          </p:nvSpPr>
          <p:spPr>
            <a:xfrm rot="14013997">
              <a:off x="7431258" y="4065864"/>
              <a:ext cx="90669" cy="9144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BFB24D-9434-40A0-B438-D93A53268E3F}"/>
                  </a:ext>
                </a:extLst>
              </p:cNvPr>
              <p:cNvSpPr txBox="1"/>
              <p:nvPr/>
            </p:nvSpPr>
            <p:spPr>
              <a:xfrm>
                <a:off x="6781800" y="326045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1" dirty="0">
                    <a:latin typeface="Lato" panose="020F0502020204030203" pitchFamily="34" charset="0"/>
                  </a:rPr>
                  <a:t>            </a:t>
                </a:r>
                <a:r>
                  <a:rPr lang="en-US" sz="2400" dirty="0">
                    <a:latin typeface="Lato" panose="020F0502020204030203" pitchFamily="34" charset="0"/>
                  </a:rPr>
                  <a:t>but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BFB24D-9434-40A0-B438-D93A5326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260458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2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F817-8B95-6F43-89BB-666B71C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Metric Set Chasing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132A6-8B12-4D72-9EF6-E87EE2C54E81}"/>
              </a:ext>
            </a:extLst>
          </p:cNvPr>
          <p:cNvSpPr txBox="1"/>
          <p:nvPr/>
        </p:nvSpPr>
        <p:spPr>
          <a:xfrm>
            <a:off x="838200" y="2156059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n points, unit distance from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/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see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at each timestep, must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  <a:p>
                <a:endParaRPr lang="en-US" dirty="0">
                  <a:latin typeface="Lato" panose="020F0502020204030203" pitchFamily="34" charset="0"/>
                </a:endParaRPr>
              </a:p>
              <a:p>
                <a:r>
                  <a:rPr lang="en-US" dirty="0">
                    <a:latin typeface="Lato" panose="020F0502020204030203" pitchFamily="34" charset="0"/>
                  </a:rPr>
                  <a:t>minimize number of moves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03B64-C30D-4E4A-9B5E-3C5A487A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635"/>
                <a:ext cx="5733814" cy="923330"/>
              </a:xfrm>
              <a:prstGeom prst="rect">
                <a:avLst/>
              </a:prstGeom>
              <a:blipFill>
                <a:blip r:embed="rId2"/>
                <a:stretch>
                  <a:fillRect l="-95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E05AE-0215-4D84-AC52-BFA9FCA30BD1}"/>
                  </a:ext>
                </a:extLst>
              </p:cNvPr>
              <p:cNvSpPr txBox="1"/>
              <p:nvPr/>
            </p:nvSpPr>
            <p:spPr>
              <a:xfrm>
                <a:off x="838200" y="4037179"/>
                <a:ext cx="5022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0"/>
                  </a:rPr>
                  <a:t>Thm 1: </a:t>
                </a:r>
                <a:r>
                  <a:rPr lang="en-US" dirty="0">
                    <a:latin typeface="Lato" panose="020F0502020204030203" pitchFamily="34" charset="0"/>
                  </a:rPr>
                  <a:t>Random marking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competitive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E05AE-0215-4D84-AC52-BFA9FCA3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7179"/>
                <a:ext cx="5022529" cy="369332"/>
              </a:xfrm>
              <a:prstGeom prst="rect">
                <a:avLst/>
              </a:prstGeom>
              <a:blipFill>
                <a:blip r:embed="rId3"/>
                <a:stretch>
                  <a:fillRect l="-1094" t="-8197" r="-3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4142F-7186-4176-A15D-C656FE0E70FA}"/>
                  </a:ext>
                </a:extLst>
              </p:cNvPr>
              <p:cNvSpPr txBox="1"/>
              <p:nvPr/>
            </p:nvSpPr>
            <p:spPr>
              <a:xfrm>
                <a:off x="838200" y="4829725"/>
                <a:ext cx="5545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Thm 2: </a:t>
                </a: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Every (rand)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 competitive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4142F-7186-4176-A15D-C656FE0E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29725"/>
                <a:ext cx="5545877" cy="369332"/>
              </a:xfrm>
              <a:prstGeom prst="rect">
                <a:avLst/>
              </a:prstGeom>
              <a:blipFill>
                <a:blip r:embed="rId4"/>
                <a:stretch>
                  <a:fillRect l="-990" t="-8197" r="-3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E7F205-16F6-4916-9D51-133D3C21C4A5}"/>
                  </a:ext>
                </a:extLst>
              </p:cNvPr>
              <p:cNvSpPr txBox="1"/>
              <p:nvPr/>
            </p:nvSpPr>
            <p:spPr>
              <a:xfrm>
                <a:off x="7694330" y="2839238"/>
                <a:ext cx="3618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uniformly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random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node</m:t>
                      </m:r>
                    </m:oMath>
                  </m:oMathPara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E7F205-16F6-4916-9D51-133D3C21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30" y="2839238"/>
                <a:ext cx="361868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054354B-DD42-4026-979A-2DCF77D56312}"/>
              </a:ext>
            </a:extLst>
          </p:cNvPr>
          <p:cNvSpPr txBox="1"/>
          <p:nvPr/>
        </p:nvSpPr>
        <p:spPr>
          <a:xfrm>
            <a:off x="7694330" y="234072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Yao’s lemma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447B4A-F54A-4C8B-9372-61FD46C6EC79}"/>
              </a:ext>
            </a:extLst>
          </p:cNvPr>
          <p:cNvSpPr txBox="1"/>
          <p:nvPr/>
        </p:nvSpPr>
        <p:spPr>
          <a:xfrm>
            <a:off x="7694330" y="3337751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Epoch ends when all pages have been</a:t>
            </a:r>
          </a:p>
          <a:p>
            <a:r>
              <a:rPr lang="en-US" dirty="0">
                <a:latin typeface="Lato" panose="020F0502020204030203" pitchFamily="34" charset="0"/>
              </a:rPr>
              <a:t>         </a:t>
            </a:r>
            <a:r>
              <a:rPr lang="en-US" dirty="0" err="1">
                <a:latin typeface="Lato" panose="020F0502020204030203" pitchFamily="34" charset="0"/>
              </a:rPr>
              <a:t>antiset</a:t>
            </a:r>
            <a:r>
              <a:rPr lang="en-US" dirty="0">
                <a:latin typeface="Lato" panose="020F0502020204030203" pitchFamily="34" charset="0"/>
              </a:rPr>
              <a:t> in this epoch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0FB360-E4F6-404E-AB48-AEF3B10AE31A}"/>
              </a:ext>
            </a:extLst>
          </p:cNvPr>
          <p:cNvCxnSpPr/>
          <p:nvPr/>
        </p:nvCxnSpPr>
        <p:spPr>
          <a:xfrm flipH="1">
            <a:off x="9920405" y="2340725"/>
            <a:ext cx="448787" cy="5385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AAB7B0-7291-4E9F-B764-4E1CE8698645}"/>
              </a:ext>
            </a:extLst>
          </p:cNvPr>
          <p:cNvSpPr txBox="1"/>
          <p:nvPr/>
        </p:nvSpPr>
        <p:spPr>
          <a:xfrm>
            <a:off x="10270890" y="2026500"/>
            <a:ext cx="97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Lato" panose="020F0502020204030203" pitchFamily="34" charset="0"/>
              </a:rPr>
              <a:t>“</a:t>
            </a:r>
            <a:r>
              <a:rPr lang="en-US" sz="1600" dirty="0" err="1">
                <a:solidFill>
                  <a:srgbClr val="C00000"/>
                </a:solidFill>
                <a:latin typeface="Lato" panose="020F0502020204030203" pitchFamily="34" charset="0"/>
              </a:rPr>
              <a:t>antiset</a:t>
            </a:r>
            <a:r>
              <a:rPr lang="en-US" sz="1600" dirty="0">
                <a:solidFill>
                  <a:srgbClr val="C00000"/>
                </a:solidFill>
                <a:latin typeface="Lato" panose="020F0502020204030203" pitchFamily="34" charset="0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90D928-3BD1-450F-9B5F-6EF342542CA9}"/>
                  </a:ext>
                </a:extLst>
              </p:cNvPr>
              <p:cNvSpPr txBox="1"/>
              <p:nvPr/>
            </p:nvSpPr>
            <p:spPr>
              <a:xfrm>
                <a:off x="7694329" y="5029036"/>
                <a:ext cx="2180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Epoch length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90D928-3BD1-450F-9B5F-6EF342542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29" y="5029036"/>
                <a:ext cx="2180084" cy="369332"/>
              </a:xfrm>
              <a:prstGeom prst="rect">
                <a:avLst/>
              </a:prstGeom>
              <a:blipFill>
                <a:blip r:embed="rId6"/>
                <a:stretch>
                  <a:fillRect l="-223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4D387A-B044-41B8-8558-11EB82F0580C}"/>
                  </a:ext>
                </a:extLst>
              </p:cNvPr>
              <p:cNvSpPr txBox="1"/>
              <p:nvPr/>
            </p:nvSpPr>
            <p:spPr>
              <a:xfrm>
                <a:off x="7694329" y="5527549"/>
                <a:ext cx="431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OPT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per epoch (move to last </a:t>
                </a:r>
                <a:r>
                  <a:rPr lang="en-US" dirty="0" err="1">
                    <a:latin typeface="Lato" panose="020F0502020204030203" pitchFamily="34" charset="0"/>
                  </a:rPr>
                  <a:t>antiset</a:t>
                </a:r>
                <a:r>
                  <a:rPr lang="en-US" dirty="0">
                    <a:latin typeface="Lato" panose="020F050202020403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4D387A-B044-41B8-8558-11EB82F05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29" y="5527549"/>
                <a:ext cx="4318811" cy="369332"/>
              </a:xfrm>
              <a:prstGeom prst="rect">
                <a:avLst/>
              </a:prstGeom>
              <a:blipFill>
                <a:blip r:embed="rId7"/>
                <a:stretch>
                  <a:fillRect l="-1128" t="-10000" r="-4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DB0AAB-F5BB-451C-A082-11BC3D3748F3}"/>
                  </a:ext>
                </a:extLst>
              </p:cNvPr>
              <p:cNvSpPr txBox="1"/>
              <p:nvPr/>
            </p:nvSpPr>
            <p:spPr>
              <a:xfrm>
                <a:off x="7694329" y="6073990"/>
                <a:ext cx="2750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E[ALG] 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per step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DB0AAB-F5BB-451C-A082-11BC3D374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29" y="6073990"/>
                <a:ext cx="2750240" cy="369332"/>
              </a:xfrm>
              <a:prstGeom prst="rect">
                <a:avLst/>
              </a:prstGeom>
              <a:blipFill>
                <a:blip r:embed="rId8"/>
                <a:stretch>
                  <a:fillRect l="-1774" t="-8197" r="-13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3D131B46-D63A-0D46-947F-787FFB3D46C7}"/>
              </a:ext>
            </a:extLst>
          </p:cNvPr>
          <p:cNvSpPr>
            <a:spLocks noChangeAspect="1"/>
          </p:cNvSpPr>
          <p:nvPr/>
        </p:nvSpPr>
        <p:spPr>
          <a:xfrm>
            <a:off x="5813427" y="-935362"/>
            <a:ext cx="7994946" cy="9861731"/>
          </a:xfrm>
          <a:custGeom>
            <a:avLst/>
            <a:gdLst>
              <a:gd name="connsiteX0" fmla="*/ 0 w 3893988"/>
              <a:gd name="connsiteY0" fmla="*/ 0 h 4803217"/>
              <a:gd name="connsiteX1" fmla="*/ 3893988 w 3893988"/>
              <a:gd name="connsiteY1" fmla="*/ 0 h 4803217"/>
              <a:gd name="connsiteX2" fmla="*/ 3893988 w 3893988"/>
              <a:gd name="connsiteY2" fmla="*/ 4803217 h 4803217"/>
              <a:gd name="connsiteX3" fmla="*/ 1805661 w 3893988"/>
              <a:gd name="connsiteY3" fmla="*/ 4803217 h 48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988" h="4803217">
                <a:moveTo>
                  <a:pt x="0" y="0"/>
                </a:moveTo>
                <a:lnTo>
                  <a:pt x="3893988" y="0"/>
                </a:lnTo>
                <a:lnTo>
                  <a:pt x="3893988" y="4803217"/>
                </a:lnTo>
                <a:lnTo>
                  <a:pt x="1805661" y="48032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3C575B99-C6EA-B841-A4F9-489CB044A091}"/>
              </a:ext>
            </a:extLst>
          </p:cNvPr>
          <p:cNvSpPr/>
          <p:nvPr/>
        </p:nvSpPr>
        <p:spPr>
          <a:xfrm>
            <a:off x="6311009" y="2220577"/>
            <a:ext cx="3423020" cy="3483009"/>
          </a:xfrm>
          <a:custGeom>
            <a:avLst/>
            <a:gdLst>
              <a:gd name="connsiteX0" fmla="*/ 863309 w 3423020"/>
              <a:gd name="connsiteY0" fmla="*/ 0 h 3483009"/>
              <a:gd name="connsiteX1" fmla="*/ 2632780 w 3423020"/>
              <a:gd name="connsiteY1" fmla="*/ 0 h 3483009"/>
              <a:gd name="connsiteX2" fmla="*/ 3423020 w 3423020"/>
              <a:gd name="connsiteY2" fmla="*/ 469525 h 3483009"/>
              <a:gd name="connsiteX3" fmla="*/ 3252045 w 3423020"/>
              <a:gd name="connsiteY3" fmla="*/ 3070001 h 3483009"/>
              <a:gd name="connsiteX4" fmla="*/ 1136502 w 3423020"/>
              <a:gd name="connsiteY4" fmla="*/ 3483009 h 3483009"/>
              <a:gd name="connsiteX5" fmla="*/ 0 w 3423020"/>
              <a:gd name="connsiteY5" fmla="*/ 1137785 h 348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3020" h="3483009">
                <a:moveTo>
                  <a:pt x="863309" y="0"/>
                </a:moveTo>
                <a:lnTo>
                  <a:pt x="2632780" y="0"/>
                </a:lnTo>
                <a:lnTo>
                  <a:pt x="3423020" y="469525"/>
                </a:lnTo>
                <a:lnTo>
                  <a:pt x="3252045" y="3070001"/>
                </a:lnTo>
                <a:lnTo>
                  <a:pt x="1136502" y="3483009"/>
                </a:lnTo>
                <a:lnTo>
                  <a:pt x="0" y="113778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BA9553BE-3F90-8144-9986-51B86458C011}"/>
              </a:ext>
            </a:extLst>
          </p:cNvPr>
          <p:cNvSpPr/>
          <p:nvPr/>
        </p:nvSpPr>
        <p:spPr>
          <a:xfrm rot="20937201">
            <a:off x="6458329" y="2378431"/>
            <a:ext cx="1487011" cy="3340928"/>
          </a:xfrm>
          <a:custGeom>
            <a:avLst/>
            <a:gdLst>
              <a:gd name="connsiteX0" fmla="*/ 919860 w 1487011"/>
              <a:gd name="connsiteY0" fmla="*/ 0 h 3340928"/>
              <a:gd name="connsiteX1" fmla="*/ 1487011 w 1487011"/>
              <a:gd name="connsiteY1" fmla="*/ 3340928 h 3340928"/>
              <a:gd name="connsiteX2" fmla="*/ 666080 w 1487011"/>
              <a:gd name="connsiteY2" fmla="*/ 3340928 h 3340928"/>
              <a:gd name="connsiteX3" fmla="*/ 0 w 1487011"/>
              <a:gd name="connsiteY3" fmla="*/ 821395 h 334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011" h="3340928">
                <a:moveTo>
                  <a:pt x="919860" y="0"/>
                </a:moveTo>
                <a:lnTo>
                  <a:pt x="1487011" y="3340928"/>
                </a:lnTo>
                <a:lnTo>
                  <a:pt x="666080" y="3340928"/>
                </a:lnTo>
                <a:lnTo>
                  <a:pt x="0" y="82139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AD1F3FA0-1F15-514A-957D-8957AA8CE527}"/>
              </a:ext>
            </a:extLst>
          </p:cNvPr>
          <p:cNvSpPr/>
          <p:nvPr/>
        </p:nvSpPr>
        <p:spPr>
          <a:xfrm rot="19772079" flipH="1">
            <a:off x="7304444" y="2070146"/>
            <a:ext cx="1487011" cy="3312572"/>
          </a:xfrm>
          <a:custGeom>
            <a:avLst/>
            <a:gdLst>
              <a:gd name="connsiteX0" fmla="*/ 919860 w 1487011"/>
              <a:gd name="connsiteY0" fmla="*/ 0 h 3340928"/>
              <a:gd name="connsiteX1" fmla="*/ 1487011 w 1487011"/>
              <a:gd name="connsiteY1" fmla="*/ 3340928 h 3340928"/>
              <a:gd name="connsiteX2" fmla="*/ 666080 w 1487011"/>
              <a:gd name="connsiteY2" fmla="*/ 3340928 h 3340928"/>
              <a:gd name="connsiteX3" fmla="*/ 0 w 1487011"/>
              <a:gd name="connsiteY3" fmla="*/ 821395 h 334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011" h="3340928">
                <a:moveTo>
                  <a:pt x="919860" y="0"/>
                </a:moveTo>
                <a:lnTo>
                  <a:pt x="1487011" y="3340928"/>
                </a:lnTo>
                <a:lnTo>
                  <a:pt x="666080" y="3340928"/>
                </a:lnTo>
                <a:lnTo>
                  <a:pt x="0" y="821395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Key lemma: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1D3A0C-4341-7842-B946-3F576FA25D66}"/>
                  </a:ext>
                </a:extLst>
              </p:cNvPr>
              <p:cNvSpPr/>
              <p:nvPr/>
            </p:nvSpPr>
            <p:spPr>
              <a:xfrm>
                <a:off x="10050038" y="1506898"/>
                <a:ext cx="5779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1D3A0C-4341-7842-B946-3F576FA25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038" y="1506898"/>
                <a:ext cx="57797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D8C2E6D-2D19-6C4E-B83D-215B048A2E07}"/>
                  </a:ext>
                </a:extLst>
              </p:cNvPr>
              <p:cNvSpPr/>
              <p:nvPr/>
            </p:nvSpPr>
            <p:spPr>
              <a:xfrm>
                <a:off x="9240569" y="2518890"/>
                <a:ext cx="5961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D8C2E6D-2D19-6C4E-B83D-215B048A2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569" y="2518890"/>
                <a:ext cx="59618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F8CA3A76-1668-C844-B55B-837A50D4948F}"/>
              </a:ext>
            </a:extLst>
          </p:cNvPr>
          <p:cNvSpPr/>
          <p:nvPr/>
        </p:nvSpPr>
        <p:spPr>
          <a:xfrm>
            <a:off x="8242609" y="377777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738C38-653A-9E44-85EC-63B1B609FC8C}"/>
              </a:ext>
            </a:extLst>
          </p:cNvPr>
          <p:cNvCxnSpPr>
            <a:cxnSpLocks/>
            <a:stCxn id="59" idx="3"/>
            <a:endCxn id="55" idx="3"/>
          </p:cNvCxnSpPr>
          <p:nvPr/>
        </p:nvCxnSpPr>
        <p:spPr>
          <a:xfrm flipV="1">
            <a:off x="7819115" y="3855825"/>
            <a:ext cx="436885" cy="67603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26ABCE-5A02-C548-ABB3-C48B8B78DF4D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6867349" y="4531864"/>
            <a:ext cx="951766" cy="147045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C6F8707-DEBD-D342-9212-AAFDCA57B518}"/>
              </a:ext>
            </a:extLst>
          </p:cNvPr>
          <p:cNvCxnSpPr>
            <a:cxnSpLocks/>
            <a:stCxn id="59" idx="2"/>
            <a:endCxn id="54" idx="6"/>
          </p:cNvCxnSpPr>
          <p:nvPr/>
        </p:nvCxnSpPr>
        <p:spPr>
          <a:xfrm flipH="1" flipV="1">
            <a:off x="7103902" y="4315874"/>
            <a:ext cx="701822" cy="18366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BEDCE02-1C6F-DB46-922F-4129F9D3698E}"/>
              </a:ext>
            </a:extLst>
          </p:cNvPr>
          <p:cNvSpPr/>
          <p:nvPr/>
        </p:nvSpPr>
        <p:spPr>
          <a:xfrm>
            <a:off x="7012462" y="427015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C7C09BA-DB18-BE4D-8C3C-2D8534837A32}"/>
              </a:ext>
            </a:extLst>
          </p:cNvPr>
          <p:cNvSpPr/>
          <p:nvPr/>
        </p:nvSpPr>
        <p:spPr>
          <a:xfrm>
            <a:off x="7805724" y="445381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EBA6F0-549F-E846-B760-A4F22F99F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798" y="2980555"/>
            <a:ext cx="1608311" cy="16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55" grpId="0" animBg="1"/>
      <p:bldP spid="54" grpId="0" animBg="1"/>
      <p:bldP spid="5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E23C-68E7-084D-9B85-9820169B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feasibility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591AE3-F7EE-EF4D-A086-A236D4D54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7969"/>
                <a:ext cx="5418666" cy="6158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Feasibility Lemma: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591AE3-F7EE-EF4D-A086-A236D4D54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7969"/>
                <a:ext cx="5418666" cy="615862"/>
              </a:xfrm>
              <a:blipFill>
                <a:blip r:embed="rId2"/>
                <a:stretch>
                  <a:fillRect l="-1802" t="-1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04DC12-7742-4B68-8A41-DAA3B0FDD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132" y="3146872"/>
                <a:ext cx="4652607" cy="2060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charset="0"/>
                          </a:rPr>
                          <m:t>𝑥</m:t>
                        </m:r>
                      </m: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smtClean="0">
                            <a:latin typeface="Cambria Math" charset="0"/>
                          </a:rPr>
                          <m:t>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    (</a:t>
                </a:r>
                <a:r>
                  <a:rPr lang="en-US" dirty="0" err="1">
                    <a:latin typeface="Lato" panose="020F0502020204030203" pitchFamily="34" charset="0"/>
                  </a:rPr>
                  <a:t>w.l.o.g</a:t>
                </a:r>
                <a:r>
                  <a:rPr lang="en-US" dirty="0">
                    <a:latin typeface="Lato" panose="020F0502020204030203" pitchFamily="34" charset="0"/>
                  </a:rPr>
                  <a:t>.)</a:t>
                </a:r>
              </a:p>
              <a:p>
                <a:r>
                  <a:rPr lang="en-US" dirty="0">
                    <a:latin typeface="Lato" panose="020F0502020204030203" pitchFamily="34" charset="0"/>
                  </a:rPr>
                  <a:t>Define</a:t>
                </a:r>
                <a:br>
                  <a:rPr lang="en-US" dirty="0">
                    <a:latin typeface="Lato" panose="020F0502020204030203" pitchFamily="34" charset="0"/>
                  </a:rPr>
                </a:br>
                <a:br>
                  <a:rPr lang="en-US" dirty="0">
                    <a:latin typeface="Lato" panose="020F0502020204030203" pitchFamily="34" charset="0"/>
                  </a:rPr>
                </a:br>
                <a:r>
                  <a:rPr lang="en-US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&amp;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𝑟𝑒𝑓𝑙𝑒𝑐𝑡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&amp;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  <m:e/>
                    </m:eqArr>
                  </m:oMath>
                </a14:m>
                <a:endParaRPr lang="en-US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04DC12-7742-4B68-8A41-DAA3B0FD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32" y="3146872"/>
                <a:ext cx="4652607" cy="2060658"/>
              </a:xfrm>
              <a:prstGeom prst="rect">
                <a:avLst/>
              </a:prstGeom>
              <a:blipFill>
                <a:blip r:embed="rId3"/>
                <a:stretch>
                  <a:fillRect l="-1442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27">
            <a:extLst>
              <a:ext uri="{FF2B5EF4-FFF2-40B4-BE49-F238E27FC236}">
                <a16:creationId xmlns:a16="http://schemas.microsoft.com/office/drawing/2014/main" id="{376301A5-1547-4B7C-BB47-4A436DE527B5}"/>
              </a:ext>
            </a:extLst>
          </p:cNvPr>
          <p:cNvSpPr/>
          <p:nvPr/>
        </p:nvSpPr>
        <p:spPr>
          <a:xfrm>
            <a:off x="7459812" y="1555430"/>
            <a:ext cx="3893988" cy="4803217"/>
          </a:xfrm>
          <a:custGeom>
            <a:avLst/>
            <a:gdLst>
              <a:gd name="connsiteX0" fmla="*/ 0 w 3893988"/>
              <a:gd name="connsiteY0" fmla="*/ 0 h 4803217"/>
              <a:gd name="connsiteX1" fmla="*/ 3893988 w 3893988"/>
              <a:gd name="connsiteY1" fmla="*/ 0 h 4803217"/>
              <a:gd name="connsiteX2" fmla="*/ 3893988 w 3893988"/>
              <a:gd name="connsiteY2" fmla="*/ 4803217 h 4803217"/>
              <a:gd name="connsiteX3" fmla="*/ 1805661 w 3893988"/>
              <a:gd name="connsiteY3" fmla="*/ 4803217 h 48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988" h="4803217">
                <a:moveTo>
                  <a:pt x="0" y="0"/>
                </a:moveTo>
                <a:lnTo>
                  <a:pt x="3893988" y="0"/>
                </a:lnTo>
                <a:lnTo>
                  <a:pt x="3893988" y="4803217"/>
                </a:lnTo>
                <a:lnTo>
                  <a:pt x="1805661" y="48032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E066DF-0067-4C38-95A6-778709C51A99}"/>
                  </a:ext>
                </a:extLst>
              </p:cNvPr>
              <p:cNvSpPr/>
              <p:nvPr/>
            </p:nvSpPr>
            <p:spPr>
              <a:xfrm>
                <a:off x="10802658" y="1617145"/>
                <a:ext cx="577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E066DF-0067-4C38-95A6-778709C51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658" y="1617145"/>
                <a:ext cx="57797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E4B7014-5142-4C43-BEA9-0EED1D296D2E}"/>
              </a:ext>
            </a:extLst>
          </p:cNvPr>
          <p:cNvSpPr/>
          <p:nvPr/>
        </p:nvSpPr>
        <p:spPr>
          <a:xfrm>
            <a:off x="8919029" y="368482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F56487-9216-4349-9321-3A7E60DBEB4A}"/>
                  </a:ext>
                </a:extLst>
              </p:cNvPr>
              <p:cNvSpPr txBox="1"/>
              <p:nvPr/>
            </p:nvSpPr>
            <p:spPr>
              <a:xfrm>
                <a:off x="7459762" y="3806976"/>
                <a:ext cx="22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F56487-9216-4349-9321-3A7E60DBE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62" y="3806976"/>
                <a:ext cx="229120" cy="461665"/>
              </a:xfrm>
              <a:prstGeom prst="rect">
                <a:avLst/>
              </a:prstGeom>
              <a:blipFill>
                <a:blip r:embed="rId5"/>
                <a:stretch>
                  <a:fillRect l="-8108" r="-6486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D63AEB-8062-4C77-A880-BAE79E670F89}"/>
                  </a:ext>
                </a:extLst>
              </p:cNvPr>
              <p:cNvSpPr txBox="1"/>
              <p:nvPr/>
            </p:nvSpPr>
            <p:spPr>
              <a:xfrm>
                <a:off x="8689909" y="3268878"/>
                <a:ext cx="22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D63AEB-8062-4C77-A880-BAE79E670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909" y="3268878"/>
                <a:ext cx="229120" cy="461665"/>
              </a:xfrm>
              <a:prstGeom prst="rect">
                <a:avLst/>
              </a:prstGeom>
              <a:blipFill>
                <a:blip r:embed="rId6"/>
                <a:stretch>
                  <a:fillRect l="-8108" t="-1316" r="-6486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37B4255-142B-48B2-8332-C5A48B39AAC9}"/>
              </a:ext>
            </a:extLst>
          </p:cNvPr>
          <p:cNvSpPr/>
          <p:nvPr/>
        </p:nvSpPr>
        <p:spPr>
          <a:xfrm>
            <a:off x="7688882" y="417720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66D64-BAF8-449D-8F7A-65314D97EF58}"/>
              </a:ext>
            </a:extLst>
          </p:cNvPr>
          <p:cNvCxnSpPr>
            <a:cxnSpLocks/>
          </p:cNvCxnSpPr>
          <p:nvPr/>
        </p:nvCxnSpPr>
        <p:spPr>
          <a:xfrm>
            <a:off x="7373566" y="1303506"/>
            <a:ext cx="2023353" cy="541506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8" grpId="0" animBg="1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E23C-68E7-084D-9B85-9820169B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feasibility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591AE3-F7EE-EF4D-A086-A236D4D54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7969"/>
                <a:ext cx="5418666" cy="6158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Feasibility Lemma: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591AE3-F7EE-EF4D-A086-A236D4D54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7969"/>
                <a:ext cx="5418666" cy="615862"/>
              </a:xfrm>
              <a:blipFill>
                <a:blip r:embed="rId2"/>
                <a:stretch>
                  <a:fillRect l="-1802" t="-1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971DF0-B6B3-485C-9C3B-D746727706EF}"/>
                  </a:ext>
                </a:extLst>
              </p:cNvPr>
              <p:cNvSpPr/>
              <p:nvPr/>
            </p:nvSpPr>
            <p:spPr>
              <a:xfrm>
                <a:off x="832836" y="2490936"/>
                <a:ext cx="25775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971DF0-B6B3-485C-9C3B-D74672770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6" y="2490936"/>
                <a:ext cx="2577500" cy="400110"/>
              </a:xfrm>
              <a:prstGeom prst="rect">
                <a:avLst/>
              </a:prstGeom>
              <a:blipFill>
                <a:blip r:embed="rId3"/>
                <a:stretch>
                  <a:fillRect b="-1846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0">
            <a:extLst>
              <a:ext uri="{FF2B5EF4-FFF2-40B4-BE49-F238E27FC236}">
                <a16:creationId xmlns:a16="http://schemas.microsoft.com/office/drawing/2014/main" id="{D95E6EC3-9D49-48E9-8440-763017A6155A}"/>
              </a:ext>
            </a:extLst>
          </p:cNvPr>
          <p:cNvSpPr/>
          <p:nvPr/>
        </p:nvSpPr>
        <p:spPr>
          <a:xfrm>
            <a:off x="7459812" y="1559483"/>
            <a:ext cx="3893988" cy="4803217"/>
          </a:xfrm>
          <a:custGeom>
            <a:avLst/>
            <a:gdLst>
              <a:gd name="connsiteX0" fmla="*/ 0 w 3893988"/>
              <a:gd name="connsiteY0" fmla="*/ 0 h 4803217"/>
              <a:gd name="connsiteX1" fmla="*/ 3893988 w 3893988"/>
              <a:gd name="connsiteY1" fmla="*/ 0 h 4803217"/>
              <a:gd name="connsiteX2" fmla="*/ 3893988 w 3893988"/>
              <a:gd name="connsiteY2" fmla="*/ 4803217 h 4803217"/>
              <a:gd name="connsiteX3" fmla="*/ 1805661 w 3893988"/>
              <a:gd name="connsiteY3" fmla="*/ 4803217 h 48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988" h="4803217">
                <a:moveTo>
                  <a:pt x="0" y="0"/>
                </a:moveTo>
                <a:lnTo>
                  <a:pt x="3893988" y="0"/>
                </a:lnTo>
                <a:lnTo>
                  <a:pt x="3893988" y="4803217"/>
                </a:lnTo>
                <a:lnTo>
                  <a:pt x="1805661" y="48032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Freeform 77">
            <a:extLst>
              <a:ext uri="{FF2B5EF4-FFF2-40B4-BE49-F238E27FC236}">
                <a16:creationId xmlns:a16="http://schemas.microsoft.com/office/drawing/2014/main" id="{09558A11-BA9B-457E-AA02-F5B322FC0FE0}"/>
              </a:ext>
            </a:extLst>
          </p:cNvPr>
          <p:cNvSpPr/>
          <p:nvPr/>
        </p:nvSpPr>
        <p:spPr>
          <a:xfrm>
            <a:off x="7063629" y="2334877"/>
            <a:ext cx="3423020" cy="3483009"/>
          </a:xfrm>
          <a:custGeom>
            <a:avLst/>
            <a:gdLst>
              <a:gd name="connsiteX0" fmla="*/ 863309 w 3423020"/>
              <a:gd name="connsiteY0" fmla="*/ 0 h 3483009"/>
              <a:gd name="connsiteX1" fmla="*/ 2632780 w 3423020"/>
              <a:gd name="connsiteY1" fmla="*/ 0 h 3483009"/>
              <a:gd name="connsiteX2" fmla="*/ 3423020 w 3423020"/>
              <a:gd name="connsiteY2" fmla="*/ 469525 h 3483009"/>
              <a:gd name="connsiteX3" fmla="*/ 3252045 w 3423020"/>
              <a:gd name="connsiteY3" fmla="*/ 3070001 h 3483009"/>
              <a:gd name="connsiteX4" fmla="*/ 1136502 w 3423020"/>
              <a:gd name="connsiteY4" fmla="*/ 3483009 h 3483009"/>
              <a:gd name="connsiteX5" fmla="*/ 0 w 3423020"/>
              <a:gd name="connsiteY5" fmla="*/ 1137785 h 348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3020" h="3483009">
                <a:moveTo>
                  <a:pt x="863309" y="0"/>
                </a:moveTo>
                <a:lnTo>
                  <a:pt x="2632780" y="0"/>
                </a:lnTo>
                <a:lnTo>
                  <a:pt x="3423020" y="469525"/>
                </a:lnTo>
                <a:lnTo>
                  <a:pt x="3252045" y="3070001"/>
                </a:lnTo>
                <a:lnTo>
                  <a:pt x="1136502" y="3483009"/>
                </a:lnTo>
                <a:lnTo>
                  <a:pt x="0" y="113778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5" name="Freeform 78">
            <a:extLst>
              <a:ext uri="{FF2B5EF4-FFF2-40B4-BE49-F238E27FC236}">
                <a16:creationId xmlns:a16="http://schemas.microsoft.com/office/drawing/2014/main" id="{17248914-F5F2-4E36-93AB-E1BBBCA62746}"/>
              </a:ext>
            </a:extLst>
          </p:cNvPr>
          <p:cNvSpPr/>
          <p:nvPr/>
        </p:nvSpPr>
        <p:spPr>
          <a:xfrm rot="20937201">
            <a:off x="7210949" y="2492731"/>
            <a:ext cx="1487011" cy="3340928"/>
          </a:xfrm>
          <a:custGeom>
            <a:avLst/>
            <a:gdLst>
              <a:gd name="connsiteX0" fmla="*/ 919860 w 1487011"/>
              <a:gd name="connsiteY0" fmla="*/ 0 h 3340928"/>
              <a:gd name="connsiteX1" fmla="*/ 1487011 w 1487011"/>
              <a:gd name="connsiteY1" fmla="*/ 3340928 h 3340928"/>
              <a:gd name="connsiteX2" fmla="*/ 666080 w 1487011"/>
              <a:gd name="connsiteY2" fmla="*/ 3340928 h 3340928"/>
              <a:gd name="connsiteX3" fmla="*/ 0 w 1487011"/>
              <a:gd name="connsiteY3" fmla="*/ 821395 h 334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011" h="3340928">
                <a:moveTo>
                  <a:pt x="919860" y="0"/>
                </a:moveTo>
                <a:lnTo>
                  <a:pt x="1487011" y="3340928"/>
                </a:lnTo>
                <a:lnTo>
                  <a:pt x="666080" y="3340928"/>
                </a:lnTo>
                <a:lnTo>
                  <a:pt x="0" y="82139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Freeform 79">
            <a:extLst>
              <a:ext uri="{FF2B5EF4-FFF2-40B4-BE49-F238E27FC236}">
                <a16:creationId xmlns:a16="http://schemas.microsoft.com/office/drawing/2014/main" id="{FD9B97D1-1F8C-4460-B5A8-7FCDA184EA81}"/>
              </a:ext>
            </a:extLst>
          </p:cNvPr>
          <p:cNvSpPr/>
          <p:nvPr/>
        </p:nvSpPr>
        <p:spPr>
          <a:xfrm rot="19772079" flipH="1">
            <a:off x="8057064" y="2184446"/>
            <a:ext cx="1487011" cy="3312572"/>
          </a:xfrm>
          <a:custGeom>
            <a:avLst/>
            <a:gdLst>
              <a:gd name="connsiteX0" fmla="*/ 919860 w 1487011"/>
              <a:gd name="connsiteY0" fmla="*/ 0 h 3340928"/>
              <a:gd name="connsiteX1" fmla="*/ 1487011 w 1487011"/>
              <a:gd name="connsiteY1" fmla="*/ 3340928 h 3340928"/>
              <a:gd name="connsiteX2" fmla="*/ 666080 w 1487011"/>
              <a:gd name="connsiteY2" fmla="*/ 3340928 h 3340928"/>
              <a:gd name="connsiteX3" fmla="*/ 0 w 1487011"/>
              <a:gd name="connsiteY3" fmla="*/ 821395 h 334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011" h="3340928">
                <a:moveTo>
                  <a:pt x="919860" y="0"/>
                </a:moveTo>
                <a:lnTo>
                  <a:pt x="1487011" y="3340928"/>
                </a:lnTo>
                <a:lnTo>
                  <a:pt x="666080" y="3340928"/>
                </a:lnTo>
                <a:lnTo>
                  <a:pt x="0" y="821395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0228BB-5F05-4221-BE2F-93D01E254597}"/>
                  </a:ext>
                </a:extLst>
              </p:cNvPr>
              <p:cNvSpPr/>
              <p:nvPr/>
            </p:nvSpPr>
            <p:spPr>
              <a:xfrm>
                <a:off x="10802658" y="1621198"/>
                <a:ext cx="577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0228BB-5F05-4221-BE2F-93D01E254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658" y="1621198"/>
                <a:ext cx="577979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D9DAC9-4060-4583-BBA8-59A1BA08D0BF}"/>
                  </a:ext>
                </a:extLst>
              </p:cNvPr>
              <p:cNvSpPr/>
              <p:nvPr/>
            </p:nvSpPr>
            <p:spPr>
              <a:xfrm>
                <a:off x="9993189" y="2633190"/>
                <a:ext cx="596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D9DAC9-4060-4583-BBA8-59A1BA08D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189" y="2633190"/>
                <a:ext cx="596189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FBDFA3E4-DF69-4757-9424-21976521D0DF}"/>
              </a:ext>
            </a:extLst>
          </p:cNvPr>
          <p:cNvSpPr/>
          <p:nvPr/>
        </p:nvSpPr>
        <p:spPr>
          <a:xfrm>
            <a:off x="8995229" y="389207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765D9E-BC09-4CAE-9616-4B7CC23B9331}"/>
                  </a:ext>
                </a:extLst>
              </p:cNvPr>
              <p:cNvSpPr txBox="1"/>
              <p:nvPr/>
            </p:nvSpPr>
            <p:spPr>
              <a:xfrm>
                <a:off x="7535962" y="4014229"/>
                <a:ext cx="22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765D9E-BC09-4CAE-9616-4B7CC23B9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62" y="4014229"/>
                <a:ext cx="229120" cy="461665"/>
              </a:xfrm>
              <a:prstGeom prst="rect">
                <a:avLst/>
              </a:prstGeom>
              <a:blipFill>
                <a:blip r:embed="rId6"/>
                <a:stretch>
                  <a:fillRect l="-7895" r="-605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7A89C1-350E-4E61-9F84-06ECB966DA53}"/>
                  </a:ext>
                </a:extLst>
              </p:cNvPr>
              <p:cNvSpPr txBox="1"/>
              <p:nvPr/>
            </p:nvSpPr>
            <p:spPr>
              <a:xfrm>
                <a:off x="8766109" y="3476131"/>
                <a:ext cx="22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7A89C1-350E-4E61-9F84-06ECB966D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09" y="3476131"/>
                <a:ext cx="229120" cy="461665"/>
              </a:xfrm>
              <a:prstGeom prst="rect">
                <a:avLst/>
              </a:prstGeom>
              <a:blipFill>
                <a:blip r:embed="rId7"/>
                <a:stretch>
                  <a:fillRect l="-7895" t="-1316" r="-605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915273-7033-4BC6-9EEA-382DB155BFED}"/>
              </a:ext>
            </a:extLst>
          </p:cNvPr>
          <p:cNvCxnSpPr>
            <a:cxnSpLocks/>
            <a:stCxn id="49" idx="3"/>
            <a:endCxn id="39" idx="3"/>
          </p:cNvCxnSpPr>
          <p:nvPr/>
        </p:nvCxnSpPr>
        <p:spPr>
          <a:xfrm flipV="1">
            <a:off x="8571735" y="3970125"/>
            <a:ext cx="436885" cy="67603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A48369-6E34-45A0-ADB8-6F43DC8C0935}"/>
              </a:ext>
            </a:extLst>
          </p:cNvPr>
          <p:cNvCxnSpPr>
            <a:cxnSpLocks/>
            <a:endCxn id="49" idx="3"/>
          </p:cNvCxnSpPr>
          <p:nvPr/>
        </p:nvCxnSpPr>
        <p:spPr>
          <a:xfrm flipV="1">
            <a:off x="7619969" y="4646164"/>
            <a:ext cx="951766" cy="147045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638A0AD-00E2-4061-80AE-C6229AA09B1D}"/>
              </a:ext>
            </a:extLst>
          </p:cNvPr>
          <p:cNvCxnSpPr>
            <a:cxnSpLocks/>
            <a:stCxn id="49" idx="2"/>
            <a:endCxn id="46" idx="6"/>
          </p:cNvCxnSpPr>
          <p:nvPr/>
        </p:nvCxnSpPr>
        <p:spPr>
          <a:xfrm flipH="1" flipV="1">
            <a:off x="7856522" y="4430174"/>
            <a:ext cx="701822" cy="18366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C6DE2E-1EE9-4ADC-98C6-A1C0EE92A5BA}"/>
                  </a:ext>
                </a:extLst>
              </p:cNvPr>
              <p:cNvSpPr txBox="1"/>
              <p:nvPr/>
            </p:nvSpPr>
            <p:spPr>
              <a:xfrm>
                <a:off x="8604064" y="4342730"/>
                <a:ext cx="22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C6DE2E-1EE9-4ADC-98C6-A1C0EE92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64" y="4342730"/>
                <a:ext cx="229120" cy="461665"/>
              </a:xfrm>
              <a:prstGeom prst="rect">
                <a:avLst/>
              </a:prstGeom>
              <a:blipFill>
                <a:blip r:embed="rId8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D748353F-DDBD-4621-A91E-321BFACFBCE4}"/>
              </a:ext>
            </a:extLst>
          </p:cNvPr>
          <p:cNvSpPr/>
          <p:nvPr/>
        </p:nvSpPr>
        <p:spPr>
          <a:xfrm>
            <a:off x="7765082" y="438445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A922D8-152B-4D7A-B45E-2B4398B0887A}"/>
                  </a:ext>
                </a:extLst>
              </p:cNvPr>
              <p:cNvSpPr txBox="1"/>
              <p:nvPr/>
            </p:nvSpPr>
            <p:spPr>
              <a:xfrm>
                <a:off x="9458893" y="3435426"/>
                <a:ext cx="1039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A922D8-152B-4D7A-B45E-2B4398B08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893" y="3435426"/>
                <a:ext cx="1039277" cy="461665"/>
              </a:xfrm>
              <a:prstGeom prst="rect">
                <a:avLst/>
              </a:prstGeom>
              <a:blipFill>
                <a:blip r:embed="rId9"/>
                <a:stretch>
                  <a:fillRect t="-1333" r="-335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F1FDB2BA-B742-4647-8DEE-D764C9D78F2B}"/>
              </a:ext>
            </a:extLst>
          </p:cNvPr>
          <p:cNvSpPr/>
          <p:nvPr/>
        </p:nvSpPr>
        <p:spPr>
          <a:xfrm>
            <a:off x="9932812" y="385956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433E4E-2E67-4AD3-8FBC-EC612CA5B8B1}"/>
              </a:ext>
            </a:extLst>
          </p:cNvPr>
          <p:cNvSpPr/>
          <p:nvPr/>
        </p:nvSpPr>
        <p:spPr>
          <a:xfrm>
            <a:off x="8558344" y="456811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85A3E6DE-D074-4AB9-98A8-3E39BDD23C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836" y="3102835"/>
                <a:ext cx="5418666" cy="615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ato" panose="020F0502020204030203" pitchFamily="34" charset="0"/>
                  </a:rPr>
                  <a:t>Fact:   </a:t>
                </a:r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ato" panose="020F0502020204030203" pitchFamily="34" charset="0"/>
                  </a:rPr>
                  <a:t> </a:t>
                </a:r>
                <a:endParaRPr lang="en-US" sz="2000" dirty="0">
                  <a:latin typeface="Lato" panose="020F0502020204030203" pitchFamily="34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85A3E6DE-D074-4AB9-98A8-3E39BDD23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6" y="3102835"/>
                <a:ext cx="5418666" cy="615862"/>
              </a:xfrm>
              <a:prstGeom prst="rect">
                <a:avLst/>
              </a:prstGeom>
              <a:blipFill>
                <a:blip r:embed="rId10"/>
                <a:stretch>
                  <a:fillRect l="-1237" t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A458E88-50FE-4220-B28E-1F79AA248824}"/>
              </a:ext>
            </a:extLst>
          </p:cNvPr>
          <p:cNvCxnSpPr>
            <a:cxnSpLocks/>
          </p:cNvCxnSpPr>
          <p:nvPr/>
        </p:nvCxnSpPr>
        <p:spPr>
          <a:xfrm>
            <a:off x="7373566" y="1303506"/>
            <a:ext cx="2023353" cy="541506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7E94852-4562-4A2C-ADB1-CCB1D8EB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0050" y="3720273"/>
                <a:ext cx="5786653" cy="4095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the reflection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7E94852-4562-4A2C-ADB1-CCB1D8E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0" y="3720273"/>
                <a:ext cx="5786653" cy="409547"/>
              </a:xfrm>
              <a:prstGeom prst="rect">
                <a:avLst/>
              </a:prstGeom>
              <a:blipFill>
                <a:blip r:embed="rId11"/>
                <a:stretch>
                  <a:fillRect t="-14925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A6697430-715C-4D4B-A9AF-1FD097074F05}"/>
              </a:ext>
            </a:extLst>
          </p:cNvPr>
          <p:cNvSpPr/>
          <p:nvPr/>
        </p:nvSpPr>
        <p:spPr>
          <a:xfrm>
            <a:off x="8847167" y="5334906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732DAEEF-878D-4CFD-9F42-215F47CC10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836" y="4551822"/>
                <a:ext cx="5786653" cy="4095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000" dirty="0">
                    <a:latin typeface="Lato" panose="020F0502020204030203" pitchFamily="34" charset="0"/>
                  </a:rPr>
                  <a:t>Sps origin on separating hyperplane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732DAEEF-878D-4CFD-9F42-215F47CC1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6" y="4551822"/>
                <a:ext cx="5786653" cy="409547"/>
              </a:xfrm>
              <a:prstGeom prst="rect">
                <a:avLst/>
              </a:prstGeom>
              <a:blipFill>
                <a:blip r:embed="rId12"/>
                <a:stretch>
                  <a:fillRect l="-1159" t="-1641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5330B56-1A00-45B5-A1F2-B3AC043BDE0B}"/>
                  </a:ext>
                </a:extLst>
              </p:cNvPr>
              <p:cNvSpPr txBox="1"/>
              <p:nvPr/>
            </p:nvSpPr>
            <p:spPr>
              <a:xfrm>
                <a:off x="2194034" y="5570991"/>
                <a:ext cx="2800736" cy="428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5330B56-1A00-45B5-A1F2-B3AC043BD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34" y="5570991"/>
                <a:ext cx="2800736" cy="428131"/>
              </a:xfrm>
              <a:prstGeom prst="rect">
                <a:avLst/>
              </a:prstGeom>
              <a:blipFill>
                <a:blip r:embed="rId1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B2DEFE1-9B14-4D85-8688-0BCF37213E6E}"/>
                  </a:ext>
                </a:extLst>
              </p:cNvPr>
              <p:cNvSpPr txBox="1"/>
              <p:nvPr/>
            </p:nvSpPr>
            <p:spPr>
              <a:xfrm>
                <a:off x="832836" y="5173158"/>
                <a:ext cx="6096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to the right, and its reflection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to the left,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B2DEFE1-9B14-4D85-8688-0BCF37213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6" y="5173158"/>
                <a:ext cx="6096000" cy="707886"/>
              </a:xfrm>
              <a:prstGeom prst="rect">
                <a:avLst/>
              </a:prstGeom>
              <a:blipFill>
                <a:blip r:embed="rId14"/>
                <a:stretch>
                  <a:fillRect l="-110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37539A-991C-47E8-B2B1-2EDC3E0D1E09}"/>
                  </a:ext>
                </a:extLst>
              </p:cNvPr>
              <p:cNvSpPr txBox="1"/>
              <p:nvPr/>
            </p:nvSpPr>
            <p:spPr>
              <a:xfrm>
                <a:off x="832836" y="6180476"/>
                <a:ext cx="5273367" cy="42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is on the right,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37539A-991C-47E8-B2B1-2EDC3E0D1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6" y="6180476"/>
                <a:ext cx="5273367" cy="428131"/>
              </a:xfrm>
              <a:prstGeom prst="rect">
                <a:avLst/>
              </a:prstGeom>
              <a:blipFill>
                <a:blip r:embed="rId15"/>
                <a:stretch>
                  <a:fillRect t="-1000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C606F7-0577-44AF-8324-4A5FB7AEF76C}"/>
              </a:ext>
            </a:extLst>
          </p:cNvPr>
          <p:cNvCxnSpPr>
            <a:cxnSpLocks/>
          </p:cNvCxnSpPr>
          <p:nvPr/>
        </p:nvCxnSpPr>
        <p:spPr>
          <a:xfrm flipV="1">
            <a:off x="8923955" y="4902141"/>
            <a:ext cx="437050" cy="4602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EA08A7A-2777-45BE-A3CC-7B5AF7DB6FB5}"/>
              </a:ext>
            </a:extLst>
          </p:cNvPr>
          <p:cNvCxnSpPr>
            <a:cxnSpLocks/>
          </p:cNvCxnSpPr>
          <p:nvPr/>
        </p:nvCxnSpPr>
        <p:spPr>
          <a:xfrm flipH="1">
            <a:off x="8199747" y="5393394"/>
            <a:ext cx="635899" cy="329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AADB6-7AA9-4BA8-9E9B-A3CCC864CCF4}"/>
                  </a:ext>
                </a:extLst>
              </p:cNvPr>
              <p:cNvSpPr txBox="1"/>
              <p:nvPr/>
            </p:nvSpPr>
            <p:spPr>
              <a:xfrm>
                <a:off x="8774825" y="4763698"/>
                <a:ext cx="4280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AADB6-7AA9-4BA8-9E9B-A3CCC864C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825" y="4763698"/>
                <a:ext cx="428017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AEC714B-C031-4856-AEEF-8A99DE5C4836}"/>
                  </a:ext>
                </a:extLst>
              </p:cNvPr>
              <p:cNvSpPr txBox="1"/>
              <p:nvPr/>
            </p:nvSpPr>
            <p:spPr>
              <a:xfrm>
                <a:off x="8326359" y="4932193"/>
                <a:ext cx="4280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AEC714B-C031-4856-AEEF-8A99DE5C4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59" y="4932193"/>
                <a:ext cx="428017" cy="400110"/>
              </a:xfrm>
              <a:prstGeom prst="rect">
                <a:avLst/>
              </a:prstGeom>
              <a:blipFill>
                <a:blip r:embed="rId1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0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35" grpId="0" animBg="1"/>
      <p:bldP spid="36" grpId="0" animBg="1"/>
      <p:bldP spid="38" grpId="0"/>
      <p:bldP spid="39" grpId="0" animBg="1"/>
      <p:bldP spid="39" grpId="1" animBg="1"/>
      <p:bldP spid="40" grpId="0"/>
      <p:bldP spid="40" grpId="1"/>
      <p:bldP spid="41" grpId="0"/>
      <p:bldP spid="41" grpId="1"/>
      <p:bldP spid="45" grpId="0"/>
      <p:bldP spid="45" grpId="1"/>
      <p:bldP spid="46" grpId="0" animBg="1"/>
      <p:bldP spid="46" grpId="1" animBg="1"/>
      <p:bldP spid="47" grpId="0"/>
      <p:bldP spid="47" grpId="1"/>
      <p:bldP spid="48" grpId="0" animBg="1"/>
      <p:bldP spid="48" grpId="1" animBg="1"/>
      <p:bldP spid="49" grpId="0" animBg="1"/>
      <p:bldP spid="49" grpId="1" animBg="1"/>
      <p:bldP spid="51" grpId="0"/>
      <p:bldP spid="53" grpId="0"/>
      <p:bldP spid="54" grpId="0" animBg="1"/>
      <p:bldP spid="54" grpId="1" animBg="1"/>
      <p:bldP spid="56" grpId="0"/>
      <p:bldP spid="57" grpId="0"/>
      <p:bldP spid="59" grpId="0"/>
      <p:bldP spid="61" grpId="0"/>
      <p:bldP spid="72" grpId="0"/>
      <p:bldP spid="7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Theorem: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[Argue Gupta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Guruganesh</a:t>
                </a:r>
                <a:r>
                  <a:rPr lang="en-US" sz="1600" dirty="0">
                    <a:solidFill>
                      <a:srgbClr val="FF9900"/>
                    </a:solidFill>
                  </a:rPr>
                  <a:t> Tang 2020] [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Sellke</a:t>
                </a:r>
                <a:r>
                  <a:rPr lang="en-US" sz="1600" dirty="0">
                    <a:solidFill>
                      <a:srgbClr val="FF9900"/>
                    </a:solidFill>
                  </a:rPr>
                  <a:t> 2020]</a:t>
                </a:r>
                <a:endParaRPr lang="en-US" sz="18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</a:t>
                </a:r>
                <a:r>
                  <a:rPr lang="en-US" sz="1800" dirty="0"/>
                  <a:t>the work function Steiner point </a:t>
                </a:r>
                <a:r>
                  <a:rPr lang="en-US" sz="1800" b="0" dirty="0"/>
                  <a:t>algorithm is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competitive.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C1E10-F6AE-5D4D-B237-4EBFE856D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24ECA703-64AC-4881-BC34-49ECA123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proves</a:t>
            </a:r>
          </a:p>
        </p:txBody>
      </p:sp>
    </p:spTree>
    <p:extLst>
      <p:ext uri="{BB962C8B-B14F-4D97-AF65-F5344CB8AC3E}">
        <p14:creationId xmlns:p14="http://schemas.microsoft.com/office/powerpoint/2010/main" val="19907453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A181-45CE-4C9F-8123-CBD15859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Steiner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4B978-56B1-4191-BFFA-AB7AB5712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Given a convex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𝑠𝑡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limLoc m:val="undOvr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latin typeface="Cambria Math" charset="0"/>
                            </a:rPr>
                            <m:t>𝜃</m:t>
                          </m:r>
                          <m:r>
                            <a:rPr lang="en-US" sz="1900" i="1"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1900">
                              <a:latin typeface="Cambria Math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9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1900" i="1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1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9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9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900" dirty="0" err="1"/>
                  <a:t>Fenchel</a:t>
                </a:r>
                <a:r>
                  <a:rPr lang="en-US" sz="1900" dirty="0"/>
                  <a:t> dual,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1900" dirty="0"/>
                  <a:t> dual space unit ball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Can define work function for function chasing</a:t>
                </a:r>
              </a:p>
              <a:p>
                <a:pPr marL="0" indent="0">
                  <a:buNone/>
                </a:pPr>
                <a:r>
                  <a:rPr lang="en-US" sz="2000" dirty="0"/>
                  <a:t>Algo: move to functional Steiner point of work function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doesn’t need guess-and-double</a:t>
                </a:r>
              </a:p>
              <a:p>
                <a:r>
                  <a:rPr lang="en-US" sz="2000" dirty="0"/>
                  <a:t>works for all norms</a:t>
                </a:r>
              </a:p>
              <a:p>
                <a:r>
                  <a:rPr lang="en-US" sz="2000" dirty="0"/>
                  <a:t>gives general unified view, potentially useful in other contexts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4B978-56B1-4191-BFFA-AB7AB5712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31CB37C-E4B2-478E-AF08-2C235A0CE98A}"/>
              </a:ext>
            </a:extLst>
          </p:cNvPr>
          <p:cNvSpPr/>
          <p:nvPr/>
        </p:nvSpPr>
        <p:spPr>
          <a:xfrm>
            <a:off x="10525592" y="6519446"/>
            <a:ext cx="1750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[</a:t>
            </a:r>
            <a:r>
              <a:rPr lang="en-US" sz="1600" dirty="0" err="1">
                <a:solidFill>
                  <a:srgbClr val="FF9900"/>
                </a:solidFill>
                <a:latin typeface="Lato" panose="020F0502020204030203" pitchFamily="34" charset="0"/>
              </a:rPr>
              <a:t>Sellke</a:t>
            </a:r>
            <a:r>
              <a:rPr lang="en-US" sz="1600" dirty="0">
                <a:solidFill>
                  <a:srgbClr val="FF9900"/>
                </a:solidFill>
                <a:latin typeface="Lato" panose="020F0502020204030203" pitchFamily="34" charset="0"/>
              </a:rPr>
              <a:t> SODA 20]</a:t>
            </a:r>
          </a:p>
        </p:txBody>
      </p:sp>
    </p:spTree>
    <p:extLst>
      <p:ext uri="{BB962C8B-B14F-4D97-AF65-F5344CB8AC3E}">
        <p14:creationId xmlns:p14="http://schemas.microsoft.com/office/powerpoint/2010/main" val="42604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A4E6-8004-48E2-B253-352F9C76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B84D2-C22C-4BED-8732-79CFE42A27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Chasing lines and subspaces</a:t>
                </a:r>
              </a:p>
              <a:p>
                <a:pPr marL="0" indent="0">
                  <a:buNone/>
                </a:pPr>
                <a:r>
                  <a:rPr lang="en-US" sz="1800" dirty="0"/>
                  <a:t>   can reduce chasing k-dim affine subspaces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800" dirty="0"/>
                  <a:t> to O(k)-dim chasing.                      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[Argue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Guruganesh</a:t>
                </a:r>
                <a:r>
                  <a:rPr lang="en-US" sz="1600" dirty="0">
                    <a:solidFill>
                      <a:srgbClr val="FF9900"/>
                    </a:solidFill>
                  </a:rPr>
                  <a:t> Gupta]</a:t>
                </a:r>
                <a:r>
                  <a:rPr lang="en-US" sz="1800" dirty="0">
                    <a:solidFill>
                      <a:srgbClr val="FF99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see also</a:t>
                </a:r>
                <a:r>
                  <a:rPr lang="en-US" sz="1600" dirty="0">
                    <a:solidFill>
                      <a:srgbClr val="FF9900"/>
                    </a:solidFill>
                  </a:rPr>
                  <a:t> </a:t>
                </a:r>
                <a:r>
                  <a:rPr lang="en-US" sz="1400" dirty="0">
                    <a:solidFill>
                      <a:srgbClr val="FF9900"/>
                    </a:solidFill>
                  </a:rPr>
                  <a:t>[Antoniadis Barcelo Nugent 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Pruhs</a:t>
                </a:r>
                <a:r>
                  <a:rPr lang="en-US" sz="1400" dirty="0">
                    <a:solidFill>
                      <a:srgbClr val="FF99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Schewior</a:t>
                </a:r>
                <a:r>
                  <a:rPr lang="en-US" sz="1400" dirty="0">
                    <a:solidFill>
                      <a:srgbClr val="FF99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Scquizzato</a:t>
                </a:r>
                <a:r>
                  <a:rPr lang="en-US" sz="1400" dirty="0">
                    <a:solidFill>
                      <a:srgbClr val="FF9900"/>
                    </a:solidFill>
                  </a:rPr>
                  <a:t>] [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Bienkowski</a:t>
                </a:r>
                <a:r>
                  <a:rPr lang="en-US" sz="1400" dirty="0">
                    <a:solidFill>
                      <a:srgbClr val="FF99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Byrka</a:t>
                </a:r>
                <a:r>
                  <a:rPr lang="en-US" sz="1400" dirty="0">
                    <a:solidFill>
                      <a:srgbClr val="FF99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Coester</a:t>
                </a:r>
                <a:r>
                  <a:rPr lang="en-US" sz="1400" dirty="0">
                    <a:solidFill>
                      <a:srgbClr val="FF9900"/>
                    </a:solidFill>
                  </a:rPr>
                  <a:t> Jez </a:t>
                </a:r>
                <a:r>
                  <a:rPr lang="en-US" sz="1400" dirty="0" err="1">
                    <a:solidFill>
                      <a:srgbClr val="FF9900"/>
                    </a:solidFill>
                  </a:rPr>
                  <a:t>Koutsoupias</a:t>
                </a:r>
                <a:r>
                  <a:rPr lang="en-US" sz="1400" dirty="0">
                    <a:solidFill>
                      <a:srgbClr val="FF9900"/>
                    </a:solidFill>
                  </a:rPr>
                  <a:t>]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Multi-server chasing</a:t>
                </a:r>
              </a:p>
              <a:p>
                <a:pPr marL="0" indent="0">
                  <a:buNone/>
                </a:pPr>
                <a:r>
                  <a:rPr lang="en-US" sz="1800" dirty="0"/>
                  <a:t>    2-servers 2-d not chaseable, but special cases (k-median/means) doable                        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Bubeck</a:t>
                </a:r>
                <a:r>
                  <a:rPr lang="en-US" sz="1600" dirty="0">
                    <a:solidFill>
                      <a:srgbClr val="FF99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Rabani</a:t>
                </a:r>
                <a:r>
                  <a:rPr lang="en-US" sz="1600" dirty="0">
                    <a:solidFill>
                      <a:srgbClr val="FF99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Sellke</a:t>
                </a:r>
                <a:r>
                  <a:rPr lang="en-US" sz="1600" dirty="0">
                    <a:solidFill>
                      <a:srgbClr val="FF9900"/>
                    </a:solidFill>
                  </a:rPr>
                  <a:t>]</a:t>
                </a:r>
                <a:endParaRPr lang="en-US" sz="18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Chasing well-conditioned functions</a:t>
                </a:r>
              </a:p>
              <a:p>
                <a:pPr marL="0" indent="0">
                  <a:buNone/>
                </a:pPr>
                <a:r>
                  <a:rPr lang="en-US" sz="1800" dirty="0"/>
                  <a:t>    can chase </a:t>
                </a:r>
                <a:r>
                  <a:rPr lang="en-US" sz="1800" dirty="0" err="1"/>
                  <a:t>fns</a:t>
                </a:r>
                <a:r>
                  <a:rPr lang="en-US" sz="1800" dirty="0"/>
                  <a:t> having condition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800" dirty="0"/>
                  <a:t> with comp</a:t>
                </a:r>
                <a:r>
                  <a:rPr lang="en-US" sz="1800" dirty="0" err="1"/>
                  <a:t>.ratio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rad>
                      </m:e>
                    </m:d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            lower bd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1800" dirty="0"/>
                  <a:t>.  Close gap?                                                                                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[Argue </a:t>
                </a:r>
                <a:r>
                  <a:rPr lang="en-US" sz="1600" dirty="0" err="1">
                    <a:solidFill>
                      <a:srgbClr val="FF9900"/>
                    </a:solidFill>
                  </a:rPr>
                  <a:t>Guruganesh</a:t>
                </a:r>
                <a:r>
                  <a:rPr lang="en-US" sz="1600" dirty="0">
                    <a:solidFill>
                      <a:srgbClr val="FF9900"/>
                    </a:solidFill>
                  </a:rPr>
                  <a:t> Gupta]</a:t>
                </a:r>
                <a:r>
                  <a:rPr lang="en-US" sz="2000" dirty="0">
                    <a:solidFill>
                      <a:srgbClr val="FF9900"/>
                    </a:solidFill>
                  </a:rPr>
                  <a:t>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can chase locally-polyhedral </a:t>
                </a:r>
                <a:r>
                  <a:rPr lang="en-US" sz="1800" dirty="0" err="1"/>
                  <a:t>fns</a:t>
                </a:r>
                <a:r>
                  <a:rPr lang="en-US" sz="1800" dirty="0"/>
                  <a:t>, other classes                                </a:t>
                </a:r>
                <a:r>
                  <a:rPr lang="en-US" sz="1600" dirty="0">
                    <a:solidFill>
                      <a:srgbClr val="FF9900"/>
                    </a:solidFill>
                  </a:rPr>
                  <a:t>[Chen Goel Wierman, Goel Lin Sun Wierman]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B84D2-C22C-4BED-8732-79CFE42A2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2FAA-B689-45FD-980E-B933CC27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wrap-up, and 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3D8E0-184C-4BF6-B947-E6F15754F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/>
                  <a:t>competitive algo for general convex body chasing algorithm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1800" dirty="0"/>
                  <a:t>) competitive algo for nested bodies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800" dirty="0"/>
                  <a:t>) lower bound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better algorithms for special classes of convex body chasing?</a:t>
                </a:r>
              </a:p>
              <a:p>
                <a:pPr lvl="1"/>
                <a:r>
                  <a:rPr lang="en-US" sz="1800" dirty="0"/>
                  <a:t>e.g., faces of a given polytope (arises in k-server, paging)?</a:t>
                </a:r>
              </a:p>
              <a:p>
                <a:r>
                  <a:rPr lang="en-US" sz="1800" dirty="0"/>
                  <a:t>broader classes of </a:t>
                </a:r>
                <a:r>
                  <a:rPr lang="en-US" sz="1800" dirty="0" err="1"/>
                  <a:t>multiserver</a:t>
                </a:r>
                <a:r>
                  <a:rPr lang="en-US" sz="1800" dirty="0"/>
                  <a:t> chasing?</a:t>
                </a:r>
              </a:p>
              <a:p>
                <a:r>
                  <a:rPr lang="en-US" sz="1800" dirty="0"/>
                  <a:t>tight bounds for well-conditioned function-chasing?</a:t>
                </a:r>
              </a:p>
              <a:p>
                <a:r>
                  <a:rPr lang="en-US" sz="1800" dirty="0"/>
                  <a:t>deeper understanding of connections to online learning?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3D8E0-184C-4BF6-B947-E6F15754F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7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A844C-BF45-4C62-9F56-9E05448A8D93}"/>
              </a:ext>
            </a:extLst>
          </p:cNvPr>
          <p:cNvSpPr txBox="1"/>
          <p:nvPr/>
        </p:nvSpPr>
        <p:spPr>
          <a:xfrm>
            <a:off x="1306442" y="2570782"/>
            <a:ext cx="3529812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" panose="020F0502020204030203" pitchFamily="34" charset="0"/>
                <a:sym typeface="Lato Regular"/>
              </a:rPr>
              <a:t>Lecture #1</a:t>
            </a:r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Set Cover (worst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12833-A859-4115-8E51-99EC7A03DEB3}"/>
              </a:ext>
            </a:extLst>
          </p:cNvPr>
          <p:cNvSpPr txBox="1"/>
          <p:nvPr/>
        </p:nvSpPr>
        <p:spPr>
          <a:xfrm>
            <a:off x="1306442" y="3383905"/>
            <a:ext cx="6724598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Lecture #2: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Set Cover (beyond worst case), Network design (both)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7476-11F9-4E10-84AD-5298C30BB9EC}"/>
              </a:ext>
            </a:extLst>
          </p:cNvPr>
          <p:cNvSpPr txBox="1"/>
          <p:nvPr/>
        </p:nvSpPr>
        <p:spPr>
          <a:xfrm>
            <a:off x="1306442" y="4197028"/>
            <a:ext cx="4651915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Lecture #3: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Resource Allocation (aka packing)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DD67-0F66-47FA-A188-D13EF8F4AFB6}"/>
              </a:ext>
            </a:extLst>
          </p:cNvPr>
          <p:cNvSpPr txBox="1"/>
          <p:nvPr/>
        </p:nvSpPr>
        <p:spPr>
          <a:xfrm>
            <a:off x="1306442" y="5010151"/>
            <a:ext cx="4302460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en-US" dirty="0">
                <a:solidFill>
                  <a:srgbClr val="C00000"/>
                </a:solidFill>
                <a:latin typeface="Lato Regular"/>
                <a:ea typeface="Lato Regular"/>
                <a:cs typeface="Lato Regular"/>
                <a:sym typeface="Lato Regular"/>
              </a:rPr>
              <a:t>Lecture #4: </a:t>
            </a:r>
            <a:r>
              <a:rPr lang="en-US" dirty="0">
                <a:latin typeface="Lato Regular"/>
                <a:ea typeface="Lato Regular"/>
                <a:cs typeface="Lato Regular"/>
                <a:sym typeface="Lato Regular"/>
              </a:rPr>
              <a:t>Search Problems (aka chasing)</a:t>
            </a:r>
          </a:p>
        </p:txBody>
      </p:sp>
    </p:spTree>
    <p:extLst>
      <p:ext uri="{BB962C8B-B14F-4D97-AF65-F5344CB8AC3E}">
        <p14:creationId xmlns:p14="http://schemas.microsoft.com/office/powerpoint/2010/main" val="31585700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3911</Words>
  <Application>Microsoft Office PowerPoint</Application>
  <PresentationFormat>Widescreen</PresentationFormat>
  <Paragraphs>725</Paragraphs>
  <Slides>97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Wingdings</vt:lpstr>
      <vt:lpstr>Lato</vt:lpstr>
      <vt:lpstr>Gotham Bold</vt:lpstr>
      <vt:lpstr>Lato Regular</vt:lpstr>
      <vt:lpstr>Arial</vt:lpstr>
      <vt:lpstr>Cambria Math</vt:lpstr>
      <vt:lpstr>Wingdings 3</vt:lpstr>
      <vt:lpstr>Calibri</vt:lpstr>
      <vt:lpstr>Office Theme</vt:lpstr>
      <vt:lpstr>Online Algos: Old and New Lecture 4: Search Problems </vt:lpstr>
      <vt:lpstr>lecture plan</vt:lpstr>
      <vt:lpstr>Metrical Task System = Function Chasing</vt:lpstr>
      <vt:lpstr>Metrical Service System = Set Chasing</vt:lpstr>
      <vt:lpstr>PowerPoint Presentation</vt:lpstr>
      <vt:lpstr>Uniform Metric Set Chasing</vt:lpstr>
      <vt:lpstr>Uniform Metric Set Chasing</vt:lpstr>
      <vt:lpstr>Uniform Metric Set Chasing</vt:lpstr>
      <vt:lpstr>Uniform Metric Set Chasing</vt:lpstr>
      <vt:lpstr>Uniform Metric Function Chasing</vt:lpstr>
      <vt:lpstr>General Metric Function Chasing</vt:lpstr>
      <vt:lpstr>Further directions</vt:lpstr>
      <vt:lpstr>PowerPoint Presentation</vt:lpstr>
      <vt:lpstr>Convex Body Chasing: definition</vt:lpstr>
      <vt:lpstr>Convex Body Chasing: definition</vt:lpstr>
      <vt:lpstr>Convex Body Chasing: definition</vt:lpstr>
      <vt:lpstr>Convex Body Chasing: definition</vt:lpstr>
      <vt:lpstr>Convex Body Chasing: definition</vt:lpstr>
      <vt:lpstr>Nested Version</vt:lpstr>
      <vt:lpstr>Nested Version  </vt:lpstr>
      <vt:lpstr>Nested Version  </vt:lpstr>
      <vt:lpstr>Nested Version  </vt:lpstr>
      <vt:lpstr>Nested Version  </vt:lpstr>
      <vt:lpstr>Nested Version  </vt:lpstr>
      <vt:lpstr>a closely related problem: convex function chasing</vt:lpstr>
      <vt:lpstr>Reductions:  "CB" "C" _d≤"CF" "C" _d≤"CB" "C" _(d+1) </vt:lpstr>
      <vt:lpstr>why do we care about convex body chasing?</vt:lpstr>
      <vt:lpstr>a brief history</vt:lpstr>
      <vt:lpstr>contains, among many things: two algorithms</vt:lpstr>
      <vt:lpstr>a lower bound</vt:lpstr>
      <vt:lpstr>a lower bound</vt:lpstr>
      <vt:lpstr>a lower bound</vt:lpstr>
      <vt:lpstr>a lower bound</vt:lpstr>
      <vt:lpstr>a reduction to half-spaces</vt:lpstr>
      <vt:lpstr>a reduction to half-spaces</vt:lpstr>
      <vt:lpstr>and a conjecture</vt:lpstr>
      <vt:lpstr>recent developments</vt:lpstr>
      <vt:lpstr>rest of the talk</vt:lpstr>
      <vt:lpstr>simpler “bounded” version</vt:lpstr>
      <vt:lpstr>simpler “bounded” version</vt:lpstr>
      <vt:lpstr>strawman #1: greedy</vt:lpstr>
      <vt:lpstr>strawman #1: greedy</vt:lpstr>
      <vt:lpstr>strawman #1: greedy</vt:lpstr>
      <vt:lpstr>strawman #1: greedy</vt:lpstr>
      <vt:lpstr>PowerPoint Presentation</vt:lpstr>
      <vt:lpstr>PowerPoint Presentation</vt:lpstr>
      <vt:lpstr>PowerPoint Presentation</vt:lpstr>
      <vt:lpstr>strawman #2 (for nested case): centroid</vt:lpstr>
      <vt:lpstr>strawman #2 (for nested case): centroid</vt:lpstr>
      <vt:lpstr>strawman #2 (for nested case): centroid</vt:lpstr>
      <vt:lpstr>strawman #2 (for nested case): centroid</vt:lpstr>
      <vt:lpstr>strawman #2 (for nested case): centroid</vt:lpstr>
      <vt:lpstr>strawman #2 (for nested case): centroid</vt:lpstr>
      <vt:lpstr>but alas…</vt:lpstr>
      <vt:lpstr>but alas…</vt:lpstr>
      <vt:lpstr>but alas…</vt:lpstr>
      <vt:lpstr>but alas…</vt:lpstr>
      <vt:lpstr>fix using recursive centroid: a sketch</vt:lpstr>
      <vt:lpstr>results for nested case</vt:lpstr>
      <vt:lpstr>a breakthrough for the general case…</vt:lpstr>
      <vt:lpstr>rest of the talk: a simpler, better result</vt:lpstr>
      <vt:lpstr>PowerPoint Presentation</vt:lpstr>
      <vt:lpstr>another algo for nested case</vt:lpstr>
      <vt:lpstr>support function h_K (θ) of convex body</vt:lpstr>
      <vt:lpstr>support function h_K (θ) of convex body</vt:lpstr>
      <vt:lpstr>support function h_K (θ) of convex body</vt:lpstr>
      <vt:lpstr>support function h_K (θ) of convex body</vt:lpstr>
      <vt:lpstr>another algo for nested case</vt:lpstr>
      <vt:lpstr>the Steiner point</vt:lpstr>
      <vt:lpstr>the Steiner point</vt:lpstr>
      <vt:lpstr>the Steiner point</vt:lpstr>
      <vt:lpstr>an equivalent definition</vt:lpstr>
      <vt:lpstr>proving the equivalence</vt:lpstr>
      <vt:lpstr>proving the equivalence</vt:lpstr>
      <vt:lpstr>Steiner point</vt:lpstr>
      <vt:lpstr>another algo for nested case</vt:lpstr>
      <vt:lpstr>remember: suffices to solve bounded case (nested)</vt:lpstr>
      <vt:lpstr>algorithm for nested case</vt:lpstr>
      <vt:lpstr>bad example (revisited)</vt:lpstr>
      <vt:lpstr>bad example (revisited)</vt:lpstr>
      <vt:lpstr>bad example (revisited)</vt:lpstr>
      <vt:lpstr>bad example (revisited)</vt:lpstr>
      <vt:lpstr>proof of d-competitiveness (nested)</vt:lpstr>
      <vt:lpstr>d-competitive for nested case</vt:lpstr>
      <vt:lpstr>PowerPoint Presentation</vt:lpstr>
      <vt:lpstr>suffices to solve bounded case (non-nested)</vt:lpstr>
      <vt:lpstr>Define Ω_t≔ {where OPT might be at time t, having paid ≤r}</vt:lpstr>
      <vt:lpstr>Ω_t form convex, nested sets</vt:lpstr>
      <vt:lpstr>Black-box algorithm to chase Ω_t may be infeasible</vt:lpstr>
      <vt:lpstr>Key lemma: st(Ω_t )∈K_t</vt:lpstr>
      <vt:lpstr>proof of feasibility lemma</vt:lpstr>
      <vt:lpstr>proof of feasibility lemma</vt:lpstr>
      <vt:lpstr>that proves</vt:lpstr>
      <vt:lpstr>functional Steiner point</vt:lpstr>
      <vt:lpstr>other directions</vt:lpstr>
      <vt:lpstr>wrap-up, and open questions</vt:lpstr>
      <vt:lpstr>lecture plan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 with recourse</dc:title>
  <dc:creator>Anupam Gupta</dc:creator>
  <cp:lastModifiedBy>Anupam Gupta</cp:lastModifiedBy>
  <cp:revision>485</cp:revision>
  <dcterms:created xsi:type="dcterms:W3CDTF">2017-04-15T00:33:07Z</dcterms:created>
  <dcterms:modified xsi:type="dcterms:W3CDTF">2025-02-01T18:02:25Z</dcterms:modified>
</cp:coreProperties>
</file>