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6"/>
  </p:notesMasterIdLst>
  <p:sldIdLst>
    <p:sldId id="540" r:id="rId2"/>
    <p:sldId id="517" r:id="rId3"/>
    <p:sldId id="501" r:id="rId4"/>
    <p:sldId id="585" r:id="rId5"/>
    <p:sldId id="623" r:id="rId6"/>
    <p:sldId id="645" r:id="rId7"/>
    <p:sldId id="646" r:id="rId8"/>
    <p:sldId id="647" r:id="rId9"/>
    <p:sldId id="650" r:id="rId10"/>
    <p:sldId id="642" r:id="rId11"/>
    <p:sldId id="541" r:id="rId12"/>
    <p:sldId id="592" r:id="rId13"/>
    <p:sldId id="543" r:id="rId14"/>
    <p:sldId id="544" r:id="rId15"/>
    <p:sldId id="545" r:id="rId16"/>
    <p:sldId id="632" r:id="rId17"/>
    <p:sldId id="638" r:id="rId18"/>
    <p:sldId id="633" r:id="rId19"/>
    <p:sldId id="634" r:id="rId20"/>
    <p:sldId id="635" r:id="rId21"/>
    <p:sldId id="612" r:id="rId22"/>
    <p:sldId id="614" r:id="rId23"/>
    <p:sldId id="613" r:id="rId24"/>
    <p:sldId id="615" r:id="rId25"/>
    <p:sldId id="636" r:id="rId26"/>
    <p:sldId id="599" r:id="rId27"/>
    <p:sldId id="548" r:id="rId28"/>
    <p:sldId id="629" r:id="rId29"/>
    <p:sldId id="625" r:id="rId30"/>
    <p:sldId id="628" r:id="rId31"/>
    <p:sldId id="617" r:id="rId32"/>
    <p:sldId id="640" r:id="rId33"/>
    <p:sldId id="651" r:id="rId34"/>
    <p:sldId id="551" r:id="rId3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Lato Regular"/>
        <a:ea typeface="Lato Regular"/>
        <a:cs typeface="Lato Regular"/>
        <a:sym typeface="Lato Regular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Lato Regular"/>
        <a:ea typeface="Lato Regular"/>
        <a:cs typeface="Lato Regular"/>
        <a:sym typeface="Lato Regular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Lato Regular"/>
        <a:ea typeface="Lato Regular"/>
        <a:cs typeface="Lato Regular"/>
        <a:sym typeface="Lato Regular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Lato Regular"/>
        <a:ea typeface="Lato Regular"/>
        <a:cs typeface="Lato Regular"/>
        <a:sym typeface="Lato Regular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Lato Regular"/>
        <a:ea typeface="Lato Regular"/>
        <a:cs typeface="Lato Regular"/>
        <a:sym typeface="Lato Regular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Lato Regular"/>
        <a:ea typeface="Lato Regular"/>
        <a:cs typeface="Lato Regular"/>
        <a:sym typeface="Lato Regular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Lato Regular"/>
        <a:ea typeface="Lato Regular"/>
        <a:cs typeface="Lato Regular"/>
        <a:sym typeface="Lato Regular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Lato Regular"/>
        <a:ea typeface="Lato Regular"/>
        <a:cs typeface="Lato Regular"/>
        <a:sym typeface="Lato Regular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Lato Regular"/>
        <a:ea typeface="Lato Regular"/>
        <a:cs typeface="Lato Regular"/>
        <a:sym typeface="Lato Regular"/>
      </a:defRPr>
    </a:lvl9pPr>
  </p:defaultTextStyle>
  <p:extLst>
    <p:ext uri="{521415D9-36F7-43E2-AB2F-B90AF26B5E84}">
      <p14:sectionLst xmlns:p14="http://schemas.microsoft.com/office/powerpoint/2010/main">
        <p14:section name="Default Section" id="{3B57C7A3-D011-4FCC-B170-BF06059F2D2D}">
          <p14:sldIdLst>
            <p14:sldId id="540"/>
            <p14:sldId id="517"/>
            <p14:sldId id="501"/>
            <p14:sldId id="585"/>
            <p14:sldId id="623"/>
            <p14:sldId id="645"/>
            <p14:sldId id="646"/>
            <p14:sldId id="647"/>
            <p14:sldId id="650"/>
          </p14:sldIdLst>
        </p14:section>
        <p14:section name="Online W/ Sample" id="{9C6A4343-F393-43E2-BE51-B532B439C7AD}">
          <p14:sldIdLst>
            <p14:sldId id="642"/>
            <p14:sldId id="541"/>
            <p14:sldId id="592"/>
            <p14:sldId id="543"/>
            <p14:sldId id="544"/>
            <p14:sldId id="545"/>
            <p14:sldId id="632"/>
            <p14:sldId id="638"/>
            <p14:sldId id="633"/>
            <p14:sldId id="634"/>
            <p14:sldId id="635"/>
            <p14:sldId id="612"/>
            <p14:sldId id="614"/>
            <p14:sldId id="613"/>
            <p14:sldId id="615"/>
            <p14:sldId id="636"/>
            <p14:sldId id="599"/>
            <p14:sldId id="548"/>
          </p14:sldIdLst>
        </p14:section>
        <p14:section name="CPIPs" id="{C649CECA-5945-476B-B9E3-7CBB14A625F1}">
          <p14:sldIdLst>
            <p14:sldId id="629"/>
            <p14:sldId id="625"/>
            <p14:sldId id="628"/>
            <p14:sldId id="617"/>
            <p14:sldId id="640"/>
          </p14:sldIdLst>
        </p14:section>
        <p14:section name="Wrapup" id="{AF1E8D60-6E5D-4947-8591-8A593909F9B8}">
          <p14:sldIdLst>
            <p14:sldId id="651"/>
            <p14:sldId id="55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7584" userDrawn="1">
          <p15:clr>
            <a:srgbClr val="A4A3A4"/>
          </p15:clr>
        </p15:guide>
        <p15:guide id="2" pos="110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upam Gupta" initials="AG" lastIdx="1" clrIdx="0">
    <p:extLst>
      <p:ext uri="{19B8F6BF-5375-455C-9EA6-DF929625EA0E}">
        <p15:presenceInfo xmlns:p15="http://schemas.microsoft.com/office/powerpoint/2012/main" userId="314766ba90397da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FFFF"/>
    <a:srgbClr val="0033CC"/>
    <a:srgbClr val="404040"/>
    <a:srgbClr val="FF3300"/>
    <a:srgbClr val="434343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Lato Regular"/>
          <a:ea typeface="Lato Regular"/>
          <a:cs typeface="Lato Regular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Lato Regular"/>
          <a:ea typeface="Lato Regular"/>
          <a:cs typeface="Lato Regular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Lato Regular"/>
          <a:ea typeface="Lato Regular"/>
          <a:cs typeface="Lato Regular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1">
                  <a:lumOff val="1354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solidFill>
            <a:srgbClr val="014D80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Lato Regular"/>
          <a:ea typeface="Lato Regular"/>
          <a:cs typeface="Lato Regular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9D00"/>
          </a:solidFill>
        </a:fill>
      </a:tcStyle>
    </a:firstCol>
    <a:lastRow>
      <a:tcTxStyle b="off" i="off">
        <a:font>
          <a:latin typeface="Lato Regular"/>
          <a:ea typeface="Lato Regular"/>
          <a:cs typeface="Lato Regular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61D83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27002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Lato Regular"/>
          <a:ea typeface="Lato Regular"/>
          <a:cs typeface="Lato Regular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E3E5E8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613784"/>
              <a:lumOff val="1275"/>
            </a:scheme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4">
                  <a:hueOff val="-613784"/>
                  <a:lumOff val="127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E3E5E8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E3E5E8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5300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Lato Regular"/>
          <a:ea typeface="Lato Regular"/>
          <a:cs typeface="Lato Regular"/>
        </a:font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98195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6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Lato Regular"/>
          <a:ea typeface="Lato Regular"/>
          <a:cs typeface="Lato Regular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262727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42424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66" autoAdjust="0"/>
    <p:restoredTop sz="94660"/>
  </p:normalViewPr>
  <p:slideViewPr>
    <p:cSldViewPr snapToGrid="0" showGuides="1">
      <p:cViewPr varScale="1">
        <p:scale>
          <a:sx n="41" d="100"/>
          <a:sy n="41" d="100"/>
        </p:scale>
        <p:origin x="72" y="375"/>
      </p:cViewPr>
      <p:guideLst>
        <p:guide orient="horz" pos="7584"/>
        <p:guide pos="110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-316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11-16T01:45:52.958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1234 32 1839 0 0,'-6'0'183'0'0,"1"1"0"0"0,-1-1 0 0 0,0 1 0 0 0,-6 2 0 0 0,-8 2 556 0 0,10-5-215 0 0,1 1 0 0 0,-1 1-1 0 0,1 0 1 0 0,-1 0 0 0 0,1 1 0 0 0,0 0 0 0 0,0 1 0 0 0,0 0 0 0 0,0 0-1 0 0,-8 6 1 0 0,-1 3 454 0 0,1 1-1 0 0,0 0 0 0 0,-24 27 1 0 0,-9 16 772 0 0,46-53-1596 0 0,0-1 1 0 0,0 1-1 0 0,-1-1 0 0 0,1 0 0 0 0,-1 0 0 0 0,0 0 0 0 0,-7 3 0 0 0,-8 4 417 0 0,15-8-365 0 0,0 1-1 0 0,-1-1 0 0 0,-9 2 1 0 0,9-2 6 0 0,0-1 1 0 0,0 1 0 0 0,-10 6-1 0 0,-89 46 1588 0 0,90-47-1643 0 0,0 0-1 0 0,-1-2 1 0 0,1 0-1 0 0,-1 0 1 0 0,-1-2-1 0 0,-28 4 1 0 0,-29 6 370 0 0,47-7-372 0 0,18-5-113 0 0,0 1 1 0 0,1 0 0 0 0,-1 1 0 0 0,1 0 0 0 0,-1 0 0 0 0,1 1-1 0 0,-11 6 1 0 0,-31 29-39 0 0,32-24 74 0 0,-26 16 0 0 0,32-24-50 0 0,1 1 1 0 0,0 1-1 0 0,0-1 0 0 0,1 2 0 0 0,0-1 1 0 0,1 1-1 0 0,0 1 0 0 0,0 0 1 0 0,-6 12-1 0 0,-2-4 5 0 0,15-17-29 0 0,-1 1-1 0 0,0 0 0 0 0,1-1 1 0 0,-1 1-1 0 0,-1 4 0 0 0,-3 5-3 0 0,0 1 0 0 0,1 0 0 0 0,0 1 0 0 0,1-1 0 0 0,-5 24 0 0 0,1-6 0 0 0,6-23 0 0 0,0 0 0 0 0,1 0 0 0 0,-1 10 0 0 0,-17 87 0 0 0,8-53 0 0 0,4-18 0 0 0,5-22 0 0 0,0 1 0 0 0,1-1 0 0 0,-2 26 0 0 0,1 85 0 0 0,-1-13 0 0 0,4-84 6 0 0,4 88 52 0 0,3-71-40 0 0,15 46-1 0 0,-4-16 12 0 0,13 20-29 0 0,-18-50 0 0 0,1 0 0 0 0,41 80 0 0 0,-40-96 0 0 0,0-1 0 0 0,2-1 0 0 0,25 31 0 0 0,-26-36 0 0 0,16 18 0 0 0,-12-13 0 0 0,-18-21 0 0 0,1 0 0 0 0,-1-1 0 0 0,1 1 0 0 0,0-1 0 0 0,0 0 0 0 0,0 0 0 0 0,1 0 0 0 0,4 4 0 0 0,33 20 0 0 0,-36-24 0 0 0,0 1 0 0 0,-1 0 0 0 0,1 0 0 0 0,4 6 0 0 0,-6-7 0 0 0,1 1 0 0 0,-1-1 0 0 0,1 0 0 0 0,-1 0 0 0 0,1 0 0 0 0,0 0 0 0 0,0-1 0 0 0,6 3 0 0 0,-4-2 0 0 0,-1 0 0 0 0,1 1 0 0 0,0 0 0 0 0,-1 0 0 0 0,6 5 0 0 0,18 13 0 0 0,-23-19 0 0 0,2 3 0 0 0,1-1 0 0 0,19 8 0 0 0,-25-12 0 0 0,0 0 0 0 0,0-1 0 0 0,0 1 0 0 0,1-1 0 0 0,-1 1 0 0 0,0-1 0 0 0,0 0 0 0 0,0 0 0 0 0,0 0 0 0 0,0 0 0 0 0,1-1 0 0 0,-1 1 0 0 0,0-1 0 0 0,5-1 0 0 0,5-3 0 0 0,1 2 0 0 0,0 0 0 0 0,0 0 0 0 0,1 1 0 0 0,-1 1 0 0 0,18 0 0 0 0,-19 2 0 0 0,0 1 0 0 0,16 3 0 0 0,-9-2 0 0 0,28 14 0 0 0,-28-14 0 0 0,0-2 0 0 0,25-1 0 0 0,-17-1 0 0 0,-22 1 5 0 0,1-1 0 0 0,-1 0 0 0 0,0-1-1 0 0,1 0 1 0 0,-1 0 0 0 0,0 0 0 0 0,10-5 0 0 0,-8 2 1 0 0,1 2 0 0 0,0-1 1 0 0,12-2-1 0 0,56-11 58 0 0,-63 15-64 0 0,21-3 0 0 0,43-1 0 0 0,-59 5 0 0 0,-1-1 0 0 0,1-1 0 0 0,24-7 0 0 0,-39 9 0 0 0,12-4 0 0 0,0-1 0 0 0,17-9 0 0 0,1 0 0 0 0,-23 10 0 0 0,-1-1 0 0 0,16-10 0 0 0,-3 1 0 0 0,34-26 0 0 0,-36 25 0 0 0,-14 10 10 0 0,0-1 0 0 0,-1 0 1 0 0,1 0-1 0 0,8-14 0 0 0,1 0 3 0 0,-8 6-13 0 0,-7 13 0 0 0,1-1 0 0 0,-1 1 0 0 0,0-1 0 0 0,1 1 0 0 0,-1 0 0 0 0,3-3 0 0 0,47-54 0 0 0,-38 44 0 0 0,-10 11 0 0 0,1 0 0 0 0,-1 0 0 0 0,1 1 0 0 0,4-4 0 0 0,1-1 0 0 0,1 0 0 0 0,8-12 0 0 0,-9 11 0 0 0,-1 0 0 0 0,13-9 0 0 0,-17 14 0 0 0,0 0 0 0 0,-1 0 0 0 0,0 0 0 0 0,0-1 0 0 0,0 1 0 0 0,4-10 0 0 0,1-1 0 0 0,1-1 18 0 0,-2 0 1 0 0,6-17-1 0 0,-5 12-9 0 0,5-1-9 0 0,-10 19 0 0 0,-1 0 0 0 0,0-1 0 0 0,0 1 0 0 0,0-1 0 0 0,2-6 0 0 0,4-18 0 0 0,-2 10 0 0 0,7-35 0 0 0,-10 34 0 0 0,13-34 0 0 0,-11 35 0 0 0,0 0 0 0 0,4-24 0 0 0,-5 18 6 0 0,-1 3 18 0 0,0-27-1 0 0,4-82-12 0 0,3 34-11 0 0,-6 35 0 0 0,5-46 0 0 0,-4 67 0 0 0,0 14 0 0 0,-4 19 0 0 0,0 1 0 0 0,0-1 0 0 0,1-10 0 0 0,0-25 0 0 0,0 29 0 0 0,-1 1 0 0 0,-1-1 0 0 0,-1-20 0 0 0,-23-76 64 0 0,22 94-59 0 0,2 10 0 0 0,-1 0-1 0 0,0 0 1 0 0,1 0-1 0 0,-1 0 1 0 0,-1 1-1 0 0,1-1 1 0 0,-1 0-1 0 0,0 1 1 0 0,0-1 0 0 0,0 1-1 0 0,0 0 1 0 0,-6-7-1 0 0,-128-150 276 0 0,122 140-270 0 0,11 16-3 0 0,-1 0 0 0 0,0-1 1 0 0,0 1-1 0 0,0 1 0 0 0,-8-8 0 0 0,-20-15 14 0 0,18 14 30 0 0,0 1 0 0 0,-24-15 0 0 0,31 23-40 0 0,0-1 0 0 0,1 0 0 0 0,0 0 1 0 0,0-1-1 0 0,-6-6 0 0 0,7 5-1 0 0,-1 1 0 0 0,-1 0 0 0 0,1 0 0 0 0,-13-8 0 0 0,8 7-10 0 0,-20-18 0 0 0,21 16 0 0 0,-22-15 0 0 0,-3 3 20 0 0,-23-15 24 0 0,-38-15 31 0 0,91 48-68 0 0,0 1 0 0 0,-1 0 0 0 0,1 1 0 0 0,-1-1 0 0 0,1 1 0 0 0,-12-1 0 0 0,4 0-3 0 0,-1 0 12 0 0,0 1 0 0 0,1 1 0 0 0,-1 0 0 0 0,0 1 0 0 0,0 0 0 0 0,0 1 0 0 0,-16 4 0 0 0,-44 8-16 0 0,54-12 0 0 0,1 1 0 0 0,-1 1 0 0 0,1 1 0 0 0,-21 8 0 0 0,-90 49 0 0 0,116-58 0 0 0,11-3 0 0 0,0 0 0 0 0,0 0 0 0 0,1 0 0 0 0,-1 0 0 0 0,0 0 0 0 0,-4 3 0 0 0,2 0 0 0 0,0-1 0 0 0,-1 0 0 0 0,1 0 0 0 0,-1 0 0 0 0,0-1 0 0 0,1 0 0 0 0,-8 2 0 0 0,4-1 9 0 0,0 0-1 0 0,1 1 0 0 0,-1 0 1 0 0,-12 8-1 0 0,-14 7 14 0 0,-48 25-22 0 0,71-38 0 0 0,-21 15 0 0 0,3-3 0 0 0,-74 49-64 0 0,53-35 64 0 0,38-23-8 0 0,0 0-1 0 0,-24 24 0 0 0,31-28 4 0 0,1 1 0 0 0,0 0 0 0 0,1 1-1 0 0,-1-1 1 0 0,1 1 0 0 0,1 0-1 0 0,-1 0 1 0 0,-3 11 0 0 0,-17 29-85 0 0,-3 12 37 0 0,20-40 53 0 0,4-11 0 0 0,0 0 0 0 0,0-1 0 0 0,-1 13 0 0 0,-4 18 0 0 0,5-26 0 0 0,1 0 0 0 0,0 1 0 0 0,-1 14 0 0 0,-7 72-64 0 0,3-34 64 0 0,4 3 0 0 0,2-57-10 0 0,0 0-1 0 0,-2 12 0 0 0,1-12 1 0 0,0 0-1 0 0,0 12 0 0 0,-1 80 0 0 0,3-86-25 0 0,2 0 0 0 0,-1-1 0 0 0,2 1-1 0 0,8 29 1 0 0,-9-39 33 0 0,1 4-26 0 0,0-1 1 0 0,1 0-1 0 0,8 17 1 0 0,30 59-191 0 0,-10-25 44 0 0,-18-32 65 0 0,1-2-1 0 0,1 1 0 0 0,1-2 1 0 0,25 29-1 0 0,-35-47 42 0 0,14 16-440 0 0,1-1 1 0 0,1-1-1 0 0,1-1 1 0 0,30 21-1 0 0,25 10-2321 0 0,-55-36 1456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11-16T01:45:54.920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487 78 2271 0 0,'-7'-11'-183'0'0,"2"3"678"0"0,-1-1-1 0 0,0 1 1 0 0,0 0 0 0 0,-14-13-1 0 0,19 20-311 0 0,-1 0-1 0 0,1 0 0 0 0,-1-1 1 0 0,0 1-1 0 0,1 0 1 0 0,-1 0-1 0 0,0 0 0 0 0,0 1 1 0 0,0-1-1 0 0,0 0 1 0 0,0 1-1 0 0,0-1 0 0 0,0 1 1 0 0,0 0-1 0 0,0-1 1 0 0,0 1-1 0 0,0 0 0 0 0,0 0 1 0 0,0 1-1 0 0,0-1 0 0 0,0 0 1 0 0,0 1-1 0 0,0-1 1 0 0,1 1-1 0 0,-1-1 0 0 0,0 1 1 0 0,0 0-1 0 0,0 0 1 0 0,0 0-1 0 0,-2 1 0 0 0,0 2 194 0 0,-1-1 0 0 0,1 1 0 0 0,-1 0 0 0 0,1 0-1 0 0,0 1 1 0 0,0-1 0 0 0,1 1 0 0 0,0 0 0 0 0,-1 0-1 0 0,2 0 1 0 0,-1 0 0 0 0,-3 10 0 0 0,3-5 2 0 0,0 1 0 0 0,0-1 1 0 0,1 1-1 0 0,1 0 0 0 0,0 0 0 0 0,0 11 1 0 0,3 10 320 0 0,1 1 0 0 0,14 58 0 0 0,-4-27-83 0 0,0 0-154 0 0,-5-26-55 0 0,5 55 0 0 0,-6-35-130 0 0,0 24 42 0 0,-1 144 159 0 0,-2-126-440 0 0,20 122-1 0 0,-21-198-37 0 0,0 1 0 0 0,-2 0 0 0 0,-1-1 0 0 0,0 1 0 0 0,-2 0 0 0 0,-1-1 0 0 0,-1 1 0 0 0,-12 39 0 0 0,9-44 0 0 0,1 1 0 0 0,-15 30 0 0 0,13-34 0 0 0,5-8 0 0 0,-1-1 0 0 0,0 0 0 0 0,-1 0 0 0 0,1-1 0 0 0,-2 1 0 0 0,1-1 0 0 0,-1 0 0 0 0,-10 10 0 0 0,6-9-8 0 0,8-6 27 0 0,0 0 0 0 0,0-1 0 0 0,0 1 0 0 0,0 0 0 0 0,0-1 0 0 0,0 0 0 0 0,-1 1 0 0 0,1-1 0 0 0,-1 0 0 0 0,1 0 0 0 0,-1 0 0 0 0,1-1 0 0 0,-1 1 0 0 0,-3 0 0 0 0,5-1-15 0 0,1 0 0 0 0,-1 0-1 0 0,1 0 1 0 0,-1 0-1 0 0,1-1 1 0 0,-1 1-1 0 0,1 0 1 0 0,-1 0-1 0 0,1-1 1 0 0,-1 1 0 0 0,1 0-1 0 0,-1 0 1 0 0,1-1-1 0 0,0 1 1 0 0,-1 0-1 0 0,1-1 1 0 0,0 1-1 0 0,-1-1 1 0 0,1 1 0 0 0,-1-1-1 0 0,-1-10 50 0 0,-4-26-53 0 0,-24-128 75 0 0,20 128-70 0 0,-1-2 7 0 0,0 0 0 0 0,-3 1 0 0 0,-19-38 0 0 0,19 47 0 0 0,-10-14-13 0 0,-30-44 65 0 0,42 69-58 0 0,5 8 53 0 0,-1-1-1 0 0,-13-14 0 0 0,34 38 11 0 0,-1 2 0 0 0,0-1-1 0 0,16 26 1 0 0,-24-32-69 0 0,54 94 0 0 0,11 17 0 0 0,-59-101-2 0 0,1-1 0 0 0,20 24 0 0 0,-26-35-3 0 0,-2-3 0 0 0,0-1-1 0 0,0 0 0 0 0,0 1 1 0 0,0-1-1 0 0,0 0 0 0 0,0-1 1 0 0,1 1-1 0 0,-1 0 0 0 0,1-1 1 0 0,-1 0-1 0 0,1 0 0 0 0,0 0 1 0 0,-1 0-1 0 0,1-1 0 0 0,0 1 1 0 0,0-1-1 0 0,-1 0 0 0 0,1 0 1 0 0,0 0-1 0 0,0-1 0 0 0,-1 1 0 0 0,7-3 1 0 0,-3 1-15 0 0,0-1 1 0 0,0-1 0 0 0,-1 1 0 0 0,1-1-1 0 0,-1 0 1 0 0,1-1 0 0 0,-1 1-1 0 0,-1-1 1 0 0,1-1 0 0 0,-1 1-1 0 0,0-1 1 0 0,0 0 0 0 0,0 0-1 0 0,4-8 1 0 0,4-9-19 0 0,-2 0-1 0 0,16-47 1 0 0,-1 4 29 0 0,-12 34-37 0 0,-11 22 53 0 0,1 0 1 0 0,1 0-1 0 0,-1 1 0 0 0,2 0 0 0 0,-1 0 0 0 0,1 0 0 0 0,9-10 0 0 0,13 1-7 0 0,-18 10 0 0 0,-1 0 0 0 0,1 0 0 0 0,-2-1 0 0 0,1-1 0 0 0,-1 1 0 0 0,-1-1 0 0 0,0-1 0 0 0,11-18 0 0 0,-18 27 0 0 0,6-7 0 0 0,-4 6 6 0 0,-4 0-103 0 0,-6-1 55 0 0,-27-8 31 0 0,34 11 11 0 0,1 1 0 0 0,-1 0 0 0 0,0 0 0 0 0,1 0 0 0 0,-1 0 0 0 0,0 0 0 0 0,0 0 0 0 0,1 0 0 0 0,-1 0 0 0 0,0 1 0 0 0,1-1 0 0 0,-1 0 0 0 0,0 0 0 0 0,1 0 0 0 0,-1 1 0 0 0,0-1 0 0 0,1 0 0 0 0,-1 1 0 0 0,0-1 0 0 0,1 1 0 0 0,-1-1 0 0 0,1 1 0 0 0,-1-1 0 0 0,0 1 0 0 0,-8 15 0 0 0,6-11 0 0 0,-14 29-20 0 0,1 0 1 0 0,1 1-1 0 0,-15 59 0 0 0,-21 51-29 0 0,19-69 8 0 0,-8 19-35 0 0,35-82 60 0 0,0 0 1 0 0,-4 14-1 0 0,6-15 2 0 0,-10 23 0 0 0,10-32 14 0 0,3-3 0 0 0,-1 0 0 0 0,1 0 0 0 0,0 0 0 0 0,0 0 0 0 0,-1 0 0 0 0,1 1 0 0 0,0-1 0 0 0,-1 0 0 0 0,1 0 0 0 0,0 0 0 0 0,0 0 0 0 0,-1 0 0 0 0,1 0 0 0 0,0 0 0 0 0,-1 0 0 0 0,1 0 0 0 0,0 0 0 0 0,0 0 0 0 0,-1 0 0 0 0,1 0 0 0 0,0 0 0 0 0,-1-1 0 0 0,1 1 0 0 0,0 0 0 0 0,0 0 0 0 0,-1 0 0 0 0,1 0 0 0 0,0 0 0 0 0,0-1 0 0 0,-1 1 0 0 0,1 0 0 0 0,0 0 0 0 0,0 0 0 0 0,0-1 0 0 0,-1 1 0 0 0,1 0 0 0 0,0-1 0 0 0,0 1 0 0 0,-7-12 0 0 0,-9-23 0 0 0,-16-52 0 0 0,-78-217 64 0 0,73 218-64 0 0,16 31 0 0 0,20 53-3 0 0,-1-1-27 0 0,1 0-1 0 0,0 0 1 0 0,-1 1 0 0 0,1-1-1 0 0,0-1 1 0 0,0-3-1 0 0,15 4-957 0 0,5 4-416 0 0,-11 0-54 0 0,9 0-5476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11-16T01:45:52.958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1234 32 1839 0 0,'-6'0'183'0'0,"1"1"0"0"0,-1-1 0 0 0,0 1 0 0 0,-6 2 0 0 0,-8 2 556 0 0,10-5-215 0 0,1 1 0 0 0,-1 1-1 0 0,1 0 1 0 0,-1 0 0 0 0,1 1 0 0 0,0 0 0 0 0,0 1 0 0 0,0 0 0 0 0,0 0-1 0 0,-8 6 1 0 0,-1 3 454 0 0,1 1-1 0 0,0 0 0 0 0,-24 27 1 0 0,-9 16 772 0 0,46-53-1596 0 0,0-1 1 0 0,0 1-1 0 0,-1-1 0 0 0,1 0 0 0 0,-1 0 0 0 0,0 0 0 0 0,-7 3 0 0 0,-8 4 417 0 0,15-8-365 0 0,0 1-1 0 0,-1-1 0 0 0,-9 2 1 0 0,9-2 6 0 0,0-1 1 0 0,0 1 0 0 0,-10 6-1 0 0,-89 46 1588 0 0,90-47-1643 0 0,0 0-1 0 0,-1-2 1 0 0,1 0-1 0 0,-1 0 1 0 0,-1-2-1 0 0,-28 4 1 0 0,-29 6 370 0 0,47-7-372 0 0,18-5-113 0 0,0 1 1 0 0,1 0 0 0 0,-1 1 0 0 0,1 0 0 0 0,-1 0 0 0 0,1 1-1 0 0,-11 6 1 0 0,-31 29-39 0 0,32-24 74 0 0,-26 16 0 0 0,32-24-50 0 0,1 1 1 0 0,0 1-1 0 0,0-1 0 0 0,1 2 0 0 0,0-1 1 0 0,1 1-1 0 0,0 1 0 0 0,0 0 1 0 0,-6 12-1 0 0,-2-4 5 0 0,15-17-29 0 0,-1 1-1 0 0,0 0 0 0 0,1-1 1 0 0,-1 1-1 0 0,-1 4 0 0 0,-3 5-3 0 0,0 1 0 0 0,1 0 0 0 0,0 1 0 0 0,1-1 0 0 0,-5 24 0 0 0,1-6 0 0 0,6-23 0 0 0,0 0 0 0 0,1 0 0 0 0,-1 10 0 0 0,-17 87 0 0 0,8-53 0 0 0,4-18 0 0 0,5-22 0 0 0,0 1 0 0 0,1-1 0 0 0,-2 26 0 0 0,1 85 0 0 0,-1-13 0 0 0,4-84 6 0 0,4 88 52 0 0,3-71-40 0 0,15 46-1 0 0,-4-16 12 0 0,13 20-29 0 0,-18-50 0 0 0,1 0 0 0 0,41 80 0 0 0,-40-96 0 0 0,0-1 0 0 0,2-1 0 0 0,25 31 0 0 0,-26-36 0 0 0,16 18 0 0 0,-12-13 0 0 0,-18-21 0 0 0,1 0 0 0 0,-1-1 0 0 0,1 1 0 0 0,0-1 0 0 0,0 0 0 0 0,0 0 0 0 0,1 0 0 0 0,4 4 0 0 0,33 20 0 0 0,-36-24 0 0 0,0 1 0 0 0,-1 0 0 0 0,1 0 0 0 0,4 6 0 0 0,-6-7 0 0 0,1 1 0 0 0,-1-1 0 0 0,1 0 0 0 0,-1 0 0 0 0,1 0 0 0 0,0 0 0 0 0,0-1 0 0 0,6 3 0 0 0,-4-2 0 0 0,-1 0 0 0 0,1 1 0 0 0,0 0 0 0 0,-1 0 0 0 0,6 5 0 0 0,18 13 0 0 0,-23-19 0 0 0,2 3 0 0 0,1-1 0 0 0,19 8 0 0 0,-25-12 0 0 0,0 0 0 0 0,0-1 0 0 0,0 1 0 0 0,1-1 0 0 0,-1 1 0 0 0,0-1 0 0 0,0 0 0 0 0,0 0 0 0 0,0 0 0 0 0,0 0 0 0 0,1-1 0 0 0,-1 1 0 0 0,0-1 0 0 0,5-1 0 0 0,5-3 0 0 0,1 2 0 0 0,0 0 0 0 0,0 0 0 0 0,1 1 0 0 0,-1 1 0 0 0,18 0 0 0 0,-19 2 0 0 0,0 1 0 0 0,16 3 0 0 0,-9-2 0 0 0,28 14 0 0 0,-28-14 0 0 0,0-2 0 0 0,25-1 0 0 0,-17-1 0 0 0,-22 1 5 0 0,1-1 0 0 0,-1 0 0 0 0,0-1-1 0 0,1 0 1 0 0,-1 0 0 0 0,0 0 0 0 0,10-5 0 0 0,-8 2 1 0 0,1 2 0 0 0,0-1 1 0 0,12-2-1 0 0,56-11 58 0 0,-63 15-64 0 0,21-3 0 0 0,43-1 0 0 0,-59 5 0 0 0,-1-1 0 0 0,1-1 0 0 0,24-7 0 0 0,-39 9 0 0 0,12-4 0 0 0,0-1 0 0 0,17-9 0 0 0,1 0 0 0 0,-23 10 0 0 0,-1-1 0 0 0,16-10 0 0 0,-3 1 0 0 0,34-26 0 0 0,-36 25 0 0 0,-14 10 10 0 0,0-1 0 0 0,-1 0 1 0 0,1 0-1 0 0,8-14 0 0 0,1 0 3 0 0,-8 6-13 0 0,-7 13 0 0 0,1-1 0 0 0,-1 1 0 0 0,0-1 0 0 0,1 1 0 0 0,-1 0 0 0 0,3-3 0 0 0,47-54 0 0 0,-38 44 0 0 0,-10 11 0 0 0,1 0 0 0 0,-1 0 0 0 0,1 1 0 0 0,4-4 0 0 0,1-1 0 0 0,1 0 0 0 0,8-12 0 0 0,-9 11 0 0 0,-1 0 0 0 0,13-9 0 0 0,-17 14 0 0 0,0 0 0 0 0,-1 0 0 0 0,0 0 0 0 0,0-1 0 0 0,0 1 0 0 0,4-10 0 0 0,1-1 0 0 0,1-1 18 0 0,-2 0 1 0 0,6-17-1 0 0,-5 12-9 0 0,5-1-9 0 0,-10 19 0 0 0,-1 0 0 0 0,0-1 0 0 0,0 1 0 0 0,0-1 0 0 0,2-6 0 0 0,4-18 0 0 0,-2 10 0 0 0,7-35 0 0 0,-10 34 0 0 0,13-34 0 0 0,-11 35 0 0 0,0 0 0 0 0,4-24 0 0 0,-5 18 6 0 0,-1 3 18 0 0,0-27-1 0 0,4-82-12 0 0,3 34-11 0 0,-6 35 0 0 0,5-46 0 0 0,-4 67 0 0 0,0 14 0 0 0,-4 19 0 0 0,0 1 0 0 0,0-1 0 0 0,1-10 0 0 0,0-25 0 0 0,0 29 0 0 0,-1 1 0 0 0,-1-1 0 0 0,-1-20 0 0 0,-23-76 64 0 0,22 94-59 0 0,2 10 0 0 0,-1 0-1 0 0,0 0 1 0 0,1 0-1 0 0,-1 0 1 0 0,-1 1-1 0 0,1-1 1 0 0,-1 0-1 0 0,0 1 1 0 0,0-1 0 0 0,0 1-1 0 0,0 0 1 0 0,-6-7-1 0 0,-128-150 276 0 0,122 140-270 0 0,11 16-3 0 0,-1 0 0 0 0,0-1 1 0 0,0 1-1 0 0,0 1 0 0 0,-8-8 0 0 0,-20-15 14 0 0,18 14 30 0 0,0 1 0 0 0,-24-15 0 0 0,31 23-40 0 0,0-1 0 0 0,1 0 0 0 0,0 0 1 0 0,0-1-1 0 0,-6-6 0 0 0,7 5-1 0 0,-1 1 0 0 0,-1 0 0 0 0,1 0 0 0 0,-13-8 0 0 0,8 7-10 0 0,-20-18 0 0 0,21 16 0 0 0,-22-15 0 0 0,-3 3 20 0 0,-23-15 24 0 0,-38-15 31 0 0,91 48-68 0 0,0 1 0 0 0,-1 0 0 0 0,1 1 0 0 0,-1-1 0 0 0,1 1 0 0 0,-12-1 0 0 0,4 0-3 0 0,-1 0 12 0 0,0 1 0 0 0,1 1 0 0 0,-1 0 0 0 0,0 1 0 0 0,0 0 0 0 0,0 1 0 0 0,-16 4 0 0 0,-44 8-16 0 0,54-12 0 0 0,1 1 0 0 0,-1 1 0 0 0,1 1 0 0 0,-21 8 0 0 0,-90 49 0 0 0,116-58 0 0 0,11-3 0 0 0,0 0 0 0 0,0 0 0 0 0,1 0 0 0 0,-1 0 0 0 0,0 0 0 0 0,-4 3 0 0 0,2 0 0 0 0,0-1 0 0 0,-1 0 0 0 0,1 0 0 0 0,-1 0 0 0 0,0-1 0 0 0,1 0 0 0 0,-8 2 0 0 0,4-1 9 0 0,0 0-1 0 0,1 1 0 0 0,-1 0 1 0 0,-12 8-1 0 0,-14 7 14 0 0,-48 25-22 0 0,71-38 0 0 0,-21 15 0 0 0,3-3 0 0 0,-74 49-64 0 0,53-35 64 0 0,38-23-8 0 0,0 0-1 0 0,-24 24 0 0 0,31-28 4 0 0,1 1 0 0 0,0 0 0 0 0,1 1-1 0 0,-1-1 1 0 0,1 1 0 0 0,1 0-1 0 0,-1 0 1 0 0,-3 11 0 0 0,-17 29-85 0 0,-3 12 37 0 0,20-40 53 0 0,4-11 0 0 0,0 0 0 0 0,0-1 0 0 0,-1 13 0 0 0,-4 18 0 0 0,5-26 0 0 0,1 0 0 0 0,0 1 0 0 0,-1 14 0 0 0,-7 72-64 0 0,3-34 64 0 0,4 3 0 0 0,2-57-10 0 0,0 0-1 0 0,-2 12 0 0 0,1-12 1 0 0,0 0-1 0 0,0 12 0 0 0,-1 80 0 0 0,3-86-25 0 0,2 0 0 0 0,-1-1 0 0 0,2 1-1 0 0,8 29 1 0 0,-9-39 33 0 0,1 4-26 0 0,0-1 1 0 0,1 0-1 0 0,8 17 1 0 0,30 59-191 0 0,-10-25 44 0 0,-18-32 65 0 0,1-2-1 0 0,1 1 0 0 0,1-2 1 0 0,25 29-1 0 0,-35-47 42 0 0,14 16-440 0 0,1-1 1 0 0,1-1-1 0 0,1-1 1 0 0,30 21-1 0 0,25 10-2321 0 0,-55-36 1456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11-16T01:45:54.920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487 78 2271 0 0,'-7'-11'-183'0'0,"2"3"678"0"0,-1-1-1 0 0,0 1 1 0 0,0 0 0 0 0,-14-13-1 0 0,19 20-311 0 0,-1 0-1 0 0,1 0 0 0 0,-1-1 1 0 0,0 1-1 0 0,1 0 1 0 0,-1 0-1 0 0,0 0 0 0 0,0 1 1 0 0,0-1-1 0 0,0 0 1 0 0,0 1-1 0 0,0-1 0 0 0,0 1 1 0 0,0 0-1 0 0,0-1 1 0 0,0 1-1 0 0,0 0 0 0 0,0 0 1 0 0,0 1-1 0 0,0-1 0 0 0,0 0 1 0 0,0 1-1 0 0,0-1 1 0 0,1 1-1 0 0,-1-1 0 0 0,0 1 1 0 0,0 0-1 0 0,0 0 1 0 0,0 0-1 0 0,-2 1 0 0 0,0 2 194 0 0,-1-1 0 0 0,1 1 0 0 0,-1 0 0 0 0,1 0-1 0 0,0 1 1 0 0,0-1 0 0 0,1 1 0 0 0,0 0 0 0 0,-1 0-1 0 0,2 0 1 0 0,-1 0 0 0 0,-3 10 0 0 0,3-5 2 0 0,0 1 0 0 0,0-1 1 0 0,1 1-1 0 0,1 0 0 0 0,0 0 0 0 0,0 11 1 0 0,3 10 320 0 0,1 1 0 0 0,14 58 0 0 0,-4-27-83 0 0,0 0-154 0 0,-5-26-55 0 0,5 55 0 0 0,-6-35-130 0 0,0 24 42 0 0,-1 144 159 0 0,-2-126-440 0 0,20 122-1 0 0,-21-198-37 0 0,0 1 0 0 0,-2 0 0 0 0,-1-1 0 0 0,0 1 0 0 0,-2 0 0 0 0,-1-1 0 0 0,-1 1 0 0 0,-12 39 0 0 0,9-44 0 0 0,1 1 0 0 0,-15 30 0 0 0,13-34 0 0 0,5-8 0 0 0,-1-1 0 0 0,0 0 0 0 0,-1 0 0 0 0,1-1 0 0 0,-2 1 0 0 0,1-1 0 0 0,-1 0 0 0 0,-10 10 0 0 0,6-9-8 0 0,8-6 27 0 0,0 0 0 0 0,0-1 0 0 0,0 1 0 0 0,0 0 0 0 0,0-1 0 0 0,0 0 0 0 0,-1 1 0 0 0,1-1 0 0 0,-1 0 0 0 0,1 0 0 0 0,-1 0 0 0 0,1-1 0 0 0,-1 1 0 0 0,-3 0 0 0 0,5-1-15 0 0,1 0 0 0 0,-1 0-1 0 0,1 0 1 0 0,-1 0-1 0 0,1-1 1 0 0,-1 1-1 0 0,1 0 1 0 0,-1 0-1 0 0,1-1 1 0 0,-1 1 0 0 0,1 0-1 0 0,-1 0 1 0 0,1-1-1 0 0,0 1 1 0 0,-1 0-1 0 0,1-1 1 0 0,0 1-1 0 0,-1-1 1 0 0,1 1 0 0 0,-1-1-1 0 0,-1-10 50 0 0,-4-26-53 0 0,-24-128 75 0 0,20 128-70 0 0,-1-2 7 0 0,0 0 0 0 0,-3 1 0 0 0,-19-38 0 0 0,19 47 0 0 0,-10-14-13 0 0,-30-44 65 0 0,42 69-58 0 0,5 8 53 0 0,-1-1-1 0 0,-13-14 0 0 0,34 38 11 0 0,-1 2 0 0 0,0-1-1 0 0,16 26 1 0 0,-24-32-69 0 0,54 94 0 0 0,11 17 0 0 0,-59-101-2 0 0,1-1 0 0 0,20 24 0 0 0,-26-35-3 0 0,-2-3 0 0 0,0-1-1 0 0,0 0 0 0 0,0 1 1 0 0,0-1-1 0 0,0 0 0 0 0,0-1 1 0 0,1 1-1 0 0,-1 0 0 0 0,1-1 1 0 0,-1 0-1 0 0,1 0 0 0 0,0 0 1 0 0,-1 0-1 0 0,1-1 0 0 0,0 1 1 0 0,0-1-1 0 0,-1 0 0 0 0,1 0 1 0 0,0 0-1 0 0,0-1 0 0 0,-1 1 0 0 0,7-3 1 0 0,-3 1-15 0 0,0-1 1 0 0,0-1 0 0 0,-1 1 0 0 0,1-1-1 0 0,-1 0 1 0 0,1-1 0 0 0,-1 1-1 0 0,-1-1 1 0 0,1-1 0 0 0,-1 1-1 0 0,0-1 1 0 0,0 0 0 0 0,0 0-1 0 0,4-8 1 0 0,4-9-19 0 0,-2 0-1 0 0,16-47 1 0 0,-1 4 29 0 0,-12 34-37 0 0,-11 22 53 0 0,1 0 1 0 0,1 0-1 0 0,-1 1 0 0 0,2 0 0 0 0,-1 0 0 0 0,1 0 0 0 0,9-10 0 0 0,13 1-7 0 0,-18 10 0 0 0,-1 0 0 0 0,1 0 0 0 0,-2-1 0 0 0,1-1 0 0 0,-1 1 0 0 0,-1-1 0 0 0,0-1 0 0 0,11-18 0 0 0,-18 27 0 0 0,6-7 0 0 0,-4 6 6 0 0,-4 0-103 0 0,-6-1 55 0 0,-27-8 31 0 0,34 11 11 0 0,1 1 0 0 0,-1 0 0 0 0,0 0 0 0 0,1 0 0 0 0,-1 0 0 0 0,0 0 0 0 0,0 0 0 0 0,1 0 0 0 0,-1 0 0 0 0,0 1 0 0 0,1-1 0 0 0,-1 0 0 0 0,0 0 0 0 0,1 0 0 0 0,-1 1 0 0 0,0-1 0 0 0,1 0 0 0 0,-1 1 0 0 0,0-1 0 0 0,1 1 0 0 0,-1-1 0 0 0,1 1 0 0 0,-1-1 0 0 0,0 1 0 0 0,-8 15 0 0 0,6-11 0 0 0,-14 29-20 0 0,1 0 1 0 0,1 1-1 0 0,-15 59 0 0 0,-21 51-29 0 0,19-69 8 0 0,-8 19-35 0 0,35-82 60 0 0,0 0 1 0 0,-4 14-1 0 0,6-15 2 0 0,-10 23 0 0 0,10-32 14 0 0,3-3 0 0 0,-1 0 0 0 0,1 0 0 0 0,0 0 0 0 0,0 0 0 0 0,-1 0 0 0 0,1 1 0 0 0,0-1 0 0 0,-1 0 0 0 0,1 0 0 0 0,0 0 0 0 0,0 0 0 0 0,-1 0 0 0 0,1 0 0 0 0,0 0 0 0 0,-1 0 0 0 0,1 0 0 0 0,0 0 0 0 0,0 0 0 0 0,-1 0 0 0 0,1 0 0 0 0,0 0 0 0 0,-1-1 0 0 0,1 1 0 0 0,0 0 0 0 0,0 0 0 0 0,-1 0 0 0 0,1 0 0 0 0,0 0 0 0 0,0-1 0 0 0,-1 1 0 0 0,1 0 0 0 0,0 0 0 0 0,0 0 0 0 0,0-1 0 0 0,-1 1 0 0 0,1 0 0 0 0,0-1 0 0 0,0 1 0 0 0,-7-12 0 0 0,-9-23 0 0 0,-16-52 0 0 0,-78-217 64 0 0,73 218-64 0 0,16 31 0 0 0,20 53-3 0 0,-1-1-27 0 0,1 0-1 0 0,0 0 1 0 0,-1 1 0 0 0,1-1-1 0 0,0-1 1 0 0,0-3-1 0 0,15 4-957 0 0,5 4-416 0 0,-11 0-54 0 0,9 0-5476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Lato Regular"/>
        <a:ea typeface="Lato Regular"/>
        <a:cs typeface="Lato Regular"/>
        <a:sym typeface="Lato Regular"/>
      </a:defRPr>
    </a:lvl1pPr>
    <a:lvl2pPr indent="228600" defTabSz="457200" latinLnBrk="0">
      <a:lnSpc>
        <a:spcPct val="117999"/>
      </a:lnSpc>
      <a:defRPr sz="2200">
        <a:latin typeface="Lato Regular"/>
        <a:ea typeface="Lato Regular"/>
        <a:cs typeface="Lato Regular"/>
        <a:sym typeface="Lato Regular"/>
      </a:defRPr>
    </a:lvl2pPr>
    <a:lvl3pPr indent="457200" defTabSz="457200" latinLnBrk="0">
      <a:lnSpc>
        <a:spcPct val="117999"/>
      </a:lnSpc>
      <a:defRPr sz="2200">
        <a:latin typeface="Lato Regular"/>
        <a:ea typeface="Lato Regular"/>
        <a:cs typeface="Lato Regular"/>
        <a:sym typeface="Lato Regular"/>
      </a:defRPr>
    </a:lvl3pPr>
    <a:lvl4pPr indent="685800" defTabSz="457200" latinLnBrk="0">
      <a:lnSpc>
        <a:spcPct val="117999"/>
      </a:lnSpc>
      <a:defRPr sz="2200">
        <a:latin typeface="Lato Regular"/>
        <a:ea typeface="Lato Regular"/>
        <a:cs typeface="Lato Regular"/>
        <a:sym typeface="Lato Regular"/>
      </a:defRPr>
    </a:lvl4pPr>
    <a:lvl5pPr indent="914400" defTabSz="457200" latinLnBrk="0">
      <a:lnSpc>
        <a:spcPct val="117999"/>
      </a:lnSpc>
      <a:defRPr sz="2200">
        <a:latin typeface="Lato Regular"/>
        <a:ea typeface="Lato Regular"/>
        <a:cs typeface="Lato Regular"/>
        <a:sym typeface="Lato Regular"/>
      </a:defRPr>
    </a:lvl5pPr>
    <a:lvl6pPr indent="1143000" defTabSz="457200" latinLnBrk="0">
      <a:lnSpc>
        <a:spcPct val="117999"/>
      </a:lnSpc>
      <a:defRPr sz="2200">
        <a:latin typeface="Lato Regular"/>
        <a:ea typeface="Lato Regular"/>
        <a:cs typeface="Lato Regular"/>
        <a:sym typeface="Lato Regular"/>
      </a:defRPr>
    </a:lvl6pPr>
    <a:lvl7pPr indent="1371600" defTabSz="457200" latinLnBrk="0">
      <a:lnSpc>
        <a:spcPct val="117999"/>
      </a:lnSpc>
      <a:defRPr sz="2200">
        <a:latin typeface="Lato Regular"/>
        <a:ea typeface="Lato Regular"/>
        <a:cs typeface="Lato Regular"/>
        <a:sym typeface="Lato Regular"/>
      </a:defRPr>
    </a:lvl7pPr>
    <a:lvl8pPr indent="1600200" defTabSz="457200" latinLnBrk="0">
      <a:lnSpc>
        <a:spcPct val="117999"/>
      </a:lnSpc>
      <a:defRPr sz="2200">
        <a:latin typeface="Lato Regular"/>
        <a:ea typeface="Lato Regular"/>
        <a:cs typeface="Lato Regular"/>
        <a:sym typeface="Lato Regular"/>
      </a:defRPr>
    </a:lvl8pPr>
    <a:lvl9pPr indent="1828800" defTabSz="457200" latinLnBrk="0">
      <a:lnSpc>
        <a:spcPct val="117999"/>
      </a:lnSpc>
      <a:defRPr sz="2200">
        <a:latin typeface="Lato Regular"/>
        <a:ea typeface="Lato Regular"/>
        <a:cs typeface="Lato Regular"/>
        <a:sym typeface="Lato Regular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498" y="11839048"/>
            <a:ext cx="21971003" cy="636979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17244">
              <a:lnSpc>
                <a:spcPct val="100000"/>
              </a:lnSpc>
              <a:spcBef>
                <a:spcPts val="0"/>
              </a:spcBef>
              <a:buSzTx/>
              <a:buNone/>
              <a:defRPr sz="3564">
                <a:latin typeface="+mn-lt"/>
                <a:ea typeface="+mn-ea"/>
                <a:cs typeface="+mn-cs"/>
                <a:sym typeface="Lato Bold"/>
              </a:defRPr>
            </a:lvl1pPr>
          </a:lstStyle>
          <a:p>
            <a:r>
              <a:rPr dirty="0"/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rPr dirty="0"/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196865"/>
            <a:ext cx="21971000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5pPr>
          </a:lstStyle>
          <a:p>
            <a:r>
              <a:rPr dirty="0"/>
              <a:t>Presentation Subtitle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2262" y="13074598"/>
            <a:ext cx="379477" cy="3810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>
            <a:spLocks noGrp="1"/>
          </p:cNvSpPr>
          <p:nvPr>
            <p:ph type="pic" idx="21"/>
          </p:nvPr>
        </p:nvSpPr>
        <p:spPr>
          <a:xfrm>
            <a:off x="-431800" y="-4038600"/>
            <a:ext cx="29464000" cy="18034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rPr dirty="0"/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17244">
              <a:lnSpc>
                <a:spcPct val="100000"/>
              </a:lnSpc>
              <a:spcBef>
                <a:spcPts val="0"/>
              </a:spcBef>
              <a:buSzTx/>
              <a:buNone/>
              <a:defRPr sz="3564">
                <a:latin typeface="+mn-lt"/>
                <a:ea typeface="+mn-ea"/>
                <a:cs typeface="+mn-cs"/>
                <a:sym typeface="Lato Bold"/>
              </a:defRPr>
            </a:lvl1pPr>
          </a:lstStyle>
          <a:p>
            <a:r>
              <a:rPr dirty="0"/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4468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5pPr>
          </a:lstStyle>
          <a:p>
            <a:r>
              <a:rPr dirty="0"/>
              <a:t>Presentation Subtitle 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rPr dirty="0"/>
              <a:t>Slide Title</a:t>
            </a:r>
          </a:p>
        </p:txBody>
      </p:sp>
      <p:sp>
        <p:nvSpPr>
          <p:cNvPr id="3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240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5pPr>
          </a:lstStyle>
          <a:p>
            <a:r>
              <a:rPr dirty="0"/>
              <a:t>Slide Subtitle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34" name="92709243_1322x1323.jpeg"/>
          <p:cNvSpPr>
            <a:spLocks noGrp="1"/>
          </p:cNvSpPr>
          <p:nvPr>
            <p:ph type="pic" sz="half" idx="21"/>
          </p:nvPr>
        </p:nvSpPr>
        <p:spPr>
          <a:xfrm>
            <a:off x="12052303" y="1270000"/>
            <a:ext cx="11188406" cy="1120988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96013" y="13078832"/>
            <a:ext cx="379477" cy="3810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rPr dirty="0"/>
              <a:t>Slide Title</a:t>
            </a:r>
          </a:p>
        </p:txBody>
      </p:sp>
      <p:sp>
        <p:nvSpPr>
          <p:cNvPr id="6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5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1pPr>
          </a:lstStyle>
          <a:p>
            <a:r>
              <a:rPr dirty="0"/>
              <a:t>Slide Subtitle</a:t>
            </a:r>
          </a:p>
        </p:txBody>
      </p:sp>
      <p:sp>
        <p:nvSpPr>
          <p:cNvPr id="6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3" name="824910546_2681x1332.jpg"/>
          <p:cNvSpPr>
            <a:spLocks noGrp="1"/>
          </p:cNvSpPr>
          <p:nvPr>
            <p:ph type="pic" idx="22"/>
          </p:nvPr>
        </p:nvSpPr>
        <p:spPr>
          <a:xfrm>
            <a:off x="6380200" y="1263848"/>
            <a:ext cx="22529801" cy="1119347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rPr dirty="0"/>
              <a:t>Slide Title</a:t>
            </a:r>
          </a:p>
        </p:txBody>
      </p:sp>
      <p:sp>
        <p:nvSpPr>
          <p:cNvPr id="8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1pPr>
          </a:lstStyle>
          <a:p>
            <a:r>
              <a:rPr dirty="0"/>
              <a:t>Slide Subtitle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rPr dirty="0"/>
              <a:t>Agenda Title</a:t>
            </a:r>
          </a:p>
        </p:txBody>
      </p:sp>
      <p:sp>
        <p:nvSpPr>
          <p:cNvPr id="8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1pPr>
          </a:lstStyle>
          <a:p>
            <a:r>
              <a:rPr dirty="0"/>
              <a:t>Agenda Subtitle</a:t>
            </a:r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1pPr>
          </a:lstStyle>
          <a:p>
            <a:r>
              <a:rPr dirty="0"/>
              <a:t>Fact information</a:t>
            </a:r>
          </a:p>
        </p:txBody>
      </p:sp>
      <p:sp>
        <p:nvSpPr>
          <p:cNvPr id="107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935258"/>
            <a:ext cx="21971000" cy="7359063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spc="-250">
                <a:latin typeface="+mn-lt"/>
                <a:ea typeface="+mn-ea"/>
                <a:cs typeface="+mn-cs"/>
                <a:sym typeface="Lato Bold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spc="-250">
                <a:latin typeface="+mn-lt"/>
                <a:ea typeface="+mn-ea"/>
                <a:cs typeface="+mn-cs"/>
                <a:sym typeface="Lato Bold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spc="-250">
                <a:latin typeface="+mn-lt"/>
                <a:ea typeface="+mn-ea"/>
                <a:cs typeface="+mn-cs"/>
                <a:sym typeface="Lato Bold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spc="-250">
                <a:latin typeface="+mn-lt"/>
                <a:ea typeface="+mn-ea"/>
                <a:cs typeface="+mn-cs"/>
                <a:sym typeface="Lato Bold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spc="-250">
                <a:latin typeface="+mn-lt"/>
                <a:ea typeface="+mn-ea"/>
                <a:cs typeface="+mn-cs"/>
                <a:sym typeface="Lato Bold"/>
              </a:defRPr>
            </a:lvl5pPr>
          </a:lstStyle>
          <a:p>
            <a:r>
              <a:rPr dirty="0"/>
              <a:t>100%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80825" y="10675453"/>
            <a:ext cx="201492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17244">
              <a:lnSpc>
                <a:spcPct val="100000"/>
              </a:lnSpc>
              <a:spcBef>
                <a:spcPts val="0"/>
              </a:spcBef>
              <a:buSzTx/>
              <a:buNone/>
              <a:defRPr sz="3564">
                <a:latin typeface="+mn-lt"/>
                <a:ea typeface="+mn-ea"/>
                <a:cs typeface="+mn-cs"/>
                <a:sym typeface="Lato Bold"/>
              </a:defRPr>
            </a:lvl1pPr>
          </a:lstStyle>
          <a:p>
            <a:r>
              <a:rPr dirty="0"/>
              <a:t>Attribution</a:t>
            </a:r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 anchor="ctr"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+mn-lt"/>
                <a:ea typeface="+mn-ea"/>
                <a:cs typeface="+mn-cs"/>
                <a:sym typeface="Lato Bold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+mn-lt"/>
                <a:ea typeface="+mn-ea"/>
                <a:cs typeface="+mn-cs"/>
                <a:sym typeface="Lato Bold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+mn-lt"/>
                <a:ea typeface="+mn-ea"/>
                <a:cs typeface="+mn-cs"/>
                <a:sym typeface="Lato Bold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+mn-lt"/>
                <a:ea typeface="+mn-ea"/>
                <a:cs typeface="+mn-cs"/>
                <a:sym typeface="Lato Bold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+mn-lt"/>
                <a:ea typeface="+mn-ea"/>
                <a:cs typeface="+mn-cs"/>
                <a:sym typeface="Lato Bold"/>
              </a:defRPr>
            </a:lvl5pPr>
          </a:lstStyle>
          <a:p>
            <a:r>
              <a:rPr dirty="0"/>
              <a:t>“Notable Quote”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B54D3-AD2A-472A-B78E-D0A85DD0437A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965B9-2BEF-49C3-8001-72214F5A3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4436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>
            <a:extLst>
              <a:ext uri="{FF2B5EF4-FFF2-40B4-BE49-F238E27FC236}">
                <a16:creationId xmlns:a16="http://schemas.microsoft.com/office/drawing/2014/main" id="{599E83B7-A0E1-4840-91DF-96DBC5416C49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3163"/>
          </a:xfrm>
          <a:prstGeom prst="rect">
            <a:avLst/>
          </a:prstGeom>
        </p:spPr>
        <p:txBody>
          <a:bodyPr/>
          <a:lstStyle/>
          <a:p>
            <a:r>
              <a:rPr dirty="0"/>
              <a:t>Slide Title</a:t>
            </a:r>
          </a:p>
        </p:txBody>
      </p:sp>
      <p:sp>
        <p:nvSpPr>
          <p:cNvPr id="10" name="Slide Subtitle">
            <a:extLst>
              <a:ext uri="{FF2B5EF4-FFF2-40B4-BE49-F238E27FC236}">
                <a16:creationId xmlns:a16="http://schemas.microsoft.com/office/drawing/2014/main" id="{22CCDEF8-7F8E-44AF-8C02-21222566DAC0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Lato Bold"/>
              </a:defRPr>
            </a:lvl1pPr>
          </a:lstStyle>
          <a:p>
            <a:r>
              <a:rPr dirty="0"/>
              <a:t>Slide Subtitle</a:t>
            </a:r>
          </a:p>
        </p:txBody>
      </p:sp>
      <p:sp>
        <p:nvSpPr>
          <p:cNvPr id="11" name="Body Level One…">
            <a:extLst>
              <a:ext uri="{FF2B5EF4-FFF2-40B4-BE49-F238E27FC236}">
                <a16:creationId xmlns:a16="http://schemas.microsoft.com/office/drawing/2014/main" id="{C337EC31-CCC3-49D5-8397-FA1C97045472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E13B3712-5F8B-461C-ADD6-0229D8638A7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996013" y="13074598"/>
            <a:ext cx="379477" cy="3810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12089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rPr dirty="0"/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96013" y="13074598"/>
            <a:ext cx="379477" cy="3810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6" r:id="rId6"/>
    <p:sldLayoutId id="2147483657" r:id="rId7"/>
    <p:sldLayoutId id="2147483659" r:id="rId8"/>
    <p:sldLayoutId id="2147483660" r:id="rId9"/>
    <p:sldLayoutId id="2147483664" r:id="rId10"/>
    <p:sldLayoutId id="214748366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Lato Bold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Lato Bold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Lato Bold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Lato Bold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Lato Bold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Lato Bold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Lato Bold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Lato Bold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Lato Bold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12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1.png"/><Relationship Id="rId3" Type="http://schemas.openxmlformats.org/officeDocument/2006/relationships/image" Target="../media/image1610.png"/><Relationship Id="rId7" Type="http://schemas.openxmlformats.org/officeDocument/2006/relationships/image" Target="../media/image351.png"/><Relationship Id="rId2" Type="http://schemas.openxmlformats.org/officeDocument/2006/relationships/image" Target="../media/image210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1.png"/><Relationship Id="rId3" Type="http://schemas.openxmlformats.org/officeDocument/2006/relationships/image" Target="../media/image371.png"/><Relationship Id="rId7" Type="http://schemas.openxmlformats.org/officeDocument/2006/relationships/image" Target="../media/image351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42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4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0.png"/><Relationship Id="rId2" Type="http://schemas.openxmlformats.org/officeDocument/2006/relationships/image" Target="../media/image43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png"/><Relationship Id="rId5" Type="http://schemas.openxmlformats.org/officeDocument/2006/relationships/image" Target="../media/image480.png"/><Relationship Id="rId4" Type="http://schemas.openxmlformats.org/officeDocument/2006/relationships/image" Target="../media/image47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50.png"/><Relationship Id="rId7" Type="http://schemas.openxmlformats.org/officeDocument/2006/relationships/image" Target="../media/image452.png"/><Relationship Id="rId2" Type="http://schemas.openxmlformats.org/officeDocument/2006/relationships/image" Target="../media/image4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0.png"/><Relationship Id="rId5" Type="http://schemas.openxmlformats.org/officeDocument/2006/relationships/image" Target="../media/image330.png"/><Relationship Id="rId10" Type="http://schemas.openxmlformats.org/officeDocument/2006/relationships/image" Target="../media/image380.png"/><Relationship Id="rId4" Type="http://schemas.openxmlformats.org/officeDocument/2006/relationships/image" Target="../media/image51.png"/><Relationship Id="rId9" Type="http://schemas.openxmlformats.org/officeDocument/2006/relationships/image" Target="../media/image37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50.png"/><Relationship Id="rId4" Type="http://schemas.openxmlformats.org/officeDocument/2006/relationships/image" Target="../media/image5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.png"/><Relationship Id="rId5" Type="http://schemas.openxmlformats.org/officeDocument/2006/relationships/image" Target="../media/image550.png"/><Relationship Id="rId4" Type="http://schemas.openxmlformats.org/officeDocument/2006/relationships/image" Target="../media/image5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2" Type="http://schemas.openxmlformats.org/officeDocument/2006/relationships/image" Target="../media/image39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420.png"/><Relationship Id="rId7" Type="http://schemas.openxmlformats.org/officeDocument/2006/relationships/image" Target="../media/image57.png"/><Relationship Id="rId2" Type="http://schemas.openxmlformats.org/officeDocument/2006/relationships/image" Target="../media/image39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1.png"/><Relationship Id="rId5" Type="http://schemas.openxmlformats.org/officeDocument/2006/relationships/image" Target="../media/image430.png"/><Relationship Id="rId4" Type="http://schemas.openxmlformats.org/officeDocument/2006/relationships/image" Target="../media/image39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1.png"/><Relationship Id="rId2" Type="http://schemas.openxmlformats.org/officeDocument/2006/relationships/image" Target="../media/image4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70.png"/><Relationship Id="rId4" Type="http://schemas.openxmlformats.org/officeDocument/2006/relationships/image" Target="../media/image4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4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png"/><Relationship Id="rId5" Type="http://schemas.openxmlformats.org/officeDocument/2006/relationships/image" Target="../media/image570.png"/><Relationship Id="rId4" Type="http://schemas.openxmlformats.org/officeDocument/2006/relationships/image" Target="../media/image6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1.png"/><Relationship Id="rId2" Type="http://schemas.openxmlformats.org/officeDocument/2006/relationships/image" Target="../media/image4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0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0.png"/><Relationship Id="rId7" Type="http://schemas.openxmlformats.org/officeDocument/2006/relationships/image" Target="../media/image70.png"/><Relationship Id="rId2" Type="http://schemas.openxmlformats.org/officeDocument/2006/relationships/image" Target="../media/image4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0.png"/><Relationship Id="rId2" Type="http://schemas.openxmlformats.org/officeDocument/2006/relationships/image" Target="../media/image64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400.png"/><Relationship Id="rId7" Type="http://schemas.openxmlformats.org/officeDocument/2006/relationships/customXml" Target="../ink/ink2.xm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4.png"/><Relationship Id="rId5" Type="http://schemas.openxmlformats.org/officeDocument/2006/relationships/customXml" Target="../ink/ink1.xml"/><Relationship Id="rId4" Type="http://schemas.openxmlformats.org/officeDocument/2006/relationships/image" Target="../media/image422.png"/><Relationship Id="rId9" Type="http://schemas.openxmlformats.org/officeDocument/2006/relationships/image" Target="../media/image7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400.png"/><Relationship Id="rId7" Type="http://schemas.openxmlformats.org/officeDocument/2006/relationships/customXml" Target="../ink/ink4.xm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4.png"/><Relationship Id="rId5" Type="http://schemas.openxmlformats.org/officeDocument/2006/relationships/customXml" Target="../ink/ink3.xml"/><Relationship Id="rId4" Type="http://schemas.openxmlformats.org/officeDocument/2006/relationships/image" Target="../media/image422.png"/><Relationship Id="rId9" Type="http://schemas.openxmlformats.org/officeDocument/2006/relationships/image" Target="../media/image7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40.png"/><Relationship Id="rId5" Type="http://schemas.openxmlformats.org/officeDocument/2006/relationships/image" Target="../media/image711.png"/><Relationship Id="rId4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7964AA-0B91-4B8E-8D6F-2D30D5BE203C}"/>
              </a:ext>
            </a:extLst>
          </p:cNvPr>
          <p:cNvSpPr/>
          <p:nvPr/>
        </p:nvSpPr>
        <p:spPr>
          <a:xfrm>
            <a:off x="0" y="11257280"/>
            <a:ext cx="24384000" cy="2458720"/>
          </a:xfrm>
          <a:prstGeom prst="rect">
            <a:avLst/>
          </a:prstGeom>
          <a:solidFill>
            <a:schemeClr val="tx1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151" name="Random Order Set Cover is as Easy as Offline"/>
          <p:cNvSpPr txBox="1">
            <a:spLocks noGrp="1"/>
          </p:cNvSpPr>
          <p:nvPr>
            <p:ph type="ctrTitle"/>
          </p:nvPr>
        </p:nvSpPr>
        <p:spPr>
          <a:xfrm>
            <a:off x="1206497" y="3356708"/>
            <a:ext cx="21971004" cy="3368574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9600" b="1" dirty="0">
                <a:solidFill>
                  <a:srgbClr val="FFFF00"/>
                </a:solidFill>
              </a:rPr>
              <a:t>Online Algorithms using Samples</a:t>
            </a:r>
            <a:endParaRPr lang="en-US" sz="9700" b="1" dirty="0">
              <a:solidFill>
                <a:srgbClr val="FFFF00"/>
              </a:solidFill>
            </a:endParaRPr>
          </a:p>
        </p:txBody>
      </p:sp>
      <p:sp>
        <p:nvSpPr>
          <p:cNvPr id="154" name="Anupam Gupta (CMU), Greg Kehne (Harvard), and Roie Levin (CMU)"/>
          <p:cNvSpPr txBox="1"/>
          <p:nvPr/>
        </p:nvSpPr>
        <p:spPr>
          <a:xfrm>
            <a:off x="1206499" y="5300661"/>
            <a:ext cx="21971003" cy="364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m="http://schemas.openxmlformats.org/officeDocument/2006/math" xmlns="" xmlns:a14="http://schemas.microsoft.com/office/drawing/2010/main" xmlns:mc="http://schemas.openxmlformats.org/markup-compatibility/2006" val="1"/>
            </a:ext>
          </a:extLst>
        </p:spPr>
        <p:txBody>
          <a:bodyPr lIns="45719" rIns="45719" anchor="b">
            <a:normAutofit/>
          </a:bodyPr>
          <a:lstStyle/>
          <a:p>
            <a:pPr algn="l" defTabSz="536575">
              <a:defRPr sz="3575"/>
            </a:pPr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40C6F2-FBFB-47B7-8476-BB0FBAD90E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1259" y="12055200"/>
            <a:ext cx="7273621" cy="966366"/>
          </a:xfrm>
          <a:prstGeom prst="rect">
            <a:avLst/>
          </a:prstGeom>
        </p:spPr>
      </p:pic>
      <p:sp>
        <p:nvSpPr>
          <p:cNvPr id="7" name="Anupam Gupta (CMU), Greg Kehne (Harvard), and Roie Levin (CMU)">
            <a:extLst>
              <a:ext uri="{FF2B5EF4-FFF2-40B4-BE49-F238E27FC236}">
                <a16:creationId xmlns:a16="http://schemas.microsoft.com/office/drawing/2014/main" id="{5008412D-3E3E-4877-96B8-010AB1740B01}"/>
              </a:ext>
            </a:extLst>
          </p:cNvPr>
          <p:cNvSpPr txBox="1"/>
          <p:nvPr/>
        </p:nvSpPr>
        <p:spPr>
          <a:xfrm>
            <a:off x="1206498" y="10620478"/>
            <a:ext cx="21971003" cy="23909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c="http://schemas.openxmlformats.org/markup-compatibility/2006" xmlns:a14="http://schemas.microsoft.com/office/drawing/2010/main" xmlns="" xmlns:m="http://schemas.openxmlformats.org/officeDocument/2006/math" xmlns:ma14="http://schemas.microsoft.com/office/mac/drawingml/2011/main" val="1"/>
            </a:ext>
          </a:extLst>
        </p:spPr>
        <p:txBody>
          <a:bodyPr lIns="45719" rIns="45719" anchor="b">
            <a:normAutofit/>
          </a:bodyPr>
          <a:lstStyle/>
          <a:p>
            <a:pPr algn="l" defTabSz="536575">
              <a:defRPr sz="3575"/>
            </a:pPr>
            <a:r>
              <a:rPr lang="en-US" sz="4400" b="1" dirty="0">
                <a:solidFill>
                  <a:srgbClr val="7030A0"/>
                </a:solidFill>
              </a:rPr>
              <a:t>Anupam Gupta (NYU)</a:t>
            </a:r>
            <a:endParaRPr sz="4400" b="1" dirty="0">
              <a:solidFill>
                <a:srgbClr val="7030A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376738-9B3A-4919-BCA9-394256337E98}"/>
              </a:ext>
            </a:extLst>
          </p:cNvPr>
          <p:cNvSpPr txBox="1"/>
          <p:nvPr/>
        </p:nvSpPr>
        <p:spPr>
          <a:xfrm>
            <a:off x="1259840" y="6903554"/>
            <a:ext cx="12192000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en-US" sz="4000" b="1" dirty="0">
                <a:solidFill>
                  <a:srgbClr val="FFFF00"/>
                </a:solidFill>
              </a:rPr>
              <a:t>(a biased sample)</a:t>
            </a:r>
            <a:endParaRPr lang="en-US" sz="40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et Cov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analysis of algorithms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5B615B-79D8-3970-B108-41474B66B377}"/>
              </a:ext>
            </a:extLst>
          </p:cNvPr>
          <p:cNvSpPr txBox="1"/>
          <p:nvPr/>
        </p:nvSpPr>
        <p:spPr>
          <a:xfrm>
            <a:off x="2182402" y="3605278"/>
            <a:ext cx="20367522" cy="8894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en-US" sz="4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Ideally: </a:t>
            </a:r>
            <a:r>
              <a:rPr lang="en-US" sz="4400" dirty="0"/>
              <a:t>want to get algorithms that are good for </a:t>
            </a:r>
          </a:p>
          <a:p>
            <a:pPr marL="0" indent="0" algn="l">
              <a:buNone/>
            </a:pPr>
            <a:endParaRPr lang="en-US" sz="4400" dirty="0"/>
          </a:p>
          <a:p>
            <a:pPr marL="0" indent="0" algn="l">
              <a:buNone/>
            </a:pPr>
            <a:r>
              <a:rPr lang="en-US" sz="4400" dirty="0"/>
              <a:t>	worst-case </a:t>
            </a:r>
            <a:r>
              <a:rPr lang="en-US" sz="4400" b="1" i="1" dirty="0"/>
              <a:t>and</a:t>
            </a:r>
            <a:r>
              <a:rPr lang="en-US" sz="4400" dirty="0"/>
              <a:t> best-case </a:t>
            </a:r>
            <a:r>
              <a:rPr lang="en-US" sz="4400" b="1" i="1" dirty="0"/>
              <a:t>and </a:t>
            </a:r>
            <a:r>
              <a:rPr lang="en-US" sz="4400" dirty="0"/>
              <a:t>…. all cases.</a:t>
            </a:r>
          </a:p>
          <a:p>
            <a:pPr marL="0" indent="0" algn="l">
              <a:buNone/>
            </a:pPr>
            <a:endParaRPr lang="en-US" sz="4400" dirty="0"/>
          </a:p>
          <a:p>
            <a:pPr marL="0" indent="0" algn="l">
              <a:buNone/>
            </a:pPr>
            <a:endParaRPr lang="en-US" sz="4400" dirty="0"/>
          </a:p>
          <a:p>
            <a:pPr marL="0" indent="0" algn="l">
              <a:buNone/>
            </a:pPr>
            <a:r>
              <a:rPr lang="en-US" sz="4400" b="1" dirty="0">
                <a:solidFill>
                  <a:srgbClr val="FF0000"/>
                </a:solidFill>
              </a:rPr>
              <a:t>Worst-case:</a:t>
            </a:r>
            <a:r>
              <a:rPr lang="en-US" sz="4400" b="1" dirty="0"/>
              <a:t> </a:t>
            </a:r>
            <a:r>
              <a:rPr lang="en-US" sz="4400" dirty="0"/>
              <a:t>robustness when data is unpredictable</a:t>
            </a:r>
          </a:p>
          <a:p>
            <a:pPr marL="0" indent="0" algn="l">
              <a:buNone/>
            </a:pPr>
            <a:endParaRPr lang="en-US" sz="4400" dirty="0"/>
          </a:p>
          <a:p>
            <a:pPr marL="0" indent="0" algn="l">
              <a:buNone/>
            </a:pPr>
            <a:r>
              <a:rPr lang="en-US" sz="4400" b="1" dirty="0">
                <a:solidFill>
                  <a:srgbClr val="00B0F0"/>
                </a:solidFill>
              </a:rPr>
              <a:t>Best-case:</a:t>
            </a:r>
            <a:r>
              <a:rPr lang="en-US" sz="4400" b="1" dirty="0"/>
              <a:t> </a:t>
            </a:r>
            <a:r>
              <a:rPr lang="en-US" sz="4400" dirty="0"/>
              <a:t>efficiency when data follows anticipated patterns</a:t>
            </a:r>
          </a:p>
          <a:p>
            <a:pPr marL="0" indent="0" algn="l">
              <a:buNone/>
            </a:pPr>
            <a:endParaRPr lang="en-US" sz="4400" dirty="0"/>
          </a:p>
          <a:p>
            <a:pPr marL="0" indent="0" algn="l">
              <a:buNone/>
            </a:pPr>
            <a:endParaRPr lang="en-US" sz="4400" dirty="0"/>
          </a:p>
          <a:p>
            <a:pPr marL="0" indent="0" algn="l">
              <a:buNone/>
            </a:pPr>
            <a:r>
              <a:rPr lang="en-US" sz="4400" dirty="0"/>
              <a:t>How to model these? </a:t>
            </a:r>
          </a:p>
          <a:p>
            <a:pPr marL="0" indent="0" algn="l">
              <a:buNone/>
            </a:pPr>
            <a:r>
              <a:rPr lang="en-US" sz="4400" dirty="0"/>
              <a:t>           </a:t>
            </a:r>
            <a:br>
              <a:rPr lang="en-US" sz="4400" dirty="0"/>
            </a:br>
            <a:r>
              <a:rPr lang="en-US" sz="4400" dirty="0"/>
              <a:t>           let’s see glimpse of ideas/techniques in context of </a:t>
            </a:r>
            <a:r>
              <a:rPr lang="en-US" sz="4400" b="1" dirty="0"/>
              <a:t>online algos</a:t>
            </a:r>
          </a:p>
        </p:txBody>
      </p:sp>
    </p:spTree>
    <p:extLst>
      <p:ext uri="{BB962C8B-B14F-4D97-AF65-F5344CB8AC3E}">
        <p14:creationId xmlns:p14="http://schemas.microsoft.com/office/powerpoint/2010/main" val="11493200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et Cov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Online Algorithms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65B615B-79D8-3970-B108-41474B66B377}"/>
                  </a:ext>
                </a:extLst>
              </p:cNvPr>
              <p:cNvSpPr txBox="1"/>
              <p:nvPr/>
            </p:nvSpPr>
            <p:spPr>
              <a:xfrm>
                <a:off x="2227007" y="3382254"/>
                <a:ext cx="20367522" cy="86548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 marL="0" indent="0" algn="l">
                  <a:buNone/>
                </a:pPr>
                <a:r>
                  <a:rPr lang="en-US" sz="4800" dirty="0"/>
                  <a:t>Requests arrive over time, must be served immediately/irrevocably</a:t>
                </a:r>
              </a:p>
              <a:p>
                <a:pPr marL="0" indent="0" algn="l">
                  <a:buNone/>
                </a:pPr>
                <a:endParaRPr lang="en-US" sz="4800" dirty="0"/>
              </a:p>
              <a:p>
                <a:pPr marL="0" indent="0" algn="l">
                  <a:buNone/>
                </a:pPr>
                <a:r>
                  <a:rPr lang="en-US" sz="4800" dirty="0"/>
                  <a:t>    Goal: (say) minimize cost of the decisions taken</a:t>
                </a:r>
              </a:p>
              <a:p>
                <a:pPr marL="0" indent="0" algn="l">
                  <a:buNone/>
                </a:pPr>
                <a:endParaRPr lang="en-US" sz="4800" dirty="0"/>
              </a:p>
              <a:p>
                <a:pPr marL="0" indent="0" algn="l">
                  <a:buNone/>
                </a:pPr>
                <a:endParaRPr lang="en-US" sz="4800" dirty="0"/>
              </a:p>
              <a:p>
                <a:pPr marL="0" indent="0" algn="l">
                  <a:buNone/>
                </a:pPr>
                <a:endParaRPr lang="en-US" sz="4800" dirty="0"/>
              </a:p>
              <a:p>
                <a:pPr marL="0" indent="0" algn="l">
                  <a:buNone/>
                </a:pPr>
                <a:r>
                  <a:rPr lang="en-US" sz="4800" b="1" dirty="0">
                    <a:solidFill>
                      <a:schemeClr val="accent5"/>
                    </a:solidFill>
                  </a:rPr>
                  <a:t>Competitive ratio</a:t>
                </a:r>
                <a:r>
                  <a:rPr lang="en-US" sz="4800" dirty="0">
                    <a:solidFill>
                      <a:schemeClr val="accent5"/>
                    </a:solidFill>
                  </a:rPr>
                  <a:t> </a:t>
                </a:r>
                <a:r>
                  <a:rPr lang="en-US" sz="4800" dirty="0"/>
                  <a:t>of algorithm </a:t>
                </a:r>
                <a14:m>
                  <m:oMath xmlns:m="http://schemas.openxmlformats.org/officeDocument/2006/math">
                    <m:r>
                      <a:rPr lang="en-US" sz="48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4800" dirty="0"/>
                  <a:t>:     </a:t>
                </a:r>
              </a:p>
              <a:p>
                <a:pPr marL="0" indent="0" algn="l">
                  <a:buNone/>
                </a:pPr>
                <a:endParaRPr lang="en-US" sz="4800" dirty="0"/>
              </a:p>
              <a:p>
                <a:pPr marL="0" indent="0" algn="l">
                  <a:buNone/>
                </a:pPr>
                <a:r>
                  <a:rPr lang="en-US" sz="4800" dirty="0"/>
                  <a:t>	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4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48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4800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sz="4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4800" b="0" i="0" smtClean="0">
                                <a:latin typeface="Cambria Math" panose="02040503050406030204" pitchFamily="18" charset="0"/>
                              </a:rPr>
                              <m:t>instances</m:t>
                            </m:r>
                            <m:r>
                              <a:rPr lang="en-US" sz="4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4800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lim>
                        </m:limLow>
                      </m:fName>
                      <m:e>
                        <m:r>
                          <a:rPr lang="en-US" sz="4800" b="0" i="1" smtClean="0">
                            <a:latin typeface="Cambria Math" panose="02040503050406030204" pitchFamily="18" charset="0"/>
                          </a:rPr>
                          <m:t>      </m:t>
                        </m:r>
                        <m:f>
                          <m:fPr>
                            <m:ctrlPr>
                              <a:rPr lang="en-US" sz="4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 sz="4800" b="0" i="0" smtClean="0">
                                <a:latin typeface="Cambria Math" panose="02040503050406030204" pitchFamily="18" charset="0"/>
                              </a:rPr>
                              <m:t>cost</m:t>
                            </m:r>
                            <m:r>
                              <a:rPr lang="en-US" sz="48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4800" b="0" i="0" smtClean="0">
                                <a:latin typeface="Cambria Math" panose="02040503050406030204" pitchFamily="18" charset="0"/>
                              </a:rPr>
                              <m:t>of</m:t>
                            </m:r>
                            <m:r>
                              <a:rPr lang="en-US" sz="48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4800" b="0" i="0" smtClean="0">
                                <a:latin typeface="Cambria Math" panose="02040503050406030204" pitchFamily="18" charset="0"/>
                              </a:rPr>
                              <m:t>algorithm</m:t>
                            </m:r>
                            <m:r>
                              <a:rPr lang="en-US" sz="48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48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sz="48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4800" b="0" i="0" smtClean="0">
                                <a:latin typeface="Cambria Math" panose="02040503050406030204" pitchFamily="18" charset="0"/>
                              </a:rPr>
                              <m:t>on</m:t>
                            </m:r>
                            <m:r>
                              <a:rPr lang="en-US" sz="48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4800" b="0" i="0" smtClean="0">
                                <a:latin typeface="Cambria Math" panose="02040503050406030204" pitchFamily="18" charset="0"/>
                              </a:rPr>
                              <m:t>instance</m:t>
                            </m:r>
                            <m:r>
                              <a:rPr lang="en-US" sz="48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4800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sz="4800" b="0" i="0" smtClean="0">
                                <a:latin typeface="Cambria Math" panose="02040503050406030204" pitchFamily="18" charset="0"/>
                              </a:rPr>
                              <m:t>optimal</m:t>
                            </m:r>
                            <m:r>
                              <a:rPr lang="en-US" sz="48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4800" b="0" i="0" smtClean="0">
                                <a:latin typeface="Cambria Math" panose="02040503050406030204" pitchFamily="18" charset="0"/>
                              </a:rPr>
                              <m:t>cost</m:t>
                            </m:r>
                            <m:r>
                              <a:rPr lang="en-US" sz="48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4800" b="0" i="0" smtClean="0">
                                <a:latin typeface="Cambria Math" panose="02040503050406030204" pitchFamily="18" charset="0"/>
                              </a:rPr>
                              <m:t>to</m:t>
                            </m:r>
                            <m:r>
                              <a:rPr lang="en-US" sz="48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4800" b="0" i="0" smtClean="0">
                                <a:latin typeface="Cambria Math" panose="02040503050406030204" pitchFamily="18" charset="0"/>
                              </a:rPr>
                              <m:t>serve</m:t>
                            </m:r>
                            <m:r>
                              <a:rPr lang="en-US" sz="48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4800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den>
                        </m:f>
                      </m:e>
                    </m:func>
                  </m:oMath>
                </a14:m>
                <a:endParaRPr lang="en-US" sz="4800" dirty="0"/>
              </a:p>
              <a:p>
                <a:pPr marL="0" indent="0" algn="l">
                  <a:buNone/>
                </a:pPr>
                <a:endParaRPr lang="en-US" sz="4800" dirty="0"/>
              </a:p>
              <a:p>
                <a:pPr marL="0" indent="0" algn="l">
                  <a:buNone/>
                </a:pPr>
                <a:r>
                  <a:rPr lang="en-US" sz="4800" dirty="0"/>
                  <a:t>Want to minimize the competitive ratio.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65B615B-79D8-3970-B108-41474B66B3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7007" y="3382254"/>
                <a:ext cx="20367522" cy="8654870"/>
              </a:xfrm>
              <a:prstGeom prst="rect">
                <a:avLst/>
              </a:prstGeom>
              <a:blipFill>
                <a:blip r:embed="rId2"/>
                <a:stretch>
                  <a:fillRect l="-1347" t="-1620" b="-2746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F8560A25-ED19-B61A-166F-CB3A28C96FD4}"/>
              </a:ext>
            </a:extLst>
          </p:cNvPr>
          <p:cNvSpPr txBox="1"/>
          <p:nvPr/>
        </p:nvSpPr>
        <p:spPr>
          <a:xfrm>
            <a:off x="17830799" y="161561"/>
            <a:ext cx="638726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A500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[Graham 66, Sleator </a:t>
            </a:r>
            <a:r>
              <a:rPr kumimoji="0" lang="en-US" sz="3600" b="0" i="0" u="none" strike="noStrike" cap="none" spc="0" normalizeH="0" baseline="0" dirty="0" err="1">
                <a:ln>
                  <a:noFill/>
                </a:ln>
                <a:solidFill>
                  <a:srgbClr val="FFA500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Tarjan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A500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 85]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2C47590-D7E0-4255-B89E-6226E066EC9F}"/>
              </a:ext>
            </a:extLst>
          </p:cNvPr>
          <p:cNvCxnSpPr>
            <a:cxnSpLocks/>
          </p:cNvCxnSpPr>
          <p:nvPr/>
        </p:nvCxnSpPr>
        <p:spPr>
          <a:xfrm flipV="1">
            <a:off x="3332480" y="9885680"/>
            <a:ext cx="1686560" cy="448066"/>
          </a:xfrm>
          <a:prstGeom prst="straightConnector1">
            <a:avLst/>
          </a:prstGeom>
          <a:noFill/>
          <a:ln w="76200" cap="flat">
            <a:solidFill>
              <a:srgbClr val="FFFF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542BDBE-4298-47BD-95AC-D2840172E421}"/>
              </a:ext>
            </a:extLst>
          </p:cNvPr>
          <p:cNvSpPr txBox="1"/>
          <p:nvPr/>
        </p:nvSpPr>
        <p:spPr>
          <a:xfrm>
            <a:off x="1358689" y="10109713"/>
            <a:ext cx="1915589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worst case!</a:t>
            </a:r>
          </a:p>
        </p:txBody>
      </p:sp>
    </p:spTree>
    <p:extLst>
      <p:ext uri="{BB962C8B-B14F-4D97-AF65-F5344CB8AC3E}">
        <p14:creationId xmlns:p14="http://schemas.microsoft.com/office/powerpoint/2010/main" val="25654864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et Cov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Online Load Balancing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65B615B-79D8-3970-B108-41474B66B377}"/>
                  </a:ext>
                </a:extLst>
              </p:cNvPr>
              <p:cNvSpPr txBox="1"/>
              <p:nvPr/>
            </p:nvSpPr>
            <p:spPr>
              <a:xfrm>
                <a:off x="2227007" y="3382254"/>
                <a:ext cx="20367522" cy="230832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 marL="0" indent="0" algn="l">
                  <a:buNone/>
                </a:pPr>
                <a14:m>
                  <m:oMath xmlns:m="http://schemas.openxmlformats.org/officeDocument/2006/math">
                    <m:r>
                      <a:rPr lang="en-US" sz="4800" i="1" dirty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4800" dirty="0"/>
                  <a:t> machines. Jobs arrive over time, can be assigned to subset of machines.</a:t>
                </a:r>
              </a:p>
              <a:p>
                <a:pPr marL="0" indent="0" algn="l">
                  <a:buNone/>
                </a:pPr>
                <a:endParaRPr lang="en-US" sz="4800" dirty="0"/>
              </a:p>
              <a:p>
                <a:pPr marL="0" indent="0" algn="l">
                  <a:buNone/>
                </a:pPr>
                <a:r>
                  <a:rPr lang="en-US" sz="4800" dirty="0"/>
                  <a:t>    </a:t>
                </a:r>
                <a:r>
                  <a:rPr lang="en-US" sz="4800" b="1" dirty="0">
                    <a:solidFill>
                      <a:srgbClr val="92D050"/>
                    </a:solidFill>
                  </a:rPr>
                  <a:t>Goal:</a:t>
                </a:r>
                <a:r>
                  <a:rPr lang="en-US" sz="4800" dirty="0"/>
                  <a:t> minimize maximum load of machines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65B615B-79D8-3970-B108-41474B66B3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7007" y="3382254"/>
                <a:ext cx="20367522" cy="2308324"/>
              </a:xfrm>
              <a:prstGeom prst="rect">
                <a:avLst/>
              </a:prstGeom>
              <a:blipFill>
                <a:blip r:embed="rId2"/>
                <a:stretch>
                  <a:fillRect t="-6349" b="-13228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[Alon Awerbuch Azar Buchbinder Naor 03]">
            <a:extLst>
              <a:ext uri="{FF2B5EF4-FFF2-40B4-BE49-F238E27FC236}">
                <a16:creationId xmlns:a16="http://schemas.microsoft.com/office/drawing/2014/main" id="{983D1DE5-3189-49F9-868F-D609108A75AC}"/>
              </a:ext>
            </a:extLst>
          </p:cNvPr>
          <p:cNvSpPr txBox="1"/>
          <p:nvPr/>
        </p:nvSpPr>
        <p:spPr>
          <a:xfrm>
            <a:off x="14970598" y="222110"/>
            <a:ext cx="9237555" cy="5457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>
              <a:lnSpc>
                <a:spcPct val="80000"/>
              </a:lnSpc>
              <a:defRPr sz="5500" spc="-110">
                <a:solidFill>
                  <a:schemeClr val="accent6"/>
                </a:solidFill>
                <a:latin typeface="+mn-lt"/>
                <a:ea typeface="+mn-ea"/>
                <a:cs typeface="+mn-cs"/>
                <a:sym typeface="Lato Bold"/>
              </a:defRPr>
            </a:lvl1pPr>
          </a:lstStyle>
          <a:p>
            <a:pPr algn="r"/>
            <a:r>
              <a:rPr sz="3600" dirty="0">
                <a:solidFill>
                  <a:srgbClr val="FFA5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[Azar </a:t>
            </a:r>
            <a:r>
              <a:rPr sz="3600" dirty="0" err="1">
                <a:solidFill>
                  <a:srgbClr val="FFA5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Naor</a:t>
            </a:r>
            <a:r>
              <a:rPr sz="3600" dirty="0">
                <a:solidFill>
                  <a:srgbClr val="FFA5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3600" dirty="0">
                <a:solidFill>
                  <a:srgbClr val="FFA5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Rom FOCS 92</a:t>
            </a:r>
            <a:r>
              <a:rPr sz="3600" dirty="0">
                <a:solidFill>
                  <a:srgbClr val="FFA5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]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309630B-BFA5-441E-8DC9-29A91D05EE35}"/>
              </a:ext>
            </a:extLst>
          </p:cNvPr>
          <p:cNvSpPr/>
          <p:nvPr/>
        </p:nvSpPr>
        <p:spPr>
          <a:xfrm>
            <a:off x="22836554" y="6459415"/>
            <a:ext cx="480646" cy="492369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180FA5-E54D-46AB-A47E-F3D96DFAF2DF}"/>
              </a:ext>
            </a:extLst>
          </p:cNvPr>
          <p:cNvSpPr/>
          <p:nvPr/>
        </p:nvSpPr>
        <p:spPr>
          <a:xfrm>
            <a:off x="22836554" y="7198549"/>
            <a:ext cx="480646" cy="492369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A3EC7E-C33A-4502-B2EF-2F03CE4729BA}"/>
              </a:ext>
            </a:extLst>
          </p:cNvPr>
          <p:cNvSpPr/>
          <p:nvPr/>
        </p:nvSpPr>
        <p:spPr>
          <a:xfrm>
            <a:off x="22836554" y="7937683"/>
            <a:ext cx="480646" cy="492369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2A97BC-8DC2-47B3-AF1E-93DA1116F048}"/>
              </a:ext>
            </a:extLst>
          </p:cNvPr>
          <p:cNvSpPr/>
          <p:nvPr/>
        </p:nvSpPr>
        <p:spPr>
          <a:xfrm>
            <a:off x="22836554" y="8676817"/>
            <a:ext cx="480646" cy="492369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A369F7-4EEB-439D-8470-C02123B20A10}"/>
              </a:ext>
            </a:extLst>
          </p:cNvPr>
          <p:cNvSpPr/>
          <p:nvPr/>
        </p:nvSpPr>
        <p:spPr>
          <a:xfrm>
            <a:off x="22836554" y="9415951"/>
            <a:ext cx="480646" cy="492369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B01B4B-F1BF-4839-895C-786B1C49C76B}"/>
              </a:ext>
            </a:extLst>
          </p:cNvPr>
          <p:cNvSpPr/>
          <p:nvPr/>
        </p:nvSpPr>
        <p:spPr>
          <a:xfrm>
            <a:off x="22836554" y="10155085"/>
            <a:ext cx="480646" cy="492369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D487DD-CDAE-45F0-AC58-F2D2FF32DD81}"/>
              </a:ext>
            </a:extLst>
          </p:cNvPr>
          <p:cNvSpPr/>
          <p:nvPr/>
        </p:nvSpPr>
        <p:spPr>
          <a:xfrm>
            <a:off x="22836554" y="10894219"/>
            <a:ext cx="480646" cy="492369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E6EAA9-E4FA-4A9D-A728-E5D3E37C2497}"/>
              </a:ext>
            </a:extLst>
          </p:cNvPr>
          <p:cNvSpPr/>
          <p:nvPr/>
        </p:nvSpPr>
        <p:spPr>
          <a:xfrm>
            <a:off x="22836554" y="11633350"/>
            <a:ext cx="480646" cy="492369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12B82A2-287F-4449-8ABB-307D7CD9FAA4}"/>
              </a:ext>
            </a:extLst>
          </p:cNvPr>
          <p:cNvSpPr/>
          <p:nvPr/>
        </p:nvSpPr>
        <p:spPr>
          <a:xfrm>
            <a:off x="20027175" y="7795846"/>
            <a:ext cx="386862" cy="388021"/>
          </a:xfrm>
          <a:prstGeom prst="ellipse">
            <a:avLst/>
          </a:prstGeom>
          <a:solidFill>
            <a:srgbClr val="92D05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932CBB2-B219-48F0-9368-9CC86F56BAD4}"/>
              </a:ext>
            </a:extLst>
          </p:cNvPr>
          <p:cNvCxnSpPr>
            <a:cxnSpLocks/>
            <a:stCxn id="4" idx="7"/>
            <a:endCxn id="2" idx="1"/>
          </p:cNvCxnSpPr>
          <p:nvPr/>
        </p:nvCxnSpPr>
        <p:spPr>
          <a:xfrm flipV="1">
            <a:off x="20357382" y="6705600"/>
            <a:ext cx="2479172" cy="1147070"/>
          </a:xfrm>
          <a:prstGeom prst="line">
            <a:avLst/>
          </a:prstGeom>
          <a:noFill/>
          <a:ln w="25400" cap="flat">
            <a:solidFill>
              <a:srgbClr val="FFFFFF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528D02B-1340-4251-A9B1-D52D3E17ED7F}"/>
              </a:ext>
            </a:extLst>
          </p:cNvPr>
          <p:cNvCxnSpPr>
            <a:cxnSpLocks/>
            <a:stCxn id="4" idx="6"/>
            <a:endCxn id="8" idx="1"/>
          </p:cNvCxnSpPr>
          <p:nvPr/>
        </p:nvCxnSpPr>
        <p:spPr>
          <a:xfrm>
            <a:off x="20414037" y="7989857"/>
            <a:ext cx="2422517" cy="933145"/>
          </a:xfrm>
          <a:prstGeom prst="line">
            <a:avLst/>
          </a:prstGeom>
          <a:noFill/>
          <a:ln w="25400" cap="flat">
            <a:solidFill>
              <a:srgbClr val="FFFFFF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AF33E56-7128-4E87-B656-8ED14BC3C9DB}"/>
              </a:ext>
            </a:extLst>
          </p:cNvPr>
          <p:cNvCxnSpPr>
            <a:cxnSpLocks/>
            <a:stCxn id="4" idx="5"/>
            <a:endCxn id="10" idx="1"/>
          </p:cNvCxnSpPr>
          <p:nvPr/>
        </p:nvCxnSpPr>
        <p:spPr>
          <a:xfrm>
            <a:off x="20357382" y="8127043"/>
            <a:ext cx="2479172" cy="2274227"/>
          </a:xfrm>
          <a:prstGeom prst="line">
            <a:avLst/>
          </a:prstGeom>
          <a:noFill/>
          <a:ln w="25400" cap="flat">
            <a:solidFill>
              <a:srgbClr val="FFFFFF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0CBEBBB8-03CA-494B-8A08-5FFCCF6ABFF7}"/>
              </a:ext>
            </a:extLst>
          </p:cNvPr>
          <p:cNvSpPr/>
          <p:nvPr/>
        </p:nvSpPr>
        <p:spPr>
          <a:xfrm>
            <a:off x="23365794" y="6542272"/>
            <a:ext cx="386862" cy="388021"/>
          </a:xfrm>
          <a:prstGeom prst="ellipse">
            <a:avLst/>
          </a:prstGeom>
          <a:solidFill>
            <a:srgbClr val="92D05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03A422B-D218-49B9-AE20-864D158BB963}"/>
              </a:ext>
            </a:extLst>
          </p:cNvPr>
          <p:cNvSpPr/>
          <p:nvPr/>
        </p:nvSpPr>
        <p:spPr>
          <a:xfrm>
            <a:off x="20027175" y="9217289"/>
            <a:ext cx="386862" cy="388021"/>
          </a:xfrm>
          <a:prstGeom prst="ellipse">
            <a:avLst/>
          </a:prstGeom>
          <a:solidFill>
            <a:srgbClr val="00B0F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FA5BA1E-6C83-431C-8D17-25FCDB35ECED}"/>
              </a:ext>
            </a:extLst>
          </p:cNvPr>
          <p:cNvCxnSpPr>
            <a:cxnSpLocks/>
            <a:stCxn id="25" idx="7"/>
            <a:endCxn id="2" idx="1"/>
          </p:cNvCxnSpPr>
          <p:nvPr/>
        </p:nvCxnSpPr>
        <p:spPr>
          <a:xfrm flipV="1">
            <a:off x="20357382" y="6705600"/>
            <a:ext cx="2479172" cy="2568513"/>
          </a:xfrm>
          <a:prstGeom prst="line">
            <a:avLst/>
          </a:prstGeom>
          <a:noFill/>
          <a:ln w="25400" cap="flat">
            <a:solidFill>
              <a:srgbClr val="FFFFFF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FAF0731-D7AB-41F5-ABCE-335D21656D34}"/>
              </a:ext>
            </a:extLst>
          </p:cNvPr>
          <p:cNvCxnSpPr>
            <a:cxnSpLocks/>
            <a:stCxn id="25" idx="6"/>
            <a:endCxn id="7" idx="1"/>
          </p:cNvCxnSpPr>
          <p:nvPr/>
        </p:nvCxnSpPr>
        <p:spPr>
          <a:xfrm flipV="1">
            <a:off x="20414037" y="8183868"/>
            <a:ext cx="2422517" cy="1227432"/>
          </a:xfrm>
          <a:prstGeom prst="line">
            <a:avLst/>
          </a:prstGeom>
          <a:noFill/>
          <a:ln w="25400" cap="flat">
            <a:solidFill>
              <a:srgbClr val="FFFFFF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8B6B564-AAE1-41BA-8273-67C9D53523D4}"/>
              </a:ext>
            </a:extLst>
          </p:cNvPr>
          <p:cNvCxnSpPr>
            <a:cxnSpLocks/>
            <a:stCxn id="25" idx="5"/>
            <a:endCxn id="11" idx="1"/>
          </p:cNvCxnSpPr>
          <p:nvPr/>
        </p:nvCxnSpPr>
        <p:spPr>
          <a:xfrm>
            <a:off x="20357382" y="9548486"/>
            <a:ext cx="2479172" cy="1591918"/>
          </a:xfrm>
          <a:prstGeom prst="line">
            <a:avLst/>
          </a:prstGeom>
          <a:noFill/>
          <a:ln w="25400" cap="flat">
            <a:solidFill>
              <a:srgbClr val="FFFFFF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0F13F391-D92D-4E55-A2C2-9D21E01D4080}"/>
              </a:ext>
            </a:extLst>
          </p:cNvPr>
          <p:cNvSpPr/>
          <p:nvPr/>
        </p:nvSpPr>
        <p:spPr>
          <a:xfrm>
            <a:off x="23402554" y="10946392"/>
            <a:ext cx="386862" cy="388021"/>
          </a:xfrm>
          <a:prstGeom prst="ellipse">
            <a:avLst/>
          </a:prstGeom>
          <a:solidFill>
            <a:srgbClr val="00B0F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3F231B6D-216B-4688-8EE6-11CAE9641E11}"/>
              </a:ext>
            </a:extLst>
          </p:cNvPr>
          <p:cNvSpPr/>
          <p:nvPr/>
        </p:nvSpPr>
        <p:spPr>
          <a:xfrm>
            <a:off x="20027175" y="10619862"/>
            <a:ext cx="386862" cy="388021"/>
          </a:xfrm>
          <a:prstGeom prst="ellipse">
            <a:avLst/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126B497-D625-448E-934F-6A1560E1F945}"/>
              </a:ext>
            </a:extLst>
          </p:cNvPr>
          <p:cNvCxnSpPr>
            <a:cxnSpLocks/>
            <a:stCxn id="34" idx="7"/>
            <a:endCxn id="2" idx="1"/>
          </p:cNvCxnSpPr>
          <p:nvPr/>
        </p:nvCxnSpPr>
        <p:spPr>
          <a:xfrm flipV="1">
            <a:off x="20357382" y="6705600"/>
            <a:ext cx="2479172" cy="3971086"/>
          </a:xfrm>
          <a:prstGeom prst="line">
            <a:avLst/>
          </a:prstGeom>
          <a:noFill/>
          <a:ln w="25400" cap="flat">
            <a:solidFill>
              <a:srgbClr val="FFFFFF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68F1835-1F12-42D2-B8DD-2DEDC85F6093}"/>
              </a:ext>
            </a:extLst>
          </p:cNvPr>
          <p:cNvCxnSpPr>
            <a:cxnSpLocks/>
            <a:stCxn id="34" idx="6"/>
            <a:endCxn id="11" idx="1"/>
          </p:cNvCxnSpPr>
          <p:nvPr/>
        </p:nvCxnSpPr>
        <p:spPr>
          <a:xfrm>
            <a:off x="20414037" y="10813873"/>
            <a:ext cx="2422517" cy="326531"/>
          </a:xfrm>
          <a:prstGeom prst="line">
            <a:avLst/>
          </a:prstGeom>
          <a:noFill/>
          <a:ln w="25400" cap="flat">
            <a:solidFill>
              <a:srgbClr val="FFFFFF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4F556BC3-AF49-480B-9F24-DB7790E8CB9F}"/>
              </a:ext>
            </a:extLst>
          </p:cNvPr>
          <p:cNvSpPr/>
          <p:nvPr/>
        </p:nvSpPr>
        <p:spPr>
          <a:xfrm>
            <a:off x="23499536" y="6459415"/>
            <a:ext cx="386862" cy="388021"/>
          </a:xfrm>
          <a:prstGeom prst="ellipse">
            <a:avLst/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</p:spTree>
    <p:extLst>
      <p:ext uri="{BB962C8B-B14F-4D97-AF65-F5344CB8AC3E}">
        <p14:creationId xmlns:p14="http://schemas.microsoft.com/office/powerpoint/2010/main" val="2813898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4" grpId="0" animBg="1"/>
      <p:bldP spid="4" grpId="1" animBg="1"/>
      <p:bldP spid="4" grpId="2" animBg="1"/>
      <p:bldP spid="24" grpId="0" animBg="1"/>
      <p:bldP spid="25" grpId="0" animBg="1"/>
      <p:bldP spid="25" grpId="1" animBg="1"/>
      <p:bldP spid="25" grpId="2" animBg="1"/>
      <p:bldP spid="33" grpId="0" animBg="1"/>
      <p:bldP spid="34" grpId="0" animBg="1"/>
      <p:bldP spid="34" grpId="1" animBg="1"/>
      <p:bldP spid="34" grpId="2" animBg="1"/>
      <p:bldP spid="4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et Cov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Online Packing-Covering</a:t>
            </a:r>
            <a:endParaRPr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596CD7C2-F51E-4C99-ACED-DFD7BEDBF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89391" y="4509880"/>
            <a:ext cx="2442388" cy="23481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A98F965-3D35-410B-9091-3AFAD090B177}"/>
                  </a:ext>
                </a:extLst>
              </p:cNvPr>
              <p:cNvSpPr txBox="1"/>
              <p:nvPr/>
            </p:nvSpPr>
            <p:spPr>
              <a:xfrm>
                <a:off x="2227007" y="3382254"/>
                <a:ext cx="20367522" cy="831259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 marL="0" indent="0" algn="l">
                  <a:buNone/>
                </a:pPr>
                <a14:m>
                  <m:oMath xmlns:m="http://schemas.openxmlformats.org/officeDocument/2006/math">
                    <m:r>
                      <a:rPr lang="en-US" sz="4800" i="1" dirty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4800" dirty="0"/>
                  <a:t> resources</a:t>
                </a:r>
              </a:p>
              <a:p>
                <a:pPr marL="0" indent="0" algn="l">
                  <a:buNone/>
                </a:pPr>
                <a:endParaRPr lang="en-US" sz="4800" dirty="0"/>
              </a:p>
              <a:p>
                <a:pPr marL="0" indent="0" algn="l">
                  <a:buNone/>
                </a:pPr>
                <a:r>
                  <a:rPr lang="en-US" sz="4800" dirty="0"/>
                  <a:t>Each request </a:t>
                </a:r>
                <a14:m>
                  <m:oMath xmlns:m="http://schemas.openxmlformats.org/officeDocument/2006/math">
                    <m:r>
                      <a:rPr lang="en-US" sz="48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4800" dirty="0"/>
                  <a:t>can be </a:t>
                </a:r>
                <a:r>
                  <a:rPr lang="en-US" sz="4800" dirty="0" err="1"/>
                  <a:t>sat’d</a:t>
                </a:r>
                <a:r>
                  <a:rPr lang="en-US" sz="4800" dirty="0"/>
                  <a:t> using any of </a:t>
                </a:r>
                <a14:m>
                  <m:oMath xmlns:m="http://schemas.openxmlformats.org/officeDocument/2006/math">
                    <m:r>
                      <a:rPr lang="en-US" sz="4800" i="1" dirty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4800" dirty="0"/>
                  <a:t> actions</a:t>
                </a:r>
              </a:p>
              <a:p>
                <a:pPr marL="0" indent="0" algn="l">
                  <a:buNone/>
                </a:pPr>
                <a:endParaRPr lang="en-US" sz="4800" dirty="0"/>
              </a:p>
              <a:p>
                <a:pPr marL="0" indent="0" algn="l">
                  <a:buNone/>
                </a:pPr>
                <a:r>
                  <a:rPr lang="en-US" sz="4800" dirty="0"/>
                  <a:t>     Taking action </a:t>
                </a:r>
                <a14:m>
                  <m:oMath xmlns:m="http://schemas.openxmlformats.org/officeDocument/2006/math">
                    <m:r>
                      <a:rPr lang="en-US" sz="48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4800" dirty="0"/>
                  <a:t> for request </a:t>
                </a:r>
                <a14:m>
                  <m:oMath xmlns:m="http://schemas.openxmlformats.org/officeDocument/2006/math">
                    <m:r>
                      <a:rPr lang="en-US" sz="48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4800" dirty="0"/>
                  <a:t>:</a:t>
                </a:r>
              </a:p>
              <a:p>
                <a:pPr marL="0" indent="0" algn="l">
                  <a:buNone/>
                </a:pPr>
                <a:endParaRPr lang="en-US" sz="4800" dirty="0"/>
              </a:p>
              <a:p>
                <a:pPr marL="0" indent="0" algn="l">
                  <a:buNone/>
                </a:pPr>
                <a:r>
                  <a:rPr lang="en-US" sz="4800" dirty="0"/>
                  <a:t>             consumes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4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4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48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4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48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4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US" sz="4800" dirty="0"/>
                  <a:t> of resources</a:t>
                </a:r>
              </a:p>
              <a:p>
                <a:pPr marL="0" indent="0" algn="l">
                  <a:buNone/>
                </a:pPr>
                <a:endParaRPr lang="en-US" sz="4800" dirty="0"/>
              </a:p>
              <a:p>
                <a:pPr marL="0" indent="0" algn="l">
                  <a:buNone/>
                </a:pPr>
                <a:r>
                  <a:rPr lang="en-US" sz="4800" dirty="0"/>
                  <a:t>             gives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4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4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48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4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48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8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4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US" sz="4800" dirty="0"/>
                  <a:t> of benefit</a:t>
                </a:r>
              </a:p>
              <a:p>
                <a:pPr marL="0" indent="0" algn="l">
                  <a:buNone/>
                </a:pPr>
                <a:endParaRPr lang="en-US" sz="4800" dirty="0"/>
              </a:p>
              <a:p>
                <a:pPr marL="0" indent="0" algn="l">
                  <a:buNone/>
                </a:pPr>
                <a:r>
                  <a:rPr lang="en-US" sz="4800" b="1" dirty="0">
                    <a:solidFill>
                      <a:srgbClr val="92D050"/>
                    </a:solidFill>
                  </a:rPr>
                  <a:t>Goal:</a:t>
                </a:r>
                <a:r>
                  <a:rPr lang="en-US" sz="4800" dirty="0"/>
                  <a:t> want to get (almost-feasible) solution to the CPIP.</a:t>
                </a: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A98F965-3D35-410B-9091-3AFAD090B1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7007" y="3382254"/>
                <a:ext cx="20367522" cy="8312597"/>
              </a:xfrm>
              <a:prstGeom prst="rect">
                <a:avLst/>
              </a:prstGeom>
              <a:blipFill>
                <a:blip r:embed="rId3"/>
                <a:stretch>
                  <a:fillRect l="-1347" t="-1761" b="-2568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[Alon Awerbuch Azar Buchbinder Naor 03]">
            <a:extLst>
              <a:ext uri="{FF2B5EF4-FFF2-40B4-BE49-F238E27FC236}">
                <a16:creationId xmlns:a16="http://schemas.microsoft.com/office/drawing/2014/main" id="{E0047083-6AB7-4FFD-A553-DA02610AE893}"/>
              </a:ext>
            </a:extLst>
          </p:cNvPr>
          <p:cNvSpPr txBox="1"/>
          <p:nvPr/>
        </p:nvSpPr>
        <p:spPr>
          <a:xfrm>
            <a:off x="14970598" y="222110"/>
            <a:ext cx="9237555" cy="5457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>
              <a:lnSpc>
                <a:spcPct val="80000"/>
              </a:lnSpc>
              <a:defRPr sz="5500" spc="-110">
                <a:solidFill>
                  <a:schemeClr val="accent6"/>
                </a:solidFill>
                <a:latin typeface="+mn-lt"/>
                <a:ea typeface="+mn-ea"/>
                <a:cs typeface="+mn-cs"/>
                <a:sym typeface="Lato Bold"/>
              </a:defRPr>
            </a:lvl1pPr>
          </a:lstStyle>
          <a:p>
            <a:pPr algn="r"/>
            <a:r>
              <a:rPr sz="3600" dirty="0">
                <a:solidFill>
                  <a:srgbClr val="FFA5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</a:t>
            </a:r>
            <a:r>
              <a:rPr lang="en-US" sz="3600" dirty="0" err="1">
                <a:solidFill>
                  <a:srgbClr val="FFA5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Awerbuch</a:t>
            </a:r>
            <a:r>
              <a:rPr lang="en-US" sz="3600" dirty="0">
                <a:solidFill>
                  <a:srgbClr val="FFA5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sz="3600" dirty="0">
                <a:solidFill>
                  <a:srgbClr val="FFA5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Azar </a:t>
            </a:r>
            <a:r>
              <a:rPr lang="en-US" sz="3600" dirty="0">
                <a:solidFill>
                  <a:srgbClr val="FFA5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Plotkin FOCS 93</a:t>
            </a:r>
            <a:r>
              <a:rPr sz="3600" dirty="0">
                <a:solidFill>
                  <a:srgbClr val="FFA5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9240885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et Cov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the price of uncertainty</a:t>
            </a:r>
            <a:endParaRPr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39786A-AEB5-4F66-BDDF-A2E7C7ED0510}"/>
              </a:ext>
            </a:extLst>
          </p:cNvPr>
          <p:cNvSpPr txBox="1"/>
          <p:nvPr/>
        </p:nvSpPr>
        <p:spPr>
          <a:xfrm>
            <a:off x="7553241" y="3786166"/>
            <a:ext cx="1920398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dirty="0">
                <a:solidFill>
                  <a:srgbClr val="FFC000"/>
                </a:solidFill>
              </a:rPr>
              <a:t>Offline</a:t>
            </a:r>
            <a:endParaRPr kumimoji="0" lang="en-US" sz="4800" b="0" i="0" u="none" strike="noStrike" cap="none" spc="0" normalizeH="0" baseline="0" dirty="0">
              <a:ln>
                <a:noFill/>
              </a:ln>
              <a:solidFill>
                <a:srgbClr val="FFC000"/>
              </a:solidFill>
              <a:effectLst/>
              <a:uFillTx/>
              <a:latin typeface="Lato Regular"/>
              <a:ea typeface="Lato Regular"/>
              <a:cs typeface="Lato Regular"/>
              <a:sym typeface="Lato Regular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82AE45-15F0-425F-BF62-CAFB73FDA235}"/>
              </a:ext>
            </a:extLst>
          </p:cNvPr>
          <p:cNvSpPr txBox="1"/>
          <p:nvPr/>
        </p:nvSpPr>
        <p:spPr>
          <a:xfrm>
            <a:off x="12355782" y="3737512"/>
            <a:ext cx="1883529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dirty="0">
                <a:solidFill>
                  <a:srgbClr val="FFC000"/>
                </a:solidFill>
              </a:rPr>
              <a:t>Online</a:t>
            </a:r>
            <a:endParaRPr kumimoji="0" lang="en-US" sz="4800" b="0" i="0" u="none" strike="noStrike" cap="none" spc="0" normalizeH="0" baseline="0" dirty="0">
              <a:ln>
                <a:noFill/>
              </a:ln>
              <a:solidFill>
                <a:srgbClr val="FFC000"/>
              </a:solidFill>
              <a:effectLst/>
              <a:uFillTx/>
              <a:latin typeface="Lato Regular"/>
              <a:ea typeface="Lato Regular"/>
              <a:cs typeface="Lato Regular"/>
              <a:sym typeface="Lato Regular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E2EA27C-2435-4A69-8EDD-3F12DB633EE7}"/>
              </a:ext>
            </a:extLst>
          </p:cNvPr>
          <p:cNvSpPr txBox="1"/>
          <p:nvPr/>
        </p:nvSpPr>
        <p:spPr>
          <a:xfrm>
            <a:off x="1752600" y="5497481"/>
            <a:ext cx="3282950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rgbClr val="FFC000"/>
                </a:solidFill>
              </a:rPr>
              <a:t>Steiner tree</a:t>
            </a: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i="0" u="none" strike="noStrike" cap="none" spc="0" normalizeH="0" baseline="0" dirty="0">
                <a:ln>
                  <a:noFill/>
                </a:ln>
                <a:solidFill>
                  <a:srgbClr val="FFC000"/>
                </a:solidFill>
                <a:effectLst/>
                <a:uFillTx/>
                <a:sym typeface="Lato Regular"/>
              </a:rPr>
              <a:t>Facility</a:t>
            </a:r>
            <a:r>
              <a:rPr kumimoji="0" lang="en-US" sz="3600" i="0" u="none" strike="noStrike" cap="none" spc="0" normalizeH="0" dirty="0">
                <a:ln>
                  <a:noFill/>
                </a:ln>
                <a:solidFill>
                  <a:srgbClr val="FFC000"/>
                </a:solidFill>
                <a:effectLst/>
                <a:uFillTx/>
                <a:sym typeface="Lato Regular"/>
              </a:rPr>
              <a:t> location</a:t>
            </a:r>
            <a:endParaRPr kumimoji="0" lang="en-US" sz="3600" i="0" u="none" strike="noStrike" cap="none" spc="0" normalizeH="0" baseline="0" dirty="0">
              <a:ln>
                <a:noFill/>
              </a:ln>
              <a:solidFill>
                <a:srgbClr val="FFC000"/>
              </a:solidFill>
              <a:effectLst/>
              <a:uFillTx/>
              <a:sym typeface="Lato Regular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46D525F-34B9-4D3E-9C82-5B5352F9FEC3}"/>
                  </a:ext>
                </a:extLst>
              </p:cNvPr>
              <p:cNvSpPr txBox="1"/>
              <p:nvPr/>
            </p:nvSpPr>
            <p:spPr>
              <a:xfrm>
                <a:off x="7685790" y="5737536"/>
                <a:ext cx="1542666" cy="8412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4800" b="0" i="1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𝑂</m:t>
                      </m:r>
                      <m:r>
                        <a:rPr kumimoji="0" lang="en-US" sz="4800" b="0" i="1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(1)</m:t>
                      </m:r>
                    </m:oMath>
                  </m:oMathPara>
                </a14:m>
                <a:endParaRPr kumimoji="0" lang="en-US" sz="48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46D525F-34B9-4D3E-9C82-5B5352F9FE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5790" y="5737536"/>
                <a:ext cx="1542666" cy="84125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C78840F-28FD-4EA6-A7C1-75D507470218}"/>
                  </a:ext>
                </a:extLst>
              </p:cNvPr>
              <p:cNvSpPr txBox="1"/>
              <p:nvPr/>
            </p:nvSpPr>
            <p:spPr>
              <a:xfrm>
                <a:off x="11925344" y="5665554"/>
                <a:ext cx="2435860" cy="86446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4800" b="0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sz="4800" b="0" i="0" dirty="0" smtClean="0">
                              <a:latin typeface="Cambria Math" panose="02040503050406030204" pitchFamily="18" charset="0"/>
                            </a:rPr>
                            <m:t>Θ</m:t>
                          </m:r>
                        </m:e>
                      </m:acc>
                      <m:r>
                        <a:rPr lang="en-US" sz="4800" i="1" dirty="0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en-US" sz="4800" b="0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4800" b="0" i="0" dirty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48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  <m:r>
                        <a:rPr lang="en-US" sz="48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0" lang="en-US" sz="48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C78840F-28FD-4EA6-A7C1-75D507470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25344" y="5665554"/>
                <a:ext cx="2435860" cy="86446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9F20F64D-C1F0-40AE-93D2-EDF12A826593}"/>
              </a:ext>
            </a:extLst>
          </p:cNvPr>
          <p:cNvSpPr txBox="1"/>
          <p:nvPr/>
        </p:nvSpPr>
        <p:spPr>
          <a:xfrm>
            <a:off x="1752600" y="7898791"/>
            <a:ext cx="3161122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rgbClr val="FFC000"/>
                </a:solidFill>
              </a:rPr>
              <a:t>Load Balancing</a:t>
            </a: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spc="0" normalizeH="0" baseline="0" dirty="0">
                <a:ln>
                  <a:noFill/>
                </a:ln>
                <a:solidFill>
                  <a:srgbClr val="FFC000"/>
                </a:solidFill>
                <a:effectLst/>
                <a:uFillTx/>
                <a:sym typeface="Lato Regular"/>
              </a:rPr>
              <a:t>(related m</a:t>
            </a:r>
            <a:r>
              <a:rPr lang="en-US" dirty="0">
                <a:solidFill>
                  <a:srgbClr val="FFC000"/>
                </a:solidFill>
              </a:rPr>
              <a:t>/c)</a:t>
            </a:r>
            <a:endParaRPr kumimoji="0" lang="en-US" sz="3600" i="0" u="none" strike="noStrike" cap="none" spc="0" normalizeH="0" baseline="0" dirty="0">
              <a:ln>
                <a:noFill/>
              </a:ln>
              <a:solidFill>
                <a:srgbClr val="FFC000"/>
              </a:solidFill>
              <a:effectLst/>
              <a:uFillTx/>
              <a:latin typeface="Lato Regular"/>
              <a:ea typeface="Lato Regular"/>
              <a:cs typeface="Lato Regular"/>
              <a:sym typeface="Lato Regular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47D3221-24FA-47D8-A502-5D2DF7A7CD6C}"/>
                  </a:ext>
                </a:extLst>
              </p:cNvPr>
              <p:cNvSpPr txBox="1"/>
              <p:nvPr/>
            </p:nvSpPr>
            <p:spPr>
              <a:xfrm>
                <a:off x="8095649" y="8002849"/>
                <a:ext cx="601126" cy="8412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48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1</m:t>
                      </m:r>
                    </m:oMath>
                  </m:oMathPara>
                </a14:m>
                <a:endParaRPr kumimoji="0" lang="en-US" sz="48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47D3221-24FA-47D8-A502-5D2DF7A7CD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5649" y="8002849"/>
                <a:ext cx="601126" cy="84125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549E553-1731-4ABC-A84D-984AC2D8C488}"/>
                  </a:ext>
                </a:extLst>
              </p:cNvPr>
              <p:cNvSpPr txBox="1"/>
              <p:nvPr/>
            </p:nvSpPr>
            <p:spPr>
              <a:xfrm>
                <a:off x="11769607" y="7942472"/>
                <a:ext cx="2599365" cy="8412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4800" b="0" i="0" dirty="0" smtClean="0">
                          <a:latin typeface="Cambria Math" panose="02040503050406030204" pitchFamily="18" charset="0"/>
                        </a:rPr>
                        <m:t>Θ</m:t>
                      </m:r>
                      <m:r>
                        <a:rPr lang="en-US" sz="4800" i="1" dirty="0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en-US" sz="4800" b="0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4800" b="0" i="0" dirty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4800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func>
                      <m:r>
                        <a:rPr lang="en-US" sz="48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0" lang="en-US" sz="48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549E553-1731-4ABC-A84D-984AC2D8C4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69607" y="7942472"/>
                <a:ext cx="2599365" cy="84125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Box 42">
            <a:extLst>
              <a:ext uri="{FF2B5EF4-FFF2-40B4-BE49-F238E27FC236}">
                <a16:creationId xmlns:a16="http://schemas.microsoft.com/office/drawing/2014/main" id="{4C87B41E-DD95-4087-B1F5-96C641230C46}"/>
              </a:ext>
            </a:extLst>
          </p:cNvPr>
          <p:cNvSpPr txBox="1"/>
          <p:nvPr/>
        </p:nvSpPr>
        <p:spPr>
          <a:xfrm>
            <a:off x="2669517" y="10535429"/>
            <a:ext cx="1288815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rgbClr val="FFC000"/>
                </a:solidFill>
              </a:rPr>
              <a:t>CPIPs</a:t>
            </a:r>
            <a:endParaRPr kumimoji="0" lang="en-US" sz="3600" i="0" u="none" strike="noStrike" cap="none" spc="0" normalizeH="0" baseline="0" dirty="0">
              <a:ln>
                <a:noFill/>
              </a:ln>
              <a:solidFill>
                <a:srgbClr val="FFC000"/>
              </a:solidFill>
              <a:effectLst/>
              <a:uFillTx/>
              <a:sym typeface="Lato Regular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87EF9C8-1447-4345-A428-9500043568E2}"/>
                  </a:ext>
                </a:extLst>
              </p:cNvPr>
              <p:cNvSpPr txBox="1"/>
              <p:nvPr/>
            </p:nvSpPr>
            <p:spPr>
              <a:xfrm>
                <a:off x="6162365" y="10042986"/>
                <a:ext cx="4429225" cy="145680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4800" b="0" i="0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(</m:t>
                      </m:r>
                      <m:r>
                        <a:rPr kumimoji="0" lang="en-US" sz="48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1+</m:t>
                      </m:r>
                      <m:r>
                        <a:rPr kumimoji="0" lang="en-US" sz="48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𝜀</m:t>
                      </m:r>
                      <m:r>
                        <a:rPr kumimoji="0" lang="en-US" sz="48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)</m:t>
                      </m:r>
                    </m:oMath>
                  </m:oMathPara>
                </a14:m>
                <a:endParaRPr kumimoji="0" lang="en-US" sz="48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endParaRPr>
              </a:p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if </a:t>
                </a:r>
                <a14:m>
                  <m:oMath xmlns:m="http://schemas.openxmlformats.org/officeDocument/2006/math">
                    <m:r>
                      <a:rPr kumimoji="0" lang="en-US" sz="40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𝐵</m:t>
                    </m:r>
                    <m:r>
                      <a:rPr kumimoji="0" lang="en-US" sz="40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=</m:t>
                    </m:r>
                    <m:r>
                      <m:rPr>
                        <m:sty m:val="p"/>
                      </m:rPr>
                      <a:rPr kumimoji="0" lang="en-US" sz="4000" b="0" i="0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Ω</m:t>
                    </m:r>
                    <m:r>
                      <a:rPr kumimoji="0" lang="en-US" sz="40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(</m:t>
                    </m:r>
                    <m:r>
                      <m:rPr>
                        <m:sty m:val="p"/>
                      </m:rPr>
                      <a:rPr kumimoji="0" lang="en-US" sz="40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log</m:t>
                    </m:r>
                    <m:r>
                      <a:rPr kumimoji="0" lang="en-US" sz="40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 </m:t>
                    </m:r>
                    <m:r>
                      <a:rPr kumimoji="0" lang="en-US" sz="40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𝑚</m:t>
                    </m:r>
                    <m:r>
                      <a:rPr kumimoji="0" lang="en-US" sz="40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/</m:t>
                    </m:r>
                    <m:sSup>
                      <m:sSupPr>
                        <m:ctrlP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</m:ctrlPr>
                      </m:sSupPr>
                      <m:e>
                        <m: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𝜀</m:t>
                        </m:r>
                      </m:e>
                      <m:sup>
                        <m: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2</m:t>
                        </m:r>
                      </m:sup>
                    </m:sSup>
                    <m:r>
                      <a:rPr kumimoji="0" lang="en-US" sz="4000" b="0" i="1" u="none" strike="noStrike" cap="none" spc="0" normalizeH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)</m:t>
                    </m:r>
                  </m:oMath>
                </a14:m>
                <a:r>
                  <a:rPr kumimoji="0" lang="en-US" sz="40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</a:t>
                </a:r>
                <a:endParaRPr kumimoji="0" lang="en-US" sz="40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87EF9C8-1447-4345-A428-9500043568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365" y="10042986"/>
                <a:ext cx="4429225" cy="1456809"/>
              </a:xfrm>
              <a:prstGeom prst="rect">
                <a:avLst/>
              </a:prstGeom>
              <a:blipFill>
                <a:blip r:embed="rId6"/>
                <a:stretch>
                  <a:fillRect l="-5372" b="-17155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B76027D-B3F8-4F4C-9963-2E6F34DA6C3F}"/>
                  </a:ext>
                </a:extLst>
              </p:cNvPr>
              <p:cNvSpPr txBox="1"/>
              <p:nvPr/>
            </p:nvSpPr>
            <p:spPr>
              <a:xfrm>
                <a:off x="11775362" y="10327522"/>
                <a:ext cx="2615396" cy="8412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4800" i="0" dirty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4800" i="1" dirty="0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en-US" sz="4800" b="0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4800" b="0" i="0" dirty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4800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func>
                      <m:r>
                        <a:rPr lang="en-US" sz="48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0" lang="en-US" sz="48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B76027D-B3F8-4F4C-9963-2E6F34DA6C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75362" y="10327522"/>
                <a:ext cx="2615396" cy="84125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09192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30" grpId="0"/>
      <p:bldP spid="31" grpId="0"/>
      <p:bldP spid="36" grpId="0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ACCF8-1064-43F0-9C42-FCD8FFFE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Model: Online with a Sample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BAC24A7-2762-4A64-8486-B462A4A2AD52}"/>
                  </a:ext>
                </a:extLst>
              </p:cNvPr>
              <p:cNvSpPr txBox="1"/>
              <p:nvPr/>
            </p:nvSpPr>
            <p:spPr>
              <a:xfrm>
                <a:off x="1752600" y="5491208"/>
                <a:ext cx="10552441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600" b="1" i="0" u="none" strike="noStrike" cap="none" spc="0" normalizeH="0" baseline="0" dirty="0">
                    <a:ln>
                      <a:noFill/>
                    </a:ln>
                    <a:solidFill>
                      <a:srgbClr val="92D050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Answer #1: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92D050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instances </a:t>
                </a:r>
                <a:r>
                  <a:rPr kumimoji="0" lang="en-US" sz="3600" b="0" i="0" u="none" strike="noStrike" cap="none" spc="0" normalizeH="0" baseline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i.i.d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. from some distribution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𝒟</m:t>
                    </m:r>
                  </m:oMath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BAC24A7-2762-4A64-8486-B462A4A2AD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5491208"/>
                <a:ext cx="10552441" cy="656590"/>
              </a:xfrm>
              <a:prstGeom prst="rect">
                <a:avLst/>
              </a:prstGeom>
              <a:blipFill>
                <a:blip r:embed="rId2"/>
                <a:stretch>
                  <a:fillRect l="-1849" t="-14019" b="-33645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698FFE79-3014-4F84-A843-A5830B2DCFE9}"/>
              </a:ext>
            </a:extLst>
          </p:cNvPr>
          <p:cNvSpPr txBox="1"/>
          <p:nvPr/>
        </p:nvSpPr>
        <p:spPr>
          <a:xfrm>
            <a:off x="1752600" y="6329925"/>
            <a:ext cx="892071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then use PAC learning to obtain predictions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EFE691E-AC05-46F6-8E07-F9AFCA27002F}"/>
                  </a:ext>
                </a:extLst>
              </p:cNvPr>
              <p:cNvSpPr txBox="1"/>
              <p:nvPr/>
            </p:nvSpPr>
            <p:spPr>
              <a:xfrm>
                <a:off x="2795962" y="8899743"/>
                <a:ext cx="12327605" cy="176458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Lato Regular"/>
                    <a:ea typeface="Lato Regular"/>
                    <a:cs typeface="Lato Regular"/>
                    <a:sym typeface="Lato Regular"/>
                  </a:rPr>
                  <a:t>Adversary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Lato Regular"/>
                    <a:ea typeface="Lato Regular"/>
                    <a:cs typeface="Lato Regular"/>
                    <a:sym typeface="Lato Regular"/>
                  </a:rPr>
                  <a:t> fixes an 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Lato Regular"/>
                    <a:ea typeface="Lato Regular"/>
                    <a:cs typeface="Lato Regular"/>
                    <a:sym typeface="Lato Regular"/>
                  </a:rPr>
                  <a:t>instance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𝐼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Lato Regular"/>
                    <a:ea typeface="Lato Regular"/>
                    <a:cs typeface="Lato Regular"/>
                    <a:sym typeface="Lato Regular"/>
                  </a:rPr>
                  <a:t>. </a:t>
                </a:r>
              </a:p>
              <a:p>
                <a:pPr marL="0" marR="0" indent="0" algn="l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endParaRPr>
              </a:p>
              <a:p>
                <a:pPr marL="0" marR="0" indent="0" algn="l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Lato Regular"/>
                    <a:ea typeface="Lato Regular"/>
                    <a:cs typeface="Lato Regular"/>
                    <a:sym typeface="Lato Regular"/>
                  </a:rPr>
                  <a:t>Today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Lato Regular"/>
                    <a:ea typeface="Lato Regular"/>
                    <a:cs typeface="Lato Regular"/>
                    <a:sym typeface="Lato Regular"/>
                  </a:rPr>
                  <a:t> see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𝑝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Lato Regular"/>
                    <a:ea typeface="Lato Regular"/>
                    <a:cs typeface="Lato Regular"/>
                    <a:sym typeface="Lato Regular"/>
                  </a:rPr>
                  <a:t>-sample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𝑆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Lato Regular"/>
                    <a:ea typeface="Lato Regular"/>
                    <a:cs typeface="Lato Regular"/>
                    <a:sym typeface="Lato Regular"/>
                  </a:rPr>
                  <a:t> from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𝐼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Lato Regular"/>
                    <a:ea typeface="Lato Regular"/>
                    <a:cs typeface="Lato Regular"/>
                    <a:sym typeface="Lato Regular"/>
                  </a:rPr>
                  <a:t>, see rest of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Lato Regular"/>
                    <a:ea typeface="Lato Regular"/>
                    <a:cs typeface="Lato Regular"/>
                    <a:sym typeface="Lato Regular"/>
                  </a:rPr>
                  <a:t> instance 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Lato Regular"/>
                    <a:ea typeface="Lato Regular"/>
                    <a:cs typeface="Lato Regular"/>
                    <a:sym typeface="Lato Regular"/>
                  </a:rPr>
                  <a:t>tomorrow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Lato Regular"/>
                    <a:ea typeface="Lato Regular"/>
                    <a:cs typeface="Lato Regular"/>
                    <a:sym typeface="Lato Regular"/>
                  </a:rPr>
                  <a:t>.</a:t>
                </a:r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EFE691E-AC05-46F6-8E07-F9AFCA2700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5962" y="8899743"/>
                <a:ext cx="12327605" cy="1764586"/>
              </a:xfrm>
              <a:prstGeom prst="rect">
                <a:avLst/>
              </a:prstGeom>
              <a:blipFill>
                <a:blip r:embed="rId3"/>
                <a:stretch>
                  <a:fillRect l="-1879" t="-4844" r="-890" b="-12111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5681B0FC-D9E9-49CF-974D-B3F676EB435D}"/>
              </a:ext>
            </a:extLst>
          </p:cNvPr>
          <p:cNvSpPr txBox="1"/>
          <p:nvPr/>
        </p:nvSpPr>
        <p:spPr>
          <a:xfrm>
            <a:off x="1752600" y="7812541"/>
            <a:ext cx="6678110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b="1" dirty="0">
                <a:solidFill>
                  <a:srgbClr val="92D050"/>
                </a:solidFill>
              </a:rPr>
              <a:t>Answer #2:</a:t>
            </a:r>
            <a:r>
              <a:rPr lang="en-US" sz="3600" dirty="0">
                <a:solidFill>
                  <a:srgbClr val="92D050"/>
                </a:solidFill>
              </a:rPr>
              <a:t> </a:t>
            </a:r>
            <a:r>
              <a:rPr lang="en-US" sz="3600" dirty="0"/>
              <a:t>online with a sample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sym typeface="Lato Regular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0136CA-2EF9-4A27-A311-BEB3B7BCD652}"/>
              </a:ext>
            </a:extLst>
          </p:cNvPr>
          <p:cNvSpPr txBox="1"/>
          <p:nvPr/>
        </p:nvSpPr>
        <p:spPr>
          <a:xfrm>
            <a:off x="7039580" y="11186381"/>
            <a:ext cx="10381048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/>
              <a:t>no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 distributional assumptions on the instance itself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FCA471-D860-4DCC-8129-E9479878DEFC}"/>
              </a:ext>
            </a:extLst>
          </p:cNvPr>
          <p:cNvSpPr txBox="1"/>
          <p:nvPr/>
        </p:nvSpPr>
        <p:spPr>
          <a:xfrm>
            <a:off x="20364683" y="13096200"/>
            <a:ext cx="3948197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[Kaplan </a:t>
            </a:r>
            <a:r>
              <a:rPr kumimoji="0" lang="en-US" sz="2800" b="0" i="0" u="none" strike="noStrike" cap="none" spc="0" normalizeH="0" baseline="0" dirty="0" err="1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Naori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 Raz 2019]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A48AAA-C859-40F7-B286-9982711620A8}"/>
              </a:ext>
            </a:extLst>
          </p:cNvPr>
          <p:cNvSpPr txBox="1"/>
          <p:nvPr/>
        </p:nvSpPr>
        <p:spPr>
          <a:xfrm>
            <a:off x="1742020" y="3997055"/>
            <a:ext cx="9047349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b="1" dirty="0">
                <a:solidFill>
                  <a:srgbClr val="FF3300"/>
                </a:solidFill>
              </a:rPr>
              <a:t>Question:</a:t>
            </a:r>
            <a:r>
              <a:rPr lang="en-US" sz="3600" dirty="0"/>
              <a:t> where do predictions come from?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ea typeface="Lato Regular"/>
              <a:cs typeface="Lato Regular"/>
              <a:sym typeface="Lato Regular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33589D-9F8C-404B-A0DB-116EA9B9C9B3}"/>
              </a:ext>
            </a:extLst>
          </p:cNvPr>
          <p:cNvSpPr txBox="1"/>
          <p:nvPr/>
        </p:nvSpPr>
        <p:spPr>
          <a:xfrm>
            <a:off x="1752600" y="3104356"/>
            <a:ext cx="1081866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recent interest in using (machine learned) predictions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26F2E7-D98D-41AB-9DEF-0F19B033E578}"/>
              </a:ext>
            </a:extLst>
          </p:cNvPr>
          <p:cNvSpPr txBox="1"/>
          <p:nvPr/>
        </p:nvSpPr>
        <p:spPr>
          <a:xfrm>
            <a:off x="17628357" y="12542170"/>
            <a:ext cx="6684523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[P. Azar Kleinberg</a:t>
            </a:r>
            <a:r>
              <a:rPr kumimoji="0" lang="en-US" sz="2800" b="0" i="0" u="none" strike="noStrike" cap="none" spc="0" normalizeH="0" dirty="0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 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Weinberg </a:t>
            </a:r>
            <a:r>
              <a:rPr lang="en-US" sz="2800" dirty="0">
                <a:solidFill>
                  <a:srgbClr val="FFA500"/>
                </a:solidFill>
              </a:rPr>
              <a:t>SODA 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2014]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036B3F-EB8A-44F1-A23D-BE485FF82CCC}"/>
              </a:ext>
            </a:extLst>
          </p:cNvPr>
          <p:cNvSpPr txBox="1"/>
          <p:nvPr/>
        </p:nvSpPr>
        <p:spPr>
          <a:xfrm>
            <a:off x="20199574" y="11988220"/>
            <a:ext cx="411330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[Campbell Samuels</a:t>
            </a:r>
            <a:r>
              <a:rPr kumimoji="0" lang="en-US" sz="2800" b="0" i="0" u="none" strike="noStrike" cap="none" spc="0" normalizeH="0" dirty="0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 1981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7344597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ACCF8-1064-43F0-9C42-FCD8FFFE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Learning Viewpoint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BAC24A7-2762-4A64-8486-B462A4A2AD52}"/>
                  </a:ext>
                </a:extLst>
              </p:cNvPr>
              <p:cNvSpPr txBox="1"/>
              <p:nvPr/>
            </p:nvSpPr>
            <p:spPr>
              <a:xfrm>
                <a:off x="8568841" y="4436840"/>
                <a:ext cx="6309420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3600" b="1" dirty="0">
                    <a:solidFill>
                      <a:schemeClr val="tx1"/>
                    </a:solidFill>
                  </a:rPr>
                  <a:t>T</a:t>
                </a:r>
                <a:r>
                  <a:rPr kumimoji="0" lang="en-US" sz="3600" b="1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he sam</a:t>
                </a:r>
                <a:r>
                  <a:rPr lang="en-US" sz="3600" b="1" dirty="0">
                    <a:solidFill>
                      <a:schemeClr val="tx1"/>
                    </a:solidFill>
                  </a:rPr>
                  <a:t>ple 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r>
                  <a:rPr lang="en-US" sz="3600" b="1" dirty="0">
                    <a:solidFill>
                      <a:schemeClr val="tx1"/>
                    </a:solidFill>
                  </a:rPr>
                  <a:t> is “</a:t>
                </a:r>
                <a:r>
                  <a:rPr lang="en-US" sz="3600" b="1" dirty="0">
                    <a:solidFill>
                      <a:srgbClr val="FFFF00"/>
                    </a:solidFill>
                  </a:rPr>
                  <a:t>training data</a:t>
                </a:r>
                <a:r>
                  <a:rPr lang="en-US" sz="3600" b="1" dirty="0">
                    <a:solidFill>
                      <a:schemeClr val="tx1"/>
                    </a:solidFill>
                  </a:rPr>
                  <a:t>”</a:t>
                </a:r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sym typeface="Lato Regular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BAC24A7-2762-4A64-8486-B462A4A2AD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8841" y="4436840"/>
                <a:ext cx="6309420" cy="656590"/>
              </a:xfrm>
              <a:prstGeom prst="rect">
                <a:avLst/>
              </a:prstGeom>
              <a:blipFill>
                <a:blip r:embed="rId2"/>
                <a:stretch>
                  <a:fillRect l="-3671" t="-13889" r="-2609" b="-3240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698FFE79-3014-4F84-A843-A5830B2DCFE9}"/>
              </a:ext>
            </a:extLst>
          </p:cNvPr>
          <p:cNvSpPr txBox="1"/>
          <p:nvPr/>
        </p:nvSpPr>
        <p:spPr>
          <a:xfrm>
            <a:off x="6938832" y="5903459"/>
            <a:ext cx="9403215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learn a </a:t>
            </a: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92D05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good strategy</a:t>
            </a: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 using this training data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ea typeface="Lato Regular"/>
              <a:cs typeface="Lato Regular"/>
              <a:sym typeface="Lato Regular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EFE691E-AC05-46F6-8E07-F9AFCA27002F}"/>
                  </a:ext>
                </a:extLst>
              </p:cNvPr>
              <p:cNvSpPr txBox="1"/>
              <p:nvPr/>
            </p:nvSpPr>
            <p:spPr>
              <a:xfrm>
                <a:off x="8615733" y="8937735"/>
                <a:ext cx="6049413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Lato Regular"/>
                    <a:ea typeface="Lato Regular"/>
                    <a:cs typeface="Lato Regular"/>
                    <a:sym typeface="Lato Regular"/>
                  </a:rPr>
                  <a:t>Use it on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Lato Regular"/>
                    <a:ea typeface="Lato Regular"/>
                    <a:cs typeface="Lato Regular"/>
                    <a:sym typeface="Lato Regular"/>
                  </a:rPr>
                  <a:t> th</a:t>
                </a:r>
                <a:r>
                  <a:rPr lang="en-US" sz="3600" dirty="0"/>
                  <a:t>e “</a:t>
                </a:r>
                <a:r>
                  <a:rPr lang="en-US" sz="3600" b="1" dirty="0">
                    <a:solidFill>
                      <a:srgbClr val="FFFF00"/>
                    </a:solidFill>
                  </a:rPr>
                  <a:t>test data</a:t>
                </a:r>
                <a:r>
                  <a:rPr lang="en-US" sz="3600" dirty="0"/>
                  <a:t>”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𝐼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∖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𝑆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Lato Regular"/>
                    <a:ea typeface="Lato Regular"/>
                    <a:cs typeface="Lato Regular"/>
                    <a:sym typeface="Lato Regular"/>
                  </a:rPr>
                  <a:t>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EFE691E-AC05-46F6-8E07-F9AFCA2700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5733" y="8937735"/>
                <a:ext cx="6049413" cy="656590"/>
              </a:xfrm>
              <a:prstGeom prst="rect">
                <a:avLst/>
              </a:prstGeom>
              <a:blipFill>
                <a:blip r:embed="rId3"/>
                <a:stretch>
                  <a:fillRect l="-3726" t="-13889" r="-3525" b="-3333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8B0136CA-2EF9-4A27-A311-BEB3B7BCD652}"/>
              </a:ext>
            </a:extLst>
          </p:cNvPr>
          <p:cNvSpPr txBox="1"/>
          <p:nvPr/>
        </p:nvSpPr>
        <p:spPr>
          <a:xfrm>
            <a:off x="8423212" y="10225088"/>
            <a:ext cx="609461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/>
              <a:t>Does the strategy generalize?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ea typeface="Lato Regular"/>
              <a:cs typeface="Lato Regular"/>
              <a:sym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380109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et Cov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some results</a:t>
            </a:r>
            <a:endParaRPr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39786A-AEB5-4F66-BDDF-A2E7C7ED0510}"/>
              </a:ext>
            </a:extLst>
          </p:cNvPr>
          <p:cNvSpPr txBox="1"/>
          <p:nvPr/>
        </p:nvSpPr>
        <p:spPr>
          <a:xfrm>
            <a:off x="7553241" y="3786166"/>
            <a:ext cx="1920398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dirty="0">
                <a:solidFill>
                  <a:srgbClr val="FFC000"/>
                </a:solidFill>
              </a:rPr>
              <a:t>Offline</a:t>
            </a:r>
            <a:endParaRPr kumimoji="0" lang="en-US" sz="4800" b="0" i="0" u="none" strike="noStrike" cap="none" spc="0" normalizeH="0" baseline="0" dirty="0">
              <a:ln>
                <a:noFill/>
              </a:ln>
              <a:solidFill>
                <a:srgbClr val="FFC000"/>
              </a:solidFill>
              <a:effectLst/>
              <a:uFillTx/>
              <a:latin typeface="Lato Regular"/>
              <a:ea typeface="Lato Regular"/>
              <a:cs typeface="Lato Regular"/>
              <a:sym typeface="Lato Regular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82AE45-15F0-425F-BF62-CAFB73FDA235}"/>
              </a:ext>
            </a:extLst>
          </p:cNvPr>
          <p:cNvSpPr txBox="1"/>
          <p:nvPr/>
        </p:nvSpPr>
        <p:spPr>
          <a:xfrm>
            <a:off x="12355782" y="3737512"/>
            <a:ext cx="1883529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dirty="0">
                <a:solidFill>
                  <a:srgbClr val="FFC000"/>
                </a:solidFill>
              </a:rPr>
              <a:t>Online</a:t>
            </a:r>
            <a:endParaRPr kumimoji="0" lang="en-US" sz="4800" b="0" i="0" u="none" strike="noStrike" cap="none" spc="0" normalizeH="0" baseline="0" dirty="0">
              <a:ln>
                <a:noFill/>
              </a:ln>
              <a:solidFill>
                <a:srgbClr val="FFC000"/>
              </a:solidFill>
              <a:effectLst/>
              <a:uFillTx/>
              <a:latin typeface="Lato Regular"/>
              <a:ea typeface="Lato Regular"/>
              <a:cs typeface="Lato Regular"/>
              <a:sym typeface="Lato Regular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F20F64D-C1F0-40AE-93D2-EDF12A826593}"/>
              </a:ext>
            </a:extLst>
          </p:cNvPr>
          <p:cNvSpPr txBox="1"/>
          <p:nvPr/>
        </p:nvSpPr>
        <p:spPr>
          <a:xfrm>
            <a:off x="1917135" y="5791976"/>
            <a:ext cx="3161122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rgbClr val="FFC000"/>
                </a:solidFill>
              </a:rPr>
              <a:t>Load Balancing</a:t>
            </a: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spc="0" normalizeH="0" baseline="0" dirty="0">
                <a:ln>
                  <a:noFill/>
                </a:ln>
                <a:solidFill>
                  <a:srgbClr val="FFC000"/>
                </a:solidFill>
                <a:effectLst/>
                <a:uFillTx/>
                <a:sym typeface="Lato Regular"/>
              </a:rPr>
              <a:t>(related m</a:t>
            </a:r>
            <a:r>
              <a:rPr lang="en-US" dirty="0">
                <a:solidFill>
                  <a:srgbClr val="FFC000"/>
                </a:solidFill>
              </a:rPr>
              <a:t>/c)</a:t>
            </a:r>
            <a:endParaRPr kumimoji="0" lang="en-US" sz="3600" i="0" u="none" strike="noStrike" cap="none" spc="0" normalizeH="0" baseline="0" dirty="0">
              <a:ln>
                <a:noFill/>
              </a:ln>
              <a:solidFill>
                <a:srgbClr val="FFC000"/>
              </a:solidFill>
              <a:effectLst/>
              <a:uFillTx/>
              <a:latin typeface="Lato Regular"/>
              <a:ea typeface="Lato Regular"/>
              <a:cs typeface="Lato Regular"/>
              <a:sym typeface="Lato Regular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47D3221-24FA-47D8-A502-5D2DF7A7CD6C}"/>
                  </a:ext>
                </a:extLst>
              </p:cNvPr>
              <p:cNvSpPr txBox="1"/>
              <p:nvPr/>
            </p:nvSpPr>
            <p:spPr>
              <a:xfrm>
                <a:off x="8260184" y="5896034"/>
                <a:ext cx="601126" cy="8412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48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1</m:t>
                      </m:r>
                    </m:oMath>
                  </m:oMathPara>
                </a14:m>
                <a:endParaRPr kumimoji="0" lang="en-US" sz="48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47D3221-24FA-47D8-A502-5D2DF7A7CD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0184" y="5896034"/>
                <a:ext cx="601126" cy="84125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549E553-1731-4ABC-A84D-984AC2D8C488}"/>
                  </a:ext>
                </a:extLst>
              </p:cNvPr>
              <p:cNvSpPr txBox="1"/>
              <p:nvPr/>
            </p:nvSpPr>
            <p:spPr>
              <a:xfrm>
                <a:off x="11934142" y="5835657"/>
                <a:ext cx="2599365" cy="8412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4800" b="0" i="0" dirty="0" smtClean="0">
                          <a:latin typeface="Cambria Math" panose="02040503050406030204" pitchFamily="18" charset="0"/>
                        </a:rPr>
                        <m:t>Θ</m:t>
                      </m:r>
                      <m:r>
                        <a:rPr lang="en-US" sz="4800" i="1" dirty="0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en-US" sz="4800" b="0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4800" b="0" i="0" dirty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4800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func>
                      <m:r>
                        <a:rPr lang="en-US" sz="48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0" lang="en-US" sz="48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549E553-1731-4ABC-A84D-984AC2D8C4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34142" y="5835657"/>
                <a:ext cx="2599365" cy="84125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EC0695AF-2BA5-4BAE-AD4B-A697704BD0AC}"/>
              </a:ext>
            </a:extLst>
          </p:cNvPr>
          <p:cNvSpPr txBox="1"/>
          <p:nvPr/>
        </p:nvSpPr>
        <p:spPr>
          <a:xfrm>
            <a:off x="17006162" y="3786166"/>
            <a:ext cx="1718419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dirty="0" err="1">
                <a:solidFill>
                  <a:srgbClr val="FFC000"/>
                </a:solidFill>
              </a:rPr>
              <a:t>OwaS</a:t>
            </a:r>
            <a:endParaRPr kumimoji="0" lang="en-US" sz="4800" b="0" i="0" u="none" strike="noStrike" cap="none" spc="0" normalizeH="0" baseline="0" dirty="0">
              <a:ln>
                <a:noFill/>
              </a:ln>
              <a:solidFill>
                <a:srgbClr val="FFC000"/>
              </a:solidFill>
              <a:effectLst/>
              <a:uFillTx/>
              <a:latin typeface="Lato Regular"/>
              <a:ea typeface="Lato Regular"/>
              <a:cs typeface="Lato Regular"/>
              <a:sym typeface="Lato Regular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1CDBC3C-B27D-478E-AD6F-1E57DD6D304C}"/>
                  </a:ext>
                </a:extLst>
              </p:cNvPr>
              <p:cNvSpPr txBox="1"/>
              <p:nvPr/>
            </p:nvSpPr>
            <p:spPr>
              <a:xfrm>
                <a:off x="17065456" y="5663856"/>
                <a:ext cx="1805623" cy="71814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4000" b="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1+</m:t>
                      </m:r>
                      <m:r>
                        <a:rPr lang="en-US" sz="4000" b="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𝜀</m:t>
                      </m:r>
                      <m:r>
                        <a:rPr lang="en-US" sz="4000" b="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0" lang="en-US" sz="4000" b="0" i="0" u="none" strike="noStrike" cap="none" spc="0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uFillTx/>
                  <a:sym typeface="Lato Regular"/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1CDBC3C-B27D-478E-AD6F-1E57DD6D30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65456" y="5663856"/>
                <a:ext cx="1805623" cy="71814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1AE2116-8DCE-4C96-BA0A-497979EA68C4}"/>
                  </a:ext>
                </a:extLst>
              </p:cNvPr>
              <p:cNvSpPr txBox="1"/>
              <p:nvPr/>
            </p:nvSpPr>
            <p:spPr>
              <a:xfrm>
                <a:off x="15102359" y="6382001"/>
                <a:ext cx="6060057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r>
                  <a:rPr kumimoji="0" lang="en-US" sz="3600" b="0" u="none" strike="noStrike" cap="none" spc="0" normalizeH="0" baseline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FillTx/>
                    <a:sym typeface="Lato Regular"/>
                  </a:rPr>
                  <a:t>if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𝑂𝑃𝑇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≫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𝑝𝑜𝑙𝑦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(</m:t>
                    </m:r>
                    <m:func>
                      <m:funcPr>
                        <m:ctrlP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kumimoji="0" lang="en-US" sz="3600" b="0" i="0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log</m:t>
                        </m:r>
                      </m:fName>
                      <m:e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𝑚</m:t>
                        </m:r>
                      </m:e>
                    </m:func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,</m:t>
                    </m:r>
                    <m:f>
                      <m:fPr>
                        <m:type m:val="skw"/>
                        <m:ctrlP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</m:ctrlPr>
                      </m:fPr>
                      <m:num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1</m:t>
                        </m:r>
                      </m:num>
                      <m:den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𝜀</m:t>
                        </m:r>
                      </m:den>
                    </m:f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,</m:t>
                    </m:r>
                    <m:f>
                      <m:fPr>
                        <m:type m:val="skw"/>
                        <m:ctrlPr>
                          <a:rPr lang="en-US" sz="3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sz="36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uFillTx/>
                  <a:sym typeface="Lato Regular"/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1AE2116-8DCE-4C96-BA0A-497979EA68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02359" y="6382001"/>
                <a:ext cx="6060057" cy="656590"/>
              </a:xfrm>
              <a:prstGeom prst="rect">
                <a:avLst/>
              </a:prstGeom>
              <a:blipFill>
                <a:blip r:embed="rId5"/>
                <a:stretch>
                  <a:fillRect l="-3317" t="-14815" b="-31481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3A42969D-0C39-4DA0-B1D8-CBA73ACFEC23}"/>
              </a:ext>
            </a:extLst>
          </p:cNvPr>
          <p:cNvSpPr txBox="1"/>
          <p:nvPr/>
        </p:nvSpPr>
        <p:spPr>
          <a:xfrm>
            <a:off x="21505568" y="5711368"/>
            <a:ext cx="1671932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rgbClr val="FFC000"/>
                </a:solidFill>
              </a:rPr>
              <a:t>[Argue Frieze </a:t>
            </a:r>
            <a:br>
              <a:rPr lang="en-US" sz="2000" dirty="0">
                <a:solidFill>
                  <a:srgbClr val="FFC000"/>
                </a:solidFill>
              </a:rPr>
            </a:br>
            <a:r>
              <a:rPr lang="en-US" sz="2000" dirty="0">
                <a:solidFill>
                  <a:srgbClr val="FFC000"/>
                </a:solidFill>
              </a:rPr>
              <a:t>G. Seiler</a:t>
            </a:r>
            <a:br>
              <a:rPr lang="en-US" sz="2000" dirty="0">
                <a:solidFill>
                  <a:srgbClr val="FFC000"/>
                </a:solidFill>
              </a:rPr>
            </a:br>
            <a:r>
              <a:rPr lang="en-US" sz="2000" dirty="0" err="1">
                <a:solidFill>
                  <a:srgbClr val="FFC000"/>
                </a:solidFill>
              </a:rPr>
              <a:t>Neurips</a:t>
            </a:r>
            <a:r>
              <a:rPr lang="en-US" sz="2000" dirty="0">
                <a:solidFill>
                  <a:srgbClr val="FFC000"/>
                </a:solidFill>
              </a:rPr>
              <a:t> 22]</a:t>
            </a:r>
            <a:endParaRPr kumimoji="0" lang="en-US" sz="2000" i="0" u="none" strike="noStrike" cap="none" spc="0" normalizeH="0" baseline="0" dirty="0">
              <a:ln>
                <a:noFill/>
              </a:ln>
              <a:solidFill>
                <a:srgbClr val="FFC000"/>
              </a:solidFill>
              <a:effectLst/>
              <a:uFillTx/>
              <a:latin typeface="Lato Regular"/>
              <a:ea typeface="Lato Regular"/>
              <a:cs typeface="Lato Regular"/>
              <a:sym typeface="Lato Regular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49F217D-9D8F-43AF-B3EB-9A04929D9EAE}"/>
              </a:ext>
            </a:extLst>
          </p:cNvPr>
          <p:cNvSpPr txBox="1"/>
          <p:nvPr/>
        </p:nvSpPr>
        <p:spPr>
          <a:xfrm>
            <a:off x="21566482" y="8370434"/>
            <a:ext cx="1511631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rgbClr val="FFC000"/>
                </a:solidFill>
              </a:rPr>
              <a:t>[G. Molinaro</a:t>
            </a:r>
            <a:br>
              <a:rPr lang="en-US" sz="2000" dirty="0">
                <a:solidFill>
                  <a:srgbClr val="FFC000"/>
                </a:solidFill>
              </a:rPr>
            </a:br>
            <a:r>
              <a:rPr lang="en-US" sz="2000" dirty="0">
                <a:solidFill>
                  <a:srgbClr val="FFC000"/>
                </a:solidFill>
              </a:rPr>
              <a:t>SODA 26]</a:t>
            </a:r>
            <a:endParaRPr kumimoji="0" lang="en-US" sz="2000" i="0" u="none" strike="noStrike" cap="none" spc="0" normalizeH="0" baseline="0" dirty="0">
              <a:ln>
                <a:noFill/>
              </a:ln>
              <a:solidFill>
                <a:srgbClr val="FFC000"/>
              </a:solidFill>
              <a:effectLst/>
              <a:uFillTx/>
              <a:latin typeface="Lato Regular"/>
              <a:ea typeface="Lato Regular"/>
              <a:cs typeface="Lato Regular"/>
              <a:sym typeface="Lato Regular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C87B41E-DD95-4087-B1F5-96C641230C46}"/>
              </a:ext>
            </a:extLst>
          </p:cNvPr>
          <p:cNvSpPr txBox="1"/>
          <p:nvPr/>
        </p:nvSpPr>
        <p:spPr>
          <a:xfrm>
            <a:off x="2834052" y="8428614"/>
            <a:ext cx="1288815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rgbClr val="FFC000"/>
                </a:solidFill>
              </a:rPr>
              <a:t>CPIPs</a:t>
            </a:r>
            <a:endParaRPr kumimoji="0" lang="en-US" sz="3600" i="0" u="none" strike="noStrike" cap="none" spc="0" normalizeH="0" baseline="0" dirty="0">
              <a:ln>
                <a:noFill/>
              </a:ln>
              <a:solidFill>
                <a:srgbClr val="FFC000"/>
              </a:solidFill>
              <a:effectLst/>
              <a:uFillTx/>
              <a:sym typeface="Lato Regular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2682DC9-CA94-4426-BC4F-2FFC01862CD3}"/>
                  </a:ext>
                </a:extLst>
              </p:cNvPr>
              <p:cNvSpPr txBox="1"/>
              <p:nvPr/>
            </p:nvSpPr>
            <p:spPr>
              <a:xfrm>
                <a:off x="16192608" y="7974100"/>
                <a:ext cx="3421449" cy="71814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lang="en-US" sz="4000" i="1" dirty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4000" b="0" i="1" dirty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1+</m:t>
                    </m:r>
                    <m:r>
                      <a:rPr lang="en-US" sz="4000" b="0" i="1" dirty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sz="4000" b="0" i="1" dirty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0" lang="en-US" sz="4000" b="0" i="0" u="none" strike="noStrike" cap="none" spc="0" normalizeH="0" baseline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FillTx/>
                    <a:sym typeface="Lato Regular"/>
                  </a:rPr>
                  <a:t>-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FillTx/>
                    <a:latin typeface="Lato Regular"/>
                    <a:ea typeface="Lato Regular"/>
                    <a:cs typeface="Lato Regular"/>
                    <a:sym typeface="Lato Regular"/>
                  </a:rPr>
                  <a:t>feasible</a:t>
                </a:r>
                <a:endParaRPr kumimoji="0" lang="en-US" sz="4000" b="0" i="0" u="none" strike="noStrike" cap="none" spc="0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2682DC9-CA94-4426-BC4F-2FFC01862C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2608" y="7974100"/>
                <a:ext cx="3421449" cy="718145"/>
              </a:xfrm>
              <a:prstGeom prst="rect">
                <a:avLst/>
              </a:prstGeom>
              <a:blipFill>
                <a:blip r:embed="rId6"/>
                <a:stretch>
                  <a:fillRect t="-14407" r="-6050" b="-34746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BE5F559-344E-4C19-AC41-3926CA98DC07}"/>
                  </a:ext>
                </a:extLst>
              </p:cNvPr>
              <p:cNvSpPr txBox="1"/>
              <p:nvPr/>
            </p:nvSpPr>
            <p:spPr>
              <a:xfrm>
                <a:off x="15321635" y="8723023"/>
                <a:ext cx="5491632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r>
                  <a:rPr kumimoji="0" lang="en-US" sz="3600" b="0" u="none" strike="noStrike" cap="none" spc="0" normalizeH="0" baseline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FillTx/>
                    <a:sym typeface="Lato Regular"/>
                  </a:rPr>
                  <a:t>if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𝐵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≫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𝑝𝑜𝑙𝑦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(</m:t>
                    </m:r>
                    <m:func>
                      <m:funcPr>
                        <m:ctrlP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kumimoji="0" lang="en-US" sz="3600" b="0" i="0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log</m:t>
                        </m:r>
                      </m:fName>
                      <m:e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𝑚</m:t>
                        </m:r>
                      </m:e>
                    </m:func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,</m:t>
                    </m:r>
                    <m:f>
                      <m:fPr>
                        <m:type m:val="skw"/>
                        <m:ctrlP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</m:ctrlPr>
                      </m:fPr>
                      <m:num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1</m:t>
                        </m:r>
                      </m:num>
                      <m:den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𝜀</m:t>
                        </m:r>
                      </m:den>
                    </m:f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,</m:t>
                    </m:r>
                    <m:f>
                      <m:fPr>
                        <m:type m:val="skw"/>
                        <m:ctrlPr>
                          <a:rPr lang="en-US" sz="3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sz="36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uFillTx/>
                  <a:sym typeface="Lato Regular"/>
                </a:endParaRPr>
              </a:p>
            </p:txBody>
          </p:sp>
        </mc:Choice>
        <mc:Fallback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BE5F559-344E-4C19-AC41-3926CA98DC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21635" y="8723023"/>
                <a:ext cx="5491632" cy="656590"/>
              </a:xfrm>
              <a:prstGeom prst="rect">
                <a:avLst/>
              </a:prstGeom>
              <a:blipFill>
                <a:blip r:embed="rId7"/>
                <a:stretch>
                  <a:fillRect l="-3663" t="-14815" b="-31481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87EF9C8-1447-4345-A428-9500043568E2}"/>
                  </a:ext>
                </a:extLst>
              </p:cNvPr>
              <p:cNvSpPr txBox="1"/>
              <p:nvPr/>
            </p:nvSpPr>
            <p:spPr>
              <a:xfrm>
                <a:off x="6326900" y="7936171"/>
                <a:ext cx="4429225" cy="145680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4800" b="0" i="0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(</m:t>
                      </m:r>
                      <m:r>
                        <a:rPr kumimoji="0" lang="en-US" sz="48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1+</m:t>
                      </m:r>
                      <m:r>
                        <a:rPr kumimoji="0" lang="en-US" sz="48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𝜀</m:t>
                      </m:r>
                      <m:r>
                        <a:rPr kumimoji="0" lang="en-US" sz="48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)</m:t>
                      </m:r>
                    </m:oMath>
                  </m:oMathPara>
                </a14:m>
                <a:endParaRPr kumimoji="0" lang="en-US" sz="48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endParaRPr>
              </a:p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if </a:t>
                </a:r>
                <a14:m>
                  <m:oMath xmlns:m="http://schemas.openxmlformats.org/officeDocument/2006/math">
                    <m:r>
                      <a:rPr kumimoji="0" lang="en-US" sz="40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𝐵</m:t>
                    </m:r>
                    <m:r>
                      <a:rPr kumimoji="0" lang="en-US" sz="40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=</m:t>
                    </m:r>
                    <m:r>
                      <m:rPr>
                        <m:sty m:val="p"/>
                      </m:rPr>
                      <a:rPr kumimoji="0" lang="en-US" sz="4000" b="0" i="0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Ω</m:t>
                    </m:r>
                    <m:r>
                      <a:rPr kumimoji="0" lang="en-US" sz="40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(</m:t>
                    </m:r>
                    <m:r>
                      <m:rPr>
                        <m:sty m:val="p"/>
                      </m:rPr>
                      <a:rPr kumimoji="0" lang="en-US" sz="40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log</m:t>
                    </m:r>
                    <m:r>
                      <a:rPr kumimoji="0" lang="en-US" sz="40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 </m:t>
                    </m:r>
                    <m:r>
                      <a:rPr kumimoji="0" lang="en-US" sz="40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𝑚</m:t>
                    </m:r>
                    <m:r>
                      <a:rPr kumimoji="0" lang="en-US" sz="40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/</m:t>
                    </m:r>
                    <m:sSup>
                      <m:sSupPr>
                        <m:ctrlP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</m:ctrlPr>
                      </m:sSupPr>
                      <m:e>
                        <m: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𝜀</m:t>
                        </m:r>
                      </m:e>
                      <m:sup>
                        <m: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2</m:t>
                        </m:r>
                      </m:sup>
                    </m:sSup>
                    <m:r>
                      <a:rPr kumimoji="0" lang="en-US" sz="4000" b="0" i="1" u="none" strike="noStrike" cap="none" spc="0" normalizeH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)</m:t>
                    </m:r>
                  </m:oMath>
                </a14:m>
                <a:r>
                  <a:rPr kumimoji="0" lang="en-US" sz="40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</a:t>
                </a:r>
                <a:endParaRPr kumimoji="0" lang="en-US" sz="40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87EF9C8-1447-4345-A428-9500043568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6900" y="7936171"/>
                <a:ext cx="4429225" cy="1456809"/>
              </a:xfrm>
              <a:prstGeom prst="rect">
                <a:avLst/>
              </a:prstGeom>
              <a:blipFill>
                <a:blip r:embed="rId8"/>
                <a:stretch>
                  <a:fillRect l="-5372" b="-17155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B76027D-B3F8-4F4C-9963-2E6F34DA6C3F}"/>
                  </a:ext>
                </a:extLst>
              </p:cNvPr>
              <p:cNvSpPr txBox="1"/>
              <p:nvPr/>
            </p:nvSpPr>
            <p:spPr>
              <a:xfrm>
                <a:off x="11939897" y="8220707"/>
                <a:ext cx="2615396" cy="8412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4800" i="0" dirty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4800" i="1" dirty="0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en-US" sz="4800" b="0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4800" b="0" i="0" dirty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4800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func>
                      <m:r>
                        <a:rPr lang="en-US" sz="48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0" lang="en-US" sz="48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B76027D-B3F8-4F4C-9963-2E6F34DA6C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39897" y="8220707"/>
                <a:ext cx="2615396" cy="84125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91488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38" grpId="0"/>
      <p:bldP spid="42" grpId="0"/>
      <p:bldP spid="48" grpId="0"/>
      <p:bldP spid="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69E4D0-2DA3-498A-9F43-365963F9D7C1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3800" b="1" spc="0" dirty="0">
                <a:latin typeface="Gotham Medium" pitchFamily="50" charset="0"/>
                <a:ea typeface="Lato Regular"/>
                <a:cs typeface="Lato Regular"/>
                <a:sym typeface="Lato Regular"/>
              </a:rPr>
              <a:t>Load Balancing</a:t>
            </a:r>
            <a:endParaRPr kumimoji="0" lang="en-US" sz="13800" b="1" i="0" u="none" strike="noStrike" cap="none" spc="0" normalizeH="0" baseline="0" dirty="0">
              <a:ln>
                <a:noFill/>
              </a:ln>
              <a:effectLst/>
              <a:uFillTx/>
              <a:latin typeface="Gotham Medium" pitchFamily="50" charset="0"/>
              <a:ea typeface="Lato Regular"/>
              <a:cs typeface="Lato Regular"/>
              <a:sym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7861451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ACCF8-1064-43F0-9C42-FCD8FFFE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load balancing (parallel machines, unit sizes)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E0041A5-797B-487E-B7A7-206E4A6E3571}"/>
                  </a:ext>
                </a:extLst>
              </p:cNvPr>
              <p:cNvSpPr txBox="1"/>
              <p:nvPr/>
            </p:nvSpPr>
            <p:spPr>
              <a:xfrm>
                <a:off x="1714500" y="3942707"/>
                <a:ext cx="3845476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job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𝑗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 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arrives online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E0041A5-797B-487E-B7A7-206E4A6E35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4500" y="3942707"/>
                <a:ext cx="3845476" cy="656590"/>
              </a:xfrm>
              <a:prstGeom prst="rect">
                <a:avLst/>
              </a:prstGeom>
              <a:blipFill>
                <a:blip r:embed="rId2"/>
                <a:stretch>
                  <a:fillRect l="-5547" t="-14019" r="-5547" b="-33645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B697874-AE88-42F2-8039-DF364237851A}"/>
                  </a:ext>
                </a:extLst>
              </p:cNvPr>
              <p:cNvSpPr txBox="1"/>
              <p:nvPr/>
            </p:nvSpPr>
            <p:spPr>
              <a:xfrm>
                <a:off x="1714500" y="3172855"/>
                <a:ext cx="4587666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𝑚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(identical) machines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B697874-AE88-42F2-8039-DF36423785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4500" y="3172855"/>
                <a:ext cx="4587666" cy="656590"/>
              </a:xfrm>
              <a:prstGeom prst="rect">
                <a:avLst/>
              </a:prstGeom>
              <a:blipFill>
                <a:blip r:embed="rId3"/>
                <a:stretch>
                  <a:fillRect t="-13889" r="-4382" b="-3333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2EFE691E-AC05-46F6-8E07-F9AFCA27002F}"/>
              </a:ext>
            </a:extLst>
          </p:cNvPr>
          <p:cNvSpPr txBox="1"/>
          <p:nvPr/>
        </p:nvSpPr>
        <p:spPr>
          <a:xfrm>
            <a:off x="1714500" y="7877163"/>
            <a:ext cx="9752671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B0F0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Goal: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 minimize maximum load over all machines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33569C9-9D37-4DE6-AEBE-1678789C79D5}"/>
                  </a:ext>
                </a:extLst>
              </p:cNvPr>
              <p:cNvSpPr txBox="1"/>
              <p:nvPr/>
            </p:nvSpPr>
            <p:spPr>
              <a:xfrm>
                <a:off x="1714500" y="9504633"/>
                <a:ext cx="10153549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600" b="1" i="0" u="none" strike="noStrike" cap="none" spc="0" normalizeH="0" baseline="0" dirty="0">
                    <a:ln>
                      <a:noFill/>
                    </a:ln>
                    <a:solidFill>
                      <a:srgbClr val="92D050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Thm 1: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Greedy is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𝑂</m:t>
                    </m:r>
                    <m:d>
                      <m:dPr>
                        <m:ctrlPr>
                          <a:rPr kumimoji="0" lang="en-US" sz="3600" b="0" i="1" u="none" strike="noStrike" cap="none" spc="0" normalizeH="0" baseline="0" dirty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kumimoji="0" lang="en-US" sz="3600" b="0" i="1" u="none" strike="noStrike" cap="none" spc="0" normalizeH="0" baseline="0" dirty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kumimoji="0" lang="en-US" sz="3600" b="0" i="0" u="none" strike="noStrike" cap="none" spc="0" normalizeH="0" baseline="0" dirty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log</m:t>
                            </m:r>
                          </m:fName>
                          <m:e>
                            <m:r>
                              <a:rPr kumimoji="0" lang="en-US" sz="3600" b="0" i="1" u="none" strike="noStrike" cap="none" spc="0" normalizeH="0" baseline="0" dirty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𝑚</m:t>
                            </m:r>
                          </m:e>
                        </m:func>
                      </m:e>
                    </m:d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competitive algorithm.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33569C9-9D37-4DE6-AEBE-1678789C79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4500" y="9504633"/>
                <a:ext cx="10153549" cy="656590"/>
              </a:xfrm>
              <a:prstGeom prst="rect">
                <a:avLst/>
              </a:prstGeom>
              <a:blipFill>
                <a:blip r:embed="rId4"/>
                <a:stretch>
                  <a:fillRect l="-2221" t="-13889" r="-1020" b="-3333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681B0FC-D9E9-49CF-974D-B3F676EB435D}"/>
                  </a:ext>
                </a:extLst>
              </p:cNvPr>
              <p:cNvSpPr txBox="1"/>
              <p:nvPr/>
            </p:nvSpPr>
            <p:spPr>
              <a:xfrm>
                <a:off x="1714500" y="7074356"/>
                <a:ext cx="10089558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3600" dirty="0"/>
                  <a:t>L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oad of machine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𝑖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= number of jobs assigned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to it</a:t>
                </a:r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sym typeface="Lato Regular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681B0FC-D9E9-49CF-974D-B3F676EB43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4500" y="7074356"/>
                <a:ext cx="10089558" cy="656590"/>
              </a:xfrm>
              <a:prstGeom prst="rect">
                <a:avLst/>
              </a:prstGeom>
              <a:blipFill>
                <a:blip r:embed="rId7"/>
                <a:stretch>
                  <a:fillRect l="-1813" t="-13889" r="-1752" b="-3333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5179B6DA-7841-427F-8BE2-225538634DB0}"/>
              </a:ext>
            </a:extLst>
          </p:cNvPr>
          <p:cNvSpPr/>
          <p:nvPr/>
        </p:nvSpPr>
        <p:spPr>
          <a:xfrm>
            <a:off x="20679507" y="4316482"/>
            <a:ext cx="480646" cy="492369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BF2F2BF-551B-4C88-B6D0-2EBD5141DE6E}"/>
              </a:ext>
            </a:extLst>
          </p:cNvPr>
          <p:cNvSpPr/>
          <p:nvPr/>
        </p:nvSpPr>
        <p:spPr>
          <a:xfrm>
            <a:off x="20679507" y="5055616"/>
            <a:ext cx="480646" cy="492369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6345393-70EF-4629-8EA2-D6C23BF48A5E}"/>
              </a:ext>
            </a:extLst>
          </p:cNvPr>
          <p:cNvSpPr/>
          <p:nvPr/>
        </p:nvSpPr>
        <p:spPr>
          <a:xfrm>
            <a:off x="20679507" y="5794750"/>
            <a:ext cx="480646" cy="492369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D225BF0-FC36-4596-9A34-6C6E196825F3}"/>
              </a:ext>
            </a:extLst>
          </p:cNvPr>
          <p:cNvSpPr/>
          <p:nvPr/>
        </p:nvSpPr>
        <p:spPr>
          <a:xfrm>
            <a:off x="20679507" y="6533884"/>
            <a:ext cx="480646" cy="492369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5DE999F-88D1-421E-8192-61016677FCD1}"/>
              </a:ext>
            </a:extLst>
          </p:cNvPr>
          <p:cNvSpPr/>
          <p:nvPr/>
        </p:nvSpPr>
        <p:spPr>
          <a:xfrm>
            <a:off x="20679507" y="7273018"/>
            <a:ext cx="480646" cy="492369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32AACF1-5715-4F52-8DBD-3BFD78025B25}"/>
              </a:ext>
            </a:extLst>
          </p:cNvPr>
          <p:cNvSpPr/>
          <p:nvPr/>
        </p:nvSpPr>
        <p:spPr>
          <a:xfrm>
            <a:off x="20679507" y="8012152"/>
            <a:ext cx="480646" cy="492369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0AB071E-459A-44C5-9F74-45D2C63B3535}"/>
              </a:ext>
            </a:extLst>
          </p:cNvPr>
          <p:cNvSpPr/>
          <p:nvPr/>
        </p:nvSpPr>
        <p:spPr>
          <a:xfrm>
            <a:off x="20679507" y="8751286"/>
            <a:ext cx="480646" cy="492369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36F6CF-6F66-4D1D-A387-E834AAB76C77}"/>
              </a:ext>
            </a:extLst>
          </p:cNvPr>
          <p:cNvSpPr/>
          <p:nvPr/>
        </p:nvSpPr>
        <p:spPr>
          <a:xfrm>
            <a:off x="20679507" y="9490417"/>
            <a:ext cx="480646" cy="492369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CB3D25A-E328-4FB5-907E-D746C3C53756}"/>
              </a:ext>
            </a:extLst>
          </p:cNvPr>
          <p:cNvSpPr/>
          <p:nvPr/>
        </p:nvSpPr>
        <p:spPr>
          <a:xfrm>
            <a:off x="17870128" y="5652913"/>
            <a:ext cx="386862" cy="388021"/>
          </a:xfrm>
          <a:prstGeom prst="ellipse">
            <a:avLst/>
          </a:prstGeom>
          <a:solidFill>
            <a:srgbClr val="92D05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D4B0C82-EDE8-4757-B785-4AB3FA154CDA}"/>
              </a:ext>
            </a:extLst>
          </p:cNvPr>
          <p:cNvCxnSpPr>
            <a:cxnSpLocks/>
            <a:stCxn id="21" idx="7"/>
            <a:endCxn id="13" idx="1"/>
          </p:cNvCxnSpPr>
          <p:nvPr/>
        </p:nvCxnSpPr>
        <p:spPr>
          <a:xfrm flipV="1">
            <a:off x="18200335" y="4562667"/>
            <a:ext cx="2479172" cy="1147070"/>
          </a:xfrm>
          <a:prstGeom prst="line">
            <a:avLst/>
          </a:prstGeom>
          <a:noFill/>
          <a:ln w="25400" cap="flat">
            <a:solidFill>
              <a:srgbClr val="FFFFFF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C15ACFD-50E9-42AF-9BD2-2105EC1B381F}"/>
              </a:ext>
            </a:extLst>
          </p:cNvPr>
          <p:cNvCxnSpPr>
            <a:cxnSpLocks/>
            <a:stCxn id="21" idx="6"/>
            <a:endCxn id="16" idx="1"/>
          </p:cNvCxnSpPr>
          <p:nvPr/>
        </p:nvCxnSpPr>
        <p:spPr>
          <a:xfrm>
            <a:off x="18256990" y="5846924"/>
            <a:ext cx="2422517" cy="933145"/>
          </a:xfrm>
          <a:prstGeom prst="line">
            <a:avLst/>
          </a:prstGeom>
          <a:noFill/>
          <a:ln w="25400" cap="flat">
            <a:solidFill>
              <a:srgbClr val="FFFFFF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62E9B5D-2F07-4D03-808B-5727B4FB6725}"/>
              </a:ext>
            </a:extLst>
          </p:cNvPr>
          <p:cNvCxnSpPr>
            <a:cxnSpLocks/>
            <a:stCxn id="21" idx="5"/>
            <a:endCxn id="18" idx="1"/>
          </p:cNvCxnSpPr>
          <p:nvPr/>
        </p:nvCxnSpPr>
        <p:spPr>
          <a:xfrm>
            <a:off x="18200335" y="5984110"/>
            <a:ext cx="2479172" cy="2274227"/>
          </a:xfrm>
          <a:prstGeom prst="line">
            <a:avLst/>
          </a:prstGeom>
          <a:noFill/>
          <a:ln w="25400" cap="flat">
            <a:solidFill>
              <a:srgbClr val="FFFFFF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C056A557-5A02-4290-A621-EDFD1A57ADE5}"/>
              </a:ext>
            </a:extLst>
          </p:cNvPr>
          <p:cNvSpPr/>
          <p:nvPr/>
        </p:nvSpPr>
        <p:spPr>
          <a:xfrm>
            <a:off x="21208747" y="4399339"/>
            <a:ext cx="386862" cy="388021"/>
          </a:xfrm>
          <a:prstGeom prst="ellipse">
            <a:avLst/>
          </a:prstGeom>
          <a:solidFill>
            <a:srgbClr val="92D05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1989E99-70CF-4E3C-8616-CE10A90E348B}"/>
              </a:ext>
            </a:extLst>
          </p:cNvPr>
          <p:cNvSpPr/>
          <p:nvPr/>
        </p:nvSpPr>
        <p:spPr>
          <a:xfrm>
            <a:off x="17870128" y="7074356"/>
            <a:ext cx="386862" cy="388021"/>
          </a:xfrm>
          <a:prstGeom prst="ellipse">
            <a:avLst/>
          </a:prstGeom>
          <a:solidFill>
            <a:srgbClr val="00B0F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F5421FE-E5B4-4D6F-8D19-50C519082A86}"/>
              </a:ext>
            </a:extLst>
          </p:cNvPr>
          <p:cNvCxnSpPr>
            <a:cxnSpLocks/>
            <a:stCxn id="26" idx="7"/>
            <a:endCxn id="13" idx="1"/>
          </p:cNvCxnSpPr>
          <p:nvPr/>
        </p:nvCxnSpPr>
        <p:spPr>
          <a:xfrm flipV="1">
            <a:off x="18200335" y="4562667"/>
            <a:ext cx="2479172" cy="2568513"/>
          </a:xfrm>
          <a:prstGeom prst="line">
            <a:avLst/>
          </a:prstGeom>
          <a:noFill/>
          <a:ln w="25400" cap="flat">
            <a:solidFill>
              <a:srgbClr val="FFFFFF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AF705E9-8183-42F6-ABAB-70147D8DCA3F}"/>
              </a:ext>
            </a:extLst>
          </p:cNvPr>
          <p:cNvCxnSpPr>
            <a:cxnSpLocks/>
            <a:stCxn id="26" idx="6"/>
            <a:endCxn id="15" idx="1"/>
          </p:cNvCxnSpPr>
          <p:nvPr/>
        </p:nvCxnSpPr>
        <p:spPr>
          <a:xfrm flipV="1">
            <a:off x="18256990" y="6040935"/>
            <a:ext cx="2422517" cy="1227432"/>
          </a:xfrm>
          <a:prstGeom prst="line">
            <a:avLst/>
          </a:prstGeom>
          <a:noFill/>
          <a:ln w="25400" cap="flat">
            <a:solidFill>
              <a:srgbClr val="FFFFFF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79E60CC-F5A9-42FB-8E04-83584E384529}"/>
              </a:ext>
            </a:extLst>
          </p:cNvPr>
          <p:cNvCxnSpPr>
            <a:cxnSpLocks/>
            <a:stCxn id="26" idx="5"/>
            <a:endCxn id="19" idx="1"/>
          </p:cNvCxnSpPr>
          <p:nvPr/>
        </p:nvCxnSpPr>
        <p:spPr>
          <a:xfrm>
            <a:off x="18200335" y="7405553"/>
            <a:ext cx="2479172" cy="1591918"/>
          </a:xfrm>
          <a:prstGeom prst="line">
            <a:avLst/>
          </a:prstGeom>
          <a:noFill/>
          <a:ln w="25400" cap="flat">
            <a:solidFill>
              <a:srgbClr val="FFFFFF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0" name="Oval 29">
            <a:extLst>
              <a:ext uri="{FF2B5EF4-FFF2-40B4-BE49-F238E27FC236}">
                <a16:creationId xmlns:a16="http://schemas.microsoft.com/office/drawing/2014/main" id="{D3C8F840-8FCB-445D-9DFD-22A722D81336}"/>
              </a:ext>
            </a:extLst>
          </p:cNvPr>
          <p:cNvSpPr/>
          <p:nvPr/>
        </p:nvSpPr>
        <p:spPr>
          <a:xfrm>
            <a:off x="21245507" y="8803459"/>
            <a:ext cx="386862" cy="388021"/>
          </a:xfrm>
          <a:prstGeom prst="ellipse">
            <a:avLst/>
          </a:prstGeom>
          <a:solidFill>
            <a:srgbClr val="00B0F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E09C17C7-5A2B-43E3-8C90-E5D4537B2FF0}"/>
              </a:ext>
            </a:extLst>
          </p:cNvPr>
          <p:cNvSpPr/>
          <p:nvPr/>
        </p:nvSpPr>
        <p:spPr>
          <a:xfrm>
            <a:off x="17870128" y="8476929"/>
            <a:ext cx="386862" cy="388021"/>
          </a:xfrm>
          <a:prstGeom prst="ellipse">
            <a:avLst/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7A7310E-25BE-4077-8F34-A60563A0AE91}"/>
              </a:ext>
            </a:extLst>
          </p:cNvPr>
          <p:cNvCxnSpPr>
            <a:cxnSpLocks/>
            <a:stCxn id="31" idx="7"/>
            <a:endCxn id="13" idx="1"/>
          </p:cNvCxnSpPr>
          <p:nvPr/>
        </p:nvCxnSpPr>
        <p:spPr>
          <a:xfrm flipV="1">
            <a:off x="18200335" y="4562667"/>
            <a:ext cx="2479172" cy="3971086"/>
          </a:xfrm>
          <a:prstGeom prst="line">
            <a:avLst/>
          </a:prstGeom>
          <a:noFill/>
          <a:ln w="25400" cap="flat">
            <a:solidFill>
              <a:srgbClr val="FFFFFF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22E0FDE-C1D9-455D-AB32-EE48ACA7757F}"/>
              </a:ext>
            </a:extLst>
          </p:cNvPr>
          <p:cNvCxnSpPr>
            <a:cxnSpLocks/>
            <a:stCxn id="31" idx="6"/>
            <a:endCxn id="19" idx="1"/>
          </p:cNvCxnSpPr>
          <p:nvPr/>
        </p:nvCxnSpPr>
        <p:spPr>
          <a:xfrm>
            <a:off x="18256990" y="8670940"/>
            <a:ext cx="2422517" cy="326531"/>
          </a:xfrm>
          <a:prstGeom prst="line">
            <a:avLst/>
          </a:prstGeom>
          <a:noFill/>
          <a:ln w="25400" cap="flat">
            <a:solidFill>
              <a:srgbClr val="FFFFFF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4B82211C-D4FF-44B7-814B-54BB5E3E4CB0}"/>
              </a:ext>
            </a:extLst>
          </p:cNvPr>
          <p:cNvSpPr/>
          <p:nvPr/>
        </p:nvSpPr>
        <p:spPr>
          <a:xfrm>
            <a:off x="21342489" y="4316482"/>
            <a:ext cx="386862" cy="388021"/>
          </a:xfrm>
          <a:prstGeom prst="ellipse">
            <a:avLst/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3B8FC02-E84D-46DF-8C32-AA20FC52D31D}"/>
                  </a:ext>
                </a:extLst>
              </p:cNvPr>
              <p:cNvSpPr txBox="1"/>
              <p:nvPr/>
            </p:nvSpPr>
            <p:spPr>
              <a:xfrm>
                <a:off x="1722965" y="5013917"/>
                <a:ext cx="8474948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must assign job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𝑗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to some “valid” machine</a:t>
                </a: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3B8FC02-E84D-46DF-8C32-AA20FC52D3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2965" y="5013917"/>
                <a:ext cx="8474948" cy="656590"/>
              </a:xfrm>
              <a:prstGeom prst="rect">
                <a:avLst/>
              </a:prstGeom>
              <a:blipFill>
                <a:blip r:embed="rId8"/>
                <a:stretch>
                  <a:fillRect l="-2230" t="-13889" r="-2158" b="-3333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[Alon Awerbuch Azar Buchbinder Naor 03]">
            <a:extLst>
              <a:ext uri="{FF2B5EF4-FFF2-40B4-BE49-F238E27FC236}">
                <a16:creationId xmlns:a16="http://schemas.microsoft.com/office/drawing/2014/main" id="{080A9088-1717-4E27-AB66-17CD98FE2B88}"/>
              </a:ext>
            </a:extLst>
          </p:cNvPr>
          <p:cNvSpPr txBox="1"/>
          <p:nvPr/>
        </p:nvSpPr>
        <p:spPr>
          <a:xfrm>
            <a:off x="15052660" y="13207579"/>
            <a:ext cx="9237555" cy="447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>
              <a:lnSpc>
                <a:spcPct val="80000"/>
              </a:lnSpc>
              <a:defRPr sz="5500" spc="-110">
                <a:solidFill>
                  <a:schemeClr val="accent6"/>
                </a:solidFill>
                <a:latin typeface="+mn-lt"/>
                <a:ea typeface="+mn-ea"/>
                <a:cs typeface="+mn-cs"/>
                <a:sym typeface="Lato Bold"/>
              </a:defRPr>
            </a:lvl1pPr>
          </a:lstStyle>
          <a:p>
            <a:pPr algn="r"/>
            <a:r>
              <a:rPr sz="2800" dirty="0">
                <a:solidFill>
                  <a:srgbClr val="FFA5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[Azar </a:t>
            </a:r>
            <a:r>
              <a:rPr sz="2800" dirty="0" err="1">
                <a:solidFill>
                  <a:srgbClr val="FFA5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Naor</a:t>
            </a:r>
            <a:r>
              <a:rPr sz="2800" dirty="0">
                <a:solidFill>
                  <a:srgbClr val="FFA5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dirty="0">
                <a:solidFill>
                  <a:srgbClr val="FFA5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Rom 92</a:t>
            </a:r>
            <a:r>
              <a:rPr sz="2800" dirty="0">
                <a:solidFill>
                  <a:srgbClr val="FFA5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8551980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1" grpId="1" animBg="1"/>
      <p:bldP spid="25" grpId="0" animBg="1"/>
      <p:bldP spid="26" grpId="0" animBg="1"/>
      <p:bldP spid="26" grpId="1" animBg="1"/>
      <p:bldP spid="30" grpId="0" animBg="1"/>
      <p:bldP spid="31" grpId="0" animBg="1"/>
      <p:bldP spid="31" grpId="1" animBg="1"/>
      <p:bldP spid="34" grpId="0" animBg="1"/>
      <p:bldP spid="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E0041A5-797B-487E-B7A7-206E4A6E3571}"/>
                  </a:ext>
                </a:extLst>
              </p:cNvPr>
              <p:cNvSpPr txBox="1"/>
              <p:nvPr/>
            </p:nvSpPr>
            <p:spPr>
              <a:xfrm>
                <a:off x="1714500" y="3942707"/>
                <a:ext cx="3845476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job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𝑗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 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arrives online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E0041A5-797B-487E-B7A7-206E4A6E35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4500" y="3942707"/>
                <a:ext cx="3845476" cy="656590"/>
              </a:xfrm>
              <a:prstGeom prst="rect">
                <a:avLst/>
              </a:prstGeom>
              <a:blipFill>
                <a:blip r:embed="rId2"/>
                <a:stretch>
                  <a:fillRect l="-5547" t="-14019" r="-5547" b="-33645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B697874-AE88-42F2-8039-DF364237851A}"/>
                  </a:ext>
                </a:extLst>
              </p:cNvPr>
              <p:cNvSpPr txBox="1"/>
              <p:nvPr/>
            </p:nvSpPr>
            <p:spPr>
              <a:xfrm>
                <a:off x="1714500" y="3172855"/>
                <a:ext cx="4587666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𝑚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(identical) machines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B697874-AE88-42F2-8039-DF36423785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4500" y="3172855"/>
                <a:ext cx="4587666" cy="656590"/>
              </a:xfrm>
              <a:prstGeom prst="rect">
                <a:avLst/>
              </a:prstGeom>
              <a:blipFill>
                <a:blip r:embed="rId3"/>
                <a:stretch>
                  <a:fillRect t="-13889" r="-4382" b="-3333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98FFE79-3014-4F84-A843-A5830B2DCFE9}"/>
                  </a:ext>
                </a:extLst>
              </p:cNvPr>
              <p:cNvSpPr txBox="1"/>
              <p:nvPr/>
            </p:nvSpPr>
            <p:spPr>
              <a:xfrm>
                <a:off x="1722965" y="5013917"/>
                <a:ext cx="8474948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must assign job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𝑗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to some “valid” machine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98FFE79-3014-4F84-A843-A5830B2DCF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2965" y="5013917"/>
                <a:ext cx="8474948" cy="656590"/>
              </a:xfrm>
              <a:prstGeom prst="rect">
                <a:avLst/>
              </a:prstGeom>
              <a:blipFill>
                <a:blip r:embed="rId2"/>
                <a:stretch>
                  <a:fillRect l="-2230" t="-13889" r="-2158" b="-3333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2EFE691E-AC05-46F6-8E07-F9AFCA27002F}"/>
              </a:ext>
            </a:extLst>
          </p:cNvPr>
          <p:cNvSpPr txBox="1"/>
          <p:nvPr/>
        </p:nvSpPr>
        <p:spPr>
          <a:xfrm>
            <a:off x="1714500" y="7877163"/>
            <a:ext cx="9752671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B0F0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Goal: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 minimize maximum load over all machines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33569C9-9D37-4DE6-AEBE-1678789C79D5}"/>
                  </a:ext>
                </a:extLst>
              </p:cNvPr>
              <p:cNvSpPr txBox="1"/>
              <p:nvPr/>
            </p:nvSpPr>
            <p:spPr>
              <a:xfrm>
                <a:off x="1714500" y="9504633"/>
                <a:ext cx="10153549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600" b="1" i="0" u="none" strike="noStrike" cap="none" spc="0" normalizeH="0" baseline="0" dirty="0">
                    <a:ln>
                      <a:noFill/>
                    </a:ln>
                    <a:solidFill>
                      <a:srgbClr val="92D050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Thm 1: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Greedy is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𝑂</m:t>
                    </m:r>
                    <m:d>
                      <m:dPr>
                        <m:ctrlPr>
                          <a:rPr kumimoji="0" lang="en-US" sz="3600" b="0" i="1" u="none" strike="noStrike" cap="none" spc="0" normalizeH="0" baseline="0" dirty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kumimoji="0" lang="en-US" sz="3600" b="0" i="1" u="none" strike="noStrike" cap="none" spc="0" normalizeH="0" baseline="0" dirty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kumimoji="0" lang="en-US" sz="3600" b="0" i="0" u="none" strike="noStrike" cap="none" spc="0" normalizeH="0" baseline="0" dirty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log</m:t>
                            </m:r>
                          </m:fName>
                          <m:e>
                            <m:r>
                              <a:rPr kumimoji="0" lang="en-US" sz="3600" b="0" i="1" u="none" strike="noStrike" cap="none" spc="0" normalizeH="0" baseline="0" dirty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𝑚</m:t>
                            </m:r>
                          </m:e>
                        </m:func>
                      </m:e>
                    </m:d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competitive algorithm.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33569C9-9D37-4DE6-AEBE-1678789C79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4500" y="9504633"/>
                <a:ext cx="10153549" cy="656590"/>
              </a:xfrm>
              <a:prstGeom prst="rect">
                <a:avLst/>
              </a:prstGeom>
              <a:blipFill>
                <a:blip r:embed="rId4"/>
                <a:stretch>
                  <a:fillRect l="-2221" t="-13889" r="-1020" b="-3333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681B0FC-D9E9-49CF-974D-B3F676EB435D}"/>
                  </a:ext>
                </a:extLst>
              </p:cNvPr>
              <p:cNvSpPr txBox="1"/>
              <p:nvPr/>
            </p:nvSpPr>
            <p:spPr>
              <a:xfrm>
                <a:off x="1714500" y="7074356"/>
                <a:ext cx="10089558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3600" dirty="0"/>
                  <a:t>L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oad of machine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𝑖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= number of jobs assigned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to it</a:t>
                </a:r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sym typeface="Lato Regular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681B0FC-D9E9-49CF-974D-B3F676EB43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4500" y="7074356"/>
                <a:ext cx="10089558" cy="656590"/>
              </a:xfrm>
              <a:prstGeom prst="rect">
                <a:avLst/>
              </a:prstGeom>
              <a:blipFill>
                <a:blip r:embed="rId7"/>
                <a:stretch>
                  <a:fillRect l="-1813" t="-13889" r="-1752" b="-3333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7051DC4-344F-4F09-A53A-78A2DA516673}"/>
                  </a:ext>
                </a:extLst>
              </p:cNvPr>
              <p:cNvSpPr txBox="1"/>
              <p:nvPr/>
            </p:nvSpPr>
            <p:spPr>
              <a:xfrm>
                <a:off x="1714500" y="10231589"/>
                <a:ext cx="8476616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algn="l"/>
                <a:r>
                  <a:rPr lang="en-US" sz="3600" b="1" dirty="0">
                    <a:solidFill>
                      <a:srgbClr val="92D050"/>
                    </a:solidFill>
                  </a:rPr>
                  <a:t>Thm 2:</a:t>
                </a:r>
                <a:r>
                  <a:rPr lang="en-US" sz="3600" b="1" dirty="0"/>
                  <a:t> </a:t>
                </a:r>
                <a:r>
                  <a:rPr lang="en-US" sz="3600" dirty="0"/>
                  <a:t>worst case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36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Ω</m:t>
                    </m:r>
                    <m:d>
                      <m:dPr>
                        <m:ctrlPr>
                          <a:rPr kumimoji="0" lang="en-US" sz="3600" b="0" i="1" u="none" strike="noStrike" cap="none" spc="0" normalizeH="0" baseline="0" dirty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kumimoji="0" lang="en-US" sz="3600" b="0" i="1" u="none" strike="noStrike" cap="none" spc="0" normalizeH="0" baseline="0" dirty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sym typeface="Lato Regular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kumimoji="0" lang="en-US" sz="3600" b="0" i="0" u="none" strike="noStrike" cap="none" spc="0" normalizeH="0" baseline="0" dirty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sym typeface="Lato Regular"/>
                              </a:rPr>
                              <m:t>log</m:t>
                            </m:r>
                          </m:fName>
                          <m:e>
                            <m:r>
                              <a:rPr kumimoji="0" lang="en-US" sz="3600" b="0" i="1" u="none" strike="noStrike" cap="none" spc="0" normalizeH="0" baseline="0" dirty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sym typeface="Lato Regular"/>
                              </a:rPr>
                              <m:t>𝑚</m:t>
                            </m:r>
                          </m:e>
                        </m:func>
                      </m:e>
                    </m:d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lower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bound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.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7051DC4-344F-4F09-A53A-78A2DA5166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4500" y="10231589"/>
                <a:ext cx="8476616" cy="656590"/>
              </a:xfrm>
              <a:prstGeom prst="rect">
                <a:avLst/>
              </a:prstGeom>
              <a:blipFill>
                <a:blip r:embed="rId8"/>
                <a:stretch>
                  <a:fillRect l="-2660" t="-13889" r="-1797" b="-3333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6" name="Group 55">
            <a:extLst>
              <a:ext uri="{FF2B5EF4-FFF2-40B4-BE49-F238E27FC236}">
                <a16:creationId xmlns:a16="http://schemas.microsoft.com/office/drawing/2014/main" id="{4B148F24-EFE0-49EF-9040-047FEEA5994C}"/>
              </a:ext>
            </a:extLst>
          </p:cNvPr>
          <p:cNvGrpSpPr/>
          <p:nvPr/>
        </p:nvGrpSpPr>
        <p:grpSpPr>
          <a:xfrm>
            <a:off x="20679507" y="4316482"/>
            <a:ext cx="480646" cy="5666304"/>
            <a:chOff x="20679507" y="4316482"/>
            <a:chExt cx="480646" cy="566630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179B6DA-7841-427F-8BE2-225538634DB0}"/>
                </a:ext>
              </a:extLst>
            </p:cNvPr>
            <p:cNvSpPr/>
            <p:nvPr/>
          </p:nvSpPr>
          <p:spPr>
            <a:xfrm>
              <a:off x="20679507" y="4316482"/>
              <a:ext cx="480646" cy="49236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Lato Bold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BF2F2BF-551B-4C88-B6D0-2EBD5141DE6E}"/>
                </a:ext>
              </a:extLst>
            </p:cNvPr>
            <p:cNvSpPr/>
            <p:nvPr/>
          </p:nvSpPr>
          <p:spPr>
            <a:xfrm>
              <a:off x="20679507" y="5055616"/>
              <a:ext cx="480646" cy="49236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Lato Bold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6345393-70EF-4629-8EA2-D6C23BF48A5E}"/>
                </a:ext>
              </a:extLst>
            </p:cNvPr>
            <p:cNvSpPr/>
            <p:nvPr/>
          </p:nvSpPr>
          <p:spPr>
            <a:xfrm>
              <a:off x="20679507" y="5794750"/>
              <a:ext cx="480646" cy="49236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Lato Bold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D225BF0-FC36-4596-9A34-6C6E196825F3}"/>
                </a:ext>
              </a:extLst>
            </p:cNvPr>
            <p:cNvSpPr/>
            <p:nvPr/>
          </p:nvSpPr>
          <p:spPr>
            <a:xfrm>
              <a:off x="20679507" y="6533884"/>
              <a:ext cx="480646" cy="49236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Lato Bold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5DE999F-88D1-421E-8192-61016677FCD1}"/>
                </a:ext>
              </a:extLst>
            </p:cNvPr>
            <p:cNvSpPr/>
            <p:nvPr/>
          </p:nvSpPr>
          <p:spPr>
            <a:xfrm>
              <a:off x="20679507" y="7273018"/>
              <a:ext cx="480646" cy="49236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Lato Bold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32AACF1-5715-4F52-8DBD-3BFD78025B25}"/>
                </a:ext>
              </a:extLst>
            </p:cNvPr>
            <p:cNvSpPr/>
            <p:nvPr/>
          </p:nvSpPr>
          <p:spPr>
            <a:xfrm>
              <a:off x="20679507" y="8012152"/>
              <a:ext cx="480646" cy="49236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Lato Bold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0AB071E-459A-44C5-9F74-45D2C63B3535}"/>
                </a:ext>
              </a:extLst>
            </p:cNvPr>
            <p:cNvSpPr/>
            <p:nvPr/>
          </p:nvSpPr>
          <p:spPr>
            <a:xfrm>
              <a:off x="20679507" y="8751286"/>
              <a:ext cx="480646" cy="49236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Lato Bold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F36F6CF-6F66-4D1D-A387-E834AAB76C77}"/>
                </a:ext>
              </a:extLst>
            </p:cNvPr>
            <p:cNvSpPr/>
            <p:nvPr/>
          </p:nvSpPr>
          <p:spPr>
            <a:xfrm>
              <a:off x="20679507" y="9490417"/>
              <a:ext cx="480646" cy="49236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Lato Bold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8D275F0-1210-4FCF-A33F-B63831F6CB6C}"/>
              </a:ext>
            </a:extLst>
          </p:cNvPr>
          <p:cNvGrpSpPr/>
          <p:nvPr/>
        </p:nvGrpSpPr>
        <p:grpSpPr>
          <a:xfrm>
            <a:off x="19253451" y="4562667"/>
            <a:ext cx="1426056" cy="5139309"/>
            <a:chOff x="19253451" y="4562667"/>
            <a:chExt cx="1426056" cy="5139309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CB3D25A-E328-4FB5-907E-D746C3C53756}"/>
                </a:ext>
              </a:extLst>
            </p:cNvPr>
            <p:cNvSpPr/>
            <p:nvPr/>
          </p:nvSpPr>
          <p:spPr>
            <a:xfrm>
              <a:off x="19253451" y="4843480"/>
              <a:ext cx="386862" cy="388021"/>
            </a:xfrm>
            <a:prstGeom prst="ellipse">
              <a:avLst/>
            </a:prstGeom>
            <a:solidFill>
              <a:srgbClr val="92D05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Lato Bold"/>
              </a:endParaRP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D4B0C82-EDE8-4757-B785-4AB3FA154CDA}"/>
                </a:ext>
              </a:extLst>
            </p:cNvPr>
            <p:cNvCxnSpPr>
              <a:cxnSpLocks/>
              <a:stCxn id="21" idx="7"/>
              <a:endCxn id="13" idx="1"/>
            </p:cNvCxnSpPr>
            <p:nvPr/>
          </p:nvCxnSpPr>
          <p:spPr>
            <a:xfrm flipV="1">
              <a:off x="19583658" y="4562667"/>
              <a:ext cx="1095849" cy="337637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C15ACFD-50E9-42AF-9BD2-2105EC1B381F}"/>
                </a:ext>
              </a:extLst>
            </p:cNvPr>
            <p:cNvCxnSpPr>
              <a:cxnSpLocks/>
              <a:stCxn id="21" idx="6"/>
              <a:endCxn id="14" idx="1"/>
            </p:cNvCxnSpPr>
            <p:nvPr/>
          </p:nvCxnSpPr>
          <p:spPr>
            <a:xfrm>
              <a:off x="19640313" y="5037491"/>
              <a:ext cx="1039194" cy="264310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1D688CDA-90A6-4ED3-A6AD-DA484BE48920}"/>
                </a:ext>
              </a:extLst>
            </p:cNvPr>
            <p:cNvSpPr/>
            <p:nvPr/>
          </p:nvSpPr>
          <p:spPr>
            <a:xfrm>
              <a:off x="19253451" y="6287119"/>
              <a:ext cx="386862" cy="388021"/>
            </a:xfrm>
            <a:prstGeom prst="ellipse">
              <a:avLst/>
            </a:prstGeom>
            <a:solidFill>
              <a:srgbClr val="92D05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Lato Bold"/>
              </a:endParaRP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637C4CA-E8F1-4AE2-A4CA-9E2DCF0BAFA0}"/>
                </a:ext>
              </a:extLst>
            </p:cNvPr>
            <p:cNvCxnSpPr>
              <a:cxnSpLocks/>
              <a:stCxn id="37" idx="7"/>
            </p:cNvCxnSpPr>
            <p:nvPr/>
          </p:nvCxnSpPr>
          <p:spPr>
            <a:xfrm flipV="1">
              <a:off x="19583658" y="6006306"/>
              <a:ext cx="1095849" cy="337637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827FF9A-969D-4E2D-A434-03DEA1F0FD93}"/>
                </a:ext>
              </a:extLst>
            </p:cNvPr>
            <p:cNvCxnSpPr>
              <a:cxnSpLocks/>
              <a:stCxn id="37" idx="6"/>
            </p:cNvCxnSpPr>
            <p:nvPr/>
          </p:nvCxnSpPr>
          <p:spPr>
            <a:xfrm>
              <a:off x="19640313" y="6481130"/>
              <a:ext cx="1039194" cy="264310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33BDFC54-8B36-4838-92E4-021DCBF38530}"/>
                </a:ext>
              </a:extLst>
            </p:cNvPr>
            <p:cNvSpPr/>
            <p:nvPr/>
          </p:nvSpPr>
          <p:spPr>
            <a:xfrm>
              <a:off x="19253451" y="7800016"/>
              <a:ext cx="386862" cy="388021"/>
            </a:xfrm>
            <a:prstGeom prst="ellipse">
              <a:avLst/>
            </a:prstGeom>
            <a:solidFill>
              <a:srgbClr val="92D05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Lato Bold"/>
              </a:endParaRP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2AA6C83-FFC9-4ABB-803C-E36031429442}"/>
                </a:ext>
              </a:extLst>
            </p:cNvPr>
            <p:cNvCxnSpPr>
              <a:cxnSpLocks/>
              <a:stCxn id="40" idx="7"/>
            </p:cNvCxnSpPr>
            <p:nvPr/>
          </p:nvCxnSpPr>
          <p:spPr>
            <a:xfrm flipV="1">
              <a:off x="19583658" y="7519203"/>
              <a:ext cx="1095849" cy="337637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A7E9B16-E5B9-4A9A-856B-08B658D227E6}"/>
                </a:ext>
              </a:extLst>
            </p:cNvPr>
            <p:cNvCxnSpPr>
              <a:cxnSpLocks/>
              <a:stCxn id="40" idx="6"/>
            </p:cNvCxnSpPr>
            <p:nvPr/>
          </p:nvCxnSpPr>
          <p:spPr>
            <a:xfrm>
              <a:off x="19640313" y="7994027"/>
              <a:ext cx="1039194" cy="264310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6BBF531A-85DF-493E-9AF6-C6F94988199E}"/>
                </a:ext>
              </a:extLst>
            </p:cNvPr>
            <p:cNvSpPr/>
            <p:nvPr/>
          </p:nvSpPr>
          <p:spPr>
            <a:xfrm>
              <a:off x="19253451" y="9243655"/>
              <a:ext cx="386862" cy="388021"/>
            </a:xfrm>
            <a:prstGeom prst="ellipse">
              <a:avLst/>
            </a:prstGeom>
            <a:solidFill>
              <a:srgbClr val="92D05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Lato Bold"/>
              </a:endParaRP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9F092E5-A047-46D9-BFA0-A62DAD654BD3}"/>
                </a:ext>
              </a:extLst>
            </p:cNvPr>
            <p:cNvCxnSpPr>
              <a:cxnSpLocks/>
              <a:stCxn id="43" idx="7"/>
            </p:cNvCxnSpPr>
            <p:nvPr/>
          </p:nvCxnSpPr>
          <p:spPr>
            <a:xfrm flipV="1">
              <a:off x="19583658" y="8962842"/>
              <a:ext cx="1095849" cy="337637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7B78123-D99F-46A1-93A9-1BBC2EE40B24}"/>
                </a:ext>
              </a:extLst>
            </p:cNvPr>
            <p:cNvCxnSpPr>
              <a:cxnSpLocks/>
              <a:stCxn id="43" idx="6"/>
            </p:cNvCxnSpPr>
            <p:nvPr/>
          </p:nvCxnSpPr>
          <p:spPr>
            <a:xfrm>
              <a:off x="19640313" y="9437666"/>
              <a:ext cx="1039194" cy="264310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BDA005D-FA23-4B8A-84DE-9280B37A2667}"/>
              </a:ext>
            </a:extLst>
          </p:cNvPr>
          <p:cNvGrpSpPr/>
          <p:nvPr/>
        </p:nvGrpSpPr>
        <p:grpSpPr>
          <a:xfrm>
            <a:off x="21245507" y="4324538"/>
            <a:ext cx="386862" cy="4890593"/>
            <a:chOff x="21245507" y="4324538"/>
            <a:chExt cx="386862" cy="4890593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056A557-5A02-4290-A621-EDFD1A57ADE5}"/>
                </a:ext>
              </a:extLst>
            </p:cNvPr>
            <p:cNvSpPr/>
            <p:nvPr/>
          </p:nvSpPr>
          <p:spPr>
            <a:xfrm>
              <a:off x="21245507" y="4324538"/>
              <a:ext cx="386862" cy="388021"/>
            </a:xfrm>
            <a:prstGeom prst="ellipse">
              <a:avLst/>
            </a:prstGeom>
            <a:solidFill>
              <a:srgbClr val="92D05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Lato Bold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86867F47-85AF-4BF6-8577-FC92671196E8}"/>
                </a:ext>
              </a:extLst>
            </p:cNvPr>
            <p:cNvSpPr/>
            <p:nvPr/>
          </p:nvSpPr>
          <p:spPr>
            <a:xfrm>
              <a:off x="21245507" y="5863357"/>
              <a:ext cx="386862" cy="388021"/>
            </a:xfrm>
            <a:prstGeom prst="ellipse">
              <a:avLst/>
            </a:prstGeom>
            <a:solidFill>
              <a:srgbClr val="92D05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Lato Bold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1BEBC551-EC0F-47D1-8496-88A6ECB8F4DF}"/>
                </a:ext>
              </a:extLst>
            </p:cNvPr>
            <p:cNvSpPr/>
            <p:nvPr/>
          </p:nvSpPr>
          <p:spPr>
            <a:xfrm>
              <a:off x="21245507" y="7288291"/>
              <a:ext cx="386862" cy="388021"/>
            </a:xfrm>
            <a:prstGeom prst="ellipse">
              <a:avLst/>
            </a:prstGeom>
            <a:solidFill>
              <a:srgbClr val="92D05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Lato Bold"/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06B5A8D7-B046-4ACA-9A04-43B19237515A}"/>
                </a:ext>
              </a:extLst>
            </p:cNvPr>
            <p:cNvSpPr/>
            <p:nvPr/>
          </p:nvSpPr>
          <p:spPr>
            <a:xfrm>
              <a:off x="21245507" y="8827110"/>
              <a:ext cx="386862" cy="388021"/>
            </a:xfrm>
            <a:prstGeom prst="ellipse">
              <a:avLst/>
            </a:prstGeom>
            <a:solidFill>
              <a:srgbClr val="92D05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Lato Bold"/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78A4DB74-907F-40B7-B46E-A9E35AC3B670}"/>
              </a:ext>
            </a:extLst>
          </p:cNvPr>
          <p:cNvGrpSpPr/>
          <p:nvPr/>
        </p:nvGrpSpPr>
        <p:grpSpPr>
          <a:xfrm>
            <a:off x="18183983" y="4562667"/>
            <a:ext cx="2495524" cy="4448041"/>
            <a:chOff x="18183983" y="4562667"/>
            <a:chExt cx="2495524" cy="4448041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1989E99-70CF-4E3C-8616-CE10A90E348B}"/>
                </a:ext>
              </a:extLst>
            </p:cNvPr>
            <p:cNvSpPr/>
            <p:nvPr/>
          </p:nvSpPr>
          <p:spPr>
            <a:xfrm>
              <a:off x="18210364" y="5369149"/>
              <a:ext cx="386862" cy="388021"/>
            </a:xfrm>
            <a:prstGeom prst="ellipse">
              <a:avLst/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Lato Bold"/>
              </a:endParaRP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F5421FE-E5B4-4D6F-8D19-50C519082A86}"/>
                </a:ext>
              </a:extLst>
            </p:cNvPr>
            <p:cNvCxnSpPr>
              <a:cxnSpLocks/>
              <a:stCxn id="26" idx="6"/>
              <a:endCxn id="13" idx="1"/>
            </p:cNvCxnSpPr>
            <p:nvPr/>
          </p:nvCxnSpPr>
          <p:spPr>
            <a:xfrm flipV="1">
              <a:off x="18597226" y="4562667"/>
              <a:ext cx="2082281" cy="1000493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AF705E9-8183-42F6-ABAB-70147D8DCA3F}"/>
                </a:ext>
              </a:extLst>
            </p:cNvPr>
            <p:cNvCxnSpPr>
              <a:cxnSpLocks/>
              <a:stCxn id="26" idx="6"/>
              <a:endCxn id="15" idx="1"/>
            </p:cNvCxnSpPr>
            <p:nvPr/>
          </p:nvCxnSpPr>
          <p:spPr>
            <a:xfrm>
              <a:off x="18597226" y="5563160"/>
              <a:ext cx="2082281" cy="477775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69BD25A8-72E4-4938-9DC2-4DF63619E9C7}"/>
                </a:ext>
              </a:extLst>
            </p:cNvPr>
            <p:cNvSpPr/>
            <p:nvPr/>
          </p:nvSpPr>
          <p:spPr>
            <a:xfrm>
              <a:off x="18183983" y="8338922"/>
              <a:ext cx="386862" cy="388021"/>
            </a:xfrm>
            <a:prstGeom prst="ellipse">
              <a:avLst/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Lato Bold"/>
              </a:endParaRPr>
            </a:p>
          </p:txBody>
        </p: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12667E90-DB5F-451C-ADC7-8C0D8CD6392B}"/>
                </a:ext>
              </a:extLst>
            </p:cNvPr>
            <p:cNvCxnSpPr>
              <a:cxnSpLocks/>
              <a:stCxn id="102" idx="6"/>
            </p:cNvCxnSpPr>
            <p:nvPr/>
          </p:nvCxnSpPr>
          <p:spPr>
            <a:xfrm flipV="1">
              <a:off x="18570845" y="7532440"/>
              <a:ext cx="2082281" cy="1000493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7CA493F-2598-43DF-8608-667D94795EFB}"/>
                </a:ext>
              </a:extLst>
            </p:cNvPr>
            <p:cNvCxnSpPr>
              <a:cxnSpLocks/>
              <a:stCxn id="102" idx="6"/>
            </p:cNvCxnSpPr>
            <p:nvPr/>
          </p:nvCxnSpPr>
          <p:spPr>
            <a:xfrm>
              <a:off x="18570845" y="8532933"/>
              <a:ext cx="2082281" cy="477775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30" name="Oval 29">
            <a:extLst>
              <a:ext uri="{FF2B5EF4-FFF2-40B4-BE49-F238E27FC236}">
                <a16:creationId xmlns:a16="http://schemas.microsoft.com/office/drawing/2014/main" id="{D3C8F840-8FCB-445D-9DFD-22A722D81336}"/>
              </a:ext>
            </a:extLst>
          </p:cNvPr>
          <p:cNvSpPr/>
          <p:nvPr/>
        </p:nvSpPr>
        <p:spPr>
          <a:xfrm>
            <a:off x="21346242" y="4266656"/>
            <a:ext cx="386862" cy="388021"/>
          </a:xfrm>
          <a:prstGeom prst="ellipse">
            <a:avLst/>
          </a:prstGeom>
          <a:solidFill>
            <a:srgbClr val="00B0F0"/>
          </a:solidFill>
          <a:ln w="12700" cap="flat">
            <a:solidFill>
              <a:schemeClr val="accent1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B9617AEB-D138-488C-827E-CC4263570719}"/>
              </a:ext>
            </a:extLst>
          </p:cNvPr>
          <p:cNvSpPr/>
          <p:nvPr/>
        </p:nvSpPr>
        <p:spPr>
          <a:xfrm>
            <a:off x="21330861" y="7208165"/>
            <a:ext cx="386862" cy="388021"/>
          </a:xfrm>
          <a:prstGeom prst="ellipse">
            <a:avLst/>
          </a:prstGeom>
          <a:solidFill>
            <a:srgbClr val="00B0F0"/>
          </a:solidFill>
          <a:ln w="12700" cap="flat">
            <a:solidFill>
              <a:schemeClr val="accent1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62B83BB-1F76-464C-851C-AB944D7B989B}"/>
              </a:ext>
            </a:extLst>
          </p:cNvPr>
          <p:cNvGrpSpPr/>
          <p:nvPr/>
        </p:nvGrpSpPr>
        <p:grpSpPr>
          <a:xfrm>
            <a:off x="18081836" y="4562667"/>
            <a:ext cx="2597671" cy="2956536"/>
            <a:chOff x="18081836" y="4562667"/>
            <a:chExt cx="2597671" cy="2956536"/>
          </a:xfrm>
        </p:grpSpPr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2B0FAC75-5CEF-402D-9D63-6AA19AA58E69}"/>
                </a:ext>
              </a:extLst>
            </p:cNvPr>
            <p:cNvSpPr/>
            <p:nvPr/>
          </p:nvSpPr>
          <p:spPr>
            <a:xfrm>
              <a:off x="18081836" y="7043576"/>
              <a:ext cx="386862" cy="388021"/>
            </a:xfrm>
            <a:prstGeom prst="ellipse">
              <a:avLst/>
            </a:prstGeom>
            <a:solidFill>
              <a:srgbClr val="FFC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Lato Bold"/>
              </a:endParaRPr>
            </a:p>
          </p:txBody>
        </p: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BE8F1768-F6EA-47C9-8918-65CFDCA2AEBF}"/>
                </a:ext>
              </a:extLst>
            </p:cNvPr>
            <p:cNvCxnSpPr>
              <a:cxnSpLocks/>
              <a:stCxn id="107" idx="7"/>
              <a:endCxn id="13" idx="1"/>
            </p:cNvCxnSpPr>
            <p:nvPr/>
          </p:nvCxnSpPr>
          <p:spPr>
            <a:xfrm flipV="1">
              <a:off x="18412043" y="4562667"/>
              <a:ext cx="2267464" cy="2537733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67FFF226-6229-4E36-B08F-8BAC4ADE0912}"/>
                </a:ext>
              </a:extLst>
            </p:cNvPr>
            <p:cNvCxnSpPr>
              <a:cxnSpLocks/>
              <a:stCxn id="107" idx="6"/>
              <a:endCxn id="17" idx="1"/>
            </p:cNvCxnSpPr>
            <p:nvPr/>
          </p:nvCxnSpPr>
          <p:spPr>
            <a:xfrm>
              <a:off x="18468698" y="7237587"/>
              <a:ext cx="2210809" cy="281616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113" name="Oval 112">
            <a:extLst>
              <a:ext uri="{FF2B5EF4-FFF2-40B4-BE49-F238E27FC236}">
                <a16:creationId xmlns:a16="http://schemas.microsoft.com/office/drawing/2014/main" id="{EA1B3165-4A4B-4369-A3F3-55A9936335A4}"/>
              </a:ext>
            </a:extLst>
          </p:cNvPr>
          <p:cNvSpPr/>
          <p:nvPr/>
        </p:nvSpPr>
        <p:spPr>
          <a:xfrm>
            <a:off x="21472508" y="4186530"/>
            <a:ext cx="386862" cy="388021"/>
          </a:xfrm>
          <a:prstGeom prst="ellipse">
            <a:avLst/>
          </a:prstGeom>
          <a:solidFill>
            <a:srgbClr val="FFC000"/>
          </a:solidFill>
          <a:ln w="12700" cap="flat">
            <a:solidFill>
              <a:schemeClr val="accent4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52" name="[Alon Awerbuch Azar Buchbinder Naor 03]">
            <a:extLst>
              <a:ext uri="{FF2B5EF4-FFF2-40B4-BE49-F238E27FC236}">
                <a16:creationId xmlns:a16="http://schemas.microsoft.com/office/drawing/2014/main" id="{F27138CE-F243-4D10-9DED-C72AF76A35B4}"/>
              </a:ext>
            </a:extLst>
          </p:cNvPr>
          <p:cNvSpPr txBox="1"/>
          <p:nvPr/>
        </p:nvSpPr>
        <p:spPr>
          <a:xfrm>
            <a:off x="15052660" y="13207579"/>
            <a:ext cx="9237555" cy="447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>
              <a:lnSpc>
                <a:spcPct val="80000"/>
              </a:lnSpc>
              <a:defRPr sz="5500" spc="-110">
                <a:solidFill>
                  <a:schemeClr val="accent6"/>
                </a:solidFill>
                <a:latin typeface="+mn-lt"/>
                <a:ea typeface="+mn-ea"/>
                <a:cs typeface="+mn-cs"/>
                <a:sym typeface="Lato Bold"/>
              </a:defRPr>
            </a:lvl1pPr>
          </a:lstStyle>
          <a:p>
            <a:pPr algn="r"/>
            <a:r>
              <a:rPr sz="2800" dirty="0">
                <a:solidFill>
                  <a:srgbClr val="FFA5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[Azar </a:t>
            </a:r>
            <a:r>
              <a:rPr sz="2800" dirty="0" err="1">
                <a:solidFill>
                  <a:srgbClr val="FFA5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Naor</a:t>
            </a:r>
            <a:r>
              <a:rPr sz="2800" dirty="0">
                <a:solidFill>
                  <a:srgbClr val="FFA5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dirty="0">
                <a:solidFill>
                  <a:srgbClr val="FFA5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Rom 92</a:t>
            </a:r>
            <a:r>
              <a:rPr sz="2800" dirty="0">
                <a:solidFill>
                  <a:srgbClr val="FFA5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]</a:t>
            </a:r>
          </a:p>
        </p:txBody>
      </p:sp>
      <p:sp>
        <p:nvSpPr>
          <p:cNvPr id="59" name="Title 1">
            <a:extLst>
              <a:ext uri="{FF2B5EF4-FFF2-40B4-BE49-F238E27FC236}">
                <a16:creationId xmlns:a16="http://schemas.microsoft.com/office/drawing/2014/main" id="{F7756657-CF74-4A85-B6D4-A996520C7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0" y="952500"/>
            <a:ext cx="21971000" cy="1434949"/>
          </a:xfrm>
        </p:spPr>
        <p:txBody>
          <a:bodyPr/>
          <a:lstStyle/>
          <a:p>
            <a:r>
              <a:rPr lang="en-US" dirty="0"/>
              <a:t>load balancing (parallel machines, unit sizes)</a:t>
            </a:r>
          </a:p>
        </p:txBody>
      </p:sp>
    </p:spTree>
    <p:extLst>
      <p:ext uri="{BB962C8B-B14F-4D97-AF65-F5344CB8AC3E}">
        <p14:creationId xmlns:p14="http://schemas.microsoft.com/office/powerpoint/2010/main" val="29807681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0" grpId="0" animBg="1"/>
      <p:bldP spid="106" grpId="0" animBg="1"/>
      <p:bldP spid="1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ACCF8-1064-43F0-9C42-FCD8FFFE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load balancing with sample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33569C9-9D37-4DE6-AEBE-1678789C79D5}"/>
                  </a:ext>
                </a:extLst>
              </p:cNvPr>
              <p:cNvSpPr txBox="1"/>
              <p:nvPr/>
            </p:nvSpPr>
            <p:spPr>
              <a:xfrm>
                <a:off x="1714500" y="7281458"/>
                <a:ext cx="10808280" cy="93173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r>
                  <a:rPr kumimoji="0" lang="en-US" sz="3600" b="1" i="0" u="none" strike="noStrike" cap="none" spc="0" normalizeH="0" baseline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Theorem: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Can get load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US" sz="3600" b="0" i="1" u="none" strike="noStrike" cap="none" spc="0" normalizeH="0" smtClean="0">
                            <a:ln>
                              <a:noFill/>
                            </a:ln>
                            <a:solidFill>
                              <a:srgbClr val="FFC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</m:ctrlPr>
                      </m:dPr>
                      <m:e>
                        <m:r>
                          <a:rPr kumimoji="0" lang="en-US" sz="3600" b="0" i="0" u="none" strike="noStrike" cap="none" spc="0" normalizeH="0" smtClean="0">
                            <a:ln>
                              <a:noFill/>
                            </a:ln>
                            <a:solidFill>
                              <a:srgbClr val="FFC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1+</m:t>
                        </m:r>
                        <m:r>
                          <a:rPr kumimoji="0" lang="en-US" sz="3600" b="0" i="1" u="none" strike="noStrike" cap="none" spc="0" normalizeH="0" smtClean="0">
                            <a:ln>
                              <a:noFill/>
                            </a:ln>
                            <a:solidFill>
                              <a:srgbClr val="FFC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𝜀</m:t>
                        </m:r>
                      </m:e>
                    </m:d>
                    <m:r>
                      <a:rPr kumimoji="0" lang="en-US" sz="3600" b="0" i="1" u="none" strike="noStrike" cap="none" spc="0" normalizeH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 </m:t>
                    </m:r>
                    <m:r>
                      <a:rPr kumimoji="0" lang="en-US" sz="3600" b="0" i="1" u="none" strike="noStrike" cap="none" spc="0" normalizeH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𝑂𝑃𝑇</m:t>
                    </m:r>
                    <m:r>
                      <a:rPr kumimoji="0" lang="en-US" sz="3600" b="0" i="1" u="none" strike="noStrike" cap="none" spc="0" normalizeH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+</m:t>
                    </m:r>
                    <m:f>
                      <m:fPr>
                        <m:type m:val="skw"/>
                        <m:ctrlPr>
                          <a:rPr lang="en-US" sz="3600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600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sz="3600" i="1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𝑝𝑜𝑙𝑦</m:t>
                    </m:r>
                    <m:d>
                      <m:dPr>
                        <m:ctrlPr>
                          <a:rPr lang="en-US" sz="3600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3600" i="1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en-US" sz="3600" i="1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360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sz="3600" i="1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</m:func>
                          </m:num>
                          <m:den>
                            <m:r>
                              <a:rPr lang="en-US" sz="3600" i="1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  <m:t>𝜀</m:t>
                            </m:r>
                          </m:den>
                        </m:f>
                      </m:e>
                    </m:d>
                  </m:oMath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33569C9-9D37-4DE6-AEBE-1678789C79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4500" y="7281458"/>
                <a:ext cx="10808280" cy="931730"/>
              </a:xfrm>
              <a:prstGeom prst="rect">
                <a:avLst/>
              </a:prstGeom>
              <a:blipFill>
                <a:blip r:embed="rId2"/>
                <a:stretch>
                  <a:fillRect l="-1636" b="-784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8B0136CA-2EF9-4A27-A311-BEB3B7BCD652}"/>
              </a:ext>
            </a:extLst>
          </p:cNvPr>
          <p:cNvSpPr txBox="1"/>
          <p:nvPr/>
        </p:nvSpPr>
        <p:spPr>
          <a:xfrm>
            <a:off x="8174030" y="10369709"/>
            <a:ext cx="923169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explicitly learn a good strategy from samples!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FCA471-D860-4DCC-8129-E9479878DEFC}"/>
              </a:ext>
            </a:extLst>
          </p:cNvPr>
          <p:cNvSpPr txBox="1"/>
          <p:nvPr/>
        </p:nvSpPr>
        <p:spPr>
          <a:xfrm>
            <a:off x="18379969" y="13064797"/>
            <a:ext cx="5990421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[Argue Frieze G. Seiler </a:t>
            </a:r>
            <a:r>
              <a:rPr lang="en-US" sz="2800" dirty="0" err="1">
                <a:solidFill>
                  <a:srgbClr val="FFA500"/>
                </a:solidFill>
              </a:rPr>
              <a:t>N</a:t>
            </a:r>
            <a:r>
              <a:rPr kumimoji="0" lang="en-US" sz="2800" b="0" i="0" u="none" strike="noStrike" cap="none" spc="0" normalizeH="0" baseline="0" dirty="0" err="1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eurips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 2022]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B9F7A11-4ACA-48EC-AB9D-88BEB5291FC5}"/>
                  </a:ext>
                </a:extLst>
              </p:cNvPr>
              <p:cNvSpPr txBox="1"/>
              <p:nvPr/>
            </p:nvSpPr>
            <p:spPr>
              <a:xfrm>
                <a:off x="1714500" y="4315496"/>
                <a:ext cx="15142479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Lato Regular"/>
                    <a:ea typeface="Lato Regular"/>
                    <a:cs typeface="Lato Regular"/>
                    <a:sym typeface="Lato Regular"/>
                  </a:rPr>
                  <a:t>Tomorrow: instance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𝐼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Lato Regular"/>
                    <a:ea typeface="Lato Regular"/>
                    <a:cs typeface="Lato Regular"/>
                    <a:sym typeface="Lato Regular"/>
                  </a:rPr>
                  <a:t> will arrive. Today: given epsilon (</a:t>
                </a:r>
                <a:r>
                  <a:rPr kumimoji="0" lang="en-US" sz="3600" b="0" i="0" u="none" strike="noStrike" cap="none" spc="0" normalizeH="0" baseline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Lato Regular"/>
                    <a:ea typeface="Lato Regular"/>
                    <a:cs typeface="Lato Regular"/>
                    <a:sym typeface="Lato Regular"/>
                  </a:rPr>
                  <a:t>i.i.d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Lato Regular"/>
                    <a:ea typeface="Lato Regular"/>
                    <a:cs typeface="Lato Regular"/>
                    <a:sym typeface="Lato Regular"/>
                  </a:rPr>
                  <a:t>.) sample from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𝐼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Lato Regular"/>
                    <a:ea typeface="Lato Regular"/>
                    <a:cs typeface="Lato Regular"/>
                    <a:sym typeface="Lato Regular"/>
                  </a:rPr>
                  <a:t>.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B9F7A11-4ACA-48EC-AB9D-88BEB5291F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4500" y="4315496"/>
                <a:ext cx="15142479" cy="656590"/>
              </a:xfrm>
              <a:prstGeom prst="rect">
                <a:avLst/>
              </a:prstGeom>
              <a:blipFill>
                <a:blip r:embed="rId3"/>
                <a:stretch>
                  <a:fillRect l="-1047" t="-13889" r="-1006" b="-3240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90BC0731-2BE0-45B3-98AF-1838D908998B}"/>
              </a:ext>
            </a:extLst>
          </p:cNvPr>
          <p:cNvSpPr txBox="1"/>
          <p:nvPr/>
        </p:nvSpPr>
        <p:spPr>
          <a:xfrm>
            <a:off x="1714500" y="3509062"/>
            <a:ext cx="7101304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b="1" dirty="0">
                <a:solidFill>
                  <a:srgbClr val="92D050"/>
                </a:solidFill>
              </a:rPr>
              <a:t>Recall model:</a:t>
            </a:r>
            <a:r>
              <a:rPr lang="en-US" sz="3600" dirty="0"/>
              <a:t> online with a sample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sym typeface="Lato Regular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A05DF04-01B8-4C96-ADF3-17EF9D080C5A}"/>
              </a:ext>
            </a:extLst>
          </p:cNvPr>
          <p:cNvSpPr txBox="1"/>
          <p:nvPr/>
        </p:nvSpPr>
        <p:spPr>
          <a:xfrm>
            <a:off x="9004386" y="11383010"/>
            <a:ext cx="757098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/>
              <a:t>N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ot possible with</a:t>
            </a: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 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worst-case arrivals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8DE112E-E3E1-4259-8530-B5541149D13B}"/>
                  </a:ext>
                </a:extLst>
              </p:cNvPr>
              <p:cNvSpPr txBox="1"/>
              <p:nvPr/>
            </p:nvSpPr>
            <p:spPr>
              <a:xfrm>
                <a:off x="14796725" y="7419028"/>
                <a:ext cx="5900398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≈</m:t>
                    </m:r>
                    <m:d>
                      <m:dPr>
                        <m:ctrlP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C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</m:ctrlPr>
                      </m:dPr>
                      <m:e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C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1+</m:t>
                        </m:r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C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𝜀</m:t>
                        </m:r>
                      </m:e>
                    </m:d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 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𝑂𝑃𝑇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if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𝑂𝑃𝑇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is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large</a:t>
                </a:r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C000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8DE112E-E3E1-4259-8530-B5541149D1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96725" y="7419028"/>
                <a:ext cx="5900398" cy="656590"/>
              </a:xfrm>
              <a:prstGeom prst="rect">
                <a:avLst/>
              </a:prstGeom>
              <a:blipFill>
                <a:blip r:embed="rId4"/>
                <a:stretch>
                  <a:fillRect t="-13889" r="-3409" b="-3240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C65956E-0122-47D3-8A22-FE7CF5DFD807}"/>
                  </a:ext>
                </a:extLst>
              </p:cNvPr>
              <p:cNvSpPr txBox="1"/>
              <p:nvPr/>
            </p:nvSpPr>
            <p:spPr>
              <a:xfrm>
                <a:off x="1752600" y="8625759"/>
                <a:ext cx="12428915" cy="93173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r>
                  <a:rPr kumimoji="0" lang="en-US" sz="3600" b="1" i="0" u="none" strike="noStrike" cap="none" spc="0" normalizeH="0" baseline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Using</a:t>
                </a:r>
                <a:r>
                  <a:rPr kumimoji="0" lang="en-US" sz="3600" b="1" i="0" u="none" strike="noStrike" cap="none" spc="0" normalizeH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Uniform convergence</a:t>
                </a:r>
                <a:r>
                  <a:rPr kumimoji="0" lang="en-US" sz="3600" b="1" i="0" u="none" strike="noStrike" cap="none" spc="0" normalizeH="0" baseline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: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load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US" sz="3600" b="0" i="1" u="none" strike="noStrike" cap="none" spc="0" normalizeH="0" smtClean="0">
                            <a:ln>
                              <a:noFill/>
                            </a:ln>
                            <a:solidFill>
                              <a:srgbClr val="FFC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</m:ctrlPr>
                      </m:dPr>
                      <m:e>
                        <m:r>
                          <a:rPr kumimoji="0" lang="en-US" sz="3600" b="0" i="0" u="none" strike="noStrike" cap="none" spc="0" normalizeH="0" smtClean="0">
                            <a:ln>
                              <a:noFill/>
                            </a:ln>
                            <a:solidFill>
                              <a:srgbClr val="FFC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1+</m:t>
                        </m:r>
                        <m:r>
                          <a:rPr kumimoji="0" lang="en-US" sz="3600" b="0" i="1" u="none" strike="noStrike" cap="none" spc="0" normalizeH="0" smtClean="0">
                            <a:ln>
                              <a:noFill/>
                            </a:ln>
                            <a:solidFill>
                              <a:srgbClr val="FFC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𝜀</m:t>
                        </m:r>
                      </m:e>
                    </m:d>
                    <m:r>
                      <a:rPr kumimoji="0" lang="en-US" sz="3600" b="0" i="1" u="none" strike="noStrike" cap="none" spc="0" normalizeH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 </m:t>
                    </m:r>
                    <m:r>
                      <a:rPr kumimoji="0" lang="en-US" sz="3600" b="0" i="1" u="none" strike="noStrike" cap="none" spc="0" normalizeH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𝑂𝑃𝑇</m:t>
                    </m:r>
                    <m:r>
                      <a:rPr kumimoji="0" lang="en-US" sz="3600" b="0" i="1" u="none" strike="noStrike" cap="none" spc="0" normalizeH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+</m:t>
                    </m:r>
                    <m:f>
                      <m:fPr>
                        <m:type m:val="skw"/>
                        <m:ctrlPr>
                          <a:rPr lang="en-US" sz="3600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600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sz="3600" i="1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𝑝𝑜𝑙𝑦</m:t>
                    </m:r>
                    <m:d>
                      <m:dPr>
                        <m:ctrlPr>
                          <a:rPr lang="en-US" sz="3600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3600" i="1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600" b="0" i="1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num>
                          <m:den>
                            <m:r>
                              <a:rPr lang="en-US" sz="3600" i="1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  <m:t>𝜀</m:t>
                            </m:r>
                          </m:den>
                        </m:f>
                      </m:e>
                    </m:d>
                  </m:oMath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C65956E-0122-47D3-8A22-FE7CF5DFD8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8625759"/>
                <a:ext cx="12428915" cy="931730"/>
              </a:xfrm>
              <a:prstGeom prst="rect">
                <a:avLst/>
              </a:prstGeom>
              <a:blipFill>
                <a:blip r:embed="rId5"/>
                <a:stretch>
                  <a:fillRect l="-1374" b="-784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85980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7" grpId="0"/>
      <p:bldP spid="3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ACCF8-1064-43F0-9C42-FCD8FFFE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algorithmic ideas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CEC7F57-147E-4D91-BBA0-423C93DB3D90}"/>
                  </a:ext>
                </a:extLst>
              </p:cNvPr>
              <p:cNvSpPr txBox="1"/>
              <p:nvPr/>
            </p:nvSpPr>
            <p:spPr>
              <a:xfrm>
                <a:off x="1616484" y="6746318"/>
                <a:ext cx="16268043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3600" b="1" dirty="0">
                    <a:solidFill>
                      <a:srgbClr val="FF3300"/>
                    </a:solidFill>
                  </a:rPr>
                  <a:t>Theorem 2: </a:t>
                </a:r>
                <a:r>
                  <a:rPr lang="en-US" sz="3600" dirty="0"/>
                  <a:t>Exist machine “weights” so that </a:t>
                </a:r>
                <a:r>
                  <a:rPr lang="en-US" sz="3600" dirty="0">
                    <a:solidFill>
                      <a:srgbClr val="FFC000"/>
                    </a:solidFill>
                  </a:rPr>
                  <a:t>proportional assignment </a:t>
                </a:r>
                <a:r>
                  <a:rPr lang="en-US" sz="3600" dirty="0"/>
                  <a:t>is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𝑂𝑃𝑇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CEC7F57-147E-4D91-BBA0-423C93DB3D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6484" y="6746318"/>
                <a:ext cx="16268043" cy="656590"/>
              </a:xfrm>
              <a:prstGeom prst="rect">
                <a:avLst/>
              </a:prstGeom>
              <a:blipFill>
                <a:blip r:embed="rId2"/>
                <a:stretch>
                  <a:fillRect l="-899" t="-14019" b="-33645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2A9345A-3DCD-4A6C-B57E-537248854ED4}"/>
                  </a:ext>
                </a:extLst>
              </p:cNvPr>
              <p:cNvSpPr txBox="1"/>
              <p:nvPr/>
            </p:nvSpPr>
            <p:spPr>
              <a:xfrm>
                <a:off x="1752600" y="4942839"/>
                <a:ext cx="13899639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3600" b="1" dirty="0">
                    <a:solidFill>
                      <a:srgbClr val="FF3300"/>
                    </a:solidFill>
                  </a:rPr>
                  <a:t>Fact 1: </a:t>
                </a:r>
                <a:r>
                  <a:rPr lang="en-US" sz="3600" dirty="0"/>
                  <a:t>if OPT large, then integer assignment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fractional assignment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2A9345A-3DCD-4A6C-B57E-537248854E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4942839"/>
                <a:ext cx="13899639" cy="656590"/>
              </a:xfrm>
              <a:prstGeom prst="rect">
                <a:avLst/>
              </a:prstGeom>
              <a:blipFill>
                <a:blip r:embed="rId3"/>
                <a:stretch>
                  <a:fillRect l="-1623" t="-13889" r="-1491" b="-3240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BC3425C9-AD93-4D64-BC15-55BE950DDF3F}"/>
              </a:ext>
            </a:extLst>
          </p:cNvPr>
          <p:cNvSpPr txBox="1"/>
          <p:nvPr/>
        </p:nvSpPr>
        <p:spPr>
          <a:xfrm>
            <a:off x="1752600" y="8549797"/>
            <a:ext cx="1462259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FF33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Theorem </a:t>
            </a:r>
            <a:r>
              <a:rPr lang="en-US" sz="3600" b="1" dirty="0">
                <a:solidFill>
                  <a:srgbClr val="FF3300"/>
                </a:solidFill>
              </a:rPr>
              <a:t>3: </a:t>
            </a:r>
            <a:r>
              <a:rPr lang="en-US" sz="3600" dirty="0"/>
              <a:t>Exists algorithm to find machine weights using small sample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ea typeface="Lato Regular"/>
              <a:cs typeface="Lato Regular"/>
              <a:sym typeface="Lato Regular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F62973D-76F9-49DA-AE94-74C8AD6819E8}"/>
              </a:ext>
            </a:extLst>
          </p:cNvPr>
          <p:cNvGrpSpPr/>
          <p:nvPr/>
        </p:nvGrpSpPr>
        <p:grpSpPr>
          <a:xfrm>
            <a:off x="22631400" y="4942839"/>
            <a:ext cx="480646" cy="5666304"/>
            <a:chOff x="22631400" y="4942839"/>
            <a:chExt cx="480646" cy="566630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1BBF4F9-CB15-4154-A0FA-BBCA4E119BA4}"/>
                </a:ext>
              </a:extLst>
            </p:cNvPr>
            <p:cNvSpPr/>
            <p:nvPr/>
          </p:nvSpPr>
          <p:spPr>
            <a:xfrm>
              <a:off x="22631400" y="4942839"/>
              <a:ext cx="480646" cy="49236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Lato Bold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F693B1A-3D19-4F4F-998A-A34BD22227BD}"/>
                </a:ext>
              </a:extLst>
            </p:cNvPr>
            <p:cNvSpPr/>
            <p:nvPr/>
          </p:nvSpPr>
          <p:spPr>
            <a:xfrm>
              <a:off x="22631400" y="5681973"/>
              <a:ext cx="480646" cy="49236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Lato Bold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24B9E81-A79C-49BC-8BCB-7BF8566C3267}"/>
                </a:ext>
              </a:extLst>
            </p:cNvPr>
            <p:cNvSpPr/>
            <p:nvPr/>
          </p:nvSpPr>
          <p:spPr>
            <a:xfrm>
              <a:off x="22631400" y="6421107"/>
              <a:ext cx="480646" cy="49236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Lato Bold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09D1940-9D7E-4187-891D-3B451357AE63}"/>
                </a:ext>
              </a:extLst>
            </p:cNvPr>
            <p:cNvSpPr/>
            <p:nvPr/>
          </p:nvSpPr>
          <p:spPr>
            <a:xfrm>
              <a:off x="22631400" y="7160241"/>
              <a:ext cx="480646" cy="49236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Lato Bold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14A7813-324B-45FF-92E3-6FA558EBC706}"/>
                </a:ext>
              </a:extLst>
            </p:cNvPr>
            <p:cNvSpPr/>
            <p:nvPr/>
          </p:nvSpPr>
          <p:spPr>
            <a:xfrm>
              <a:off x="22631400" y="7899375"/>
              <a:ext cx="480646" cy="49236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Lato Bold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6DC3369-AB49-443B-8420-DED3A4C4EDBE}"/>
                </a:ext>
              </a:extLst>
            </p:cNvPr>
            <p:cNvSpPr/>
            <p:nvPr/>
          </p:nvSpPr>
          <p:spPr>
            <a:xfrm>
              <a:off x="22631400" y="8638509"/>
              <a:ext cx="480646" cy="49236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Lato Bold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CB7D806-8A2E-4052-8AD0-7E5C9651BF0A}"/>
                </a:ext>
              </a:extLst>
            </p:cNvPr>
            <p:cNvSpPr/>
            <p:nvPr/>
          </p:nvSpPr>
          <p:spPr>
            <a:xfrm>
              <a:off x="22631400" y="9377643"/>
              <a:ext cx="480646" cy="49236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Lato Bold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1798FF8-2155-4C44-AD6B-F6AD588EC88B}"/>
                </a:ext>
              </a:extLst>
            </p:cNvPr>
            <p:cNvSpPr/>
            <p:nvPr/>
          </p:nvSpPr>
          <p:spPr>
            <a:xfrm>
              <a:off x="22631400" y="10116774"/>
              <a:ext cx="480646" cy="49236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Lato Bold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83BDAEB-54FC-4DF5-AB22-CEE29A257460}"/>
              </a:ext>
            </a:extLst>
          </p:cNvPr>
          <p:cNvGrpSpPr/>
          <p:nvPr/>
        </p:nvGrpSpPr>
        <p:grpSpPr>
          <a:xfrm>
            <a:off x="19822021" y="5189024"/>
            <a:ext cx="2809379" cy="3695670"/>
            <a:chOff x="17870128" y="4562667"/>
            <a:chExt cx="2809379" cy="369567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3D0517CC-7262-40BF-BDEC-7D64E99CBD87}"/>
                </a:ext>
              </a:extLst>
            </p:cNvPr>
            <p:cNvSpPr/>
            <p:nvPr/>
          </p:nvSpPr>
          <p:spPr>
            <a:xfrm>
              <a:off x="17870128" y="5652913"/>
              <a:ext cx="386862" cy="388021"/>
            </a:xfrm>
            <a:prstGeom prst="ellipse">
              <a:avLst/>
            </a:prstGeom>
            <a:solidFill>
              <a:srgbClr val="92D05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Lato Bold"/>
              </a:endParaRP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42DB9DD-FEAA-4D89-91F8-CE7395B1BAC1}"/>
                </a:ext>
              </a:extLst>
            </p:cNvPr>
            <p:cNvCxnSpPr>
              <a:cxnSpLocks/>
              <a:stCxn id="21" idx="7"/>
            </p:cNvCxnSpPr>
            <p:nvPr/>
          </p:nvCxnSpPr>
          <p:spPr>
            <a:xfrm flipV="1">
              <a:off x="18200335" y="4562667"/>
              <a:ext cx="2479172" cy="1147070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8C1AC21-3106-4A96-B693-FF358D78945C}"/>
                </a:ext>
              </a:extLst>
            </p:cNvPr>
            <p:cNvCxnSpPr>
              <a:cxnSpLocks/>
              <a:stCxn id="21" idx="6"/>
            </p:cNvCxnSpPr>
            <p:nvPr/>
          </p:nvCxnSpPr>
          <p:spPr>
            <a:xfrm>
              <a:off x="18256990" y="5846924"/>
              <a:ext cx="2422517" cy="933145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328A8E3-F492-4DB1-88D0-49FED9077FBB}"/>
                </a:ext>
              </a:extLst>
            </p:cNvPr>
            <p:cNvCxnSpPr>
              <a:cxnSpLocks/>
              <a:stCxn id="21" idx="5"/>
            </p:cNvCxnSpPr>
            <p:nvPr/>
          </p:nvCxnSpPr>
          <p:spPr>
            <a:xfrm>
              <a:off x="18200335" y="5984110"/>
              <a:ext cx="2479172" cy="2274227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D6CD4AD-FBFD-4FCA-A415-8761377FDC43}"/>
              </a:ext>
            </a:extLst>
          </p:cNvPr>
          <p:cNvGrpSpPr/>
          <p:nvPr/>
        </p:nvGrpSpPr>
        <p:grpSpPr>
          <a:xfrm>
            <a:off x="23367083" y="4905703"/>
            <a:ext cx="280526" cy="5651001"/>
            <a:chOff x="23367083" y="4905703"/>
            <a:chExt cx="280526" cy="565100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D9C9DCD-7868-43B8-8CE0-139A597089DC}"/>
                </a:ext>
              </a:extLst>
            </p:cNvPr>
            <p:cNvSpPr txBox="1"/>
            <p:nvPr/>
          </p:nvSpPr>
          <p:spPr>
            <a:xfrm>
              <a:off x="23367083" y="4905703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spc="0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rPr>
                <a:t>1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7B6C108-F1F8-44BA-B879-FC4A46A0D502}"/>
                </a:ext>
              </a:extLst>
            </p:cNvPr>
            <p:cNvSpPr txBox="1"/>
            <p:nvPr/>
          </p:nvSpPr>
          <p:spPr>
            <a:xfrm>
              <a:off x="23367083" y="5645571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rgbClr val="FFFF00"/>
                  </a:solidFill>
                </a:rPr>
                <a:t>2</a:t>
              </a:r>
              <a:endParaRPr kumimoji="0" lang="en-US" sz="24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BDFA566-BB04-4678-BB99-7433DE891C7A}"/>
                </a:ext>
              </a:extLst>
            </p:cNvPr>
            <p:cNvSpPr txBox="1"/>
            <p:nvPr/>
          </p:nvSpPr>
          <p:spPr>
            <a:xfrm>
              <a:off x="23367083" y="6385439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rgbClr val="FFFF00"/>
                  </a:solidFill>
                </a:rPr>
                <a:t>3</a:t>
              </a:r>
              <a:endParaRPr kumimoji="0" lang="en-US" sz="24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3223E53-0059-491F-B60D-4E5F90BED6EC}"/>
                </a:ext>
              </a:extLst>
            </p:cNvPr>
            <p:cNvSpPr txBox="1"/>
            <p:nvPr/>
          </p:nvSpPr>
          <p:spPr>
            <a:xfrm>
              <a:off x="23367083" y="7125307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rgbClr val="FFFF00"/>
                  </a:solidFill>
                </a:rPr>
                <a:t>2</a:t>
              </a:r>
              <a:endParaRPr kumimoji="0" lang="en-US" sz="24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5DAD212-2BFC-480D-8901-D4416E1ACBCF}"/>
                </a:ext>
              </a:extLst>
            </p:cNvPr>
            <p:cNvSpPr txBox="1"/>
            <p:nvPr/>
          </p:nvSpPr>
          <p:spPr>
            <a:xfrm>
              <a:off x="23367083" y="7865175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spc="0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rPr>
                <a:t>1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5CFFDC8-C9CC-44DD-A2CE-91A91FD9A1FE}"/>
                </a:ext>
              </a:extLst>
            </p:cNvPr>
            <p:cNvSpPr txBox="1"/>
            <p:nvPr/>
          </p:nvSpPr>
          <p:spPr>
            <a:xfrm>
              <a:off x="23367083" y="8605043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spc="0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rPr>
                <a:t>4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1FED4E3-B8F0-457C-A955-4B33B4D21D42}"/>
                </a:ext>
              </a:extLst>
            </p:cNvPr>
            <p:cNvSpPr txBox="1"/>
            <p:nvPr/>
          </p:nvSpPr>
          <p:spPr>
            <a:xfrm>
              <a:off x="23367083" y="9344911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spc="0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rPr>
                <a:t>1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29E49EB-FBD5-455E-B2E8-A5B8B2490EB7}"/>
                </a:ext>
              </a:extLst>
            </p:cNvPr>
            <p:cNvSpPr txBox="1"/>
            <p:nvPr/>
          </p:nvSpPr>
          <p:spPr>
            <a:xfrm>
              <a:off x="23367083" y="10084780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rgbClr val="FFFF00"/>
                  </a:solidFill>
                </a:rPr>
                <a:t>5</a:t>
              </a:r>
              <a:endParaRPr kumimoji="0" lang="en-US" sz="24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55F5B31-E998-4F46-9D24-DBBA270FD990}"/>
              </a:ext>
            </a:extLst>
          </p:cNvPr>
          <p:cNvGrpSpPr/>
          <p:nvPr/>
        </p:nvGrpSpPr>
        <p:grpSpPr>
          <a:xfrm>
            <a:off x="21068186" y="5073715"/>
            <a:ext cx="894541" cy="3475215"/>
            <a:chOff x="21068186" y="5073715"/>
            <a:chExt cx="894541" cy="347521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43BC192F-FB30-41A1-996A-7B40FC16E9D6}"/>
                    </a:ext>
                  </a:extLst>
                </p:cNvPr>
                <p:cNvSpPr txBox="1"/>
                <p:nvPr/>
              </p:nvSpPr>
              <p:spPr>
                <a:xfrm>
                  <a:off x="21068186" y="5073715"/>
                  <a:ext cx="641201" cy="58144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50800" tIns="50800" rIns="50800" bIns="50800" numCol="1" spcCol="38100" rtlCol="0" anchor="ctr">
                  <a:spAutoFit/>
                </a:bodyPr>
                <a:lstStyle/>
                <a:p>
                  <a:pPr marL="0" marR="0" indent="0" algn="ctr" defTabSz="2438338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type m:val="skw"/>
                            <m:ctrlPr>
                              <a:rPr kumimoji="0" lang="en-US" sz="24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sym typeface="Lato Regular"/>
                              </a:rPr>
                            </m:ctrlPr>
                          </m:fPr>
                          <m:num>
                            <m:r>
                              <a:rPr kumimoji="0" lang="en-US" sz="24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sym typeface="Lato Regular"/>
                              </a:rPr>
                              <m:t>1</m:t>
                            </m:r>
                          </m:num>
                          <m:den>
                            <m:r>
                              <a:rPr kumimoji="0" lang="en-US" sz="24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sym typeface="Lato Regular"/>
                              </a:rPr>
                              <m:t>7</m:t>
                            </m:r>
                          </m:den>
                        </m:f>
                      </m:oMath>
                    </m:oMathPara>
                  </a14:m>
                  <a:endParaRPr kumimoji="0" lang="en-US" sz="24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Lato Regular"/>
                    <a:ea typeface="Lato Regular"/>
                    <a:cs typeface="Lato Regular"/>
                    <a:sym typeface="Lato Regular"/>
                  </a:endParaRPr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43BC192F-FB30-41A1-996A-7B40FC16E9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068186" y="5073715"/>
                  <a:ext cx="641201" cy="581441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032114E9-6D26-4888-917D-DF73178C5250}"/>
                    </a:ext>
                  </a:extLst>
                </p:cNvPr>
                <p:cNvSpPr txBox="1"/>
                <p:nvPr/>
              </p:nvSpPr>
              <p:spPr>
                <a:xfrm>
                  <a:off x="21321526" y="6364283"/>
                  <a:ext cx="641201" cy="58144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50800" tIns="50800" rIns="50800" bIns="50800" numCol="1" spcCol="38100" rtlCol="0" anchor="ctr">
                  <a:spAutoFit/>
                </a:bodyPr>
                <a:lstStyle/>
                <a:p>
                  <a:pPr marL="0" marR="0" indent="0" algn="ctr" defTabSz="2438338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type m:val="skw"/>
                            <m:ctrlPr>
                              <a:rPr kumimoji="0" lang="en-US" sz="24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sym typeface="Lato Regular"/>
                              </a:rPr>
                            </m:ctrlPr>
                          </m:fPr>
                          <m:num>
                            <m:r>
                              <a:rPr kumimoji="0" lang="en-US" sz="24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sym typeface="Lato Regular"/>
                              </a:rPr>
                              <m:t>2</m:t>
                            </m:r>
                          </m:num>
                          <m:den>
                            <m:r>
                              <a:rPr kumimoji="0" lang="en-US" sz="24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sym typeface="Lato Regular"/>
                              </a:rPr>
                              <m:t>7</m:t>
                            </m:r>
                          </m:den>
                        </m:f>
                      </m:oMath>
                    </m:oMathPara>
                  </a14:m>
                  <a:endParaRPr kumimoji="0" lang="en-US" sz="24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Lato Regular"/>
                    <a:ea typeface="Lato Regular"/>
                    <a:cs typeface="Lato Regular"/>
                    <a:sym typeface="Lato Regular"/>
                  </a:endParaRPr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032114E9-6D26-4888-917D-DF73178C525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321526" y="6364283"/>
                  <a:ext cx="641201" cy="58144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D755F376-E5C7-4571-AD16-B048018B014E}"/>
                    </a:ext>
                  </a:extLst>
                </p:cNvPr>
                <p:cNvSpPr txBox="1"/>
                <p:nvPr/>
              </p:nvSpPr>
              <p:spPr>
                <a:xfrm>
                  <a:off x="21099540" y="7968835"/>
                  <a:ext cx="641201" cy="58009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50800" tIns="50800" rIns="50800" bIns="50800" numCol="1" spcCol="38100" rtlCol="0" anchor="ctr">
                  <a:spAutoFit/>
                </a:bodyPr>
                <a:lstStyle/>
                <a:p>
                  <a:pPr marL="0" marR="0" indent="0" algn="ctr" defTabSz="2438338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type m:val="skw"/>
                            <m:ctrlPr>
                              <a:rPr kumimoji="0" lang="en-US" sz="24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sym typeface="Lato Regular"/>
                              </a:rPr>
                            </m:ctrlPr>
                          </m:fPr>
                          <m:num>
                            <m:r>
                              <a:rPr kumimoji="0" lang="en-US" sz="24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sym typeface="Lato Regular"/>
                              </a:rPr>
                              <m:t>4</m:t>
                            </m:r>
                          </m:num>
                          <m:den>
                            <m:r>
                              <a:rPr kumimoji="0" lang="en-US" sz="24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sym typeface="Lato Regular"/>
                              </a:rPr>
                              <m:t>7</m:t>
                            </m:r>
                          </m:den>
                        </m:f>
                      </m:oMath>
                    </m:oMathPara>
                  </a14:m>
                  <a:endParaRPr kumimoji="0" lang="en-US" sz="24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Lato Regular"/>
                    <a:ea typeface="Lato Regular"/>
                    <a:cs typeface="Lato Regular"/>
                    <a:sym typeface="Lato Regular"/>
                  </a:endParaRPr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D755F376-E5C7-4571-AD16-B048018B014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099540" y="7968835"/>
                  <a:ext cx="641201" cy="58009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B2C76A2-7A7D-4E28-8985-44175AF7483E}"/>
              </a:ext>
            </a:extLst>
          </p:cNvPr>
          <p:cNvGrpSpPr/>
          <p:nvPr/>
        </p:nvGrpSpPr>
        <p:grpSpPr>
          <a:xfrm>
            <a:off x="19855526" y="5218342"/>
            <a:ext cx="2809379" cy="4434804"/>
            <a:chOff x="17870128" y="4562667"/>
            <a:chExt cx="2809379" cy="4434804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AD0A03DA-308C-4F2C-9C41-A4BBF5292815}"/>
                </a:ext>
              </a:extLst>
            </p:cNvPr>
            <p:cNvSpPr/>
            <p:nvPr/>
          </p:nvSpPr>
          <p:spPr>
            <a:xfrm>
              <a:off x="17870128" y="8476929"/>
              <a:ext cx="386862" cy="388021"/>
            </a:xfrm>
            <a:prstGeom prst="ellipse">
              <a:avLst/>
            </a:prstGeom>
            <a:solidFill>
              <a:srgbClr val="FFC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Lato Bold"/>
              </a:endParaRP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E6345DB-C209-435B-AFC1-F9E978A1AFD1}"/>
                </a:ext>
              </a:extLst>
            </p:cNvPr>
            <p:cNvCxnSpPr>
              <a:cxnSpLocks/>
              <a:stCxn id="36" idx="7"/>
            </p:cNvCxnSpPr>
            <p:nvPr/>
          </p:nvCxnSpPr>
          <p:spPr>
            <a:xfrm flipV="1">
              <a:off x="18200335" y="4562667"/>
              <a:ext cx="2479172" cy="3971086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668A04D8-379E-4978-9DAB-06E7287BE1A7}"/>
                </a:ext>
              </a:extLst>
            </p:cNvPr>
            <p:cNvCxnSpPr>
              <a:cxnSpLocks/>
              <a:stCxn id="36" idx="6"/>
            </p:cNvCxnSpPr>
            <p:nvPr/>
          </p:nvCxnSpPr>
          <p:spPr>
            <a:xfrm>
              <a:off x="18256990" y="8670940"/>
              <a:ext cx="2422517" cy="326531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5C52AFE1-D4C7-47E6-B738-25DBE200545A}"/>
              </a:ext>
            </a:extLst>
          </p:cNvPr>
          <p:cNvSpPr txBox="1"/>
          <p:nvPr/>
        </p:nvSpPr>
        <p:spPr>
          <a:xfrm>
            <a:off x="2304945" y="5700949"/>
            <a:ext cx="2257028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Chernoff bound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F2FD0AA-4AC3-4BDF-89D6-0AF1E3E9177F}"/>
              </a:ext>
            </a:extLst>
          </p:cNvPr>
          <p:cNvSpPr txBox="1"/>
          <p:nvPr/>
        </p:nvSpPr>
        <p:spPr>
          <a:xfrm>
            <a:off x="2304945" y="7504428"/>
            <a:ext cx="2119170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Convex duality</a:t>
            </a:r>
          </a:p>
        </p:txBody>
      </p:sp>
    </p:spTree>
    <p:extLst>
      <p:ext uri="{BB962C8B-B14F-4D97-AF65-F5344CB8AC3E}">
        <p14:creationId xmlns:p14="http://schemas.microsoft.com/office/powerpoint/2010/main" val="31764736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2" grpId="0"/>
      <p:bldP spid="40" grpId="0"/>
      <p:bldP spid="4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ACCF8-1064-43F0-9C42-FCD8FFFE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#1: convex opt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CEC7F57-147E-4D91-BBA0-423C93DB3D90}"/>
                  </a:ext>
                </a:extLst>
              </p:cNvPr>
              <p:cNvSpPr txBox="1"/>
              <p:nvPr/>
            </p:nvSpPr>
            <p:spPr>
              <a:xfrm>
                <a:off x="2053281" y="3485081"/>
                <a:ext cx="18221911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3600" b="1" dirty="0">
                    <a:solidFill>
                      <a:srgbClr val="FF3300"/>
                    </a:solidFill>
                  </a:rPr>
                  <a:t>Theorem 2: </a:t>
                </a:r>
                <a:r>
                  <a:rPr lang="en-US" sz="3600" dirty="0"/>
                  <a:t>Exist machine weights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36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36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36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36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,…, </m:t>
                        </m:r>
                        <m:sSub>
                          <m:sSubPr>
                            <m:ctrlPr>
                              <a:rPr lang="en-US" sz="36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36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3600" dirty="0">
                    <a:solidFill>
                      <a:srgbClr val="FFFF00"/>
                    </a:solidFill>
                  </a:rPr>
                  <a:t> </a:t>
                </a:r>
                <a:r>
                  <a:rPr lang="en-US" sz="3600" dirty="0"/>
                  <a:t>so that proportional assignment is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𝑂𝑃𝑇</m:t>
                    </m:r>
                    <m:r>
                      <a:rPr lang="en-US" sz="3600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CEC7F57-147E-4D91-BBA0-423C93DB3D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3281" y="3485081"/>
                <a:ext cx="18221911" cy="656590"/>
              </a:xfrm>
              <a:prstGeom prst="rect">
                <a:avLst/>
              </a:prstGeom>
              <a:blipFill>
                <a:blip r:embed="rId2"/>
                <a:stretch>
                  <a:fillRect l="-769" t="-14019" b="-33645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E36EB53-AC31-48BA-BEBA-90AB7AE9E781}"/>
                  </a:ext>
                </a:extLst>
              </p:cNvPr>
              <p:cNvSpPr txBox="1"/>
              <p:nvPr/>
            </p:nvSpPr>
            <p:spPr>
              <a:xfrm>
                <a:off x="4773359" y="8375020"/>
                <a:ext cx="2629694" cy="135331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kumimoji="0" lang="en-US" sz="32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92D05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</m:ctrlPr>
                        </m:naryPr>
                        <m:sub>
                          <m:r>
                            <a:rPr kumimoji="0" lang="en-US" sz="32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92D05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kumimoji="0" lang="en-US" sz="32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92D05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Lato Regular"/>
                                  <a:cs typeface="Lato Regular"/>
                                  <a:sym typeface="Lato Regular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92D05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Lato Regular"/>
                                  <a:cs typeface="Lato Regular"/>
                                  <a:sym typeface="Lato Regular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32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92D05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Lato Regular"/>
                                  <a:cs typeface="Lato Regular"/>
                                  <a:sym typeface="Lato Regular"/>
                                </a:rPr>
                                <m:t>𝑖𝑗</m:t>
                              </m:r>
                            </m:sub>
                          </m:sSub>
                        </m:e>
                      </m:nary>
                      <m:r>
                        <a:rPr kumimoji="0" lang="en-US" sz="32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≤</m:t>
                      </m:r>
                      <m:r>
                        <a:rPr kumimoji="0" lang="en-US" sz="32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𝑂𝑃𝑇</m:t>
                      </m:r>
                    </m:oMath>
                  </m:oMathPara>
                </a14:m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92D050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E36EB53-AC31-48BA-BEBA-90AB7AE9E7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3359" y="8375020"/>
                <a:ext cx="2629694" cy="135331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77BC1ED-AE15-42C6-9C37-7F3D58B994F4}"/>
                  </a:ext>
                </a:extLst>
              </p:cNvPr>
              <p:cNvSpPr txBox="1"/>
              <p:nvPr/>
            </p:nvSpPr>
            <p:spPr>
              <a:xfrm>
                <a:off x="4737548" y="6657604"/>
                <a:ext cx="2070823" cy="135331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kumimoji="0" lang="en-US" sz="32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kumimoji="0" lang="en-US" sz="32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𝑖</m:t>
                          </m:r>
                          <m:r>
                            <a:rPr kumimoji="0" lang="en-US" sz="32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~</m:t>
                          </m:r>
                          <m:r>
                            <a:rPr kumimoji="0" lang="en-US" sz="32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kumimoji="0" lang="en-US" sz="32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FFC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Lato Regular"/>
                                  <a:cs typeface="Lato Regular"/>
                                  <a:sym typeface="Lato Regular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FFC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Lato Regular"/>
                                  <a:cs typeface="Lato Regular"/>
                                  <a:sym typeface="Lato Regular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32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FFC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Lato Regular"/>
                                  <a:cs typeface="Lato Regular"/>
                                  <a:sym typeface="Lato Regular"/>
                                </a:rPr>
                                <m:t>𝑖𝑗</m:t>
                              </m:r>
                            </m:sub>
                          </m:sSub>
                        </m:e>
                      </m:nary>
                      <m:r>
                        <a:rPr kumimoji="0" lang="en-US" sz="32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=1</m:t>
                      </m:r>
                    </m:oMath>
                  </m:oMathPara>
                </a14:m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FFC000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77BC1ED-AE15-42C6-9C37-7F3D58B994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7548" y="6657604"/>
                <a:ext cx="2070823" cy="13533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E4A0246-A212-4BF1-A369-772510955AE9}"/>
                  </a:ext>
                </a:extLst>
              </p:cNvPr>
              <p:cNvSpPr txBox="1"/>
              <p:nvPr/>
            </p:nvSpPr>
            <p:spPr>
              <a:xfrm>
                <a:off x="4677759" y="10078939"/>
                <a:ext cx="2252665" cy="63459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32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</m:ctrlPr>
                        </m:sSubPr>
                        <m:e>
                          <m:r>
                            <a:rPr kumimoji="0" lang="en-US" sz="32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𝑥</m:t>
                          </m:r>
                        </m:e>
                        <m:sub>
                          <m:r>
                            <a:rPr kumimoji="0" lang="en-US" sz="32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𝑖𝑗</m:t>
                          </m:r>
                        </m:sub>
                      </m:sSub>
                      <m:r>
                        <a:rPr kumimoji="0" lang="en-US" sz="32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≥0</m:t>
                      </m:r>
                    </m:oMath>
                  </m:oMathPara>
                </a14:m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E4A0246-A212-4BF1-A369-772510955A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7759" y="10078939"/>
                <a:ext cx="2252665" cy="63459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8307EB5-7594-4F3C-8AB6-4700745887E6}"/>
                  </a:ext>
                </a:extLst>
              </p:cNvPr>
              <p:cNvSpPr txBox="1"/>
              <p:nvPr/>
            </p:nvSpPr>
            <p:spPr>
              <a:xfrm>
                <a:off x="3521396" y="4940187"/>
                <a:ext cx="4039521" cy="135331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32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3200" b="0" i="0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min</m:t>
                          </m:r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32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FFFFFF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Lato Regular"/>
                                  <a:cs typeface="Lato Regular"/>
                                  <a:sym typeface="Lato Regular"/>
                                </a:rPr>
                              </m:ctrlPr>
                            </m:naryPr>
                            <m:sub>
                              <m:r>
                                <a:rPr kumimoji="0" lang="en-US" sz="32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FFFFFF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Lato Regular"/>
                                  <a:cs typeface="Lato Regular"/>
                                  <a:sym typeface="Lato Regular"/>
                                </a:rPr>
                                <m:t>𝑖𝑗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FFFFFF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ea typeface="Lato Regular"/>
                                      <a:cs typeface="Lato Regular"/>
                                      <a:sym typeface="Lato Regular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FFFFFF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ea typeface="Lato Regular"/>
                                      <a:cs typeface="Lato Regular"/>
                                      <a:sym typeface="Lato Regular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FFFFFF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ea typeface="Lato Regular"/>
                                      <a:cs typeface="Lato Regular"/>
                                      <a:sym typeface="Lato Regular"/>
                                    </a:rPr>
                                    <m:t>𝑖𝑗</m:t>
                                  </m:r>
                                </m:sub>
                              </m:sSub>
                            </m:e>
                          </m:nary>
                          <m:func>
                            <m:funcPr>
                              <m:ctrlPr>
                                <a:rPr kumimoji="0" lang="en-US" sz="32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FFFFFF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Lato Regular"/>
                                  <a:cs typeface="Lato Regular"/>
                                  <a:sym typeface="Lato Regular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0" lang="en-US" sz="3200" b="0" i="0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FFFFFF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Lato Regular"/>
                                  <a:cs typeface="Lato Regular"/>
                                  <a:sym typeface="Lato Regular"/>
                                </a:rPr>
                                <m:t>log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FFFFFF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ea typeface="Lato Regular"/>
                                      <a:cs typeface="Lato Regular"/>
                                      <a:sym typeface="Lato Regular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FFFFFF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ea typeface="Lato Regular"/>
                                      <a:cs typeface="Lato Regular"/>
                                      <a:sym typeface="Lato Regular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FFFFFF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ea typeface="Lato Regular"/>
                                      <a:cs typeface="Lato Regular"/>
                                      <a:sym typeface="Lato Regular"/>
                                    </a:rPr>
                                    <m:t>𝑖𝑗</m:t>
                                  </m:r>
                                </m:sub>
                              </m:sSub>
                            </m:e>
                          </m:func>
                        </m:e>
                      </m:func>
                    </m:oMath>
                  </m:oMathPara>
                </a14:m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8307EB5-7594-4F3C-8AB6-4700745887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1396" y="4940187"/>
                <a:ext cx="4039521" cy="135331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1FF17FC-54E0-4967-AFE5-BDAE9B930D67}"/>
                  </a:ext>
                </a:extLst>
              </p:cNvPr>
              <p:cNvSpPr txBox="1"/>
              <p:nvPr/>
            </p:nvSpPr>
            <p:spPr>
              <a:xfrm>
                <a:off x="8856699" y="8399124"/>
                <a:ext cx="3318793" cy="135331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kumimoji="0" lang="en-US" sz="32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</m:ctrlPr>
                        </m:naryPr>
                        <m:sub>
                          <m:r>
                            <a:rPr kumimoji="0" lang="en-US" sz="32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kumimoji="0" lang="en-US" sz="32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FFFFFF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Lato Regular"/>
                                  <a:cs typeface="Lato Regular"/>
                                  <a:sym typeface="Lato Regular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FFFFFF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Lato Regular"/>
                                  <a:cs typeface="Lato Regular"/>
                                  <a:sym typeface="Lato Regular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32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FFFFFF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Lato Regular"/>
                                  <a:cs typeface="Lato Regular"/>
                                  <a:sym typeface="Lato Regular"/>
                                </a:rPr>
                                <m:t>𝑖𝑗</m:t>
                              </m:r>
                            </m:sub>
                          </m:sSub>
                        </m:e>
                      </m:nary>
                      <m:r>
                        <a:rPr kumimoji="0" lang="en-US" sz="32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≤</m:t>
                      </m:r>
                      <m:r>
                        <a:rPr kumimoji="0" lang="en-US" sz="32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𝑂𝑃𝑇</m:t>
                      </m:r>
                      <m:r>
                        <a:rPr kumimoji="0" lang="en-US" sz="32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+</m:t>
                      </m:r>
                      <m:r>
                        <a:rPr kumimoji="0" lang="en-US" sz="32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𝜀</m:t>
                      </m:r>
                    </m:oMath>
                  </m:oMathPara>
                </a14:m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1FF17FC-54E0-4967-AFE5-BDAE9B930D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6699" y="8399124"/>
                <a:ext cx="3318793" cy="135331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F419D69-D709-4F89-A8D9-78FE5211DD67}"/>
                  </a:ext>
                </a:extLst>
              </p:cNvPr>
              <p:cNvSpPr txBox="1"/>
              <p:nvPr/>
            </p:nvSpPr>
            <p:spPr>
              <a:xfrm>
                <a:off x="2394759" y="11508873"/>
                <a:ext cx="19594481" cy="7595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r>
                  <a:rPr kumimoji="0" lang="en-US" sz="3600" b="0" u="none" strike="noStrike" cap="none" spc="0" normalizeH="0" baseline="0" dirty="0">
                    <a:ln>
                      <a:noFill/>
                    </a:ln>
                    <a:solidFill>
                      <a:srgbClr val="92D050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Lagrangian</a:t>
                </a:r>
                <a:r>
                  <a:rPr kumimoji="0" lang="en-US" sz="3600" b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ℒ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e>
                    </m:nary>
                    <m:func>
                      <m:func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60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sSub>
                          <m:sSubPr>
                            <m:ctrlPr>
                              <a:rPr lang="en-US" sz="3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e>
                    </m:func>
                    <m:r>
                      <a:rPr lang="en-US" sz="3600" b="0" i="0" smtClean="0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supHide m:val="on"/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3600" b="1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1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𝝀</m:t>
                            </m:r>
                          </m:e>
                          <m:sub>
                            <m:r>
                              <a:rPr lang="en-US" sz="3600" b="1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𝒋</m:t>
                            </m:r>
                          </m:sub>
                        </m:sSub>
                      </m:e>
                    </m:nary>
                    <m:r>
                      <a:rPr lang="en-US" sz="3600" b="0" i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3600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600" b="0" i="0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en-US" sz="3600" b="0" i="1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3600" b="0" i="1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sz="3600" b="0" i="1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600" b="0" i="1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600" b="0" i="1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</m:e>
                        </m:nary>
                        <m:r>
                          <a:rPr lang="en-US" sz="3600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 −1</m:t>
                        </m:r>
                      </m:e>
                    </m:d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supHide m:val="on"/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3600" b="1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1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</m:e>
                          <m:sub>
                            <m:r>
                              <a:rPr lang="en-US" sz="3600" b="1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e>
                    </m:nary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3600" b="0" i="1" smtClea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sz="3600" b="0" i="1" smtClean="0">
                                <a:solidFill>
                                  <a:srgbClr val="92D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3600" b="0" i="1" smtClean="0">
                                <a:solidFill>
                                  <a:srgbClr val="92D05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sz="3600" b="0" i="1" smtClean="0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600" b="0" i="1" smtClean="0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3600" b="0" i="1" smtClean="0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</m:e>
                        </m:nary>
                        <m:r>
                          <a:rPr lang="en-US" sz="3600" b="0" i="1" smtClea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600" b="0" i="1" smtClea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𝑂𝑃𝑇</m:t>
                        </m:r>
                      </m:e>
                    </m:d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chr m:val="∑"/>
                        <m:supHide m:val="on"/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3600" b="1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1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𝝂</m:t>
                            </m:r>
                          </m:e>
                          <m:sub>
                            <m:r>
                              <a:rPr lang="en-US" sz="3600" b="1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𝒊𝒋</m:t>
                            </m:r>
                          </m:sub>
                        </m:sSub>
                        <m:sSub>
                          <m:sSubPr>
                            <m:ctrlP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e>
                    </m:nary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600" dirty="0"/>
                  <a:t> 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F419D69-D709-4F89-A8D9-78FE5211DD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4759" y="11508873"/>
                <a:ext cx="19594481" cy="759503"/>
              </a:xfrm>
              <a:prstGeom prst="rect">
                <a:avLst/>
              </a:prstGeom>
              <a:blipFill>
                <a:blip r:embed="rId8"/>
                <a:stretch>
                  <a:fillRect t="-8000" b="-18400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E434EB7-1984-4024-9F43-D78697C6B780}"/>
                  </a:ext>
                </a:extLst>
              </p:cNvPr>
              <p:cNvSpPr txBox="1"/>
              <p:nvPr/>
            </p:nvSpPr>
            <p:spPr>
              <a:xfrm>
                <a:off x="15821220" y="5431952"/>
                <a:ext cx="4097725" cy="222432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Lato Regular"/>
                    <a:ea typeface="Lato Regular"/>
                    <a:cs typeface="Lato Regular"/>
                    <a:sym typeface="Lato Regular"/>
                  </a:rPr>
                  <a:t>at optimality,</a:t>
                </a:r>
              </a:p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lang="en-US" sz="3600" dirty="0"/>
              </a:p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</m:ctrlPr>
                      </m:sSubPr>
                      <m:e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𝑥</m:t>
                        </m:r>
                      </m:e>
                      <m:sub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𝑖𝑗</m:t>
                        </m:r>
                      </m:sub>
                    </m:sSub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=</m:t>
                    </m:r>
                    <m:f>
                      <m:fPr>
                        <m:ctrlP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kumimoji="0" lang="en-US" sz="36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</m:ctrlPr>
                          </m:sSupPr>
                          <m:e>
                            <m:r>
                              <a:rPr kumimoji="0" lang="en-US" sz="36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𝑒</m:t>
                            </m:r>
                          </m:e>
                          <m:sup>
                            <m:sSub>
                              <m:sSubPr>
                                <m:ctrlPr>
                                  <a:rPr kumimoji="0" lang="en-US" sz="36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</m:ctrlPr>
                              </m:sSubPr>
                              <m:e>
                                <m:r>
                                  <a:rPr kumimoji="0" lang="en-US" sz="36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kumimoji="0" lang="en-US" sz="36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  <m:t>𝑖</m:t>
                                </m:r>
                              </m:sub>
                            </m:sSub>
                          </m:sup>
                        </m:sSup>
                      </m:num>
                      <m:den>
                        <m:nary>
                          <m:naryPr>
                            <m:chr m:val="∑"/>
                            <m:supHide m:val="on"/>
                            <m:ctrlPr>
                              <a:rPr kumimoji="0" lang="en-US" sz="36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kumimoji="0" lang="en-US" sz="36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𝑘</m:t>
                            </m:r>
                            <m:r>
                              <a:rPr kumimoji="0" lang="en-US" sz="36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~</m:t>
                            </m:r>
                            <m:r>
                              <a:rPr kumimoji="0" lang="en-US" sz="36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𝑗</m:t>
                            </m:r>
                          </m:sub>
                          <m:sup/>
                          <m:e>
                            <m:sSup>
                              <m:sSupPr>
                                <m:ctrlPr>
                                  <a:rPr kumimoji="0" lang="en-US" sz="36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</m:ctrlPr>
                              </m:sSupPr>
                              <m:e>
                                <m:r>
                                  <a:rPr kumimoji="0" lang="en-US" sz="36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  <m:t>𝑒</m:t>
                                </m:r>
                              </m:e>
                              <m:sup>
                                <m:sSub>
                                  <m:sSubPr>
                                    <m:ctrlPr>
                                      <a:rPr kumimoji="0" lang="en-US" sz="3600" b="0" i="1" u="none" strike="noStrike" cap="none" spc="0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FFFFFF"/>
                                        </a:solidFill>
                                        <a:effectLst/>
                                        <a:uFillTx/>
                                        <a:latin typeface="Cambria Math" panose="02040503050406030204" pitchFamily="18" charset="0"/>
                                        <a:ea typeface="Lato Regular"/>
                                        <a:cs typeface="Lato Regular"/>
                                        <a:sym typeface="Lato Regular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3600" b="0" i="1" u="none" strike="noStrike" cap="none" spc="0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FFFFFF"/>
                                        </a:solidFill>
                                        <a:effectLst/>
                                        <a:uFillTx/>
                                        <a:latin typeface="Cambria Math" panose="02040503050406030204" pitchFamily="18" charset="0"/>
                                        <a:ea typeface="Lato Regular"/>
                                        <a:cs typeface="Lato Regular"/>
                                        <a:sym typeface="Lato Regular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kumimoji="0" lang="en-US" sz="3600" b="0" i="1" u="none" strike="noStrike" cap="none" spc="0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FFFFFF"/>
                                        </a:solidFill>
                                        <a:effectLst/>
                                        <a:uFillTx/>
                                        <a:latin typeface="Cambria Math" panose="02040503050406030204" pitchFamily="18" charset="0"/>
                                        <a:ea typeface="Lato Regular"/>
                                        <a:cs typeface="Lato Regular"/>
                                        <a:sym typeface="Lato Regular"/>
                                      </a:rPr>
                                      <m:t>𝑘</m:t>
                                    </m:r>
                                  </m:sub>
                                </m:sSub>
                              </m:sup>
                            </m:sSup>
                          </m:e>
                        </m:nary>
                      </m:den>
                    </m:f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Lato Regular"/>
                    <a:ea typeface="Lato Regular"/>
                    <a:cs typeface="Lato Regular"/>
                    <a:sym typeface="Lato Regular"/>
                  </a:rPr>
                  <a:t>   if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𝑖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~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𝑗</m:t>
                    </m:r>
                  </m:oMath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E434EB7-1984-4024-9F43-D78697C6B7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21220" y="5431952"/>
                <a:ext cx="4097725" cy="2224327"/>
              </a:xfrm>
              <a:prstGeom prst="rect">
                <a:avLst/>
              </a:prstGeom>
              <a:blipFill>
                <a:blip r:embed="rId9"/>
                <a:stretch>
                  <a:fillRect t="-3562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B8973BF-9D75-4E7D-BED0-373918542C0B}"/>
                  </a:ext>
                </a:extLst>
              </p:cNvPr>
              <p:cNvSpPr txBox="1"/>
              <p:nvPr/>
            </p:nvSpPr>
            <p:spPr>
              <a:xfrm>
                <a:off x="16532325" y="7635245"/>
                <a:ext cx="2198294" cy="189224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lang="en-US" sz="3600" dirty="0"/>
              </a:p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6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=</m:t>
                      </m:r>
                      <m:f>
                        <m:fPr>
                          <m:ctrlPr>
                            <a:rPr kumimoji="0" lang="en-US" sz="3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Lato Regular"/>
                              <a:cs typeface="Lato Regular"/>
                              <a:sym typeface="Lato Regular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US" sz="36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FFFFFF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Lato Regular"/>
                                  <a:cs typeface="Lato Regular"/>
                                  <a:sym typeface="Lato Regular"/>
                                </a:rPr>
                              </m:ctrlPr>
                            </m:sSubPr>
                            <m:e>
                              <m:r>
                                <a:rPr kumimoji="0" lang="en-US" sz="36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FFFFFF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Lato Regular"/>
                                  <a:cs typeface="Lato Regular"/>
                                  <a:sym typeface="Lato Regular"/>
                                </a:rPr>
                                <m:t>𝜃</m:t>
                              </m:r>
                            </m:e>
                            <m:sub>
                              <m:r>
                                <a:rPr kumimoji="0" lang="en-US" sz="36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FFFFFF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Lato Regular"/>
                                  <a:cs typeface="Lato Regular"/>
                                  <a:sym typeface="Lato Regular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36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FFFFFF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Lato Regular"/>
                                  <a:cs typeface="Lato Regular"/>
                                  <a:sym typeface="Lato Regular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kumimoji="0" lang="en-US" sz="36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FFFFFF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Lato Regular"/>
                                  <a:cs typeface="Lato Regular"/>
                                  <a:sym typeface="Lato Regular"/>
                                </a:rPr>
                                <m:t>𝑘</m:t>
                              </m:r>
                              <m:r>
                                <a:rPr kumimoji="0" lang="en-US" sz="36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FFFFFF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Lato Regular"/>
                                  <a:cs typeface="Lato Regular"/>
                                  <a:sym typeface="Lato Regular"/>
                                </a:rPr>
                                <m:t>~</m:t>
                              </m:r>
                              <m:r>
                                <a:rPr kumimoji="0" lang="en-US" sz="36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FFFFFF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Lato Regular"/>
                                  <a:cs typeface="Lato Regular"/>
                                  <a:sym typeface="Lato Regular"/>
                                </a:rPr>
                                <m:t>𝑗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kumimoji="0" lang="en-US" sz="3600" b="0" i="1" u="none" strike="noStrike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FFFFFF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ea typeface="Lato Regular"/>
                                      <a:cs typeface="Lato Regular"/>
                                      <a:sym typeface="Lato Regular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600" b="0" i="1" u="none" strike="noStrike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FFFFFF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ea typeface="Lato Regular"/>
                                      <a:cs typeface="Lato Regular"/>
                                      <a:sym typeface="Lato Regular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kumimoji="0" lang="en-US" sz="3600" b="0" i="1" u="none" strike="noStrike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FFFFFF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ea typeface="Lato Regular"/>
                                      <a:cs typeface="Lato Regular"/>
                                      <a:sym typeface="Lato Regular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nary>
                        </m:den>
                      </m:f>
                    </m:oMath>
                  </m:oMathPara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B8973BF-9D75-4E7D-BED0-373918542C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32325" y="7635245"/>
                <a:ext cx="2198294" cy="189224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75742F89-FF62-4E4D-94E4-C360CC84FE14}"/>
              </a:ext>
            </a:extLst>
          </p:cNvPr>
          <p:cNvSpPr txBox="1"/>
          <p:nvPr/>
        </p:nvSpPr>
        <p:spPr>
          <a:xfrm>
            <a:off x="17160869" y="13124409"/>
            <a:ext cx="7223131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[Agrawal </a:t>
            </a:r>
            <a:r>
              <a:rPr kumimoji="0" lang="en-US" sz="2800" b="0" i="0" u="none" strike="noStrike" cap="none" spc="0" normalizeH="0" baseline="0" dirty="0" err="1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Mirrokni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 </a:t>
            </a:r>
            <a:r>
              <a:rPr kumimoji="0" lang="en-US" sz="2800" b="0" i="0" u="none" strike="noStrike" cap="none" spc="0" normalizeH="0" baseline="0" dirty="0" err="1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Zadimoghaddam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 ICML 18]</a:t>
            </a:r>
          </a:p>
        </p:txBody>
      </p:sp>
    </p:spTree>
    <p:extLst>
      <p:ext uri="{BB962C8B-B14F-4D97-AF65-F5344CB8AC3E}">
        <p14:creationId xmlns:p14="http://schemas.microsoft.com/office/powerpoint/2010/main" val="24613052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2" grpId="0"/>
      <p:bldP spid="18" grpId="0"/>
      <p:bldP spid="3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C01817BE-8B2A-4F3F-A6B6-825054EFF9CE}"/>
              </a:ext>
            </a:extLst>
          </p:cNvPr>
          <p:cNvSpPr/>
          <p:nvPr/>
        </p:nvSpPr>
        <p:spPr>
          <a:xfrm>
            <a:off x="1422400" y="4559602"/>
            <a:ext cx="17651046" cy="399511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76200" cap="flat">
            <a:solidFill>
              <a:schemeClr val="accent4">
                <a:lumMod val="40000"/>
                <a:lumOff val="6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3ACCF8-1064-43F0-9C42-FCD8FFFE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 weights?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FCA471-D860-4DCC-8129-E9479878DEFC}"/>
              </a:ext>
            </a:extLst>
          </p:cNvPr>
          <p:cNvSpPr txBox="1"/>
          <p:nvPr/>
        </p:nvSpPr>
        <p:spPr>
          <a:xfrm>
            <a:off x="18393579" y="13095277"/>
            <a:ext cx="5990421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[Argue Frieze G. Seiler </a:t>
            </a:r>
            <a:r>
              <a:rPr lang="en-US" sz="2800" dirty="0" err="1">
                <a:solidFill>
                  <a:srgbClr val="FFA500"/>
                </a:solidFill>
              </a:rPr>
              <a:t>N</a:t>
            </a:r>
            <a:r>
              <a:rPr kumimoji="0" lang="en-US" sz="2800" b="0" i="0" u="none" strike="noStrike" cap="none" spc="0" normalizeH="0" baseline="0" dirty="0" err="1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eurips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 2022]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C3425C9-AD93-4D64-BC15-55BE950DDF3F}"/>
                  </a:ext>
                </a:extLst>
              </p:cNvPr>
              <p:cNvSpPr txBox="1"/>
              <p:nvPr/>
            </p:nvSpPr>
            <p:spPr>
              <a:xfrm>
                <a:off x="1785620" y="3420110"/>
                <a:ext cx="18934479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algn="l"/>
                <a:r>
                  <a:rPr kumimoji="0" lang="en-US" sz="3600" b="1" i="0" u="none" strike="noStrike" cap="none" spc="0" normalizeH="0" baseline="0" dirty="0">
                    <a:ln>
                      <a:noFill/>
                    </a:ln>
                    <a:solidFill>
                      <a:srgbClr val="FF3300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Theorem </a:t>
                </a:r>
                <a:r>
                  <a:rPr lang="en-US" sz="3600" b="1" dirty="0">
                    <a:solidFill>
                      <a:srgbClr val="FF3300"/>
                    </a:solidFill>
                  </a:rPr>
                  <a:t>3: </a:t>
                </a:r>
                <a:r>
                  <a:rPr lang="en-US" sz="3600" dirty="0"/>
                  <a:t>Different algo to find machine weights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3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3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3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3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,…, </m:t>
                        </m:r>
                        <m:sSub>
                          <m:sSubPr>
                            <m:ctrlPr>
                              <a:rPr lang="en-US" sz="3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3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3600" dirty="0">
                    <a:solidFill>
                      <a:srgbClr val="FFFF00"/>
                    </a:solidFill>
                  </a:rPr>
                  <a:t> </a:t>
                </a:r>
                <a:r>
                  <a:rPr lang="en-US" sz="3600" dirty="0"/>
                  <a:t>using small sample </a:t>
                </a:r>
                <a:r>
                  <a:rPr lang="en-US" sz="3600" b="1" dirty="0">
                    <a:solidFill>
                      <a:srgbClr val="FFC000"/>
                    </a:solidFill>
                  </a:rPr>
                  <a:t>(offline!!)</a:t>
                </a:r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C3425C9-AD93-4D64-BC15-55BE950DDF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5620" y="3420110"/>
                <a:ext cx="18934479" cy="656590"/>
              </a:xfrm>
              <a:prstGeom prst="rect">
                <a:avLst/>
              </a:prstGeom>
              <a:blipFill>
                <a:blip r:embed="rId2"/>
                <a:stretch>
                  <a:fillRect l="-1191" t="-13889" b="-3240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1B996229-265B-4F69-ACE9-018DE7B249CD}"/>
              </a:ext>
            </a:extLst>
          </p:cNvPr>
          <p:cNvSpPr txBox="1"/>
          <p:nvPr/>
        </p:nvSpPr>
        <p:spPr>
          <a:xfrm>
            <a:off x="2510288" y="6688122"/>
            <a:ext cx="11852605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Compute machine loads on instance, w.r.t current weights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628B6B-4A2B-4460-99D4-EF87E3B41A06}"/>
              </a:ext>
            </a:extLst>
          </p:cNvPr>
          <p:cNvSpPr txBox="1"/>
          <p:nvPr/>
        </p:nvSpPr>
        <p:spPr>
          <a:xfrm>
            <a:off x="2510288" y="5734214"/>
            <a:ext cx="6936194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FillTx/>
                <a:sym typeface="Lato Regular"/>
              </a:rPr>
              <a:t>Algorithm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Lato Regular"/>
              </a:rPr>
              <a:t>: start with all weights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78FF284-9087-4F69-8E5E-DC84C9EE125A}"/>
                  </a:ext>
                </a:extLst>
              </p:cNvPr>
              <p:cNvSpPr txBox="1"/>
              <p:nvPr/>
            </p:nvSpPr>
            <p:spPr>
              <a:xfrm>
                <a:off x="2525418" y="7607391"/>
                <a:ext cx="13522163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if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exist machines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with load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≫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𝑂𝑃𝑇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, reduce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their 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weights by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</m:ctrlPr>
                      </m:dPr>
                      <m:e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1−</m:t>
                        </m:r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𝜀</m:t>
                        </m:r>
                      </m:e>
                    </m:d>
                  </m:oMath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78FF284-9087-4F69-8E5E-DC84C9EE12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5418" y="7607391"/>
                <a:ext cx="13522163" cy="656590"/>
              </a:xfrm>
              <a:prstGeom prst="rect">
                <a:avLst/>
              </a:prstGeom>
              <a:blipFill>
                <a:blip r:embed="rId3"/>
                <a:stretch>
                  <a:fillRect l="-1172" t="-13889" b="-3240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A8C4AC28-CB20-489E-9D7F-BB2425A87278}"/>
              </a:ext>
            </a:extLst>
          </p:cNvPr>
          <p:cNvSpPr txBox="1"/>
          <p:nvPr/>
        </p:nvSpPr>
        <p:spPr>
          <a:xfrm>
            <a:off x="1785620" y="4677005"/>
            <a:ext cx="665727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Lato Regular"/>
              </a:rPr>
              <a:t>Suppose we had entire instance!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42F7FDF-0AB4-4BE8-8895-28A83EF012D2}"/>
              </a:ext>
            </a:extLst>
          </p:cNvPr>
          <p:cNvGrpSpPr/>
          <p:nvPr/>
        </p:nvGrpSpPr>
        <p:grpSpPr>
          <a:xfrm>
            <a:off x="14652561" y="7016417"/>
            <a:ext cx="2563446" cy="952463"/>
            <a:chOff x="15673754" y="6935672"/>
            <a:chExt cx="2563446" cy="952463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4FC4323-2F3C-45A1-8E2D-2D329F107040}"/>
                </a:ext>
              </a:extLst>
            </p:cNvPr>
            <p:cNvCxnSpPr/>
            <p:nvPr/>
          </p:nvCxnSpPr>
          <p:spPr>
            <a:xfrm>
              <a:off x="17505680" y="7888135"/>
              <a:ext cx="731520" cy="0"/>
            </a:xfrm>
            <a:prstGeom prst="line">
              <a:avLst/>
            </a:prstGeom>
            <a:noFill/>
            <a:ln w="76200" cap="flat">
              <a:solidFill>
                <a:srgbClr val="FFFFFF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75A8AF5-DCDA-4629-AD58-FED46E62E38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237200" y="6975322"/>
              <a:ext cx="0" cy="912813"/>
            </a:xfrm>
            <a:prstGeom prst="line">
              <a:avLst/>
            </a:prstGeom>
            <a:noFill/>
            <a:ln w="76200" cap="flat">
              <a:solidFill>
                <a:srgbClr val="FFFFFF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8B50CA7-7C10-4B5E-9A47-CABE5DCE27E5}"/>
                </a:ext>
              </a:extLst>
            </p:cNvPr>
            <p:cNvCxnSpPr>
              <a:cxnSpLocks/>
            </p:cNvCxnSpPr>
            <p:nvPr/>
          </p:nvCxnSpPr>
          <p:spPr>
            <a:xfrm>
              <a:off x="15673754" y="6935672"/>
              <a:ext cx="2563446" cy="39650"/>
            </a:xfrm>
            <a:prstGeom prst="line">
              <a:avLst/>
            </a:prstGeom>
            <a:noFill/>
            <a:ln w="76200" cap="flat">
              <a:solidFill>
                <a:srgbClr val="FFFFFF"/>
              </a:solidFill>
              <a:prstDash val="solid"/>
              <a:miter lim="400000"/>
              <a:headEnd type="triangle" w="med" len="med"/>
              <a:tailEnd type="none" w="med" len="med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63C7467-C108-4553-980C-75EF51D8918A}"/>
              </a:ext>
            </a:extLst>
          </p:cNvPr>
          <p:cNvGrpSpPr/>
          <p:nvPr/>
        </p:nvGrpSpPr>
        <p:grpSpPr>
          <a:xfrm>
            <a:off x="19971272" y="4908211"/>
            <a:ext cx="2990328" cy="5666304"/>
            <a:chOff x="18169825" y="4316482"/>
            <a:chExt cx="2990328" cy="5666304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2D751073-A2EC-4AA8-B969-885F9896F051}"/>
                </a:ext>
              </a:extLst>
            </p:cNvPr>
            <p:cNvGrpSpPr/>
            <p:nvPr/>
          </p:nvGrpSpPr>
          <p:grpSpPr>
            <a:xfrm>
              <a:off x="20679507" y="4316482"/>
              <a:ext cx="480646" cy="5666304"/>
              <a:chOff x="20679507" y="4316482"/>
              <a:chExt cx="480646" cy="5666304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8E9E609-D026-4CB6-A86B-EB1289D9DFD8}"/>
                  </a:ext>
                </a:extLst>
              </p:cNvPr>
              <p:cNvSpPr/>
              <p:nvPr/>
            </p:nvSpPr>
            <p:spPr>
              <a:xfrm>
                <a:off x="20679507" y="4316482"/>
                <a:ext cx="480646" cy="49236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CB770DF-61AE-4EE5-AC4D-31ACEDAF7661}"/>
                  </a:ext>
                </a:extLst>
              </p:cNvPr>
              <p:cNvSpPr/>
              <p:nvPr/>
            </p:nvSpPr>
            <p:spPr>
              <a:xfrm>
                <a:off x="20679507" y="5055616"/>
                <a:ext cx="480646" cy="49236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50A14AF-B266-447C-A690-F775BA9EB8DD}"/>
                  </a:ext>
                </a:extLst>
              </p:cNvPr>
              <p:cNvSpPr/>
              <p:nvPr/>
            </p:nvSpPr>
            <p:spPr>
              <a:xfrm>
                <a:off x="20679507" y="5794750"/>
                <a:ext cx="480646" cy="49236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2714CCF-1DAF-40AF-BBDD-28EECFE65D1B}"/>
                  </a:ext>
                </a:extLst>
              </p:cNvPr>
              <p:cNvSpPr/>
              <p:nvPr/>
            </p:nvSpPr>
            <p:spPr>
              <a:xfrm>
                <a:off x="20679507" y="6533884"/>
                <a:ext cx="480646" cy="49236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9CEFD94-DBA0-4E1B-91B1-4C6F3F912DD5}"/>
                  </a:ext>
                </a:extLst>
              </p:cNvPr>
              <p:cNvSpPr/>
              <p:nvPr/>
            </p:nvSpPr>
            <p:spPr>
              <a:xfrm>
                <a:off x="20679507" y="7273018"/>
                <a:ext cx="480646" cy="49236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E71FD298-9578-436A-9683-D7532FEFBF8E}"/>
                  </a:ext>
                </a:extLst>
              </p:cNvPr>
              <p:cNvSpPr/>
              <p:nvPr/>
            </p:nvSpPr>
            <p:spPr>
              <a:xfrm>
                <a:off x="20679507" y="8012152"/>
                <a:ext cx="480646" cy="49236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49E38298-002C-4ADF-B89E-A23B041304F7}"/>
                  </a:ext>
                </a:extLst>
              </p:cNvPr>
              <p:cNvSpPr/>
              <p:nvPr/>
            </p:nvSpPr>
            <p:spPr>
              <a:xfrm>
                <a:off x="20679507" y="8751286"/>
                <a:ext cx="480646" cy="49236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7A60AA7-5B1E-4E11-A280-C3EC510FAC4F}"/>
                  </a:ext>
                </a:extLst>
              </p:cNvPr>
              <p:cNvSpPr/>
              <p:nvPr/>
            </p:nvSpPr>
            <p:spPr>
              <a:xfrm>
                <a:off x="20679507" y="9490417"/>
                <a:ext cx="480646" cy="49236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48E451C0-C125-44C1-8BA8-70CA51096B4A}"/>
                </a:ext>
              </a:extLst>
            </p:cNvPr>
            <p:cNvGrpSpPr/>
            <p:nvPr/>
          </p:nvGrpSpPr>
          <p:grpSpPr>
            <a:xfrm>
              <a:off x="19253451" y="4562667"/>
              <a:ext cx="1426056" cy="5139309"/>
              <a:chOff x="19253451" y="4562667"/>
              <a:chExt cx="1426056" cy="5139309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49F056D8-BD4C-4792-AF8A-7E8FC16E6C19}"/>
                  </a:ext>
                </a:extLst>
              </p:cNvPr>
              <p:cNvSpPr/>
              <p:nvPr/>
            </p:nvSpPr>
            <p:spPr>
              <a:xfrm>
                <a:off x="19253451" y="4843480"/>
                <a:ext cx="386862" cy="388021"/>
              </a:xfrm>
              <a:prstGeom prst="ellipse">
                <a:avLst/>
              </a:prstGeom>
              <a:solidFill>
                <a:srgbClr val="92D05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612073BC-F68D-4EF1-A50B-9E23D19E7F06}"/>
                  </a:ext>
                </a:extLst>
              </p:cNvPr>
              <p:cNvCxnSpPr>
                <a:cxnSpLocks/>
                <a:stCxn id="32" idx="7"/>
                <a:endCxn id="17" idx="1"/>
              </p:cNvCxnSpPr>
              <p:nvPr/>
            </p:nvCxnSpPr>
            <p:spPr>
              <a:xfrm flipV="1">
                <a:off x="19583658" y="4562667"/>
                <a:ext cx="1095849" cy="337637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D0433E0F-A643-40DE-ADEB-9D236DB6A1EA}"/>
                  </a:ext>
                </a:extLst>
              </p:cNvPr>
              <p:cNvCxnSpPr>
                <a:cxnSpLocks/>
                <a:stCxn id="32" idx="6"/>
                <a:endCxn id="18" idx="1"/>
              </p:cNvCxnSpPr>
              <p:nvPr/>
            </p:nvCxnSpPr>
            <p:spPr>
              <a:xfrm>
                <a:off x="19640313" y="5037491"/>
                <a:ext cx="1039194" cy="264310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CC5E5D93-1335-48B1-A0B0-C4D342E58FDD}"/>
                  </a:ext>
                </a:extLst>
              </p:cNvPr>
              <p:cNvSpPr/>
              <p:nvPr/>
            </p:nvSpPr>
            <p:spPr>
              <a:xfrm>
                <a:off x="19253451" y="6287119"/>
                <a:ext cx="386862" cy="388021"/>
              </a:xfrm>
              <a:prstGeom prst="ellipse">
                <a:avLst/>
              </a:prstGeom>
              <a:solidFill>
                <a:srgbClr val="92D05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2D7A8AB6-D9CF-4217-9BCF-5A32C608E398}"/>
                  </a:ext>
                </a:extLst>
              </p:cNvPr>
              <p:cNvCxnSpPr>
                <a:cxnSpLocks/>
                <a:stCxn id="35" idx="7"/>
                <a:endCxn id="17" idx="1"/>
              </p:cNvCxnSpPr>
              <p:nvPr/>
            </p:nvCxnSpPr>
            <p:spPr>
              <a:xfrm flipV="1">
                <a:off x="19583658" y="4562667"/>
                <a:ext cx="1095849" cy="1781276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337BA8FF-CB56-4D81-B76E-C72E742769F8}"/>
                  </a:ext>
                </a:extLst>
              </p:cNvPr>
              <p:cNvCxnSpPr>
                <a:cxnSpLocks/>
                <a:stCxn id="35" idx="6"/>
              </p:cNvCxnSpPr>
              <p:nvPr/>
            </p:nvCxnSpPr>
            <p:spPr>
              <a:xfrm>
                <a:off x="19640313" y="6481130"/>
                <a:ext cx="1039194" cy="264310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C94053EF-5A8A-46B6-A36F-7443028921E2}"/>
                  </a:ext>
                </a:extLst>
              </p:cNvPr>
              <p:cNvSpPr/>
              <p:nvPr/>
            </p:nvSpPr>
            <p:spPr>
              <a:xfrm>
                <a:off x="19253451" y="7800016"/>
                <a:ext cx="386862" cy="388021"/>
              </a:xfrm>
              <a:prstGeom prst="ellipse">
                <a:avLst/>
              </a:prstGeom>
              <a:solidFill>
                <a:srgbClr val="92D05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65329D23-6672-4E92-A032-6AE087F7DD83}"/>
                  </a:ext>
                </a:extLst>
              </p:cNvPr>
              <p:cNvCxnSpPr>
                <a:cxnSpLocks/>
                <a:stCxn id="38" idx="7"/>
              </p:cNvCxnSpPr>
              <p:nvPr/>
            </p:nvCxnSpPr>
            <p:spPr>
              <a:xfrm flipV="1">
                <a:off x="19583658" y="7519203"/>
                <a:ext cx="1095849" cy="337637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A42787E3-56AC-4234-9A50-8ECEAAB24379}"/>
                  </a:ext>
                </a:extLst>
              </p:cNvPr>
              <p:cNvCxnSpPr>
                <a:cxnSpLocks/>
                <a:stCxn id="38" idx="6"/>
              </p:cNvCxnSpPr>
              <p:nvPr/>
            </p:nvCxnSpPr>
            <p:spPr>
              <a:xfrm>
                <a:off x="19640313" y="7994027"/>
                <a:ext cx="1039194" cy="264310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A53247A2-37F3-48F9-9EEB-DC87546AECEC}"/>
                  </a:ext>
                </a:extLst>
              </p:cNvPr>
              <p:cNvSpPr/>
              <p:nvPr/>
            </p:nvSpPr>
            <p:spPr>
              <a:xfrm>
                <a:off x="19253451" y="9243655"/>
                <a:ext cx="386862" cy="388021"/>
              </a:xfrm>
              <a:prstGeom prst="ellipse">
                <a:avLst/>
              </a:prstGeom>
              <a:solidFill>
                <a:srgbClr val="92D05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CAE28A28-A58C-41DC-B45C-A646F7284C84}"/>
                  </a:ext>
                </a:extLst>
              </p:cNvPr>
              <p:cNvCxnSpPr>
                <a:cxnSpLocks/>
                <a:stCxn id="41" idx="7"/>
              </p:cNvCxnSpPr>
              <p:nvPr/>
            </p:nvCxnSpPr>
            <p:spPr>
              <a:xfrm flipV="1">
                <a:off x="19583658" y="8962842"/>
                <a:ext cx="1095849" cy="337637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59317B08-8AF4-4ED6-89C7-E4A294080A53}"/>
                  </a:ext>
                </a:extLst>
              </p:cNvPr>
              <p:cNvCxnSpPr>
                <a:cxnSpLocks/>
                <a:stCxn id="41" idx="6"/>
              </p:cNvCxnSpPr>
              <p:nvPr/>
            </p:nvCxnSpPr>
            <p:spPr>
              <a:xfrm>
                <a:off x="19640313" y="9437666"/>
                <a:ext cx="1039194" cy="264310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0E986AC6-B8D3-4C53-A0B3-CAE456318935}"/>
                </a:ext>
              </a:extLst>
            </p:cNvPr>
            <p:cNvGrpSpPr/>
            <p:nvPr/>
          </p:nvGrpSpPr>
          <p:grpSpPr>
            <a:xfrm>
              <a:off x="18183983" y="4562667"/>
              <a:ext cx="2495524" cy="4448041"/>
              <a:chOff x="18183983" y="4562667"/>
              <a:chExt cx="2495524" cy="4448041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43B1EF4B-ABCD-4547-BC7D-F42162444DBE}"/>
                  </a:ext>
                </a:extLst>
              </p:cNvPr>
              <p:cNvSpPr/>
              <p:nvPr/>
            </p:nvSpPr>
            <p:spPr>
              <a:xfrm>
                <a:off x="18210364" y="5369149"/>
                <a:ext cx="386862" cy="388021"/>
              </a:xfrm>
              <a:prstGeom prst="ellipse">
                <a:avLst/>
              </a:prstGeom>
              <a:solidFill>
                <a:srgbClr val="00B0F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12DBD7CF-6351-4F5A-A8AA-8B5AF9934901}"/>
                  </a:ext>
                </a:extLst>
              </p:cNvPr>
              <p:cNvCxnSpPr>
                <a:cxnSpLocks/>
                <a:stCxn id="45" idx="6"/>
                <a:endCxn id="17" idx="1"/>
              </p:cNvCxnSpPr>
              <p:nvPr/>
            </p:nvCxnSpPr>
            <p:spPr>
              <a:xfrm flipV="1">
                <a:off x="18597226" y="4562667"/>
                <a:ext cx="2082281" cy="1000493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E1527FF4-90AF-451A-9A2B-B90145DD6742}"/>
                  </a:ext>
                </a:extLst>
              </p:cNvPr>
              <p:cNvCxnSpPr>
                <a:cxnSpLocks/>
                <a:stCxn id="45" idx="6"/>
                <a:endCxn id="20" idx="1"/>
              </p:cNvCxnSpPr>
              <p:nvPr/>
            </p:nvCxnSpPr>
            <p:spPr>
              <a:xfrm>
                <a:off x="18597226" y="5563160"/>
                <a:ext cx="2082281" cy="477775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C1350BEE-10CD-4C50-B238-EBD9B18FD801}"/>
                  </a:ext>
                </a:extLst>
              </p:cNvPr>
              <p:cNvSpPr/>
              <p:nvPr/>
            </p:nvSpPr>
            <p:spPr>
              <a:xfrm>
                <a:off x="18183983" y="8338922"/>
                <a:ext cx="386862" cy="388021"/>
              </a:xfrm>
              <a:prstGeom prst="ellipse">
                <a:avLst/>
              </a:prstGeom>
              <a:solidFill>
                <a:srgbClr val="00B0F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A4B2C58A-D16B-4175-93AC-FE4D12ABFFD0}"/>
                  </a:ext>
                </a:extLst>
              </p:cNvPr>
              <p:cNvCxnSpPr>
                <a:cxnSpLocks/>
                <a:stCxn id="48" idx="6"/>
                <a:endCxn id="25" idx="1"/>
              </p:cNvCxnSpPr>
              <p:nvPr/>
            </p:nvCxnSpPr>
            <p:spPr>
              <a:xfrm flipV="1">
                <a:off x="18570845" y="7519203"/>
                <a:ext cx="2108662" cy="1013730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2CC0C538-73FE-472B-8BF3-32F017891FC7}"/>
                  </a:ext>
                </a:extLst>
              </p:cNvPr>
              <p:cNvCxnSpPr>
                <a:cxnSpLocks/>
                <a:stCxn id="48" idx="6"/>
              </p:cNvCxnSpPr>
              <p:nvPr/>
            </p:nvCxnSpPr>
            <p:spPr>
              <a:xfrm>
                <a:off x="18570845" y="8532933"/>
                <a:ext cx="2082281" cy="477775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54FEC72A-E27A-44F9-BB14-85BB0FCF7F79}"/>
                </a:ext>
              </a:extLst>
            </p:cNvPr>
            <p:cNvGrpSpPr/>
            <p:nvPr/>
          </p:nvGrpSpPr>
          <p:grpSpPr>
            <a:xfrm>
              <a:off x="18169825" y="4562667"/>
              <a:ext cx="2509682" cy="2956536"/>
              <a:chOff x="18169825" y="4562667"/>
              <a:chExt cx="2509682" cy="2956536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123F3066-2EEB-489F-974F-5BB8F97106EB}"/>
                  </a:ext>
                </a:extLst>
              </p:cNvPr>
              <p:cNvSpPr/>
              <p:nvPr/>
            </p:nvSpPr>
            <p:spPr>
              <a:xfrm>
                <a:off x="18169825" y="6967366"/>
                <a:ext cx="386862" cy="388021"/>
              </a:xfrm>
              <a:prstGeom prst="ellipse">
                <a:avLst/>
              </a:prstGeom>
              <a:solidFill>
                <a:srgbClr val="FFC00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F2B58D1A-D1FD-419A-86CA-B2740B708416}"/>
                  </a:ext>
                </a:extLst>
              </p:cNvPr>
              <p:cNvCxnSpPr>
                <a:cxnSpLocks/>
                <a:stCxn id="52" idx="7"/>
                <a:endCxn id="17" idx="1"/>
              </p:cNvCxnSpPr>
              <p:nvPr/>
            </p:nvCxnSpPr>
            <p:spPr>
              <a:xfrm flipV="1">
                <a:off x="18500032" y="4562667"/>
                <a:ext cx="2179475" cy="2461523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C5644689-4B78-4E07-BA99-2A119CAAD463}"/>
                  </a:ext>
                </a:extLst>
              </p:cNvPr>
              <p:cNvCxnSpPr>
                <a:cxnSpLocks/>
                <a:stCxn id="52" idx="6"/>
                <a:endCxn id="25" idx="1"/>
              </p:cNvCxnSpPr>
              <p:nvPr/>
            </p:nvCxnSpPr>
            <p:spPr>
              <a:xfrm>
                <a:off x="18556687" y="7161377"/>
                <a:ext cx="2122820" cy="357826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AFD32EE-08A6-49A5-AEFF-E38757B2E09A}"/>
              </a:ext>
            </a:extLst>
          </p:cNvPr>
          <p:cNvGrpSpPr/>
          <p:nvPr/>
        </p:nvGrpSpPr>
        <p:grpSpPr>
          <a:xfrm>
            <a:off x="23367083" y="4905703"/>
            <a:ext cx="280526" cy="5651001"/>
            <a:chOff x="23367083" y="4905703"/>
            <a:chExt cx="280526" cy="5651001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410249D8-925E-46D4-8873-801FB1FE406D}"/>
                </a:ext>
              </a:extLst>
            </p:cNvPr>
            <p:cNvSpPr txBox="1"/>
            <p:nvPr/>
          </p:nvSpPr>
          <p:spPr>
            <a:xfrm>
              <a:off x="23367083" y="4905703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rPr>
                <a:t>1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1D434B3-CDD5-4B52-A905-999C2042A07E}"/>
                </a:ext>
              </a:extLst>
            </p:cNvPr>
            <p:cNvSpPr txBox="1"/>
            <p:nvPr/>
          </p:nvSpPr>
          <p:spPr>
            <a:xfrm>
              <a:off x="23367083" y="5645571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rPr>
                <a:t>1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BCA3A8D-656E-48E9-BC34-9E108A7420D0}"/>
                </a:ext>
              </a:extLst>
            </p:cNvPr>
            <p:cNvSpPr txBox="1"/>
            <p:nvPr/>
          </p:nvSpPr>
          <p:spPr>
            <a:xfrm>
              <a:off x="23367083" y="6385439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/>
                <a:t>1</a:t>
              </a: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FA7ABA4-5AEB-4E74-849D-18F52B009C2E}"/>
                </a:ext>
              </a:extLst>
            </p:cNvPr>
            <p:cNvSpPr txBox="1"/>
            <p:nvPr/>
          </p:nvSpPr>
          <p:spPr>
            <a:xfrm>
              <a:off x="23367083" y="7125307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/>
                <a:t>1</a:t>
              </a: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E9AAA32-2810-4AEE-97C9-1A4F0C7BEA67}"/>
                </a:ext>
              </a:extLst>
            </p:cNvPr>
            <p:cNvSpPr txBox="1"/>
            <p:nvPr/>
          </p:nvSpPr>
          <p:spPr>
            <a:xfrm>
              <a:off x="23367083" y="7865175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rPr>
                <a:t>1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3CDA421-D2E6-43D7-9A0A-385498C2BE39}"/>
                </a:ext>
              </a:extLst>
            </p:cNvPr>
            <p:cNvSpPr txBox="1"/>
            <p:nvPr/>
          </p:nvSpPr>
          <p:spPr>
            <a:xfrm>
              <a:off x="23367083" y="8605043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rPr>
                <a:t>1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AEEBFF2E-861C-47E1-A988-D70B499E8BB9}"/>
                </a:ext>
              </a:extLst>
            </p:cNvPr>
            <p:cNvSpPr txBox="1"/>
            <p:nvPr/>
          </p:nvSpPr>
          <p:spPr>
            <a:xfrm>
              <a:off x="23367083" y="9344911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rPr>
                <a:t>1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7B8D255-2935-4454-A4EB-F4BBD817C950}"/>
                </a:ext>
              </a:extLst>
            </p:cNvPr>
            <p:cNvSpPr txBox="1"/>
            <p:nvPr/>
          </p:nvSpPr>
          <p:spPr>
            <a:xfrm>
              <a:off x="23367083" y="10084780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/>
                <a:t>1</a:t>
              </a: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FCB1ED4-79BF-4F0E-A7BC-11CD2C2E31A9}"/>
              </a:ext>
            </a:extLst>
          </p:cNvPr>
          <p:cNvGrpSpPr/>
          <p:nvPr/>
        </p:nvGrpSpPr>
        <p:grpSpPr>
          <a:xfrm>
            <a:off x="23190664" y="4915863"/>
            <a:ext cx="658967" cy="5651001"/>
            <a:chOff x="23177865" y="4905703"/>
            <a:chExt cx="658967" cy="565100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72DED461-F3D6-48B7-8696-A8383D3EC9FF}"/>
                    </a:ext>
                  </a:extLst>
                </p:cNvPr>
                <p:cNvSpPr txBox="1"/>
                <p:nvPr/>
              </p:nvSpPr>
              <p:spPr>
                <a:xfrm>
                  <a:off x="23177869" y="4905703"/>
                  <a:ext cx="658963" cy="47192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50800" tIns="50800" rIns="50800" bIns="50800" numCol="1" spcCol="38100" rtlCol="0" anchor="ctr">
                  <a:spAutoFit/>
                </a:bodyPr>
                <a:lstStyle/>
                <a:p>
                  <a:pPr marL="0" marR="0" indent="0" algn="ctr" defTabSz="2438338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400" b="0" u="none" strike="noStrike" cap="none" spc="0" normalizeH="0" baseline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FillTx/>
                      <a:ea typeface="Lato Regular"/>
                      <a:cs typeface="Lato Regular"/>
                      <a:sym typeface="Lato Regular"/>
                    </a:rPr>
                    <a:t>1</a:t>
                  </a:r>
                  <a14:m>
                    <m:oMath xmlns:m="http://schemas.openxmlformats.org/officeDocument/2006/math">
                      <m:r>
                        <a:rPr kumimoji="0" lang="en-US" sz="2400" b="0" i="1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−</m:t>
                      </m:r>
                      <m:r>
                        <a:rPr kumimoji="0" lang="en-US" sz="2400" b="0" i="1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𝜀</m:t>
                      </m:r>
                    </m:oMath>
                  </a14:m>
                  <a:endParaRPr kumimoji="0" lang="en-US" sz="24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Lato Regular"/>
                    <a:ea typeface="Lato Regular"/>
                    <a:cs typeface="Lato Regular"/>
                    <a:sym typeface="Lato Regular"/>
                  </a:endParaRPr>
                </a:p>
              </p:txBody>
            </p:sp>
          </mc:Choice>
          <mc:Fallback xmlns=""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72DED461-F3D6-48B7-8696-A8383D3EC9F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177869" y="4905703"/>
                  <a:ext cx="658963" cy="471924"/>
                </a:xfrm>
                <a:prstGeom prst="rect">
                  <a:avLst/>
                </a:prstGeom>
                <a:blipFill>
                  <a:blip r:embed="rId4"/>
                  <a:stretch>
                    <a:fillRect l="-20370" t="-7692" r="-1852" b="-28205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15DA510-7170-4841-A645-E1BB2414092F}"/>
                </a:ext>
              </a:extLst>
            </p:cNvPr>
            <p:cNvSpPr txBox="1"/>
            <p:nvPr/>
          </p:nvSpPr>
          <p:spPr>
            <a:xfrm>
              <a:off x="23367083" y="5645571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rPr>
                <a:t>1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65FCA54-9C4C-4CF2-AA7D-42CEE4864448}"/>
                </a:ext>
              </a:extLst>
            </p:cNvPr>
            <p:cNvSpPr txBox="1"/>
            <p:nvPr/>
          </p:nvSpPr>
          <p:spPr>
            <a:xfrm>
              <a:off x="23367083" y="6385439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/>
                <a:t>1</a:t>
              </a: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055E96CE-1ECD-4ABA-9428-E949767FA41F}"/>
                </a:ext>
              </a:extLst>
            </p:cNvPr>
            <p:cNvSpPr txBox="1"/>
            <p:nvPr/>
          </p:nvSpPr>
          <p:spPr>
            <a:xfrm>
              <a:off x="23367083" y="7125307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/>
                <a:t>1</a:t>
              </a: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D525DE0F-0A4F-4EE0-A920-702939F98590}"/>
                    </a:ext>
                  </a:extLst>
                </p:cNvPr>
                <p:cNvSpPr txBox="1"/>
                <p:nvPr/>
              </p:nvSpPr>
              <p:spPr>
                <a:xfrm>
                  <a:off x="23177865" y="7865175"/>
                  <a:ext cx="658962" cy="47192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50800" tIns="50800" rIns="50800" bIns="50800" numCol="1" spcCol="38100" rtlCol="0" anchor="ctr">
                  <a:spAutoFit/>
                </a:bodyPr>
                <a:lstStyle/>
                <a:p>
                  <a:r>
                    <a:rPr kumimoji="0" lang="en-US" sz="2400" b="0" u="none" strike="noStrike" cap="none" spc="0" normalizeH="0" baseline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FillTx/>
                      <a:ea typeface="Lato Regular"/>
                      <a:cs typeface="Lato Regular"/>
                      <a:sym typeface="Lato Regular"/>
                    </a:rPr>
                    <a:t>1</a:t>
                  </a:r>
                  <a14:m>
                    <m:oMath xmlns:m="http://schemas.openxmlformats.org/officeDocument/2006/math">
                      <m:r>
                        <a:rPr kumimoji="0" lang="en-US" sz="2400" b="0" i="1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−</m:t>
                      </m:r>
                      <m:r>
                        <a:rPr kumimoji="0" lang="en-US" sz="2400" b="0" i="1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𝜀</m:t>
                      </m:r>
                    </m:oMath>
                  </a14:m>
                  <a:endParaRPr kumimoji="0" lang="en-US" sz="24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Lato Regular"/>
                    <a:ea typeface="Lato Regular"/>
                    <a:cs typeface="Lato Regular"/>
                    <a:sym typeface="Lato Regular"/>
                  </a:endParaRPr>
                </a:p>
              </p:txBody>
            </p:sp>
          </mc:Choice>
          <mc:Fallback xmlns="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D525DE0F-0A4F-4EE0-A920-702939F985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177865" y="7865175"/>
                  <a:ext cx="658962" cy="471924"/>
                </a:xfrm>
                <a:prstGeom prst="rect">
                  <a:avLst/>
                </a:prstGeom>
                <a:blipFill>
                  <a:blip r:embed="rId5"/>
                  <a:stretch>
                    <a:fillRect l="-20370" t="-9091" r="-1852" b="-28571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E6FA8F3-7371-4FC2-A2B0-0CE4A081D1F8}"/>
                </a:ext>
              </a:extLst>
            </p:cNvPr>
            <p:cNvSpPr txBox="1"/>
            <p:nvPr/>
          </p:nvSpPr>
          <p:spPr>
            <a:xfrm>
              <a:off x="23367083" y="8605043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rPr>
                <a:t>1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8E2FA652-0B2D-43A3-9569-CD60F4D0D0F4}"/>
                </a:ext>
              </a:extLst>
            </p:cNvPr>
            <p:cNvSpPr txBox="1"/>
            <p:nvPr/>
          </p:nvSpPr>
          <p:spPr>
            <a:xfrm>
              <a:off x="23367083" y="9344911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rPr>
                <a:t>1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79DF9D9C-3A39-405A-9342-650DA9F7F925}"/>
                </a:ext>
              </a:extLst>
            </p:cNvPr>
            <p:cNvSpPr txBox="1"/>
            <p:nvPr/>
          </p:nvSpPr>
          <p:spPr>
            <a:xfrm>
              <a:off x="23367083" y="10084780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/>
                <a:t>1</a:t>
              </a: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endParaRPr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002AB01D-A832-49F4-989A-F35413004461}"/>
              </a:ext>
            </a:extLst>
          </p:cNvPr>
          <p:cNvSpPr txBox="1"/>
          <p:nvPr/>
        </p:nvSpPr>
        <p:spPr>
          <a:xfrm>
            <a:off x="5844306" y="9688411"/>
            <a:ext cx="9775112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N.b.</a:t>
            </a: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 guarantee good load, </a:t>
            </a:r>
            <a:b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</a:b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                not </a:t>
            </a:r>
            <a:r>
              <a:rPr kumimoji="0" lang="en-US" sz="3600" b="0" i="0" u="none" strike="noStrike" cap="none" spc="0" normalizeH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necc</a:t>
            </a: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 good </a:t>
            </a:r>
            <a:r>
              <a:rPr kumimoji="0" lang="en-US" sz="3600" b="0" i="0" u="none" strike="noStrike" cap="none" spc="0" normalizeH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soln</a:t>
            </a: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 to convex program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ea typeface="Lato Regular"/>
              <a:cs typeface="Lato Regular"/>
              <a:sym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1372153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7" grpId="0"/>
      <p:bldP spid="8" grpId="0"/>
      <p:bldP spid="9" grpId="0"/>
      <p:bldP spid="10" grpId="0"/>
      <p:bldP spid="7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C01817BE-8B2A-4F3F-A6B6-825054EFF9CE}"/>
              </a:ext>
            </a:extLst>
          </p:cNvPr>
          <p:cNvSpPr/>
          <p:nvPr/>
        </p:nvSpPr>
        <p:spPr>
          <a:xfrm>
            <a:off x="1422400" y="4559602"/>
            <a:ext cx="17651046" cy="399511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76200" cap="flat">
            <a:solidFill>
              <a:schemeClr val="accent4">
                <a:lumMod val="40000"/>
                <a:lumOff val="6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3ACCF8-1064-43F0-9C42-FCD8FFFE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 weights?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FCA471-D860-4DCC-8129-E9479878DEFC}"/>
              </a:ext>
            </a:extLst>
          </p:cNvPr>
          <p:cNvSpPr txBox="1"/>
          <p:nvPr/>
        </p:nvSpPr>
        <p:spPr>
          <a:xfrm>
            <a:off x="18393579" y="13095277"/>
            <a:ext cx="5990421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[Argue Frieze G. Seiler </a:t>
            </a:r>
            <a:r>
              <a:rPr lang="en-US" sz="2800" dirty="0" err="1">
                <a:solidFill>
                  <a:srgbClr val="FFA500"/>
                </a:solidFill>
              </a:rPr>
              <a:t>N</a:t>
            </a:r>
            <a:r>
              <a:rPr kumimoji="0" lang="en-US" sz="2800" b="0" i="0" u="none" strike="noStrike" cap="none" spc="0" normalizeH="0" baseline="0" dirty="0" err="1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eurips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 2022]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C3425C9-AD93-4D64-BC15-55BE950DDF3F}"/>
                  </a:ext>
                </a:extLst>
              </p:cNvPr>
              <p:cNvSpPr txBox="1"/>
              <p:nvPr/>
            </p:nvSpPr>
            <p:spPr>
              <a:xfrm>
                <a:off x="1785620" y="3420110"/>
                <a:ext cx="18934479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algn="l"/>
                <a:r>
                  <a:rPr kumimoji="0" lang="en-US" sz="3600" b="1" i="0" u="none" strike="noStrike" cap="none" spc="0" normalizeH="0" baseline="0" dirty="0">
                    <a:ln>
                      <a:noFill/>
                    </a:ln>
                    <a:solidFill>
                      <a:srgbClr val="FF3300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Theorem </a:t>
                </a:r>
                <a:r>
                  <a:rPr lang="en-US" sz="3600" b="1" dirty="0">
                    <a:solidFill>
                      <a:srgbClr val="FF3300"/>
                    </a:solidFill>
                  </a:rPr>
                  <a:t>3: </a:t>
                </a:r>
                <a:r>
                  <a:rPr lang="en-US" sz="3600" dirty="0"/>
                  <a:t>Different algo to find machine weights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3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3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3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3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,…, </m:t>
                        </m:r>
                        <m:sSub>
                          <m:sSubPr>
                            <m:ctrlPr>
                              <a:rPr lang="en-US" sz="3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3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3600" dirty="0">
                    <a:solidFill>
                      <a:srgbClr val="FFFF00"/>
                    </a:solidFill>
                  </a:rPr>
                  <a:t> </a:t>
                </a:r>
                <a:r>
                  <a:rPr lang="en-US" sz="3600" dirty="0"/>
                  <a:t>using small sample </a:t>
                </a:r>
                <a:r>
                  <a:rPr lang="en-US" sz="3600" b="1" dirty="0">
                    <a:solidFill>
                      <a:srgbClr val="FFC000"/>
                    </a:solidFill>
                  </a:rPr>
                  <a:t>(offline!!)</a:t>
                </a:r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C3425C9-AD93-4D64-BC15-55BE950DDF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5620" y="3420110"/>
                <a:ext cx="18934479" cy="656590"/>
              </a:xfrm>
              <a:prstGeom prst="rect">
                <a:avLst/>
              </a:prstGeom>
              <a:blipFill>
                <a:blip r:embed="rId2"/>
                <a:stretch>
                  <a:fillRect l="-1191" t="-13889" b="-3240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1B996229-265B-4F69-ACE9-018DE7B249CD}"/>
              </a:ext>
            </a:extLst>
          </p:cNvPr>
          <p:cNvSpPr txBox="1"/>
          <p:nvPr/>
        </p:nvSpPr>
        <p:spPr>
          <a:xfrm>
            <a:off x="2510288" y="6688122"/>
            <a:ext cx="11852605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Compute machine loads on instance, w.r.t current weights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628B6B-4A2B-4460-99D4-EF87E3B41A06}"/>
              </a:ext>
            </a:extLst>
          </p:cNvPr>
          <p:cNvSpPr txBox="1"/>
          <p:nvPr/>
        </p:nvSpPr>
        <p:spPr>
          <a:xfrm>
            <a:off x="2510288" y="5734214"/>
            <a:ext cx="6936194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FillTx/>
                <a:sym typeface="Lato Regular"/>
              </a:rPr>
              <a:t>Algorithm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Lato Regular"/>
              </a:rPr>
              <a:t>: start with all weights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78FF284-9087-4F69-8E5E-DC84C9EE125A}"/>
                  </a:ext>
                </a:extLst>
              </p:cNvPr>
              <p:cNvSpPr txBox="1"/>
              <p:nvPr/>
            </p:nvSpPr>
            <p:spPr>
              <a:xfrm>
                <a:off x="2525418" y="7607391"/>
                <a:ext cx="13522163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if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exist machines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with load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≫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𝑂𝑃𝑇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, reduce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their 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weights by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</m:ctrlPr>
                      </m:dPr>
                      <m:e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1−</m:t>
                        </m:r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𝜀</m:t>
                        </m:r>
                      </m:e>
                    </m:d>
                  </m:oMath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78FF284-9087-4F69-8E5E-DC84C9EE12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5418" y="7607391"/>
                <a:ext cx="13522163" cy="656590"/>
              </a:xfrm>
              <a:prstGeom prst="rect">
                <a:avLst/>
              </a:prstGeom>
              <a:blipFill>
                <a:blip r:embed="rId3"/>
                <a:stretch>
                  <a:fillRect l="-1172" t="-13889" b="-3240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A8C4AC28-CB20-489E-9D7F-BB2425A87278}"/>
              </a:ext>
            </a:extLst>
          </p:cNvPr>
          <p:cNvSpPr txBox="1"/>
          <p:nvPr/>
        </p:nvSpPr>
        <p:spPr>
          <a:xfrm>
            <a:off x="1785620" y="4677005"/>
            <a:ext cx="665727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Lato Regular"/>
              </a:rPr>
              <a:t>Suppose we had entire instance!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C22ED0-A41B-4DAF-A246-CE39E6962BA3}"/>
              </a:ext>
            </a:extLst>
          </p:cNvPr>
          <p:cNvSpPr txBox="1"/>
          <p:nvPr/>
        </p:nvSpPr>
        <p:spPr>
          <a:xfrm>
            <a:off x="4692638" y="9307221"/>
            <a:ext cx="430085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Does this terminate?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42F7FDF-0AB4-4BE8-8895-28A83EF012D2}"/>
              </a:ext>
            </a:extLst>
          </p:cNvPr>
          <p:cNvGrpSpPr/>
          <p:nvPr/>
        </p:nvGrpSpPr>
        <p:grpSpPr>
          <a:xfrm>
            <a:off x="14652561" y="7016417"/>
            <a:ext cx="2563446" cy="952463"/>
            <a:chOff x="15673754" y="6935672"/>
            <a:chExt cx="2563446" cy="952463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4FC4323-2F3C-45A1-8E2D-2D329F107040}"/>
                </a:ext>
              </a:extLst>
            </p:cNvPr>
            <p:cNvCxnSpPr/>
            <p:nvPr/>
          </p:nvCxnSpPr>
          <p:spPr>
            <a:xfrm>
              <a:off x="17505680" y="7888135"/>
              <a:ext cx="731520" cy="0"/>
            </a:xfrm>
            <a:prstGeom prst="line">
              <a:avLst/>
            </a:prstGeom>
            <a:noFill/>
            <a:ln w="76200" cap="flat">
              <a:solidFill>
                <a:srgbClr val="FFFFFF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75A8AF5-DCDA-4629-AD58-FED46E62E38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237200" y="6975322"/>
              <a:ext cx="0" cy="912813"/>
            </a:xfrm>
            <a:prstGeom prst="line">
              <a:avLst/>
            </a:prstGeom>
            <a:noFill/>
            <a:ln w="76200" cap="flat">
              <a:solidFill>
                <a:srgbClr val="FFFFFF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8B50CA7-7C10-4B5E-9A47-CABE5DCE27E5}"/>
                </a:ext>
              </a:extLst>
            </p:cNvPr>
            <p:cNvCxnSpPr>
              <a:cxnSpLocks/>
            </p:cNvCxnSpPr>
            <p:nvPr/>
          </p:nvCxnSpPr>
          <p:spPr>
            <a:xfrm>
              <a:off x="15673754" y="6935672"/>
              <a:ext cx="2563446" cy="39650"/>
            </a:xfrm>
            <a:prstGeom prst="line">
              <a:avLst/>
            </a:prstGeom>
            <a:noFill/>
            <a:ln w="76200" cap="flat">
              <a:solidFill>
                <a:srgbClr val="FFFFFF"/>
              </a:solidFill>
              <a:prstDash val="solid"/>
              <a:miter lim="400000"/>
              <a:headEnd type="triangle" w="med" len="med"/>
              <a:tailEnd type="none" w="med" len="med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091B7B07-53B1-419E-8304-C15363DB2854}"/>
              </a:ext>
            </a:extLst>
          </p:cNvPr>
          <p:cNvSpPr txBox="1"/>
          <p:nvPr/>
        </p:nvSpPr>
        <p:spPr>
          <a:xfrm>
            <a:off x="12522645" y="9307221"/>
            <a:ext cx="478656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rgbClr val="92D050"/>
                </a:solidFill>
              </a:rPr>
              <a:t>Yes, cute MW analysis!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92D050"/>
              </a:solidFill>
              <a:effectLst/>
              <a:uFillTx/>
              <a:sym typeface="Lato Regular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63C7467-C108-4553-980C-75EF51D8918A}"/>
              </a:ext>
            </a:extLst>
          </p:cNvPr>
          <p:cNvGrpSpPr/>
          <p:nvPr/>
        </p:nvGrpSpPr>
        <p:grpSpPr>
          <a:xfrm>
            <a:off x="19971272" y="4908211"/>
            <a:ext cx="2990328" cy="5666304"/>
            <a:chOff x="18169825" y="4316482"/>
            <a:chExt cx="2990328" cy="5666304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2D751073-A2EC-4AA8-B969-885F9896F051}"/>
                </a:ext>
              </a:extLst>
            </p:cNvPr>
            <p:cNvGrpSpPr/>
            <p:nvPr/>
          </p:nvGrpSpPr>
          <p:grpSpPr>
            <a:xfrm>
              <a:off x="20679507" y="4316482"/>
              <a:ext cx="480646" cy="5666304"/>
              <a:chOff x="20679507" y="4316482"/>
              <a:chExt cx="480646" cy="5666304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8E9E609-D026-4CB6-A86B-EB1289D9DFD8}"/>
                  </a:ext>
                </a:extLst>
              </p:cNvPr>
              <p:cNvSpPr/>
              <p:nvPr/>
            </p:nvSpPr>
            <p:spPr>
              <a:xfrm>
                <a:off x="20679507" y="4316482"/>
                <a:ext cx="480646" cy="49236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CB770DF-61AE-4EE5-AC4D-31ACEDAF7661}"/>
                  </a:ext>
                </a:extLst>
              </p:cNvPr>
              <p:cNvSpPr/>
              <p:nvPr/>
            </p:nvSpPr>
            <p:spPr>
              <a:xfrm>
                <a:off x="20679507" y="5055616"/>
                <a:ext cx="480646" cy="49236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50A14AF-B266-447C-A690-F775BA9EB8DD}"/>
                  </a:ext>
                </a:extLst>
              </p:cNvPr>
              <p:cNvSpPr/>
              <p:nvPr/>
            </p:nvSpPr>
            <p:spPr>
              <a:xfrm>
                <a:off x="20679507" y="5794750"/>
                <a:ext cx="480646" cy="49236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2714CCF-1DAF-40AF-BBDD-28EECFE65D1B}"/>
                  </a:ext>
                </a:extLst>
              </p:cNvPr>
              <p:cNvSpPr/>
              <p:nvPr/>
            </p:nvSpPr>
            <p:spPr>
              <a:xfrm>
                <a:off x="20679507" y="6533884"/>
                <a:ext cx="480646" cy="49236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9CEFD94-DBA0-4E1B-91B1-4C6F3F912DD5}"/>
                  </a:ext>
                </a:extLst>
              </p:cNvPr>
              <p:cNvSpPr/>
              <p:nvPr/>
            </p:nvSpPr>
            <p:spPr>
              <a:xfrm>
                <a:off x="20679507" y="7273018"/>
                <a:ext cx="480646" cy="49236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E71FD298-9578-436A-9683-D7532FEFBF8E}"/>
                  </a:ext>
                </a:extLst>
              </p:cNvPr>
              <p:cNvSpPr/>
              <p:nvPr/>
            </p:nvSpPr>
            <p:spPr>
              <a:xfrm>
                <a:off x="20679507" y="8012152"/>
                <a:ext cx="480646" cy="49236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49E38298-002C-4ADF-B89E-A23B041304F7}"/>
                  </a:ext>
                </a:extLst>
              </p:cNvPr>
              <p:cNvSpPr/>
              <p:nvPr/>
            </p:nvSpPr>
            <p:spPr>
              <a:xfrm>
                <a:off x="20679507" y="8751286"/>
                <a:ext cx="480646" cy="49236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7A60AA7-5B1E-4E11-A280-C3EC510FAC4F}"/>
                  </a:ext>
                </a:extLst>
              </p:cNvPr>
              <p:cNvSpPr/>
              <p:nvPr/>
            </p:nvSpPr>
            <p:spPr>
              <a:xfrm>
                <a:off x="20679507" y="9490417"/>
                <a:ext cx="480646" cy="49236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48E451C0-C125-44C1-8BA8-70CA51096B4A}"/>
                </a:ext>
              </a:extLst>
            </p:cNvPr>
            <p:cNvGrpSpPr/>
            <p:nvPr/>
          </p:nvGrpSpPr>
          <p:grpSpPr>
            <a:xfrm>
              <a:off x="19253451" y="4562667"/>
              <a:ext cx="1426056" cy="5139309"/>
              <a:chOff x="19253451" y="4562667"/>
              <a:chExt cx="1426056" cy="5139309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49F056D8-BD4C-4792-AF8A-7E8FC16E6C19}"/>
                  </a:ext>
                </a:extLst>
              </p:cNvPr>
              <p:cNvSpPr/>
              <p:nvPr/>
            </p:nvSpPr>
            <p:spPr>
              <a:xfrm>
                <a:off x="19253451" y="4843480"/>
                <a:ext cx="386862" cy="388021"/>
              </a:xfrm>
              <a:prstGeom prst="ellipse">
                <a:avLst/>
              </a:prstGeom>
              <a:solidFill>
                <a:srgbClr val="92D05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612073BC-F68D-4EF1-A50B-9E23D19E7F06}"/>
                  </a:ext>
                </a:extLst>
              </p:cNvPr>
              <p:cNvCxnSpPr>
                <a:cxnSpLocks/>
                <a:stCxn id="32" idx="7"/>
                <a:endCxn id="17" idx="1"/>
              </p:cNvCxnSpPr>
              <p:nvPr/>
            </p:nvCxnSpPr>
            <p:spPr>
              <a:xfrm flipV="1">
                <a:off x="19583658" y="4562667"/>
                <a:ext cx="1095849" cy="337637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D0433E0F-A643-40DE-ADEB-9D236DB6A1EA}"/>
                  </a:ext>
                </a:extLst>
              </p:cNvPr>
              <p:cNvCxnSpPr>
                <a:cxnSpLocks/>
                <a:stCxn id="32" idx="6"/>
                <a:endCxn id="18" idx="1"/>
              </p:cNvCxnSpPr>
              <p:nvPr/>
            </p:nvCxnSpPr>
            <p:spPr>
              <a:xfrm>
                <a:off x="19640313" y="5037491"/>
                <a:ext cx="1039194" cy="264310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CC5E5D93-1335-48B1-A0B0-C4D342E58FDD}"/>
                  </a:ext>
                </a:extLst>
              </p:cNvPr>
              <p:cNvSpPr/>
              <p:nvPr/>
            </p:nvSpPr>
            <p:spPr>
              <a:xfrm>
                <a:off x="19253451" y="6287119"/>
                <a:ext cx="386862" cy="388021"/>
              </a:xfrm>
              <a:prstGeom prst="ellipse">
                <a:avLst/>
              </a:prstGeom>
              <a:solidFill>
                <a:srgbClr val="92D05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2D7A8AB6-D9CF-4217-9BCF-5A32C608E398}"/>
                  </a:ext>
                </a:extLst>
              </p:cNvPr>
              <p:cNvCxnSpPr>
                <a:cxnSpLocks/>
                <a:stCxn id="35" idx="7"/>
                <a:endCxn id="17" idx="1"/>
              </p:cNvCxnSpPr>
              <p:nvPr/>
            </p:nvCxnSpPr>
            <p:spPr>
              <a:xfrm flipV="1">
                <a:off x="19583658" y="4562667"/>
                <a:ext cx="1095849" cy="1781276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337BA8FF-CB56-4D81-B76E-C72E742769F8}"/>
                  </a:ext>
                </a:extLst>
              </p:cNvPr>
              <p:cNvCxnSpPr>
                <a:cxnSpLocks/>
                <a:stCxn id="35" idx="6"/>
              </p:cNvCxnSpPr>
              <p:nvPr/>
            </p:nvCxnSpPr>
            <p:spPr>
              <a:xfrm>
                <a:off x="19640313" y="6481130"/>
                <a:ext cx="1039194" cy="264310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C94053EF-5A8A-46B6-A36F-7443028921E2}"/>
                  </a:ext>
                </a:extLst>
              </p:cNvPr>
              <p:cNvSpPr/>
              <p:nvPr/>
            </p:nvSpPr>
            <p:spPr>
              <a:xfrm>
                <a:off x="19253451" y="7800016"/>
                <a:ext cx="386862" cy="388021"/>
              </a:xfrm>
              <a:prstGeom prst="ellipse">
                <a:avLst/>
              </a:prstGeom>
              <a:solidFill>
                <a:srgbClr val="92D05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65329D23-6672-4E92-A032-6AE087F7DD83}"/>
                  </a:ext>
                </a:extLst>
              </p:cNvPr>
              <p:cNvCxnSpPr>
                <a:cxnSpLocks/>
                <a:stCxn id="38" idx="7"/>
              </p:cNvCxnSpPr>
              <p:nvPr/>
            </p:nvCxnSpPr>
            <p:spPr>
              <a:xfrm flipV="1">
                <a:off x="19583658" y="7519203"/>
                <a:ext cx="1095849" cy="337637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A42787E3-56AC-4234-9A50-8ECEAAB24379}"/>
                  </a:ext>
                </a:extLst>
              </p:cNvPr>
              <p:cNvCxnSpPr>
                <a:cxnSpLocks/>
                <a:stCxn id="38" idx="6"/>
              </p:cNvCxnSpPr>
              <p:nvPr/>
            </p:nvCxnSpPr>
            <p:spPr>
              <a:xfrm>
                <a:off x="19640313" y="7994027"/>
                <a:ext cx="1039194" cy="264310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A53247A2-37F3-48F9-9EEB-DC87546AECEC}"/>
                  </a:ext>
                </a:extLst>
              </p:cNvPr>
              <p:cNvSpPr/>
              <p:nvPr/>
            </p:nvSpPr>
            <p:spPr>
              <a:xfrm>
                <a:off x="19253451" y="9243655"/>
                <a:ext cx="386862" cy="388021"/>
              </a:xfrm>
              <a:prstGeom prst="ellipse">
                <a:avLst/>
              </a:prstGeom>
              <a:solidFill>
                <a:srgbClr val="92D05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CAE28A28-A58C-41DC-B45C-A646F7284C84}"/>
                  </a:ext>
                </a:extLst>
              </p:cNvPr>
              <p:cNvCxnSpPr>
                <a:cxnSpLocks/>
                <a:stCxn id="41" idx="7"/>
              </p:cNvCxnSpPr>
              <p:nvPr/>
            </p:nvCxnSpPr>
            <p:spPr>
              <a:xfrm flipV="1">
                <a:off x="19583658" y="8962842"/>
                <a:ext cx="1095849" cy="337637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59317B08-8AF4-4ED6-89C7-E4A294080A53}"/>
                  </a:ext>
                </a:extLst>
              </p:cNvPr>
              <p:cNvCxnSpPr>
                <a:cxnSpLocks/>
                <a:stCxn id="41" idx="6"/>
              </p:cNvCxnSpPr>
              <p:nvPr/>
            </p:nvCxnSpPr>
            <p:spPr>
              <a:xfrm>
                <a:off x="19640313" y="9437666"/>
                <a:ext cx="1039194" cy="264310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0E986AC6-B8D3-4C53-A0B3-CAE456318935}"/>
                </a:ext>
              </a:extLst>
            </p:cNvPr>
            <p:cNvGrpSpPr/>
            <p:nvPr/>
          </p:nvGrpSpPr>
          <p:grpSpPr>
            <a:xfrm>
              <a:off x="18183983" y="4562667"/>
              <a:ext cx="2495524" cy="4448041"/>
              <a:chOff x="18183983" y="4562667"/>
              <a:chExt cx="2495524" cy="4448041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43B1EF4B-ABCD-4547-BC7D-F42162444DBE}"/>
                  </a:ext>
                </a:extLst>
              </p:cNvPr>
              <p:cNvSpPr/>
              <p:nvPr/>
            </p:nvSpPr>
            <p:spPr>
              <a:xfrm>
                <a:off x="18210364" y="5369149"/>
                <a:ext cx="386862" cy="388021"/>
              </a:xfrm>
              <a:prstGeom prst="ellipse">
                <a:avLst/>
              </a:prstGeom>
              <a:solidFill>
                <a:srgbClr val="00B0F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12DBD7CF-6351-4F5A-A8AA-8B5AF9934901}"/>
                  </a:ext>
                </a:extLst>
              </p:cNvPr>
              <p:cNvCxnSpPr>
                <a:cxnSpLocks/>
                <a:stCxn id="45" idx="6"/>
                <a:endCxn id="17" idx="1"/>
              </p:cNvCxnSpPr>
              <p:nvPr/>
            </p:nvCxnSpPr>
            <p:spPr>
              <a:xfrm flipV="1">
                <a:off x="18597226" y="4562667"/>
                <a:ext cx="2082281" cy="1000493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E1527FF4-90AF-451A-9A2B-B90145DD6742}"/>
                  </a:ext>
                </a:extLst>
              </p:cNvPr>
              <p:cNvCxnSpPr>
                <a:cxnSpLocks/>
                <a:stCxn id="45" idx="6"/>
                <a:endCxn id="20" idx="1"/>
              </p:cNvCxnSpPr>
              <p:nvPr/>
            </p:nvCxnSpPr>
            <p:spPr>
              <a:xfrm>
                <a:off x="18597226" y="5563160"/>
                <a:ext cx="2082281" cy="477775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C1350BEE-10CD-4C50-B238-EBD9B18FD801}"/>
                  </a:ext>
                </a:extLst>
              </p:cNvPr>
              <p:cNvSpPr/>
              <p:nvPr/>
            </p:nvSpPr>
            <p:spPr>
              <a:xfrm>
                <a:off x="18183983" y="8338922"/>
                <a:ext cx="386862" cy="388021"/>
              </a:xfrm>
              <a:prstGeom prst="ellipse">
                <a:avLst/>
              </a:prstGeom>
              <a:solidFill>
                <a:srgbClr val="00B0F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A4B2C58A-D16B-4175-93AC-FE4D12ABFFD0}"/>
                  </a:ext>
                </a:extLst>
              </p:cNvPr>
              <p:cNvCxnSpPr>
                <a:cxnSpLocks/>
                <a:stCxn id="48" idx="6"/>
                <a:endCxn id="25" idx="1"/>
              </p:cNvCxnSpPr>
              <p:nvPr/>
            </p:nvCxnSpPr>
            <p:spPr>
              <a:xfrm flipV="1">
                <a:off x="18570845" y="7519203"/>
                <a:ext cx="2108662" cy="1013730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2CC0C538-73FE-472B-8BF3-32F017891FC7}"/>
                  </a:ext>
                </a:extLst>
              </p:cNvPr>
              <p:cNvCxnSpPr>
                <a:cxnSpLocks/>
                <a:stCxn id="48" idx="6"/>
              </p:cNvCxnSpPr>
              <p:nvPr/>
            </p:nvCxnSpPr>
            <p:spPr>
              <a:xfrm>
                <a:off x="18570845" y="8532933"/>
                <a:ext cx="2082281" cy="477775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54FEC72A-E27A-44F9-BB14-85BB0FCF7F79}"/>
                </a:ext>
              </a:extLst>
            </p:cNvPr>
            <p:cNvGrpSpPr/>
            <p:nvPr/>
          </p:nvGrpSpPr>
          <p:grpSpPr>
            <a:xfrm>
              <a:off x="18169825" y="4562667"/>
              <a:ext cx="2509682" cy="2956536"/>
              <a:chOff x="18169825" y="4562667"/>
              <a:chExt cx="2509682" cy="2956536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123F3066-2EEB-489F-974F-5BB8F97106EB}"/>
                  </a:ext>
                </a:extLst>
              </p:cNvPr>
              <p:cNvSpPr/>
              <p:nvPr/>
            </p:nvSpPr>
            <p:spPr>
              <a:xfrm>
                <a:off x="18169825" y="6967366"/>
                <a:ext cx="386862" cy="388021"/>
              </a:xfrm>
              <a:prstGeom prst="ellipse">
                <a:avLst/>
              </a:prstGeom>
              <a:solidFill>
                <a:srgbClr val="FFC00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F2B58D1A-D1FD-419A-86CA-B2740B708416}"/>
                  </a:ext>
                </a:extLst>
              </p:cNvPr>
              <p:cNvCxnSpPr>
                <a:cxnSpLocks/>
                <a:stCxn id="52" idx="7"/>
                <a:endCxn id="17" idx="1"/>
              </p:cNvCxnSpPr>
              <p:nvPr/>
            </p:nvCxnSpPr>
            <p:spPr>
              <a:xfrm flipV="1">
                <a:off x="18500032" y="4562667"/>
                <a:ext cx="2179475" cy="2461523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C5644689-4B78-4E07-BA99-2A119CAAD463}"/>
                  </a:ext>
                </a:extLst>
              </p:cNvPr>
              <p:cNvCxnSpPr>
                <a:cxnSpLocks/>
                <a:stCxn id="52" idx="6"/>
                <a:endCxn id="25" idx="1"/>
              </p:cNvCxnSpPr>
              <p:nvPr/>
            </p:nvCxnSpPr>
            <p:spPr>
              <a:xfrm>
                <a:off x="18556687" y="7161377"/>
                <a:ext cx="2122820" cy="357826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AFD32EE-08A6-49A5-AEFF-E38757B2E09A}"/>
              </a:ext>
            </a:extLst>
          </p:cNvPr>
          <p:cNvGrpSpPr/>
          <p:nvPr/>
        </p:nvGrpSpPr>
        <p:grpSpPr>
          <a:xfrm>
            <a:off x="23367083" y="4905703"/>
            <a:ext cx="280526" cy="5651001"/>
            <a:chOff x="23367083" y="4905703"/>
            <a:chExt cx="280526" cy="5651001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410249D8-925E-46D4-8873-801FB1FE406D}"/>
                </a:ext>
              </a:extLst>
            </p:cNvPr>
            <p:cNvSpPr txBox="1"/>
            <p:nvPr/>
          </p:nvSpPr>
          <p:spPr>
            <a:xfrm>
              <a:off x="23367083" y="4905703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rPr>
                <a:t>1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1D434B3-CDD5-4B52-A905-999C2042A07E}"/>
                </a:ext>
              </a:extLst>
            </p:cNvPr>
            <p:cNvSpPr txBox="1"/>
            <p:nvPr/>
          </p:nvSpPr>
          <p:spPr>
            <a:xfrm>
              <a:off x="23367083" y="5645571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rPr>
                <a:t>1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BCA3A8D-656E-48E9-BC34-9E108A7420D0}"/>
                </a:ext>
              </a:extLst>
            </p:cNvPr>
            <p:cNvSpPr txBox="1"/>
            <p:nvPr/>
          </p:nvSpPr>
          <p:spPr>
            <a:xfrm>
              <a:off x="23367083" y="6385439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/>
                <a:t>1</a:t>
              </a: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FA7ABA4-5AEB-4E74-849D-18F52B009C2E}"/>
                </a:ext>
              </a:extLst>
            </p:cNvPr>
            <p:cNvSpPr txBox="1"/>
            <p:nvPr/>
          </p:nvSpPr>
          <p:spPr>
            <a:xfrm>
              <a:off x="23367083" y="7125307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/>
                <a:t>1</a:t>
              </a: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E9AAA32-2810-4AEE-97C9-1A4F0C7BEA67}"/>
                </a:ext>
              </a:extLst>
            </p:cNvPr>
            <p:cNvSpPr txBox="1"/>
            <p:nvPr/>
          </p:nvSpPr>
          <p:spPr>
            <a:xfrm>
              <a:off x="23367083" y="7865175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rPr>
                <a:t>1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3CDA421-D2E6-43D7-9A0A-385498C2BE39}"/>
                </a:ext>
              </a:extLst>
            </p:cNvPr>
            <p:cNvSpPr txBox="1"/>
            <p:nvPr/>
          </p:nvSpPr>
          <p:spPr>
            <a:xfrm>
              <a:off x="23367083" y="8605043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rPr>
                <a:t>1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AEEBFF2E-861C-47E1-A988-D70B499E8BB9}"/>
                </a:ext>
              </a:extLst>
            </p:cNvPr>
            <p:cNvSpPr txBox="1"/>
            <p:nvPr/>
          </p:nvSpPr>
          <p:spPr>
            <a:xfrm>
              <a:off x="23367083" y="9344911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rPr>
                <a:t>1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7B8D255-2935-4454-A4EB-F4BBD817C950}"/>
                </a:ext>
              </a:extLst>
            </p:cNvPr>
            <p:cNvSpPr txBox="1"/>
            <p:nvPr/>
          </p:nvSpPr>
          <p:spPr>
            <a:xfrm>
              <a:off x="23367083" y="10084780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/>
                <a:t>1</a:t>
              </a: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FCB1ED4-79BF-4F0E-A7BC-11CD2C2E31A9}"/>
              </a:ext>
            </a:extLst>
          </p:cNvPr>
          <p:cNvGrpSpPr/>
          <p:nvPr/>
        </p:nvGrpSpPr>
        <p:grpSpPr>
          <a:xfrm>
            <a:off x="23190664" y="4915863"/>
            <a:ext cx="658967" cy="5651001"/>
            <a:chOff x="23177865" y="4905703"/>
            <a:chExt cx="658967" cy="565100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72DED461-F3D6-48B7-8696-A8383D3EC9FF}"/>
                    </a:ext>
                  </a:extLst>
                </p:cNvPr>
                <p:cNvSpPr txBox="1"/>
                <p:nvPr/>
              </p:nvSpPr>
              <p:spPr>
                <a:xfrm>
                  <a:off x="23177869" y="4905703"/>
                  <a:ext cx="658963" cy="47192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50800" tIns="50800" rIns="50800" bIns="50800" numCol="1" spcCol="38100" rtlCol="0" anchor="ctr">
                  <a:spAutoFit/>
                </a:bodyPr>
                <a:lstStyle/>
                <a:p>
                  <a:pPr marL="0" marR="0" indent="0" algn="ctr" defTabSz="2438338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400" b="0" u="none" strike="noStrike" cap="none" spc="0" normalizeH="0" baseline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FillTx/>
                      <a:ea typeface="Lato Regular"/>
                      <a:cs typeface="Lato Regular"/>
                      <a:sym typeface="Lato Regular"/>
                    </a:rPr>
                    <a:t>1</a:t>
                  </a:r>
                  <a14:m>
                    <m:oMath xmlns:m="http://schemas.openxmlformats.org/officeDocument/2006/math">
                      <m:r>
                        <a:rPr kumimoji="0" lang="en-US" sz="2400" b="0" i="1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−</m:t>
                      </m:r>
                      <m:r>
                        <a:rPr kumimoji="0" lang="en-US" sz="2400" b="0" i="1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𝜀</m:t>
                      </m:r>
                    </m:oMath>
                  </a14:m>
                  <a:endParaRPr kumimoji="0" lang="en-US" sz="24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Lato Regular"/>
                    <a:ea typeface="Lato Regular"/>
                    <a:cs typeface="Lato Regular"/>
                    <a:sym typeface="Lato Regular"/>
                  </a:endParaRPr>
                </a:p>
              </p:txBody>
            </p:sp>
          </mc:Choice>
          <mc:Fallback xmlns=""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72DED461-F3D6-48B7-8696-A8383D3EC9F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177869" y="4905703"/>
                  <a:ext cx="658963" cy="471924"/>
                </a:xfrm>
                <a:prstGeom prst="rect">
                  <a:avLst/>
                </a:prstGeom>
                <a:blipFill>
                  <a:blip r:embed="rId4"/>
                  <a:stretch>
                    <a:fillRect l="-20370" t="-7692" r="-1852" b="-28205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15DA510-7170-4841-A645-E1BB2414092F}"/>
                </a:ext>
              </a:extLst>
            </p:cNvPr>
            <p:cNvSpPr txBox="1"/>
            <p:nvPr/>
          </p:nvSpPr>
          <p:spPr>
            <a:xfrm>
              <a:off x="23367083" y="5645571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rPr>
                <a:t>1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65FCA54-9C4C-4CF2-AA7D-42CEE4864448}"/>
                </a:ext>
              </a:extLst>
            </p:cNvPr>
            <p:cNvSpPr txBox="1"/>
            <p:nvPr/>
          </p:nvSpPr>
          <p:spPr>
            <a:xfrm>
              <a:off x="23367083" y="6385439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/>
                <a:t>1</a:t>
              </a: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055E96CE-1ECD-4ABA-9428-E949767FA41F}"/>
                </a:ext>
              </a:extLst>
            </p:cNvPr>
            <p:cNvSpPr txBox="1"/>
            <p:nvPr/>
          </p:nvSpPr>
          <p:spPr>
            <a:xfrm>
              <a:off x="23367083" y="7125307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/>
                <a:t>1</a:t>
              </a: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D525DE0F-0A4F-4EE0-A920-702939F98590}"/>
                    </a:ext>
                  </a:extLst>
                </p:cNvPr>
                <p:cNvSpPr txBox="1"/>
                <p:nvPr/>
              </p:nvSpPr>
              <p:spPr>
                <a:xfrm>
                  <a:off x="23177865" y="7865175"/>
                  <a:ext cx="658962" cy="47192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50800" tIns="50800" rIns="50800" bIns="50800" numCol="1" spcCol="38100" rtlCol="0" anchor="ctr">
                  <a:spAutoFit/>
                </a:bodyPr>
                <a:lstStyle/>
                <a:p>
                  <a:r>
                    <a:rPr kumimoji="0" lang="en-US" sz="2400" b="0" u="none" strike="noStrike" cap="none" spc="0" normalizeH="0" baseline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FillTx/>
                      <a:ea typeface="Lato Regular"/>
                      <a:cs typeface="Lato Regular"/>
                      <a:sym typeface="Lato Regular"/>
                    </a:rPr>
                    <a:t>1</a:t>
                  </a:r>
                  <a14:m>
                    <m:oMath xmlns:m="http://schemas.openxmlformats.org/officeDocument/2006/math">
                      <m:r>
                        <a:rPr kumimoji="0" lang="en-US" sz="2400" b="0" i="1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−</m:t>
                      </m:r>
                      <m:r>
                        <a:rPr kumimoji="0" lang="en-US" sz="2400" b="0" i="1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𝜀</m:t>
                      </m:r>
                    </m:oMath>
                  </a14:m>
                  <a:endParaRPr kumimoji="0" lang="en-US" sz="24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Lato Regular"/>
                    <a:ea typeface="Lato Regular"/>
                    <a:cs typeface="Lato Regular"/>
                    <a:sym typeface="Lato Regular"/>
                  </a:endParaRPr>
                </a:p>
              </p:txBody>
            </p:sp>
          </mc:Choice>
          <mc:Fallback xmlns="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D525DE0F-0A4F-4EE0-A920-702939F985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177865" y="7865175"/>
                  <a:ext cx="658962" cy="471924"/>
                </a:xfrm>
                <a:prstGeom prst="rect">
                  <a:avLst/>
                </a:prstGeom>
                <a:blipFill>
                  <a:blip r:embed="rId5"/>
                  <a:stretch>
                    <a:fillRect l="-20370" t="-9091" r="-1852" b="-28571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E6FA8F3-7371-4FC2-A2B0-0CE4A081D1F8}"/>
                </a:ext>
              </a:extLst>
            </p:cNvPr>
            <p:cNvSpPr txBox="1"/>
            <p:nvPr/>
          </p:nvSpPr>
          <p:spPr>
            <a:xfrm>
              <a:off x="23367083" y="8605043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rPr>
                <a:t>1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8E2FA652-0B2D-43A3-9569-CD60F4D0D0F4}"/>
                </a:ext>
              </a:extLst>
            </p:cNvPr>
            <p:cNvSpPr txBox="1"/>
            <p:nvPr/>
          </p:nvSpPr>
          <p:spPr>
            <a:xfrm>
              <a:off x="23367083" y="9344911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rPr>
                <a:t>1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79DF9D9C-3A39-405A-9342-650DA9F7F925}"/>
                </a:ext>
              </a:extLst>
            </p:cNvPr>
            <p:cNvSpPr txBox="1"/>
            <p:nvPr/>
          </p:nvSpPr>
          <p:spPr>
            <a:xfrm>
              <a:off x="23367083" y="10084780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/>
                <a:t>1</a:t>
              </a: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endParaRP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5207997E-55BC-496B-91AB-C60B03DD7948}"/>
              </a:ext>
            </a:extLst>
          </p:cNvPr>
          <p:cNvSpPr txBox="1"/>
          <p:nvPr/>
        </p:nvSpPr>
        <p:spPr>
          <a:xfrm>
            <a:off x="4692638" y="10238569"/>
            <a:ext cx="651620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How many rounds do we need?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89C5A6F-74C8-464A-AF07-14889FCD2250}"/>
              </a:ext>
            </a:extLst>
          </p:cNvPr>
          <p:cNvSpPr txBox="1"/>
          <p:nvPr/>
        </p:nvSpPr>
        <p:spPr>
          <a:xfrm>
            <a:off x="4692638" y="11201352"/>
            <a:ext cx="7272825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rgbClr val="FFFF00"/>
                </a:solidFill>
              </a:rPr>
              <a:t>But don’t we need entire instance?!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sym typeface="Lato Regular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6051E51-E5C1-4535-8D3C-43BE44C7030D}"/>
              </a:ext>
            </a:extLst>
          </p:cNvPr>
          <p:cNvSpPr txBox="1"/>
          <p:nvPr/>
        </p:nvSpPr>
        <p:spPr>
          <a:xfrm>
            <a:off x="12547622" y="11214128"/>
            <a:ext cx="632705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rgbClr val="92D050"/>
                </a:solidFill>
              </a:rPr>
              <a:t>Use samples to estimate loads!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92D050"/>
              </a:solidFill>
              <a:effectLst/>
              <a:uFillTx/>
              <a:sym typeface="Lato Regular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E1F7D4A1-ACFC-4448-A8C6-18C7D87B20A8}"/>
                  </a:ext>
                </a:extLst>
              </p:cNvPr>
              <p:cNvSpPr txBox="1"/>
              <p:nvPr/>
            </p:nvSpPr>
            <p:spPr>
              <a:xfrm>
                <a:off x="12547622" y="10033373"/>
                <a:ext cx="3680495" cy="108228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3600" b="0" i="1" smtClea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3600" b="0" i="1" smtClean="0">
                                <a:solidFill>
                                  <a:srgbClr val="92D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en-US" sz="3600" b="0" i="1" smtClean="0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sSup>
                                  <m:sSupPr>
                                    <m:ctrlPr>
                                      <a:rPr lang="en-US" sz="3600" b="0" i="1" smtClean="0">
                                        <a:solidFill>
                                          <a:srgbClr val="92D05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3600" b="0" i="0" smtClean="0">
                                        <a:solidFill>
                                          <a:srgbClr val="92D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e>
                                  <m:sup>
                                    <m:r>
                                      <a:rPr lang="en-US" sz="3600" b="0" i="0" smtClean="0">
                                        <a:solidFill>
                                          <a:srgbClr val="92D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fName>
                              <m:e>
                                <m:r>
                                  <a:rPr lang="en-US" sz="3600" b="0" i="1" smtClean="0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</m:func>
                          </m:num>
                          <m:den>
                            <m:sSup>
                              <m:sSupPr>
                                <m:ctrlPr>
                                  <a:rPr lang="en-US" sz="3600" b="0" i="1" smtClean="0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3600" i="1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  <m:t>𝜀</m:t>
                                </m:r>
                              </m:e>
                              <m:sup>
                                <m:r>
                                  <a:rPr lang="en-US" sz="3600" b="0" i="1" smtClean="0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r>
                  <a:rPr lang="en-US" sz="3600" dirty="0">
                    <a:solidFill>
                      <a:srgbClr val="92D050"/>
                    </a:solidFill>
                  </a:rPr>
                  <a:t> rounds!</a:t>
                </a:r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92D050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E1F7D4A1-ACFC-4448-A8C6-18C7D87B20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47622" y="10033373"/>
                <a:ext cx="3680495" cy="1082284"/>
              </a:xfrm>
              <a:prstGeom prst="rect">
                <a:avLst/>
              </a:prstGeom>
              <a:blipFill>
                <a:blip r:embed="rId6"/>
                <a:stretch>
                  <a:fillRect r="-5132" b="-565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Arrow: Right 88">
            <a:extLst>
              <a:ext uri="{FF2B5EF4-FFF2-40B4-BE49-F238E27FC236}">
                <a16:creationId xmlns:a16="http://schemas.microsoft.com/office/drawing/2014/main" id="{12E83575-E62B-4205-B1D9-C919CF47EECD}"/>
              </a:ext>
            </a:extLst>
          </p:cNvPr>
          <p:cNvSpPr/>
          <p:nvPr/>
        </p:nvSpPr>
        <p:spPr>
          <a:xfrm>
            <a:off x="3457327" y="9190742"/>
            <a:ext cx="1070207" cy="943701"/>
          </a:xfrm>
          <a:prstGeom prst="rightArrow">
            <a:avLst/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</p:spTree>
    <p:extLst>
      <p:ext uri="{BB962C8B-B14F-4D97-AF65-F5344CB8AC3E}">
        <p14:creationId xmlns:p14="http://schemas.microsoft.com/office/powerpoint/2010/main" val="2401823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9" grpId="0"/>
      <p:bldP spid="85" grpId="0"/>
      <p:bldP spid="86" grpId="0"/>
      <p:bldP spid="87" grpId="0"/>
      <p:bldP spid="88" grpId="0"/>
      <p:bldP spid="8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ACCF8-1064-43F0-9C42-FCD8FFFE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of termination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C3425C9-AD93-4D64-BC15-55BE950DDF3F}"/>
              </a:ext>
            </a:extLst>
          </p:cNvPr>
          <p:cNvSpPr txBox="1"/>
          <p:nvPr/>
        </p:nvSpPr>
        <p:spPr>
          <a:xfrm>
            <a:off x="1785620" y="3420110"/>
            <a:ext cx="608660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FF33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Lemma</a:t>
            </a:r>
            <a:r>
              <a:rPr lang="en-US" sz="3600" b="1" dirty="0">
                <a:solidFill>
                  <a:srgbClr val="FF3300"/>
                </a:solidFill>
              </a:rPr>
              <a:t>: </a:t>
            </a:r>
            <a:r>
              <a:rPr lang="en-US" sz="3600" dirty="0"/>
              <a:t>algorithm terminates.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ea typeface="Lato Regular"/>
              <a:cs typeface="Lato Regular"/>
              <a:sym typeface="Lato Regular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8C4AC28-CB20-489E-9D7F-BB2425A87278}"/>
                  </a:ext>
                </a:extLst>
              </p:cNvPr>
              <p:cNvSpPr txBox="1"/>
              <p:nvPr/>
            </p:nvSpPr>
            <p:spPr>
              <a:xfrm>
                <a:off x="2161412" y="4821160"/>
                <a:ext cx="12111201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For simplicity: reduce if load &gt; 2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𝑂𝑃𝑇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, reduce weights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by ½ </a:t>
                </a:r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sym typeface="Lato Regular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8C4AC28-CB20-489E-9D7F-BB2425A872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1412" y="4821160"/>
                <a:ext cx="12111201" cy="656590"/>
              </a:xfrm>
              <a:prstGeom prst="rect">
                <a:avLst/>
              </a:prstGeom>
              <a:blipFill>
                <a:blip r:embed="rId2"/>
                <a:stretch>
                  <a:fillRect l="-856" t="-13889" r="-806" b="-3240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CAFE121-8509-4858-BBA8-26D1659C39A5}"/>
                  </a:ext>
                </a:extLst>
              </p:cNvPr>
              <p:cNvSpPr txBox="1"/>
              <p:nvPr/>
            </p:nvSpPr>
            <p:spPr>
              <a:xfrm>
                <a:off x="5039516" y="5651035"/>
                <a:ext cx="7824321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Let </a:t>
                </a:r>
                <a:r>
                  <a:rPr lang="en-US" sz="3600" dirty="0"/>
                  <a:t>optimal weights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be powers of 2</a:t>
                </a:r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sym typeface="Lato Regular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CAFE121-8509-4858-BBA8-26D1659C39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9516" y="5651035"/>
                <a:ext cx="7824321" cy="656590"/>
              </a:xfrm>
              <a:prstGeom prst="rect">
                <a:avLst/>
              </a:prstGeom>
              <a:blipFill>
                <a:blip r:embed="rId3"/>
                <a:stretch>
                  <a:fillRect l="-2884" t="-13889" r="-2027" b="-3240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E243677-9CDF-4302-8DC0-A07C0919A95B}"/>
                  </a:ext>
                </a:extLst>
              </p:cNvPr>
              <p:cNvSpPr txBox="1"/>
              <p:nvPr/>
            </p:nvSpPr>
            <p:spPr>
              <a:xfrm>
                <a:off x="2509676" y="7226386"/>
                <a:ext cx="15289185" cy="67165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3600" dirty="0"/>
                  <a:t>Algo is invariant to scaling, so imagine we start with equal weights </a:t>
                </a:r>
                <a14:m>
                  <m:oMath xmlns:m="http://schemas.openxmlformats.org/officeDocument/2006/math">
                    <m:r>
                      <a:rPr lang="en-US" sz="3600" b="0" i="0" smtClean="0">
                        <a:latin typeface="Cambria Math" panose="02040503050406030204" pitchFamily="18" charset="0"/>
                      </a:rPr>
                      <m:t>≥</m:t>
                    </m:r>
                    <m:sSubSup>
                      <m:sSubSup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func>
                          <m:funcPr>
                            <m:ctrlP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600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fName>
                          <m:e/>
                        </m:func>
                      </m:sub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sym typeface="Lato Regular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E243677-9CDF-4302-8DC0-A07C0919A9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9676" y="7226386"/>
                <a:ext cx="15289185" cy="671659"/>
              </a:xfrm>
              <a:prstGeom prst="rect">
                <a:avLst/>
              </a:prstGeom>
              <a:blipFill>
                <a:blip r:embed="rId4"/>
                <a:stretch>
                  <a:fillRect l="-1475" t="-14414" b="-28829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5C5FBAA0-A7E9-4052-A431-ACF6D8991B8C}"/>
              </a:ext>
            </a:extLst>
          </p:cNvPr>
          <p:cNvSpPr/>
          <p:nvPr/>
        </p:nvSpPr>
        <p:spPr>
          <a:xfrm>
            <a:off x="16140223" y="2282304"/>
            <a:ext cx="871870" cy="2312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FC676FA-87BF-4D92-A23F-D5C9E07512E4}"/>
              </a:ext>
            </a:extLst>
          </p:cNvPr>
          <p:cNvSpPr/>
          <p:nvPr/>
        </p:nvSpPr>
        <p:spPr>
          <a:xfrm>
            <a:off x="17526118" y="2282304"/>
            <a:ext cx="871870" cy="2312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A8FFBA8-D7D0-4E42-BFE6-D17D8A282216}"/>
              </a:ext>
            </a:extLst>
          </p:cNvPr>
          <p:cNvSpPr/>
          <p:nvPr/>
        </p:nvSpPr>
        <p:spPr>
          <a:xfrm>
            <a:off x="18912013" y="2282304"/>
            <a:ext cx="871870" cy="2312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B078961-285E-4C27-AD3B-5E6992F7AFFD}"/>
              </a:ext>
            </a:extLst>
          </p:cNvPr>
          <p:cNvSpPr/>
          <p:nvPr/>
        </p:nvSpPr>
        <p:spPr>
          <a:xfrm>
            <a:off x="20297908" y="2282304"/>
            <a:ext cx="871870" cy="2312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B6E1485-4255-4FCA-98F7-7828D9C2AFF8}"/>
              </a:ext>
            </a:extLst>
          </p:cNvPr>
          <p:cNvSpPr/>
          <p:nvPr/>
        </p:nvSpPr>
        <p:spPr>
          <a:xfrm>
            <a:off x="21683803" y="2282304"/>
            <a:ext cx="871870" cy="2312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6AFFDC3-0260-4B91-B9E6-097B7E940B27}"/>
              </a:ext>
            </a:extLst>
          </p:cNvPr>
          <p:cNvSpPr/>
          <p:nvPr/>
        </p:nvSpPr>
        <p:spPr>
          <a:xfrm>
            <a:off x="23069697" y="2282304"/>
            <a:ext cx="871870" cy="2312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4279062-3506-490B-A0FC-3CAC724E8495}"/>
              </a:ext>
            </a:extLst>
          </p:cNvPr>
          <p:cNvSpPr/>
          <p:nvPr/>
        </p:nvSpPr>
        <p:spPr>
          <a:xfrm>
            <a:off x="16140223" y="4076700"/>
            <a:ext cx="871870" cy="231230"/>
          </a:xfrm>
          <a:prstGeom prst="rect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78A2023-ADF1-4DA7-BA4C-FD5D8F2FD6C8}"/>
              </a:ext>
            </a:extLst>
          </p:cNvPr>
          <p:cNvSpPr/>
          <p:nvPr/>
        </p:nvSpPr>
        <p:spPr>
          <a:xfrm>
            <a:off x="17526118" y="2788164"/>
            <a:ext cx="871870" cy="231230"/>
          </a:xfrm>
          <a:prstGeom prst="rect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7793FDF-F11D-4809-8C42-1E0E40D9D465}"/>
              </a:ext>
            </a:extLst>
          </p:cNvPr>
          <p:cNvSpPr/>
          <p:nvPr/>
        </p:nvSpPr>
        <p:spPr>
          <a:xfrm>
            <a:off x="18912013" y="3486403"/>
            <a:ext cx="871870" cy="231230"/>
          </a:xfrm>
          <a:prstGeom prst="rect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4AD0770-4412-44D6-9BAD-A75ABC4DDACF}"/>
              </a:ext>
            </a:extLst>
          </p:cNvPr>
          <p:cNvSpPr/>
          <p:nvPr/>
        </p:nvSpPr>
        <p:spPr>
          <a:xfrm>
            <a:off x="20297908" y="4821160"/>
            <a:ext cx="871870" cy="231230"/>
          </a:xfrm>
          <a:prstGeom prst="rect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611EE24-CF63-43E7-8F6F-17E0D6770323}"/>
              </a:ext>
            </a:extLst>
          </p:cNvPr>
          <p:cNvSpPr/>
          <p:nvPr/>
        </p:nvSpPr>
        <p:spPr>
          <a:xfrm>
            <a:off x="21666732" y="3755731"/>
            <a:ext cx="871870" cy="231230"/>
          </a:xfrm>
          <a:prstGeom prst="rect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3D47AF7-255B-4D3C-B875-AA199EF1D639}"/>
              </a:ext>
            </a:extLst>
          </p:cNvPr>
          <p:cNvSpPr/>
          <p:nvPr/>
        </p:nvSpPr>
        <p:spPr>
          <a:xfrm>
            <a:off x="23069697" y="3154563"/>
            <a:ext cx="871870" cy="231230"/>
          </a:xfrm>
          <a:prstGeom prst="rect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BE3229-A1B6-4E98-8867-1AD65E1E11BB}"/>
              </a:ext>
            </a:extLst>
          </p:cNvPr>
          <p:cNvSpPr txBox="1"/>
          <p:nvPr/>
        </p:nvSpPr>
        <p:spPr>
          <a:xfrm>
            <a:off x="23050297" y="1584071"/>
            <a:ext cx="891270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ALG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44D36F4-C9FC-4D25-8889-77DF23F30B62}"/>
              </a:ext>
            </a:extLst>
          </p:cNvPr>
          <p:cNvSpPr txBox="1"/>
          <p:nvPr/>
        </p:nvSpPr>
        <p:spPr>
          <a:xfrm>
            <a:off x="21079730" y="5052390"/>
            <a:ext cx="920125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OPT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8DB972-D249-4CE6-877E-C3E6DF1FCB65}"/>
              </a:ext>
            </a:extLst>
          </p:cNvPr>
          <p:cNvSpPr txBox="1"/>
          <p:nvPr/>
        </p:nvSpPr>
        <p:spPr>
          <a:xfrm>
            <a:off x="16309674" y="13106528"/>
            <a:ext cx="807432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[</a:t>
            </a:r>
            <a:r>
              <a:rPr kumimoji="0" lang="en-US" sz="2800" b="0" i="0" u="none" strike="noStrike" cap="none" spc="0" normalizeH="0" baseline="0" dirty="0" err="1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Lattanzi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 </a:t>
            </a:r>
            <a:r>
              <a:rPr kumimoji="0" lang="en-US" sz="2800" b="0" i="0" u="none" strike="noStrike" cap="none" spc="0" normalizeH="0" baseline="0" dirty="0" err="1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Lavastida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 Moseley </a:t>
            </a:r>
            <a:r>
              <a:rPr kumimoji="0" lang="en-US" sz="2800" b="0" i="0" u="none" strike="noStrike" cap="none" spc="0" normalizeH="0" baseline="0" dirty="0" err="1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Vassilvitskii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 SODA 20]</a:t>
            </a:r>
          </a:p>
        </p:txBody>
      </p:sp>
    </p:spTree>
    <p:extLst>
      <p:ext uri="{BB962C8B-B14F-4D97-AF65-F5344CB8AC3E}">
        <p14:creationId xmlns:p14="http://schemas.microsoft.com/office/powerpoint/2010/main" val="40770984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8" grpId="0"/>
      <p:bldP spid="20" grpId="0"/>
      <p:bldP spid="5" grpId="0" animBg="1"/>
      <p:bldP spid="15" grpId="0" animBg="1"/>
      <p:bldP spid="16" grpId="0" animBg="1"/>
      <p:bldP spid="17" grpId="0" animBg="1"/>
      <p:bldP spid="19" grpId="0" animBg="1"/>
      <p:bldP spid="21" grpId="0" animBg="1"/>
      <p:bldP spid="23" grpId="0" animBg="1"/>
      <p:bldP spid="27" grpId="0" animBg="1"/>
      <p:bldP spid="29" grpId="0" animBg="1"/>
      <p:bldP spid="30" grpId="0" animBg="1"/>
      <p:bldP spid="31" grpId="0" animBg="1"/>
      <p:bldP spid="32" grpId="0" animBg="1"/>
      <p:bldP spid="3" grpId="0"/>
      <p:bldP spid="3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ACCF8-1064-43F0-9C42-FCD8FFFE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of termination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C3425C9-AD93-4D64-BC15-55BE950DDF3F}"/>
              </a:ext>
            </a:extLst>
          </p:cNvPr>
          <p:cNvSpPr txBox="1"/>
          <p:nvPr/>
        </p:nvSpPr>
        <p:spPr>
          <a:xfrm>
            <a:off x="1785620" y="3420110"/>
            <a:ext cx="608660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FF33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Lemma</a:t>
            </a:r>
            <a:r>
              <a:rPr lang="en-US" sz="3600" b="1" dirty="0">
                <a:solidFill>
                  <a:srgbClr val="FF3300"/>
                </a:solidFill>
              </a:rPr>
              <a:t>: </a:t>
            </a:r>
            <a:r>
              <a:rPr lang="en-US" sz="3600" dirty="0"/>
              <a:t>algorithm terminates.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ea typeface="Lato Regular"/>
              <a:cs typeface="Lato Regular"/>
              <a:sym typeface="Lato Regular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8C4AC28-CB20-489E-9D7F-BB2425A87278}"/>
                  </a:ext>
                </a:extLst>
              </p:cNvPr>
              <p:cNvSpPr txBox="1"/>
              <p:nvPr/>
            </p:nvSpPr>
            <p:spPr>
              <a:xfrm>
                <a:off x="2161412" y="4821160"/>
                <a:ext cx="12111201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For simplicity: reduce if load &gt; 2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𝑂𝑃𝑇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, reduce weights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by ½ </a:t>
                </a:r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sym typeface="Lato Regular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8C4AC28-CB20-489E-9D7F-BB2425A872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1412" y="4821160"/>
                <a:ext cx="12111201" cy="656590"/>
              </a:xfrm>
              <a:prstGeom prst="rect">
                <a:avLst/>
              </a:prstGeom>
              <a:blipFill>
                <a:blip r:embed="rId2"/>
                <a:stretch>
                  <a:fillRect l="-856" t="-13889" r="-806" b="-3240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CAFE121-8509-4858-BBA8-26D1659C39A5}"/>
                  </a:ext>
                </a:extLst>
              </p:cNvPr>
              <p:cNvSpPr txBox="1"/>
              <p:nvPr/>
            </p:nvSpPr>
            <p:spPr>
              <a:xfrm>
                <a:off x="5039516" y="5651035"/>
                <a:ext cx="7824321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Let </a:t>
                </a:r>
                <a:r>
                  <a:rPr lang="en-US" sz="3600" dirty="0"/>
                  <a:t>optimal weights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be powers of 2</a:t>
                </a:r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sym typeface="Lato Regular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CAFE121-8509-4858-BBA8-26D1659C39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9516" y="5651035"/>
                <a:ext cx="7824321" cy="656590"/>
              </a:xfrm>
              <a:prstGeom prst="rect">
                <a:avLst/>
              </a:prstGeom>
              <a:blipFill>
                <a:blip r:embed="rId3"/>
                <a:stretch>
                  <a:fillRect l="-2884" t="-13889" r="-2027" b="-3240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E243677-9CDF-4302-8DC0-A07C0919A95B}"/>
                  </a:ext>
                </a:extLst>
              </p:cNvPr>
              <p:cNvSpPr txBox="1"/>
              <p:nvPr/>
            </p:nvSpPr>
            <p:spPr>
              <a:xfrm>
                <a:off x="2509676" y="7226386"/>
                <a:ext cx="15289185" cy="67165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3600" dirty="0"/>
                  <a:t>Algo is invariant to scaling, so imagine we start with equal weights </a:t>
                </a:r>
                <a14:m>
                  <m:oMath xmlns:m="http://schemas.openxmlformats.org/officeDocument/2006/math">
                    <m:r>
                      <a:rPr lang="en-US" sz="3600" b="0" i="0" smtClean="0">
                        <a:latin typeface="Cambria Math" panose="02040503050406030204" pitchFamily="18" charset="0"/>
                      </a:rPr>
                      <m:t>≥</m:t>
                    </m:r>
                    <m:sSubSup>
                      <m:sSubSup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func>
                          <m:funcPr>
                            <m:ctrlP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600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fName>
                          <m:e/>
                        </m:func>
                      </m:sub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sym typeface="Lato Regular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E243677-9CDF-4302-8DC0-A07C0919A9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9676" y="7226386"/>
                <a:ext cx="15289185" cy="671659"/>
              </a:xfrm>
              <a:prstGeom prst="rect">
                <a:avLst/>
              </a:prstGeom>
              <a:blipFill>
                <a:blip r:embed="rId4"/>
                <a:stretch>
                  <a:fillRect l="-1475" t="-14414" b="-28829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23B8A26-36E7-4595-8FBD-0E08792E40FA}"/>
                  </a:ext>
                </a:extLst>
              </p:cNvPr>
              <p:cNvSpPr txBox="1"/>
              <p:nvPr/>
            </p:nvSpPr>
            <p:spPr>
              <a:xfrm>
                <a:off x="2509676" y="8291262"/>
                <a:ext cx="7606762" cy="71968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3600" b="1" dirty="0">
                    <a:solidFill>
                      <a:srgbClr val="92D050"/>
                    </a:solidFill>
                  </a:rPr>
                  <a:t>Claim: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3600" dirty="0"/>
                  <a:t> never dips below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for all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𝑗</m:t>
                    </m:r>
                  </m:oMath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sym typeface="Lato Regular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23B8A26-36E7-4595-8FBD-0E08792E40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9676" y="8291262"/>
                <a:ext cx="7606762" cy="719684"/>
              </a:xfrm>
              <a:prstGeom prst="rect">
                <a:avLst/>
              </a:prstGeom>
              <a:blipFill>
                <a:blip r:embed="rId5"/>
                <a:stretch>
                  <a:fillRect l="-2965" t="-13559" b="-21186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1A65123-B26F-45D6-8DF3-EB26FAFD531D}"/>
                  </a:ext>
                </a:extLst>
              </p:cNvPr>
              <p:cNvSpPr txBox="1"/>
              <p:nvPr/>
            </p:nvSpPr>
            <p:spPr>
              <a:xfrm>
                <a:off x="2509676" y="9352195"/>
                <a:ext cx="10553210" cy="71968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3600" b="1" dirty="0">
                    <a:solidFill>
                      <a:srgbClr val="FFFF00"/>
                    </a:solidFill>
                  </a:rPr>
                  <a:t>Proof: </a:t>
                </a:r>
                <a:r>
                  <a:rPr lang="en-US" sz="3600" dirty="0"/>
                  <a:t>Suppose some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, every other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kumimoji="0" lang="en-US" sz="3600" b="0" i="0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 </m:t>
                    </m:r>
                    <m:sSub>
                      <m:sSubPr>
                        <m:ctrlP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</m:ctrlPr>
                      </m:sSubPr>
                      <m:e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𝜃</m:t>
                        </m:r>
                      </m:e>
                      <m:sub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𝑗</m:t>
                        </m:r>
                      </m:sub>
                    </m:sSub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≥</m:t>
                    </m:r>
                    <m:sSubSup>
                      <m:sSubSupPr>
                        <m:ctrlP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</m:ctrlPr>
                      </m:sSubSupPr>
                      <m:e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𝜃</m:t>
                        </m:r>
                      </m:e>
                      <m:sub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𝑗</m:t>
                        </m:r>
                      </m:sub>
                      <m:sup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∗</m:t>
                        </m:r>
                      </m:sup>
                    </m:sSubSup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.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1A65123-B26F-45D6-8DF3-EB26FAFD53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9676" y="9352195"/>
                <a:ext cx="10553210" cy="719684"/>
              </a:xfrm>
              <a:prstGeom prst="rect">
                <a:avLst/>
              </a:prstGeom>
              <a:blipFill>
                <a:blip r:embed="rId6"/>
                <a:stretch>
                  <a:fillRect l="-2137" t="-13559" r="-231" b="-21186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5EB1DEE-9322-4D2B-BF8F-290992B4A1C5}"/>
                  </a:ext>
                </a:extLst>
              </p:cNvPr>
              <p:cNvSpPr txBox="1"/>
              <p:nvPr/>
            </p:nvSpPr>
            <p:spPr>
              <a:xfrm>
                <a:off x="3129436" y="10440731"/>
                <a:ext cx="14054168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3600" dirty="0"/>
                  <a:t>By algo,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receives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less load than in OPT. So will never reduce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3600" b="0" i="1" u="none" strike="noStrike" cap="none" spc="0" normalizeH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</m:ctrlPr>
                      </m:sSubPr>
                      <m:e>
                        <m:r>
                          <a:rPr kumimoji="0" lang="en-US" sz="3600" b="0" i="1" u="none" strike="noStrike" cap="none" spc="0" normalizeH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𝜃</m:t>
                        </m:r>
                      </m:e>
                      <m:sub>
                        <m:r>
                          <a:rPr kumimoji="0" lang="en-US" sz="3600" b="0" i="1" u="none" strike="noStrike" cap="none" spc="0" normalizeH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𝑘</m:t>
                        </m:r>
                      </m:sub>
                    </m:sSub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.  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Wingdings" panose="05000000000000000000" pitchFamily="2" charset="2"/>
                  </a:rPr>
                  <a:t></a:t>
                </a:r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sym typeface="Lato Regular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5EB1DEE-9322-4D2B-BF8F-290992B4A1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9436" y="10440731"/>
                <a:ext cx="14054168" cy="656590"/>
              </a:xfrm>
              <a:prstGeom prst="rect">
                <a:avLst/>
              </a:prstGeom>
              <a:blipFill>
                <a:blip r:embed="rId7"/>
                <a:stretch>
                  <a:fillRect l="-1605" t="-14019" b="-34579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853A5824-E04B-41BB-93A4-5E764858DCE5}"/>
              </a:ext>
            </a:extLst>
          </p:cNvPr>
          <p:cNvSpPr txBox="1"/>
          <p:nvPr/>
        </p:nvSpPr>
        <p:spPr>
          <a:xfrm>
            <a:off x="2509676" y="11625065"/>
            <a:ext cx="5491888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/>
              <a:t>So finitely many iterations.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sym typeface="Lato Regular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5FBAA0-A7E9-4052-A431-ACF6D8991B8C}"/>
              </a:ext>
            </a:extLst>
          </p:cNvPr>
          <p:cNvSpPr/>
          <p:nvPr/>
        </p:nvSpPr>
        <p:spPr>
          <a:xfrm>
            <a:off x="16140223" y="3904855"/>
            <a:ext cx="871870" cy="2312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FC676FA-87BF-4D92-A23F-D5C9E07512E4}"/>
              </a:ext>
            </a:extLst>
          </p:cNvPr>
          <p:cNvSpPr/>
          <p:nvPr/>
        </p:nvSpPr>
        <p:spPr>
          <a:xfrm>
            <a:off x="17526118" y="2282304"/>
            <a:ext cx="871870" cy="2312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A8FFBA8-D7D0-4E42-BFE6-D17D8A282216}"/>
              </a:ext>
            </a:extLst>
          </p:cNvPr>
          <p:cNvSpPr/>
          <p:nvPr/>
        </p:nvSpPr>
        <p:spPr>
          <a:xfrm>
            <a:off x="18912013" y="3038948"/>
            <a:ext cx="871870" cy="2312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B078961-285E-4C27-AD3B-5E6992F7AFFD}"/>
              </a:ext>
            </a:extLst>
          </p:cNvPr>
          <p:cNvSpPr/>
          <p:nvPr/>
        </p:nvSpPr>
        <p:spPr>
          <a:xfrm>
            <a:off x="20297908" y="3554611"/>
            <a:ext cx="871870" cy="2312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B6E1485-4255-4FCA-98F7-7828D9C2AFF8}"/>
              </a:ext>
            </a:extLst>
          </p:cNvPr>
          <p:cNvSpPr/>
          <p:nvPr/>
        </p:nvSpPr>
        <p:spPr>
          <a:xfrm>
            <a:off x="21666732" y="2698441"/>
            <a:ext cx="871870" cy="2312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6AFFDC3-0260-4B91-B9E6-097B7E940B27}"/>
              </a:ext>
            </a:extLst>
          </p:cNvPr>
          <p:cNvSpPr/>
          <p:nvPr/>
        </p:nvSpPr>
        <p:spPr>
          <a:xfrm>
            <a:off x="23069697" y="2282304"/>
            <a:ext cx="871870" cy="2312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4279062-3506-490B-A0FC-3CAC724E8495}"/>
              </a:ext>
            </a:extLst>
          </p:cNvPr>
          <p:cNvSpPr/>
          <p:nvPr/>
        </p:nvSpPr>
        <p:spPr>
          <a:xfrm>
            <a:off x="16140223" y="4076700"/>
            <a:ext cx="871870" cy="231230"/>
          </a:xfrm>
          <a:prstGeom prst="rect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78A2023-ADF1-4DA7-BA4C-FD5D8F2FD6C8}"/>
              </a:ext>
            </a:extLst>
          </p:cNvPr>
          <p:cNvSpPr/>
          <p:nvPr/>
        </p:nvSpPr>
        <p:spPr>
          <a:xfrm>
            <a:off x="17526118" y="2771699"/>
            <a:ext cx="871870" cy="231230"/>
          </a:xfrm>
          <a:prstGeom prst="rect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7793FDF-F11D-4809-8C42-1E0E40D9D465}"/>
              </a:ext>
            </a:extLst>
          </p:cNvPr>
          <p:cNvSpPr/>
          <p:nvPr/>
        </p:nvSpPr>
        <p:spPr>
          <a:xfrm>
            <a:off x="18912013" y="3486403"/>
            <a:ext cx="871870" cy="231230"/>
          </a:xfrm>
          <a:prstGeom prst="rect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4AD0770-4412-44D6-9BAD-A75ABC4DDACF}"/>
              </a:ext>
            </a:extLst>
          </p:cNvPr>
          <p:cNvSpPr/>
          <p:nvPr/>
        </p:nvSpPr>
        <p:spPr>
          <a:xfrm>
            <a:off x="20297908" y="4821160"/>
            <a:ext cx="871870" cy="231230"/>
          </a:xfrm>
          <a:prstGeom prst="rect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611EE24-CF63-43E7-8F6F-17E0D6770323}"/>
              </a:ext>
            </a:extLst>
          </p:cNvPr>
          <p:cNvSpPr/>
          <p:nvPr/>
        </p:nvSpPr>
        <p:spPr>
          <a:xfrm>
            <a:off x="21666732" y="3755731"/>
            <a:ext cx="871870" cy="231230"/>
          </a:xfrm>
          <a:prstGeom prst="rect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3D47AF7-255B-4D3C-B875-AA199EF1D639}"/>
              </a:ext>
            </a:extLst>
          </p:cNvPr>
          <p:cNvSpPr/>
          <p:nvPr/>
        </p:nvSpPr>
        <p:spPr>
          <a:xfrm>
            <a:off x="23069697" y="3154563"/>
            <a:ext cx="871870" cy="231230"/>
          </a:xfrm>
          <a:prstGeom prst="rect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5202C36-EED9-4510-B773-E527E1774E87}"/>
                  </a:ext>
                </a:extLst>
              </p:cNvPr>
              <p:cNvSpPr txBox="1"/>
              <p:nvPr/>
            </p:nvSpPr>
            <p:spPr>
              <a:xfrm>
                <a:off x="16405774" y="3264428"/>
                <a:ext cx="489621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600" b="0" i="1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𝑘</m:t>
                      </m:r>
                    </m:oMath>
                  </m:oMathPara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5202C36-EED9-4510-B773-E527E1774E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05774" y="3264428"/>
                <a:ext cx="489621" cy="65659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>
            <a:extLst>
              <a:ext uri="{FF2B5EF4-FFF2-40B4-BE49-F238E27FC236}">
                <a16:creationId xmlns:a16="http://schemas.microsoft.com/office/drawing/2014/main" id="{36A0C873-6D12-469A-B5BD-6DFA92B634C5}"/>
              </a:ext>
            </a:extLst>
          </p:cNvPr>
          <p:cNvSpPr txBox="1"/>
          <p:nvPr/>
        </p:nvSpPr>
        <p:spPr>
          <a:xfrm>
            <a:off x="16309674" y="13106528"/>
            <a:ext cx="807432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[</a:t>
            </a:r>
            <a:r>
              <a:rPr kumimoji="0" lang="en-US" sz="2800" b="0" i="0" u="none" strike="noStrike" cap="none" spc="0" normalizeH="0" baseline="0" dirty="0" err="1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Lattanzi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 </a:t>
            </a:r>
            <a:r>
              <a:rPr kumimoji="0" lang="en-US" sz="2800" b="0" i="0" u="none" strike="noStrike" cap="none" spc="0" normalizeH="0" baseline="0" dirty="0" err="1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Lavastida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 Moseley </a:t>
            </a:r>
            <a:r>
              <a:rPr kumimoji="0" lang="en-US" sz="2800" b="0" i="0" u="none" strike="noStrike" cap="none" spc="0" normalizeH="0" baseline="0" dirty="0" err="1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Vassilvitskii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 SODA 20]</a:t>
            </a:r>
          </a:p>
        </p:txBody>
      </p:sp>
    </p:spTree>
    <p:extLst>
      <p:ext uri="{BB962C8B-B14F-4D97-AF65-F5344CB8AC3E}">
        <p14:creationId xmlns:p14="http://schemas.microsoft.com/office/powerpoint/2010/main" val="16466790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C01817BE-8B2A-4F3F-A6B6-825054EFF9CE}"/>
              </a:ext>
            </a:extLst>
          </p:cNvPr>
          <p:cNvSpPr/>
          <p:nvPr/>
        </p:nvSpPr>
        <p:spPr>
          <a:xfrm>
            <a:off x="1422400" y="4559602"/>
            <a:ext cx="17651046" cy="399511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76200" cap="flat">
            <a:solidFill>
              <a:schemeClr val="accent4">
                <a:lumMod val="40000"/>
                <a:lumOff val="6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3ACCF8-1064-43F0-9C42-FCD8FFFE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 weights?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C3425C9-AD93-4D64-BC15-55BE950DDF3F}"/>
                  </a:ext>
                </a:extLst>
              </p:cNvPr>
              <p:cNvSpPr txBox="1"/>
              <p:nvPr/>
            </p:nvSpPr>
            <p:spPr>
              <a:xfrm>
                <a:off x="1785620" y="3420110"/>
                <a:ext cx="18934479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algn="l"/>
                <a:r>
                  <a:rPr kumimoji="0" lang="en-US" sz="3600" b="1" i="0" u="none" strike="noStrike" cap="none" spc="0" normalizeH="0" baseline="0" dirty="0">
                    <a:ln>
                      <a:noFill/>
                    </a:ln>
                    <a:solidFill>
                      <a:srgbClr val="FF3300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Theorem </a:t>
                </a:r>
                <a:r>
                  <a:rPr lang="en-US" sz="3600" b="1" dirty="0">
                    <a:solidFill>
                      <a:srgbClr val="FF3300"/>
                    </a:solidFill>
                  </a:rPr>
                  <a:t>3: </a:t>
                </a:r>
                <a:r>
                  <a:rPr lang="en-US" sz="3600" dirty="0"/>
                  <a:t>Different algo to find machine weights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3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3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3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3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,…, </m:t>
                        </m:r>
                        <m:sSub>
                          <m:sSubPr>
                            <m:ctrlPr>
                              <a:rPr lang="en-US" sz="3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3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3600" dirty="0">
                    <a:solidFill>
                      <a:srgbClr val="FFFF00"/>
                    </a:solidFill>
                  </a:rPr>
                  <a:t> </a:t>
                </a:r>
                <a:r>
                  <a:rPr lang="en-US" sz="3600" dirty="0"/>
                  <a:t>using small sample </a:t>
                </a:r>
                <a:r>
                  <a:rPr lang="en-US" sz="3600" b="1" dirty="0">
                    <a:solidFill>
                      <a:srgbClr val="FFC000"/>
                    </a:solidFill>
                  </a:rPr>
                  <a:t>(offline!!)</a:t>
                </a:r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C3425C9-AD93-4D64-BC15-55BE950DDF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5620" y="3420110"/>
                <a:ext cx="18934479" cy="656590"/>
              </a:xfrm>
              <a:prstGeom prst="rect">
                <a:avLst/>
              </a:prstGeom>
              <a:blipFill>
                <a:blip r:embed="rId2"/>
                <a:stretch>
                  <a:fillRect l="-1191" t="-13889" b="-3240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1B996229-265B-4F69-ACE9-018DE7B249CD}"/>
              </a:ext>
            </a:extLst>
          </p:cNvPr>
          <p:cNvSpPr txBox="1"/>
          <p:nvPr/>
        </p:nvSpPr>
        <p:spPr>
          <a:xfrm>
            <a:off x="2510288" y="6688122"/>
            <a:ext cx="11852605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Compute machine loads on instance, w.r.t current weights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628B6B-4A2B-4460-99D4-EF87E3B41A06}"/>
              </a:ext>
            </a:extLst>
          </p:cNvPr>
          <p:cNvSpPr txBox="1"/>
          <p:nvPr/>
        </p:nvSpPr>
        <p:spPr>
          <a:xfrm>
            <a:off x="2510288" y="5734214"/>
            <a:ext cx="6936194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FillTx/>
                <a:sym typeface="Lato Regular"/>
              </a:rPr>
              <a:t>Algorithm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Lato Regular"/>
              </a:rPr>
              <a:t>: start with all weights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78FF284-9087-4F69-8E5E-DC84C9EE125A}"/>
                  </a:ext>
                </a:extLst>
              </p:cNvPr>
              <p:cNvSpPr txBox="1"/>
              <p:nvPr/>
            </p:nvSpPr>
            <p:spPr>
              <a:xfrm>
                <a:off x="2525418" y="7607391"/>
                <a:ext cx="13522163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if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exist machines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with load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≫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𝑂𝑃𝑇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, reduce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their 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weights by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</m:ctrlPr>
                      </m:dPr>
                      <m:e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1−</m:t>
                        </m:r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𝜀</m:t>
                        </m:r>
                      </m:e>
                    </m:d>
                  </m:oMath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78FF284-9087-4F69-8E5E-DC84C9EE12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5418" y="7607391"/>
                <a:ext cx="13522163" cy="656590"/>
              </a:xfrm>
              <a:prstGeom prst="rect">
                <a:avLst/>
              </a:prstGeom>
              <a:blipFill>
                <a:blip r:embed="rId3"/>
                <a:stretch>
                  <a:fillRect l="-1172" t="-13889" b="-3240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A8C4AC28-CB20-489E-9D7F-BB2425A87278}"/>
              </a:ext>
            </a:extLst>
          </p:cNvPr>
          <p:cNvSpPr txBox="1"/>
          <p:nvPr/>
        </p:nvSpPr>
        <p:spPr>
          <a:xfrm>
            <a:off x="1785620" y="4677005"/>
            <a:ext cx="665727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Lato Regular"/>
              </a:rPr>
              <a:t>Suppose we had entire instance!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42F7FDF-0AB4-4BE8-8895-28A83EF012D2}"/>
              </a:ext>
            </a:extLst>
          </p:cNvPr>
          <p:cNvGrpSpPr/>
          <p:nvPr/>
        </p:nvGrpSpPr>
        <p:grpSpPr>
          <a:xfrm>
            <a:off x="14652561" y="7016417"/>
            <a:ext cx="2563446" cy="952463"/>
            <a:chOff x="15673754" y="6935672"/>
            <a:chExt cx="2563446" cy="952463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4FC4323-2F3C-45A1-8E2D-2D329F107040}"/>
                </a:ext>
              </a:extLst>
            </p:cNvPr>
            <p:cNvCxnSpPr/>
            <p:nvPr/>
          </p:nvCxnSpPr>
          <p:spPr>
            <a:xfrm>
              <a:off x="17505680" y="7888135"/>
              <a:ext cx="731520" cy="0"/>
            </a:xfrm>
            <a:prstGeom prst="line">
              <a:avLst/>
            </a:prstGeom>
            <a:noFill/>
            <a:ln w="76200" cap="flat">
              <a:solidFill>
                <a:srgbClr val="FFFFFF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75A8AF5-DCDA-4629-AD58-FED46E62E38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237200" y="6975322"/>
              <a:ext cx="0" cy="912813"/>
            </a:xfrm>
            <a:prstGeom prst="line">
              <a:avLst/>
            </a:prstGeom>
            <a:noFill/>
            <a:ln w="76200" cap="flat">
              <a:solidFill>
                <a:srgbClr val="FFFFFF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8B50CA7-7C10-4B5E-9A47-CABE5DCE27E5}"/>
                </a:ext>
              </a:extLst>
            </p:cNvPr>
            <p:cNvCxnSpPr>
              <a:cxnSpLocks/>
            </p:cNvCxnSpPr>
            <p:nvPr/>
          </p:nvCxnSpPr>
          <p:spPr>
            <a:xfrm>
              <a:off x="15673754" y="6935672"/>
              <a:ext cx="2563446" cy="39650"/>
            </a:xfrm>
            <a:prstGeom prst="line">
              <a:avLst/>
            </a:prstGeom>
            <a:noFill/>
            <a:ln w="76200" cap="flat">
              <a:solidFill>
                <a:srgbClr val="FFFFFF"/>
              </a:solidFill>
              <a:prstDash val="solid"/>
              <a:miter lim="400000"/>
              <a:headEnd type="triangle" w="med" len="med"/>
              <a:tailEnd type="none" w="med" len="med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63C7467-C108-4553-980C-75EF51D8918A}"/>
              </a:ext>
            </a:extLst>
          </p:cNvPr>
          <p:cNvGrpSpPr/>
          <p:nvPr/>
        </p:nvGrpSpPr>
        <p:grpSpPr>
          <a:xfrm>
            <a:off x="19971272" y="4908211"/>
            <a:ext cx="2990328" cy="5666304"/>
            <a:chOff x="18169825" y="4316482"/>
            <a:chExt cx="2990328" cy="5666304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2D751073-A2EC-4AA8-B969-885F9896F051}"/>
                </a:ext>
              </a:extLst>
            </p:cNvPr>
            <p:cNvGrpSpPr/>
            <p:nvPr/>
          </p:nvGrpSpPr>
          <p:grpSpPr>
            <a:xfrm>
              <a:off x="20679507" y="4316482"/>
              <a:ext cx="480646" cy="5666304"/>
              <a:chOff x="20679507" y="4316482"/>
              <a:chExt cx="480646" cy="5666304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8E9E609-D026-4CB6-A86B-EB1289D9DFD8}"/>
                  </a:ext>
                </a:extLst>
              </p:cNvPr>
              <p:cNvSpPr/>
              <p:nvPr/>
            </p:nvSpPr>
            <p:spPr>
              <a:xfrm>
                <a:off x="20679507" y="4316482"/>
                <a:ext cx="480646" cy="49236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CB770DF-61AE-4EE5-AC4D-31ACEDAF7661}"/>
                  </a:ext>
                </a:extLst>
              </p:cNvPr>
              <p:cNvSpPr/>
              <p:nvPr/>
            </p:nvSpPr>
            <p:spPr>
              <a:xfrm>
                <a:off x="20679507" y="5055616"/>
                <a:ext cx="480646" cy="49236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50A14AF-B266-447C-A690-F775BA9EB8DD}"/>
                  </a:ext>
                </a:extLst>
              </p:cNvPr>
              <p:cNvSpPr/>
              <p:nvPr/>
            </p:nvSpPr>
            <p:spPr>
              <a:xfrm>
                <a:off x="20679507" y="5794750"/>
                <a:ext cx="480646" cy="49236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2714CCF-1DAF-40AF-BBDD-28EECFE65D1B}"/>
                  </a:ext>
                </a:extLst>
              </p:cNvPr>
              <p:cNvSpPr/>
              <p:nvPr/>
            </p:nvSpPr>
            <p:spPr>
              <a:xfrm>
                <a:off x="20679507" y="6533884"/>
                <a:ext cx="480646" cy="49236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9CEFD94-DBA0-4E1B-91B1-4C6F3F912DD5}"/>
                  </a:ext>
                </a:extLst>
              </p:cNvPr>
              <p:cNvSpPr/>
              <p:nvPr/>
            </p:nvSpPr>
            <p:spPr>
              <a:xfrm>
                <a:off x="20679507" y="7273018"/>
                <a:ext cx="480646" cy="49236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E71FD298-9578-436A-9683-D7532FEFBF8E}"/>
                  </a:ext>
                </a:extLst>
              </p:cNvPr>
              <p:cNvSpPr/>
              <p:nvPr/>
            </p:nvSpPr>
            <p:spPr>
              <a:xfrm>
                <a:off x="20679507" y="8012152"/>
                <a:ext cx="480646" cy="49236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49E38298-002C-4ADF-B89E-A23B041304F7}"/>
                  </a:ext>
                </a:extLst>
              </p:cNvPr>
              <p:cNvSpPr/>
              <p:nvPr/>
            </p:nvSpPr>
            <p:spPr>
              <a:xfrm>
                <a:off x="20679507" y="8751286"/>
                <a:ext cx="480646" cy="49236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7A60AA7-5B1E-4E11-A280-C3EC510FAC4F}"/>
                  </a:ext>
                </a:extLst>
              </p:cNvPr>
              <p:cNvSpPr/>
              <p:nvPr/>
            </p:nvSpPr>
            <p:spPr>
              <a:xfrm>
                <a:off x="20679507" y="9490417"/>
                <a:ext cx="480646" cy="49236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48E451C0-C125-44C1-8BA8-70CA51096B4A}"/>
                </a:ext>
              </a:extLst>
            </p:cNvPr>
            <p:cNvGrpSpPr/>
            <p:nvPr/>
          </p:nvGrpSpPr>
          <p:grpSpPr>
            <a:xfrm>
              <a:off x="19253451" y="4562667"/>
              <a:ext cx="1426056" cy="5139309"/>
              <a:chOff x="19253451" y="4562667"/>
              <a:chExt cx="1426056" cy="5139309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49F056D8-BD4C-4792-AF8A-7E8FC16E6C19}"/>
                  </a:ext>
                </a:extLst>
              </p:cNvPr>
              <p:cNvSpPr/>
              <p:nvPr/>
            </p:nvSpPr>
            <p:spPr>
              <a:xfrm>
                <a:off x="19253451" y="4843480"/>
                <a:ext cx="386862" cy="388021"/>
              </a:xfrm>
              <a:prstGeom prst="ellipse">
                <a:avLst/>
              </a:prstGeom>
              <a:solidFill>
                <a:srgbClr val="92D05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612073BC-F68D-4EF1-A50B-9E23D19E7F06}"/>
                  </a:ext>
                </a:extLst>
              </p:cNvPr>
              <p:cNvCxnSpPr>
                <a:cxnSpLocks/>
                <a:stCxn id="32" idx="7"/>
                <a:endCxn id="17" idx="1"/>
              </p:cNvCxnSpPr>
              <p:nvPr/>
            </p:nvCxnSpPr>
            <p:spPr>
              <a:xfrm flipV="1">
                <a:off x="19583658" y="4562667"/>
                <a:ext cx="1095849" cy="337637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D0433E0F-A643-40DE-ADEB-9D236DB6A1EA}"/>
                  </a:ext>
                </a:extLst>
              </p:cNvPr>
              <p:cNvCxnSpPr>
                <a:cxnSpLocks/>
                <a:stCxn id="32" idx="6"/>
                <a:endCxn id="18" idx="1"/>
              </p:cNvCxnSpPr>
              <p:nvPr/>
            </p:nvCxnSpPr>
            <p:spPr>
              <a:xfrm>
                <a:off x="19640313" y="5037491"/>
                <a:ext cx="1039194" cy="264310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CC5E5D93-1335-48B1-A0B0-C4D342E58FDD}"/>
                  </a:ext>
                </a:extLst>
              </p:cNvPr>
              <p:cNvSpPr/>
              <p:nvPr/>
            </p:nvSpPr>
            <p:spPr>
              <a:xfrm>
                <a:off x="19253451" y="6287119"/>
                <a:ext cx="386862" cy="388021"/>
              </a:xfrm>
              <a:prstGeom prst="ellipse">
                <a:avLst/>
              </a:prstGeom>
              <a:solidFill>
                <a:srgbClr val="92D05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2D7A8AB6-D9CF-4217-9BCF-5A32C608E398}"/>
                  </a:ext>
                </a:extLst>
              </p:cNvPr>
              <p:cNvCxnSpPr>
                <a:cxnSpLocks/>
                <a:stCxn id="35" idx="7"/>
                <a:endCxn id="17" idx="1"/>
              </p:cNvCxnSpPr>
              <p:nvPr/>
            </p:nvCxnSpPr>
            <p:spPr>
              <a:xfrm flipV="1">
                <a:off x="19583658" y="4562667"/>
                <a:ext cx="1095849" cy="1781276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337BA8FF-CB56-4D81-B76E-C72E742769F8}"/>
                  </a:ext>
                </a:extLst>
              </p:cNvPr>
              <p:cNvCxnSpPr>
                <a:cxnSpLocks/>
                <a:stCxn id="35" idx="6"/>
              </p:cNvCxnSpPr>
              <p:nvPr/>
            </p:nvCxnSpPr>
            <p:spPr>
              <a:xfrm>
                <a:off x="19640313" y="6481130"/>
                <a:ext cx="1039194" cy="264310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C94053EF-5A8A-46B6-A36F-7443028921E2}"/>
                  </a:ext>
                </a:extLst>
              </p:cNvPr>
              <p:cNvSpPr/>
              <p:nvPr/>
            </p:nvSpPr>
            <p:spPr>
              <a:xfrm>
                <a:off x="19253451" y="7800016"/>
                <a:ext cx="386862" cy="388021"/>
              </a:xfrm>
              <a:prstGeom prst="ellipse">
                <a:avLst/>
              </a:prstGeom>
              <a:solidFill>
                <a:srgbClr val="92D05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65329D23-6672-4E92-A032-6AE087F7DD83}"/>
                  </a:ext>
                </a:extLst>
              </p:cNvPr>
              <p:cNvCxnSpPr>
                <a:cxnSpLocks/>
                <a:stCxn id="38" idx="7"/>
              </p:cNvCxnSpPr>
              <p:nvPr/>
            </p:nvCxnSpPr>
            <p:spPr>
              <a:xfrm flipV="1">
                <a:off x="19583658" y="7519203"/>
                <a:ext cx="1095849" cy="337637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A42787E3-56AC-4234-9A50-8ECEAAB24379}"/>
                  </a:ext>
                </a:extLst>
              </p:cNvPr>
              <p:cNvCxnSpPr>
                <a:cxnSpLocks/>
                <a:stCxn id="38" idx="6"/>
              </p:cNvCxnSpPr>
              <p:nvPr/>
            </p:nvCxnSpPr>
            <p:spPr>
              <a:xfrm>
                <a:off x="19640313" y="7994027"/>
                <a:ext cx="1039194" cy="264310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A53247A2-37F3-48F9-9EEB-DC87546AECEC}"/>
                  </a:ext>
                </a:extLst>
              </p:cNvPr>
              <p:cNvSpPr/>
              <p:nvPr/>
            </p:nvSpPr>
            <p:spPr>
              <a:xfrm>
                <a:off x="19253451" y="9243655"/>
                <a:ext cx="386862" cy="388021"/>
              </a:xfrm>
              <a:prstGeom prst="ellipse">
                <a:avLst/>
              </a:prstGeom>
              <a:solidFill>
                <a:srgbClr val="92D05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CAE28A28-A58C-41DC-B45C-A646F7284C84}"/>
                  </a:ext>
                </a:extLst>
              </p:cNvPr>
              <p:cNvCxnSpPr>
                <a:cxnSpLocks/>
                <a:stCxn id="41" idx="7"/>
              </p:cNvCxnSpPr>
              <p:nvPr/>
            </p:nvCxnSpPr>
            <p:spPr>
              <a:xfrm flipV="1">
                <a:off x="19583658" y="8962842"/>
                <a:ext cx="1095849" cy="337637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59317B08-8AF4-4ED6-89C7-E4A294080A53}"/>
                  </a:ext>
                </a:extLst>
              </p:cNvPr>
              <p:cNvCxnSpPr>
                <a:cxnSpLocks/>
                <a:stCxn id="41" idx="6"/>
              </p:cNvCxnSpPr>
              <p:nvPr/>
            </p:nvCxnSpPr>
            <p:spPr>
              <a:xfrm>
                <a:off x="19640313" y="9437666"/>
                <a:ext cx="1039194" cy="264310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0E986AC6-B8D3-4C53-A0B3-CAE456318935}"/>
                </a:ext>
              </a:extLst>
            </p:cNvPr>
            <p:cNvGrpSpPr/>
            <p:nvPr/>
          </p:nvGrpSpPr>
          <p:grpSpPr>
            <a:xfrm>
              <a:off x="18183983" y="4562667"/>
              <a:ext cx="2495524" cy="4448041"/>
              <a:chOff x="18183983" y="4562667"/>
              <a:chExt cx="2495524" cy="4448041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43B1EF4B-ABCD-4547-BC7D-F42162444DBE}"/>
                  </a:ext>
                </a:extLst>
              </p:cNvPr>
              <p:cNvSpPr/>
              <p:nvPr/>
            </p:nvSpPr>
            <p:spPr>
              <a:xfrm>
                <a:off x="18210364" y="5369149"/>
                <a:ext cx="386862" cy="388021"/>
              </a:xfrm>
              <a:prstGeom prst="ellipse">
                <a:avLst/>
              </a:prstGeom>
              <a:solidFill>
                <a:srgbClr val="00B0F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12DBD7CF-6351-4F5A-A8AA-8B5AF9934901}"/>
                  </a:ext>
                </a:extLst>
              </p:cNvPr>
              <p:cNvCxnSpPr>
                <a:cxnSpLocks/>
                <a:stCxn id="45" idx="6"/>
                <a:endCxn id="17" idx="1"/>
              </p:cNvCxnSpPr>
              <p:nvPr/>
            </p:nvCxnSpPr>
            <p:spPr>
              <a:xfrm flipV="1">
                <a:off x="18597226" y="4562667"/>
                <a:ext cx="2082281" cy="1000493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E1527FF4-90AF-451A-9A2B-B90145DD6742}"/>
                  </a:ext>
                </a:extLst>
              </p:cNvPr>
              <p:cNvCxnSpPr>
                <a:cxnSpLocks/>
                <a:stCxn id="45" idx="6"/>
                <a:endCxn id="20" idx="1"/>
              </p:cNvCxnSpPr>
              <p:nvPr/>
            </p:nvCxnSpPr>
            <p:spPr>
              <a:xfrm>
                <a:off x="18597226" y="5563160"/>
                <a:ext cx="2082281" cy="477775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C1350BEE-10CD-4C50-B238-EBD9B18FD801}"/>
                  </a:ext>
                </a:extLst>
              </p:cNvPr>
              <p:cNvSpPr/>
              <p:nvPr/>
            </p:nvSpPr>
            <p:spPr>
              <a:xfrm>
                <a:off x="18183983" y="8338922"/>
                <a:ext cx="386862" cy="388021"/>
              </a:xfrm>
              <a:prstGeom prst="ellipse">
                <a:avLst/>
              </a:prstGeom>
              <a:solidFill>
                <a:srgbClr val="00B0F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A4B2C58A-D16B-4175-93AC-FE4D12ABFFD0}"/>
                  </a:ext>
                </a:extLst>
              </p:cNvPr>
              <p:cNvCxnSpPr>
                <a:cxnSpLocks/>
                <a:stCxn id="48" idx="6"/>
                <a:endCxn id="25" idx="1"/>
              </p:cNvCxnSpPr>
              <p:nvPr/>
            </p:nvCxnSpPr>
            <p:spPr>
              <a:xfrm flipV="1">
                <a:off x="18570845" y="7519203"/>
                <a:ext cx="2108662" cy="1013730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2CC0C538-73FE-472B-8BF3-32F017891FC7}"/>
                  </a:ext>
                </a:extLst>
              </p:cNvPr>
              <p:cNvCxnSpPr>
                <a:cxnSpLocks/>
                <a:stCxn id="48" idx="6"/>
              </p:cNvCxnSpPr>
              <p:nvPr/>
            </p:nvCxnSpPr>
            <p:spPr>
              <a:xfrm>
                <a:off x="18570845" y="8532933"/>
                <a:ext cx="2082281" cy="477775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54FEC72A-E27A-44F9-BB14-85BB0FCF7F79}"/>
                </a:ext>
              </a:extLst>
            </p:cNvPr>
            <p:cNvGrpSpPr/>
            <p:nvPr/>
          </p:nvGrpSpPr>
          <p:grpSpPr>
            <a:xfrm>
              <a:off x="18169825" y="4562667"/>
              <a:ext cx="2509682" cy="2956536"/>
              <a:chOff x="18169825" y="4562667"/>
              <a:chExt cx="2509682" cy="2956536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123F3066-2EEB-489F-974F-5BB8F97106EB}"/>
                  </a:ext>
                </a:extLst>
              </p:cNvPr>
              <p:cNvSpPr/>
              <p:nvPr/>
            </p:nvSpPr>
            <p:spPr>
              <a:xfrm>
                <a:off x="18169825" y="6967366"/>
                <a:ext cx="386862" cy="388021"/>
              </a:xfrm>
              <a:prstGeom prst="ellipse">
                <a:avLst/>
              </a:prstGeom>
              <a:solidFill>
                <a:srgbClr val="FFC00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F2B58D1A-D1FD-419A-86CA-B2740B708416}"/>
                  </a:ext>
                </a:extLst>
              </p:cNvPr>
              <p:cNvCxnSpPr>
                <a:cxnSpLocks/>
                <a:stCxn id="52" idx="7"/>
                <a:endCxn id="17" idx="1"/>
              </p:cNvCxnSpPr>
              <p:nvPr/>
            </p:nvCxnSpPr>
            <p:spPr>
              <a:xfrm flipV="1">
                <a:off x="18500032" y="4562667"/>
                <a:ext cx="2179475" cy="2461523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C5644689-4B78-4E07-BA99-2A119CAAD463}"/>
                  </a:ext>
                </a:extLst>
              </p:cNvPr>
              <p:cNvCxnSpPr>
                <a:cxnSpLocks/>
                <a:stCxn id="52" idx="6"/>
                <a:endCxn id="25" idx="1"/>
              </p:cNvCxnSpPr>
              <p:nvPr/>
            </p:nvCxnSpPr>
            <p:spPr>
              <a:xfrm>
                <a:off x="18556687" y="7161377"/>
                <a:ext cx="2122820" cy="357826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FCB1ED4-79BF-4F0E-A7BC-11CD2C2E31A9}"/>
              </a:ext>
            </a:extLst>
          </p:cNvPr>
          <p:cNvGrpSpPr/>
          <p:nvPr/>
        </p:nvGrpSpPr>
        <p:grpSpPr>
          <a:xfrm>
            <a:off x="23137179" y="4927604"/>
            <a:ext cx="658967" cy="5651001"/>
            <a:chOff x="23177865" y="4905703"/>
            <a:chExt cx="658967" cy="565100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72DED461-F3D6-48B7-8696-A8383D3EC9FF}"/>
                    </a:ext>
                  </a:extLst>
                </p:cNvPr>
                <p:cNvSpPr txBox="1"/>
                <p:nvPr/>
              </p:nvSpPr>
              <p:spPr>
                <a:xfrm>
                  <a:off x="23177869" y="4905703"/>
                  <a:ext cx="658963" cy="47192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50800" tIns="50800" rIns="50800" bIns="50800" numCol="1" spcCol="38100" rtlCol="0" anchor="ctr">
                  <a:spAutoFit/>
                </a:bodyPr>
                <a:lstStyle/>
                <a:p>
                  <a:pPr marL="0" marR="0" indent="0" algn="ctr" defTabSz="2438338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400" b="0" u="none" strike="noStrike" cap="none" spc="0" normalizeH="0" baseline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FillTx/>
                      <a:ea typeface="Lato Regular"/>
                      <a:cs typeface="Lato Regular"/>
                      <a:sym typeface="Lato Regular"/>
                    </a:rPr>
                    <a:t>1</a:t>
                  </a:r>
                  <a14:m>
                    <m:oMath xmlns:m="http://schemas.openxmlformats.org/officeDocument/2006/math">
                      <m:r>
                        <a:rPr kumimoji="0" lang="en-US" sz="2400" b="0" i="1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−</m:t>
                      </m:r>
                      <m:r>
                        <a:rPr kumimoji="0" lang="en-US" sz="2400" b="0" i="1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𝜀</m:t>
                      </m:r>
                    </m:oMath>
                  </a14:m>
                  <a:endParaRPr kumimoji="0" lang="en-US" sz="24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Lato Regular"/>
                    <a:ea typeface="Lato Regular"/>
                    <a:cs typeface="Lato Regular"/>
                    <a:sym typeface="Lato Regular"/>
                  </a:endParaRPr>
                </a:p>
              </p:txBody>
            </p:sp>
          </mc:Choice>
          <mc:Fallback xmlns=""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72DED461-F3D6-48B7-8696-A8383D3EC9F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177869" y="4905703"/>
                  <a:ext cx="658963" cy="471924"/>
                </a:xfrm>
                <a:prstGeom prst="rect">
                  <a:avLst/>
                </a:prstGeom>
                <a:blipFill>
                  <a:blip r:embed="rId4"/>
                  <a:stretch>
                    <a:fillRect l="-20183" t="-7692" r="-917" b="-28205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15DA510-7170-4841-A645-E1BB2414092F}"/>
                </a:ext>
              </a:extLst>
            </p:cNvPr>
            <p:cNvSpPr txBox="1"/>
            <p:nvPr/>
          </p:nvSpPr>
          <p:spPr>
            <a:xfrm>
              <a:off x="23367083" y="5645571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rPr>
                <a:t>1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65FCA54-9C4C-4CF2-AA7D-42CEE4864448}"/>
                </a:ext>
              </a:extLst>
            </p:cNvPr>
            <p:cNvSpPr txBox="1"/>
            <p:nvPr/>
          </p:nvSpPr>
          <p:spPr>
            <a:xfrm>
              <a:off x="23367083" y="6385439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/>
                <a:t>1</a:t>
              </a: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055E96CE-1ECD-4ABA-9428-E949767FA41F}"/>
                </a:ext>
              </a:extLst>
            </p:cNvPr>
            <p:cNvSpPr txBox="1"/>
            <p:nvPr/>
          </p:nvSpPr>
          <p:spPr>
            <a:xfrm>
              <a:off x="23367083" y="7125307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/>
                <a:t>1</a:t>
              </a: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D525DE0F-0A4F-4EE0-A920-702939F98590}"/>
                    </a:ext>
                  </a:extLst>
                </p:cNvPr>
                <p:cNvSpPr txBox="1"/>
                <p:nvPr/>
              </p:nvSpPr>
              <p:spPr>
                <a:xfrm>
                  <a:off x="23177865" y="7865175"/>
                  <a:ext cx="658962" cy="47192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50800" tIns="50800" rIns="50800" bIns="50800" numCol="1" spcCol="38100" rtlCol="0" anchor="ctr">
                  <a:spAutoFit/>
                </a:bodyPr>
                <a:lstStyle/>
                <a:p>
                  <a:r>
                    <a:rPr kumimoji="0" lang="en-US" sz="2400" b="0" u="none" strike="noStrike" cap="none" spc="0" normalizeH="0" baseline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FillTx/>
                      <a:ea typeface="Lato Regular"/>
                      <a:cs typeface="Lato Regular"/>
                      <a:sym typeface="Lato Regular"/>
                    </a:rPr>
                    <a:t>1</a:t>
                  </a:r>
                  <a14:m>
                    <m:oMath xmlns:m="http://schemas.openxmlformats.org/officeDocument/2006/math">
                      <m:r>
                        <a:rPr kumimoji="0" lang="en-US" sz="2400" b="0" i="1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−</m:t>
                      </m:r>
                      <m:r>
                        <a:rPr kumimoji="0" lang="en-US" sz="2400" b="0" i="1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𝜀</m:t>
                      </m:r>
                    </m:oMath>
                  </a14:m>
                  <a:endParaRPr kumimoji="0" lang="en-US" sz="24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Lato Regular"/>
                    <a:ea typeface="Lato Regular"/>
                    <a:cs typeface="Lato Regular"/>
                    <a:sym typeface="Lato Regular"/>
                  </a:endParaRPr>
                </a:p>
              </p:txBody>
            </p:sp>
          </mc:Choice>
          <mc:Fallback xmlns="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D525DE0F-0A4F-4EE0-A920-702939F985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177865" y="7865175"/>
                  <a:ext cx="658962" cy="471924"/>
                </a:xfrm>
                <a:prstGeom prst="rect">
                  <a:avLst/>
                </a:prstGeom>
                <a:blipFill>
                  <a:blip r:embed="rId5"/>
                  <a:stretch>
                    <a:fillRect l="-20183" t="-9091" r="-917" b="-28571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E6FA8F3-7371-4FC2-A2B0-0CE4A081D1F8}"/>
                </a:ext>
              </a:extLst>
            </p:cNvPr>
            <p:cNvSpPr txBox="1"/>
            <p:nvPr/>
          </p:nvSpPr>
          <p:spPr>
            <a:xfrm>
              <a:off x="23367083" y="8605043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rPr>
                <a:t>1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8E2FA652-0B2D-43A3-9569-CD60F4D0D0F4}"/>
                </a:ext>
              </a:extLst>
            </p:cNvPr>
            <p:cNvSpPr txBox="1"/>
            <p:nvPr/>
          </p:nvSpPr>
          <p:spPr>
            <a:xfrm>
              <a:off x="23367083" y="9344911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rPr>
                <a:t>1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79DF9D9C-3A39-405A-9342-650DA9F7F925}"/>
                </a:ext>
              </a:extLst>
            </p:cNvPr>
            <p:cNvSpPr txBox="1"/>
            <p:nvPr/>
          </p:nvSpPr>
          <p:spPr>
            <a:xfrm>
              <a:off x="23367083" y="10084780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/>
                <a:t>1</a:t>
              </a: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endParaRPr>
            </a:p>
          </p:txBody>
        </p:sp>
      </p:grpSp>
      <p:sp>
        <p:nvSpPr>
          <p:cNvPr id="73" name="Arrow: Right 72">
            <a:extLst>
              <a:ext uri="{FF2B5EF4-FFF2-40B4-BE49-F238E27FC236}">
                <a16:creationId xmlns:a16="http://schemas.microsoft.com/office/drawing/2014/main" id="{CB360CBB-AEDE-48B1-88E5-1F9B659C53E2}"/>
              </a:ext>
            </a:extLst>
          </p:cNvPr>
          <p:cNvSpPr/>
          <p:nvPr/>
        </p:nvSpPr>
        <p:spPr>
          <a:xfrm>
            <a:off x="3457327" y="9190742"/>
            <a:ext cx="1070207" cy="943701"/>
          </a:xfrm>
          <a:prstGeom prst="rightArrow">
            <a:avLst/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D2E2279-3089-4E69-8DE3-FA76D9DD457A}"/>
              </a:ext>
            </a:extLst>
          </p:cNvPr>
          <p:cNvSpPr txBox="1"/>
          <p:nvPr/>
        </p:nvSpPr>
        <p:spPr>
          <a:xfrm>
            <a:off x="4692638" y="9307221"/>
            <a:ext cx="430085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Does this terminate?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CDB7D93-2C9E-4E46-A54C-552400D6EEDC}"/>
              </a:ext>
            </a:extLst>
          </p:cNvPr>
          <p:cNvSpPr txBox="1"/>
          <p:nvPr/>
        </p:nvSpPr>
        <p:spPr>
          <a:xfrm>
            <a:off x="12522645" y="9307221"/>
            <a:ext cx="478656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rgbClr val="92D050"/>
                </a:solidFill>
              </a:rPr>
              <a:t>Yes, cute MW analysis!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92D050"/>
              </a:solidFill>
              <a:effectLst/>
              <a:uFillTx/>
              <a:sym typeface="Lato Regular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42A3D2D-48C1-48BB-8708-1BBD78253C8F}"/>
              </a:ext>
            </a:extLst>
          </p:cNvPr>
          <p:cNvSpPr txBox="1"/>
          <p:nvPr/>
        </p:nvSpPr>
        <p:spPr>
          <a:xfrm>
            <a:off x="4692638" y="10238569"/>
            <a:ext cx="651620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How many rounds do we need?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3B9C5A5-52B7-44E2-93E9-D86ADB9D7E50}"/>
              </a:ext>
            </a:extLst>
          </p:cNvPr>
          <p:cNvSpPr txBox="1"/>
          <p:nvPr/>
        </p:nvSpPr>
        <p:spPr>
          <a:xfrm>
            <a:off x="4692638" y="11201352"/>
            <a:ext cx="7272825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rgbClr val="FFFF00"/>
                </a:solidFill>
              </a:rPr>
              <a:t>But don’t we need entire instance?!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sym typeface="Lato Regular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159F21F-D337-454E-A239-E0295B6E6BA7}"/>
              </a:ext>
            </a:extLst>
          </p:cNvPr>
          <p:cNvSpPr txBox="1"/>
          <p:nvPr/>
        </p:nvSpPr>
        <p:spPr>
          <a:xfrm>
            <a:off x="12547622" y="11214128"/>
            <a:ext cx="632705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rgbClr val="92D050"/>
                </a:solidFill>
              </a:rPr>
              <a:t>Use samples to estimate loads!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92D050"/>
              </a:solidFill>
              <a:effectLst/>
              <a:uFillTx/>
              <a:sym typeface="Lato Regular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0C637A71-42D9-41B7-97A1-4D6EAE90FE27}"/>
                  </a:ext>
                </a:extLst>
              </p:cNvPr>
              <p:cNvSpPr txBox="1"/>
              <p:nvPr/>
            </p:nvSpPr>
            <p:spPr>
              <a:xfrm>
                <a:off x="12547622" y="10033373"/>
                <a:ext cx="3680495" cy="108228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3600" b="0" i="1" smtClea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3600" b="0" i="1" smtClean="0">
                                <a:solidFill>
                                  <a:srgbClr val="92D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en-US" sz="3600" b="0" i="1" smtClean="0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sSup>
                                  <m:sSupPr>
                                    <m:ctrlPr>
                                      <a:rPr lang="en-US" sz="3600" b="0" i="1" smtClean="0">
                                        <a:solidFill>
                                          <a:srgbClr val="92D05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3600" b="0" i="0" smtClean="0">
                                        <a:solidFill>
                                          <a:srgbClr val="92D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e>
                                  <m:sup>
                                    <m:r>
                                      <a:rPr lang="en-US" sz="3600" b="0" i="0" smtClean="0">
                                        <a:solidFill>
                                          <a:srgbClr val="92D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fName>
                              <m:e>
                                <m:r>
                                  <a:rPr lang="en-US" sz="3600" b="0" i="1" smtClean="0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</m:func>
                          </m:num>
                          <m:den>
                            <m:sSup>
                              <m:sSupPr>
                                <m:ctrlPr>
                                  <a:rPr lang="en-US" sz="3600" b="0" i="1" smtClean="0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3600" i="1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  <m:t>𝜀</m:t>
                                </m:r>
                              </m:e>
                              <m:sup>
                                <m:r>
                                  <a:rPr lang="en-US" sz="3600" b="0" i="1" smtClean="0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r>
                  <a:rPr lang="en-US" sz="3600" dirty="0">
                    <a:solidFill>
                      <a:srgbClr val="92D050"/>
                    </a:solidFill>
                  </a:rPr>
                  <a:t> rounds!</a:t>
                </a:r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92D050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0C637A71-42D9-41B7-97A1-4D6EAE90FE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47622" y="10033373"/>
                <a:ext cx="3680495" cy="1082284"/>
              </a:xfrm>
              <a:prstGeom prst="rect">
                <a:avLst/>
              </a:prstGeom>
              <a:blipFill>
                <a:blip r:embed="rId6"/>
                <a:stretch>
                  <a:fillRect r="-5132" b="-565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0041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2083E-6 0.00116 L -0.00078 0.06655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3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ACCF8-1064-43F0-9C42-FCD8FFFE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#2b: how many parallel rounds?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C628B6B-4A2B-4460-99D4-EF87E3B41A06}"/>
                  </a:ext>
                </a:extLst>
              </p:cNvPr>
              <p:cNvSpPr txBox="1"/>
              <p:nvPr/>
            </p:nvSpPr>
            <p:spPr>
              <a:xfrm>
                <a:off x="1752600" y="2846807"/>
                <a:ext cx="19877557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3600" b="1" dirty="0">
                    <a:solidFill>
                      <a:srgbClr val="FFFF00"/>
                    </a:solidFill>
                  </a:rPr>
                  <a:t>Expansion Lemma: 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Suppose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𝐴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(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𝑡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)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= #machines whose weights lowered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at least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𝑡</m:t>
                    </m:r>
                  </m:oMath>
                </a14:m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times in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𝑇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rounds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C628B6B-4A2B-4460-99D4-EF87E3B41A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2846807"/>
                <a:ext cx="19877557" cy="656590"/>
              </a:xfrm>
              <a:prstGeom prst="rect">
                <a:avLst/>
              </a:prstGeom>
              <a:blipFill>
                <a:blip r:embed="rId2"/>
                <a:stretch>
                  <a:fillRect l="-1166" t="-13889" r="-184" b="-3240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4945D83-C8CC-4134-8112-455BA1112464}"/>
                  </a:ext>
                </a:extLst>
              </p:cNvPr>
              <p:cNvSpPr txBox="1"/>
              <p:nvPr/>
            </p:nvSpPr>
            <p:spPr>
              <a:xfrm>
                <a:off x="3686908" y="7312641"/>
                <a:ext cx="6472798" cy="82644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6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sym typeface="Lato Regular"/>
                        </a:rPr>
                        <m:t>⇒ </m:t>
                      </m:r>
                      <m:r>
                        <a:rPr kumimoji="0" lang="en-US" sz="36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sym typeface="Lato Regular"/>
                        </a:rPr>
                        <m:t>𝐴</m:t>
                      </m:r>
                      <m:d>
                        <m:dPr>
                          <m:ctrlPr>
                            <a:rPr kumimoji="0" lang="en-US" sz="3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sym typeface="Lato Regular"/>
                            </a:rPr>
                          </m:ctrlPr>
                        </m:dPr>
                        <m:e>
                          <m:r>
                            <a:rPr kumimoji="0" lang="en-US" sz="3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sym typeface="Lato Regular"/>
                            </a:rPr>
                            <m:t>𝑂</m:t>
                          </m:r>
                          <m:r>
                            <a:rPr kumimoji="0" lang="en-US" sz="3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sym typeface="Lato Regular"/>
                            </a:rPr>
                            <m:t>(</m:t>
                          </m:r>
                          <m:func>
                            <m:funcPr>
                              <m:ctrlPr>
                                <a:rPr kumimoji="0" lang="en-US" sz="36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FFFFFF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sym typeface="Lato Regular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kumimoji="0" lang="en-US" sz="3600" b="0" i="1" u="none" strike="noStrike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FFFFFF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sym typeface="Lato Regular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0" lang="en-US" sz="3600" b="0" i="0" u="none" strike="noStrike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FFFFFF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sym typeface="Lato Regular"/>
                                    </a:rPr>
                                    <m:t>log</m:t>
                                  </m:r>
                                </m:e>
                                <m:sup>
                                  <m:r>
                                    <a:rPr kumimoji="0" lang="en-US" sz="3600" b="0" i="1" u="none" strike="noStrike" cap="none" spc="0" normalizeH="0" baseline="0" smtClean="0">
                                      <a:ln>
                                        <a:noFill/>
                                      </a:ln>
                                      <a:solidFill>
                                        <a:srgbClr val="FFFFFF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sym typeface="Lato Regular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kumimoji="0" lang="en-US" sz="36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FFFFFF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sym typeface="Lato Regular"/>
                                </a:rPr>
                                <m:t>𝑚</m:t>
                              </m:r>
                            </m:e>
                          </m:func>
                          <m:r>
                            <a:rPr kumimoji="0" lang="en-US" sz="3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sym typeface="Lato Regular"/>
                            </a:rPr>
                            <m:t>)</m:t>
                          </m:r>
                        </m:e>
                      </m:d>
                      <m:r>
                        <a:rPr kumimoji="0" lang="en-US" sz="3600" b="0" i="0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sym typeface="Lato Regular"/>
                        </a:rPr>
                        <m:t>≤ </m:t>
                      </m:r>
                      <m:f>
                        <m:fPr>
                          <m:type m:val="skw"/>
                          <m:ctrlPr>
                            <a:rPr kumimoji="0" lang="en-US" sz="3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sym typeface="Lato Regular"/>
                            </a:rPr>
                          </m:ctrlPr>
                        </m:fPr>
                        <m:num>
                          <m:r>
                            <a:rPr kumimoji="0" lang="en-US" sz="3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sym typeface="Lato Regular"/>
                            </a:rPr>
                            <m:t>1</m:t>
                          </m:r>
                        </m:num>
                        <m:den>
                          <m:r>
                            <a:rPr kumimoji="0" lang="en-US" sz="3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sym typeface="Lato Regular"/>
                            </a:rPr>
                            <m:t>2</m:t>
                          </m:r>
                          <m:r>
                            <a:rPr kumimoji="0" lang="en-US" sz="3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sym typeface="Lato Regular"/>
                            </a:rPr>
                            <m:t>𝑚</m:t>
                          </m:r>
                        </m:den>
                      </m:f>
                      <m:r>
                        <a:rPr kumimoji="0" lang="en-US" sz="36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sym typeface="Lato Regular"/>
                        </a:rPr>
                        <m:t> </m:t>
                      </m:r>
                      <m:r>
                        <a:rPr kumimoji="0" lang="en-US" sz="36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sym typeface="Lato Regular"/>
                        </a:rPr>
                        <m:t>𝐴</m:t>
                      </m:r>
                      <m:r>
                        <a:rPr kumimoji="0" lang="en-US" sz="36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sym typeface="Lato Regular"/>
                        </a:rPr>
                        <m:t>(0)</m:t>
                      </m:r>
                    </m:oMath>
                  </m:oMathPara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sym typeface="Lato Regular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4945D83-C8CC-4134-8112-455BA11124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6908" y="7312641"/>
                <a:ext cx="6472798" cy="8264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7684E7C-007E-4A44-B13B-8A6E77E248F4}"/>
                  </a:ext>
                </a:extLst>
              </p:cNvPr>
              <p:cNvSpPr txBox="1"/>
              <p:nvPr/>
            </p:nvSpPr>
            <p:spPr>
              <a:xfrm>
                <a:off x="7168662" y="8417125"/>
                <a:ext cx="3467872" cy="82644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600" b="0" i="0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sym typeface="Lato Regular"/>
                        </a:rPr>
                        <m:t>≤ </m:t>
                      </m:r>
                      <m:f>
                        <m:fPr>
                          <m:type m:val="skw"/>
                          <m:ctrlPr>
                            <a:rPr kumimoji="0" lang="en-US" sz="3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sym typeface="Lato Regular"/>
                            </a:rPr>
                          </m:ctrlPr>
                        </m:fPr>
                        <m:num>
                          <m:r>
                            <a:rPr kumimoji="0" lang="en-US" sz="3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sym typeface="Lato Regular"/>
                            </a:rPr>
                            <m:t>1</m:t>
                          </m:r>
                        </m:num>
                        <m:den>
                          <m:r>
                            <a:rPr kumimoji="0" lang="en-US" sz="3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sym typeface="Lato Regular"/>
                            </a:rPr>
                            <m:t>2</m:t>
                          </m:r>
                          <m:r>
                            <a:rPr kumimoji="0" lang="en-US" sz="3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sym typeface="Lato Regular"/>
                            </a:rPr>
                            <m:t>𝑚</m:t>
                          </m:r>
                        </m:den>
                      </m:f>
                      <m:r>
                        <a:rPr kumimoji="0" lang="en-US" sz="36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sym typeface="Lato Regular"/>
                        </a:rPr>
                        <m:t>⋅</m:t>
                      </m:r>
                      <m:r>
                        <a:rPr kumimoji="0" lang="en-US" sz="36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sym typeface="Lato Regular"/>
                        </a:rPr>
                        <m:t>𝑚</m:t>
                      </m:r>
                      <m:r>
                        <a:rPr kumimoji="0" lang="en-US" sz="36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sym typeface="Lato Regular"/>
                        </a:rPr>
                        <m:t>&lt;1</m:t>
                      </m:r>
                    </m:oMath>
                  </m:oMathPara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sym typeface="Lato Regular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7684E7C-007E-4A44-B13B-8A6E77E248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8662" y="8417125"/>
                <a:ext cx="3467872" cy="82644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1A22439-248D-49C6-99A3-81FAB66D522D}"/>
                  </a:ext>
                </a:extLst>
              </p:cNvPr>
              <p:cNvSpPr txBox="1"/>
              <p:nvPr/>
            </p:nvSpPr>
            <p:spPr>
              <a:xfrm>
                <a:off x="6254262" y="3879468"/>
                <a:ext cx="7447295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algn="l"/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Then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𝐴</m:t>
                    </m:r>
                    <m:d>
                      <m:dPr>
                        <m:ctrlP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</m:ctrlPr>
                      </m:dPr>
                      <m:e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𝑡</m:t>
                        </m:r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+</m:t>
                        </m:r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𝑂</m:t>
                        </m:r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(</m:t>
                        </m:r>
                        <m:func>
                          <m:funcPr>
                            <m:ctrlPr>
                              <a:rPr kumimoji="0" lang="en-US" sz="36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sym typeface="Lato Regular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kumimoji="0" lang="en-US" sz="3600" b="0" i="0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sym typeface="Lato Regular"/>
                              </a:rPr>
                              <m:t>log</m:t>
                            </m:r>
                          </m:fName>
                          <m:e>
                            <m:r>
                              <a:rPr kumimoji="0" lang="en-US" sz="36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sym typeface="Lato Regular"/>
                              </a:rPr>
                              <m:t>𝑚</m:t>
                            </m:r>
                          </m:e>
                        </m:func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)</m:t>
                        </m:r>
                      </m:e>
                    </m:d>
                    <m:r>
                      <a:rPr kumimoji="0" lang="en-US" sz="3600" b="0" i="0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≤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(1−</m:t>
                    </m:r>
                    <m:r>
                      <a:rPr lang="en-US" sz="3600" i="1">
                        <a:latin typeface="Cambria Math" panose="02040503050406030204" pitchFamily="18" charset="0"/>
                      </a:rPr>
                      <m:t>𝜀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) 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𝐴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(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𝑡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)</m:t>
                    </m:r>
                  </m:oMath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sym typeface="Lato Regular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1A22439-248D-49C6-99A3-81FAB66D52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4262" y="3879468"/>
                <a:ext cx="7447295" cy="656590"/>
              </a:xfrm>
              <a:prstGeom prst="rect">
                <a:avLst/>
              </a:prstGeom>
              <a:blipFill>
                <a:blip r:embed="rId5"/>
                <a:stretch>
                  <a:fillRect l="-3028" t="-13889" b="-3333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A0ACEBB0-7396-404E-9175-4C303451FD74}"/>
              </a:ext>
            </a:extLst>
          </p:cNvPr>
          <p:cNvSpPr txBox="1"/>
          <p:nvPr/>
        </p:nvSpPr>
        <p:spPr>
          <a:xfrm>
            <a:off x="10159706" y="11033171"/>
            <a:ext cx="363080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algn="l"/>
            <a:r>
              <a:rPr kumimoji="0" lang="en-US" sz="360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j-lt"/>
                <a:sym typeface="Lato Regular"/>
              </a:rPr>
              <a:t>why is this good?</a:t>
            </a:r>
            <a:endParaRPr kumimoji="0" lang="en-US" sz="360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sym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927632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ACCF8-1064-43F0-9C42-FCD8FFFE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#2b: how many parallel rounds?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C628B6B-4A2B-4460-99D4-EF87E3B41A06}"/>
                  </a:ext>
                </a:extLst>
              </p:cNvPr>
              <p:cNvSpPr txBox="1"/>
              <p:nvPr/>
            </p:nvSpPr>
            <p:spPr>
              <a:xfrm>
                <a:off x="1752600" y="2846807"/>
                <a:ext cx="19877557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3600" b="1" dirty="0">
                    <a:solidFill>
                      <a:srgbClr val="FFFF00"/>
                    </a:solidFill>
                  </a:rPr>
                  <a:t>Expansion Lemma: 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Suppose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𝐴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(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𝑡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)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= #machines whose weights lowered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at least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𝑡</m:t>
                    </m:r>
                  </m:oMath>
                </a14:m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times in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𝑇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rounds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C628B6B-4A2B-4460-99D4-EF87E3B41A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2846807"/>
                <a:ext cx="19877557" cy="656590"/>
              </a:xfrm>
              <a:prstGeom prst="rect">
                <a:avLst/>
              </a:prstGeom>
              <a:blipFill>
                <a:blip r:embed="rId2"/>
                <a:stretch>
                  <a:fillRect l="-1166" t="-13889" r="-184" b="-3240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D556CFBC-51F7-4106-B15D-AE08519FACCC}"/>
              </a:ext>
            </a:extLst>
          </p:cNvPr>
          <p:cNvSpPr txBox="1"/>
          <p:nvPr/>
        </p:nvSpPr>
        <p:spPr>
          <a:xfrm>
            <a:off x="1752600" y="7818987"/>
            <a:ext cx="4020331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b="1" dirty="0">
                <a:solidFill>
                  <a:srgbClr val="FFFF00"/>
                </a:solidFill>
              </a:rPr>
              <a:t>Monotonicity Fact:</a:t>
            </a:r>
            <a:endParaRPr kumimoji="0" lang="en-US" sz="360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sym typeface="Lato Regular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7D2192A-CDA0-4260-9D2C-5799A5ECC5E7}"/>
                  </a:ext>
                </a:extLst>
              </p:cNvPr>
              <p:cNvSpPr txBox="1"/>
              <p:nvPr/>
            </p:nvSpPr>
            <p:spPr>
              <a:xfrm>
                <a:off x="3159370" y="8851648"/>
                <a:ext cx="17005489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algn="l"/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(</a:t>
                </a:r>
                <a:r>
                  <a:rPr kumimoji="0" lang="en-US" sz="3600" b="0" i="0" u="none" strike="noStrike" cap="none" spc="0" normalizeH="0" baseline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i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) if machine weight </a:t>
                </a:r>
                <a:r>
                  <a:rPr kumimoji="0" lang="en-US" sz="3600" b="1" i="0" u="none" strike="noStrike" cap="none" spc="0" normalizeH="0" baseline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FillTx/>
                    <a:sym typeface="Lato Regular"/>
                  </a:rPr>
                  <a:t>not reduced 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at least on</a:t>
                </a:r>
                <a:r>
                  <a:rPr lang="en-US" sz="3600" dirty="0"/>
                  <a:t>ce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, load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≤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US" sz="3600" b="0" i="1" u="none" strike="noStrike" cap="none" spc="0" normalizeH="0" baseline="0" dirty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</m:ctrlPr>
                      </m:dPr>
                      <m:e>
                        <m:r>
                          <a:rPr kumimoji="0" lang="en-US" sz="3600" b="0" i="1" u="none" strike="noStrike" cap="none" spc="0" normalizeH="0" baseline="0" dirty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1+2</m:t>
                        </m:r>
                        <m:r>
                          <a:rPr kumimoji="0" lang="en-US" sz="3600" b="0" i="1" u="none" strike="noStrike" cap="none" spc="0" normalizeH="0" baseline="0" dirty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𝜀</m:t>
                        </m:r>
                      </m:e>
                    </m:d>
                    <m:r>
                      <a:rPr kumimoji="0" lang="en-US" sz="3600" b="0" i="1" u="none" strike="noStrike" cap="none" spc="0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 </m:t>
                    </m:r>
                    <m:r>
                      <a:rPr kumimoji="0" lang="en-US" sz="3600" b="0" i="1" u="none" strike="noStrike" cap="none" spc="0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𝑂𝑃𝑇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at all times after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7D2192A-CDA0-4260-9D2C-5799A5ECC5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9370" y="8851648"/>
                <a:ext cx="17005489" cy="656590"/>
              </a:xfrm>
              <a:prstGeom prst="rect">
                <a:avLst/>
              </a:prstGeom>
              <a:blipFill>
                <a:blip r:embed="rId3"/>
                <a:stretch>
                  <a:fillRect l="-1326" t="-13889" r="-1147" b="-3240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DD1772E-DC4C-4194-BFAD-A89980298D93}"/>
                  </a:ext>
                </a:extLst>
              </p:cNvPr>
              <p:cNvSpPr txBox="1"/>
              <p:nvPr/>
            </p:nvSpPr>
            <p:spPr>
              <a:xfrm>
                <a:off x="3159370" y="9884309"/>
                <a:ext cx="16545427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algn="l"/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(ii) if machine weight </a:t>
                </a:r>
                <a:r>
                  <a:rPr kumimoji="0" lang="en-US" sz="3600" b="1" i="0" u="none" strike="noStrike" cap="none" spc="0" normalizeH="0" baseline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FillTx/>
                    <a:sym typeface="Lato Regular"/>
                  </a:rPr>
                  <a:t>reduced 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at least once, load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≥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US" sz="3600" b="0" i="1" u="none" strike="noStrike" cap="none" spc="0" normalizeH="0" baseline="0" dirty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</m:ctrlPr>
                      </m:dPr>
                      <m:e>
                        <m:r>
                          <a:rPr kumimoji="0" lang="en-US" sz="3600" b="0" i="1" u="none" strike="noStrike" cap="none" spc="0" normalizeH="0" baseline="0" dirty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1+</m:t>
                        </m:r>
                        <m:r>
                          <a:rPr kumimoji="0" lang="en-US" sz="3600" b="0" i="1" u="none" strike="noStrike" cap="none" spc="0" normalizeH="0" baseline="0" dirty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𝜀</m:t>
                        </m:r>
                      </m:e>
                    </m:d>
                    <m:r>
                      <a:rPr kumimoji="0" lang="en-US" sz="3600" b="0" i="1" u="none" strike="noStrike" cap="none" spc="0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 </m:t>
                    </m:r>
                    <m:r>
                      <a:rPr kumimoji="0" lang="en-US" sz="3600" b="0" i="1" u="none" strike="noStrike" cap="none" spc="0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𝑂𝑃𝑇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at all times after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DD1772E-DC4C-4194-BFAD-A89980298D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9370" y="9884309"/>
                <a:ext cx="16545427" cy="656590"/>
              </a:xfrm>
              <a:prstGeom prst="rect">
                <a:avLst/>
              </a:prstGeom>
              <a:blipFill>
                <a:blip r:embed="rId4"/>
                <a:stretch>
                  <a:fillRect l="-1363" t="-13889" b="-3333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DAD20AB-9117-430C-B8CB-0329D5264BD3}"/>
                  </a:ext>
                </a:extLst>
              </p:cNvPr>
              <p:cNvSpPr txBox="1"/>
              <p:nvPr/>
            </p:nvSpPr>
            <p:spPr>
              <a:xfrm>
                <a:off x="6254262" y="3879468"/>
                <a:ext cx="7447295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algn="l"/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Then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𝐴</m:t>
                    </m:r>
                    <m:d>
                      <m:dPr>
                        <m:ctrlP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</m:ctrlPr>
                      </m:dPr>
                      <m:e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𝑡</m:t>
                        </m:r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+</m:t>
                        </m:r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𝑂</m:t>
                        </m:r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(</m:t>
                        </m:r>
                        <m:func>
                          <m:funcPr>
                            <m:ctrlPr>
                              <a:rPr kumimoji="0" lang="en-US" sz="36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sym typeface="Lato Regular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kumimoji="0" lang="en-US" sz="3600" b="0" i="0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sym typeface="Lato Regular"/>
                              </a:rPr>
                              <m:t>log</m:t>
                            </m:r>
                          </m:fName>
                          <m:e>
                            <m:r>
                              <a:rPr kumimoji="0" lang="en-US" sz="36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sym typeface="Lato Regular"/>
                              </a:rPr>
                              <m:t>𝑚</m:t>
                            </m:r>
                          </m:e>
                        </m:func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)</m:t>
                        </m:r>
                      </m:e>
                    </m:d>
                    <m:r>
                      <a:rPr kumimoji="0" lang="en-US" sz="3600" b="0" i="0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≤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(1−</m:t>
                    </m:r>
                    <m:r>
                      <a:rPr lang="en-US" sz="3600" i="1">
                        <a:latin typeface="Cambria Math" panose="02040503050406030204" pitchFamily="18" charset="0"/>
                      </a:rPr>
                      <m:t>𝜀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) 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𝐴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(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𝑡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)</m:t>
                    </m:r>
                  </m:oMath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sym typeface="Lato Regular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DAD20AB-9117-430C-B8CB-0329D5264B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4262" y="3879468"/>
                <a:ext cx="7447295" cy="656590"/>
              </a:xfrm>
              <a:prstGeom prst="rect">
                <a:avLst/>
              </a:prstGeom>
              <a:blipFill>
                <a:blip r:embed="rId5"/>
                <a:stretch>
                  <a:fillRect l="-3028" t="-13889" b="-3333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53EA7A0-58FA-48DA-B46B-FD7218FB913C}"/>
                  </a:ext>
                </a:extLst>
              </p:cNvPr>
              <p:cNvSpPr txBox="1"/>
              <p:nvPr/>
            </p:nvSpPr>
            <p:spPr>
              <a:xfrm>
                <a:off x="3464170" y="11782934"/>
                <a:ext cx="17597574" cy="7279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⇒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after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𝑂</m:t>
                    </m:r>
                    <m:d>
                      <m:dPr>
                        <m:ctrlP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kumimoji="0" lang="en-US" sz="36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sym typeface="Lato Regular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kumimoji="0" lang="en-US" sz="36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sym typeface="Lato Regular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kumimoji="0" lang="en-US" sz="3600" b="0" i="0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sym typeface="Lato Regular"/>
                                  </a:rPr>
                                  <m:t>log</m:t>
                                </m:r>
                              </m:e>
                              <m:sup>
                                <m:r>
                                  <a:rPr kumimoji="0" lang="en-US" sz="36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sym typeface="Lato Regular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kumimoji="0" lang="en-US" sz="36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sym typeface="Lato Regular"/>
                              </a:rPr>
                              <m:t>𝑚</m:t>
                            </m:r>
                          </m:e>
                        </m:func>
                      </m:e>
                    </m:d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+1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rounds, each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weight not reduced at least once. So load is good.</a:t>
                </a:r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sym typeface="Lato Regular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53EA7A0-58FA-48DA-B46B-FD7218FB91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4170" y="11782934"/>
                <a:ext cx="17597574" cy="727956"/>
              </a:xfrm>
              <a:prstGeom prst="rect">
                <a:avLst/>
              </a:prstGeom>
              <a:blipFill>
                <a:blip r:embed="rId6"/>
                <a:stretch>
                  <a:fillRect t="-8403" b="-24370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70007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ACCF8-1064-43F0-9C42-FCD8FFFE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of expansion lemma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C628B6B-4A2B-4460-99D4-EF87E3B41A06}"/>
                  </a:ext>
                </a:extLst>
              </p:cNvPr>
              <p:cNvSpPr txBox="1"/>
              <p:nvPr/>
            </p:nvSpPr>
            <p:spPr>
              <a:xfrm>
                <a:off x="1752600" y="2846807"/>
                <a:ext cx="19877557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3600" b="1" dirty="0">
                    <a:solidFill>
                      <a:srgbClr val="FFFF00"/>
                    </a:solidFill>
                  </a:rPr>
                  <a:t>Expansion Lemma: 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Suppose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𝐴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(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𝑡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)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= #machines whose weights lowered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at least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𝑡</m:t>
                    </m:r>
                  </m:oMath>
                </a14:m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times in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𝑇</m:t>
                    </m:r>
                  </m:oMath>
                </a14:m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rounds</a:t>
                </a:r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sym typeface="Lato Regular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C628B6B-4A2B-4460-99D4-EF87E3B41A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2846807"/>
                <a:ext cx="19877557" cy="656590"/>
              </a:xfrm>
              <a:prstGeom prst="rect">
                <a:avLst/>
              </a:prstGeom>
              <a:blipFill>
                <a:blip r:embed="rId2"/>
                <a:stretch>
                  <a:fillRect l="-1166" t="-13889" r="-184" b="-3240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91207F2B-828A-46FB-B40E-4B55CB2EA5CC}"/>
              </a:ext>
            </a:extLst>
          </p:cNvPr>
          <p:cNvSpPr/>
          <p:nvPr/>
        </p:nvSpPr>
        <p:spPr>
          <a:xfrm>
            <a:off x="5146431" y="6353909"/>
            <a:ext cx="6782626" cy="50292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>
            <a:solidFill>
              <a:srgbClr val="FFFF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DAD1990-B55A-48EB-AB1F-1845D74AA2B7}"/>
              </a:ext>
            </a:extLst>
          </p:cNvPr>
          <p:cNvSpPr/>
          <p:nvPr/>
        </p:nvSpPr>
        <p:spPr>
          <a:xfrm>
            <a:off x="6254262" y="7215556"/>
            <a:ext cx="4472353" cy="3305906"/>
          </a:xfrm>
          <a:prstGeom prst="rect">
            <a:avLst/>
          </a:prstGeom>
          <a:solidFill>
            <a:schemeClr val="bg1"/>
          </a:solidFill>
          <a:ln w="12700" cap="flat">
            <a:solidFill>
              <a:srgbClr val="FFFF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97AECD-9FC4-4134-9C9E-2B00A5CC5080}"/>
              </a:ext>
            </a:extLst>
          </p:cNvPr>
          <p:cNvSpPr txBox="1"/>
          <p:nvPr/>
        </p:nvSpPr>
        <p:spPr>
          <a:xfrm>
            <a:off x="6434885" y="9736017"/>
            <a:ext cx="40075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336F65-A051-4344-B09A-91002909C66A}"/>
              </a:ext>
            </a:extLst>
          </p:cNvPr>
          <p:cNvSpPr txBox="1"/>
          <p:nvPr/>
        </p:nvSpPr>
        <p:spPr>
          <a:xfrm>
            <a:off x="4576510" y="11054814"/>
            <a:ext cx="415178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/>
              <a:t>A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Lato Regular"/>
              <a:ea typeface="Lato Regular"/>
              <a:cs typeface="Lato Regular"/>
              <a:sym typeface="Lato Regular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7BE410C-9D4E-4ECF-B5F7-B8D7D01C48BE}"/>
              </a:ext>
            </a:extLst>
          </p:cNvPr>
          <p:cNvCxnSpPr/>
          <p:nvPr/>
        </p:nvCxnSpPr>
        <p:spPr>
          <a:xfrm flipH="1">
            <a:off x="12415978" y="7721705"/>
            <a:ext cx="1746738" cy="1160585"/>
          </a:xfrm>
          <a:prstGeom prst="straightConnector1">
            <a:avLst/>
          </a:prstGeom>
          <a:noFill/>
          <a:ln w="76200" cap="flat">
            <a:solidFill>
              <a:srgbClr val="FFFFFF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8D354A1F-A6C7-4378-926F-1C1B26F285DA}"/>
              </a:ext>
            </a:extLst>
          </p:cNvPr>
          <p:cNvSpPr/>
          <p:nvPr/>
        </p:nvSpPr>
        <p:spPr>
          <a:xfrm>
            <a:off x="10202421" y="8464062"/>
            <a:ext cx="2497016" cy="984738"/>
          </a:xfrm>
          <a:prstGeom prst="ellipse">
            <a:avLst/>
          </a:prstGeom>
          <a:solidFill>
            <a:schemeClr val="accent1">
              <a:lumMod val="20000"/>
              <a:lumOff val="80000"/>
              <a:alpha val="7098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F0DB286-51E4-4043-A1C0-D7D3BA92FC83}"/>
                  </a:ext>
                </a:extLst>
              </p:cNvPr>
              <p:cNvSpPr txBox="1"/>
              <p:nvPr/>
            </p:nvSpPr>
            <p:spPr>
              <a:xfrm>
                <a:off x="14296509" y="7215556"/>
                <a:ext cx="2851358" cy="5950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weight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≥</m:t>
                    </m:r>
                    <m:sSup>
                      <m:sSupPr>
                        <m:ctrlPr>
                          <a:rPr kumimoji="0" lang="en-US" sz="3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</m:ctrlPr>
                      </m:sSupPr>
                      <m:e>
                        <m:r>
                          <a:rPr kumimoji="0" lang="en-US" sz="3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2</m:t>
                        </m:r>
                      </m:e>
                      <m:sup>
                        <m:r>
                          <a:rPr kumimoji="0" lang="en-US" sz="3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−</m:t>
                        </m:r>
                        <m:r>
                          <a:rPr kumimoji="0" lang="en-US" sz="3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𝑡</m:t>
                        </m:r>
                        <m:r>
                          <a:rPr kumimoji="0" lang="en-US" sz="3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+1</m:t>
                        </m:r>
                      </m:sup>
                    </m:sSup>
                  </m:oMath>
                </a14:m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sym typeface="Lato Regular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F0DB286-51E4-4043-A1C0-D7D3BA92FC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96509" y="7215556"/>
                <a:ext cx="2851358" cy="595035"/>
              </a:xfrm>
              <a:prstGeom prst="rect">
                <a:avLst/>
              </a:prstGeom>
              <a:blipFill>
                <a:blip r:embed="rId3"/>
                <a:stretch>
                  <a:fillRect l="-6410" t="-13402" b="-31959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Oval 14">
            <a:extLst>
              <a:ext uri="{FF2B5EF4-FFF2-40B4-BE49-F238E27FC236}">
                <a16:creationId xmlns:a16="http://schemas.microsoft.com/office/drawing/2014/main" id="{8F589CED-FD70-4889-B743-39B23067A13B}"/>
              </a:ext>
            </a:extLst>
          </p:cNvPr>
          <p:cNvSpPr/>
          <p:nvPr/>
        </p:nvSpPr>
        <p:spPr>
          <a:xfrm>
            <a:off x="12187378" y="8868509"/>
            <a:ext cx="228600" cy="2286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D71A001-A708-4043-8B4E-BFA18E2A7D54}"/>
              </a:ext>
            </a:extLst>
          </p:cNvPr>
          <p:cNvSpPr/>
          <p:nvPr/>
        </p:nvSpPr>
        <p:spPr>
          <a:xfrm>
            <a:off x="10319714" y="8842131"/>
            <a:ext cx="228600" cy="2286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2BBBEF5-B893-4D0B-A096-21D5DDCB106E}"/>
                  </a:ext>
                </a:extLst>
              </p:cNvPr>
              <p:cNvSpPr txBox="1"/>
              <p:nvPr/>
            </p:nvSpPr>
            <p:spPr>
              <a:xfrm>
                <a:off x="13365283" y="10064947"/>
                <a:ext cx="2460225" cy="5950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weight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kumimoji="0" lang="en-US" sz="3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</m:ctrlPr>
                      </m:sSupPr>
                      <m:e>
                        <m:r>
                          <a:rPr kumimoji="0" lang="en-US" sz="3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2</m:t>
                        </m:r>
                      </m:e>
                      <m:sup>
                        <m:r>
                          <a:rPr kumimoji="0" lang="en-US" sz="3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−</m:t>
                        </m:r>
                        <m:r>
                          <a:rPr kumimoji="0" lang="en-US" sz="3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𝑡</m:t>
                        </m:r>
                      </m:sup>
                    </m:sSup>
                  </m:oMath>
                </a14:m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sym typeface="Lato Regular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2BBBEF5-B893-4D0B-A096-21D5DDCB10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65283" y="10064947"/>
                <a:ext cx="2460225" cy="595035"/>
              </a:xfrm>
              <a:prstGeom prst="rect">
                <a:avLst/>
              </a:prstGeom>
              <a:blipFill>
                <a:blip r:embed="rId4"/>
                <a:stretch>
                  <a:fillRect l="-7426" t="-13265" b="-30612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50102A5-5104-4AC9-9F13-19BE12548B82}"/>
              </a:ext>
            </a:extLst>
          </p:cNvPr>
          <p:cNvCxnSpPr>
            <a:cxnSpLocks/>
            <a:stCxn id="19" idx="1"/>
          </p:cNvCxnSpPr>
          <p:nvPr/>
        </p:nvCxnSpPr>
        <p:spPr>
          <a:xfrm flipH="1" flipV="1">
            <a:off x="11288628" y="10012641"/>
            <a:ext cx="2076655" cy="349824"/>
          </a:xfrm>
          <a:prstGeom prst="straightConnector1">
            <a:avLst/>
          </a:prstGeom>
          <a:noFill/>
          <a:ln w="76200" cap="flat">
            <a:solidFill>
              <a:srgbClr val="FFFFFF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1BD4AE7-6AAB-4857-B5A6-347164CCD58C}"/>
                  </a:ext>
                </a:extLst>
              </p:cNvPr>
              <p:cNvSpPr txBox="1"/>
              <p:nvPr/>
            </p:nvSpPr>
            <p:spPr>
              <a:xfrm>
                <a:off x="12164758" y="5462591"/>
                <a:ext cx="6781986" cy="6170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weight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func>
                          <m:func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sup>
                    </m:sSup>
                    <m:r>
                      <a:rPr lang="en-US" sz="3200" b="0" i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𝑝𝑜𝑙𝑦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sym typeface="Lato Regular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1BD4AE7-6AAB-4857-B5A6-347164CCD5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64758" y="5462591"/>
                <a:ext cx="6781986" cy="617028"/>
              </a:xfrm>
              <a:prstGeom prst="rect">
                <a:avLst/>
              </a:prstGeom>
              <a:blipFill>
                <a:blip r:embed="rId5"/>
                <a:stretch>
                  <a:fillRect l="-2518" t="-8911" b="-3069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1F642A9-9822-4523-88F1-D6E92BB2CAE2}"/>
              </a:ext>
            </a:extLst>
          </p:cNvPr>
          <p:cNvCxnSpPr>
            <a:cxnSpLocks/>
          </p:cNvCxnSpPr>
          <p:nvPr/>
        </p:nvCxnSpPr>
        <p:spPr>
          <a:xfrm flipH="1">
            <a:off x="10548314" y="6117947"/>
            <a:ext cx="1667816" cy="2724184"/>
          </a:xfrm>
          <a:prstGeom prst="straightConnector1">
            <a:avLst/>
          </a:prstGeom>
          <a:noFill/>
          <a:ln w="76200" cap="flat">
            <a:solidFill>
              <a:srgbClr val="FFFFFF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9CED6EE7-CB7C-4BE2-8F34-8FFCF8E6F8F9}"/>
              </a:ext>
            </a:extLst>
          </p:cNvPr>
          <p:cNvSpPr/>
          <p:nvPr/>
        </p:nvSpPr>
        <p:spPr>
          <a:xfrm>
            <a:off x="11049544" y="9850315"/>
            <a:ext cx="228600" cy="2286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3CA943F-47CF-43DD-BD16-D85C0F2C8A7F}"/>
                  </a:ext>
                </a:extLst>
              </p:cNvPr>
              <p:cNvSpPr txBox="1"/>
              <p:nvPr/>
            </p:nvSpPr>
            <p:spPr>
              <a:xfrm>
                <a:off x="6254262" y="3879468"/>
                <a:ext cx="7447295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algn="l"/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Then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𝐴</m:t>
                    </m:r>
                    <m:d>
                      <m:dPr>
                        <m:ctrlP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</m:ctrlPr>
                      </m:dPr>
                      <m:e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𝑡</m:t>
                        </m:r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+</m:t>
                        </m:r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𝑂</m:t>
                        </m:r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(</m:t>
                        </m:r>
                        <m:func>
                          <m:funcPr>
                            <m:ctrlPr>
                              <a:rPr kumimoji="0" lang="en-US" sz="36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sym typeface="Lato Regular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kumimoji="0" lang="en-US" sz="3600" b="0" i="0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sym typeface="Lato Regular"/>
                              </a:rPr>
                              <m:t>log</m:t>
                            </m:r>
                          </m:fName>
                          <m:e>
                            <m:r>
                              <a:rPr kumimoji="0" lang="en-US" sz="36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sym typeface="Lato Regular"/>
                              </a:rPr>
                              <m:t>𝑚</m:t>
                            </m:r>
                          </m:e>
                        </m:func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)</m:t>
                        </m:r>
                      </m:e>
                    </m:d>
                    <m:r>
                      <a:rPr kumimoji="0" lang="en-US" sz="3600" b="0" i="0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≤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(1−</m:t>
                    </m:r>
                    <m:r>
                      <a:rPr lang="en-US" sz="3600" i="1">
                        <a:latin typeface="Cambria Math" panose="02040503050406030204" pitchFamily="18" charset="0"/>
                      </a:rPr>
                      <m:t>𝜀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) 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𝐴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(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𝑡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)</m:t>
                    </m:r>
                  </m:oMath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sym typeface="Lato Regular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3CA943F-47CF-43DD-BD16-D85C0F2C8A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4262" y="3879468"/>
                <a:ext cx="7447295" cy="656590"/>
              </a:xfrm>
              <a:prstGeom prst="rect">
                <a:avLst/>
              </a:prstGeom>
              <a:blipFill>
                <a:blip r:embed="rId6"/>
                <a:stretch>
                  <a:fillRect l="-3028" t="-13889" b="-3333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48187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9" grpId="0"/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ACCF8-1064-43F0-9C42-FCD8FFFE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of expansion lemma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C628B6B-4A2B-4460-99D4-EF87E3B41A06}"/>
                  </a:ext>
                </a:extLst>
              </p:cNvPr>
              <p:cNvSpPr txBox="1"/>
              <p:nvPr/>
            </p:nvSpPr>
            <p:spPr>
              <a:xfrm>
                <a:off x="1752600" y="2846807"/>
                <a:ext cx="19877557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3600" b="1" dirty="0">
                    <a:solidFill>
                      <a:srgbClr val="FFFF00"/>
                    </a:solidFill>
                  </a:rPr>
                  <a:t>Expansion Lemma: 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Suppose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𝐴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(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𝑡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)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= #machines whose weights lowered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at least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𝑡</m:t>
                    </m:r>
                  </m:oMath>
                </a14:m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times in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𝑇</m:t>
                    </m:r>
                  </m:oMath>
                </a14:m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rounds</a:t>
                </a:r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sym typeface="Lato Regular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C628B6B-4A2B-4460-99D4-EF87E3B41A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2846807"/>
                <a:ext cx="19877557" cy="656590"/>
              </a:xfrm>
              <a:prstGeom prst="rect">
                <a:avLst/>
              </a:prstGeom>
              <a:blipFill>
                <a:blip r:embed="rId2"/>
                <a:stretch>
                  <a:fillRect l="-1166" t="-13889" r="-184" b="-3240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B2B8540-16F0-43A0-9EF6-532E7CFB44C2}"/>
                  </a:ext>
                </a:extLst>
              </p:cNvPr>
              <p:cNvSpPr txBox="1"/>
              <p:nvPr/>
            </p:nvSpPr>
            <p:spPr>
              <a:xfrm>
                <a:off x="6254262" y="3879468"/>
                <a:ext cx="7447295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algn="l"/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Then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𝐴</m:t>
                    </m:r>
                    <m:d>
                      <m:dPr>
                        <m:ctrlP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</m:ctrlPr>
                      </m:dPr>
                      <m:e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𝑡</m:t>
                        </m:r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+</m:t>
                        </m:r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𝑂</m:t>
                        </m:r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(</m:t>
                        </m:r>
                        <m:func>
                          <m:funcPr>
                            <m:ctrlPr>
                              <a:rPr kumimoji="0" lang="en-US" sz="36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sym typeface="Lato Regular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kumimoji="0" lang="en-US" sz="3600" b="0" i="0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sym typeface="Lato Regular"/>
                              </a:rPr>
                              <m:t>log</m:t>
                            </m:r>
                          </m:fName>
                          <m:e>
                            <m:r>
                              <a:rPr kumimoji="0" lang="en-US" sz="36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sym typeface="Lato Regular"/>
                              </a:rPr>
                              <m:t>𝑚</m:t>
                            </m:r>
                          </m:e>
                        </m:func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)</m:t>
                        </m:r>
                      </m:e>
                    </m:d>
                    <m:r>
                      <a:rPr kumimoji="0" lang="en-US" sz="3600" b="0" i="0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≤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(1−</m:t>
                    </m:r>
                    <m:r>
                      <a:rPr lang="en-US" sz="3600" i="1">
                        <a:latin typeface="Cambria Math" panose="02040503050406030204" pitchFamily="18" charset="0"/>
                      </a:rPr>
                      <m:t>𝜀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) 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𝐴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(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𝑡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)</m:t>
                    </m:r>
                  </m:oMath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sym typeface="Lato Regular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B2B8540-16F0-43A0-9EF6-532E7CFB44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4262" y="3879468"/>
                <a:ext cx="7447295" cy="656590"/>
              </a:xfrm>
              <a:prstGeom prst="rect">
                <a:avLst/>
              </a:prstGeom>
              <a:blipFill>
                <a:blip r:embed="rId3"/>
                <a:stretch>
                  <a:fillRect l="-3028" t="-13889" b="-3333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91207F2B-828A-46FB-B40E-4B55CB2EA5CC}"/>
              </a:ext>
            </a:extLst>
          </p:cNvPr>
          <p:cNvSpPr/>
          <p:nvPr/>
        </p:nvSpPr>
        <p:spPr>
          <a:xfrm>
            <a:off x="5146431" y="6353909"/>
            <a:ext cx="6782626" cy="50292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>
            <a:solidFill>
              <a:srgbClr val="FFFF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DAD1990-B55A-48EB-AB1F-1845D74AA2B7}"/>
              </a:ext>
            </a:extLst>
          </p:cNvPr>
          <p:cNvSpPr/>
          <p:nvPr/>
        </p:nvSpPr>
        <p:spPr>
          <a:xfrm>
            <a:off x="6254262" y="7215556"/>
            <a:ext cx="4472353" cy="3305906"/>
          </a:xfrm>
          <a:prstGeom prst="rect">
            <a:avLst/>
          </a:prstGeom>
          <a:solidFill>
            <a:schemeClr val="bg1"/>
          </a:solidFill>
          <a:ln w="12700" cap="flat">
            <a:solidFill>
              <a:srgbClr val="FFFF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97AECD-9FC4-4134-9C9E-2B00A5CC5080}"/>
              </a:ext>
            </a:extLst>
          </p:cNvPr>
          <p:cNvSpPr txBox="1"/>
          <p:nvPr/>
        </p:nvSpPr>
        <p:spPr>
          <a:xfrm>
            <a:off x="6434885" y="9736017"/>
            <a:ext cx="40075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336F65-A051-4344-B09A-91002909C66A}"/>
              </a:ext>
            </a:extLst>
          </p:cNvPr>
          <p:cNvSpPr txBox="1"/>
          <p:nvPr/>
        </p:nvSpPr>
        <p:spPr>
          <a:xfrm>
            <a:off x="4576510" y="11054814"/>
            <a:ext cx="415178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/>
              <a:t>A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Lato Regular"/>
              <a:ea typeface="Lato Regular"/>
              <a:cs typeface="Lato Regular"/>
              <a:sym typeface="Lato Regular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D71A001-A708-4043-8B4E-BFA18E2A7D54}"/>
              </a:ext>
            </a:extLst>
          </p:cNvPr>
          <p:cNvSpPr/>
          <p:nvPr/>
        </p:nvSpPr>
        <p:spPr>
          <a:xfrm>
            <a:off x="10319714" y="8842131"/>
            <a:ext cx="228600" cy="2286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2BBBEF5-B893-4D0B-A096-21D5DDCB106E}"/>
                  </a:ext>
                </a:extLst>
              </p:cNvPr>
              <p:cNvSpPr txBox="1"/>
              <p:nvPr/>
            </p:nvSpPr>
            <p:spPr>
              <a:xfrm>
                <a:off x="13036888" y="10131221"/>
                <a:ext cx="3124253" cy="5950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OPT load </a:t>
                </a:r>
                <a14:m>
                  <m:oMath xmlns:m="http://schemas.openxmlformats.org/officeDocument/2006/math">
                    <m:r>
                      <a:rPr kumimoji="0" lang="en-US" sz="32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≤</m:t>
                    </m:r>
                  </m:oMath>
                </a14:m>
                <a:r>
                  <a:rPr kumimoji="0" lang="en-US" sz="32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OPT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2BBBEF5-B893-4D0B-A096-21D5DDCB10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36888" y="10131221"/>
                <a:ext cx="3124253" cy="595035"/>
              </a:xfrm>
              <a:prstGeom prst="rect">
                <a:avLst/>
              </a:prstGeom>
              <a:blipFill>
                <a:blip r:embed="rId4"/>
                <a:stretch>
                  <a:fillRect l="-6055" t="-13265" r="-5859" b="-30612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50102A5-5104-4AC9-9F13-19BE12548B82}"/>
              </a:ext>
            </a:extLst>
          </p:cNvPr>
          <p:cNvCxnSpPr>
            <a:cxnSpLocks/>
            <a:stCxn id="19" idx="1"/>
          </p:cNvCxnSpPr>
          <p:nvPr/>
        </p:nvCxnSpPr>
        <p:spPr>
          <a:xfrm flipH="1" flipV="1">
            <a:off x="11292256" y="10078915"/>
            <a:ext cx="1744632" cy="349824"/>
          </a:xfrm>
          <a:prstGeom prst="straightConnector1">
            <a:avLst/>
          </a:prstGeom>
          <a:noFill/>
          <a:ln w="76200" cap="flat">
            <a:solidFill>
              <a:srgbClr val="FFFFFF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1BD4AE7-6AAB-4857-B5A6-347164CCD58C}"/>
                  </a:ext>
                </a:extLst>
              </p:cNvPr>
              <p:cNvSpPr txBox="1"/>
              <p:nvPr/>
            </p:nvSpPr>
            <p:spPr>
              <a:xfrm>
                <a:off x="12278218" y="5568122"/>
                <a:ext cx="10679590" cy="5950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weights </a:t>
                </a:r>
                <a:r>
                  <a:rPr kumimoji="0" lang="en-US" sz="32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reduced at least once </a:t>
                </a:r>
                <a14:m>
                  <m:oMath xmlns:m="http://schemas.openxmlformats.org/officeDocument/2006/math">
                    <m:r>
                      <a:rPr kumimoji="0" lang="en-US" sz="3200" b="0" i="1" u="none" strike="noStrike" cap="none" spc="0" normalizeH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⇒</m:t>
                    </m:r>
                  </m:oMath>
                </a14:m>
                <a:r>
                  <a:rPr kumimoji="0" lang="en-US" sz="32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ALG load </a:t>
                </a:r>
                <a14:m>
                  <m:oMath xmlns:m="http://schemas.openxmlformats.org/officeDocument/2006/math">
                    <m:r>
                      <a:rPr kumimoji="0" lang="en-US" sz="32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≥</m:t>
                    </m:r>
                    <m:d>
                      <m:dPr>
                        <m:ctrlPr>
                          <a:rPr kumimoji="0" lang="en-US" sz="3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</m:ctrlPr>
                      </m:dPr>
                      <m:e>
                        <m:r>
                          <a:rPr kumimoji="0" lang="en-US" sz="3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1+</m:t>
                        </m:r>
                        <m:r>
                          <a:rPr kumimoji="0" lang="en-US" sz="32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𝜀</m:t>
                        </m:r>
                      </m:e>
                    </m:d>
                    <m:r>
                      <a:rPr kumimoji="0" lang="en-US" sz="32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 </m:t>
                    </m:r>
                    <m:r>
                      <a:rPr kumimoji="0" lang="en-US" sz="32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𝑂𝑃𝑇</m:t>
                    </m:r>
                  </m:oMath>
                </a14:m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sym typeface="Lato Regular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1BD4AE7-6AAB-4857-B5A6-347164CCD5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78218" y="5568122"/>
                <a:ext cx="10679590" cy="595035"/>
              </a:xfrm>
              <a:prstGeom prst="rect">
                <a:avLst/>
              </a:prstGeom>
              <a:blipFill>
                <a:blip r:embed="rId5"/>
                <a:stretch>
                  <a:fillRect t="-12245" b="-3163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1F642A9-9822-4523-88F1-D6E92BB2CAE2}"/>
              </a:ext>
            </a:extLst>
          </p:cNvPr>
          <p:cNvCxnSpPr>
            <a:cxnSpLocks/>
          </p:cNvCxnSpPr>
          <p:nvPr/>
        </p:nvCxnSpPr>
        <p:spPr>
          <a:xfrm flipH="1">
            <a:off x="10548314" y="6117947"/>
            <a:ext cx="1667816" cy="2724184"/>
          </a:xfrm>
          <a:prstGeom prst="straightConnector1">
            <a:avLst/>
          </a:prstGeom>
          <a:noFill/>
          <a:ln w="76200" cap="flat">
            <a:solidFill>
              <a:srgbClr val="FFFFFF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1256D7FE-4D47-48C9-B7F9-408D3EA0762A}"/>
              </a:ext>
            </a:extLst>
          </p:cNvPr>
          <p:cNvSpPr/>
          <p:nvPr/>
        </p:nvSpPr>
        <p:spPr>
          <a:xfrm>
            <a:off x="11049544" y="9850315"/>
            <a:ext cx="228600" cy="2286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3CF645B-323A-4E2D-AD4E-5B66FD70B7BD}"/>
                  </a:ext>
                </a:extLst>
              </p:cNvPr>
              <p:cNvSpPr txBox="1"/>
              <p:nvPr/>
            </p:nvSpPr>
            <p:spPr>
              <a:xfrm>
                <a:off x="16943789" y="9217646"/>
                <a:ext cx="5727402" cy="207236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all jobs loading machines in </a:t>
                </a:r>
                <a14:m>
                  <m:oMath xmlns:m="http://schemas.openxmlformats.org/officeDocument/2006/math">
                    <m:r>
                      <a:rPr kumimoji="0" lang="en-US" sz="32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𝐵</m:t>
                    </m:r>
                  </m:oMath>
                </a14:m>
                <a:br>
                  <a:rPr kumimoji="0" lang="en-US" sz="32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</a:br>
                <a:r>
                  <a:rPr kumimoji="0" lang="en-US" sz="32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only see machines in </a:t>
                </a:r>
                <a14:m>
                  <m:oMath xmlns:m="http://schemas.openxmlformats.org/officeDocument/2006/math">
                    <m:r>
                      <a:rPr kumimoji="0" lang="en-US" sz="32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𝐴</m:t>
                    </m:r>
                    <m:r>
                      <a:rPr kumimoji="0" lang="en-US" sz="32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∪</m:t>
                    </m:r>
                    <m:r>
                      <a:rPr kumimoji="0" lang="en-US" sz="32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𝐵</m:t>
                    </m:r>
                    <m:r>
                      <a:rPr kumimoji="0" lang="en-US" sz="32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=</m:t>
                    </m:r>
                    <m:r>
                      <a:rPr kumimoji="0" lang="en-US" sz="32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𝐴</m:t>
                    </m:r>
                  </m:oMath>
                </a14:m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sym typeface="Lato Regular"/>
                </a:endParaRPr>
              </a:p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lang="en-US" sz="3200" dirty="0"/>
              </a:p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US" sz="3200" b="0" i="1" u="none" strike="noStrike" cap="none" spc="0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⇒       ≤</m:t>
                    </m:r>
                  </m:oMath>
                </a14:m>
                <a:r>
                  <a:rPr kumimoji="0" lang="en-US" sz="32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3200" b="0" i="1" u="none" strike="noStrike" cap="none" spc="0" normalizeH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|</m:t>
                    </m:r>
                    <m:r>
                      <a:rPr kumimoji="0" lang="en-US" sz="3200" b="0" i="1" u="none" strike="noStrike" cap="none" spc="0" normalizeH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𝐴</m:t>
                    </m:r>
                    <m:r>
                      <a:rPr kumimoji="0" lang="en-US" sz="3200" b="0" i="1" u="none" strike="noStrike" cap="none" spc="0" normalizeH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| </m:t>
                    </m:r>
                    <m:r>
                      <a:rPr kumimoji="0" lang="en-US" sz="3200" b="0" i="1" u="none" strike="noStrike" cap="none" spc="0" normalizeH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𝑂𝑃𝑇</m:t>
                    </m:r>
                    <m:r>
                      <a:rPr kumimoji="0" lang="en-US" sz="3200" b="0" i="1" u="none" strike="noStrike" cap="none" spc="0" normalizeH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 </m:t>
                    </m:r>
                  </m:oMath>
                </a14:m>
                <a:r>
                  <a:rPr kumimoji="0" lang="en-US" sz="32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jobs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3CF645B-323A-4E2D-AD4E-5B66FD70B7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43789" y="9217646"/>
                <a:ext cx="5727402" cy="2072362"/>
              </a:xfrm>
              <a:prstGeom prst="rect">
                <a:avLst/>
              </a:prstGeom>
              <a:blipFill>
                <a:blip r:embed="rId6"/>
                <a:stretch>
                  <a:fillRect l="-2979" t="-3235" b="-8824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F8D2ACB-2E04-4985-A7D5-ABF4B97F60F2}"/>
                  </a:ext>
                </a:extLst>
              </p:cNvPr>
              <p:cNvSpPr txBox="1"/>
              <p:nvPr/>
            </p:nvSpPr>
            <p:spPr>
              <a:xfrm>
                <a:off x="17889097" y="6600186"/>
                <a:ext cx="5121595" cy="5950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US" sz="3200" b="0" i="1" u="none" strike="noStrike" cap="none" spc="0" normalizeH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⇒</m:t>
                    </m:r>
                  </m:oMath>
                </a14:m>
                <a:r>
                  <a:rPr kumimoji="0" lang="en-US" sz="3200" b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sym typeface="Lato Regular"/>
                  </a:rPr>
                  <a:t>      </a:t>
                </a:r>
                <a14:m>
                  <m:oMath xmlns:m="http://schemas.openxmlformats.org/officeDocument/2006/math">
                    <m:r>
                      <a:rPr kumimoji="0" lang="en-US" sz="3200" b="0" i="1" u="none" strike="noStrike" cap="none" spc="0" normalizeH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≥</m:t>
                    </m:r>
                    <m:d>
                      <m:dPr>
                        <m:ctrlPr>
                          <a:rPr kumimoji="0" lang="en-US" sz="3200" b="0" i="1" u="none" strike="noStrike" cap="none" spc="0" normalizeH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</m:ctrlPr>
                      </m:dPr>
                      <m:e>
                        <m:r>
                          <a:rPr kumimoji="0" lang="en-US" sz="3200" b="0" i="1" u="none" strike="noStrike" cap="none" spc="0" normalizeH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1+</m:t>
                        </m:r>
                        <m:r>
                          <a:rPr kumimoji="0" lang="en-US" sz="3200" b="0" i="1" u="none" strike="noStrike" cap="none" spc="0" normalizeH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𝜀</m:t>
                        </m:r>
                      </m:e>
                    </m:d>
                    <m:r>
                      <a:rPr kumimoji="0" lang="en-US" sz="3200" b="0" i="1" u="none" strike="noStrike" cap="none" spc="0" normalizeH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 </m:t>
                    </m:r>
                    <m:r>
                      <a:rPr kumimoji="0" lang="en-US" sz="3200" b="0" i="1" u="none" strike="noStrike" cap="none" spc="0" normalizeH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𝑂𝑃𝑇</m:t>
                    </m:r>
                    <m:r>
                      <a:rPr kumimoji="0" lang="en-US" sz="3200" b="0" i="1" u="none" strike="noStrike" cap="none" spc="0" normalizeH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 |</m:t>
                    </m:r>
                    <m:r>
                      <a:rPr kumimoji="0" lang="en-US" sz="3200" b="0" i="1" u="none" strike="noStrike" cap="none" spc="0" normalizeH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𝐵</m:t>
                    </m:r>
                    <m:r>
                      <a:rPr kumimoji="0" lang="en-US" sz="3200" b="0" i="1" u="none" strike="noStrike" cap="none" spc="0" normalizeH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|</m:t>
                    </m:r>
                  </m:oMath>
                </a14:m>
                <a:r>
                  <a:rPr lang="en-US" sz="3200" dirty="0"/>
                  <a:t> jobs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F8D2ACB-2E04-4985-A7D5-ABF4B97F60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89097" y="6600186"/>
                <a:ext cx="5121595" cy="595035"/>
              </a:xfrm>
              <a:prstGeom prst="rect">
                <a:avLst/>
              </a:prstGeom>
              <a:blipFill>
                <a:blip r:embed="rId7"/>
                <a:stretch>
                  <a:fillRect t="-13402" r="-3214" b="-31959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Oval 26">
            <a:extLst>
              <a:ext uri="{FF2B5EF4-FFF2-40B4-BE49-F238E27FC236}">
                <a16:creationId xmlns:a16="http://schemas.microsoft.com/office/drawing/2014/main" id="{AC371EF8-060F-439C-A26D-79E99FF7B50A}"/>
              </a:ext>
            </a:extLst>
          </p:cNvPr>
          <p:cNvSpPr/>
          <p:nvPr/>
        </p:nvSpPr>
        <p:spPr>
          <a:xfrm>
            <a:off x="7535007" y="6684070"/>
            <a:ext cx="2497016" cy="984738"/>
          </a:xfrm>
          <a:prstGeom prst="ellipse">
            <a:avLst/>
          </a:prstGeom>
          <a:solidFill>
            <a:schemeClr val="accent1">
              <a:lumMod val="20000"/>
              <a:lumOff val="80000"/>
              <a:alpha val="7098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9F483C5-6296-4177-9BF2-044D6ED5EE00}"/>
              </a:ext>
            </a:extLst>
          </p:cNvPr>
          <p:cNvSpPr/>
          <p:nvPr/>
        </p:nvSpPr>
        <p:spPr>
          <a:xfrm>
            <a:off x="7152780" y="8464062"/>
            <a:ext cx="2497016" cy="984738"/>
          </a:xfrm>
          <a:prstGeom prst="ellipse">
            <a:avLst/>
          </a:prstGeom>
          <a:solidFill>
            <a:schemeClr val="accent1">
              <a:lumMod val="20000"/>
              <a:lumOff val="80000"/>
              <a:alpha val="7098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</p:spTree>
    <p:extLst>
      <p:ext uri="{BB962C8B-B14F-4D97-AF65-F5344CB8AC3E}">
        <p14:creationId xmlns:p14="http://schemas.microsoft.com/office/powerpoint/2010/main" val="41716736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  <p:bldP spid="25" grpId="0"/>
      <p:bldP spid="26" grpId="0"/>
      <p:bldP spid="27" grpId="0" animBg="1"/>
      <p:bldP spid="2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C01817BE-8B2A-4F3F-A6B6-825054EFF9CE}"/>
              </a:ext>
            </a:extLst>
          </p:cNvPr>
          <p:cNvSpPr/>
          <p:nvPr/>
        </p:nvSpPr>
        <p:spPr>
          <a:xfrm>
            <a:off x="1422400" y="4559602"/>
            <a:ext cx="17651046" cy="399511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76200" cap="flat">
            <a:solidFill>
              <a:schemeClr val="accent4">
                <a:lumMod val="40000"/>
                <a:lumOff val="6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3ACCF8-1064-43F0-9C42-FCD8FFFE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 weights?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C3425C9-AD93-4D64-BC15-55BE950DDF3F}"/>
                  </a:ext>
                </a:extLst>
              </p:cNvPr>
              <p:cNvSpPr txBox="1"/>
              <p:nvPr/>
            </p:nvSpPr>
            <p:spPr>
              <a:xfrm>
                <a:off x="1785620" y="3420110"/>
                <a:ext cx="18490446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algn="l"/>
                <a:r>
                  <a:rPr kumimoji="0" lang="en-US" sz="3600" b="1" i="0" u="none" strike="noStrike" cap="none" spc="0" normalizeH="0" baseline="0" dirty="0">
                    <a:ln>
                      <a:noFill/>
                    </a:ln>
                    <a:solidFill>
                      <a:srgbClr val="FF3300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Theorem </a:t>
                </a:r>
                <a:r>
                  <a:rPr lang="en-US" sz="3600" b="1" dirty="0">
                    <a:solidFill>
                      <a:srgbClr val="FF3300"/>
                    </a:solidFill>
                  </a:rPr>
                  <a:t>3: </a:t>
                </a:r>
                <a:r>
                  <a:rPr lang="en-US" sz="3600" dirty="0"/>
                  <a:t>Different algo to find machine weights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3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3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3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3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,…, </m:t>
                        </m:r>
                        <m:sSub>
                          <m:sSubPr>
                            <m:ctrlPr>
                              <a:rPr lang="en-US" sz="3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3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3600" dirty="0">
                    <a:solidFill>
                      <a:srgbClr val="FFFF00"/>
                    </a:solidFill>
                  </a:rPr>
                  <a:t> </a:t>
                </a:r>
                <a:r>
                  <a:rPr lang="en-US" sz="3600" dirty="0"/>
                  <a:t>using small sample </a:t>
                </a:r>
                <a:r>
                  <a:rPr lang="en-US" sz="3600" b="1" dirty="0">
                    <a:solidFill>
                      <a:srgbClr val="FFC000"/>
                    </a:solidFill>
                  </a:rPr>
                  <a:t>(offline!!)</a:t>
                </a:r>
                <a:endParaRPr kumimoji="0" lang="en-US" sz="3600" b="1" i="0" u="none" strike="noStrike" cap="none" spc="0" normalizeH="0" baseline="0" dirty="0">
                  <a:ln>
                    <a:noFill/>
                  </a:ln>
                  <a:solidFill>
                    <a:srgbClr val="FFC000"/>
                  </a:solidFill>
                  <a:effectLst/>
                  <a:uFillTx/>
                  <a:sym typeface="Lato Regular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C3425C9-AD93-4D64-BC15-55BE950DDF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5620" y="3420110"/>
                <a:ext cx="18490446" cy="656590"/>
              </a:xfrm>
              <a:prstGeom prst="rect">
                <a:avLst/>
              </a:prstGeom>
              <a:blipFill>
                <a:blip r:embed="rId2"/>
                <a:stretch>
                  <a:fillRect l="-1220" t="-13889" r="-297" b="-3240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1B996229-265B-4F69-ACE9-018DE7B249CD}"/>
              </a:ext>
            </a:extLst>
          </p:cNvPr>
          <p:cNvSpPr txBox="1"/>
          <p:nvPr/>
        </p:nvSpPr>
        <p:spPr>
          <a:xfrm>
            <a:off x="2510288" y="6688122"/>
            <a:ext cx="11852605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Compute machine loads on instance, w.r.t current weights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628B6B-4A2B-4460-99D4-EF87E3B41A06}"/>
              </a:ext>
            </a:extLst>
          </p:cNvPr>
          <p:cNvSpPr txBox="1"/>
          <p:nvPr/>
        </p:nvSpPr>
        <p:spPr>
          <a:xfrm>
            <a:off x="2510288" y="5734214"/>
            <a:ext cx="6936194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FillTx/>
                <a:sym typeface="Lato Regular"/>
              </a:rPr>
              <a:t>Algorithm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Lato Regular"/>
              </a:rPr>
              <a:t>: start with all weights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78FF284-9087-4F69-8E5E-DC84C9EE125A}"/>
                  </a:ext>
                </a:extLst>
              </p:cNvPr>
              <p:cNvSpPr txBox="1"/>
              <p:nvPr/>
            </p:nvSpPr>
            <p:spPr>
              <a:xfrm>
                <a:off x="2525418" y="7607391"/>
                <a:ext cx="13522163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if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exist machines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with load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≫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𝑂𝑃𝑇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, reduce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their 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weights by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</m:ctrlPr>
                      </m:dPr>
                      <m:e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1−</m:t>
                        </m:r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𝜀</m:t>
                        </m:r>
                      </m:e>
                    </m:d>
                  </m:oMath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78FF284-9087-4F69-8E5E-DC84C9EE12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5418" y="7607391"/>
                <a:ext cx="13522163" cy="656590"/>
              </a:xfrm>
              <a:prstGeom prst="rect">
                <a:avLst/>
              </a:prstGeom>
              <a:blipFill>
                <a:blip r:embed="rId3"/>
                <a:stretch>
                  <a:fillRect l="-1172" t="-13889" b="-3240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A8C4AC28-CB20-489E-9D7F-BB2425A87278}"/>
              </a:ext>
            </a:extLst>
          </p:cNvPr>
          <p:cNvSpPr txBox="1"/>
          <p:nvPr/>
        </p:nvSpPr>
        <p:spPr>
          <a:xfrm>
            <a:off x="1785620" y="4677005"/>
            <a:ext cx="665727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Lato Regular"/>
              </a:rPr>
              <a:t>Suppose we had entire instance!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42F7FDF-0AB4-4BE8-8895-28A83EF012D2}"/>
              </a:ext>
            </a:extLst>
          </p:cNvPr>
          <p:cNvGrpSpPr/>
          <p:nvPr/>
        </p:nvGrpSpPr>
        <p:grpSpPr>
          <a:xfrm>
            <a:off x="14652561" y="7016417"/>
            <a:ext cx="2563446" cy="952463"/>
            <a:chOff x="15673754" y="6935672"/>
            <a:chExt cx="2563446" cy="952463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4FC4323-2F3C-45A1-8E2D-2D329F107040}"/>
                </a:ext>
              </a:extLst>
            </p:cNvPr>
            <p:cNvCxnSpPr/>
            <p:nvPr/>
          </p:nvCxnSpPr>
          <p:spPr>
            <a:xfrm>
              <a:off x="17505680" y="7888135"/>
              <a:ext cx="731520" cy="0"/>
            </a:xfrm>
            <a:prstGeom prst="line">
              <a:avLst/>
            </a:prstGeom>
            <a:noFill/>
            <a:ln w="76200" cap="flat">
              <a:solidFill>
                <a:srgbClr val="FFFFFF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75A8AF5-DCDA-4629-AD58-FED46E62E38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237200" y="6975322"/>
              <a:ext cx="0" cy="912813"/>
            </a:xfrm>
            <a:prstGeom prst="line">
              <a:avLst/>
            </a:prstGeom>
            <a:noFill/>
            <a:ln w="76200" cap="flat">
              <a:solidFill>
                <a:srgbClr val="FFFFFF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8B50CA7-7C10-4B5E-9A47-CABE5DCE27E5}"/>
                </a:ext>
              </a:extLst>
            </p:cNvPr>
            <p:cNvCxnSpPr>
              <a:cxnSpLocks/>
            </p:cNvCxnSpPr>
            <p:nvPr/>
          </p:nvCxnSpPr>
          <p:spPr>
            <a:xfrm>
              <a:off x="15673754" y="6935672"/>
              <a:ext cx="2563446" cy="39650"/>
            </a:xfrm>
            <a:prstGeom prst="line">
              <a:avLst/>
            </a:prstGeom>
            <a:noFill/>
            <a:ln w="76200" cap="flat">
              <a:solidFill>
                <a:srgbClr val="FFFFFF"/>
              </a:solidFill>
              <a:prstDash val="solid"/>
              <a:miter lim="400000"/>
              <a:headEnd type="triangle" w="med" len="med"/>
              <a:tailEnd type="none" w="med" len="med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63C7467-C108-4553-980C-75EF51D8918A}"/>
              </a:ext>
            </a:extLst>
          </p:cNvPr>
          <p:cNvGrpSpPr/>
          <p:nvPr/>
        </p:nvGrpSpPr>
        <p:grpSpPr>
          <a:xfrm>
            <a:off x="19971272" y="4908211"/>
            <a:ext cx="2990328" cy="5666304"/>
            <a:chOff x="18169825" y="4316482"/>
            <a:chExt cx="2990328" cy="5666304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2D751073-A2EC-4AA8-B969-885F9896F051}"/>
                </a:ext>
              </a:extLst>
            </p:cNvPr>
            <p:cNvGrpSpPr/>
            <p:nvPr/>
          </p:nvGrpSpPr>
          <p:grpSpPr>
            <a:xfrm>
              <a:off x="20679507" y="4316482"/>
              <a:ext cx="480646" cy="5666304"/>
              <a:chOff x="20679507" y="4316482"/>
              <a:chExt cx="480646" cy="5666304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8E9E609-D026-4CB6-A86B-EB1289D9DFD8}"/>
                  </a:ext>
                </a:extLst>
              </p:cNvPr>
              <p:cNvSpPr/>
              <p:nvPr/>
            </p:nvSpPr>
            <p:spPr>
              <a:xfrm>
                <a:off x="20679507" y="4316482"/>
                <a:ext cx="480646" cy="49236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CB770DF-61AE-4EE5-AC4D-31ACEDAF7661}"/>
                  </a:ext>
                </a:extLst>
              </p:cNvPr>
              <p:cNvSpPr/>
              <p:nvPr/>
            </p:nvSpPr>
            <p:spPr>
              <a:xfrm>
                <a:off x="20679507" y="5055616"/>
                <a:ext cx="480646" cy="49236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50A14AF-B266-447C-A690-F775BA9EB8DD}"/>
                  </a:ext>
                </a:extLst>
              </p:cNvPr>
              <p:cNvSpPr/>
              <p:nvPr/>
            </p:nvSpPr>
            <p:spPr>
              <a:xfrm>
                <a:off x="20679507" y="5794750"/>
                <a:ext cx="480646" cy="49236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2714CCF-1DAF-40AF-BBDD-28EECFE65D1B}"/>
                  </a:ext>
                </a:extLst>
              </p:cNvPr>
              <p:cNvSpPr/>
              <p:nvPr/>
            </p:nvSpPr>
            <p:spPr>
              <a:xfrm>
                <a:off x="20679507" y="6533884"/>
                <a:ext cx="480646" cy="49236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9CEFD94-DBA0-4E1B-91B1-4C6F3F912DD5}"/>
                  </a:ext>
                </a:extLst>
              </p:cNvPr>
              <p:cNvSpPr/>
              <p:nvPr/>
            </p:nvSpPr>
            <p:spPr>
              <a:xfrm>
                <a:off x="20679507" y="7273018"/>
                <a:ext cx="480646" cy="49236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E71FD298-9578-436A-9683-D7532FEFBF8E}"/>
                  </a:ext>
                </a:extLst>
              </p:cNvPr>
              <p:cNvSpPr/>
              <p:nvPr/>
            </p:nvSpPr>
            <p:spPr>
              <a:xfrm>
                <a:off x="20679507" y="8012152"/>
                <a:ext cx="480646" cy="49236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49E38298-002C-4ADF-B89E-A23B041304F7}"/>
                  </a:ext>
                </a:extLst>
              </p:cNvPr>
              <p:cNvSpPr/>
              <p:nvPr/>
            </p:nvSpPr>
            <p:spPr>
              <a:xfrm>
                <a:off x="20679507" y="8751286"/>
                <a:ext cx="480646" cy="49236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7A60AA7-5B1E-4E11-A280-C3EC510FAC4F}"/>
                  </a:ext>
                </a:extLst>
              </p:cNvPr>
              <p:cNvSpPr/>
              <p:nvPr/>
            </p:nvSpPr>
            <p:spPr>
              <a:xfrm>
                <a:off x="20679507" y="9490417"/>
                <a:ext cx="480646" cy="49236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48E451C0-C125-44C1-8BA8-70CA51096B4A}"/>
                </a:ext>
              </a:extLst>
            </p:cNvPr>
            <p:cNvGrpSpPr/>
            <p:nvPr/>
          </p:nvGrpSpPr>
          <p:grpSpPr>
            <a:xfrm>
              <a:off x="19253451" y="4562667"/>
              <a:ext cx="1426056" cy="5139309"/>
              <a:chOff x="19253451" y="4562667"/>
              <a:chExt cx="1426056" cy="5139309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49F056D8-BD4C-4792-AF8A-7E8FC16E6C19}"/>
                  </a:ext>
                </a:extLst>
              </p:cNvPr>
              <p:cNvSpPr/>
              <p:nvPr/>
            </p:nvSpPr>
            <p:spPr>
              <a:xfrm>
                <a:off x="19253451" y="4843480"/>
                <a:ext cx="386862" cy="388021"/>
              </a:xfrm>
              <a:prstGeom prst="ellipse">
                <a:avLst/>
              </a:prstGeom>
              <a:solidFill>
                <a:srgbClr val="92D05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612073BC-F68D-4EF1-A50B-9E23D19E7F06}"/>
                  </a:ext>
                </a:extLst>
              </p:cNvPr>
              <p:cNvCxnSpPr>
                <a:cxnSpLocks/>
                <a:stCxn id="32" idx="7"/>
                <a:endCxn id="17" idx="1"/>
              </p:cNvCxnSpPr>
              <p:nvPr/>
            </p:nvCxnSpPr>
            <p:spPr>
              <a:xfrm flipV="1">
                <a:off x="19583658" y="4562667"/>
                <a:ext cx="1095849" cy="337637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D0433E0F-A643-40DE-ADEB-9D236DB6A1EA}"/>
                  </a:ext>
                </a:extLst>
              </p:cNvPr>
              <p:cNvCxnSpPr>
                <a:cxnSpLocks/>
                <a:stCxn id="32" idx="6"/>
                <a:endCxn id="18" idx="1"/>
              </p:cNvCxnSpPr>
              <p:nvPr/>
            </p:nvCxnSpPr>
            <p:spPr>
              <a:xfrm>
                <a:off x="19640313" y="5037491"/>
                <a:ext cx="1039194" cy="264310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CC5E5D93-1335-48B1-A0B0-C4D342E58FDD}"/>
                  </a:ext>
                </a:extLst>
              </p:cNvPr>
              <p:cNvSpPr/>
              <p:nvPr/>
            </p:nvSpPr>
            <p:spPr>
              <a:xfrm>
                <a:off x="19253451" y="6287119"/>
                <a:ext cx="386862" cy="388021"/>
              </a:xfrm>
              <a:prstGeom prst="ellipse">
                <a:avLst/>
              </a:prstGeom>
              <a:solidFill>
                <a:srgbClr val="92D05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2D7A8AB6-D9CF-4217-9BCF-5A32C608E398}"/>
                  </a:ext>
                </a:extLst>
              </p:cNvPr>
              <p:cNvCxnSpPr>
                <a:cxnSpLocks/>
                <a:stCxn id="35" idx="7"/>
                <a:endCxn id="17" idx="1"/>
              </p:cNvCxnSpPr>
              <p:nvPr/>
            </p:nvCxnSpPr>
            <p:spPr>
              <a:xfrm flipV="1">
                <a:off x="19583658" y="4562667"/>
                <a:ext cx="1095849" cy="1781276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337BA8FF-CB56-4D81-B76E-C72E742769F8}"/>
                  </a:ext>
                </a:extLst>
              </p:cNvPr>
              <p:cNvCxnSpPr>
                <a:cxnSpLocks/>
                <a:stCxn id="35" idx="6"/>
              </p:cNvCxnSpPr>
              <p:nvPr/>
            </p:nvCxnSpPr>
            <p:spPr>
              <a:xfrm>
                <a:off x="19640313" y="6481130"/>
                <a:ext cx="1039194" cy="264310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C94053EF-5A8A-46B6-A36F-7443028921E2}"/>
                  </a:ext>
                </a:extLst>
              </p:cNvPr>
              <p:cNvSpPr/>
              <p:nvPr/>
            </p:nvSpPr>
            <p:spPr>
              <a:xfrm>
                <a:off x="19253451" y="7800016"/>
                <a:ext cx="386862" cy="388021"/>
              </a:xfrm>
              <a:prstGeom prst="ellipse">
                <a:avLst/>
              </a:prstGeom>
              <a:solidFill>
                <a:srgbClr val="92D05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65329D23-6672-4E92-A032-6AE087F7DD83}"/>
                  </a:ext>
                </a:extLst>
              </p:cNvPr>
              <p:cNvCxnSpPr>
                <a:cxnSpLocks/>
                <a:stCxn id="38" idx="7"/>
              </p:cNvCxnSpPr>
              <p:nvPr/>
            </p:nvCxnSpPr>
            <p:spPr>
              <a:xfrm flipV="1">
                <a:off x="19583658" y="7519203"/>
                <a:ext cx="1095849" cy="337637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A42787E3-56AC-4234-9A50-8ECEAAB24379}"/>
                  </a:ext>
                </a:extLst>
              </p:cNvPr>
              <p:cNvCxnSpPr>
                <a:cxnSpLocks/>
                <a:stCxn id="38" idx="6"/>
              </p:cNvCxnSpPr>
              <p:nvPr/>
            </p:nvCxnSpPr>
            <p:spPr>
              <a:xfrm>
                <a:off x="19640313" y="7994027"/>
                <a:ext cx="1039194" cy="264310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A53247A2-37F3-48F9-9EEB-DC87546AECEC}"/>
                  </a:ext>
                </a:extLst>
              </p:cNvPr>
              <p:cNvSpPr/>
              <p:nvPr/>
            </p:nvSpPr>
            <p:spPr>
              <a:xfrm>
                <a:off x="19253451" y="9243655"/>
                <a:ext cx="386862" cy="388021"/>
              </a:xfrm>
              <a:prstGeom prst="ellipse">
                <a:avLst/>
              </a:prstGeom>
              <a:solidFill>
                <a:srgbClr val="92D05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CAE28A28-A58C-41DC-B45C-A646F7284C84}"/>
                  </a:ext>
                </a:extLst>
              </p:cNvPr>
              <p:cNvCxnSpPr>
                <a:cxnSpLocks/>
                <a:stCxn id="41" idx="7"/>
              </p:cNvCxnSpPr>
              <p:nvPr/>
            </p:nvCxnSpPr>
            <p:spPr>
              <a:xfrm flipV="1">
                <a:off x="19583658" y="8962842"/>
                <a:ext cx="1095849" cy="337637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59317B08-8AF4-4ED6-89C7-E4A294080A53}"/>
                  </a:ext>
                </a:extLst>
              </p:cNvPr>
              <p:cNvCxnSpPr>
                <a:cxnSpLocks/>
                <a:stCxn id="41" idx="6"/>
              </p:cNvCxnSpPr>
              <p:nvPr/>
            </p:nvCxnSpPr>
            <p:spPr>
              <a:xfrm>
                <a:off x="19640313" y="9437666"/>
                <a:ext cx="1039194" cy="264310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0E986AC6-B8D3-4C53-A0B3-CAE456318935}"/>
                </a:ext>
              </a:extLst>
            </p:cNvPr>
            <p:cNvGrpSpPr/>
            <p:nvPr/>
          </p:nvGrpSpPr>
          <p:grpSpPr>
            <a:xfrm>
              <a:off x="18183983" y="4562667"/>
              <a:ext cx="2495524" cy="4448041"/>
              <a:chOff x="18183983" y="4562667"/>
              <a:chExt cx="2495524" cy="4448041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43B1EF4B-ABCD-4547-BC7D-F42162444DBE}"/>
                  </a:ext>
                </a:extLst>
              </p:cNvPr>
              <p:cNvSpPr/>
              <p:nvPr/>
            </p:nvSpPr>
            <p:spPr>
              <a:xfrm>
                <a:off x="18210364" y="5369149"/>
                <a:ext cx="386862" cy="388021"/>
              </a:xfrm>
              <a:prstGeom prst="ellipse">
                <a:avLst/>
              </a:prstGeom>
              <a:solidFill>
                <a:srgbClr val="00B0F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12DBD7CF-6351-4F5A-A8AA-8B5AF9934901}"/>
                  </a:ext>
                </a:extLst>
              </p:cNvPr>
              <p:cNvCxnSpPr>
                <a:cxnSpLocks/>
                <a:stCxn id="45" idx="6"/>
                <a:endCxn id="17" idx="1"/>
              </p:cNvCxnSpPr>
              <p:nvPr/>
            </p:nvCxnSpPr>
            <p:spPr>
              <a:xfrm flipV="1">
                <a:off x="18597226" y="4562667"/>
                <a:ext cx="2082281" cy="1000493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E1527FF4-90AF-451A-9A2B-B90145DD6742}"/>
                  </a:ext>
                </a:extLst>
              </p:cNvPr>
              <p:cNvCxnSpPr>
                <a:cxnSpLocks/>
                <a:stCxn id="45" idx="6"/>
                <a:endCxn id="20" idx="1"/>
              </p:cNvCxnSpPr>
              <p:nvPr/>
            </p:nvCxnSpPr>
            <p:spPr>
              <a:xfrm>
                <a:off x="18597226" y="5563160"/>
                <a:ext cx="2082281" cy="477775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C1350BEE-10CD-4C50-B238-EBD9B18FD801}"/>
                  </a:ext>
                </a:extLst>
              </p:cNvPr>
              <p:cNvSpPr/>
              <p:nvPr/>
            </p:nvSpPr>
            <p:spPr>
              <a:xfrm>
                <a:off x="18183983" y="8338922"/>
                <a:ext cx="386862" cy="388021"/>
              </a:xfrm>
              <a:prstGeom prst="ellipse">
                <a:avLst/>
              </a:prstGeom>
              <a:solidFill>
                <a:srgbClr val="00B0F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A4B2C58A-D16B-4175-93AC-FE4D12ABFFD0}"/>
                  </a:ext>
                </a:extLst>
              </p:cNvPr>
              <p:cNvCxnSpPr>
                <a:cxnSpLocks/>
                <a:stCxn id="48" idx="6"/>
                <a:endCxn id="25" idx="1"/>
              </p:cNvCxnSpPr>
              <p:nvPr/>
            </p:nvCxnSpPr>
            <p:spPr>
              <a:xfrm flipV="1">
                <a:off x="18570845" y="7519203"/>
                <a:ext cx="2108662" cy="1013730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2CC0C538-73FE-472B-8BF3-32F017891FC7}"/>
                  </a:ext>
                </a:extLst>
              </p:cNvPr>
              <p:cNvCxnSpPr>
                <a:cxnSpLocks/>
                <a:stCxn id="48" idx="6"/>
              </p:cNvCxnSpPr>
              <p:nvPr/>
            </p:nvCxnSpPr>
            <p:spPr>
              <a:xfrm>
                <a:off x="18570845" y="8532933"/>
                <a:ext cx="2082281" cy="477775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54FEC72A-E27A-44F9-BB14-85BB0FCF7F79}"/>
                </a:ext>
              </a:extLst>
            </p:cNvPr>
            <p:cNvGrpSpPr/>
            <p:nvPr/>
          </p:nvGrpSpPr>
          <p:grpSpPr>
            <a:xfrm>
              <a:off x="18169825" y="4562667"/>
              <a:ext cx="2509682" cy="2956536"/>
              <a:chOff x="18169825" y="4562667"/>
              <a:chExt cx="2509682" cy="2956536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123F3066-2EEB-489F-974F-5BB8F97106EB}"/>
                  </a:ext>
                </a:extLst>
              </p:cNvPr>
              <p:cNvSpPr/>
              <p:nvPr/>
            </p:nvSpPr>
            <p:spPr>
              <a:xfrm>
                <a:off x="18169825" y="6967366"/>
                <a:ext cx="386862" cy="388021"/>
              </a:xfrm>
              <a:prstGeom prst="ellipse">
                <a:avLst/>
              </a:prstGeom>
              <a:solidFill>
                <a:srgbClr val="FFC000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Lato Bold"/>
                </a:endParaRPr>
              </a:p>
            </p:txBody>
          </p: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F2B58D1A-D1FD-419A-86CA-B2740B708416}"/>
                  </a:ext>
                </a:extLst>
              </p:cNvPr>
              <p:cNvCxnSpPr>
                <a:cxnSpLocks/>
                <a:stCxn id="52" idx="7"/>
                <a:endCxn id="17" idx="1"/>
              </p:cNvCxnSpPr>
              <p:nvPr/>
            </p:nvCxnSpPr>
            <p:spPr>
              <a:xfrm flipV="1">
                <a:off x="18500032" y="4562667"/>
                <a:ext cx="2179475" cy="2461523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C5644689-4B78-4E07-BA99-2A119CAAD463}"/>
                  </a:ext>
                </a:extLst>
              </p:cNvPr>
              <p:cNvCxnSpPr>
                <a:cxnSpLocks/>
                <a:stCxn id="52" idx="6"/>
                <a:endCxn id="25" idx="1"/>
              </p:cNvCxnSpPr>
              <p:nvPr/>
            </p:nvCxnSpPr>
            <p:spPr>
              <a:xfrm>
                <a:off x="18556687" y="7161377"/>
                <a:ext cx="2122820" cy="357826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FCB1ED4-79BF-4F0E-A7BC-11CD2C2E31A9}"/>
              </a:ext>
            </a:extLst>
          </p:cNvPr>
          <p:cNvGrpSpPr/>
          <p:nvPr/>
        </p:nvGrpSpPr>
        <p:grpSpPr>
          <a:xfrm>
            <a:off x="23137179" y="4927604"/>
            <a:ext cx="658967" cy="5651001"/>
            <a:chOff x="23177865" y="4905703"/>
            <a:chExt cx="658967" cy="565100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72DED461-F3D6-48B7-8696-A8383D3EC9FF}"/>
                    </a:ext>
                  </a:extLst>
                </p:cNvPr>
                <p:cNvSpPr txBox="1"/>
                <p:nvPr/>
              </p:nvSpPr>
              <p:spPr>
                <a:xfrm>
                  <a:off x="23177869" y="4905703"/>
                  <a:ext cx="658963" cy="47192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50800" tIns="50800" rIns="50800" bIns="50800" numCol="1" spcCol="38100" rtlCol="0" anchor="ctr">
                  <a:spAutoFit/>
                </a:bodyPr>
                <a:lstStyle/>
                <a:p>
                  <a:pPr marL="0" marR="0" indent="0" algn="ctr" defTabSz="2438338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400" b="0" u="none" strike="noStrike" cap="none" spc="0" normalizeH="0" baseline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FillTx/>
                      <a:ea typeface="Lato Regular"/>
                      <a:cs typeface="Lato Regular"/>
                      <a:sym typeface="Lato Regular"/>
                    </a:rPr>
                    <a:t>1</a:t>
                  </a:r>
                  <a14:m>
                    <m:oMath xmlns:m="http://schemas.openxmlformats.org/officeDocument/2006/math">
                      <m:r>
                        <a:rPr kumimoji="0" lang="en-US" sz="2400" b="0" i="1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−</m:t>
                      </m:r>
                      <m:r>
                        <a:rPr kumimoji="0" lang="en-US" sz="2400" b="0" i="1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𝜀</m:t>
                      </m:r>
                    </m:oMath>
                  </a14:m>
                  <a:endParaRPr kumimoji="0" lang="en-US" sz="24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Lato Regular"/>
                    <a:ea typeface="Lato Regular"/>
                    <a:cs typeface="Lato Regular"/>
                    <a:sym typeface="Lato Regular"/>
                  </a:endParaRPr>
                </a:p>
              </p:txBody>
            </p:sp>
          </mc:Choice>
          <mc:Fallback xmlns=""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72DED461-F3D6-48B7-8696-A8383D3EC9F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177869" y="4905703"/>
                  <a:ext cx="658963" cy="471924"/>
                </a:xfrm>
                <a:prstGeom prst="rect">
                  <a:avLst/>
                </a:prstGeom>
                <a:blipFill>
                  <a:blip r:embed="rId4"/>
                  <a:stretch>
                    <a:fillRect l="-20183" t="-7692" r="-917" b="-28205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15DA510-7170-4841-A645-E1BB2414092F}"/>
                </a:ext>
              </a:extLst>
            </p:cNvPr>
            <p:cNvSpPr txBox="1"/>
            <p:nvPr/>
          </p:nvSpPr>
          <p:spPr>
            <a:xfrm>
              <a:off x="23367083" y="5645571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rPr>
                <a:t>1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65FCA54-9C4C-4CF2-AA7D-42CEE4864448}"/>
                </a:ext>
              </a:extLst>
            </p:cNvPr>
            <p:cNvSpPr txBox="1"/>
            <p:nvPr/>
          </p:nvSpPr>
          <p:spPr>
            <a:xfrm>
              <a:off x="23367083" y="6385439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/>
                <a:t>1</a:t>
              </a: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055E96CE-1ECD-4ABA-9428-E949767FA41F}"/>
                </a:ext>
              </a:extLst>
            </p:cNvPr>
            <p:cNvSpPr txBox="1"/>
            <p:nvPr/>
          </p:nvSpPr>
          <p:spPr>
            <a:xfrm>
              <a:off x="23367083" y="7125307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/>
                <a:t>1</a:t>
              </a: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D525DE0F-0A4F-4EE0-A920-702939F98590}"/>
                    </a:ext>
                  </a:extLst>
                </p:cNvPr>
                <p:cNvSpPr txBox="1"/>
                <p:nvPr/>
              </p:nvSpPr>
              <p:spPr>
                <a:xfrm>
                  <a:off x="23177865" y="7865175"/>
                  <a:ext cx="658962" cy="47192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50800" tIns="50800" rIns="50800" bIns="50800" numCol="1" spcCol="38100" rtlCol="0" anchor="ctr">
                  <a:spAutoFit/>
                </a:bodyPr>
                <a:lstStyle/>
                <a:p>
                  <a:r>
                    <a:rPr kumimoji="0" lang="en-US" sz="2400" b="0" u="none" strike="noStrike" cap="none" spc="0" normalizeH="0" baseline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FillTx/>
                      <a:ea typeface="Lato Regular"/>
                      <a:cs typeface="Lato Regular"/>
                      <a:sym typeface="Lato Regular"/>
                    </a:rPr>
                    <a:t>1</a:t>
                  </a:r>
                  <a14:m>
                    <m:oMath xmlns:m="http://schemas.openxmlformats.org/officeDocument/2006/math">
                      <m:r>
                        <a:rPr kumimoji="0" lang="en-US" sz="2400" b="0" i="1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−</m:t>
                      </m:r>
                      <m:r>
                        <a:rPr kumimoji="0" lang="en-US" sz="2400" b="0" i="1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𝜀</m:t>
                      </m:r>
                    </m:oMath>
                  </a14:m>
                  <a:endParaRPr kumimoji="0" lang="en-US" sz="24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Lato Regular"/>
                    <a:ea typeface="Lato Regular"/>
                    <a:cs typeface="Lato Regular"/>
                    <a:sym typeface="Lato Regular"/>
                  </a:endParaRPr>
                </a:p>
              </p:txBody>
            </p:sp>
          </mc:Choice>
          <mc:Fallback xmlns="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D525DE0F-0A4F-4EE0-A920-702939F985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177865" y="7865175"/>
                  <a:ext cx="658962" cy="471924"/>
                </a:xfrm>
                <a:prstGeom prst="rect">
                  <a:avLst/>
                </a:prstGeom>
                <a:blipFill>
                  <a:blip r:embed="rId5"/>
                  <a:stretch>
                    <a:fillRect l="-20183" t="-9091" r="-917" b="-28571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E6FA8F3-7371-4FC2-A2B0-0CE4A081D1F8}"/>
                </a:ext>
              </a:extLst>
            </p:cNvPr>
            <p:cNvSpPr txBox="1"/>
            <p:nvPr/>
          </p:nvSpPr>
          <p:spPr>
            <a:xfrm>
              <a:off x="23367083" y="8605043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rPr>
                <a:t>1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8E2FA652-0B2D-43A3-9569-CD60F4D0D0F4}"/>
                </a:ext>
              </a:extLst>
            </p:cNvPr>
            <p:cNvSpPr txBox="1"/>
            <p:nvPr/>
          </p:nvSpPr>
          <p:spPr>
            <a:xfrm>
              <a:off x="23367083" y="9344911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rPr>
                <a:t>1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79DF9D9C-3A39-405A-9342-650DA9F7F925}"/>
                </a:ext>
              </a:extLst>
            </p:cNvPr>
            <p:cNvSpPr txBox="1"/>
            <p:nvPr/>
          </p:nvSpPr>
          <p:spPr>
            <a:xfrm>
              <a:off x="23367083" y="10084780"/>
              <a:ext cx="280526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/>
                <a:t>1</a:t>
              </a: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endParaRPr>
            </a:p>
          </p:txBody>
        </p:sp>
      </p:grpSp>
      <p:sp>
        <p:nvSpPr>
          <p:cNvPr id="73" name="Arrow: Right 72">
            <a:extLst>
              <a:ext uri="{FF2B5EF4-FFF2-40B4-BE49-F238E27FC236}">
                <a16:creationId xmlns:a16="http://schemas.microsoft.com/office/drawing/2014/main" id="{CB360CBB-AEDE-48B1-88E5-1F9B659C53E2}"/>
              </a:ext>
            </a:extLst>
          </p:cNvPr>
          <p:cNvSpPr/>
          <p:nvPr/>
        </p:nvSpPr>
        <p:spPr>
          <a:xfrm>
            <a:off x="3488146" y="10106681"/>
            <a:ext cx="1070207" cy="943701"/>
          </a:xfrm>
          <a:prstGeom prst="rightArrow">
            <a:avLst/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D2E2279-3089-4E69-8DE3-FA76D9DD457A}"/>
              </a:ext>
            </a:extLst>
          </p:cNvPr>
          <p:cNvSpPr txBox="1"/>
          <p:nvPr/>
        </p:nvSpPr>
        <p:spPr>
          <a:xfrm>
            <a:off x="4692638" y="9307221"/>
            <a:ext cx="430085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Does this terminate?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CDB7D93-2C9E-4E46-A54C-552400D6EEDC}"/>
              </a:ext>
            </a:extLst>
          </p:cNvPr>
          <p:cNvSpPr txBox="1"/>
          <p:nvPr/>
        </p:nvSpPr>
        <p:spPr>
          <a:xfrm>
            <a:off x="12522645" y="9307221"/>
            <a:ext cx="478656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rgbClr val="92D050"/>
                </a:solidFill>
              </a:rPr>
              <a:t>Yes, cute MW analysis!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92D050"/>
              </a:solidFill>
              <a:effectLst/>
              <a:uFillTx/>
              <a:sym typeface="Lato Regular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42A3D2D-48C1-48BB-8708-1BBD78253C8F}"/>
              </a:ext>
            </a:extLst>
          </p:cNvPr>
          <p:cNvSpPr txBox="1"/>
          <p:nvPr/>
        </p:nvSpPr>
        <p:spPr>
          <a:xfrm>
            <a:off x="4692638" y="10238569"/>
            <a:ext cx="651620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How many rounds do we need?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3B9C5A5-52B7-44E2-93E9-D86ADB9D7E50}"/>
              </a:ext>
            </a:extLst>
          </p:cNvPr>
          <p:cNvSpPr txBox="1"/>
          <p:nvPr/>
        </p:nvSpPr>
        <p:spPr>
          <a:xfrm>
            <a:off x="4692638" y="11201352"/>
            <a:ext cx="7272825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rgbClr val="FFFF00"/>
                </a:solidFill>
              </a:rPr>
              <a:t>But don’t we need entire instance?!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sym typeface="Lato Regular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159F21F-D337-454E-A239-E0295B6E6BA7}"/>
              </a:ext>
            </a:extLst>
          </p:cNvPr>
          <p:cNvSpPr txBox="1"/>
          <p:nvPr/>
        </p:nvSpPr>
        <p:spPr>
          <a:xfrm>
            <a:off x="12547622" y="11214128"/>
            <a:ext cx="632705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rgbClr val="92D050"/>
                </a:solidFill>
              </a:rPr>
              <a:t>Use samples to estimate loads!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92D050"/>
              </a:solidFill>
              <a:effectLst/>
              <a:uFillTx/>
              <a:sym typeface="Lato Regular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0C637A71-42D9-41B7-97A1-4D6EAE90FE27}"/>
                  </a:ext>
                </a:extLst>
              </p:cNvPr>
              <p:cNvSpPr txBox="1"/>
              <p:nvPr/>
            </p:nvSpPr>
            <p:spPr>
              <a:xfrm>
                <a:off x="12547622" y="10033373"/>
                <a:ext cx="3680495" cy="108228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3600" b="0" i="1" smtClea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3600" b="0" i="1" smtClean="0">
                                <a:solidFill>
                                  <a:srgbClr val="92D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en-US" sz="3600" b="0" i="1" smtClean="0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sSup>
                                  <m:sSupPr>
                                    <m:ctrlPr>
                                      <a:rPr lang="en-US" sz="3600" b="0" i="1" smtClean="0">
                                        <a:solidFill>
                                          <a:srgbClr val="92D05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3600" b="0" i="0" smtClean="0">
                                        <a:solidFill>
                                          <a:srgbClr val="92D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e>
                                  <m:sup>
                                    <m:r>
                                      <a:rPr lang="en-US" sz="3600" b="0" i="0" smtClean="0">
                                        <a:solidFill>
                                          <a:srgbClr val="92D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fName>
                              <m:e>
                                <m:r>
                                  <a:rPr lang="en-US" sz="3600" b="0" i="1" smtClean="0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</m:func>
                          </m:num>
                          <m:den>
                            <m:sSup>
                              <m:sSupPr>
                                <m:ctrlPr>
                                  <a:rPr lang="en-US" sz="3600" b="0" i="1" smtClean="0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3600" i="1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  <m:t>𝜀</m:t>
                                </m:r>
                              </m:e>
                              <m:sup>
                                <m:r>
                                  <a:rPr lang="en-US" sz="3600" b="0" i="1" smtClean="0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r>
                  <a:rPr lang="en-US" sz="3600" dirty="0">
                    <a:solidFill>
                      <a:srgbClr val="92D050"/>
                    </a:solidFill>
                  </a:rPr>
                  <a:t> rounds!</a:t>
                </a:r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92D050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0C637A71-42D9-41B7-97A1-4D6EAE90FE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47622" y="10033373"/>
                <a:ext cx="3680495" cy="1082284"/>
              </a:xfrm>
              <a:prstGeom prst="rect">
                <a:avLst/>
              </a:prstGeom>
              <a:blipFill>
                <a:blip r:embed="rId6"/>
                <a:stretch>
                  <a:fillRect r="-5132" b="-565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12393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0.00116 L -0.00078 0.06655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3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ACCF8-1064-43F0-9C42-FCD8FFFE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#3: estimate using the sample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C3425C9-AD93-4D64-BC15-55BE950DDF3F}"/>
                  </a:ext>
                </a:extLst>
              </p:cNvPr>
              <p:cNvSpPr txBox="1"/>
              <p:nvPr/>
            </p:nvSpPr>
            <p:spPr>
              <a:xfrm>
                <a:off x="1785620" y="3420110"/>
                <a:ext cx="15640307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600" b="1" i="0" u="none" strike="noStrike" cap="none" spc="0" normalizeH="0" baseline="0" dirty="0">
                    <a:ln>
                      <a:noFill/>
                    </a:ln>
                    <a:solidFill>
                      <a:srgbClr val="FF3300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Theorem </a:t>
                </a:r>
                <a:r>
                  <a:rPr lang="en-US" sz="3600" b="1" dirty="0">
                    <a:solidFill>
                      <a:srgbClr val="FF3300"/>
                    </a:solidFill>
                  </a:rPr>
                  <a:t>3: </a:t>
                </a:r>
                <a:r>
                  <a:rPr lang="en-US" sz="3600" dirty="0"/>
                  <a:t>Algorithm to find machine weights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36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36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36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36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,…, </m:t>
                        </m:r>
                        <m:sSub>
                          <m:sSubPr>
                            <m:ctrlPr>
                              <a:rPr lang="en-US" sz="36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36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3600" dirty="0">
                    <a:solidFill>
                      <a:srgbClr val="FFFF00"/>
                    </a:solidFill>
                  </a:rPr>
                  <a:t> </a:t>
                </a:r>
                <a:r>
                  <a:rPr lang="en-US" sz="3600" dirty="0"/>
                  <a:t>using small sample</a:t>
                </a:r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C3425C9-AD93-4D64-BC15-55BE950DDF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5620" y="3420110"/>
                <a:ext cx="15640307" cy="656590"/>
              </a:xfrm>
              <a:prstGeom prst="rect">
                <a:avLst/>
              </a:prstGeom>
              <a:blipFill>
                <a:blip r:embed="rId2"/>
                <a:stretch>
                  <a:fillRect l="-1442" t="-13889" r="-896" b="-3240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1B996229-265B-4F69-ACE9-018DE7B249CD}"/>
              </a:ext>
            </a:extLst>
          </p:cNvPr>
          <p:cNvSpPr txBox="1"/>
          <p:nvPr/>
        </p:nvSpPr>
        <p:spPr>
          <a:xfrm>
            <a:off x="2510288" y="7516463"/>
            <a:ext cx="1295386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Estimate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 machine loads </a:t>
            </a:r>
            <a:r>
              <a:rPr lang="en-US" sz="3600" dirty="0" err="1"/>
              <a:t>w.r.t.</a:t>
            </a:r>
            <a:r>
              <a:rPr lang="en-US" sz="3600" dirty="0"/>
              <a:t> 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current weights, 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using next chunk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628B6B-4A2B-4460-99D4-EF87E3B41A06}"/>
              </a:ext>
            </a:extLst>
          </p:cNvPr>
          <p:cNvSpPr txBox="1"/>
          <p:nvPr/>
        </p:nvSpPr>
        <p:spPr>
          <a:xfrm>
            <a:off x="2510288" y="5773867"/>
            <a:ext cx="4746491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Lato Regular"/>
              </a:rPr>
              <a:t>Start with all weights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78FF284-9087-4F69-8E5E-DC84C9EE125A}"/>
                  </a:ext>
                </a:extLst>
              </p:cNvPr>
              <p:cNvSpPr txBox="1"/>
              <p:nvPr/>
            </p:nvSpPr>
            <p:spPr>
              <a:xfrm>
                <a:off x="2510288" y="8413280"/>
                <a:ext cx="13522163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if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exist machines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with load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≫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𝑂𝑃𝑇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, reduce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their 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weights by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</m:ctrlPr>
                      </m:dPr>
                      <m:e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1+</m:t>
                        </m:r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𝜀</m:t>
                        </m:r>
                      </m:e>
                    </m:d>
                  </m:oMath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78FF284-9087-4F69-8E5E-DC84C9EE12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0288" y="8413280"/>
                <a:ext cx="13522163" cy="656590"/>
              </a:xfrm>
              <a:prstGeom prst="rect">
                <a:avLst/>
              </a:prstGeom>
              <a:blipFill>
                <a:blip r:embed="rId3"/>
                <a:stretch>
                  <a:fillRect l="-1668" t="-13889" b="-3240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B2B8540-16F0-43A0-9EF6-532E7CFB44C2}"/>
                  </a:ext>
                </a:extLst>
              </p:cNvPr>
              <p:cNvSpPr txBox="1"/>
              <p:nvPr/>
            </p:nvSpPr>
            <p:spPr>
              <a:xfrm>
                <a:off x="2510288" y="6434179"/>
                <a:ext cx="7529754" cy="108228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algn="l"/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FillTx/>
                    <a:sym typeface="Lato Regular"/>
                  </a:rPr>
                  <a:t>Break sample into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𝑂</m:t>
                    </m:r>
                    <m:d>
                      <m:dPr>
                        <m:ctrlP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</m:ctrlPr>
                      </m:dPr>
                      <m:e>
                        <m:f>
                          <m:fPr>
                            <m:ctrlPr>
                              <a:rPr kumimoji="0" lang="en-US" sz="36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FFFF00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sym typeface="Lato Regular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kumimoji="0" lang="en-US" sz="36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00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sym typeface="Lato Regular"/>
                                  </a:rPr>
                                </m:ctrlPr>
                              </m:funcPr>
                              <m:fName>
                                <m:sSup>
                                  <m:sSupPr>
                                    <m:ctrlPr>
                                      <a:rPr kumimoji="0" lang="en-US" sz="3600" b="0" i="1" u="none" strike="noStrike" cap="none" spc="0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FFFF00"/>
                                        </a:solidFill>
                                        <a:effectLst/>
                                        <a:uFillTx/>
                                        <a:latin typeface="Cambria Math" panose="02040503050406030204" pitchFamily="18" charset="0"/>
                                        <a:sym typeface="Lato Regular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kumimoji="0" lang="en-US" sz="3600" b="0" i="0" u="none" strike="noStrike" cap="none" spc="0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FFFF00"/>
                                        </a:solidFill>
                                        <a:effectLst/>
                                        <a:uFillTx/>
                                        <a:latin typeface="Cambria Math" panose="02040503050406030204" pitchFamily="18" charset="0"/>
                                        <a:sym typeface="Lato Regular"/>
                                      </a:rPr>
                                      <m:t>log</m:t>
                                    </m:r>
                                  </m:e>
                                  <m:sup>
                                    <m:r>
                                      <a:rPr kumimoji="0" lang="en-US" sz="3600" b="0" i="0" u="none" strike="noStrike" cap="none" spc="0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FFFF00"/>
                                        </a:solidFill>
                                        <a:effectLst/>
                                        <a:uFillTx/>
                                        <a:latin typeface="Cambria Math" panose="02040503050406030204" pitchFamily="18" charset="0"/>
                                        <a:sym typeface="Lato Regular"/>
                                      </a:rPr>
                                      <m:t>2</m:t>
                                    </m:r>
                                  </m:sup>
                                </m:sSup>
                              </m:fName>
                              <m:e>
                                <m:r>
                                  <a:rPr kumimoji="0" lang="en-US" sz="36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FF00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sym typeface="Lato Regular"/>
                                  </a:rPr>
                                  <m:t>𝑚</m:t>
                                </m:r>
                              </m:e>
                            </m:func>
                          </m:num>
                          <m:den>
                            <m:sSup>
                              <m:sSupPr>
                                <m:ctrlPr>
                                  <a:rPr lang="en-US" sz="36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3600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𝜀</m:t>
                                </m:r>
                              </m:e>
                              <m:sup>
                                <m:r>
                                  <a:rPr lang="en-US" sz="36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FillTx/>
                    <a:sym typeface="Lato Regular"/>
                  </a:rPr>
                  <a:t> chunks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B2B8540-16F0-43A0-9EF6-532E7CFB44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0288" y="6434179"/>
                <a:ext cx="7529754" cy="1082284"/>
              </a:xfrm>
              <a:prstGeom prst="rect">
                <a:avLst/>
              </a:prstGeom>
              <a:blipFill>
                <a:blip r:embed="rId4"/>
                <a:stretch>
                  <a:fillRect l="-2996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A11614DD-4DE8-4F83-8B8C-33BAFAE3EC55}"/>
              </a:ext>
            </a:extLst>
          </p:cNvPr>
          <p:cNvSpPr txBox="1"/>
          <p:nvPr/>
        </p:nvSpPr>
        <p:spPr>
          <a:xfrm>
            <a:off x="2146239" y="10110447"/>
            <a:ext cx="7588616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sym typeface="Lato Regular"/>
              </a:rPr>
              <a:t>Use these weights on actual instance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758B0F5-3DB7-4E0B-BEBB-CFF70456FAF4}"/>
              </a:ext>
            </a:extLst>
          </p:cNvPr>
          <p:cNvGrpSpPr/>
          <p:nvPr/>
        </p:nvGrpSpPr>
        <p:grpSpPr>
          <a:xfrm>
            <a:off x="15566961" y="7937048"/>
            <a:ext cx="2563446" cy="952463"/>
            <a:chOff x="15673754" y="6935672"/>
            <a:chExt cx="2563446" cy="952463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D69F824-AE18-4B0C-87D3-D7E64747BA69}"/>
                </a:ext>
              </a:extLst>
            </p:cNvPr>
            <p:cNvCxnSpPr/>
            <p:nvPr/>
          </p:nvCxnSpPr>
          <p:spPr>
            <a:xfrm>
              <a:off x="17505680" y="7888135"/>
              <a:ext cx="731520" cy="0"/>
            </a:xfrm>
            <a:prstGeom prst="line">
              <a:avLst/>
            </a:prstGeom>
            <a:noFill/>
            <a:ln w="76200" cap="flat">
              <a:solidFill>
                <a:srgbClr val="FFFFFF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99EA23B-DCF2-4EEF-B184-1F16E772C43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237200" y="6975322"/>
              <a:ext cx="0" cy="912813"/>
            </a:xfrm>
            <a:prstGeom prst="line">
              <a:avLst/>
            </a:prstGeom>
            <a:noFill/>
            <a:ln w="76200" cap="flat">
              <a:solidFill>
                <a:srgbClr val="FFFFFF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47D13F8-FDCA-4FED-8857-5D89D9FD81CD}"/>
                </a:ext>
              </a:extLst>
            </p:cNvPr>
            <p:cNvCxnSpPr>
              <a:cxnSpLocks/>
            </p:cNvCxnSpPr>
            <p:nvPr/>
          </p:nvCxnSpPr>
          <p:spPr>
            <a:xfrm>
              <a:off x="15673754" y="6935672"/>
              <a:ext cx="2563446" cy="39650"/>
            </a:xfrm>
            <a:prstGeom prst="line">
              <a:avLst/>
            </a:prstGeom>
            <a:noFill/>
            <a:ln w="76200" cap="flat">
              <a:solidFill>
                <a:srgbClr val="FFFFFF"/>
              </a:solidFill>
              <a:prstDash val="solid"/>
              <a:miter lim="400000"/>
              <a:headEnd type="triangle" w="med" len="med"/>
              <a:tailEnd type="none" w="med" len="med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FCB34597-681D-47D2-830D-575971208D6F}"/>
              </a:ext>
            </a:extLst>
          </p:cNvPr>
          <p:cNvSpPr txBox="1"/>
          <p:nvPr/>
        </p:nvSpPr>
        <p:spPr>
          <a:xfrm>
            <a:off x="2510288" y="7516463"/>
            <a:ext cx="9326271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calculate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 machine loads </a:t>
            </a:r>
            <a:r>
              <a:rPr lang="en-US" sz="3600" dirty="0" err="1"/>
              <a:t>w.r.t.</a:t>
            </a:r>
            <a:r>
              <a:rPr lang="en-US" sz="3600" dirty="0"/>
              <a:t> 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current weights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Lato Regular"/>
              <a:ea typeface="Lato Regular"/>
              <a:cs typeface="Lato Regular"/>
              <a:sym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0719424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/>
      <p:bldP spid="18" grpId="0"/>
      <p:bldP spid="1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ACCF8-1064-43F0-9C42-FCD8FFFE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…which completes the proof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CEC7F57-147E-4D91-BBA0-423C93DB3D90}"/>
                  </a:ext>
                </a:extLst>
              </p:cNvPr>
              <p:cNvSpPr txBox="1"/>
              <p:nvPr/>
            </p:nvSpPr>
            <p:spPr>
              <a:xfrm>
                <a:off x="1627328" y="6749295"/>
                <a:ext cx="15812790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3600" b="1" dirty="0">
                    <a:solidFill>
                      <a:srgbClr val="FF3300"/>
                    </a:solidFill>
                  </a:rPr>
                  <a:t>Theorem 2: </a:t>
                </a:r>
                <a:r>
                  <a:rPr lang="en-US" sz="3600" dirty="0"/>
                  <a:t>Exist machine weights so that proportional assignment is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𝑂𝑃𝑇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CEC7F57-147E-4D91-BBA0-423C93DB3D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7328" y="6749295"/>
                <a:ext cx="15812790" cy="656590"/>
              </a:xfrm>
              <a:prstGeom prst="rect">
                <a:avLst/>
              </a:prstGeom>
              <a:blipFill>
                <a:blip r:embed="rId2"/>
                <a:stretch>
                  <a:fillRect l="-964" t="-13889" b="-3333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2A9345A-3DCD-4A6C-B57E-537248854ED4}"/>
                  </a:ext>
                </a:extLst>
              </p:cNvPr>
              <p:cNvSpPr txBox="1"/>
              <p:nvPr/>
            </p:nvSpPr>
            <p:spPr>
              <a:xfrm>
                <a:off x="1714500" y="4945816"/>
                <a:ext cx="11612153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3600" b="1" dirty="0">
                    <a:solidFill>
                      <a:srgbClr val="FF3300"/>
                    </a:solidFill>
                  </a:rPr>
                  <a:t>Fact 1: </a:t>
                </a:r>
                <a:r>
                  <a:rPr lang="en-US" sz="3600" dirty="0"/>
                  <a:t>if OPT large, then integer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fractional assignment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2A9345A-3DCD-4A6C-B57E-537248854E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4500" y="4945816"/>
                <a:ext cx="11612153" cy="656590"/>
              </a:xfrm>
              <a:prstGeom prst="rect">
                <a:avLst/>
              </a:prstGeom>
              <a:blipFill>
                <a:blip r:embed="rId3"/>
                <a:stretch>
                  <a:fillRect l="-1365" t="-13889" r="-1312" b="-3333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BC3425C9-AD93-4D64-BC15-55BE950DDF3F}"/>
              </a:ext>
            </a:extLst>
          </p:cNvPr>
          <p:cNvSpPr txBox="1"/>
          <p:nvPr/>
        </p:nvSpPr>
        <p:spPr>
          <a:xfrm>
            <a:off x="1714500" y="8552774"/>
            <a:ext cx="1331454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FF33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Theorem </a:t>
            </a:r>
            <a:r>
              <a:rPr lang="en-US" sz="3600" b="1" dirty="0">
                <a:solidFill>
                  <a:srgbClr val="FF3300"/>
                </a:solidFill>
              </a:rPr>
              <a:t>3: </a:t>
            </a:r>
            <a:r>
              <a:rPr lang="en-US" sz="3600" dirty="0"/>
              <a:t>Algorithm to find machine weights using small sample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ea typeface="Lato Regular"/>
              <a:cs typeface="Lato Regular"/>
              <a:sym typeface="Lato Regular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FD8434C-4469-45E4-B213-38DA81B0E676}"/>
                  </a:ext>
                </a:extLst>
              </p:cNvPr>
              <p:cNvSpPr txBox="1"/>
              <p:nvPr/>
            </p:nvSpPr>
            <p:spPr>
              <a:xfrm>
                <a:off x="7070517" y="10685058"/>
                <a:ext cx="9327811" cy="93173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600" b="1" i="0" u="none" strike="noStrike" cap="none" spc="0" normalizeH="0" baseline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Theorem:</a:t>
                </a:r>
                <a:r>
                  <a:rPr kumimoji="0" lang="en-US" sz="3600" b="1" i="0" u="none" strike="noStrike" cap="none" spc="0" normalizeH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load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US" sz="3600" b="0" i="1" u="none" strike="noStrike" cap="none" spc="0" normalizeH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</m:ctrlPr>
                      </m:dPr>
                      <m:e>
                        <m:r>
                          <a:rPr kumimoji="0" lang="en-US" sz="3600" b="0" i="0" u="none" strike="noStrike" cap="none" spc="0" normalizeH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1+</m:t>
                        </m:r>
                        <m:r>
                          <a:rPr kumimoji="0" lang="en-US" sz="3600" b="0" i="1" u="none" strike="noStrike" cap="none" spc="0" normalizeH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𝜀</m:t>
                        </m:r>
                      </m:e>
                    </m:d>
                    <m:r>
                      <a:rPr kumimoji="0" lang="en-US" sz="3600" b="0" i="1" u="none" strike="noStrike" cap="none" spc="0" normalizeH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 </m:t>
                    </m:r>
                    <m:r>
                      <a:rPr kumimoji="0" lang="en-US" sz="3600" b="0" i="1" u="none" strike="noStrike" cap="none" spc="0" normalizeH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𝑂𝑃𝑇</m:t>
                    </m:r>
                    <m:r>
                      <a:rPr kumimoji="0" lang="en-US" sz="3600" b="0" i="1" u="none" strike="noStrike" cap="none" spc="0" normalizeH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+</m:t>
                    </m:r>
                    <m:f>
                      <m:fPr>
                        <m:type m:val="skw"/>
                        <m:ctrlPr>
                          <a:rPr kumimoji="0" lang="en-US" sz="3600" b="0" i="1" u="none" strike="noStrike" cap="none" spc="0" normalizeH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</m:ctrlPr>
                      </m:fPr>
                      <m:num>
                        <m:r>
                          <a:rPr kumimoji="0" lang="en-US" sz="3600" b="0" i="1" u="none" strike="noStrike" cap="none" spc="0" normalizeH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1</m:t>
                        </m:r>
                      </m:num>
                      <m:den>
                        <m:r>
                          <a:rPr kumimoji="0" lang="en-US" sz="3600" b="0" i="1" u="none" strike="noStrike" cap="none" spc="0" normalizeH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𝑝</m:t>
                        </m:r>
                      </m:den>
                    </m:f>
                    <m:r>
                      <a:rPr kumimoji="0" lang="en-US" sz="3600" b="0" i="1" u="none" strike="noStrike" cap="none" spc="0" normalizeH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𝑝𝑜𝑙𝑦</m:t>
                    </m:r>
                    <m:d>
                      <m:dPr>
                        <m:ctrlPr>
                          <a:rPr kumimoji="0" lang="en-US" sz="3600" b="0" i="1" u="none" strike="noStrike" cap="none" spc="0" normalizeH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</m:ctrlPr>
                      </m:dPr>
                      <m:e>
                        <m:f>
                          <m:fPr>
                            <m:ctrlPr>
                              <a:rPr kumimoji="0" lang="en-US" sz="3600" b="0" i="1" u="none" strike="noStrike" cap="none" spc="0" normalizeH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kumimoji="0" lang="en-US" sz="3600" b="0" i="1" u="none" strike="noStrike" cap="none" spc="0" normalizeH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kumimoji="0" lang="en-US" sz="3600" b="0" i="0" u="none" strike="noStrike" cap="none" spc="0" normalizeH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kumimoji="0" lang="en-US" sz="3600" b="0" i="1" u="none" strike="noStrike" cap="none" spc="0" normalizeH="0" smtClean="0">
                                    <a:ln>
                                      <a:noFill/>
                                    </a:ln>
                                    <a:solidFill>
                                      <a:srgbClr val="FFFFFF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ea typeface="Lato Regular"/>
                                    <a:cs typeface="Lato Regular"/>
                                    <a:sym typeface="Lato Regular"/>
                                  </a:rPr>
                                  <m:t>𝑚</m:t>
                                </m:r>
                              </m:e>
                            </m:func>
                          </m:num>
                          <m:den>
                            <m:r>
                              <a:rPr kumimoji="0" lang="en-US" sz="3600" b="0" i="1" u="none" strike="noStrike" cap="none" spc="0" normalizeH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ea typeface="Lato Regular"/>
                                <a:cs typeface="Lato Regular"/>
                                <a:sym typeface="Lato Regular"/>
                              </a:rPr>
                              <m:t>𝜀</m:t>
                            </m:r>
                          </m:den>
                        </m:f>
                      </m:e>
                    </m:d>
                  </m:oMath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FD8434C-4469-45E4-B213-38DA81B0E6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0517" y="10685058"/>
                <a:ext cx="9327811" cy="931730"/>
              </a:xfrm>
              <a:prstGeom prst="rect">
                <a:avLst/>
              </a:prstGeom>
              <a:blipFill>
                <a:blip r:embed="rId4"/>
                <a:stretch>
                  <a:fillRect l="-850" b="-7190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41951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69E4D0-2DA3-498A-9F43-365963F9D7C1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>
            <a:normAutofit fontScale="70000" lnSpcReduction="20000"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3800" b="1" spc="0" dirty="0">
                <a:latin typeface="Gotham Medium" pitchFamily="50" charset="0"/>
                <a:ea typeface="Lato Regular"/>
                <a:cs typeface="Lato Regular"/>
                <a:sym typeface="Lato Regular"/>
              </a:rPr>
              <a:t>Extending </a:t>
            </a:r>
            <a:r>
              <a:rPr kumimoji="0" lang="en-US" sz="13800" b="1" i="0" u="none" strike="noStrike" cap="none" spc="0" normalizeH="0" baseline="0" dirty="0">
                <a:ln>
                  <a:noFill/>
                </a:ln>
                <a:effectLst/>
                <a:uFillTx/>
                <a:latin typeface="Gotham Medium" pitchFamily="50" charset="0"/>
                <a:ea typeface="Lato Regular"/>
                <a:cs typeface="Lato Regular"/>
                <a:sym typeface="Lato Regular"/>
              </a:rPr>
              <a:t>to</a:t>
            </a:r>
            <a:br>
              <a:rPr kumimoji="0" lang="en-US" sz="13800" b="1" i="0" u="none" strike="noStrike" cap="none" spc="0" normalizeH="0" baseline="0" dirty="0">
                <a:ln>
                  <a:noFill/>
                </a:ln>
                <a:effectLst/>
                <a:uFillTx/>
                <a:latin typeface="Gotham Medium" pitchFamily="50" charset="0"/>
                <a:ea typeface="Lato Regular"/>
                <a:cs typeface="Lato Regular"/>
                <a:sym typeface="Lato Regular"/>
              </a:rPr>
            </a:br>
            <a:r>
              <a:rPr lang="en-US" sz="13800" b="1" spc="0" dirty="0">
                <a:latin typeface="Gotham Medium" pitchFamily="50" charset="0"/>
                <a:ea typeface="Lato Regular"/>
                <a:cs typeface="Lato Regular"/>
                <a:sym typeface="Lato Regular"/>
              </a:rPr>
              <a:t>Covering/</a:t>
            </a:r>
            <a:r>
              <a:rPr kumimoji="0" lang="en-US" sz="13800" b="1" i="0" u="none" strike="noStrike" cap="none" spc="0" normalizeH="0" baseline="0" dirty="0">
                <a:ln>
                  <a:noFill/>
                </a:ln>
                <a:effectLst/>
                <a:uFillTx/>
                <a:latin typeface="Gotham Medium" pitchFamily="50" charset="0"/>
                <a:ea typeface="Lato Regular"/>
                <a:cs typeface="Lato Regular"/>
                <a:sym typeface="Lato Regular"/>
              </a:rPr>
              <a:t>Packing</a:t>
            </a:r>
            <a:br>
              <a:rPr kumimoji="0" lang="en-US" sz="13800" b="1" i="0" u="none" strike="noStrike" cap="none" spc="0" normalizeH="0" baseline="0" dirty="0">
                <a:ln>
                  <a:noFill/>
                </a:ln>
                <a:effectLst/>
                <a:uFillTx/>
                <a:latin typeface="Gotham Medium" pitchFamily="50" charset="0"/>
                <a:ea typeface="Lato Regular"/>
                <a:cs typeface="Lato Regular"/>
                <a:sym typeface="Lato Regular"/>
              </a:rPr>
            </a:br>
            <a:r>
              <a:rPr kumimoji="0" lang="en-US" sz="13800" b="1" i="0" u="none" strike="noStrike" cap="none" spc="0" normalizeH="0" baseline="0" dirty="0">
                <a:ln>
                  <a:noFill/>
                </a:ln>
                <a:effectLst/>
                <a:uFillTx/>
                <a:latin typeface="Gotham Medium" pitchFamily="50" charset="0"/>
                <a:ea typeface="Lato Regular"/>
                <a:cs typeface="Lato Regular"/>
                <a:sym typeface="Lato Regular"/>
              </a:rPr>
              <a:t>Problems</a:t>
            </a:r>
          </a:p>
        </p:txBody>
      </p:sp>
    </p:spTree>
    <p:extLst>
      <p:ext uri="{BB962C8B-B14F-4D97-AF65-F5344CB8AC3E}">
        <p14:creationId xmlns:p14="http://schemas.microsoft.com/office/powerpoint/2010/main" val="28543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ACCF8-1064-43F0-9C42-FCD8FFFE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deeper connection to parallel algos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FCA471-D860-4DCC-8129-E9479878DEFC}"/>
              </a:ext>
            </a:extLst>
          </p:cNvPr>
          <p:cNvSpPr txBox="1"/>
          <p:nvPr/>
        </p:nvSpPr>
        <p:spPr>
          <a:xfrm>
            <a:off x="20092849" y="13087314"/>
            <a:ext cx="4198265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[G. Molinaro SODA 2026]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8522A6-ACAC-4B13-BFCE-FC56B77B5A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0692" y="3660195"/>
            <a:ext cx="6166641" cy="759681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D5229F4-05F1-4F7D-A816-3216259D2FB3}"/>
              </a:ext>
            </a:extLst>
          </p:cNvPr>
          <p:cNvSpPr txBox="1"/>
          <p:nvPr/>
        </p:nvSpPr>
        <p:spPr>
          <a:xfrm>
            <a:off x="1676667" y="2975392"/>
            <a:ext cx="6663684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Consider parallel </a:t>
            </a:r>
            <a:r>
              <a:rPr kumimoji="0" lang="en-US" sz="36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algo with form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F5C13A-D176-45B8-812C-0532BCF0F1C6}"/>
              </a:ext>
            </a:extLst>
          </p:cNvPr>
          <p:cNvSpPr txBox="1"/>
          <p:nvPr/>
        </p:nvSpPr>
        <p:spPr>
          <a:xfrm>
            <a:off x="2308171" y="4053915"/>
            <a:ext cx="1261242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Local rounds: 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each agent does computation using private data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9A250A-2AF8-4CE3-BC90-682FC04497F4}"/>
              </a:ext>
            </a:extLst>
          </p:cNvPr>
          <p:cNvSpPr txBox="1"/>
          <p:nvPr/>
        </p:nvSpPr>
        <p:spPr>
          <a:xfrm>
            <a:off x="2308171" y="5062100"/>
            <a:ext cx="1094370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Global rounds: 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coordinator collects data from agents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B9A4D59-1F1D-4D3D-B6F8-55AFD36BB557}"/>
              </a:ext>
            </a:extLst>
          </p:cNvPr>
          <p:cNvSpPr txBox="1"/>
          <p:nvPr/>
        </p:nvSpPr>
        <p:spPr>
          <a:xfrm>
            <a:off x="1676667" y="6332851"/>
            <a:ext cx="4337726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L/G rounds</a:t>
            </a: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 alternate</a:t>
            </a:r>
            <a:endParaRPr kumimoji="0" lang="en-US" sz="3600" b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ea typeface="Lato Regular"/>
              <a:cs typeface="Lato Regular"/>
              <a:sym typeface="Lato Regular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837C8D8-B3F0-48D5-9F0C-5F1995AB1DF7}"/>
                  </a:ext>
                </a:extLst>
              </p:cNvPr>
              <p:cNvSpPr txBox="1"/>
              <p:nvPr/>
            </p:nvSpPr>
            <p:spPr>
              <a:xfrm>
                <a:off x="1676667" y="7603602"/>
                <a:ext cx="8267391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92D050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“Few rounds”: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small number of rounds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𝑅</m:t>
                    </m:r>
                  </m:oMath>
                </a14:m>
                <a:endParaRPr kumimoji="0" lang="en-US" sz="3600" b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837C8D8-B3F0-48D5-9F0C-5F1995AB1D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667" y="7603602"/>
                <a:ext cx="8267391" cy="656590"/>
              </a:xfrm>
              <a:prstGeom prst="rect">
                <a:avLst/>
              </a:prstGeom>
              <a:blipFill>
                <a:blip r:embed="rId3"/>
                <a:stretch>
                  <a:fillRect l="-2729" t="-13889" b="-3333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3D0ABCD-A483-4F23-845A-BED4A8C4FF09}"/>
                  </a:ext>
                </a:extLst>
              </p:cNvPr>
              <p:cNvSpPr txBox="1"/>
              <p:nvPr/>
            </p:nvSpPr>
            <p:spPr>
              <a:xfrm>
                <a:off x="1752600" y="8780265"/>
                <a:ext cx="11820095" cy="121058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92D050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“Sample robust”: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92D050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coordinator can work</a:t>
                </a:r>
                <a:b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</a:b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          just using data of some random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𝑞</m:t>
                    </m:r>
                  </m:oMath>
                </a14:m>
                <a:r>
                  <a:rPr kumimoji="0" lang="en-US" sz="3600" b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fraction of agents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3D0ABCD-A483-4F23-845A-BED4A8C4FF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8780265"/>
                <a:ext cx="11820095" cy="1210588"/>
              </a:xfrm>
              <a:prstGeom prst="rect">
                <a:avLst/>
              </a:prstGeom>
              <a:blipFill>
                <a:blip r:embed="rId4"/>
                <a:stretch>
                  <a:fillRect l="-1961" t="-6533" r="-980" b="-17588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C5E03F3D-4A35-4870-8C41-2981554B403B}"/>
              </a:ext>
            </a:extLst>
          </p:cNvPr>
          <p:cNvSpPr/>
          <p:nvPr/>
        </p:nvSpPr>
        <p:spPr>
          <a:xfrm>
            <a:off x="16564138" y="3702320"/>
            <a:ext cx="1137708" cy="1537895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9ED17D6-53C6-4EED-B16E-7048F70C3001}"/>
              </a:ext>
            </a:extLst>
          </p:cNvPr>
          <p:cNvSpPr/>
          <p:nvPr/>
        </p:nvSpPr>
        <p:spPr>
          <a:xfrm>
            <a:off x="19143081" y="3702320"/>
            <a:ext cx="1137708" cy="1537895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E9E5A75-EC5B-4FDF-9F5D-29642BF59E6B}"/>
              </a:ext>
            </a:extLst>
          </p:cNvPr>
          <p:cNvSpPr/>
          <p:nvPr/>
        </p:nvSpPr>
        <p:spPr>
          <a:xfrm>
            <a:off x="21506975" y="3702320"/>
            <a:ext cx="1137708" cy="1537895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7B1EE0-A3BD-417B-BAE7-AA8DFA7DAA04}"/>
              </a:ext>
            </a:extLst>
          </p:cNvPr>
          <p:cNvSpPr/>
          <p:nvPr/>
        </p:nvSpPr>
        <p:spPr>
          <a:xfrm>
            <a:off x="16564138" y="6072554"/>
            <a:ext cx="1137708" cy="2175915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1137DCB-0C65-4F00-A98F-7C006C15638B}"/>
              </a:ext>
            </a:extLst>
          </p:cNvPr>
          <p:cNvSpPr/>
          <p:nvPr/>
        </p:nvSpPr>
        <p:spPr>
          <a:xfrm>
            <a:off x="17865969" y="6072554"/>
            <a:ext cx="1137708" cy="2175915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291C08C-C298-4FE9-A217-B5CEC93BB296}"/>
              </a:ext>
            </a:extLst>
          </p:cNvPr>
          <p:cNvSpPr/>
          <p:nvPr/>
        </p:nvSpPr>
        <p:spPr>
          <a:xfrm>
            <a:off x="20280789" y="6072553"/>
            <a:ext cx="1137708" cy="2175915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F5806FE-092B-45E3-8B90-58FA193421DF}"/>
              </a:ext>
            </a:extLst>
          </p:cNvPr>
          <p:cNvSpPr/>
          <p:nvPr/>
        </p:nvSpPr>
        <p:spPr>
          <a:xfrm>
            <a:off x="17815577" y="9143999"/>
            <a:ext cx="1075593" cy="2093715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622E58E-9A5D-41D7-87FD-F818FF2D5DDC}"/>
              </a:ext>
            </a:extLst>
          </p:cNvPr>
          <p:cNvSpPr/>
          <p:nvPr/>
        </p:nvSpPr>
        <p:spPr>
          <a:xfrm>
            <a:off x="19017256" y="9149642"/>
            <a:ext cx="1075593" cy="2093715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11A1860-750B-428D-990C-DE89423B9FD6}"/>
              </a:ext>
            </a:extLst>
          </p:cNvPr>
          <p:cNvSpPr/>
          <p:nvPr/>
        </p:nvSpPr>
        <p:spPr>
          <a:xfrm>
            <a:off x="21574533" y="9146882"/>
            <a:ext cx="1075593" cy="2093715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7F20B33-678D-49F1-9F86-F8066FFCEEA1}"/>
              </a:ext>
            </a:extLst>
          </p:cNvPr>
          <p:cNvGrpSpPr/>
          <p:nvPr/>
        </p:nvGrpSpPr>
        <p:grpSpPr>
          <a:xfrm>
            <a:off x="16610206" y="9813046"/>
            <a:ext cx="759240" cy="1467720"/>
            <a:chOff x="16610206" y="9813046"/>
            <a:chExt cx="759240" cy="146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9DDDCCBC-43BF-47C8-B748-6AB7B400F637}"/>
                    </a:ext>
                  </a:extLst>
                </p14:cNvPr>
                <p14:cNvContentPartPr/>
                <p14:nvPr/>
              </p14:nvContentPartPr>
              <p14:xfrm>
                <a:off x="16610206" y="9813046"/>
                <a:ext cx="759240" cy="8611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9DDDCCBC-43BF-47C8-B748-6AB7B400F63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6592566" y="9795406"/>
                  <a:ext cx="794880" cy="89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F246B70E-96C9-46BC-8996-CCC55B2F175A}"/>
                    </a:ext>
                  </a:extLst>
                </p14:cNvPr>
                <p14:cNvContentPartPr/>
                <p14:nvPr/>
              </p14:nvContentPartPr>
              <p14:xfrm>
                <a:off x="16867966" y="10653286"/>
                <a:ext cx="250200" cy="6274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F246B70E-96C9-46BC-8996-CCC55B2F175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6850326" y="10635286"/>
                  <a:ext cx="285840" cy="663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D373EF9-8FFE-4DAC-8014-3504EB1AC914}"/>
                  </a:ext>
                </a:extLst>
              </p:cNvPr>
              <p:cNvSpPr txBox="1"/>
              <p:nvPr/>
            </p:nvSpPr>
            <p:spPr>
              <a:xfrm>
                <a:off x="1760719" y="10923134"/>
                <a:ext cx="12385506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sample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𝑝𝑅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fraction of agents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and simulate global coordinator</a:t>
                </a:r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D373EF9-8FFE-4DAC-8014-3504EB1AC9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0719" y="10923134"/>
                <a:ext cx="12385506" cy="656590"/>
              </a:xfrm>
              <a:prstGeom prst="rect">
                <a:avLst/>
              </a:prstGeom>
              <a:blipFill>
                <a:blip r:embed="rId9"/>
                <a:stretch>
                  <a:fillRect l="-1821" t="-13889" r="-935" b="-3240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>
            <a:extLst>
              <a:ext uri="{FF2B5EF4-FFF2-40B4-BE49-F238E27FC236}">
                <a16:creationId xmlns:a16="http://schemas.microsoft.com/office/drawing/2014/main" id="{588E4849-AB6F-417B-AFDE-32D96E13E22B}"/>
              </a:ext>
            </a:extLst>
          </p:cNvPr>
          <p:cNvSpPr/>
          <p:nvPr/>
        </p:nvSpPr>
        <p:spPr>
          <a:xfrm>
            <a:off x="16546662" y="9143998"/>
            <a:ext cx="1075593" cy="2093715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B7FAD183-7DEF-4AAB-A5A0-DA3E99A51C6E}"/>
              </a:ext>
            </a:extLst>
          </p:cNvPr>
          <p:cNvSpPr/>
          <p:nvPr/>
        </p:nvSpPr>
        <p:spPr>
          <a:xfrm>
            <a:off x="20411735" y="9837931"/>
            <a:ext cx="760142" cy="836236"/>
          </a:xfrm>
          <a:prstGeom prst="ellipse">
            <a:avLst/>
          </a:prstGeom>
          <a:noFill/>
          <a:ln w="76200" cap="flat">
            <a:solidFill>
              <a:srgbClr val="FF99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C9748BC7-DCC9-4750-9DD8-2EA4DEE1D7CE}"/>
              </a:ext>
            </a:extLst>
          </p:cNvPr>
          <p:cNvCxnSpPr>
            <a:cxnSpLocks/>
          </p:cNvCxnSpPr>
          <p:nvPr/>
        </p:nvCxnSpPr>
        <p:spPr>
          <a:xfrm>
            <a:off x="20762138" y="10626890"/>
            <a:ext cx="0" cy="630115"/>
          </a:xfrm>
          <a:prstGeom prst="straightConnector1">
            <a:avLst/>
          </a:prstGeom>
          <a:noFill/>
          <a:ln w="76200" cap="flat">
            <a:solidFill>
              <a:srgbClr val="FF9900"/>
            </a:solidFill>
            <a:prstDash val="solid"/>
            <a:miter lim="400000"/>
            <a:headEnd type="none" w="med" len="med"/>
            <a:tailEnd type="triangl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40517601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0" grpId="0"/>
      <p:bldP spid="12" grpId="0"/>
      <p:bldP spid="3" grpId="0" animBg="1"/>
      <p:bldP spid="18" grpId="0" animBg="1"/>
      <p:bldP spid="19" grpId="0" animBg="1"/>
      <p:bldP spid="5" grpId="0" animBg="1"/>
      <p:bldP spid="21" grpId="0" animBg="1"/>
      <p:bldP spid="22" grpId="0" animBg="1"/>
      <p:bldP spid="24" grpId="0" animBg="1"/>
      <p:bldP spid="25" grpId="0" animBg="1"/>
      <p:bldP spid="26" grpId="0" animBg="1"/>
      <p:bldP spid="32" grpId="0"/>
      <p:bldP spid="3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ACCF8-1064-43F0-9C42-FCD8FFFE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deeper connection to parallel algos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FCA471-D860-4DCC-8129-E9479878DEFC}"/>
              </a:ext>
            </a:extLst>
          </p:cNvPr>
          <p:cNvSpPr txBox="1"/>
          <p:nvPr/>
        </p:nvSpPr>
        <p:spPr>
          <a:xfrm>
            <a:off x="20092849" y="13087314"/>
            <a:ext cx="4198265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[G. Molinaro SODA 2026]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8522A6-ACAC-4B13-BFCE-FC56B77B5A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0692" y="3660195"/>
            <a:ext cx="6166641" cy="759681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D5229F4-05F1-4F7D-A816-3216259D2FB3}"/>
              </a:ext>
            </a:extLst>
          </p:cNvPr>
          <p:cNvSpPr txBox="1"/>
          <p:nvPr/>
        </p:nvSpPr>
        <p:spPr>
          <a:xfrm>
            <a:off x="1676667" y="2975392"/>
            <a:ext cx="6663684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Consider parallel </a:t>
            </a:r>
            <a:r>
              <a:rPr kumimoji="0" lang="en-US" sz="36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algo with form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F5C13A-D176-45B8-812C-0532BCF0F1C6}"/>
              </a:ext>
            </a:extLst>
          </p:cNvPr>
          <p:cNvSpPr txBox="1"/>
          <p:nvPr/>
        </p:nvSpPr>
        <p:spPr>
          <a:xfrm>
            <a:off x="2308171" y="4053915"/>
            <a:ext cx="1261242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Local rounds: 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each agent does computation using private data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9A250A-2AF8-4CE3-BC90-682FC04497F4}"/>
              </a:ext>
            </a:extLst>
          </p:cNvPr>
          <p:cNvSpPr txBox="1"/>
          <p:nvPr/>
        </p:nvSpPr>
        <p:spPr>
          <a:xfrm>
            <a:off x="2308171" y="5062100"/>
            <a:ext cx="1094370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Global rounds: 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coordinator collects data from agents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B9A4D59-1F1D-4D3D-B6F8-55AFD36BB557}"/>
              </a:ext>
            </a:extLst>
          </p:cNvPr>
          <p:cNvSpPr txBox="1"/>
          <p:nvPr/>
        </p:nvSpPr>
        <p:spPr>
          <a:xfrm>
            <a:off x="1676667" y="6332851"/>
            <a:ext cx="4337726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L/G rounds</a:t>
            </a: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 alternate</a:t>
            </a:r>
            <a:endParaRPr kumimoji="0" lang="en-US" sz="3600" b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ea typeface="Lato Regular"/>
              <a:cs typeface="Lato Regular"/>
              <a:sym typeface="Lato Regular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837C8D8-B3F0-48D5-9F0C-5F1995AB1DF7}"/>
                  </a:ext>
                </a:extLst>
              </p:cNvPr>
              <p:cNvSpPr txBox="1"/>
              <p:nvPr/>
            </p:nvSpPr>
            <p:spPr>
              <a:xfrm>
                <a:off x="1676667" y="7603602"/>
                <a:ext cx="8267391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92D050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“Few rounds”: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small number of rounds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𝑅</m:t>
                    </m:r>
                  </m:oMath>
                </a14:m>
                <a:endParaRPr kumimoji="0" lang="en-US" sz="3600" b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837C8D8-B3F0-48D5-9F0C-5F1995AB1D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667" y="7603602"/>
                <a:ext cx="8267391" cy="656590"/>
              </a:xfrm>
              <a:prstGeom prst="rect">
                <a:avLst/>
              </a:prstGeom>
              <a:blipFill>
                <a:blip r:embed="rId3"/>
                <a:stretch>
                  <a:fillRect l="-2729" t="-13889" b="-3333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3D0ABCD-A483-4F23-845A-BED4A8C4FF09}"/>
                  </a:ext>
                </a:extLst>
              </p:cNvPr>
              <p:cNvSpPr txBox="1"/>
              <p:nvPr/>
            </p:nvSpPr>
            <p:spPr>
              <a:xfrm>
                <a:off x="1752600" y="8780265"/>
                <a:ext cx="11820095" cy="121058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92D050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“Sample robust”: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92D050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coordinator can work</a:t>
                </a:r>
                <a:b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</a:b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          just using data of some random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𝑞</m:t>
                    </m:r>
                  </m:oMath>
                </a14:m>
                <a:r>
                  <a:rPr kumimoji="0" lang="en-US" sz="3600" b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fraction of agents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3D0ABCD-A483-4F23-845A-BED4A8C4FF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8780265"/>
                <a:ext cx="11820095" cy="1210588"/>
              </a:xfrm>
              <a:prstGeom prst="rect">
                <a:avLst/>
              </a:prstGeom>
              <a:blipFill>
                <a:blip r:embed="rId4"/>
                <a:stretch>
                  <a:fillRect l="-1961" t="-6533" r="-980" b="-17588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C5E03F3D-4A35-4870-8C41-2981554B403B}"/>
              </a:ext>
            </a:extLst>
          </p:cNvPr>
          <p:cNvSpPr/>
          <p:nvPr/>
        </p:nvSpPr>
        <p:spPr>
          <a:xfrm>
            <a:off x="16564138" y="3702320"/>
            <a:ext cx="1137708" cy="1537895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9ED17D6-53C6-4EED-B16E-7048F70C3001}"/>
              </a:ext>
            </a:extLst>
          </p:cNvPr>
          <p:cNvSpPr/>
          <p:nvPr/>
        </p:nvSpPr>
        <p:spPr>
          <a:xfrm>
            <a:off x="19143081" y="3702320"/>
            <a:ext cx="1137708" cy="1537895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E9E5A75-EC5B-4FDF-9F5D-29642BF59E6B}"/>
              </a:ext>
            </a:extLst>
          </p:cNvPr>
          <p:cNvSpPr/>
          <p:nvPr/>
        </p:nvSpPr>
        <p:spPr>
          <a:xfrm>
            <a:off x="21506975" y="3702320"/>
            <a:ext cx="1137708" cy="1537895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7B1EE0-A3BD-417B-BAE7-AA8DFA7DAA04}"/>
              </a:ext>
            </a:extLst>
          </p:cNvPr>
          <p:cNvSpPr/>
          <p:nvPr/>
        </p:nvSpPr>
        <p:spPr>
          <a:xfrm>
            <a:off x="16564138" y="6072554"/>
            <a:ext cx="1137708" cy="2175915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1137DCB-0C65-4F00-A98F-7C006C15638B}"/>
              </a:ext>
            </a:extLst>
          </p:cNvPr>
          <p:cNvSpPr/>
          <p:nvPr/>
        </p:nvSpPr>
        <p:spPr>
          <a:xfrm>
            <a:off x="17865969" y="6072554"/>
            <a:ext cx="1137708" cy="2175915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291C08C-C298-4FE9-A217-B5CEC93BB296}"/>
              </a:ext>
            </a:extLst>
          </p:cNvPr>
          <p:cNvSpPr/>
          <p:nvPr/>
        </p:nvSpPr>
        <p:spPr>
          <a:xfrm>
            <a:off x="20280789" y="6072553"/>
            <a:ext cx="1137708" cy="2175915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F5806FE-092B-45E3-8B90-58FA193421DF}"/>
              </a:ext>
            </a:extLst>
          </p:cNvPr>
          <p:cNvSpPr/>
          <p:nvPr/>
        </p:nvSpPr>
        <p:spPr>
          <a:xfrm>
            <a:off x="17815577" y="9143999"/>
            <a:ext cx="1075593" cy="2093715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622E58E-9A5D-41D7-87FD-F818FF2D5DDC}"/>
              </a:ext>
            </a:extLst>
          </p:cNvPr>
          <p:cNvSpPr/>
          <p:nvPr/>
        </p:nvSpPr>
        <p:spPr>
          <a:xfrm>
            <a:off x="19017256" y="9149642"/>
            <a:ext cx="1075593" cy="2093715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11A1860-750B-428D-990C-DE89423B9FD6}"/>
              </a:ext>
            </a:extLst>
          </p:cNvPr>
          <p:cNvSpPr/>
          <p:nvPr/>
        </p:nvSpPr>
        <p:spPr>
          <a:xfrm>
            <a:off x="21574533" y="9146882"/>
            <a:ext cx="1075593" cy="2093715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7F20B33-678D-49F1-9F86-F8066FFCEEA1}"/>
              </a:ext>
            </a:extLst>
          </p:cNvPr>
          <p:cNvGrpSpPr/>
          <p:nvPr/>
        </p:nvGrpSpPr>
        <p:grpSpPr>
          <a:xfrm>
            <a:off x="16610206" y="9813046"/>
            <a:ext cx="759240" cy="1467720"/>
            <a:chOff x="16610206" y="9813046"/>
            <a:chExt cx="759240" cy="146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9DDDCCBC-43BF-47C8-B748-6AB7B400F637}"/>
                    </a:ext>
                  </a:extLst>
                </p14:cNvPr>
                <p14:cNvContentPartPr/>
                <p14:nvPr/>
              </p14:nvContentPartPr>
              <p14:xfrm>
                <a:off x="16610206" y="9813046"/>
                <a:ext cx="759240" cy="8611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9DDDCCBC-43BF-47C8-B748-6AB7B400F63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6592566" y="9795406"/>
                  <a:ext cx="794880" cy="89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F246B70E-96C9-46BC-8996-CCC55B2F175A}"/>
                    </a:ext>
                  </a:extLst>
                </p14:cNvPr>
                <p14:cNvContentPartPr/>
                <p14:nvPr/>
              </p14:nvContentPartPr>
              <p14:xfrm>
                <a:off x="16867966" y="10653286"/>
                <a:ext cx="250200" cy="6274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F246B70E-96C9-46BC-8996-CCC55B2F175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6850326" y="10635286"/>
                  <a:ext cx="285840" cy="663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D373EF9-8FFE-4DAC-8014-3504EB1AC914}"/>
                  </a:ext>
                </a:extLst>
              </p:cNvPr>
              <p:cNvSpPr txBox="1"/>
              <p:nvPr/>
            </p:nvSpPr>
            <p:spPr>
              <a:xfrm>
                <a:off x="1760719" y="10923134"/>
                <a:ext cx="12385506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sample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𝑝𝑅</m:t>
                    </m:r>
                  </m:oMath>
                </a14:m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fraction of agents</a:t>
                </a:r>
                <a:r>
                  <a:rPr kumimoji="0" lang="en-US" sz="3600" b="0" i="0" u="none" strike="noStrike" cap="none" spc="0" normalizeH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and simulate global coordinator</a:t>
                </a:r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D373EF9-8FFE-4DAC-8014-3504EB1AC9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0719" y="10923134"/>
                <a:ext cx="12385506" cy="656590"/>
              </a:xfrm>
              <a:prstGeom prst="rect">
                <a:avLst/>
              </a:prstGeom>
              <a:blipFill>
                <a:blip r:embed="rId9"/>
                <a:stretch>
                  <a:fillRect l="-1821" t="-13889" r="-935" b="-3240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>
            <a:extLst>
              <a:ext uri="{FF2B5EF4-FFF2-40B4-BE49-F238E27FC236}">
                <a16:creationId xmlns:a16="http://schemas.microsoft.com/office/drawing/2014/main" id="{43A614CE-42C5-41B7-9DF2-39D122EAABFA}"/>
              </a:ext>
            </a:extLst>
          </p:cNvPr>
          <p:cNvSpPr txBox="1"/>
          <p:nvPr/>
        </p:nvSpPr>
        <p:spPr>
          <a:xfrm>
            <a:off x="2288106" y="12001657"/>
            <a:ext cx="940161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chemeClr val="tx1"/>
                </a:solidFill>
              </a:rPr>
              <a:t>Run algo for each other agent as they come in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sym typeface="Lato Regular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88E4849-AB6F-417B-AFDE-32D96E13E22B}"/>
              </a:ext>
            </a:extLst>
          </p:cNvPr>
          <p:cNvSpPr/>
          <p:nvPr/>
        </p:nvSpPr>
        <p:spPr>
          <a:xfrm>
            <a:off x="16546662" y="9143998"/>
            <a:ext cx="1075593" cy="2093715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3BACEB8-9A3F-465A-89E3-E7F717991A7E}"/>
              </a:ext>
            </a:extLst>
          </p:cNvPr>
          <p:cNvSpPr/>
          <p:nvPr/>
        </p:nvSpPr>
        <p:spPr>
          <a:xfrm>
            <a:off x="20411735" y="9837931"/>
            <a:ext cx="760142" cy="836236"/>
          </a:xfrm>
          <a:prstGeom prst="ellipse">
            <a:avLst/>
          </a:prstGeom>
          <a:noFill/>
          <a:ln w="76200" cap="flat">
            <a:solidFill>
              <a:srgbClr val="FF99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Lato Bold"/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38B434DE-113E-42B5-A54F-F002993238B1}"/>
              </a:ext>
            </a:extLst>
          </p:cNvPr>
          <p:cNvCxnSpPr>
            <a:cxnSpLocks/>
          </p:cNvCxnSpPr>
          <p:nvPr/>
        </p:nvCxnSpPr>
        <p:spPr>
          <a:xfrm>
            <a:off x="20762138" y="10626890"/>
            <a:ext cx="0" cy="630115"/>
          </a:xfrm>
          <a:prstGeom prst="straightConnector1">
            <a:avLst/>
          </a:prstGeom>
          <a:noFill/>
          <a:ln w="76200" cap="flat">
            <a:solidFill>
              <a:srgbClr val="FF9900"/>
            </a:solidFill>
            <a:prstDash val="solid"/>
            <a:miter lim="400000"/>
            <a:headEnd type="none" w="med" len="med"/>
            <a:tailEnd type="triangl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4248800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33" grpId="0"/>
      <p:bldP spid="3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ACCF8-1064-43F0-9C42-FCD8FFFE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Young’s Parallel Algo for Packing/Covering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FCA471-D860-4DCC-8129-E9479878DEFC}"/>
              </a:ext>
            </a:extLst>
          </p:cNvPr>
          <p:cNvSpPr txBox="1"/>
          <p:nvPr/>
        </p:nvSpPr>
        <p:spPr>
          <a:xfrm>
            <a:off x="17471851" y="13063868"/>
            <a:ext cx="6912149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A500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[Young FOCS 01, G. Molinaro SODA 2026]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CA46FAF-0637-43CC-AFCC-F0780E2F2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0806" y="3037700"/>
            <a:ext cx="2442388" cy="234812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E3B5831-770A-4058-9E61-2F86A5A2D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3754" y="6169212"/>
            <a:ext cx="11936491" cy="83831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21067FB-24A5-426D-A737-88005AC77B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4812" y="7657780"/>
            <a:ext cx="3934374" cy="9621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1484B2D-F85B-4FDA-AE02-CE932F5854C3}"/>
                  </a:ext>
                </a:extLst>
              </p:cNvPr>
              <p:cNvSpPr txBox="1"/>
              <p:nvPr/>
            </p:nvSpPr>
            <p:spPr>
              <a:xfrm>
                <a:off x="9420242" y="7810564"/>
                <a:ext cx="666721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6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∃</m:t>
                      </m:r>
                      <m:r>
                        <a:rPr kumimoji="0" lang="en-US" sz="36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𝑗</m:t>
                      </m:r>
                    </m:oMath>
                  </m:oMathPara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1484B2D-F85B-4FDA-AE02-CE932F5854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0242" y="7810564"/>
                <a:ext cx="666721" cy="65659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E184566-0802-4A3B-B71B-6A8352850264}"/>
                  </a:ext>
                </a:extLst>
              </p:cNvPr>
              <p:cNvSpPr txBox="1"/>
              <p:nvPr/>
            </p:nvSpPr>
            <p:spPr>
              <a:xfrm>
                <a:off x="10224812" y="9063364"/>
                <a:ext cx="4009687" cy="5950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latin typeface="Lato Regular"/>
                    <a:ea typeface="Lato Regular"/>
                    <a:cs typeface="Lato Regular"/>
                    <a:sym typeface="Lato Regular"/>
                  </a:rPr>
                  <a:t>raise this coordinate </a:t>
                </a:r>
                <a14:m>
                  <m:oMath xmlns:m="http://schemas.openxmlformats.org/officeDocument/2006/math">
                    <m:r>
                      <a:rPr kumimoji="0" lang="en-US" sz="32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𝑗</m:t>
                    </m:r>
                  </m:oMath>
                </a14:m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E184566-0802-4A3B-B71B-6A83528502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4812" y="9063364"/>
                <a:ext cx="4009687" cy="595035"/>
              </a:xfrm>
              <a:prstGeom prst="rect">
                <a:avLst/>
              </a:prstGeom>
              <a:blipFill>
                <a:blip r:embed="rId6"/>
                <a:stretch>
                  <a:fillRect l="-4863" t="-13402" r="-152" b="-31959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75BFFC97-C2F9-4CBE-B3C1-78F4F5F93A11}"/>
              </a:ext>
            </a:extLst>
          </p:cNvPr>
          <p:cNvSpPr txBox="1"/>
          <p:nvPr/>
        </p:nvSpPr>
        <p:spPr>
          <a:xfrm>
            <a:off x="7855926" y="9934729"/>
            <a:ext cx="9306658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it covers faster tha</a:t>
            </a:r>
            <a:r>
              <a:rPr lang="en-US" sz="3200" dirty="0"/>
              <a:t>n it consumes packing resources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Lato Regular"/>
              <a:ea typeface="Lato Regular"/>
              <a:cs typeface="Lato Regular"/>
              <a:sym typeface="Lato Regular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FC7BC60-0D3D-4960-9199-09C8A8483B23}"/>
              </a:ext>
            </a:extLst>
          </p:cNvPr>
          <p:cNvSpPr txBox="1"/>
          <p:nvPr/>
        </p:nvSpPr>
        <p:spPr>
          <a:xfrm>
            <a:off x="5634666" y="11418487"/>
            <a:ext cx="13489802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our contribution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: implement in “sample-robust” “local-global” framework </a:t>
            </a:r>
          </a:p>
        </p:txBody>
      </p:sp>
    </p:spTree>
    <p:extLst>
      <p:ext uri="{BB962C8B-B14F-4D97-AF65-F5344CB8AC3E}">
        <p14:creationId xmlns:p14="http://schemas.microsoft.com/office/powerpoint/2010/main" val="25992425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4" grpId="0"/>
      <p:bldP spid="2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ACCF8-1064-43F0-9C42-FCD8FFFE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of two “parallel-based” ideas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FC7BC60-0D3D-4960-9199-09C8A8483B23}"/>
              </a:ext>
            </a:extLst>
          </p:cNvPr>
          <p:cNvSpPr txBox="1"/>
          <p:nvPr/>
        </p:nvSpPr>
        <p:spPr>
          <a:xfrm>
            <a:off x="3090755" y="5392828"/>
            <a:ext cx="15337922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approach #1:</a:t>
            </a:r>
            <a:r>
              <a:rPr kumimoji="0" lang="en-US" sz="3200" b="1" i="0" u="none" strike="noStrike" cap="none" spc="0" normalizeH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 </a:t>
            </a:r>
            <a:r>
              <a:rPr kumimoji="0" lang="en-US" sz="3200" i="0" u="none" strike="noStrike" cap="none" spc="0" normalizeH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use samples to learn good model parameters (machine weights)</a:t>
            </a:r>
            <a:endParaRPr kumimoji="0" lang="en-US" sz="320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Lato Regular"/>
              <a:ea typeface="Lato Regular"/>
              <a:cs typeface="Lato Regular"/>
              <a:sym typeface="Lato Regular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D6296C-CD41-4CB0-9897-D995A079FFAE}"/>
              </a:ext>
            </a:extLst>
          </p:cNvPr>
          <p:cNvSpPr txBox="1"/>
          <p:nvPr/>
        </p:nvSpPr>
        <p:spPr>
          <a:xfrm>
            <a:off x="3090755" y="7022335"/>
            <a:ext cx="15244134" cy="1569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approach #2:</a:t>
            </a:r>
            <a:r>
              <a:rPr kumimoji="0" lang="en-US" sz="3200" b="1" i="0" u="none" strike="noStrike" cap="none" spc="0" normalizeH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 </a:t>
            </a:r>
            <a:r>
              <a:rPr kumimoji="0" lang="en-US" sz="3200" i="0" u="none" strike="noStrike" cap="none" spc="0" normalizeH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use samples to implement “good” global actions</a:t>
            </a:r>
          </a:p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i="0" u="none" strike="noStrike" cap="none" spc="0" normalizeH="0" dirty="0">
              <a:ln>
                <a:noFill/>
              </a:ln>
              <a:solidFill>
                <a:schemeClr val="tx1"/>
              </a:solidFill>
              <a:effectLst/>
              <a:uFillTx/>
              <a:latin typeface="Lato Regular"/>
              <a:ea typeface="Lato Regular"/>
              <a:cs typeface="Lato Regular"/>
              <a:sym typeface="Lato Regular"/>
            </a:endParaRPr>
          </a:p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baseline="0" dirty="0">
                <a:solidFill>
                  <a:schemeClr val="tx1"/>
                </a:solidFill>
              </a:rPr>
              <a:t>                       each agent then replays</a:t>
            </a:r>
            <a:r>
              <a:rPr lang="en-US" sz="3200" dirty="0">
                <a:solidFill>
                  <a:schemeClr val="tx1"/>
                </a:solidFill>
              </a:rPr>
              <a:t> the transcript to implement its actions</a:t>
            </a:r>
            <a:endParaRPr kumimoji="0" lang="en-US" sz="320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Lato Regular"/>
              <a:ea typeface="Lato Regular"/>
              <a:cs typeface="Lato Regular"/>
              <a:sym typeface="Lato Regular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7FA280-AA89-4033-9E91-FF448FFDFB3B}"/>
              </a:ext>
            </a:extLst>
          </p:cNvPr>
          <p:cNvSpPr txBox="1"/>
          <p:nvPr/>
        </p:nvSpPr>
        <p:spPr>
          <a:xfrm>
            <a:off x="1648817" y="3739187"/>
            <a:ext cx="13489802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both approaches uses</a:t>
            </a:r>
            <a:r>
              <a:rPr kumimoji="0" lang="en-US" sz="3200" b="1" i="0" u="none" strike="noStrike" cap="none" spc="0" normalizeH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 low-depth paralle</a:t>
            </a:r>
            <a:r>
              <a:rPr lang="en-US" sz="3200" b="1" dirty="0">
                <a:solidFill>
                  <a:schemeClr val="tx1"/>
                </a:solidFill>
              </a:rPr>
              <a:t>l algorithms</a:t>
            </a:r>
            <a:endParaRPr kumimoji="0" lang="en-US" sz="320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sym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3655788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et Cov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some results</a:t>
            </a:r>
            <a:endParaRPr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39786A-AEB5-4F66-BDDF-A2E7C7ED0510}"/>
              </a:ext>
            </a:extLst>
          </p:cNvPr>
          <p:cNvSpPr txBox="1"/>
          <p:nvPr/>
        </p:nvSpPr>
        <p:spPr>
          <a:xfrm>
            <a:off x="7553241" y="3786166"/>
            <a:ext cx="1920398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dirty="0">
                <a:solidFill>
                  <a:srgbClr val="FFC000"/>
                </a:solidFill>
              </a:rPr>
              <a:t>Offline</a:t>
            </a:r>
            <a:endParaRPr kumimoji="0" lang="en-US" sz="4800" b="0" i="0" u="none" strike="noStrike" cap="none" spc="0" normalizeH="0" baseline="0" dirty="0">
              <a:ln>
                <a:noFill/>
              </a:ln>
              <a:solidFill>
                <a:srgbClr val="FFC000"/>
              </a:solidFill>
              <a:effectLst/>
              <a:uFillTx/>
              <a:latin typeface="Lato Regular"/>
              <a:ea typeface="Lato Regular"/>
              <a:cs typeface="Lato Regular"/>
              <a:sym typeface="Lato Regular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82AE45-15F0-425F-BF62-CAFB73FDA235}"/>
              </a:ext>
            </a:extLst>
          </p:cNvPr>
          <p:cNvSpPr txBox="1"/>
          <p:nvPr/>
        </p:nvSpPr>
        <p:spPr>
          <a:xfrm>
            <a:off x="12355782" y="3737512"/>
            <a:ext cx="1883529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dirty="0">
                <a:solidFill>
                  <a:srgbClr val="FFC000"/>
                </a:solidFill>
              </a:rPr>
              <a:t>Online</a:t>
            </a:r>
            <a:endParaRPr kumimoji="0" lang="en-US" sz="4800" b="0" i="0" u="none" strike="noStrike" cap="none" spc="0" normalizeH="0" baseline="0" dirty="0">
              <a:ln>
                <a:noFill/>
              </a:ln>
              <a:solidFill>
                <a:srgbClr val="FFC000"/>
              </a:solidFill>
              <a:effectLst/>
              <a:uFillTx/>
              <a:latin typeface="Lato Regular"/>
              <a:ea typeface="Lato Regular"/>
              <a:cs typeface="Lato Regular"/>
              <a:sym typeface="Lato Regular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F20F64D-C1F0-40AE-93D2-EDF12A826593}"/>
              </a:ext>
            </a:extLst>
          </p:cNvPr>
          <p:cNvSpPr txBox="1"/>
          <p:nvPr/>
        </p:nvSpPr>
        <p:spPr>
          <a:xfrm>
            <a:off x="1917135" y="5791976"/>
            <a:ext cx="3161122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rgbClr val="FFC000"/>
                </a:solidFill>
              </a:rPr>
              <a:t>Load Balancing</a:t>
            </a: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spc="0" normalizeH="0" baseline="0" dirty="0">
                <a:ln>
                  <a:noFill/>
                </a:ln>
                <a:solidFill>
                  <a:srgbClr val="FFC000"/>
                </a:solidFill>
                <a:effectLst/>
                <a:uFillTx/>
                <a:sym typeface="Lato Regular"/>
              </a:rPr>
              <a:t>(related m</a:t>
            </a:r>
            <a:r>
              <a:rPr lang="en-US" dirty="0">
                <a:solidFill>
                  <a:srgbClr val="FFC000"/>
                </a:solidFill>
              </a:rPr>
              <a:t>/c)</a:t>
            </a:r>
            <a:endParaRPr kumimoji="0" lang="en-US" sz="3600" i="0" u="none" strike="noStrike" cap="none" spc="0" normalizeH="0" baseline="0" dirty="0">
              <a:ln>
                <a:noFill/>
              </a:ln>
              <a:solidFill>
                <a:srgbClr val="FFC000"/>
              </a:solidFill>
              <a:effectLst/>
              <a:uFillTx/>
              <a:latin typeface="Lato Regular"/>
              <a:ea typeface="Lato Regular"/>
              <a:cs typeface="Lato Regular"/>
              <a:sym typeface="Lato Regular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47D3221-24FA-47D8-A502-5D2DF7A7CD6C}"/>
                  </a:ext>
                </a:extLst>
              </p:cNvPr>
              <p:cNvSpPr txBox="1"/>
              <p:nvPr/>
            </p:nvSpPr>
            <p:spPr>
              <a:xfrm>
                <a:off x="8260184" y="5896034"/>
                <a:ext cx="601126" cy="8412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48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1</m:t>
                      </m:r>
                    </m:oMath>
                  </m:oMathPara>
                </a14:m>
                <a:endParaRPr kumimoji="0" lang="en-US" sz="48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47D3221-24FA-47D8-A502-5D2DF7A7CD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0184" y="5896034"/>
                <a:ext cx="601126" cy="84125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549E553-1731-4ABC-A84D-984AC2D8C488}"/>
                  </a:ext>
                </a:extLst>
              </p:cNvPr>
              <p:cNvSpPr txBox="1"/>
              <p:nvPr/>
            </p:nvSpPr>
            <p:spPr>
              <a:xfrm>
                <a:off x="11934142" y="5835657"/>
                <a:ext cx="2599365" cy="8412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4800" b="0" i="0" dirty="0" smtClean="0">
                          <a:latin typeface="Cambria Math" panose="02040503050406030204" pitchFamily="18" charset="0"/>
                        </a:rPr>
                        <m:t>Θ</m:t>
                      </m:r>
                      <m:r>
                        <a:rPr lang="en-US" sz="4800" i="1" dirty="0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en-US" sz="4800" b="0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4800" b="0" i="0" dirty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4800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func>
                      <m:r>
                        <a:rPr lang="en-US" sz="48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0" lang="en-US" sz="48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549E553-1731-4ABC-A84D-984AC2D8C4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34142" y="5835657"/>
                <a:ext cx="2599365" cy="84125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EC0695AF-2BA5-4BAE-AD4B-A697704BD0AC}"/>
              </a:ext>
            </a:extLst>
          </p:cNvPr>
          <p:cNvSpPr txBox="1"/>
          <p:nvPr/>
        </p:nvSpPr>
        <p:spPr>
          <a:xfrm>
            <a:off x="17006162" y="3786166"/>
            <a:ext cx="1718419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dirty="0" err="1">
                <a:solidFill>
                  <a:srgbClr val="FFC000"/>
                </a:solidFill>
              </a:rPr>
              <a:t>OwaS</a:t>
            </a:r>
            <a:endParaRPr kumimoji="0" lang="en-US" sz="4800" b="0" i="0" u="none" strike="noStrike" cap="none" spc="0" normalizeH="0" baseline="0" dirty="0">
              <a:ln>
                <a:noFill/>
              </a:ln>
              <a:solidFill>
                <a:srgbClr val="FFC000"/>
              </a:solidFill>
              <a:effectLst/>
              <a:uFillTx/>
              <a:latin typeface="Lato Regular"/>
              <a:ea typeface="Lato Regular"/>
              <a:cs typeface="Lato Regular"/>
              <a:sym typeface="Lato Regular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1CDBC3C-B27D-478E-AD6F-1E57DD6D304C}"/>
                  </a:ext>
                </a:extLst>
              </p:cNvPr>
              <p:cNvSpPr txBox="1"/>
              <p:nvPr/>
            </p:nvSpPr>
            <p:spPr>
              <a:xfrm>
                <a:off x="17065456" y="5663856"/>
                <a:ext cx="1805623" cy="71814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4000" b="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1+</m:t>
                      </m:r>
                      <m:r>
                        <a:rPr lang="en-US" sz="4000" b="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𝜀</m:t>
                      </m:r>
                      <m:r>
                        <a:rPr lang="en-US" sz="4000" b="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0" lang="en-US" sz="4000" b="0" i="0" u="none" strike="noStrike" cap="none" spc="0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uFillTx/>
                  <a:sym typeface="Lato Regular"/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1CDBC3C-B27D-478E-AD6F-1E57DD6D30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65456" y="5663856"/>
                <a:ext cx="1805623" cy="71814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1AE2116-8DCE-4C96-BA0A-497979EA68C4}"/>
                  </a:ext>
                </a:extLst>
              </p:cNvPr>
              <p:cNvSpPr txBox="1"/>
              <p:nvPr/>
            </p:nvSpPr>
            <p:spPr>
              <a:xfrm>
                <a:off x="15102359" y="6382001"/>
                <a:ext cx="6060057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r>
                  <a:rPr kumimoji="0" lang="en-US" sz="3600" b="0" u="none" strike="noStrike" cap="none" spc="0" normalizeH="0" baseline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FillTx/>
                    <a:sym typeface="Lato Regular"/>
                  </a:rPr>
                  <a:t>if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𝑂𝑃𝑇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≫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𝑝𝑜𝑙𝑦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(</m:t>
                    </m:r>
                    <m:func>
                      <m:funcPr>
                        <m:ctrlP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kumimoji="0" lang="en-US" sz="3600" b="0" i="0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log</m:t>
                        </m:r>
                      </m:fName>
                      <m:e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𝑚</m:t>
                        </m:r>
                      </m:e>
                    </m:func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,</m:t>
                    </m:r>
                    <m:f>
                      <m:fPr>
                        <m:type m:val="skw"/>
                        <m:ctrlP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</m:ctrlPr>
                      </m:fPr>
                      <m:num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1</m:t>
                        </m:r>
                      </m:num>
                      <m:den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𝜀</m:t>
                        </m:r>
                      </m:den>
                    </m:f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,</m:t>
                    </m:r>
                    <m:f>
                      <m:fPr>
                        <m:type m:val="skw"/>
                        <m:ctrlPr>
                          <a:rPr lang="en-US" sz="3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sz="36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uFillTx/>
                  <a:sym typeface="Lato Regular"/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1AE2116-8DCE-4C96-BA0A-497979EA68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02359" y="6382001"/>
                <a:ext cx="6060057" cy="656590"/>
              </a:xfrm>
              <a:prstGeom prst="rect">
                <a:avLst/>
              </a:prstGeom>
              <a:blipFill>
                <a:blip r:embed="rId5"/>
                <a:stretch>
                  <a:fillRect l="-3317" t="-14815" b="-31481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3A42969D-0C39-4DA0-B1D8-CBA73ACFEC23}"/>
              </a:ext>
            </a:extLst>
          </p:cNvPr>
          <p:cNvSpPr txBox="1"/>
          <p:nvPr/>
        </p:nvSpPr>
        <p:spPr>
          <a:xfrm>
            <a:off x="21505568" y="5711368"/>
            <a:ext cx="1671932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rgbClr val="FFC000"/>
                </a:solidFill>
              </a:rPr>
              <a:t>[Argue Frieze </a:t>
            </a:r>
            <a:br>
              <a:rPr lang="en-US" sz="2000" dirty="0">
                <a:solidFill>
                  <a:srgbClr val="FFC000"/>
                </a:solidFill>
              </a:rPr>
            </a:br>
            <a:r>
              <a:rPr lang="en-US" sz="2000" dirty="0">
                <a:solidFill>
                  <a:srgbClr val="FFC000"/>
                </a:solidFill>
              </a:rPr>
              <a:t>G. Seiler</a:t>
            </a:r>
            <a:br>
              <a:rPr lang="en-US" sz="2000" dirty="0">
                <a:solidFill>
                  <a:srgbClr val="FFC000"/>
                </a:solidFill>
              </a:rPr>
            </a:br>
            <a:r>
              <a:rPr lang="en-US" sz="2000" dirty="0" err="1">
                <a:solidFill>
                  <a:srgbClr val="FFC000"/>
                </a:solidFill>
              </a:rPr>
              <a:t>Neurips</a:t>
            </a:r>
            <a:r>
              <a:rPr lang="en-US" sz="2000" dirty="0">
                <a:solidFill>
                  <a:srgbClr val="FFC000"/>
                </a:solidFill>
              </a:rPr>
              <a:t> 22]</a:t>
            </a:r>
            <a:endParaRPr kumimoji="0" lang="en-US" sz="2000" i="0" u="none" strike="noStrike" cap="none" spc="0" normalizeH="0" baseline="0" dirty="0">
              <a:ln>
                <a:noFill/>
              </a:ln>
              <a:solidFill>
                <a:srgbClr val="FFC000"/>
              </a:solidFill>
              <a:effectLst/>
              <a:uFillTx/>
              <a:latin typeface="Lato Regular"/>
              <a:ea typeface="Lato Regular"/>
              <a:cs typeface="Lato Regular"/>
              <a:sym typeface="Lato Regular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49F217D-9D8F-43AF-B3EB-9A04929D9EAE}"/>
              </a:ext>
            </a:extLst>
          </p:cNvPr>
          <p:cNvSpPr txBox="1"/>
          <p:nvPr/>
        </p:nvSpPr>
        <p:spPr>
          <a:xfrm>
            <a:off x="21566482" y="8370434"/>
            <a:ext cx="1511631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rgbClr val="FFC000"/>
                </a:solidFill>
              </a:rPr>
              <a:t>[G. Molinaro</a:t>
            </a:r>
            <a:br>
              <a:rPr lang="en-US" sz="2000" dirty="0">
                <a:solidFill>
                  <a:srgbClr val="FFC000"/>
                </a:solidFill>
              </a:rPr>
            </a:br>
            <a:r>
              <a:rPr lang="en-US" sz="2000" dirty="0">
                <a:solidFill>
                  <a:srgbClr val="FFC000"/>
                </a:solidFill>
              </a:rPr>
              <a:t>SODA 26]</a:t>
            </a:r>
            <a:endParaRPr kumimoji="0" lang="en-US" sz="2000" i="0" u="none" strike="noStrike" cap="none" spc="0" normalizeH="0" baseline="0" dirty="0">
              <a:ln>
                <a:noFill/>
              </a:ln>
              <a:solidFill>
                <a:srgbClr val="FFC000"/>
              </a:solidFill>
              <a:effectLst/>
              <a:uFillTx/>
              <a:latin typeface="Lato Regular"/>
              <a:ea typeface="Lato Regular"/>
              <a:cs typeface="Lato Regular"/>
              <a:sym typeface="Lato Regular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C87B41E-DD95-4087-B1F5-96C641230C46}"/>
              </a:ext>
            </a:extLst>
          </p:cNvPr>
          <p:cNvSpPr txBox="1"/>
          <p:nvPr/>
        </p:nvSpPr>
        <p:spPr>
          <a:xfrm>
            <a:off x="2834052" y="8428614"/>
            <a:ext cx="1288815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rgbClr val="FFC000"/>
                </a:solidFill>
              </a:rPr>
              <a:t>CPIPs</a:t>
            </a:r>
            <a:endParaRPr kumimoji="0" lang="en-US" sz="3600" i="0" u="none" strike="noStrike" cap="none" spc="0" normalizeH="0" baseline="0" dirty="0">
              <a:ln>
                <a:noFill/>
              </a:ln>
              <a:solidFill>
                <a:srgbClr val="FFC000"/>
              </a:solidFill>
              <a:effectLst/>
              <a:uFillTx/>
              <a:sym typeface="Lato Regular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2682DC9-CA94-4426-BC4F-2FFC01862CD3}"/>
                  </a:ext>
                </a:extLst>
              </p:cNvPr>
              <p:cNvSpPr txBox="1"/>
              <p:nvPr/>
            </p:nvSpPr>
            <p:spPr>
              <a:xfrm>
                <a:off x="16192608" y="7974100"/>
                <a:ext cx="3421449" cy="71814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lang="en-US" sz="4000" i="1" dirty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4000" b="0" i="1" dirty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1+</m:t>
                    </m:r>
                    <m:r>
                      <a:rPr lang="en-US" sz="4000" b="0" i="1" dirty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sz="4000" b="0" i="1" dirty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0" lang="en-US" sz="4000" b="0" i="0" u="none" strike="noStrike" cap="none" spc="0" normalizeH="0" baseline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FillTx/>
                    <a:sym typeface="Lato Regular"/>
                  </a:rPr>
                  <a:t>-</a:t>
                </a:r>
                <a:r>
                  <a:rPr kumimoji="0" lang="en-US" sz="3600" b="0" i="0" u="none" strike="noStrike" cap="none" spc="0" normalizeH="0" baseline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FillTx/>
                    <a:latin typeface="Lato Regular"/>
                    <a:ea typeface="Lato Regular"/>
                    <a:cs typeface="Lato Regular"/>
                    <a:sym typeface="Lato Regular"/>
                  </a:rPr>
                  <a:t>feasible</a:t>
                </a:r>
                <a:endParaRPr kumimoji="0" lang="en-US" sz="4000" b="0" i="0" u="none" strike="noStrike" cap="none" spc="0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2682DC9-CA94-4426-BC4F-2FFC01862C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2608" y="7974100"/>
                <a:ext cx="3421449" cy="718145"/>
              </a:xfrm>
              <a:prstGeom prst="rect">
                <a:avLst/>
              </a:prstGeom>
              <a:blipFill>
                <a:blip r:embed="rId6"/>
                <a:stretch>
                  <a:fillRect t="-14407" r="-6050" b="-34746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BE5F559-344E-4C19-AC41-3926CA98DC07}"/>
                  </a:ext>
                </a:extLst>
              </p:cNvPr>
              <p:cNvSpPr txBox="1"/>
              <p:nvPr/>
            </p:nvSpPr>
            <p:spPr>
              <a:xfrm>
                <a:off x="15321635" y="8723023"/>
                <a:ext cx="5491632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r>
                  <a:rPr kumimoji="0" lang="en-US" sz="3600" b="0" u="none" strike="noStrike" cap="none" spc="0" normalizeH="0" baseline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FillTx/>
                    <a:sym typeface="Lato Regular"/>
                  </a:rPr>
                  <a:t>if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𝐵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≫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𝑝𝑜𝑙𝑦</m:t>
                    </m:r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(</m:t>
                    </m:r>
                    <m:func>
                      <m:funcPr>
                        <m:ctrlP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kumimoji="0" lang="en-US" sz="3600" b="0" i="0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log</m:t>
                        </m:r>
                      </m:fName>
                      <m:e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𝑚</m:t>
                        </m:r>
                      </m:e>
                    </m:func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,</m:t>
                    </m:r>
                    <m:f>
                      <m:fPr>
                        <m:type m:val="skw"/>
                        <m:ctrlP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</m:ctrlPr>
                      </m:fPr>
                      <m:num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1</m:t>
                        </m:r>
                      </m:num>
                      <m:den>
                        <m:r>
                          <a:rPr kumimoji="0" lang="en-US" sz="36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sym typeface="Lato Regular"/>
                          </a:rPr>
                          <m:t>𝜀</m:t>
                        </m:r>
                      </m:den>
                    </m:f>
                    <m:r>
                      <a:rPr kumimoji="0" lang="en-US" sz="36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FillTx/>
                        <a:latin typeface="Cambria Math" panose="02040503050406030204" pitchFamily="18" charset="0"/>
                        <a:sym typeface="Lato Regular"/>
                      </a:rPr>
                      <m:t>,</m:t>
                    </m:r>
                    <m:f>
                      <m:fPr>
                        <m:type m:val="skw"/>
                        <m:ctrlPr>
                          <a:rPr lang="en-US" sz="3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sz="36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kumimoji="0" lang="en-US" sz="3600" b="0" i="0" u="none" strike="noStrike" cap="none" spc="0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uFillTx/>
                  <a:sym typeface="Lato Regular"/>
                </a:endParaRPr>
              </a:p>
            </p:txBody>
          </p:sp>
        </mc:Choice>
        <mc:Fallback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BE5F559-344E-4C19-AC41-3926CA98DC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21635" y="8723023"/>
                <a:ext cx="5491632" cy="656590"/>
              </a:xfrm>
              <a:prstGeom prst="rect">
                <a:avLst/>
              </a:prstGeom>
              <a:blipFill>
                <a:blip r:embed="rId7"/>
                <a:stretch>
                  <a:fillRect l="-3663" t="-14815" b="-31481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87EF9C8-1447-4345-A428-9500043568E2}"/>
                  </a:ext>
                </a:extLst>
              </p:cNvPr>
              <p:cNvSpPr txBox="1"/>
              <p:nvPr/>
            </p:nvSpPr>
            <p:spPr>
              <a:xfrm>
                <a:off x="6326900" y="7936171"/>
                <a:ext cx="4429225" cy="145680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4800" b="0" i="0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(</m:t>
                      </m:r>
                      <m:r>
                        <a:rPr kumimoji="0" lang="en-US" sz="48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1+</m:t>
                      </m:r>
                      <m:r>
                        <a:rPr kumimoji="0" lang="en-US" sz="48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𝜀</m:t>
                      </m:r>
                      <m:r>
                        <a:rPr kumimoji="0" lang="en-US" sz="48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Lato Regular"/>
                          <a:cs typeface="Lato Regular"/>
                          <a:sym typeface="Lato Regular"/>
                        </a:rPr>
                        <m:t>)</m:t>
                      </m:r>
                    </m:oMath>
                  </m:oMathPara>
                </a14:m>
                <a:endParaRPr kumimoji="0" lang="en-US" sz="48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endParaRPr>
              </a:p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4000" b="0" i="0" u="none" strike="noStrike" cap="none" spc="0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if </a:t>
                </a:r>
                <a14:m>
                  <m:oMath xmlns:m="http://schemas.openxmlformats.org/officeDocument/2006/math">
                    <m:r>
                      <a:rPr kumimoji="0" lang="en-US" sz="40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𝐵</m:t>
                    </m:r>
                    <m:r>
                      <a:rPr kumimoji="0" lang="en-US" sz="40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=</m:t>
                    </m:r>
                    <m:r>
                      <m:rPr>
                        <m:sty m:val="p"/>
                      </m:rPr>
                      <a:rPr kumimoji="0" lang="en-US" sz="4000" b="0" i="0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Ω</m:t>
                    </m:r>
                    <m:r>
                      <a:rPr kumimoji="0" lang="en-US" sz="40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(</m:t>
                    </m:r>
                    <m:r>
                      <m:rPr>
                        <m:sty m:val="p"/>
                      </m:rPr>
                      <a:rPr kumimoji="0" lang="en-US" sz="40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log</m:t>
                    </m:r>
                    <m:r>
                      <a:rPr kumimoji="0" lang="en-US" sz="40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 </m:t>
                    </m:r>
                    <m:r>
                      <a:rPr kumimoji="0" lang="en-US" sz="40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𝑚</m:t>
                    </m:r>
                    <m:r>
                      <a:rPr kumimoji="0" lang="en-US" sz="40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/</m:t>
                    </m:r>
                    <m:sSup>
                      <m:sSupPr>
                        <m:ctrlP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</m:ctrlPr>
                      </m:sSupPr>
                      <m:e>
                        <m: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𝜀</m:t>
                        </m:r>
                      </m:e>
                      <m:sup>
                        <m:r>
                          <a:rPr kumimoji="0" lang="en-US" sz="40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ea typeface="Lato Regular"/>
                            <a:cs typeface="Lato Regular"/>
                            <a:sym typeface="Lato Regular"/>
                          </a:rPr>
                          <m:t>2</m:t>
                        </m:r>
                      </m:sup>
                    </m:sSup>
                    <m:r>
                      <a:rPr kumimoji="0" lang="en-US" sz="4000" b="0" i="1" u="none" strike="noStrike" cap="none" spc="0" normalizeH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  <a:ea typeface="Lato Regular"/>
                        <a:cs typeface="Lato Regular"/>
                        <a:sym typeface="Lato Regular"/>
                      </a:rPr>
                      <m:t>)</m:t>
                    </m:r>
                  </m:oMath>
                </a14:m>
                <a:r>
                  <a:rPr kumimoji="0" lang="en-US" sz="4000" b="0" i="0" u="none" strike="noStrike" cap="none" spc="0" normalizeH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FillTx/>
                    <a:ea typeface="Lato Regular"/>
                    <a:cs typeface="Lato Regular"/>
                    <a:sym typeface="Lato Regular"/>
                  </a:rPr>
                  <a:t> </a:t>
                </a:r>
                <a:endParaRPr kumimoji="0" lang="en-US" sz="40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87EF9C8-1447-4345-A428-9500043568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6900" y="7936171"/>
                <a:ext cx="4429225" cy="1456809"/>
              </a:xfrm>
              <a:prstGeom prst="rect">
                <a:avLst/>
              </a:prstGeom>
              <a:blipFill>
                <a:blip r:embed="rId8"/>
                <a:stretch>
                  <a:fillRect l="-5372" b="-17155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B76027D-B3F8-4F4C-9963-2E6F34DA6C3F}"/>
                  </a:ext>
                </a:extLst>
              </p:cNvPr>
              <p:cNvSpPr txBox="1"/>
              <p:nvPr/>
            </p:nvSpPr>
            <p:spPr>
              <a:xfrm>
                <a:off x="11939897" y="8220707"/>
                <a:ext cx="2615396" cy="8412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2438338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4800" i="0" dirty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4800" i="1" dirty="0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en-US" sz="4800" b="0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4800" b="0" i="0" dirty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4800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func>
                      <m:r>
                        <a:rPr lang="en-US" sz="48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0" lang="en-US" sz="48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Lato Regular"/>
                  <a:ea typeface="Lato Regular"/>
                  <a:cs typeface="Lato Regular"/>
                  <a:sym typeface="Lato Regular"/>
                </a:endParaRPr>
              </a:p>
            </p:txBody>
          </p:sp>
        </mc:Choice>
        <mc:Fallback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B76027D-B3F8-4F4C-9963-2E6F34DA6C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39897" y="8220707"/>
                <a:ext cx="2615396" cy="84125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47653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ACCF8-1064-43F0-9C42-FCD8FFFE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with a sample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EC7F57-147E-4D91-BBA0-423C93DB3D90}"/>
              </a:ext>
            </a:extLst>
          </p:cNvPr>
          <p:cNvSpPr txBox="1"/>
          <p:nvPr/>
        </p:nvSpPr>
        <p:spPr>
          <a:xfrm>
            <a:off x="1752600" y="5880179"/>
            <a:ext cx="13822695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Model makes less stochastic assumptions than random orde</a:t>
            </a:r>
            <a:r>
              <a:rPr lang="en-US" sz="3600" dirty="0"/>
              <a:t>r, or IID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ea typeface="Lato Regular"/>
              <a:cs typeface="Lato Regular"/>
              <a:sym typeface="Lato Regular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2A9345A-3DCD-4A6C-B57E-537248854ED4}"/>
              </a:ext>
            </a:extLst>
          </p:cNvPr>
          <p:cNvSpPr txBox="1"/>
          <p:nvPr/>
        </p:nvSpPr>
        <p:spPr>
          <a:xfrm>
            <a:off x="1752600" y="4076700"/>
            <a:ext cx="1236396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Given a sample of the instance, explicitly </a:t>
            </a:r>
            <a:r>
              <a:rPr kumimoji="0" lang="en-US" sz="3600" b="0" i="0" u="sng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learn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 good strategy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C3425C9-AD93-4D64-BC15-55BE950DDF3F}"/>
              </a:ext>
            </a:extLst>
          </p:cNvPr>
          <p:cNvSpPr txBox="1"/>
          <p:nvPr/>
        </p:nvSpPr>
        <p:spPr>
          <a:xfrm>
            <a:off x="1752600" y="7683658"/>
            <a:ext cx="15621264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Open Questions:</a:t>
            </a: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 </a:t>
            </a:r>
            <a:r>
              <a:rPr kumimoji="0" lang="en-US" sz="360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Can we use samples to get better algos for other problems?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10B19D-EAC2-48E4-9650-F155E5E931FC}"/>
              </a:ext>
            </a:extLst>
          </p:cNvPr>
          <p:cNvSpPr txBox="1"/>
          <p:nvPr/>
        </p:nvSpPr>
        <p:spPr>
          <a:xfrm>
            <a:off x="2778760" y="8984138"/>
            <a:ext cx="547265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other scheduling problems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4D9580-6ACC-4DE8-BDE2-9274E33DFB77}"/>
              </a:ext>
            </a:extLst>
          </p:cNvPr>
          <p:cNvSpPr txBox="1"/>
          <p:nvPr/>
        </p:nvSpPr>
        <p:spPr>
          <a:xfrm>
            <a:off x="2778760" y="9796938"/>
            <a:ext cx="10518905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chemeClr val="tx1"/>
                </a:solidFill>
              </a:rPr>
              <a:t>network design: e.g., S</a:t>
            </a:r>
            <a:r>
              <a:rPr kumimoji="0" lang="en-US" sz="360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ea typeface="Lato Regular"/>
                <a:cs typeface="Lato Regular"/>
                <a:sym typeface="Lato Regular"/>
              </a:rPr>
              <a:t>teiner forest, 2-connectivity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5BFE00-0372-445E-BEEF-3D1FC6F3FA95}"/>
              </a:ext>
            </a:extLst>
          </p:cNvPr>
          <p:cNvSpPr txBox="1"/>
          <p:nvPr/>
        </p:nvSpPr>
        <p:spPr>
          <a:xfrm>
            <a:off x="2778759" y="10634026"/>
            <a:ext cx="5992025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chemeClr val="tx1"/>
                </a:solidFill>
              </a:rPr>
              <a:t>optimal results for set cover</a:t>
            </a:r>
            <a:endParaRPr kumimoji="0" lang="en-US" sz="360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ea typeface="Lato Regular"/>
              <a:cs typeface="Lato Regular"/>
              <a:sym typeface="Lato Regular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9FB679-31F5-4CCD-972B-FD51A8C8C512}"/>
              </a:ext>
            </a:extLst>
          </p:cNvPr>
          <p:cNvSpPr txBox="1"/>
          <p:nvPr/>
        </p:nvSpPr>
        <p:spPr>
          <a:xfrm>
            <a:off x="20538481" y="12158206"/>
            <a:ext cx="3326232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7200" b="1" i="0" u="none" strike="noStrike" cap="none" spc="0" normalizeH="0" baseline="0" dirty="0">
                <a:ln>
                  <a:noFill/>
                </a:ln>
                <a:effectLst/>
                <a:uFillTx/>
                <a:latin typeface="Lato Regular"/>
                <a:ea typeface="Lato Regular"/>
                <a:cs typeface="Lato Regular"/>
                <a:sym typeface="Lato Regular"/>
              </a:rPr>
              <a:t>Thanks!</a:t>
            </a:r>
          </a:p>
        </p:txBody>
      </p:sp>
    </p:spTree>
    <p:extLst>
      <p:ext uri="{BB962C8B-B14F-4D97-AF65-F5344CB8AC3E}">
        <p14:creationId xmlns:p14="http://schemas.microsoft.com/office/powerpoint/2010/main" val="36979730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9" grpId="0"/>
      <p:bldP spid="10" grpId="0"/>
      <p:bldP spid="13" grpId="0"/>
      <p:bldP spid="12" grpId="0"/>
    </p:bldLst>
  </p:timing>
</p:sld>
</file>

<file path=ppt/theme/theme1.xml><?xml version="1.0" encoding="utf-8"?>
<a:theme xmlns:a="http://schemas.openxmlformats.org/drawingml/2006/main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Lato Bold"/>
        <a:ea typeface="Lato Bold"/>
        <a:cs typeface="Lato Bold"/>
      </a:majorFont>
      <a:minorFont>
        <a:latin typeface="Lato Bold"/>
        <a:ea typeface="Lato Bold"/>
        <a:cs typeface="Lato Bold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Lato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Lato Regular"/>
            <a:ea typeface="Lato Regular"/>
            <a:cs typeface="Lato Regular"/>
            <a:sym typeface="Lat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Lato Bold"/>
        <a:ea typeface="Lato Bold"/>
        <a:cs typeface="Lato Bold"/>
      </a:majorFont>
      <a:minorFont>
        <a:latin typeface="Lato Bold"/>
        <a:ea typeface="Lato Bold"/>
        <a:cs typeface="Lato Bold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Lato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Lato Regular"/>
            <a:ea typeface="Lato Regular"/>
            <a:cs typeface="Lato Regular"/>
            <a:sym typeface="Lat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15500</TotalTime>
  <Words>2290</Words>
  <Application>Microsoft Office PowerPoint</Application>
  <PresentationFormat>Custom</PresentationFormat>
  <Paragraphs>372</Paragraphs>
  <Slides>34</Slides>
  <Notes>0</Notes>
  <HiddenSlides>5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Cambria Math</vt:lpstr>
      <vt:lpstr>Gotham Medium</vt:lpstr>
      <vt:lpstr>Lato</vt:lpstr>
      <vt:lpstr>Lato Bold</vt:lpstr>
      <vt:lpstr>Lato Regular</vt:lpstr>
      <vt:lpstr>20_BasicBlack</vt:lpstr>
      <vt:lpstr>Online Algorithms using Samples</vt:lpstr>
      <vt:lpstr>analysis of algorithms</vt:lpstr>
      <vt:lpstr>Online Algorithms</vt:lpstr>
      <vt:lpstr>Online Load Balancing</vt:lpstr>
      <vt:lpstr>Online Packing-Covering</vt:lpstr>
      <vt:lpstr>the price of uncertainty</vt:lpstr>
      <vt:lpstr>Model: Online with a Sample</vt:lpstr>
      <vt:lpstr>A Learning Viewpoint</vt:lpstr>
      <vt:lpstr>some results</vt:lpstr>
      <vt:lpstr>PowerPoint Presentation</vt:lpstr>
      <vt:lpstr>load balancing (parallel machines, unit sizes)</vt:lpstr>
      <vt:lpstr>load balancing (parallel machines, unit sizes)</vt:lpstr>
      <vt:lpstr>load balancing with sample</vt:lpstr>
      <vt:lpstr>three algorithmic ideas</vt:lpstr>
      <vt:lpstr>idea #1: convex opt</vt:lpstr>
      <vt:lpstr>compute weights?</vt:lpstr>
      <vt:lpstr>compute weights?</vt:lpstr>
      <vt:lpstr>proof of termination</vt:lpstr>
      <vt:lpstr>proof of termination</vt:lpstr>
      <vt:lpstr>compute weights?</vt:lpstr>
      <vt:lpstr>idea #2b: how many parallel rounds?</vt:lpstr>
      <vt:lpstr>idea #2b: how many parallel rounds?</vt:lpstr>
      <vt:lpstr>proof of expansion lemma</vt:lpstr>
      <vt:lpstr>proof of expansion lemma</vt:lpstr>
      <vt:lpstr>compute weights?</vt:lpstr>
      <vt:lpstr>idea #3: estimate using the sample</vt:lpstr>
      <vt:lpstr>…which completes the proof</vt:lpstr>
      <vt:lpstr>PowerPoint Presentation</vt:lpstr>
      <vt:lpstr>deeper connection to parallel algos</vt:lpstr>
      <vt:lpstr>deeper connection to parallel algos</vt:lpstr>
      <vt:lpstr>Young’s Parallel Algo for Packing/Covering</vt:lpstr>
      <vt:lpstr>Comparison of two “parallel-based” ideas</vt:lpstr>
      <vt:lpstr>some results</vt:lpstr>
      <vt:lpstr>online with a sample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Online Algorithms: going beyond the worst-case</dc:title>
  <dc:creator>Anupam Gupta</dc:creator>
  <cp:lastModifiedBy>Anupam Gupta</cp:lastModifiedBy>
  <cp:revision>288</cp:revision>
  <dcterms:modified xsi:type="dcterms:W3CDTF">2026-06-22T23:16:05Z</dcterms:modified>
</cp:coreProperties>
</file>