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7" r:id="rId2"/>
    <p:sldId id="343" r:id="rId3"/>
    <p:sldId id="347" r:id="rId4"/>
    <p:sldId id="258" r:id="rId5"/>
    <p:sldId id="259" r:id="rId6"/>
    <p:sldId id="344" r:id="rId7"/>
    <p:sldId id="302" r:id="rId8"/>
    <p:sldId id="303" r:id="rId9"/>
    <p:sldId id="264" r:id="rId10"/>
    <p:sldId id="342" r:id="rId11"/>
    <p:sldId id="345" r:id="rId12"/>
    <p:sldId id="304" r:id="rId13"/>
    <p:sldId id="266" r:id="rId14"/>
    <p:sldId id="305" r:id="rId15"/>
    <p:sldId id="306" r:id="rId16"/>
    <p:sldId id="346" r:id="rId17"/>
    <p:sldId id="269" r:id="rId18"/>
    <p:sldId id="307" r:id="rId19"/>
    <p:sldId id="271" r:id="rId20"/>
    <p:sldId id="308" r:id="rId21"/>
    <p:sldId id="312" r:id="rId22"/>
    <p:sldId id="313" r:id="rId23"/>
    <p:sldId id="314" r:id="rId24"/>
    <p:sldId id="315" r:id="rId25"/>
    <p:sldId id="316" r:id="rId26"/>
    <p:sldId id="309" r:id="rId27"/>
    <p:sldId id="290" r:id="rId28"/>
    <p:sldId id="291" r:id="rId29"/>
    <p:sldId id="329" r:id="rId30"/>
    <p:sldId id="292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6" r:id="rId40"/>
    <p:sldId id="327" r:id="rId41"/>
    <p:sldId id="328" r:id="rId42"/>
    <p:sldId id="296" r:id="rId43"/>
    <p:sldId id="348" r:id="rId44"/>
    <p:sldId id="311" r:id="rId45"/>
    <p:sldId id="330" r:id="rId46"/>
    <p:sldId id="331" r:id="rId47"/>
    <p:sldId id="332" r:id="rId48"/>
    <p:sldId id="333" r:id="rId49"/>
    <p:sldId id="334" r:id="rId50"/>
    <p:sldId id="339" r:id="rId51"/>
    <p:sldId id="341" r:id="rId52"/>
    <p:sldId id="340" r:id="rId53"/>
    <p:sldId id="310" r:id="rId54"/>
    <p:sldId id="298" r:id="rId55"/>
    <p:sldId id="299" r:id="rId56"/>
    <p:sldId id="300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000FF"/>
    <a:srgbClr val="00CC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02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816" y="5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F3E199F6-7446-453F-99F2-1A6E5A46EA22}" type="datetimeFigureOut">
              <a:rPr lang="en-US" smtClean="0"/>
              <a:pPr/>
              <a:t>4/30/2017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F254068A-8B0F-4B11-8535-1422FF2506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41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16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72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57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2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DAF7E-E442-40DD-BF65-D615D253970A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97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1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8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0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425388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41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3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66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6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5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54D3-AD2A-472A-B78E-D0A85DD0437A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965B9-2BEF-49C3-8001-72214F5A3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3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3C7B54D3-AD2A-472A-B78E-D0A85DD0437A}" type="datetimeFigureOut">
              <a:rPr lang="en-US" smtClean="0"/>
              <a:pPr/>
              <a:t>4/30/2017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5CB965B9-2BEF-49C3-8001-72214F5A3E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9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48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0.png"/><Relationship Id="rId7" Type="http://schemas.openxmlformats.org/officeDocument/2006/relationships/image" Target="../media/image62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0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5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5.png"/><Relationship Id="rId3" Type="http://schemas.openxmlformats.org/officeDocument/2006/relationships/image" Target="../media/image73.png"/><Relationship Id="rId12" Type="http://schemas.openxmlformats.org/officeDocument/2006/relationships/image" Target="../media/image84.png"/><Relationship Id="rId17" Type="http://schemas.openxmlformats.org/officeDocument/2006/relationships/image" Target="../media/image89.png"/><Relationship Id="rId2" Type="http://schemas.openxmlformats.org/officeDocument/2006/relationships/image" Target="../media/image72.png"/><Relationship Id="rId16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3.png"/><Relationship Id="rId5" Type="http://schemas.openxmlformats.org/officeDocument/2006/relationships/image" Target="../media/image75.png"/><Relationship Id="rId15" Type="http://schemas.openxmlformats.org/officeDocument/2006/relationships/image" Target="../media/image87.png"/><Relationship Id="rId10" Type="http://schemas.openxmlformats.org/officeDocument/2006/relationships/image" Target="../media/image82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6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959864"/>
            <a:ext cx="8763000" cy="13716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>Dynamic and Online Algorithms:</a:t>
            </a:r>
            <a:b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</a:br>
            <a:endParaRPr lang="en-US" sz="4800" b="1" dirty="0">
              <a:solidFill>
                <a:srgbClr val="0000FF"/>
              </a:solidFill>
              <a:latin typeface="Corbel" panose="020B0503020204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895600" y="4191000"/>
            <a:ext cx="6400800" cy="2133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Anupam Gupta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Carnegie Mellon University</a:t>
            </a:r>
          </a:p>
          <a:p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Based on joint works with: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Albert Gu, Guru Guruganesh,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Ravishankar Krishnaswamy, </a:t>
            </a:r>
            <a:r>
              <a:rPr lang="en-US" sz="1800" dirty="0">
                <a:solidFill>
                  <a:schemeClr val="tx2"/>
                </a:solidFill>
              </a:rPr>
              <a:t>Amit Kumar, Debmalya </a:t>
            </a:r>
            <a:r>
              <a:rPr lang="en-US" sz="1800" dirty="0" smtClean="0">
                <a:solidFill>
                  <a:schemeClr val="tx2"/>
                </a:solidFill>
              </a:rPr>
              <a:t>Panigrahi,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Cliff Stein, and David Wajc</a:t>
            </a:r>
          </a:p>
        </p:txBody>
      </p:sp>
    </p:spTree>
    <p:extLst>
      <p:ext uri="{BB962C8B-B14F-4D97-AF65-F5344CB8AC3E}">
        <p14:creationId xmlns:p14="http://schemas.microsoft.com/office/powerpoint/2010/main" val="52549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2: online spanning tree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528812" y="3693943"/>
                <a:ext cx="9674575" cy="22624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Start with a single point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</m:oMath>
                </a14:m>
                <a:endParaRPr lang="en-US" sz="2000" baseline="-25000" dirty="0">
                  <a:solidFill>
                    <a:srgbClr val="C00000"/>
                  </a:solidFill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At time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, new point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arrives</a:t>
                </a:r>
                <a:endParaRPr lang="en-US" sz="2000" dirty="0"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	Distances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𝑑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(</m:t>
                    </m:r>
                    <m:r>
                      <a:rPr lang="en-US" sz="2000" i="1" dirty="0" err="1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4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, </m:t>
                    </m:r>
                    <m:r>
                      <a:rPr lang="en-US" sz="2000" i="1" dirty="0" err="1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4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𝑗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𝑗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&lt;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revealed </a:t>
                </a:r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                       		//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𝑑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(.,.) 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satisfy triangle </a:t>
                </a:r>
                <a:r>
                  <a:rPr lang="en-US" sz="2000" dirty="0" err="1" smtClean="0">
                    <a:latin typeface="Corbel" panose="020B0503020204020204" pitchFamily="34" charset="0"/>
                  </a:rPr>
                  <a:t>ineq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.</a:t>
                </a:r>
                <a:endParaRPr lang="en-US" sz="2000" dirty="0"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Want:</a:t>
                </a:r>
                <a:r>
                  <a:rPr lang="en-US" sz="2000" dirty="0">
                    <a:latin typeface="Corbel" panose="020B0503020204020204" pitchFamily="34" charset="0"/>
                  </a:rPr>
                  <a:t> At any time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,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spanning tree on revealed points</a:t>
                </a:r>
                <a:endParaRPr lang="en-US" sz="2000" dirty="0"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Goal: 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Minimize tree cost </a:t>
                </a:r>
                <a:endParaRPr lang="en-US" sz="2000" b="1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2" y="3693943"/>
                <a:ext cx="9674575" cy="2262421"/>
              </a:xfrm>
              <a:prstGeom prst="rect">
                <a:avLst/>
              </a:prstGeom>
              <a:blipFill>
                <a:blip r:embed="rId2"/>
                <a:stretch>
                  <a:fillRect l="-693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565006" y="20854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0</a:t>
            </a:r>
            <a:endParaRPr lang="en-US" baseline="-25000" dirty="0"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4406" y="17806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79406" y="331633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2</a:t>
            </a:r>
            <a:endParaRPr lang="en-US" baseline="-25000" dirty="0"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9406" y="24664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Calibri"/>
              </a:rPr>
              <a:t>v</a:t>
            </a:r>
            <a:r>
              <a:rPr lang="en-US" sz="2000" baseline="-2500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23" name="Straight Connector 22"/>
          <p:cNvCxnSpPr>
            <a:stCxn id="31" idx="6"/>
            <a:endCxn id="29" idx="1"/>
          </p:cNvCxnSpPr>
          <p:nvPr/>
        </p:nvCxnSpPr>
        <p:spPr>
          <a:xfrm>
            <a:off x="5107806" y="2226201"/>
            <a:ext cx="784318" cy="26258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7" idx="1"/>
            <a:endCxn id="29" idx="5"/>
          </p:cNvCxnSpPr>
          <p:nvPr/>
        </p:nvCxnSpPr>
        <p:spPr>
          <a:xfrm flipH="1" flipV="1">
            <a:off x="5999888" y="2596551"/>
            <a:ext cx="882836" cy="9590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0" idx="1"/>
            <a:endCxn id="29" idx="6"/>
          </p:cNvCxnSpPr>
          <p:nvPr/>
        </p:nvCxnSpPr>
        <p:spPr>
          <a:xfrm flipH="1" flipV="1">
            <a:off x="6022206" y="2542669"/>
            <a:ext cx="631918" cy="32711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1" idx="4"/>
            <a:endCxn id="28" idx="0"/>
          </p:cNvCxnSpPr>
          <p:nvPr/>
        </p:nvCxnSpPr>
        <p:spPr>
          <a:xfrm>
            <a:off x="5031606" y="2302401"/>
            <a:ext cx="304800" cy="2402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860406" y="35332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5260206" y="25426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869806" y="2466469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631806" y="28474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4955406" y="2150001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960982" y="255433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4</a:t>
            </a:r>
            <a:endParaRPr lang="en-US" baseline="-25000" dirty="0"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Theorem: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cost(Greedy tree) </a:t>
                </a:r>
                <a:r>
                  <a:rPr lang="en-US" sz="2000" dirty="0">
                    <a:latin typeface="Corbel" panose="020B0503020204020204" pitchFamily="34" charset="0"/>
                  </a:rPr>
                  <a:t>≤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 ×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MST(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, …, </m:t>
                    </m:r>
                    <m:r>
                      <a:rPr lang="en-US" sz="2000" i="1" dirty="0" err="1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/>
                </a:r>
                <a:b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</a:br>
                <a:r>
                  <a:rPr lang="en-US" sz="2000" dirty="0" smtClean="0">
                    <a:latin typeface="Corbel" panose="020B0503020204020204" pitchFamily="34" charset="0"/>
                  </a:rPr>
                  <a:t>Matching </a:t>
                </a:r>
                <a:r>
                  <a:rPr lang="en-US" sz="2000" dirty="0">
                    <a:latin typeface="Corbel" panose="020B0503020204020204" pitchFamily="34" charset="0"/>
                  </a:rPr>
                  <a:t>lower bound of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  <a:sym typeface="Symbol"/>
                  </a:rPr>
                  <a:t>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.		          </a:t>
                </a:r>
                <a:r>
                  <a:rPr lang="en-US" sz="28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 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		      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Imase</a:t>
                </a:r>
                <a:r>
                  <a:rPr lang="en-US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Waxman ‘91]</a:t>
                </a:r>
                <a:endParaRPr lang="en-US" sz="2000" dirty="0">
                  <a:solidFill>
                    <a:schemeClr val="accent2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  <a:blipFill>
                <a:blip r:embed="rId3"/>
                <a:stretch>
                  <a:fillRect l="-666" t="-4412" b="-9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433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2: online spanning tree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Theorem: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cost(Greedy tree) </a:t>
                </a:r>
                <a:r>
                  <a:rPr lang="en-US" sz="2000" dirty="0">
                    <a:latin typeface="Corbel" panose="020B0503020204020204" pitchFamily="34" charset="0"/>
                  </a:rPr>
                  <a:t>≤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 ×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MST(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, …, </m:t>
                    </m:r>
                    <m:r>
                      <a:rPr lang="en-US" sz="2000" i="1" dirty="0" err="1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/>
                </a:r>
                <a:b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</a:br>
                <a:r>
                  <a:rPr lang="en-US" sz="2000" dirty="0" smtClean="0">
                    <a:latin typeface="Corbel" panose="020B0503020204020204" pitchFamily="34" charset="0"/>
                  </a:rPr>
                  <a:t>Matching </a:t>
                </a:r>
                <a:r>
                  <a:rPr lang="en-US" sz="2000" dirty="0">
                    <a:latin typeface="Corbel" panose="020B0503020204020204" pitchFamily="34" charset="0"/>
                  </a:rPr>
                  <a:t>lower bound of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  <a:sym typeface="Symbol"/>
                  </a:rPr>
                  <a:t>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.		          </a:t>
                </a:r>
                <a:r>
                  <a:rPr lang="en-US" sz="28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 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		      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Imase</a:t>
                </a:r>
                <a:r>
                  <a:rPr lang="en-US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Waxman ‘91]</a:t>
                </a:r>
                <a:endParaRPr lang="en-US" sz="2000" dirty="0">
                  <a:solidFill>
                    <a:schemeClr val="accent2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  <a:blipFill>
                <a:blip r:embed="rId3"/>
                <a:stretch>
                  <a:fillRect l="-666" t="-4412" b="-9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Connector 32"/>
          <p:cNvCxnSpPr/>
          <p:nvPr/>
        </p:nvCxnSpPr>
        <p:spPr>
          <a:xfrm flipV="1">
            <a:off x="2372868" y="3516654"/>
            <a:ext cx="7658100" cy="1732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9954768" y="3440454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276147" y="3608620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4430268" y="3724656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8240268" y="3737321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3343761" y="3803695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5535168" y="3800856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7235215" y="3803695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9268968" y="3803695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2296668" y="3440454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43" name="Straight Connector 42"/>
          <p:cNvCxnSpPr>
            <a:stCxn id="42" idx="5"/>
            <a:endCxn id="35" idx="2"/>
          </p:cNvCxnSpPr>
          <p:nvPr/>
        </p:nvCxnSpPr>
        <p:spPr>
          <a:xfrm>
            <a:off x="2426750" y="3570536"/>
            <a:ext cx="3849397" cy="1142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2" idx="5"/>
            <a:endCxn id="36" idx="1"/>
          </p:cNvCxnSpPr>
          <p:nvPr/>
        </p:nvCxnSpPr>
        <p:spPr>
          <a:xfrm>
            <a:off x="2426750" y="3570536"/>
            <a:ext cx="2025836" cy="17643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420007" y="3669527"/>
            <a:ext cx="1811721" cy="18677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2" idx="5"/>
            <a:endCxn id="38" idx="1"/>
          </p:cNvCxnSpPr>
          <p:nvPr/>
        </p:nvCxnSpPr>
        <p:spPr>
          <a:xfrm>
            <a:off x="2426750" y="3570536"/>
            <a:ext cx="939329" cy="25547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6" idx="6"/>
          </p:cNvCxnSpPr>
          <p:nvPr/>
        </p:nvCxnSpPr>
        <p:spPr>
          <a:xfrm>
            <a:off x="4582668" y="3800856"/>
            <a:ext cx="974818" cy="11643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5" idx="5"/>
            <a:endCxn id="40" idx="1"/>
          </p:cNvCxnSpPr>
          <p:nvPr/>
        </p:nvCxnSpPr>
        <p:spPr>
          <a:xfrm>
            <a:off x="6406229" y="3738702"/>
            <a:ext cx="851304" cy="8731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7" idx="6"/>
          </p:cNvCxnSpPr>
          <p:nvPr/>
        </p:nvCxnSpPr>
        <p:spPr>
          <a:xfrm>
            <a:off x="8392668" y="3813521"/>
            <a:ext cx="898618" cy="10661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898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3: set cover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528812" y="3693943"/>
                <a:ext cx="9674575" cy="22624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 smtClean="0">
                    <a:latin typeface="Corbel" panose="020B0503020204020204" pitchFamily="34" charset="0"/>
                  </a:rPr>
                  <a:t>Given collection of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000" dirty="0" smtClean="0">
                    <a:latin typeface="Corbel" panose="020B0503020204020204" pitchFamily="34" charset="0"/>
                  </a:rPr>
                  <a:t> sets </a:t>
                </a:r>
                <a:endParaRPr lang="en-US" sz="2000" baseline="-25000" dirty="0">
                  <a:solidFill>
                    <a:srgbClr val="C00000"/>
                  </a:solidFill>
                  <a:latin typeface="Corbel" panose="020B0503020204020204" pitchFamily="34" charset="0"/>
                </a:endParaRPr>
              </a:p>
              <a:p>
                <a:pPr marL="800100" lvl="1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At time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, new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element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arrives and reveals which sets it belongs to</a:t>
                </a: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 smtClean="0">
                    <a:latin typeface="Corbel" panose="020B0503020204020204" pitchFamily="34" charset="0"/>
                  </a:rPr>
                  <a:t>Want</a:t>
                </a:r>
                <a:r>
                  <a:rPr lang="en-US" sz="2000" b="1" dirty="0">
                    <a:latin typeface="Corbel" panose="020B0503020204020204" pitchFamily="34" charset="0"/>
                  </a:rPr>
                  <a:t>:</a:t>
                </a:r>
                <a:r>
                  <a:rPr lang="en-US" sz="2000" dirty="0">
                    <a:latin typeface="Corbel" panose="020B0503020204020204" pitchFamily="34" charset="0"/>
                  </a:rPr>
                  <a:t> At any time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,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maintain set cover on revealed elements</a:t>
                </a:r>
                <a:endParaRPr lang="en-US" sz="2000" dirty="0"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Goal: 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Minimize cost of set cover.</a:t>
                </a:r>
                <a:endParaRPr lang="en-US" sz="2000" b="1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2" y="3693943"/>
                <a:ext cx="9674575" cy="2262421"/>
              </a:xfrm>
              <a:prstGeom prst="rect">
                <a:avLst/>
              </a:prstGeom>
              <a:blipFill>
                <a:blip r:embed="rId2"/>
                <a:stretch>
                  <a:fillRect l="-693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28811" y="5489816"/>
                <a:ext cx="10072141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 smtClean="0">
                    <a:latin typeface="Corbel" panose="020B0503020204020204" pitchFamily="34" charset="0"/>
                  </a:rPr>
                  <a:t>Theorem: </a:t>
                </a:r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cost(algorithm) </a:t>
                </a:r>
                <a:r>
                  <a:rPr lang="en-US" sz="2000" dirty="0">
                    <a:latin typeface="Corbel" panose="020B0503020204020204" pitchFamily="34" charset="0"/>
                  </a:rPr>
                  <a:t>≤ </a:t>
                </a:r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O(log m 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 × </a:t>
                </a:r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OPT(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, …, </m:t>
                    </m:r>
                    <m:r>
                      <a:rPr lang="en-US" sz="20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endParaRPr lang="en-US" sz="2000" dirty="0">
                  <a:solidFill>
                    <a:srgbClr val="FF0000"/>
                  </a:solidFill>
                  <a:latin typeface="Corbel" panose="020B0503020204020204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	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Matching </a:t>
                </a:r>
                <a:r>
                  <a:rPr lang="en-US" sz="2000" dirty="0">
                    <a:latin typeface="Corbel" panose="020B0503020204020204" pitchFamily="34" charset="0"/>
                  </a:rPr>
                  <a:t>lower bound 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on deterministic </a:t>
                </a:r>
                <a:r>
                  <a:rPr lang="en-US" sz="2000" dirty="0" err="1" smtClean="0">
                    <a:latin typeface="Corbel" panose="020B0503020204020204" pitchFamily="34" charset="0"/>
                  </a:rPr>
                  <a:t>algos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. 	       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Alon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</a:t>
                </a:r>
                <a:r>
                  <a:rPr lang="en-US" dirty="0" err="1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Awerbuch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Azar Buchbinder </a:t>
                </a:r>
                <a:r>
                  <a:rPr lang="en-US" dirty="0" err="1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Naor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‘05]</a:t>
                </a:r>
                <a:endParaRPr lang="en-US" sz="2000" dirty="0">
                  <a:solidFill>
                    <a:schemeClr val="accent2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1" y="5489816"/>
                <a:ext cx="10072141" cy="769441"/>
              </a:xfrm>
              <a:prstGeom prst="rect">
                <a:avLst/>
              </a:prstGeom>
              <a:blipFill>
                <a:blip r:embed="rId3"/>
                <a:stretch>
                  <a:fillRect l="-666" t="-4762" r="-242" b="-13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080083" y="1982803"/>
            <a:ext cx="5476775" cy="11646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46358" y="2059806"/>
            <a:ext cx="4494998" cy="10202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0383" y="2146434"/>
            <a:ext cx="3474720" cy="82777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13659" y="2233061"/>
            <a:ext cx="2435192" cy="6737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670307" y="2348564"/>
            <a:ext cx="1463040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69654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654" y="2300262"/>
                <a:ext cx="539443" cy="461665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07411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411" y="2300262"/>
                <a:ext cx="539443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52285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285" y="2300262"/>
                <a:ext cx="539443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097159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7159" y="2300262"/>
                <a:ext cx="539443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042035" y="2300262"/>
                <a:ext cx="532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035" y="2300262"/>
                <a:ext cx="532325" cy="461665"/>
              </a:xfrm>
              <a:prstGeom prst="rect">
                <a:avLst/>
              </a:prstGeom>
              <a:blipFill>
                <a:blip r:embed="rId8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2639016" y="1601038"/>
            <a:ext cx="1331216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88588" y="1715474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841756" y="1783374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56032" y="1705848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814596" y="1686597"/>
            <a:ext cx="2350595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9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competitive analysis: pros and cons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38200" y="2079488"/>
            <a:ext cx="7487947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latin typeface="Corbel" panose="020B0503020204020204" pitchFamily="34" charset="0"/>
              </a:rPr>
              <a:t>Concrete model, allows for rigorous analysis of online algorithms</a:t>
            </a:r>
          </a:p>
          <a:p>
            <a:endParaRPr lang="en-US" sz="2000" dirty="0" smtClean="0">
              <a:latin typeface="Corbel" panose="020B0503020204020204" pitchFamily="34" charset="0"/>
            </a:endParaRPr>
          </a:p>
          <a:p>
            <a:r>
              <a:rPr lang="en-US" sz="2000" dirty="0" smtClean="0">
                <a:solidFill>
                  <a:srgbClr val="00B050"/>
                </a:solidFill>
                <a:latin typeface="Corbel" panose="020B0503020204020204" pitchFamily="34" charset="0"/>
              </a:rPr>
              <a:t>Very </a:t>
            </a:r>
            <a:r>
              <a:rPr lang="en-US" sz="2000" dirty="0">
                <a:solidFill>
                  <a:srgbClr val="00B050"/>
                </a:solidFill>
                <a:latin typeface="Corbel" panose="020B0503020204020204" pitchFamily="34" charset="0"/>
              </a:rPr>
              <a:t>successful </a:t>
            </a:r>
            <a:r>
              <a:rPr lang="en-US" sz="2000" dirty="0" smtClean="0">
                <a:solidFill>
                  <a:srgbClr val="00B050"/>
                </a:solidFill>
                <a:latin typeface="Corbel" panose="020B0503020204020204" pitchFamily="34" charset="0"/>
              </a:rPr>
              <a:t>in </a:t>
            </a:r>
            <a:r>
              <a:rPr lang="en-US" sz="2000" dirty="0">
                <a:solidFill>
                  <a:srgbClr val="00B050"/>
                </a:solidFill>
                <a:latin typeface="Corbel" panose="020B0503020204020204" pitchFamily="34" charset="0"/>
              </a:rPr>
              <a:t>many </a:t>
            </a:r>
            <a:r>
              <a:rPr lang="en-US" sz="2000" dirty="0" smtClean="0">
                <a:solidFill>
                  <a:srgbClr val="00B050"/>
                </a:solidFill>
                <a:latin typeface="Corbel" panose="020B0503020204020204" pitchFamily="34" charset="0"/>
              </a:rPr>
              <a:t>settings</a:t>
            </a:r>
          </a:p>
          <a:p>
            <a:r>
              <a:rPr lang="en-US" dirty="0" smtClean="0">
                <a:latin typeface="Corbel" panose="020B0503020204020204" pitchFamily="34" charset="0"/>
              </a:rPr>
              <a:t>— paging/caching, routing</a:t>
            </a:r>
            <a:r>
              <a:rPr lang="en-US" dirty="0">
                <a:latin typeface="Corbel" panose="020B0503020204020204" pitchFamily="34" charset="0"/>
              </a:rPr>
              <a:t>, network design, scheduling, resource allocation</a:t>
            </a:r>
            <a:r>
              <a:rPr lang="en-US" dirty="0" smtClean="0">
                <a:latin typeface="Corbel" panose="020B0503020204020204" pitchFamily="34" charset="0"/>
              </a:rPr>
              <a:t>…</a:t>
            </a:r>
          </a:p>
          <a:p>
            <a:r>
              <a:rPr lang="en-US" dirty="0">
                <a:latin typeface="Corbel" panose="020B0503020204020204" pitchFamily="34" charset="0"/>
              </a:rPr>
              <a:t>— </a:t>
            </a:r>
            <a:r>
              <a:rPr lang="en-US" dirty="0" smtClean="0">
                <a:latin typeface="Corbel" panose="020B0503020204020204" pitchFamily="34" charset="0"/>
              </a:rPr>
              <a:t>tight competitive ratios</a:t>
            </a: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199" y="4041685"/>
            <a:ext cx="630172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orbel" panose="020B0503020204020204" pitchFamily="34" charset="0"/>
              </a:rPr>
              <a:t>T</a:t>
            </a:r>
            <a:r>
              <a:rPr lang="en-US" sz="2000" dirty="0" smtClean="0">
                <a:solidFill>
                  <a:srgbClr val="C00000"/>
                </a:solidFill>
                <a:latin typeface="Corbel" panose="020B0503020204020204" pitchFamily="34" charset="0"/>
              </a:rPr>
              <a:t>he model is very rigid, and the worst-case bounds we get </a:t>
            </a:r>
          </a:p>
          <a:p>
            <a:r>
              <a:rPr lang="en-US" dirty="0" smtClean="0">
                <a:latin typeface="Corbel" panose="020B0503020204020204" pitchFamily="34" charset="0"/>
              </a:rPr>
              <a:t>— basis of today’s talk</a:t>
            </a: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34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(dynamic) online algorithms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537181" y="1881520"/>
                <a:ext cx="8458200" cy="20464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At </a:t>
                </a:r>
                <a:r>
                  <a:rPr lang="en-US" sz="2400" dirty="0">
                    <a:latin typeface="Corbel" panose="020B0503020204020204" pitchFamily="34" charset="0"/>
                  </a:rPr>
                  <a:t>any time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, </a:t>
                </a: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maintain </a:t>
                </a:r>
                <a:r>
                  <a:rPr lang="en-US" sz="2400" dirty="0">
                    <a:latin typeface="Corbel" panose="020B0503020204020204" pitchFamily="34" charset="0"/>
                  </a:rPr>
                  <a:t>a solution for the current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input</a:t>
                </a: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past </a:t>
                </a:r>
                <a:r>
                  <a:rPr lang="en-US" sz="2400" dirty="0">
                    <a:latin typeface="Corbel" panose="020B0503020204020204" pitchFamily="34" charset="0"/>
                  </a:rPr>
                  <a:t>decisions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are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irrevocable</a:t>
                </a:r>
                <a:r>
                  <a:rPr lang="en-US" sz="2400" dirty="0">
                    <a:latin typeface="Corbel" panose="020B0503020204020204" pitchFamily="34" charset="0"/>
                  </a:rPr>
                  <a:t>	</a:t>
                </a:r>
                <a:endParaRPr lang="en-US" sz="2400" dirty="0" smtClean="0">
                  <a:latin typeface="Corbel" panose="020B0503020204020204" pitchFamily="34" charset="0"/>
                </a:endParaRP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solution </a:t>
                </a:r>
                <a:r>
                  <a:rPr lang="en-US" sz="2400" dirty="0">
                    <a:latin typeface="Corbel" panose="020B0503020204020204" pitchFamily="34" charset="0"/>
                  </a:rPr>
                  <a:t>should be comparable to the </a:t>
                </a:r>
                <a:r>
                  <a:rPr lang="en-US" sz="24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best </a:t>
                </a:r>
                <a:r>
                  <a:rPr lang="en-US" sz="24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offline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algorithm </a:t>
                </a:r>
                <a:br>
                  <a:rPr lang="en-US" sz="2400" dirty="0" smtClean="0">
                    <a:latin typeface="Corbel" panose="020B0503020204020204" pitchFamily="34" charset="0"/>
                  </a:rPr>
                </a:br>
                <a:r>
                  <a:rPr lang="en-US" sz="2400" dirty="0" smtClean="0">
                    <a:latin typeface="Corbel" panose="020B0503020204020204" pitchFamily="34" charset="0"/>
                  </a:rPr>
                  <a:t>	which </a:t>
                </a:r>
                <a:r>
                  <a:rPr lang="en-US" sz="2400" dirty="0">
                    <a:latin typeface="Corbel" panose="020B0503020204020204" pitchFamily="34" charset="0"/>
                  </a:rPr>
                  <a:t>knows the input till time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. 	</a:t>
                </a:r>
              </a:p>
              <a:p>
                <a:pPr>
                  <a:spcBef>
                    <a:spcPct val="20000"/>
                  </a:spcBef>
                  <a:defRPr/>
                </a:pPr>
                <a:endParaRPr lang="en-US" sz="24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7181" y="1881520"/>
                <a:ext cx="8458200" cy="2046425"/>
              </a:xfrm>
              <a:prstGeom prst="rect">
                <a:avLst/>
              </a:prstGeom>
              <a:blipFill>
                <a:blip r:embed="rId2"/>
                <a:stretch>
                  <a:fillRect l="-1081" t="-2388" r="-288" b="-11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35932" y="4444958"/>
                <a:ext cx="844308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Competitive ratio  </a:t>
                </a:r>
                <a:r>
                  <a:rPr lang="en-US" sz="2400" dirty="0">
                    <a:latin typeface="Corbel" panose="020B0503020204020204" pitchFamily="34" charset="0"/>
                  </a:rPr>
                  <a:t>of an on-line algorithm on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…</m:t>
                    </m:r>
                  </m:oMath>
                </a14:m>
                <a:endParaRPr lang="en-IN" sz="2400" dirty="0">
                  <a:latin typeface="Corbel" panose="020B0503020204020204" pitchFamily="34" charset="0"/>
                </a:endParaRPr>
              </a:p>
              <a:p>
                <a:r>
                  <a:rPr lang="en-US" sz="2000" dirty="0">
                    <a:latin typeface="Corbel" panose="020B0503020204020204" pitchFamily="34" charset="0"/>
                  </a:rPr>
                  <a:t>                          </a:t>
                </a:r>
              </a:p>
              <a:p>
                <a:endParaRPr lang="en-IN" sz="20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932" y="4444958"/>
                <a:ext cx="8443081" cy="1077218"/>
              </a:xfrm>
              <a:prstGeom prst="rect">
                <a:avLst/>
              </a:prstGeom>
              <a:blipFill>
                <a:blip r:embed="rId3"/>
                <a:stretch>
                  <a:fillRect l="-1155" t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40932" y="4984661"/>
                <a:ext cx="4539384" cy="7294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sup</m:t>
                          </m:r>
                        </m:e>
                        <m:lim>
                          <m:r>
                            <a:rPr lang="en-US" sz="2000" i="1">
                              <a:latin typeface="Cambria Math"/>
                            </a:rPr>
                            <m:t>𝑡</m:t>
                          </m:r>
                        </m:lim>
                      </m:limLow>
                      <m:r>
                        <a:rPr lang="en-US" sz="2000" i="1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cost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solution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produced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at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time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optimal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solution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cost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for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N" sz="20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932" y="4984661"/>
                <a:ext cx="4539384" cy="7294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972152" y="1694046"/>
            <a:ext cx="10741793" cy="1049154"/>
          </a:xfrm>
          <a:prstGeom prst="rect">
            <a:avLst/>
          </a:prstGeom>
          <a:solidFill>
            <a:srgbClr val="FFFFFF">
              <a:alpha val="9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72152" y="3197430"/>
            <a:ext cx="10741793" cy="917990"/>
          </a:xfrm>
          <a:prstGeom prst="rect">
            <a:avLst/>
          </a:prstGeom>
          <a:solidFill>
            <a:srgbClr val="FFFFFF">
              <a:alpha val="9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72152" y="4511900"/>
            <a:ext cx="10741793" cy="1394965"/>
          </a:xfrm>
          <a:prstGeom prst="rect">
            <a:avLst/>
          </a:prstGeom>
          <a:solidFill>
            <a:srgbClr val="FFFFFF">
              <a:alpha val="9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4066" y="3492549"/>
            <a:ext cx="5980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elax this requirement. Still compare to clairvoyant OPT.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8036" y="4140983"/>
            <a:ext cx="5996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Measure number of changes (</a:t>
            </a:r>
            <a:r>
              <a:rPr lang="en-US" sz="2000" dirty="0" smtClean="0">
                <a:solidFill>
                  <a:srgbClr val="FF0000"/>
                </a:solidFill>
              </a:rPr>
              <a:t>“recourse”</a:t>
            </a:r>
            <a:r>
              <a:rPr lang="en-US" sz="2000" dirty="0" smtClean="0"/>
              <a:t>) per arrival</a:t>
            </a:r>
          </a:p>
          <a:p>
            <a:r>
              <a:rPr lang="en-US" sz="2000" dirty="0" smtClean="0"/>
              <a:t>     - e.g., at most O(1) changes per arrival (worst-case)</a:t>
            </a:r>
          </a:p>
          <a:p>
            <a:r>
              <a:rPr lang="en-US" sz="2000" dirty="0"/>
              <a:t>  </a:t>
            </a:r>
            <a:r>
              <a:rPr lang="en-US" sz="2000" dirty="0" smtClean="0"/>
              <a:t>   - or, at most </a:t>
            </a:r>
            <a:r>
              <a:rPr lang="en-US" sz="2000" b="1" dirty="0" smtClean="0">
                <a:solidFill>
                  <a:srgbClr val="0000FF"/>
                </a:solidFill>
              </a:rPr>
              <a:t>t</a:t>
            </a:r>
            <a:r>
              <a:rPr lang="en-US" sz="2000" dirty="0" smtClean="0"/>
              <a:t> changes over first </a:t>
            </a:r>
            <a:r>
              <a:rPr lang="en-US" sz="2000" b="1" dirty="0" smtClean="0">
                <a:solidFill>
                  <a:srgbClr val="0000FF"/>
                </a:solidFill>
              </a:rPr>
              <a:t>t</a:t>
            </a:r>
            <a:r>
              <a:rPr lang="en-US" sz="2000" dirty="0" smtClean="0"/>
              <a:t> arrivals (amortized)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288051" y="5483362"/>
            <a:ext cx="92686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a.k.a. dynamic </a:t>
            </a:r>
            <a:r>
              <a:rPr lang="en-US" sz="2000" dirty="0" smtClean="0">
                <a:solidFill>
                  <a:srgbClr val="FF0000"/>
                </a:solidFill>
              </a:rPr>
              <a:t>(graph) algorithms</a:t>
            </a:r>
            <a:r>
              <a:rPr lang="en-US" sz="2000" dirty="0" smtClean="0"/>
              <a:t>: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traditionally </a:t>
            </a:r>
            <a:r>
              <a:rPr lang="en-US" sz="2000" dirty="0" smtClean="0"/>
              <a:t>measure </a:t>
            </a:r>
            <a:r>
              <a:rPr lang="en-US" sz="2000" dirty="0" smtClean="0"/>
              <a:t>the update time instead of #</a:t>
            </a:r>
            <a:r>
              <a:rPr lang="en-US" sz="2000" dirty="0" smtClean="0"/>
              <a:t>changes, we measure recourse.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traditionally </a:t>
            </a:r>
            <a:r>
              <a:rPr lang="en-US" sz="2000" dirty="0" smtClean="0"/>
              <a:t>focused on (exact) graph </a:t>
            </a:r>
            <a:r>
              <a:rPr lang="en-US" sz="2000" dirty="0" smtClean="0"/>
              <a:t>algorithms, now for </a:t>
            </a:r>
            <a:r>
              <a:rPr lang="en-US" sz="2000" dirty="0" err="1" smtClean="0"/>
              <a:t>appox.algos</a:t>
            </a:r>
            <a:r>
              <a:rPr lang="en-US" sz="2000" dirty="0" smtClean="0"/>
              <a:t> too.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059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 animBg="1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0970" y="4537540"/>
            <a:ext cx="79171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Edges (of a tree) arrive online, a solution should orient each arriving edge.</a:t>
            </a:r>
          </a:p>
          <a:p>
            <a:r>
              <a:rPr lang="en-US" sz="2000" dirty="0" smtClean="0">
                <a:latin typeface="Corbel" panose="020B0503020204020204" pitchFamily="34" charset="0"/>
              </a:rPr>
              <a:t>Minimize </a:t>
            </a:r>
            <a:r>
              <a:rPr lang="en-US" sz="2000" dirty="0">
                <a:latin typeface="Corbel" panose="020B0503020204020204" pitchFamily="34" charset="0"/>
              </a:rPr>
              <a:t>the maximum in-degree of </a:t>
            </a:r>
            <a:r>
              <a:rPr lang="en-US" sz="2000" dirty="0" smtClean="0">
                <a:latin typeface="Corbel" panose="020B0503020204020204" pitchFamily="34" charset="0"/>
              </a:rPr>
              <a:t>any vertex</a:t>
            </a:r>
            <a:r>
              <a:rPr lang="en-US" sz="2000" dirty="0">
                <a:latin typeface="Corbel" panose="020B0503020204020204" pitchFamily="34" charset="0"/>
              </a:rPr>
              <a:t>.  </a:t>
            </a:r>
            <a:endParaRPr lang="en-US" sz="2000" dirty="0" smtClean="0">
              <a:latin typeface="Corbel" panose="020B05030202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edge orientation…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30970" y="5494616"/>
            <a:ext cx="68611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Corbel" panose="020B0503020204020204" pitchFamily="34" charset="0"/>
              </a:rPr>
              <a:t>What if we change orientation of few edges upon each arrival?</a:t>
            </a:r>
            <a:endParaRPr lang="en-US" sz="2000" dirty="0">
              <a:solidFill>
                <a:schemeClr val="accent2"/>
              </a:solidFill>
              <a:latin typeface="Corbel" panose="020B0503020204020204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22549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921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36658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23293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74410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240380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24782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775154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35" idx="6"/>
            <a:endCxn id="36" idx="2"/>
          </p:cNvCxnSpPr>
          <p:nvPr/>
        </p:nvCxnSpPr>
        <p:spPr>
          <a:xfrm>
            <a:off x="4475749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8" idx="6"/>
            <a:endCxn id="37" idx="2"/>
          </p:cNvCxnSpPr>
          <p:nvPr/>
        </p:nvCxnSpPr>
        <p:spPr>
          <a:xfrm>
            <a:off x="5483193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0" idx="6"/>
            <a:endCxn id="39" idx="2"/>
          </p:cNvCxnSpPr>
          <p:nvPr/>
        </p:nvCxnSpPr>
        <p:spPr>
          <a:xfrm>
            <a:off x="6490637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>
            <a:off x="7498081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6" idx="0"/>
            <a:endCxn id="37" idx="1"/>
          </p:cNvCxnSpPr>
          <p:nvPr/>
        </p:nvCxnSpPr>
        <p:spPr>
          <a:xfrm rot="16200000" flipH="1">
            <a:off x="5295500" y="1722553"/>
            <a:ext cx="36649" cy="918964"/>
          </a:xfrm>
          <a:prstGeom prst="curvedConnector3">
            <a:avLst>
              <a:gd name="adj1" fmla="val -62375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39" idx="0"/>
            <a:endCxn id="42" idx="0"/>
          </p:cNvCxnSpPr>
          <p:nvPr/>
        </p:nvCxnSpPr>
        <p:spPr>
          <a:xfrm rot="5400000" flipH="1" flipV="1">
            <a:off x="7372953" y="1659989"/>
            <a:ext cx="12700" cy="1007444"/>
          </a:xfrm>
          <a:prstGeom prst="curvedConnector3">
            <a:avLst>
              <a:gd name="adj1" fmla="val 18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7" idx="4"/>
            <a:endCxn id="42" idx="4"/>
          </p:cNvCxnSpPr>
          <p:nvPr/>
        </p:nvCxnSpPr>
        <p:spPr>
          <a:xfrm rot="16200000" flipH="1">
            <a:off x="6869231" y="1406524"/>
            <a:ext cx="12700" cy="2014888"/>
          </a:xfrm>
          <a:prstGeom prst="curvedConnector3">
            <a:avLst>
              <a:gd name="adj1" fmla="val 3391583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225492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729214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36658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232936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44102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240380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247824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751546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34" idx="6"/>
            <a:endCxn id="47" idx="2"/>
          </p:cNvCxnSpPr>
          <p:nvPr/>
        </p:nvCxnSpPr>
        <p:spPr>
          <a:xfrm>
            <a:off x="4475749" y="3706273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9" idx="6"/>
            <a:endCxn id="48" idx="2"/>
          </p:cNvCxnSpPr>
          <p:nvPr/>
        </p:nvCxnSpPr>
        <p:spPr>
          <a:xfrm>
            <a:off x="5483193" y="3706273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2" idx="6"/>
            <a:endCxn id="50" idx="2"/>
          </p:cNvCxnSpPr>
          <p:nvPr/>
        </p:nvCxnSpPr>
        <p:spPr>
          <a:xfrm>
            <a:off x="6490637" y="3706273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3" idx="6"/>
            <a:endCxn id="55" idx="2"/>
          </p:cNvCxnSpPr>
          <p:nvPr/>
        </p:nvCxnSpPr>
        <p:spPr>
          <a:xfrm>
            <a:off x="7498081" y="3706273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47" idx="0"/>
            <a:endCxn id="48" idx="1"/>
          </p:cNvCxnSpPr>
          <p:nvPr/>
        </p:nvCxnSpPr>
        <p:spPr>
          <a:xfrm rot="16200000" flipH="1">
            <a:off x="5295500" y="3139986"/>
            <a:ext cx="36649" cy="918964"/>
          </a:xfrm>
          <a:prstGeom prst="curvedConnector3">
            <a:avLst>
              <a:gd name="adj1" fmla="val -62375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50" idx="0"/>
            <a:endCxn id="55" idx="0"/>
          </p:cNvCxnSpPr>
          <p:nvPr/>
        </p:nvCxnSpPr>
        <p:spPr>
          <a:xfrm rot="5400000" flipH="1" flipV="1">
            <a:off x="7372953" y="3077422"/>
            <a:ext cx="12700" cy="1007444"/>
          </a:xfrm>
          <a:prstGeom prst="curvedConnector3">
            <a:avLst>
              <a:gd name="adj1" fmla="val 18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stCxn id="49" idx="4"/>
            <a:endCxn id="53" idx="4"/>
          </p:cNvCxnSpPr>
          <p:nvPr/>
        </p:nvCxnSpPr>
        <p:spPr>
          <a:xfrm rot="16200000" flipH="1">
            <a:off x="6365509" y="2823957"/>
            <a:ext cx="12700" cy="2014888"/>
          </a:xfrm>
          <a:prstGeom prst="curvedConnector3">
            <a:avLst>
              <a:gd name="adj1" fmla="val 180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8" idx="2"/>
            <a:endCxn id="49" idx="6"/>
          </p:cNvCxnSpPr>
          <p:nvPr/>
        </p:nvCxnSpPr>
        <p:spPr>
          <a:xfrm flipH="1">
            <a:off x="5483193" y="3706273"/>
            <a:ext cx="253465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487488" y="3709801"/>
            <a:ext cx="253465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82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0970" y="4537540"/>
            <a:ext cx="79171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Edges (of a tree) arrive online, a solution should orient each arriving edge.</a:t>
            </a:r>
          </a:p>
          <a:p>
            <a:r>
              <a:rPr lang="en-US" sz="2000" dirty="0" smtClean="0">
                <a:latin typeface="Corbel" panose="020B0503020204020204" pitchFamily="34" charset="0"/>
              </a:rPr>
              <a:t>Minimize </a:t>
            </a:r>
            <a:r>
              <a:rPr lang="en-US" sz="2000" dirty="0">
                <a:latin typeface="Corbel" panose="020B0503020204020204" pitchFamily="34" charset="0"/>
              </a:rPr>
              <a:t>the maximum in-degree of </a:t>
            </a:r>
            <a:r>
              <a:rPr lang="en-US" sz="2000" dirty="0" smtClean="0">
                <a:latin typeface="Corbel" panose="020B0503020204020204" pitchFamily="34" charset="0"/>
              </a:rPr>
              <a:t>any vertex</a:t>
            </a:r>
            <a:r>
              <a:rPr lang="en-US" sz="2000" dirty="0">
                <a:latin typeface="Corbel" panose="020B0503020204020204" pitchFamily="34" charset="0"/>
              </a:rPr>
              <a:t>.  </a:t>
            </a:r>
            <a:endParaRPr lang="en-US" sz="2000" dirty="0" smtClean="0">
              <a:latin typeface="Corbel" panose="020B05030202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edge orientation…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30970" y="5494616"/>
            <a:ext cx="68611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Corbel" panose="020B0503020204020204" pitchFamily="34" charset="0"/>
              </a:rPr>
              <a:t>What if we change orientation of few edges upon each arrival?</a:t>
            </a:r>
            <a:endParaRPr lang="en-US" sz="2000" dirty="0">
              <a:solidFill>
                <a:schemeClr val="accent2"/>
              </a:solidFill>
              <a:latin typeface="Corbel" panose="020B0503020204020204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22549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921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36658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23293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74410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240380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24782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775154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35" idx="6"/>
            <a:endCxn id="36" idx="2"/>
          </p:cNvCxnSpPr>
          <p:nvPr/>
        </p:nvCxnSpPr>
        <p:spPr>
          <a:xfrm>
            <a:off x="4475749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8" idx="6"/>
            <a:endCxn id="37" idx="2"/>
          </p:cNvCxnSpPr>
          <p:nvPr/>
        </p:nvCxnSpPr>
        <p:spPr>
          <a:xfrm>
            <a:off x="5483193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0" idx="6"/>
            <a:endCxn id="39" idx="2"/>
          </p:cNvCxnSpPr>
          <p:nvPr/>
        </p:nvCxnSpPr>
        <p:spPr>
          <a:xfrm>
            <a:off x="6490637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>
            <a:off x="7498081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6" idx="0"/>
            <a:endCxn id="37" idx="1"/>
          </p:cNvCxnSpPr>
          <p:nvPr/>
        </p:nvCxnSpPr>
        <p:spPr>
          <a:xfrm rot="16200000" flipH="1">
            <a:off x="5295500" y="1722553"/>
            <a:ext cx="36649" cy="918964"/>
          </a:xfrm>
          <a:prstGeom prst="curvedConnector3">
            <a:avLst>
              <a:gd name="adj1" fmla="val -62375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39" idx="0"/>
            <a:endCxn id="42" idx="0"/>
          </p:cNvCxnSpPr>
          <p:nvPr/>
        </p:nvCxnSpPr>
        <p:spPr>
          <a:xfrm rot="5400000" flipH="1" flipV="1">
            <a:off x="7372953" y="1659989"/>
            <a:ext cx="12700" cy="1007444"/>
          </a:xfrm>
          <a:prstGeom prst="curvedConnector3">
            <a:avLst>
              <a:gd name="adj1" fmla="val 18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7" idx="4"/>
            <a:endCxn id="42" idx="4"/>
          </p:cNvCxnSpPr>
          <p:nvPr/>
        </p:nvCxnSpPr>
        <p:spPr>
          <a:xfrm rot="16200000" flipH="1">
            <a:off x="6869231" y="1406524"/>
            <a:ext cx="12700" cy="2014888"/>
          </a:xfrm>
          <a:prstGeom prst="curvedConnector3">
            <a:avLst>
              <a:gd name="adj1" fmla="val 3391583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225492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729214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36658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232936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44102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240380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247824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751546" y="3581144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34" idx="6"/>
            <a:endCxn id="47" idx="2"/>
          </p:cNvCxnSpPr>
          <p:nvPr/>
        </p:nvCxnSpPr>
        <p:spPr>
          <a:xfrm>
            <a:off x="4475749" y="3706273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2" idx="6"/>
            <a:endCxn id="50" idx="2"/>
          </p:cNvCxnSpPr>
          <p:nvPr/>
        </p:nvCxnSpPr>
        <p:spPr>
          <a:xfrm>
            <a:off x="6490637" y="3706273"/>
            <a:ext cx="253465" cy="0"/>
          </a:xfrm>
          <a:prstGeom prst="line">
            <a:avLst/>
          </a:prstGeom>
          <a:ln w="38100">
            <a:solidFill>
              <a:srgbClr val="FFC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3" idx="6"/>
            <a:endCxn id="55" idx="2"/>
          </p:cNvCxnSpPr>
          <p:nvPr/>
        </p:nvCxnSpPr>
        <p:spPr>
          <a:xfrm>
            <a:off x="7498081" y="3706273"/>
            <a:ext cx="253465" cy="0"/>
          </a:xfrm>
          <a:prstGeom prst="line">
            <a:avLst/>
          </a:prstGeom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47" idx="0"/>
            <a:endCxn id="48" idx="1"/>
          </p:cNvCxnSpPr>
          <p:nvPr/>
        </p:nvCxnSpPr>
        <p:spPr>
          <a:xfrm rot="16200000" flipH="1">
            <a:off x="5295500" y="3139986"/>
            <a:ext cx="36649" cy="918964"/>
          </a:xfrm>
          <a:prstGeom prst="curvedConnector3">
            <a:avLst>
              <a:gd name="adj1" fmla="val -62375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50" idx="0"/>
            <a:endCxn id="55" idx="0"/>
          </p:cNvCxnSpPr>
          <p:nvPr/>
        </p:nvCxnSpPr>
        <p:spPr>
          <a:xfrm rot="5400000" flipH="1" flipV="1">
            <a:off x="7372953" y="3077422"/>
            <a:ext cx="12700" cy="1007444"/>
          </a:xfrm>
          <a:prstGeom prst="curvedConnector3">
            <a:avLst>
              <a:gd name="adj1" fmla="val 1800000"/>
            </a:avLst>
          </a:prstGeom>
          <a:ln w="38100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stCxn id="49" idx="4"/>
            <a:endCxn id="53" idx="4"/>
          </p:cNvCxnSpPr>
          <p:nvPr/>
        </p:nvCxnSpPr>
        <p:spPr>
          <a:xfrm rot="16200000" flipH="1">
            <a:off x="6365509" y="2823957"/>
            <a:ext cx="12700" cy="2014888"/>
          </a:xfrm>
          <a:prstGeom prst="curvedConnector3">
            <a:avLst>
              <a:gd name="adj1" fmla="val 180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483193" y="3709804"/>
            <a:ext cx="253465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8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load balancing…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65927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99327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32727" y="24887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32727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66127" y="34031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66127" y="29459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66127" y="24887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66127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75727" y="28697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75727" y="24506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75727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79920" y="33269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79920" y="28951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79920" y="24633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79920" y="2031558"/>
            <a:ext cx="304800" cy="381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65927" y="166142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1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99327" y="1661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2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32727" y="166142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3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93041" y="1661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4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84529" y="1661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5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79920" y="16614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6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46727" y="2892092"/>
            <a:ext cx="3048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9861" y="5107005"/>
            <a:ext cx="4665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i.e., allowed </a:t>
            </a:r>
            <a:r>
              <a:rPr lang="en-US" sz="2000" dirty="0">
                <a:latin typeface="Corbel" panose="020B0503020204020204" pitchFamily="34" charset="0"/>
              </a:rPr>
              <a:t>to </a:t>
            </a:r>
            <a:r>
              <a:rPr lang="en-US" sz="2000" dirty="0" smtClean="0">
                <a:latin typeface="Corbel" panose="020B0503020204020204" pitchFamily="34" charset="0"/>
              </a:rPr>
              <a:t>re-assign some </a:t>
            </a:r>
            <a:r>
              <a:rPr lang="en-US" sz="2000" dirty="0">
                <a:latin typeface="Corbel" panose="020B0503020204020204" pitchFamily="34" charset="0"/>
              </a:rPr>
              <a:t>of the </a:t>
            </a:r>
            <a:r>
              <a:rPr lang="en-US" sz="2000" dirty="0" smtClean="0">
                <a:latin typeface="Corbel" panose="020B0503020204020204" pitchFamily="34" charset="0"/>
              </a:rPr>
              <a:t>jobs. </a:t>
            </a:r>
            <a:endParaRPr lang="en-IN" sz="2000" dirty="0">
              <a:latin typeface="Corbel" panose="020B0503020204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29861" y="5483123"/>
            <a:ext cx="6421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trade-off </a:t>
            </a:r>
            <a:r>
              <a:rPr lang="en-US" sz="2000" dirty="0">
                <a:latin typeface="Corbel" panose="020B0503020204020204" pitchFamily="34" charset="0"/>
              </a:rPr>
              <a:t>between </a:t>
            </a:r>
            <a:r>
              <a:rPr lang="en-US" sz="2000" dirty="0" smtClean="0">
                <a:solidFill>
                  <a:srgbClr val="FF0000"/>
                </a:solidFill>
                <a:latin typeface="Corbel" panose="020B0503020204020204" pitchFamily="34" charset="0"/>
              </a:rPr>
              <a:t>number of reassignments </a:t>
            </a:r>
            <a:r>
              <a:rPr lang="en-US" sz="2000" dirty="0">
                <a:latin typeface="Corbel" panose="020B0503020204020204" pitchFamily="34" charset="0"/>
              </a:rPr>
              <a:t>and</a:t>
            </a:r>
            <a:r>
              <a:rPr lang="en-US" sz="2000" dirty="0">
                <a:solidFill>
                  <a:srgbClr val="FF0000"/>
                </a:solidFill>
                <a:latin typeface="Corbel" panose="020B0503020204020204" pitchFamily="34" charset="0"/>
              </a:rPr>
              <a:t> max </a:t>
            </a:r>
            <a:r>
              <a:rPr lang="en-US" sz="2000" dirty="0" smtClean="0">
                <a:solidFill>
                  <a:srgbClr val="FF0000"/>
                </a:solidFill>
                <a:latin typeface="Corbel" panose="020B0503020204020204" pitchFamily="34" charset="0"/>
              </a:rPr>
              <a:t>load</a:t>
            </a:r>
            <a:endParaRPr lang="en-IN" sz="20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50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96296E-6 L 0.22943 0.1613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71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0.05013 -0.0041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556 L -0.17994 -0.0571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10" y="-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6" grpId="1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" grpId="0"/>
      <p:bldP spid="23" grpId="0"/>
      <p:bldP spid="24" grpId="0"/>
      <p:bldP spid="25" grpId="0"/>
      <p:bldP spid="26" grpId="0"/>
      <p:bldP spid="27" grpId="0"/>
      <p:bldP spid="28" grpId="0" animBg="1"/>
      <p:bldP spid="2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spanning tree…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29861" y="5107005"/>
            <a:ext cx="6659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i.e., allowed </a:t>
            </a:r>
            <a:r>
              <a:rPr lang="en-US" sz="2000" dirty="0">
                <a:latin typeface="Corbel" panose="020B0503020204020204" pitchFamily="34" charset="0"/>
              </a:rPr>
              <a:t>to </a:t>
            </a:r>
            <a:r>
              <a:rPr lang="en-US" sz="2000" dirty="0" smtClean="0">
                <a:latin typeface="Corbel" panose="020B0503020204020204" pitchFamily="34" charset="0"/>
              </a:rPr>
              <a:t>delete some old edges, pick new ones </a:t>
            </a:r>
            <a:r>
              <a:rPr lang="en-US" sz="2000" dirty="0">
                <a:latin typeface="Corbel" panose="020B0503020204020204" pitchFamily="34" charset="0"/>
              </a:rPr>
              <a:t>i</a:t>
            </a:r>
            <a:r>
              <a:rPr lang="en-US" sz="2000" dirty="0" smtClean="0">
                <a:latin typeface="Corbel" panose="020B0503020204020204" pitchFamily="34" charset="0"/>
              </a:rPr>
              <a:t>nstead. </a:t>
            </a:r>
            <a:endParaRPr lang="en-IN" sz="2000" dirty="0">
              <a:latin typeface="Corbel" panose="020B0503020204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9861" y="5483123"/>
            <a:ext cx="4685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trade-off </a:t>
            </a:r>
            <a:r>
              <a:rPr lang="en-US" sz="2000" dirty="0">
                <a:latin typeface="Corbel" panose="020B0503020204020204" pitchFamily="34" charset="0"/>
              </a:rPr>
              <a:t>between </a:t>
            </a:r>
            <a:r>
              <a:rPr lang="en-US" sz="2000" dirty="0" smtClean="0">
                <a:solidFill>
                  <a:srgbClr val="FF0000"/>
                </a:solidFill>
                <a:latin typeface="Corbel" panose="020B0503020204020204" pitchFamily="34" charset="0"/>
              </a:rPr>
              <a:t>#swaps </a:t>
            </a:r>
            <a:r>
              <a:rPr lang="en-US" sz="2000" dirty="0">
                <a:latin typeface="Corbel" panose="020B0503020204020204" pitchFamily="34" charset="0"/>
              </a:rPr>
              <a:t>and</a:t>
            </a:r>
            <a:r>
              <a:rPr lang="en-US" sz="20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rbel" panose="020B0503020204020204" pitchFamily="34" charset="0"/>
              </a:rPr>
              <a:t>cost of tree</a:t>
            </a:r>
            <a:endParaRPr lang="en-IN" sz="20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61888" y="2562325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0</a:t>
            </a:r>
            <a:endParaRPr lang="en-US" baseline="-25000" dirty="0"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09288" y="21696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76288" y="3793193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76288" y="2943325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2</a:t>
            </a:r>
            <a:endParaRPr lang="en-US" baseline="-25000" dirty="0">
              <a:latin typeface="Calibri"/>
            </a:endParaRPr>
          </a:p>
        </p:txBody>
      </p:sp>
      <p:cxnSp>
        <p:nvCxnSpPr>
          <p:cNvPr id="23" name="Straight Connector 22"/>
          <p:cNvCxnSpPr>
            <a:stCxn id="36" idx="6"/>
            <a:endCxn id="27" idx="1"/>
          </p:cNvCxnSpPr>
          <p:nvPr/>
        </p:nvCxnSpPr>
        <p:spPr>
          <a:xfrm>
            <a:off x="4742688" y="2615189"/>
            <a:ext cx="1546318" cy="35045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6" idx="1"/>
            <a:endCxn id="27" idx="5"/>
          </p:cNvCxnSpPr>
          <p:nvPr/>
        </p:nvCxnSpPr>
        <p:spPr>
          <a:xfrm flipH="1" flipV="1">
            <a:off x="6396770" y="3073407"/>
            <a:ext cx="882836" cy="9590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8" idx="1"/>
            <a:endCxn id="27" idx="6"/>
          </p:cNvCxnSpPr>
          <p:nvPr/>
        </p:nvCxnSpPr>
        <p:spPr>
          <a:xfrm flipH="1" flipV="1">
            <a:off x="6419088" y="3019525"/>
            <a:ext cx="631918" cy="32711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7257288" y="4010125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266688" y="2943325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7028688" y="3324325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4590288" y="253898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37" name="Straight Connector 36"/>
          <p:cNvCxnSpPr>
            <a:stCxn id="26" idx="0"/>
            <a:endCxn id="28" idx="5"/>
          </p:cNvCxnSpPr>
          <p:nvPr/>
        </p:nvCxnSpPr>
        <p:spPr>
          <a:xfrm flipH="1" flipV="1">
            <a:off x="7158770" y="3454407"/>
            <a:ext cx="174718" cy="55571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6" idx="6"/>
            <a:endCxn id="27" idx="3"/>
          </p:cNvCxnSpPr>
          <p:nvPr/>
        </p:nvCxnSpPr>
        <p:spPr>
          <a:xfrm flipV="1">
            <a:off x="5428488" y="3073407"/>
            <a:ext cx="860518" cy="239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5276088" y="3236457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47" name="Straight Connector 46"/>
          <p:cNvCxnSpPr>
            <a:stCxn id="46" idx="1"/>
            <a:endCxn id="36" idx="5"/>
          </p:cNvCxnSpPr>
          <p:nvPr/>
        </p:nvCxnSpPr>
        <p:spPr>
          <a:xfrm flipH="1" flipV="1">
            <a:off x="4720370" y="2669071"/>
            <a:ext cx="578036" cy="58970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047488" y="33126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4</a:t>
            </a:r>
            <a:endParaRPr lang="en-US" baseline="-25000" dirty="0">
              <a:latin typeface="Calibri"/>
            </a:endParaRPr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4590288" y="3084057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50" name="Straight Connector 49"/>
          <p:cNvCxnSpPr>
            <a:stCxn id="49" idx="5"/>
            <a:endCxn id="46" idx="1"/>
          </p:cNvCxnSpPr>
          <p:nvPr/>
        </p:nvCxnSpPr>
        <p:spPr>
          <a:xfrm>
            <a:off x="4720370" y="3214139"/>
            <a:ext cx="578036" cy="4463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9" idx="0"/>
            <a:endCxn id="36" idx="4"/>
          </p:cNvCxnSpPr>
          <p:nvPr/>
        </p:nvCxnSpPr>
        <p:spPr>
          <a:xfrm flipV="1">
            <a:off x="4666488" y="2691389"/>
            <a:ext cx="0" cy="3926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214864" y="30840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5</a:t>
            </a:r>
            <a:endParaRPr lang="en-US" baseline="-250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48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6" grpId="0" animBg="1"/>
      <p:bldP spid="28" grpId="0" animBg="1"/>
      <p:bldP spid="36" grpId="0" animBg="1"/>
      <p:bldP spid="46" grpId="0" animBg="1"/>
      <p:bldP spid="48" grpId="0"/>
      <p:bldP spid="49" grpId="0" animBg="1"/>
      <p:bldP spid="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glimpse of some results…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53538" y="1810851"/>
            <a:ext cx="2136808" cy="1867301"/>
            <a:chOff x="870659" y="1941711"/>
            <a:chExt cx="2136808" cy="1867301"/>
          </a:xfrm>
        </p:grpSpPr>
        <p:sp>
          <p:nvSpPr>
            <p:cNvPr id="35" name="Rectangle 34"/>
            <p:cNvSpPr/>
            <p:nvPr/>
          </p:nvSpPr>
          <p:spPr>
            <a:xfrm>
              <a:off x="870659" y="1941711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135783" y="2821505"/>
              <a:ext cx="1578542" cy="152702"/>
              <a:chOff x="4225492" y="2157361"/>
              <a:chExt cx="3776311" cy="26295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22549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72921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36658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23293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74410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240380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4782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75154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>
                <a:stCxn id="5" idx="6"/>
                <a:endCxn id="6" idx="2"/>
              </p:cNvCxnSpPr>
              <p:nvPr/>
            </p:nvCxnSpPr>
            <p:spPr>
              <a:xfrm>
                <a:off x="4475749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8" idx="6"/>
                <a:endCxn id="7" idx="2"/>
              </p:cNvCxnSpPr>
              <p:nvPr/>
            </p:nvCxnSpPr>
            <p:spPr>
              <a:xfrm>
                <a:off x="5483193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6"/>
                <a:endCxn id="9" idx="2"/>
              </p:cNvCxnSpPr>
              <p:nvPr/>
            </p:nvCxnSpPr>
            <p:spPr>
              <a:xfrm>
                <a:off x="6490637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12" idx="2"/>
              </p:cNvCxnSpPr>
              <p:nvPr/>
            </p:nvCxnSpPr>
            <p:spPr>
              <a:xfrm>
                <a:off x="7498081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stCxn id="6" idx="0"/>
                <a:endCxn id="7" idx="1"/>
              </p:cNvCxnSpPr>
              <p:nvPr/>
            </p:nvCxnSpPr>
            <p:spPr>
              <a:xfrm rot="16200000" flipH="1">
                <a:off x="5295500" y="1722553"/>
                <a:ext cx="36649" cy="918964"/>
              </a:xfrm>
              <a:prstGeom prst="curvedConnector3">
                <a:avLst>
                  <a:gd name="adj1" fmla="val -623755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urved Connector 17"/>
              <p:cNvCxnSpPr>
                <a:stCxn id="9" idx="0"/>
                <a:endCxn id="12" idx="0"/>
              </p:cNvCxnSpPr>
              <p:nvPr/>
            </p:nvCxnSpPr>
            <p:spPr>
              <a:xfrm rot="5400000" flipH="1" flipV="1">
                <a:off x="7372953" y="1659989"/>
                <a:ext cx="12700" cy="100744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urved Connector 18"/>
              <p:cNvCxnSpPr>
                <a:stCxn id="7" idx="4"/>
                <a:endCxn id="12" idx="4"/>
              </p:cNvCxnSpPr>
              <p:nvPr/>
            </p:nvCxnSpPr>
            <p:spPr>
              <a:xfrm rot="16200000" flipH="1">
                <a:off x="6869231" y="1406524"/>
                <a:ext cx="12700" cy="2014888"/>
              </a:xfrm>
              <a:prstGeom prst="curvedConnector3">
                <a:avLst>
                  <a:gd name="adj1" fmla="val 3391583"/>
                </a:avLst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4773603" y="1810851"/>
            <a:ext cx="2136808" cy="1867301"/>
            <a:chOff x="4608984" y="2247340"/>
            <a:chExt cx="2136808" cy="1867301"/>
          </a:xfrm>
        </p:grpSpPr>
        <p:sp>
          <p:nvSpPr>
            <p:cNvPr id="37" name="Rectangle 36"/>
            <p:cNvSpPr/>
            <p:nvPr/>
          </p:nvSpPr>
          <p:spPr>
            <a:xfrm>
              <a:off x="4608984" y="2247340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699535" y="2310059"/>
              <a:ext cx="1884146" cy="1622255"/>
              <a:chOff x="4574406" y="1780669"/>
              <a:chExt cx="2438400" cy="203209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02375" y="204929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0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74406" y="178066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1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54493" y="3388676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2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16775" y="2442354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3</a:t>
                </a:r>
                <a:endParaRPr lang="en-US" sz="1600" baseline="-25000" dirty="0">
                  <a:latin typeface="Calibri"/>
                </a:endParaRPr>
              </a:p>
            </p:txBody>
          </p:sp>
          <p:cxnSp>
            <p:nvCxnSpPr>
              <p:cNvPr id="24" name="Straight Connector 23"/>
              <p:cNvCxnSpPr>
                <a:stCxn id="32" idx="6"/>
                <a:endCxn id="30" idx="1"/>
              </p:cNvCxnSpPr>
              <p:nvPr/>
            </p:nvCxnSpPr>
            <p:spPr>
              <a:xfrm>
                <a:off x="5107806" y="2226201"/>
                <a:ext cx="784318" cy="26258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8" idx="1"/>
                <a:endCxn id="30" idx="5"/>
              </p:cNvCxnSpPr>
              <p:nvPr/>
            </p:nvCxnSpPr>
            <p:spPr>
              <a:xfrm flipH="1" flipV="1">
                <a:off x="5999888" y="2596551"/>
                <a:ext cx="882836" cy="95903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1" idx="1"/>
                <a:endCxn id="30" idx="6"/>
              </p:cNvCxnSpPr>
              <p:nvPr/>
            </p:nvCxnSpPr>
            <p:spPr>
              <a:xfrm flipH="1" flipV="1">
                <a:off x="6022206" y="2542669"/>
                <a:ext cx="631918" cy="32711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32" idx="4"/>
                <a:endCxn id="29" idx="0"/>
              </p:cNvCxnSpPr>
              <p:nvPr/>
            </p:nvCxnSpPr>
            <p:spPr>
              <a:xfrm>
                <a:off x="5031606" y="2302401"/>
                <a:ext cx="304800" cy="24026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860406" y="35332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260206" y="25426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869807" y="246646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6631806" y="28474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4955406" y="2150001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960982" y="2554337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4</a:t>
                </a:r>
                <a:endParaRPr lang="en-US" sz="1600" baseline="-25000" dirty="0">
                  <a:latin typeface="Calibri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8493669" y="1810851"/>
            <a:ext cx="2136808" cy="1867301"/>
            <a:chOff x="8310790" y="1887854"/>
            <a:chExt cx="2136808" cy="1867301"/>
          </a:xfrm>
        </p:grpSpPr>
        <p:sp>
          <p:nvSpPr>
            <p:cNvPr id="55" name="Rectangle 54"/>
            <p:cNvSpPr/>
            <p:nvPr/>
          </p:nvSpPr>
          <p:spPr>
            <a:xfrm>
              <a:off x="8310790" y="1887854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374994" y="2472164"/>
              <a:ext cx="2014854" cy="643260"/>
              <a:chOff x="3308029" y="4508205"/>
              <a:chExt cx="5499086" cy="116465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3330340" y="4508205"/>
                <a:ext cx="5476775" cy="116465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196615" y="4585208"/>
                <a:ext cx="4494998" cy="1020278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120640" y="4671836"/>
                <a:ext cx="3474720" cy="82777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63916" y="4758463"/>
                <a:ext cx="2435192" cy="67376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920564" y="4873966"/>
                <a:ext cx="1463040" cy="481263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384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 smtClean="0"/>
                      <a:t> 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92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blipFill>
                <a:blip r:embed="rId7"/>
                <a:stretch>
                  <a:fillRect l="-278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blipFill>
                <a:blip r:embed="rId8"/>
                <a:stretch>
                  <a:fillRect l="-3734" t="-8197" r="-83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blipFill>
                <a:blip r:embed="rId9"/>
                <a:stretch>
                  <a:fillRect l="-267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   (amortized)</a:t>
                </a:r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blipFill>
                <a:blip r:embed="rId10"/>
                <a:stretch>
                  <a:fillRect l="-2612" t="-3289" r="-37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 (worst-case)</a:t>
                </a:r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blipFill>
                <a:blip r:embed="rId11"/>
                <a:stretch>
                  <a:fillRect l="-3101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O(1)</a:t>
                </a:r>
              </a:p>
              <a:p>
                <a:pPr algn="ctr"/>
                <a:r>
                  <a:rPr lang="en-US" dirty="0"/>
                  <a:t> </a:t>
                </a:r>
                <a:r>
                  <a:rPr lang="en-US" dirty="0" smtClean="0"/>
                  <a:t>(amortized)</a:t>
                </a:r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blipFill>
                <a:blip r:embed="rId12"/>
                <a:stretch>
                  <a:fillRect l="-3659" t="-3289" r="-325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66174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423246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5073" y="5567823"/>
            <a:ext cx="25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load-balancing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and single-sink flows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442762" y="4411295"/>
            <a:ext cx="11242307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00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905000"/>
            <a:ext cx="8763000" cy="13716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>Dynamic </a:t>
            </a:r>
            <a:r>
              <a:rPr lang="en-US" sz="4800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(and) </a:t>
            </a:r>
            <a: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>Online Algorithms:</a:t>
            </a:r>
            <a:b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</a:br>
            <a:r>
              <a:rPr lang="en-US" sz="4000" b="1" dirty="0">
                <a:solidFill>
                  <a:srgbClr val="FF0000"/>
                </a:solidFill>
              </a:rPr>
              <a:t>a</a:t>
            </a:r>
            <a:r>
              <a:rPr lang="en-US" sz="4000" b="1" dirty="0" smtClean="0">
                <a:solidFill>
                  <a:srgbClr val="FF0000"/>
                </a:solidFill>
              </a:rPr>
              <a:t> little change will do you good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895600" y="4191000"/>
            <a:ext cx="6400800" cy="2133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Anupam Gupta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Carnegie Mellon University</a:t>
            </a:r>
          </a:p>
          <a:p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Based on joint works with: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Albert Gu, Guru Guruganesh,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Ravishankar Krishnaswamy, </a:t>
            </a:r>
            <a:r>
              <a:rPr lang="en-US" sz="1800" dirty="0">
                <a:solidFill>
                  <a:schemeClr val="tx2"/>
                </a:solidFill>
              </a:rPr>
              <a:t>Amit Kumar, Debmalya </a:t>
            </a:r>
            <a:r>
              <a:rPr lang="en-US" sz="1800" dirty="0" smtClean="0">
                <a:solidFill>
                  <a:schemeClr val="tx2"/>
                </a:solidFill>
              </a:rPr>
              <a:t>Panigrahi,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Cliff Stein, and David Wajc</a:t>
            </a:r>
          </a:p>
        </p:txBody>
      </p:sp>
    </p:spTree>
    <p:extLst>
      <p:ext uri="{BB962C8B-B14F-4D97-AF65-F5344CB8AC3E}">
        <p14:creationId xmlns:p14="http://schemas.microsoft.com/office/powerpoint/2010/main" val="41167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glimpse of some results…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53538" y="1810851"/>
            <a:ext cx="2136808" cy="1867301"/>
            <a:chOff x="870659" y="1941711"/>
            <a:chExt cx="2136808" cy="1867301"/>
          </a:xfrm>
        </p:grpSpPr>
        <p:sp>
          <p:nvSpPr>
            <p:cNvPr id="35" name="Rectangle 34"/>
            <p:cNvSpPr/>
            <p:nvPr/>
          </p:nvSpPr>
          <p:spPr>
            <a:xfrm>
              <a:off x="870659" y="1941711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135783" y="2821505"/>
              <a:ext cx="1578542" cy="152702"/>
              <a:chOff x="4225492" y="2157361"/>
              <a:chExt cx="3776311" cy="26295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22549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72921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36658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23293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74410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240380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4782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75154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>
                <a:stCxn id="5" idx="6"/>
                <a:endCxn id="6" idx="2"/>
              </p:cNvCxnSpPr>
              <p:nvPr/>
            </p:nvCxnSpPr>
            <p:spPr>
              <a:xfrm>
                <a:off x="4475749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8" idx="6"/>
                <a:endCxn id="7" idx="2"/>
              </p:cNvCxnSpPr>
              <p:nvPr/>
            </p:nvCxnSpPr>
            <p:spPr>
              <a:xfrm>
                <a:off x="5483193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6"/>
                <a:endCxn id="9" idx="2"/>
              </p:cNvCxnSpPr>
              <p:nvPr/>
            </p:nvCxnSpPr>
            <p:spPr>
              <a:xfrm>
                <a:off x="6490637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12" idx="2"/>
              </p:cNvCxnSpPr>
              <p:nvPr/>
            </p:nvCxnSpPr>
            <p:spPr>
              <a:xfrm>
                <a:off x="7498081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stCxn id="6" idx="0"/>
                <a:endCxn id="7" idx="1"/>
              </p:cNvCxnSpPr>
              <p:nvPr/>
            </p:nvCxnSpPr>
            <p:spPr>
              <a:xfrm rot="16200000" flipH="1">
                <a:off x="5295500" y="1722553"/>
                <a:ext cx="36649" cy="918964"/>
              </a:xfrm>
              <a:prstGeom prst="curvedConnector3">
                <a:avLst>
                  <a:gd name="adj1" fmla="val -623755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urved Connector 17"/>
              <p:cNvCxnSpPr>
                <a:stCxn id="9" idx="0"/>
                <a:endCxn id="12" idx="0"/>
              </p:cNvCxnSpPr>
              <p:nvPr/>
            </p:nvCxnSpPr>
            <p:spPr>
              <a:xfrm rot="5400000" flipH="1" flipV="1">
                <a:off x="7372953" y="1659989"/>
                <a:ext cx="12700" cy="100744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urved Connector 18"/>
              <p:cNvCxnSpPr>
                <a:stCxn id="7" idx="4"/>
                <a:endCxn id="12" idx="4"/>
              </p:cNvCxnSpPr>
              <p:nvPr/>
            </p:nvCxnSpPr>
            <p:spPr>
              <a:xfrm rot="16200000" flipH="1">
                <a:off x="6869231" y="1406524"/>
                <a:ext cx="12700" cy="2014888"/>
              </a:xfrm>
              <a:prstGeom prst="curvedConnector3">
                <a:avLst>
                  <a:gd name="adj1" fmla="val 3391583"/>
                </a:avLst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4773603" y="1810851"/>
            <a:ext cx="2136808" cy="1867301"/>
            <a:chOff x="4608984" y="2247340"/>
            <a:chExt cx="2136808" cy="1867301"/>
          </a:xfrm>
        </p:grpSpPr>
        <p:sp>
          <p:nvSpPr>
            <p:cNvPr id="37" name="Rectangle 36"/>
            <p:cNvSpPr/>
            <p:nvPr/>
          </p:nvSpPr>
          <p:spPr>
            <a:xfrm>
              <a:off x="4608984" y="2247340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699535" y="2310059"/>
              <a:ext cx="1884146" cy="1622255"/>
              <a:chOff x="4574406" y="1780669"/>
              <a:chExt cx="2438400" cy="203209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02375" y="204929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0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74406" y="178066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1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54493" y="3388676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2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16775" y="2442354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3</a:t>
                </a:r>
                <a:endParaRPr lang="en-US" sz="1600" baseline="-25000" dirty="0">
                  <a:latin typeface="Calibri"/>
                </a:endParaRPr>
              </a:p>
            </p:txBody>
          </p:sp>
          <p:cxnSp>
            <p:nvCxnSpPr>
              <p:cNvPr id="24" name="Straight Connector 23"/>
              <p:cNvCxnSpPr>
                <a:stCxn id="32" idx="6"/>
                <a:endCxn id="30" idx="1"/>
              </p:cNvCxnSpPr>
              <p:nvPr/>
            </p:nvCxnSpPr>
            <p:spPr>
              <a:xfrm>
                <a:off x="5107806" y="2226201"/>
                <a:ext cx="784318" cy="26258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8" idx="1"/>
                <a:endCxn id="30" idx="5"/>
              </p:cNvCxnSpPr>
              <p:nvPr/>
            </p:nvCxnSpPr>
            <p:spPr>
              <a:xfrm flipH="1" flipV="1">
                <a:off x="5999888" y="2596551"/>
                <a:ext cx="882836" cy="95903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1" idx="1"/>
                <a:endCxn id="30" idx="6"/>
              </p:cNvCxnSpPr>
              <p:nvPr/>
            </p:nvCxnSpPr>
            <p:spPr>
              <a:xfrm flipH="1" flipV="1">
                <a:off x="6022206" y="2542669"/>
                <a:ext cx="631918" cy="32711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32" idx="4"/>
                <a:endCxn id="29" idx="0"/>
              </p:cNvCxnSpPr>
              <p:nvPr/>
            </p:nvCxnSpPr>
            <p:spPr>
              <a:xfrm>
                <a:off x="5031606" y="2302401"/>
                <a:ext cx="304800" cy="24026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860406" y="35332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260206" y="25426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869807" y="246646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6631806" y="28474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4955406" y="2150001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960982" y="2554337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4</a:t>
                </a:r>
                <a:endParaRPr lang="en-US" sz="1600" baseline="-25000" dirty="0">
                  <a:latin typeface="Calibri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8493669" y="1810851"/>
            <a:ext cx="2136808" cy="1867301"/>
            <a:chOff x="8310790" y="1887854"/>
            <a:chExt cx="2136808" cy="1867301"/>
          </a:xfrm>
        </p:grpSpPr>
        <p:sp>
          <p:nvSpPr>
            <p:cNvPr id="55" name="Rectangle 54"/>
            <p:cNvSpPr/>
            <p:nvPr/>
          </p:nvSpPr>
          <p:spPr>
            <a:xfrm>
              <a:off x="8310790" y="1887854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374994" y="2472164"/>
              <a:ext cx="2014854" cy="643260"/>
              <a:chOff x="3308029" y="4508205"/>
              <a:chExt cx="5499086" cy="116465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3330340" y="4508205"/>
                <a:ext cx="5476775" cy="116465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196615" y="4585208"/>
                <a:ext cx="4494998" cy="1020278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120640" y="4671836"/>
                <a:ext cx="3474720" cy="82777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63916" y="4758463"/>
                <a:ext cx="2435192" cy="67376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920564" y="4873966"/>
                <a:ext cx="1463040" cy="481263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384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 smtClean="0"/>
                      <a:t> 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92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blipFill>
                <a:blip r:embed="rId7"/>
                <a:stretch>
                  <a:fillRect l="-278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blipFill>
                <a:blip r:embed="rId8"/>
                <a:stretch>
                  <a:fillRect l="-3734" t="-8197" r="-83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blipFill>
                <a:blip r:embed="rId9"/>
                <a:stretch>
                  <a:fillRect l="-267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   (amortized)</a:t>
                </a:r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blipFill>
                <a:blip r:embed="rId10"/>
                <a:stretch>
                  <a:fillRect l="-2612" t="-3289" r="-37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 (worst-case)</a:t>
                </a:r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blipFill>
                <a:blip r:embed="rId11"/>
                <a:stretch>
                  <a:fillRect l="-3101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O(1)</a:t>
                </a:r>
              </a:p>
              <a:p>
                <a:pPr algn="ctr"/>
                <a:r>
                  <a:rPr lang="en-US" dirty="0"/>
                  <a:t> </a:t>
                </a:r>
                <a:r>
                  <a:rPr lang="en-US" dirty="0" smtClean="0"/>
                  <a:t>(amortized)</a:t>
                </a:r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blipFill>
                <a:blip r:embed="rId12"/>
                <a:stretch>
                  <a:fillRect l="-3659" t="-3289" r="-325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66174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423246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5073" y="5567823"/>
            <a:ext cx="25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load-balancing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and single-sink flows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44741" y="1530417"/>
            <a:ext cx="7544938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442762" y="4411295"/>
            <a:ext cx="11242307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1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edge orientation…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422549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921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736658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23293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744102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240380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247824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7751546" y="2163711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35" idx="6"/>
            <a:endCxn id="36" idx="2"/>
          </p:cNvCxnSpPr>
          <p:nvPr/>
        </p:nvCxnSpPr>
        <p:spPr>
          <a:xfrm>
            <a:off x="4475749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8" idx="6"/>
            <a:endCxn id="37" idx="2"/>
          </p:cNvCxnSpPr>
          <p:nvPr/>
        </p:nvCxnSpPr>
        <p:spPr>
          <a:xfrm>
            <a:off x="5483193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0" idx="6"/>
            <a:endCxn id="39" idx="2"/>
          </p:cNvCxnSpPr>
          <p:nvPr/>
        </p:nvCxnSpPr>
        <p:spPr>
          <a:xfrm>
            <a:off x="6490637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>
            <a:off x="7498081" y="2288840"/>
            <a:ext cx="253465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6" idx="0"/>
            <a:endCxn id="37" idx="1"/>
          </p:cNvCxnSpPr>
          <p:nvPr/>
        </p:nvCxnSpPr>
        <p:spPr>
          <a:xfrm rot="16200000" flipH="1">
            <a:off x="5295500" y="1722553"/>
            <a:ext cx="36649" cy="918964"/>
          </a:xfrm>
          <a:prstGeom prst="curvedConnector3">
            <a:avLst>
              <a:gd name="adj1" fmla="val -62375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39" idx="0"/>
            <a:endCxn id="42" idx="0"/>
          </p:cNvCxnSpPr>
          <p:nvPr/>
        </p:nvCxnSpPr>
        <p:spPr>
          <a:xfrm rot="5400000" flipH="1" flipV="1">
            <a:off x="7372953" y="1659989"/>
            <a:ext cx="12700" cy="1007444"/>
          </a:xfrm>
          <a:prstGeom prst="curvedConnector3">
            <a:avLst>
              <a:gd name="adj1" fmla="val 18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7" idx="4"/>
            <a:endCxn id="42" idx="4"/>
          </p:cNvCxnSpPr>
          <p:nvPr/>
        </p:nvCxnSpPr>
        <p:spPr>
          <a:xfrm rot="16200000" flipH="1">
            <a:off x="6869231" y="1406524"/>
            <a:ext cx="12700" cy="2014888"/>
          </a:xfrm>
          <a:prstGeom prst="curvedConnector3">
            <a:avLst>
              <a:gd name="adj1" fmla="val 3391583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46611" y="3203448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Recourse vs </a:t>
            </a:r>
            <a:r>
              <a:rPr lang="en-US" dirty="0" smtClean="0">
                <a:latin typeface="Corbel" panose="020B0503020204020204" pitchFamily="34" charset="0"/>
              </a:rPr>
              <a:t>in-degree trade-off:</a:t>
            </a:r>
            <a:endParaRPr lang="en-US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7" name="Table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3871431"/>
                  </p:ext>
                </p:extLst>
              </p:nvPr>
            </p:nvGraphicFramePr>
            <p:xfrm>
              <a:off x="2263028" y="3715513"/>
              <a:ext cx="7326708" cy="1674395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4422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9799">
                    <a:tc>
                      <a:txBody>
                        <a:bodyPr/>
                        <a:lstStyle/>
                        <a:p>
                          <a:r>
                            <a:rPr lang="en-US" b="0" baseline="0" dirty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re-orientations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Naïve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dirty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b="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54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latin typeface="Corbel" panose="020B0503020204020204" pitchFamily="34" charset="0"/>
                            </a:rPr>
                            <a:t>[</a:t>
                          </a:r>
                          <a:r>
                            <a:rPr lang="en-US" sz="1600" dirty="0" err="1" smtClean="0">
                              <a:latin typeface="Corbel" panose="020B0503020204020204" pitchFamily="34" charset="0"/>
                            </a:rPr>
                            <a:t>Brodal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US" sz="1600" baseline="0" dirty="0" smtClean="0">
                              <a:latin typeface="Corbel" panose="020B0503020204020204" pitchFamily="34" charset="0"/>
                            </a:rPr>
                            <a:t>and 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Fagerberg ’98] </a:t>
                          </a:r>
                          <a:endParaRPr lang="en-IN" sz="160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               </a:t>
                          </a:r>
                          <a:r>
                            <a:rPr lang="en-US" baseline="0" dirty="0">
                              <a:latin typeface="Corbel" panose="020B0503020204020204" pitchFamily="34" charset="0"/>
                            </a:rPr>
                            <a:t>    </a:t>
                          </a:r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          </a:t>
                          </a:r>
                          <a:r>
                            <a:rPr lang="en-US" b="0" dirty="0" smtClean="0">
                              <a:latin typeface="Corbel" panose="020B0503020204020204" pitchFamily="34" charset="0"/>
                            </a:rPr>
                            <a:t> 3  </a:t>
                          </a:r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(amortized)</a:t>
                          </a: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7" name="Table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3871431"/>
                  </p:ext>
                </p:extLst>
              </p:nvPr>
            </p:nvGraphicFramePr>
            <p:xfrm>
              <a:off x="2263028" y="3715513"/>
              <a:ext cx="7326708" cy="1674395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4422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9799">
                    <a:tc>
                      <a:txBody>
                        <a:bodyPr/>
                        <a:lstStyle/>
                        <a:p>
                          <a:r>
                            <a:rPr lang="en-US" b="0" baseline="0" dirty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re-orientations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Naïve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2494" t="-124590" r="-102993" b="-2622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494" t="-124590" r="-2993" b="-2622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2494" t="-224590" r="-102993" b="-1622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494" t="-224590" r="-2993" b="-1622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54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latin typeface="Corbel" panose="020B0503020204020204" pitchFamily="34" charset="0"/>
                            </a:rPr>
                            <a:t>[</a:t>
                          </a:r>
                          <a:r>
                            <a:rPr lang="en-US" sz="1600" dirty="0" err="1" smtClean="0">
                              <a:latin typeface="Corbel" panose="020B0503020204020204" pitchFamily="34" charset="0"/>
                            </a:rPr>
                            <a:t>Brodal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US" sz="1600" baseline="0" dirty="0" smtClean="0">
                              <a:latin typeface="Corbel" panose="020B0503020204020204" pitchFamily="34" charset="0"/>
                            </a:rPr>
                            <a:t>and 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Fagerberg ’98] </a:t>
                          </a:r>
                          <a:endParaRPr lang="en-IN" sz="160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               </a:t>
                          </a:r>
                          <a:r>
                            <a:rPr lang="en-US" baseline="0" dirty="0">
                              <a:latin typeface="Corbel" panose="020B0503020204020204" pitchFamily="34" charset="0"/>
                            </a:rPr>
                            <a:t>    </a:t>
                          </a:r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          </a:t>
                          </a:r>
                          <a:r>
                            <a:rPr lang="en-US" b="0" dirty="0" smtClean="0">
                              <a:latin typeface="Corbel" panose="020B0503020204020204" pitchFamily="34" charset="0"/>
                            </a:rPr>
                            <a:t> 3  </a:t>
                          </a:r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(amortized)</a:t>
                          </a: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549859" y="5830824"/>
                <a:ext cx="66655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Amortized: after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edge insertions, at most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edge reorientations. 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859" y="5830824"/>
                <a:ext cx="6665543" cy="369332"/>
              </a:xfrm>
              <a:prstGeom prst="rect">
                <a:avLst/>
              </a:prstGeom>
              <a:blipFill>
                <a:blip r:embed="rId3"/>
                <a:stretch>
                  <a:fillRect l="-731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59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Brodal-Fagerberg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5063671" y="2408018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8297" y="2211106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 flipV="1">
            <a:off x="5313928" y="2336235"/>
            <a:ext cx="1374369" cy="196912"/>
          </a:xfrm>
          <a:prstGeom prst="line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41" idx="1"/>
          </p:cNvCxnSpPr>
          <p:nvPr/>
        </p:nvCxnSpPr>
        <p:spPr>
          <a:xfrm>
            <a:off x="4305199" y="2104197"/>
            <a:ext cx="795121" cy="34047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2" idx="5"/>
          </p:cNvCxnSpPr>
          <p:nvPr/>
        </p:nvCxnSpPr>
        <p:spPr>
          <a:xfrm>
            <a:off x="6901905" y="2424714"/>
            <a:ext cx="444117" cy="477565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2" idx="6"/>
          </p:cNvCxnSpPr>
          <p:nvPr/>
        </p:nvCxnSpPr>
        <p:spPr>
          <a:xfrm flipV="1">
            <a:off x="6938554" y="2224597"/>
            <a:ext cx="621076" cy="111638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2" idx="7"/>
          </p:cNvCxnSpPr>
          <p:nvPr/>
        </p:nvCxnSpPr>
        <p:spPr>
          <a:xfrm flipV="1">
            <a:off x="6901905" y="1783681"/>
            <a:ext cx="444117" cy="4640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1" idx="3"/>
          </p:cNvCxnSpPr>
          <p:nvPr/>
        </p:nvCxnSpPr>
        <p:spPr>
          <a:xfrm flipH="1">
            <a:off x="4555456" y="2621626"/>
            <a:ext cx="544864" cy="233562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1" idx="4"/>
          </p:cNvCxnSpPr>
          <p:nvPr/>
        </p:nvCxnSpPr>
        <p:spPr>
          <a:xfrm flipH="1">
            <a:off x="5063671" y="2658275"/>
            <a:ext cx="125129" cy="593372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416402" y="4297460"/>
            <a:ext cx="4490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When a new edge arrives, orient it arbitrarily.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76356" y="4759511"/>
            <a:ext cx="645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If the in-degree of a vertex becomes </a:t>
            </a:r>
            <a:r>
              <a:rPr lang="en-US" dirty="0" smtClean="0">
                <a:latin typeface="Corbel" panose="020B0503020204020204" pitchFamily="34" charset="0"/>
              </a:rPr>
              <a:t>3, flip </a:t>
            </a:r>
            <a:r>
              <a:rPr lang="en-US" dirty="0">
                <a:latin typeface="Corbel" panose="020B0503020204020204" pitchFamily="34" charset="0"/>
              </a:rPr>
              <a:t>all the incoming edges. </a:t>
            </a:r>
          </a:p>
        </p:txBody>
      </p:sp>
      <p:sp>
        <p:nvSpPr>
          <p:cNvPr id="22" name="Right Arrow 21"/>
          <p:cNvSpPr/>
          <p:nvPr/>
        </p:nvSpPr>
        <p:spPr>
          <a:xfrm rot="13695303">
            <a:off x="5372352" y="2804848"/>
            <a:ext cx="483920" cy="38014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0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Brodal-Fagerberg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5063671" y="2408018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8297" y="2211106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 flipV="1">
            <a:off x="5313928" y="2336235"/>
            <a:ext cx="1374369" cy="196912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41" idx="1"/>
          </p:cNvCxnSpPr>
          <p:nvPr/>
        </p:nvCxnSpPr>
        <p:spPr>
          <a:xfrm>
            <a:off x="4305199" y="2104197"/>
            <a:ext cx="795121" cy="340470"/>
          </a:xfrm>
          <a:prstGeom prst="line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2" idx="5"/>
          </p:cNvCxnSpPr>
          <p:nvPr/>
        </p:nvCxnSpPr>
        <p:spPr>
          <a:xfrm>
            <a:off x="6901905" y="2424714"/>
            <a:ext cx="444117" cy="477565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2" idx="6"/>
          </p:cNvCxnSpPr>
          <p:nvPr/>
        </p:nvCxnSpPr>
        <p:spPr>
          <a:xfrm flipV="1">
            <a:off x="6938554" y="2224597"/>
            <a:ext cx="621076" cy="111638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2" idx="7"/>
          </p:cNvCxnSpPr>
          <p:nvPr/>
        </p:nvCxnSpPr>
        <p:spPr>
          <a:xfrm flipV="1">
            <a:off x="6901905" y="1783681"/>
            <a:ext cx="444117" cy="4640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1" idx="3"/>
          </p:cNvCxnSpPr>
          <p:nvPr/>
        </p:nvCxnSpPr>
        <p:spPr>
          <a:xfrm flipH="1">
            <a:off x="4555456" y="2621626"/>
            <a:ext cx="544864" cy="233562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1" idx="4"/>
          </p:cNvCxnSpPr>
          <p:nvPr/>
        </p:nvCxnSpPr>
        <p:spPr>
          <a:xfrm flipH="1">
            <a:off x="5063671" y="2658275"/>
            <a:ext cx="125129" cy="593372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416402" y="4297460"/>
            <a:ext cx="4490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When a new edge arrives, orient it arbitrarily.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76356" y="4759511"/>
            <a:ext cx="645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If the in-degree of a vertex becomes </a:t>
            </a:r>
            <a:r>
              <a:rPr lang="en-US" dirty="0" smtClean="0">
                <a:latin typeface="Corbel" panose="020B0503020204020204" pitchFamily="34" charset="0"/>
              </a:rPr>
              <a:t>3, flip </a:t>
            </a:r>
            <a:r>
              <a:rPr lang="en-US" dirty="0">
                <a:latin typeface="Corbel" panose="020B0503020204020204" pitchFamily="34" charset="0"/>
              </a:rPr>
              <a:t>all the incoming edges. </a:t>
            </a:r>
          </a:p>
        </p:txBody>
      </p:sp>
      <p:sp>
        <p:nvSpPr>
          <p:cNvPr id="14" name="Oval 13"/>
          <p:cNvSpPr/>
          <p:nvPr/>
        </p:nvSpPr>
        <p:spPr>
          <a:xfrm>
            <a:off x="4068194" y="1957742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endCxn id="14" idx="4"/>
          </p:cNvCxnSpPr>
          <p:nvPr/>
        </p:nvCxnSpPr>
        <p:spPr>
          <a:xfrm flipV="1">
            <a:off x="4068194" y="2207999"/>
            <a:ext cx="125129" cy="647189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14" idx="2"/>
          </p:cNvCxnSpPr>
          <p:nvPr/>
        </p:nvCxnSpPr>
        <p:spPr>
          <a:xfrm flipV="1">
            <a:off x="3087757" y="2082871"/>
            <a:ext cx="980437" cy="141726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1"/>
          </p:cNvCxnSpPr>
          <p:nvPr/>
        </p:nvCxnSpPr>
        <p:spPr>
          <a:xfrm flipH="1" flipV="1">
            <a:off x="3644348" y="1601038"/>
            <a:ext cx="460495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4" idx="0"/>
          </p:cNvCxnSpPr>
          <p:nvPr/>
        </p:nvCxnSpPr>
        <p:spPr>
          <a:xfrm flipH="1" flipV="1">
            <a:off x="4104843" y="1601038"/>
            <a:ext cx="88480" cy="356704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7"/>
          </p:cNvCxnSpPr>
          <p:nvPr/>
        </p:nvCxnSpPr>
        <p:spPr>
          <a:xfrm flipV="1">
            <a:off x="4281802" y="1601038"/>
            <a:ext cx="273654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63480" y="5322288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Could lead to cascade of edge flips.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937564" y="5904708"/>
                <a:ext cx="56781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In fact, a single edge addition could cause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 edge flips!</a:t>
                </a:r>
                <a:endParaRPr lang="en-US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564" y="5904708"/>
                <a:ext cx="5678157" cy="369332"/>
              </a:xfrm>
              <a:prstGeom prst="rect">
                <a:avLst/>
              </a:prstGeom>
              <a:blipFill>
                <a:blip r:embed="rId2"/>
                <a:stretch>
                  <a:fillRect l="-967" t="-10000" r="-10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ight Arrow 33"/>
          <p:cNvSpPr/>
          <p:nvPr/>
        </p:nvSpPr>
        <p:spPr>
          <a:xfrm rot="16446558">
            <a:off x="6486556" y="2632430"/>
            <a:ext cx="483920" cy="38014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10547087">
            <a:off x="4638252" y="1791500"/>
            <a:ext cx="483920" cy="38014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2" grpId="0"/>
      <p:bldP spid="33" grpId="0"/>
      <p:bldP spid="34" grpId="0" animBg="1"/>
      <p:bldP spid="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2769196" y="2562022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93822" y="2365110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stCxn id="41" idx="6"/>
            <a:endCxn id="42" idx="2"/>
          </p:cNvCxnSpPr>
          <p:nvPr/>
        </p:nvCxnSpPr>
        <p:spPr>
          <a:xfrm flipV="1">
            <a:off x="3019453" y="2490239"/>
            <a:ext cx="1374369" cy="196912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41" idx="1"/>
          </p:cNvCxnSpPr>
          <p:nvPr/>
        </p:nvCxnSpPr>
        <p:spPr>
          <a:xfrm>
            <a:off x="2010724" y="2258201"/>
            <a:ext cx="795121" cy="340470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2" idx="5"/>
          </p:cNvCxnSpPr>
          <p:nvPr/>
        </p:nvCxnSpPr>
        <p:spPr>
          <a:xfrm>
            <a:off x="4607430" y="2578718"/>
            <a:ext cx="444117" cy="477565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2" idx="6"/>
          </p:cNvCxnSpPr>
          <p:nvPr/>
        </p:nvCxnSpPr>
        <p:spPr>
          <a:xfrm flipV="1">
            <a:off x="4644079" y="2378601"/>
            <a:ext cx="621076" cy="111638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2" idx="7"/>
          </p:cNvCxnSpPr>
          <p:nvPr/>
        </p:nvCxnSpPr>
        <p:spPr>
          <a:xfrm flipV="1">
            <a:off x="4607430" y="1937685"/>
            <a:ext cx="444117" cy="4640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1" idx="3"/>
          </p:cNvCxnSpPr>
          <p:nvPr/>
        </p:nvCxnSpPr>
        <p:spPr>
          <a:xfrm flipH="1">
            <a:off x="2260981" y="2775630"/>
            <a:ext cx="544864" cy="233562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1" idx="4"/>
          </p:cNvCxnSpPr>
          <p:nvPr/>
        </p:nvCxnSpPr>
        <p:spPr>
          <a:xfrm flipH="1">
            <a:off x="2769196" y="2812279"/>
            <a:ext cx="125129" cy="593372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773719" y="2111746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endCxn id="14" idx="4"/>
          </p:cNvCxnSpPr>
          <p:nvPr/>
        </p:nvCxnSpPr>
        <p:spPr>
          <a:xfrm flipV="1">
            <a:off x="1773719" y="2362003"/>
            <a:ext cx="125129" cy="647189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14" idx="2"/>
          </p:cNvCxnSpPr>
          <p:nvPr/>
        </p:nvCxnSpPr>
        <p:spPr>
          <a:xfrm flipV="1">
            <a:off x="793282" y="2236875"/>
            <a:ext cx="980437" cy="141726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1"/>
          </p:cNvCxnSpPr>
          <p:nvPr/>
        </p:nvCxnSpPr>
        <p:spPr>
          <a:xfrm flipH="1" flipV="1">
            <a:off x="1349873" y="1755042"/>
            <a:ext cx="460495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4" idx="0"/>
          </p:cNvCxnSpPr>
          <p:nvPr/>
        </p:nvCxnSpPr>
        <p:spPr>
          <a:xfrm flipH="1" flipV="1">
            <a:off x="1810368" y="1755042"/>
            <a:ext cx="88480" cy="356704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7"/>
          </p:cNvCxnSpPr>
          <p:nvPr/>
        </p:nvCxnSpPr>
        <p:spPr>
          <a:xfrm flipV="1">
            <a:off x="1987327" y="1755042"/>
            <a:ext cx="273654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421578" y="2571998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046204" y="2375086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3" idx="6"/>
            <a:endCxn id="24" idx="2"/>
          </p:cNvCxnSpPr>
          <p:nvPr/>
        </p:nvCxnSpPr>
        <p:spPr>
          <a:xfrm flipV="1">
            <a:off x="8671835" y="2500215"/>
            <a:ext cx="1374369" cy="196912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3" idx="1"/>
          </p:cNvCxnSpPr>
          <p:nvPr/>
        </p:nvCxnSpPr>
        <p:spPr>
          <a:xfrm>
            <a:off x="7663106" y="2268177"/>
            <a:ext cx="795121" cy="340470"/>
          </a:xfrm>
          <a:prstGeom prst="line">
            <a:avLst/>
          </a:prstGeom>
          <a:ln w="3810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4" idx="5"/>
          </p:cNvCxnSpPr>
          <p:nvPr/>
        </p:nvCxnSpPr>
        <p:spPr>
          <a:xfrm>
            <a:off x="10259812" y="2588694"/>
            <a:ext cx="444117" cy="477565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4" idx="6"/>
          </p:cNvCxnSpPr>
          <p:nvPr/>
        </p:nvCxnSpPr>
        <p:spPr>
          <a:xfrm flipV="1">
            <a:off x="10296461" y="2388577"/>
            <a:ext cx="621076" cy="111638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4" idx="7"/>
          </p:cNvCxnSpPr>
          <p:nvPr/>
        </p:nvCxnSpPr>
        <p:spPr>
          <a:xfrm flipV="1">
            <a:off x="10259812" y="1947661"/>
            <a:ext cx="444117" cy="464074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3" idx="3"/>
          </p:cNvCxnSpPr>
          <p:nvPr/>
        </p:nvCxnSpPr>
        <p:spPr>
          <a:xfrm flipH="1">
            <a:off x="7913363" y="2785606"/>
            <a:ext cx="544864" cy="233562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3" idx="4"/>
          </p:cNvCxnSpPr>
          <p:nvPr/>
        </p:nvCxnSpPr>
        <p:spPr>
          <a:xfrm flipH="1">
            <a:off x="8421578" y="2822255"/>
            <a:ext cx="125129" cy="593372"/>
          </a:xfrm>
          <a:prstGeom prst="line">
            <a:avLst/>
          </a:prstGeom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426101" y="2121722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endCxn id="39" idx="4"/>
          </p:cNvCxnSpPr>
          <p:nvPr/>
        </p:nvCxnSpPr>
        <p:spPr>
          <a:xfrm flipV="1">
            <a:off x="7426101" y="2371979"/>
            <a:ext cx="125129" cy="647189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39" idx="2"/>
          </p:cNvCxnSpPr>
          <p:nvPr/>
        </p:nvCxnSpPr>
        <p:spPr>
          <a:xfrm flipV="1">
            <a:off x="6445664" y="2246851"/>
            <a:ext cx="980437" cy="141726"/>
          </a:xfrm>
          <a:prstGeom prst="line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9" idx="1"/>
          </p:cNvCxnSpPr>
          <p:nvPr/>
        </p:nvCxnSpPr>
        <p:spPr>
          <a:xfrm flipH="1" flipV="1">
            <a:off x="7002255" y="1765018"/>
            <a:ext cx="460495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9" idx="0"/>
          </p:cNvCxnSpPr>
          <p:nvPr/>
        </p:nvCxnSpPr>
        <p:spPr>
          <a:xfrm flipH="1" flipV="1">
            <a:off x="7462750" y="1765018"/>
            <a:ext cx="88480" cy="356704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9" idx="7"/>
          </p:cNvCxnSpPr>
          <p:nvPr/>
        </p:nvCxnSpPr>
        <p:spPr>
          <a:xfrm flipV="1">
            <a:off x="7639709" y="1765018"/>
            <a:ext cx="273654" cy="393353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769196" y="1713058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90322" y="1713058"/>
            <a:ext cx="2573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Optimal (has in-degree 1)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520491" y="3930515"/>
                <a:ext cx="54478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latin typeface="Corbel" panose="020B0503020204020204" pitchFamily="34" charset="0"/>
                  </a:rPr>
                  <a:t>Theorem:</a:t>
                </a:r>
                <a:r>
                  <a:rPr lang="en-US" dirty="0" smtClean="0">
                    <a:latin typeface="Corbel" panose="020B0503020204020204" pitchFamily="34" charset="0"/>
                  </a:rPr>
                  <a:t> total </a:t>
                </a:r>
                <a:r>
                  <a:rPr lang="en-US" dirty="0">
                    <a:latin typeface="Corbel" panose="020B0503020204020204" pitchFamily="34" charset="0"/>
                  </a:rPr>
                  <a:t>number of </a:t>
                </a:r>
                <a:r>
                  <a:rPr lang="en-US" dirty="0" smtClean="0">
                    <a:latin typeface="Corbel" panose="020B0503020204020204" pitchFamily="34" charset="0"/>
                  </a:rPr>
                  <a:t>flips </a:t>
                </a:r>
                <a:r>
                  <a:rPr lang="en-US" dirty="0">
                    <a:latin typeface="Corbel" panose="020B0503020204020204" pitchFamily="34" charset="0"/>
                  </a:rPr>
                  <a:t>till </a:t>
                </a:r>
                <a:r>
                  <a:rPr lang="en-US" dirty="0" smtClean="0">
                    <a:latin typeface="Corbel" panose="020B0503020204020204" pitchFamily="34" charset="0"/>
                  </a:rPr>
                  <a:t>time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 is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. </a:t>
                </a:r>
                <a:endParaRPr lang="en-US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491" y="3930515"/>
                <a:ext cx="5447838" cy="369332"/>
              </a:xfrm>
              <a:prstGeom prst="rect">
                <a:avLst/>
              </a:prstGeom>
              <a:blipFill>
                <a:blip r:embed="rId2"/>
                <a:stretch>
                  <a:fillRect l="-895" t="-10000" r="-67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1520491" y="4332091"/>
            <a:ext cx="5514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“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bad</a:t>
            </a:r>
            <a:r>
              <a:rPr lang="en-US" dirty="0" smtClean="0">
                <a:latin typeface="Corbel" panose="020B0503020204020204" pitchFamily="34" charset="0"/>
              </a:rPr>
              <a:t>” </a:t>
            </a:r>
            <a:r>
              <a:rPr lang="en-US" dirty="0">
                <a:latin typeface="Corbel" panose="020B0503020204020204" pitchFamily="34" charset="0"/>
              </a:rPr>
              <a:t>edge </a:t>
            </a:r>
            <a:r>
              <a:rPr lang="en-US" dirty="0" smtClean="0">
                <a:latin typeface="Corbel" panose="020B0503020204020204" pitchFamily="34" charset="0"/>
              </a:rPr>
              <a:t>= </a:t>
            </a:r>
            <a:r>
              <a:rPr lang="en-US" dirty="0">
                <a:latin typeface="Corbel" panose="020B0503020204020204" pitchFamily="34" charset="0"/>
              </a:rPr>
              <a:t>oriented </a:t>
            </a:r>
            <a:r>
              <a:rPr lang="en-US" dirty="0" smtClean="0">
                <a:latin typeface="Corbel" panose="020B0503020204020204" pitchFamily="34" charset="0"/>
              </a:rPr>
              <a:t>oppositely from the </a:t>
            </a:r>
            <a:r>
              <a:rPr lang="en-US" dirty="0">
                <a:latin typeface="Corbel" panose="020B0503020204020204" pitchFamily="34" charset="0"/>
              </a:rPr>
              <a:t>optimal </a:t>
            </a:r>
            <a:r>
              <a:rPr lang="en-US" dirty="0" smtClean="0">
                <a:latin typeface="Corbel" panose="020B0503020204020204" pitchFamily="34" charset="0"/>
              </a:rPr>
              <a:t>tree.</a:t>
            </a:r>
            <a:endParaRPr lang="en-US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520491" y="4745268"/>
                <a:ext cx="36744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: number of bad edges at time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491" y="4745268"/>
                <a:ext cx="3674404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124154" y="5201094"/>
                <a:ext cx="4978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orbel" panose="020B0503020204020204" pitchFamily="34" charset="0"/>
                  </a:rPr>
                  <a:t>When a new edge arrives,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</a:t>
                </a:r>
                <a:r>
                  <a:rPr lang="en-US" dirty="0" smtClean="0">
                    <a:latin typeface="Corbel" panose="020B0503020204020204" pitchFamily="34" charset="0"/>
                  </a:rPr>
                  <a:t>may increase </a:t>
                </a:r>
                <a:r>
                  <a:rPr lang="en-US" dirty="0">
                    <a:latin typeface="Corbel" panose="020B0503020204020204" pitchFamily="34" charset="0"/>
                  </a:rPr>
                  <a:t>by 1.  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154" y="5201094"/>
                <a:ext cx="4978479" cy="369332"/>
              </a:xfrm>
              <a:prstGeom prst="rect">
                <a:avLst/>
              </a:prstGeom>
              <a:blipFill>
                <a:blip r:embed="rId4"/>
                <a:stretch>
                  <a:fillRect l="-979" t="-8197" r="-979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124154" y="5550462"/>
                <a:ext cx="75148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orbel" panose="020B0503020204020204" pitchFamily="34" charset="0"/>
                  </a:rPr>
                  <a:t>What happens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when we flip </a:t>
                </a:r>
                <a:r>
                  <a:rPr lang="en-US" dirty="0" smtClean="0">
                    <a:latin typeface="Corbel" panose="020B0503020204020204" pitchFamily="34" charset="0"/>
                  </a:rPr>
                  <a:t>three 3 </a:t>
                </a:r>
                <a:r>
                  <a:rPr lang="en-US" dirty="0">
                    <a:latin typeface="Corbel" panose="020B0503020204020204" pitchFamily="34" charset="0"/>
                  </a:rPr>
                  <a:t>incoming edges for </a:t>
                </a:r>
                <a:r>
                  <a:rPr lang="en-US" dirty="0" smtClean="0">
                    <a:latin typeface="Corbel" panose="020B0503020204020204" pitchFamily="34" charset="0"/>
                  </a:rPr>
                  <a:t>some vertex? </a:t>
                </a:r>
                <a:endParaRPr lang="en-US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154" y="5550462"/>
                <a:ext cx="7514878" cy="369332"/>
              </a:xfrm>
              <a:prstGeom prst="rect">
                <a:avLst/>
              </a:prstGeom>
              <a:blipFill>
                <a:blip r:embed="rId5"/>
                <a:stretch>
                  <a:fillRect l="-649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605301" y="5937107"/>
                <a:ext cx="3490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must decrease by </a:t>
                </a:r>
                <a:r>
                  <a:rPr lang="en-US" dirty="0" smtClean="0">
                    <a:latin typeface="Corbel" panose="020B0503020204020204" pitchFamily="34" charset="0"/>
                  </a:rPr>
                  <a:t>at </a:t>
                </a:r>
                <a:r>
                  <a:rPr lang="en-US" dirty="0">
                    <a:latin typeface="Corbel" panose="020B0503020204020204" pitchFamily="34" charset="0"/>
                  </a:rPr>
                  <a:t>least  1 !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301" y="5937107"/>
                <a:ext cx="3490699" cy="369332"/>
              </a:xfrm>
              <a:prstGeom prst="rect">
                <a:avLst/>
              </a:prstGeom>
              <a:blipFill>
                <a:blip r:embed="rId6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731690" y="6357442"/>
                <a:ext cx="48753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Total increase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, so total </a:t>
                </a:r>
                <a:r>
                  <a:rPr lang="en-US" dirty="0">
                    <a:latin typeface="Corbel" panose="020B0503020204020204" pitchFamily="34" charset="0"/>
                  </a:rPr>
                  <a:t>decrease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690" y="6357442"/>
                <a:ext cx="4875309" cy="369332"/>
              </a:xfrm>
              <a:prstGeom prst="rect">
                <a:avLst/>
              </a:prstGeom>
              <a:blipFill>
                <a:blip r:embed="rId7"/>
                <a:stretch>
                  <a:fillRect l="-1000" t="-10000" r="-12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1164824" y="6483096"/>
            <a:ext cx="182880" cy="1828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5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9" grpId="0" animBg="1"/>
      <p:bldP spid="48" grpId="0"/>
      <p:bldP spid="54" grpId="0"/>
      <p:bldP spid="56" grpId="0"/>
      <p:bldP spid="61" grpId="0"/>
      <p:bldP spid="62" grpId="0"/>
      <p:bldP spid="63" grpId="0"/>
      <p:bldP spid="6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 and extensions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964467" y="1731264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Recourse vs </a:t>
            </a:r>
            <a:r>
              <a:rPr lang="en-US" dirty="0" smtClean="0">
                <a:latin typeface="Corbel" panose="020B0503020204020204" pitchFamily="34" charset="0"/>
              </a:rPr>
              <a:t>in-degree trade-off:</a:t>
            </a:r>
            <a:endParaRPr lang="en-US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7" name="Table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5254791"/>
                  </p:ext>
                </p:extLst>
              </p:nvPr>
            </p:nvGraphicFramePr>
            <p:xfrm>
              <a:off x="1680884" y="2243329"/>
              <a:ext cx="7326708" cy="1674395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4422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9799">
                    <a:tc>
                      <a:txBody>
                        <a:bodyPr/>
                        <a:lstStyle/>
                        <a:p>
                          <a:r>
                            <a:rPr lang="en-US" b="0" baseline="0" dirty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re-orientations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Naïve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dirty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b="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54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latin typeface="Corbel" panose="020B0503020204020204" pitchFamily="34" charset="0"/>
                            </a:rPr>
                            <a:t>[</a:t>
                          </a:r>
                          <a:r>
                            <a:rPr lang="en-US" sz="1600" dirty="0" err="1" smtClean="0">
                              <a:latin typeface="Corbel" panose="020B0503020204020204" pitchFamily="34" charset="0"/>
                            </a:rPr>
                            <a:t>Brodal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US" sz="1600" baseline="0" dirty="0" smtClean="0">
                              <a:latin typeface="Corbel" panose="020B0503020204020204" pitchFamily="34" charset="0"/>
                            </a:rPr>
                            <a:t>and 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Fagerberg ’98] </a:t>
                          </a:r>
                          <a:endParaRPr lang="en-IN" sz="160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               </a:t>
                          </a:r>
                          <a:r>
                            <a:rPr lang="en-US" baseline="0" dirty="0">
                              <a:latin typeface="Corbel" panose="020B0503020204020204" pitchFamily="34" charset="0"/>
                            </a:rPr>
                            <a:t>    </a:t>
                          </a:r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          </a:t>
                          </a:r>
                          <a:r>
                            <a:rPr lang="en-US" b="0" dirty="0" smtClean="0">
                              <a:latin typeface="Corbel" panose="020B0503020204020204" pitchFamily="34" charset="0"/>
                            </a:rPr>
                            <a:t> 3  </a:t>
                          </a:r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(amortized)</a:t>
                          </a: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7" name="Table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5254791"/>
                  </p:ext>
                </p:extLst>
              </p:nvPr>
            </p:nvGraphicFramePr>
            <p:xfrm>
              <a:off x="1680884" y="2243329"/>
              <a:ext cx="7326708" cy="1674395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4422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422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9799">
                    <a:tc>
                      <a:txBody>
                        <a:bodyPr/>
                        <a:lstStyle/>
                        <a:p>
                          <a:r>
                            <a:rPr lang="en-US" b="0" baseline="0" dirty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re-orientations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Naïve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2244" t="-126667" r="-103242" b="-26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44" t="-126667" r="-3242" b="-26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95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2244" t="-222951" r="-103242" b="-1639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44" t="-222951" r="-3242" b="-1639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54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latin typeface="Corbel" panose="020B0503020204020204" pitchFamily="34" charset="0"/>
                            </a:rPr>
                            <a:t>[</a:t>
                          </a:r>
                          <a:r>
                            <a:rPr lang="en-US" sz="1600" dirty="0" err="1" smtClean="0">
                              <a:latin typeface="Corbel" panose="020B0503020204020204" pitchFamily="34" charset="0"/>
                            </a:rPr>
                            <a:t>Brodal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US" sz="1600" baseline="0" dirty="0" smtClean="0">
                              <a:latin typeface="Corbel" panose="020B0503020204020204" pitchFamily="34" charset="0"/>
                            </a:rPr>
                            <a:t>and </a:t>
                          </a:r>
                          <a:r>
                            <a:rPr lang="en-US" sz="1600" baseline="0" dirty="0">
                              <a:latin typeface="Corbel" panose="020B0503020204020204" pitchFamily="34" charset="0"/>
                            </a:rPr>
                            <a:t>Fagerberg ’98] </a:t>
                          </a:r>
                          <a:endParaRPr lang="en-IN" sz="1600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               </a:t>
                          </a:r>
                          <a:r>
                            <a:rPr lang="en-US" baseline="0" dirty="0">
                              <a:latin typeface="Corbel" panose="020B0503020204020204" pitchFamily="34" charset="0"/>
                            </a:rPr>
                            <a:t>    </a:t>
                          </a:r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          </a:t>
                          </a:r>
                          <a:r>
                            <a:rPr lang="en-US" b="0" dirty="0" smtClean="0">
                              <a:latin typeface="Corbel" panose="020B0503020204020204" pitchFamily="34" charset="0"/>
                            </a:rPr>
                            <a:t> 3  </a:t>
                          </a:r>
                          <a:r>
                            <a:rPr lang="en-US" b="0" dirty="0">
                              <a:latin typeface="Corbel" panose="020B0503020204020204" pitchFamily="34" charset="0"/>
                            </a:rPr>
                            <a:t>(amortized)</a:t>
                          </a: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8" name="TextBox 47"/>
          <p:cNvSpPr txBox="1"/>
          <p:nvPr/>
        </p:nvSpPr>
        <p:spPr>
          <a:xfrm>
            <a:off x="967715" y="5775960"/>
            <a:ext cx="749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bel" panose="020B0503020204020204" pitchFamily="34" charset="0"/>
              </a:rPr>
              <a:t>Open: </a:t>
            </a:r>
            <a:r>
              <a:rPr lang="en-US" dirty="0" smtClean="0">
                <a:latin typeface="Corbel" panose="020B0503020204020204" pitchFamily="34" charset="0"/>
              </a:rPr>
              <a:t>get a O(1) competitive algorithm with O(1) re-orientations </a:t>
            </a:r>
            <a:r>
              <a:rPr lang="en-US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worst-case</a:t>
            </a:r>
            <a:r>
              <a:rPr lang="en-US" dirty="0" smtClean="0">
                <a:latin typeface="Corbel" panose="020B0503020204020204" pitchFamily="34" charset="0"/>
              </a:rPr>
              <a:t>.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4467" y="6227806"/>
            <a:ext cx="10263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bel" panose="020B0503020204020204" pitchFamily="34" charset="0"/>
              </a:rPr>
              <a:t>Open:</a:t>
            </a:r>
            <a:r>
              <a:rPr lang="en-US" dirty="0" smtClean="0">
                <a:latin typeface="Corbel" panose="020B0503020204020204" pitchFamily="34" charset="0"/>
              </a:rPr>
              <a:t> get a O(1) competitive algorithm with O(1) re-orientations (even amortized) for </a:t>
            </a:r>
            <a:r>
              <a:rPr lang="en-US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fully-dynamic case</a:t>
            </a:r>
            <a:r>
              <a:rPr lang="en-US" dirty="0" smtClean="0">
                <a:latin typeface="Corbel" panose="020B0503020204020204" pitchFamily="34" charset="0"/>
              </a:rPr>
              <a:t>.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0387" y="4739640"/>
            <a:ext cx="699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bel" panose="020B0503020204020204" pitchFamily="34" charset="0"/>
              </a:rPr>
              <a:t>Theorem:</a:t>
            </a:r>
            <a:r>
              <a:rPr lang="en-US" dirty="0" smtClean="0">
                <a:latin typeface="Corbel" panose="020B0503020204020204" pitchFamily="34" charset="0"/>
              </a:rPr>
              <a:t> O(1)-competitive 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load balancing</a:t>
            </a:r>
            <a:r>
              <a:rPr lang="en-US" dirty="0" smtClean="0">
                <a:latin typeface="Corbel" panose="020B0503020204020204" pitchFamily="34" charset="0"/>
              </a:rPr>
              <a:t> with O(1) amortized recourse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6483" y="5175504"/>
            <a:ext cx="7248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bel" panose="020B0503020204020204" pitchFamily="34" charset="0"/>
              </a:rPr>
              <a:t>Theorem:</a:t>
            </a:r>
            <a:r>
              <a:rPr lang="en-US" dirty="0" smtClean="0">
                <a:latin typeface="Corbel" panose="020B0503020204020204" pitchFamily="34" charset="0"/>
              </a:rPr>
              <a:t> O(1)-competitive 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single-sink flows </a:t>
            </a:r>
            <a:r>
              <a:rPr lang="en-US" dirty="0" smtClean="0">
                <a:latin typeface="Corbel" panose="020B0503020204020204" pitchFamily="34" charset="0"/>
              </a:rPr>
              <a:t>with O(1) amortized recourse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4466" y="4177282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Corbel" panose="020B0503020204020204" pitchFamily="34" charset="0"/>
              </a:rPr>
              <a:t>Extensions:</a:t>
            </a:r>
            <a:endParaRPr lang="en-US" b="1" dirty="0">
              <a:solidFill>
                <a:srgbClr val="00B05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4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21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glimpse of some results…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53538" y="1810851"/>
            <a:ext cx="2136808" cy="1867301"/>
            <a:chOff x="870659" y="1941711"/>
            <a:chExt cx="2136808" cy="1867301"/>
          </a:xfrm>
        </p:grpSpPr>
        <p:sp>
          <p:nvSpPr>
            <p:cNvPr id="35" name="Rectangle 34"/>
            <p:cNvSpPr/>
            <p:nvPr/>
          </p:nvSpPr>
          <p:spPr>
            <a:xfrm>
              <a:off x="870659" y="1941711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135783" y="2821505"/>
              <a:ext cx="1578542" cy="152702"/>
              <a:chOff x="4225492" y="2157361"/>
              <a:chExt cx="3776311" cy="26295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22549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72921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36658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23293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74410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240380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4782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75154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>
                <a:stCxn id="5" idx="6"/>
                <a:endCxn id="6" idx="2"/>
              </p:cNvCxnSpPr>
              <p:nvPr/>
            </p:nvCxnSpPr>
            <p:spPr>
              <a:xfrm>
                <a:off x="4475749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8" idx="6"/>
                <a:endCxn id="7" idx="2"/>
              </p:cNvCxnSpPr>
              <p:nvPr/>
            </p:nvCxnSpPr>
            <p:spPr>
              <a:xfrm>
                <a:off x="5483193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6"/>
                <a:endCxn id="9" idx="2"/>
              </p:cNvCxnSpPr>
              <p:nvPr/>
            </p:nvCxnSpPr>
            <p:spPr>
              <a:xfrm>
                <a:off x="6490637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12" idx="2"/>
              </p:cNvCxnSpPr>
              <p:nvPr/>
            </p:nvCxnSpPr>
            <p:spPr>
              <a:xfrm>
                <a:off x="7498081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stCxn id="6" idx="0"/>
                <a:endCxn id="7" idx="1"/>
              </p:cNvCxnSpPr>
              <p:nvPr/>
            </p:nvCxnSpPr>
            <p:spPr>
              <a:xfrm rot="16200000" flipH="1">
                <a:off x="5295500" y="1722553"/>
                <a:ext cx="36649" cy="918964"/>
              </a:xfrm>
              <a:prstGeom prst="curvedConnector3">
                <a:avLst>
                  <a:gd name="adj1" fmla="val -623755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urved Connector 17"/>
              <p:cNvCxnSpPr>
                <a:stCxn id="9" idx="0"/>
                <a:endCxn id="12" idx="0"/>
              </p:cNvCxnSpPr>
              <p:nvPr/>
            </p:nvCxnSpPr>
            <p:spPr>
              <a:xfrm rot="5400000" flipH="1" flipV="1">
                <a:off x="7372953" y="1659989"/>
                <a:ext cx="12700" cy="100744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urved Connector 18"/>
              <p:cNvCxnSpPr>
                <a:stCxn id="7" idx="4"/>
                <a:endCxn id="12" idx="4"/>
              </p:cNvCxnSpPr>
              <p:nvPr/>
            </p:nvCxnSpPr>
            <p:spPr>
              <a:xfrm rot="16200000" flipH="1">
                <a:off x="6869231" y="1406524"/>
                <a:ext cx="12700" cy="2014888"/>
              </a:xfrm>
              <a:prstGeom prst="curvedConnector3">
                <a:avLst>
                  <a:gd name="adj1" fmla="val 3391583"/>
                </a:avLst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4773603" y="1810851"/>
            <a:ext cx="2136808" cy="1867301"/>
            <a:chOff x="4608984" y="2247340"/>
            <a:chExt cx="2136808" cy="1867301"/>
          </a:xfrm>
        </p:grpSpPr>
        <p:sp>
          <p:nvSpPr>
            <p:cNvPr id="37" name="Rectangle 36"/>
            <p:cNvSpPr/>
            <p:nvPr/>
          </p:nvSpPr>
          <p:spPr>
            <a:xfrm>
              <a:off x="4608984" y="2247340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699535" y="2310059"/>
              <a:ext cx="1884146" cy="1622255"/>
              <a:chOff x="4574406" y="1780669"/>
              <a:chExt cx="2438400" cy="203209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02375" y="204929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0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74406" y="178066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1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54493" y="3388676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2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16775" y="2442354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3</a:t>
                </a:r>
                <a:endParaRPr lang="en-US" sz="1600" baseline="-25000" dirty="0">
                  <a:latin typeface="Calibri"/>
                </a:endParaRPr>
              </a:p>
            </p:txBody>
          </p:sp>
          <p:cxnSp>
            <p:nvCxnSpPr>
              <p:cNvPr id="24" name="Straight Connector 23"/>
              <p:cNvCxnSpPr>
                <a:stCxn id="32" idx="6"/>
                <a:endCxn id="30" idx="1"/>
              </p:cNvCxnSpPr>
              <p:nvPr/>
            </p:nvCxnSpPr>
            <p:spPr>
              <a:xfrm>
                <a:off x="5107806" y="2226201"/>
                <a:ext cx="784318" cy="26258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8" idx="1"/>
                <a:endCxn id="30" idx="5"/>
              </p:cNvCxnSpPr>
              <p:nvPr/>
            </p:nvCxnSpPr>
            <p:spPr>
              <a:xfrm flipH="1" flipV="1">
                <a:off x="5999888" y="2596551"/>
                <a:ext cx="882836" cy="95903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1" idx="1"/>
                <a:endCxn id="30" idx="6"/>
              </p:cNvCxnSpPr>
              <p:nvPr/>
            </p:nvCxnSpPr>
            <p:spPr>
              <a:xfrm flipH="1" flipV="1">
                <a:off x="6022206" y="2542669"/>
                <a:ext cx="631918" cy="32711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32" idx="4"/>
                <a:endCxn id="29" idx="0"/>
              </p:cNvCxnSpPr>
              <p:nvPr/>
            </p:nvCxnSpPr>
            <p:spPr>
              <a:xfrm>
                <a:off x="5031606" y="2302401"/>
                <a:ext cx="304800" cy="24026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860406" y="35332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260206" y="25426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869807" y="246646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6631806" y="28474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4955406" y="2150001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960982" y="2554337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4</a:t>
                </a:r>
                <a:endParaRPr lang="en-US" sz="1600" baseline="-25000" dirty="0">
                  <a:latin typeface="Calibri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8493669" y="1810851"/>
            <a:ext cx="2136808" cy="1867301"/>
            <a:chOff x="8310790" y="1887854"/>
            <a:chExt cx="2136808" cy="1867301"/>
          </a:xfrm>
        </p:grpSpPr>
        <p:sp>
          <p:nvSpPr>
            <p:cNvPr id="55" name="Rectangle 54"/>
            <p:cNvSpPr/>
            <p:nvPr/>
          </p:nvSpPr>
          <p:spPr>
            <a:xfrm>
              <a:off x="8310790" y="1887854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374994" y="2472164"/>
              <a:ext cx="2014854" cy="643260"/>
              <a:chOff x="3308029" y="4508205"/>
              <a:chExt cx="5499086" cy="116465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3330340" y="4508205"/>
                <a:ext cx="5476775" cy="116465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196615" y="4585208"/>
                <a:ext cx="4494998" cy="1020278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120640" y="4671836"/>
                <a:ext cx="3474720" cy="82777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63916" y="4758463"/>
                <a:ext cx="2435192" cy="67376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920564" y="4873966"/>
                <a:ext cx="1463040" cy="481263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384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 smtClean="0"/>
                      <a:t> 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92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blipFill>
                <a:blip r:embed="rId7"/>
                <a:stretch>
                  <a:fillRect l="-278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blipFill>
                <a:blip r:embed="rId8"/>
                <a:stretch>
                  <a:fillRect l="-3734" t="-8197" r="-83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blipFill>
                <a:blip r:embed="rId9"/>
                <a:stretch>
                  <a:fillRect l="-267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   (amortized)</a:t>
                </a:r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blipFill>
                <a:blip r:embed="rId10"/>
                <a:stretch>
                  <a:fillRect l="-2612" t="-3289" r="-37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 (worst-case)</a:t>
                </a:r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blipFill>
                <a:blip r:embed="rId11"/>
                <a:stretch>
                  <a:fillRect l="-3101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O(1)</a:t>
                </a:r>
              </a:p>
              <a:p>
                <a:pPr algn="ctr"/>
                <a:r>
                  <a:rPr lang="en-US" dirty="0"/>
                  <a:t> </a:t>
                </a:r>
                <a:r>
                  <a:rPr lang="en-US" dirty="0" smtClean="0"/>
                  <a:t>(amortized)</a:t>
                </a:r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blipFill>
                <a:blip r:embed="rId12"/>
                <a:stretch>
                  <a:fillRect l="-3659" t="-3289" r="-325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66174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423246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5073" y="5567823"/>
            <a:ext cx="25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load-balancing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and single-sink flows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014437" y="1530417"/>
            <a:ext cx="377524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0991" y="1530416"/>
            <a:ext cx="377524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367806" y="1601038"/>
            <a:ext cx="377524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442762" y="4411295"/>
            <a:ext cx="11242307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82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nline spanning tree (with recourse)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 txBox="1">
                <a:spLocks/>
              </p:cNvSpPr>
              <p:nvPr/>
            </p:nvSpPr>
            <p:spPr>
              <a:xfrm>
                <a:off x="1981200" y="1722438"/>
                <a:ext cx="8229600" cy="17065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Recourse:</a:t>
                </a:r>
                <a:r>
                  <a:rPr lang="en-US" sz="2000" b="1" dirty="0">
                    <a:latin typeface="Corbel" panose="020B0503020204020204" pitchFamily="34" charset="0"/>
                  </a:rPr>
                  <a:t> </a:t>
                </a:r>
                <a:r>
                  <a:rPr lang="en-US" sz="2000" dirty="0">
                    <a:latin typeface="Corbel" panose="020B0503020204020204" pitchFamily="34" charset="0"/>
                  </a:rPr>
                  <a:t>when new request vertex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𝑣</m:t>
                    </m:r>
                    <m:r>
                      <a:rPr lang="en-US" sz="2400" i="1" baseline="-25000" dirty="0" err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arrives, </a:t>
                </a: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	1) add edge connecting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𝑣</m:t>
                    </m:r>
                    <m:r>
                      <a:rPr lang="en-US" sz="2400" i="1" baseline="-25000" dirty="0" err="1"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to some previous vertex</a:t>
                </a: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	2) possibly swap some existing tree edges with non-tree edges</a:t>
                </a:r>
              </a:p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dirty="0">
                    <a:latin typeface="Corbel" panose="020B0503020204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  <m:r>
                      <a:rPr lang="en-US" sz="24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be tree after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000" dirty="0">
                    <a:latin typeface="Corbel" panose="020B0503020204020204" pitchFamily="34" charset="0"/>
                  </a:rPr>
                  <a:t> arrivals.</a:t>
                </a:r>
              </a:p>
            </p:txBody>
          </p:sp>
        </mc:Choice>
        <mc:Fallback xmlns="">
          <p:sp>
            <p:nvSpPr>
              <p:cNvPr id="3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722438"/>
                <a:ext cx="8229600" cy="1706563"/>
              </a:xfrm>
              <a:prstGeom prst="rect">
                <a:avLst/>
              </a:prstGeom>
              <a:blipFill>
                <a:blip r:embed="rId8"/>
                <a:stretch>
                  <a:fillRect l="-741" t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961888" y="39430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0</a:t>
            </a:r>
            <a:endParaRPr lang="en-US" baseline="-25000" dirty="0"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09288" y="355040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76288" y="517393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76288" y="43240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2</a:t>
            </a:r>
            <a:endParaRPr lang="en-US" baseline="-25000" dirty="0">
              <a:latin typeface="Calibri"/>
            </a:endParaRPr>
          </a:p>
        </p:txBody>
      </p:sp>
      <p:cxnSp>
        <p:nvCxnSpPr>
          <p:cNvPr id="43" name="Straight Connector 42"/>
          <p:cNvCxnSpPr>
            <a:stCxn id="53" idx="6"/>
            <a:endCxn id="50" idx="1"/>
          </p:cNvCxnSpPr>
          <p:nvPr/>
        </p:nvCxnSpPr>
        <p:spPr>
          <a:xfrm>
            <a:off x="4742688" y="3995933"/>
            <a:ext cx="1546318" cy="35045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8" idx="1"/>
            <a:endCxn id="50" idx="5"/>
          </p:cNvCxnSpPr>
          <p:nvPr/>
        </p:nvCxnSpPr>
        <p:spPr>
          <a:xfrm flipH="1" flipV="1">
            <a:off x="6396770" y="4454151"/>
            <a:ext cx="882836" cy="9590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51" idx="1"/>
            <a:endCxn id="50" idx="6"/>
          </p:cNvCxnSpPr>
          <p:nvPr/>
        </p:nvCxnSpPr>
        <p:spPr>
          <a:xfrm flipH="1" flipV="1">
            <a:off x="6419088" y="4400269"/>
            <a:ext cx="631918" cy="32711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7257288" y="53908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6266688" y="4324069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7028688" y="47050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4590288" y="3919733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54" name="Straight Connector 53"/>
          <p:cNvCxnSpPr>
            <a:stCxn id="48" idx="0"/>
            <a:endCxn id="51" idx="5"/>
          </p:cNvCxnSpPr>
          <p:nvPr/>
        </p:nvCxnSpPr>
        <p:spPr>
          <a:xfrm flipH="1" flipV="1">
            <a:off x="7158770" y="4835151"/>
            <a:ext cx="174718" cy="55571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6" idx="6"/>
            <a:endCxn id="50" idx="3"/>
          </p:cNvCxnSpPr>
          <p:nvPr/>
        </p:nvCxnSpPr>
        <p:spPr>
          <a:xfrm flipV="1">
            <a:off x="5428488" y="4454151"/>
            <a:ext cx="860518" cy="239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5276088" y="4617201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57" name="Straight Connector 56"/>
          <p:cNvCxnSpPr>
            <a:stCxn id="56" idx="1"/>
            <a:endCxn id="53" idx="5"/>
          </p:cNvCxnSpPr>
          <p:nvPr/>
        </p:nvCxnSpPr>
        <p:spPr>
          <a:xfrm flipH="1" flipV="1">
            <a:off x="4720370" y="4049815"/>
            <a:ext cx="578036" cy="58970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047488" y="469340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4</a:t>
            </a:r>
            <a:endParaRPr lang="en-US" baseline="-25000" dirty="0">
              <a:latin typeface="Calibri"/>
            </a:endParaRPr>
          </a:p>
        </p:txBody>
      </p:sp>
      <p:sp>
        <p:nvSpPr>
          <p:cNvPr id="59" name="Oval 58"/>
          <p:cNvSpPr>
            <a:spLocks noChangeArrowheads="1"/>
          </p:cNvSpPr>
          <p:nvPr/>
        </p:nvSpPr>
        <p:spPr bwMode="auto">
          <a:xfrm>
            <a:off x="4590288" y="4464801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60" name="Straight Connector 59"/>
          <p:cNvCxnSpPr>
            <a:stCxn id="59" idx="5"/>
            <a:endCxn id="56" idx="1"/>
          </p:cNvCxnSpPr>
          <p:nvPr/>
        </p:nvCxnSpPr>
        <p:spPr>
          <a:xfrm>
            <a:off x="4720370" y="4594883"/>
            <a:ext cx="578036" cy="4463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9" idx="0"/>
            <a:endCxn id="53" idx="4"/>
          </p:cNvCxnSpPr>
          <p:nvPr/>
        </p:nvCxnSpPr>
        <p:spPr>
          <a:xfrm flipV="1">
            <a:off x="4666488" y="4072133"/>
            <a:ext cx="0" cy="3926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214864" y="446480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5</a:t>
            </a:r>
            <a:endParaRPr lang="en-US" baseline="-250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281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1" grpId="0"/>
      <p:bldP spid="42" grpId="0"/>
      <p:bldP spid="48" grpId="0" animBg="1"/>
      <p:bldP spid="51" grpId="0" animBg="1"/>
      <p:bldP spid="53" grpId="0" animBg="1"/>
      <p:bldP spid="56" grpId="0" animBg="1"/>
      <p:bldP spid="58" grpId="0"/>
      <p:bldP spid="59" grpId="0" animBg="1"/>
      <p:bldP spid="6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3432829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i="1" dirty="0" smtClean="0"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i="1" baseline="0" dirty="0" smtClean="0">
                                    <a:latin typeface="Cambria Math"/>
                                  </a:rPr>
                                  <m:t>⁡</m:t>
                                </m:r>
                                <m:r>
                                  <a:rPr lang="en-US" b="0" i="1" baseline="0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 smtClean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750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rad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4785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⋅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1/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func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6492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3432829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108333" r="-102444" b="-53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108333" r="-2673" b="-53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204918" r="-102444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204918" r="-2673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8808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310000" r="-2673" b="-33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03279" r="-102444" b="-2295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03279" r="-2673" b="-2295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79688" r="-102444" b="-1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79688" r="-2673" b="-11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2229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3991938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i="1" dirty="0" smtClean="0"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i="1" baseline="0" dirty="0" smtClean="0">
                                    <a:latin typeface="Cambria Math"/>
                                  </a:rPr>
                                  <m:t>⁡</m:t>
                                </m:r>
                                <m:r>
                                  <a:rPr lang="en-US" b="0" i="1" baseline="0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 smtClean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750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rad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4785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⋅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1/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func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6492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3991938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108333" r="-102444" b="-53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108333" r="-2673" b="-53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204918" r="-102444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204918" r="-2673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8808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310000" r="-2673" b="-33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03279" r="-102444" b="-2295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03279" r="-2673" b="-2295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79688" r="-102444" b="-1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79688" r="-2673" b="-11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0380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905000"/>
            <a:ext cx="8763000" cy="13716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>Dynamic </a:t>
            </a:r>
            <a:r>
              <a:rPr lang="en-US" sz="4400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Approximation</a:t>
            </a:r>
            <a:r>
              <a:rPr lang="en-US" sz="44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> Algorithms:</a:t>
            </a:r>
            <a: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  <a:t/>
            </a:r>
            <a:br>
              <a:rPr lang="en-US" sz="4800" b="1" dirty="0" smtClean="0">
                <a:solidFill>
                  <a:srgbClr val="0000FF"/>
                </a:solidFill>
                <a:latin typeface="Corbel" panose="020B0503020204020204" pitchFamily="34" charset="0"/>
              </a:rPr>
            </a:br>
            <a:r>
              <a:rPr lang="en-US" sz="4000" b="1" dirty="0">
                <a:solidFill>
                  <a:srgbClr val="FF0000"/>
                </a:solidFill>
              </a:rPr>
              <a:t>a</a:t>
            </a:r>
            <a:r>
              <a:rPr lang="en-US" sz="4000" b="1" dirty="0" smtClean="0">
                <a:solidFill>
                  <a:srgbClr val="FF0000"/>
                </a:solidFill>
              </a:rPr>
              <a:t> little change will do you good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95600" y="4191000"/>
            <a:ext cx="6400800" cy="2133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Anupam Gupta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Carnegie Mellon University</a:t>
            </a:r>
          </a:p>
          <a:p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Based on joint works with: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Albert Gu, Guru Guruganesh,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Ravishankar Krishnaswamy, </a:t>
            </a:r>
            <a:r>
              <a:rPr lang="en-US" sz="1800" dirty="0">
                <a:solidFill>
                  <a:schemeClr val="tx2"/>
                </a:solidFill>
              </a:rPr>
              <a:t>Amit Kumar, Debmalya </a:t>
            </a:r>
            <a:r>
              <a:rPr lang="en-US" sz="1800" dirty="0" smtClean="0">
                <a:solidFill>
                  <a:schemeClr val="tx2"/>
                </a:solidFill>
              </a:rPr>
              <a:t>Panigrahi, 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Cliff Stein, and David Wajc</a:t>
            </a:r>
          </a:p>
        </p:txBody>
      </p:sp>
    </p:spTree>
    <p:extLst>
      <p:ext uri="{BB962C8B-B14F-4D97-AF65-F5344CB8AC3E}">
        <p14:creationId xmlns:p14="http://schemas.microsoft.com/office/powerpoint/2010/main" val="309803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lgorithm </a:t>
            </a:r>
            <a:r>
              <a:rPr lang="en-US" dirty="0"/>
              <a:t>i</a:t>
            </a:r>
            <a:r>
              <a:rPr lang="en-US" dirty="0" smtClean="0"/>
              <a:t>dea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67040" y="4142546"/>
            <a:ext cx="7785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rbel" panose="020B0503020204020204" pitchFamily="34" charset="0"/>
              </a:rPr>
              <a:t>(Greedy) </a:t>
            </a:r>
            <a:r>
              <a:rPr lang="en-US" dirty="0">
                <a:latin typeface="Corbel" panose="020B0503020204020204" pitchFamily="34" charset="0"/>
              </a:rPr>
              <a:t>When a new vertex arrives, it connects to the closest vertex in the tree. 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667040" y="4554550"/>
                <a:ext cx="4081054" cy="945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orbel" panose="020B0503020204020204" pitchFamily="34" charset="0"/>
                  </a:rPr>
                  <a:t>If there are edges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𝑒</m:t>
                    </m:r>
                    <m:r>
                      <a:rPr lang="en-US" i="1">
                        <a:latin typeface="Cambria Math"/>
                      </a:rPr>
                      <m:t>∉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r>
                      <a:rPr lang="en-US" i="1">
                        <a:latin typeface="Cambria Math"/>
                      </a:rPr>
                      <m:t>, 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</m:oMath>
                </a14:m>
                <a:r>
                  <a:rPr lang="en-IN" dirty="0">
                    <a:latin typeface="Corbel" panose="020B0503020204020204" pitchFamily="34" charset="0"/>
                  </a:rPr>
                  <a:t>  such that </a:t>
                </a:r>
              </a:p>
              <a:p>
                <a:pPr marL="536575" indent="-17938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lies in the cycle formed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𝑇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𝑒</m:t>
                    </m:r>
                  </m:oMath>
                </a14:m>
                <a:endParaRPr lang="en-US" dirty="0">
                  <a:latin typeface="Corbel" panose="020B0503020204020204" pitchFamily="34" charset="0"/>
                </a:endParaRPr>
              </a:p>
              <a:p>
                <a:pPr marL="536575" indent="-17938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           </a:t>
                </a:r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040" y="4554550"/>
                <a:ext cx="4081054" cy="945580"/>
              </a:xfrm>
              <a:prstGeom prst="rect">
                <a:avLst/>
              </a:prstGeom>
              <a:blipFill>
                <a:blip r:embed="rId2"/>
                <a:stretch>
                  <a:fillRect l="-1194" t="-3226" r="-299" b="-5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67040" y="5463554"/>
                <a:ext cx="16439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then </a:t>
                </a:r>
                <a:r>
                  <a:rPr lang="en-US" dirty="0">
                    <a:latin typeface="Corbel" panose="020B0503020204020204" pitchFamily="34" charset="0"/>
                  </a:rPr>
                  <a:t>s</a:t>
                </a:r>
                <a:r>
                  <a:rPr lang="en-US" dirty="0" smtClean="0">
                    <a:latin typeface="Corbel" panose="020B0503020204020204" pitchFamily="34" charset="0"/>
                  </a:rPr>
                  <a:t>wap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𝑒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 </a:t>
                </a:r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040" y="5463554"/>
                <a:ext cx="1643976" cy="369332"/>
              </a:xfrm>
              <a:prstGeom prst="rect">
                <a:avLst/>
              </a:prstGeom>
              <a:blipFill>
                <a:blip r:embed="rId3"/>
                <a:stretch>
                  <a:fillRect l="-296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/>
          <p:cNvSpPr/>
          <p:nvPr/>
        </p:nvSpPr>
        <p:spPr>
          <a:xfrm>
            <a:off x="4316843" y="2416798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948530" y="280714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813377" y="2257933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117921" y="2648284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725769" y="316791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014258" y="282866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2" idx="5"/>
            <a:endCxn id="47" idx="1"/>
          </p:cNvCxnSpPr>
          <p:nvPr/>
        </p:nvCxnSpPr>
        <p:spPr>
          <a:xfrm>
            <a:off x="6096000" y="2942749"/>
            <a:ext cx="655071" cy="248435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7"/>
            <a:endCxn id="44" idx="3"/>
          </p:cNvCxnSpPr>
          <p:nvPr/>
        </p:nvCxnSpPr>
        <p:spPr>
          <a:xfrm flipV="1">
            <a:off x="6873239" y="2783884"/>
            <a:ext cx="269984" cy="40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3" idx="4"/>
            <a:endCxn id="42" idx="0"/>
          </p:cNvCxnSpPr>
          <p:nvPr/>
        </p:nvCxnSpPr>
        <p:spPr>
          <a:xfrm>
            <a:off x="5899763" y="2416798"/>
            <a:ext cx="135153" cy="39035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3" idx="2"/>
            <a:endCxn id="40" idx="6"/>
          </p:cNvCxnSpPr>
          <p:nvPr/>
        </p:nvCxnSpPr>
        <p:spPr>
          <a:xfrm flipH="1">
            <a:off x="4489615" y="2337366"/>
            <a:ext cx="1323762" cy="158865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6096000" y="1737932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53" idx="4"/>
            <a:endCxn id="43" idx="7"/>
          </p:cNvCxnSpPr>
          <p:nvPr/>
        </p:nvCxnSpPr>
        <p:spPr>
          <a:xfrm flipH="1">
            <a:off x="5960847" y="1896797"/>
            <a:ext cx="221539" cy="38440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8" idx="1"/>
            <a:endCxn id="40" idx="5"/>
          </p:cNvCxnSpPr>
          <p:nvPr/>
        </p:nvCxnSpPr>
        <p:spPr>
          <a:xfrm flipH="1" flipV="1">
            <a:off x="4464313" y="2552398"/>
            <a:ext cx="575247" cy="29953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8" idx="6"/>
            <a:endCxn id="42" idx="2"/>
          </p:cNvCxnSpPr>
          <p:nvPr/>
        </p:nvCxnSpPr>
        <p:spPr>
          <a:xfrm flipV="1">
            <a:off x="5187030" y="2886582"/>
            <a:ext cx="761500" cy="2152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ight Brace 59"/>
          <p:cNvSpPr/>
          <p:nvPr/>
        </p:nvSpPr>
        <p:spPr>
          <a:xfrm>
            <a:off x="5831176" y="4547616"/>
            <a:ext cx="310670" cy="13716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55731" y="4498674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Repeat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281177" y="4920735"/>
            <a:ext cx="2370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Leads to MST, but may</a:t>
            </a:r>
          </a:p>
          <a:p>
            <a:r>
              <a:rPr lang="en-US" dirty="0">
                <a:latin typeface="Corbel" panose="020B0503020204020204" pitchFamily="34" charset="0"/>
              </a:rPr>
              <a:t>incur too many swaps.</a:t>
            </a:r>
            <a:endParaRPr lang="en-IN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46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1" grpId="0"/>
      <p:bldP spid="60" grpId="0" animBg="1"/>
      <p:bldP spid="61" grpId="0"/>
      <p:bldP spid="6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idea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67040" y="4142546"/>
            <a:ext cx="7785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rbel" panose="020B0503020204020204" pitchFamily="34" charset="0"/>
              </a:rPr>
              <a:t>(Greedy) </a:t>
            </a:r>
            <a:r>
              <a:rPr lang="en-US" dirty="0">
                <a:latin typeface="Corbel" panose="020B0503020204020204" pitchFamily="34" charset="0"/>
              </a:rPr>
              <a:t>When a new vertex arrives, it connects to the closest vertex in the tree. 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667040" y="4554550"/>
                <a:ext cx="4081054" cy="945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If there are edges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𝑒</m:t>
                    </m:r>
                    <m:r>
                      <a:rPr lang="en-US" i="1">
                        <a:latin typeface="Cambria Math"/>
                      </a:rPr>
                      <m:t>∉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r>
                      <a:rPr lang="en-US" i="1">
                        <a:latin typeface="Cambria Math"/>
                      </a:rPr>
                      <m:t>, 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</m:oMath>
                </a14:m>
                <a:r>
                  <a:rPr lang="en-IN" dirty="0">
                    <a:latin typeface="Corbel" panose="020B0503020204020204" pitchFamily="34" charset="0"/>
                  </a:rPr>
                  <a:t>  such that </a:t>
                </a:r>
              </a:p>
              <a:p>
                <a:pPr marL="536575" indent="-17938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lies in the cycle formed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𝑇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𝑒</m:t>
                    </m:r>
                  </m:oMath>
                </a14:m>
                <a:endParaRPr lang="en-US" dirty="0">
                  <a:latin typeface="Corbel" panose="020B0503020204020204" pitchFamily="34" charset="0"/>
                </a:endParaRPr>
              </a:p>
              <a:p>
                <a:pPr marL="536575" indent="-179388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/(1+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            </a:t>
                </a:r>
                <a:endParaRPr lang="en-IN" dirty="0">
                  <a:solidFill>
                    <a:srgbClr val="FF0000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040" y="4554550"/>
                <a:ext cx="4081054" cy="945580"/>
              </a:xfrm>
              <a:prstGeom prst="rect">
                <a:avLst/>
              </a:prstGeom>
              <a:blipFill>
                <a:blip r:embed="rId2"/>
                <a:stretch>
                  <a:fillRect l="-1194" t="-3226" r="-299" b="-5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67040" y="5463554"/>
                <a:ext cx="16439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then </a:t>
                </a:r>
                <a:r>
                  <a:rPr lang="en-US" dirty="0">
                    <a:latin typeface="Corbel" panose="020B0503020204020204" pitchFamily="34" charset="0"/>
                  </a:rPr>
                  <a:t>s</a:t>
                </a:r>
                <a:r>
                  <a:rPr lang="en-US" dirty="0" smtClean="0">
                    <a:latin typeface="Corbel" panose="020B0503020204020204" pitchFamily="34" charset="0"/>
                  </a:rPr>
                  <a:t>wap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𝑒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>
                    <a:latin typeface="Corbel" panose="020B0503020204020204" pitchFamily="34" charset="0"/>
                  </a:rPr>
                  <a:t>  </a:t>
                </a:r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040" y="5463554"/>
                <a:ext cx="1643976" cy="369332"/>
              </a:xfrm>
              <a:prstGeom prst="rect">
                <a:avLst/>
              </a:prstGeom>
              <a:blipFill>
                <a:blip r:embed="rId3"/>
                <a:stretch>
                  <a:fillRect l="-296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/>
          <p:cNvSpPr/>
          <p:nvPr/>
        </p:nvSpPr>
        <p:spPr>
          <a:xfrm>
            <a:off x="4316843" y="2416798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948530" y="280714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813377" y="2257933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117921" y="2648284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725769" y="316791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014258" y="282866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2" idx="5"/>
            <a:endCxn id="47" idx="1"/>
          </p:cNvCxnSpPr>
          <p:nvPr/>
        </p:nvCxnSpPr>
        <p:spPr>
          <a:xfrm>
            <a:off x="6096000" y="2942749"/>
            <a:ext cx="655071" cy="248435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7"/>
            <a:endCxn id="44" idx="3"/>
          </p:cNvCxnSpPr>
          <p:nvPr/>
        </p:nvCxnSpPr>
        <p:spPr>
          <a:xfrm flipV="1">
            <a:off x="6873239" y="2783884"/>
            <a:ext cx="269984" cy="40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3" idx="4"/>
            <a:endCxn id="42" idx="0"/>
          </p:cNvCxnSpPr>
          <p:nvPr/>
        </p:nvCxnSpPr>
        <p:spPr>
          <a:xfrm>
            <a:off x="5899763" y="2416798"/>
            <a:ext cx="135153" cy="39035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3" idx="2"/>
            <a:endCxn id="40" idx="6"/>
          </p:cNvCxnSpPr>
          <p:nvPr/>
        </p:nvCxnSpPr>
        <p:spPr>
          <a:xfrm flipH="1">
            <a:off x="4489615" y="2337366"/>
            <a:ext cx="1323762" cy="158865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6096000" y="1737932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53" idx="4"/>
            <a:endCxn id="43" idx="7"/>
          </p:cNvCxnSpPr>
          <p:nvPr/>
        </p:nvCxnSpPr>
        <p:spPr>
          <a:xfrm flipH="1">
            <a:off x="5960847" y="1896797"/>
            <a:ext cx="221539" cy="38440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8" idx="1"/>
            <a:endCxn id="40" idx="5"/>
          </p:cNvCxnSpPr>
          <p:nvPr/>
        </p:nvCxnSpPr>
        <p:spPr>
          <a:xfrm flipH="1" flipV="1">
            <a:off x="4464313" y="2552398"/>
            <a:ext cx="575247" cy="29953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8" idx="6"/>
            <a:endCxn id="42" idx="2"/>
          </p:cNvCxnSpPr>
          <p:nvPr/>
        </p:nvCxnSpPr>
        <p:spPr>
          <a:xfrm flipV="1">
            <a:off x="5187030" y="2886582"/>
            <a:ext cx="761500" cy="2152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ight Brace 59"/>
          <p:cNvSpPr/>
          <p:nvPr/>
        </p:nvSpPr>
        <p:spPr>
          <a:xfrm>
            <a:off x="5831176" y="4547616"/>
            <a:ext cx="310670" cy="13716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55731" y="4498674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Repeat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281177" y="4920735"/>
                <a:ext cx="3635354" cy="783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Leads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-approximate MST</a:t>
                </a:r>
                <a:r>
                  <a:rPr lang="en-US" dirty="0">
                    <a:latin typeface="Corbel" panose="020B0503020204020204" pitchFamily="34" charset="0"/>
                  </a:rPr>
                  <a:t>, </a:t>
                </a:r>
                <a:r>
                  <a:rPr lang="en-US" dirty="0" smtClean="0">
                    <a:latin typeface="Corbel" panose="020B0503020204020204" pitchFamily="34" charset="0"/>
                  </a:rPr>
                  <a:t/>
                </a:r>
                <a:br>
                  <a:rPr lang="en-US" dirty="0" smtClean="0">
                    <a:latin typeface="Corbel" panose="020B0503020204020204" pitchFamily="34" charset="0"/>
                  </a:rPr>
                </a:br>
                <a:r>
                  <a:rPr lang="en-US" dirty="0" smtClean="0">
                    <a:latin typeface="Corbel" panose="020B0503020204020204" pitchFamily="34" charset="0"/>
                  </a:rPr>
                  <a:t>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 amortized recourse.</a:t>
                </a: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177" y="4920735"/>
                <a:ext cx="3635354" cy="783869"/>
              </a:xfrm>
              <a:prstGeom prst="rect">
                <a:avLst/>
              </a:prstGeom>
              <a:blipFill>
                <a:blip r:embed="rId4"/>
                <a:stretch>
                  <a:fillRect l="-1340" t="-3876" r="-335" b="-3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827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1655939" y="2416798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287626" y="280714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152473" y="2257933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457017" y="2648284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064865" y="316791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53354" y="282866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2" idx="5"/>
            <a:endCxn id="47" idx="1"/>
          </p:cNvCxnSpPr>
          <p:nvPr/>
        </p:nvCxnSpPr>
        <p:spPr>
          <a:xfrm>
            <a:off x="3435096" y="2942749"/>
            <a:ext cx="655071" cy="24843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7" idx="7"/>
            <a:endCxn id="44" idx="3"/>
          </p:cNvCxnSpPr>
          <p:nvPr/>
        </p:nvCxnSpPr>
        <p:spPr>
          <a:xfrm flipV="1">
            <a:off x="4212335" y="2783884"/>
            <a:ext cx="269984" cy="4073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3" idx="3"/>
            <a:endCxn id="48" idx="7"/>
          </p:cNvCxnSpPr>
          <p:nvPr/>
        </p:nvCxnSpPr>
        <p:spPr>
          <a:xfrm flipH="1">
            <a:off x="2500824" y="2393533"/>
            <a:ext cx="676951" cy="45840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3435096" y="1737932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53" idx="4"/>
            <a:endCxn id="47" idx="0"/>
          </p:cNvCxnSpPr>
          <p:nvPr/>
        </p:nvCxnSpPr>
        <p:spPr>
          <a:xfrm>
            <a:off x="3521482" y="1896797"/>
            <a:ext cx="629769" cy="127112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40" idx="6"/>
          </p:cNvCxnSpPr>
          <p:nvPr/>
        </p:nvCxnSpPr>
        <p:spPr>
          <a:xfrm flipH="1">
            <a:off x="1828711" y="2337366"/>
            <a:ext cx="1323762" cy="15886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3" idx="4"/>
            <a:endCxn id="42" idx="0"/>
          </p:cNvCxnSpPr>
          <p:nvPr/>
        </p:nvCxnSpPr>
        <p:spPr>
          <a:xfrm>
            <a:off x="3238859" y="2416798"/>
            <a:ext cx="135153" cy="39035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07173" y="1608660"/>
            <a:ext cx="1848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Greedy Algorithm</a:t>
            </a:r>
          </a:p>
          <a:p>
            <a:r>
              <a:rPr lang="en-US" dirty="0" smtClean="0"/>
              <a:t>(without swaps)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6856708" y="1590170"/>
            <a:ext cx="1542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Optimal (MST)</a:t>
            </a:r>
            <a:endParaRPr lang="en-US" dirty="0"/>
          </a:p>
        </p:txBody>
      </p:sp>
      <p:sp>
        <p:nvSpPr>
          <p:cNvPr id="58" name="Oval 57"/>
          <p:cNvSpPr/>
          <p:nvPr/>
        </p:nvSpPr>
        <p:spPr>
          <a:xfrm>
            <a:off x="7541816" y="2416798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9173503" y="280714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9038350" y="2257933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10342894" y="2648284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9950742" y="316791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8239231" y="2828669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stCxn id="59" idx="5"/>
            <a:endCxn id="65" idx="1"/>
          </p:cNvCxnSpPr>
          <p:nvPr/>
        </p:nvCxnSpPr>
        <p:spPr>
          <a:xfrm>
            <a:off x="9320973" y="2942749"/>
            <a:ext cx="655071" cy="24843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65" idx="7"/>
            <a:endCxn id="64" idx="3"/>
          </p:cNvCxnSpPr>
          <p:nvPr/>
        </p:nvCxnSpPr>
        <p:spPr>
          <a:xfrm flipV="1">
            <a:off x="10098212" y="2783884"/>
            <a:ext cx="269984" cy="4073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3" idx="4"/>
            <a:endCxn id="59" idx="0"/>
          </p:cNvCxnSpPr>
          <p:nvPr/>
        </p:nvCxnSpPr>
        <p:spPr>
          <a:xfrm>
            <a:off x="9124736" y="2416798"/>
            <a:ext cx="135153" cy="390351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9320973" y="1737932"/>
            <a:ext cx="172772" cy="158865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>
            <a:stCxn id="71" idx="4"/>
            <a:endCxn id="63" idx="7"/>
          </p:cNvCxnSpPr>
          <p:nvPr/>
        </p:nvCxnSpPr>
        <p:spPr>
          <a:xfrm flipH="1">
            <a:off x="9185820" y="1896797"/>
            <a:ext cx="221539" cy="384401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6" idx="1"/>
            <a:endCxn id="58" idx="5"/>
          </p:cNvCxnSpPr>
          <p:nvPr/>
        </p:nvCxnSpPr>
        <p:spPr>
          <a:xfrm flipH="1" flipV="1">
            <a:off x="7689286" y="2552398"/>
            <a:ext cx="575247" cy="2995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6" idx="6"/>
            <a:endCxn id="59" idx="2"/>
          </p:cNvCxnSpPr>
          <p:nvPr/>
        </p:nvCxnSpPr>
        <p:spPr>
          <a:xfrm flipV="1">
            <a:off x="8412003" y="2886582"/>
            <a:ext cx="761500" cy="2152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510338" y="4615664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bel" panose="020B0503020204020204" pitchFamily="34" charset="0"/>
              </a:rPr>
              <a:t>Proof: </a:t>
            </a:r>
            <a:r>
              <a:rPr lang="en-US" dirty="0">
                <a:latin typeface="Corbel" panose="020B0503020204020204" pitchFamily="34" charset="0"/>
              </a:rPr>
              <a:t>uses a non-trivial potential function. 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1977729" y="5114798"/>
                <a:ext cx="5860515" cy="595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latin typeface="Corbel" panose="020B0503020204020204" pitchFamily="34" charset="0"/>
                  </a:rPr>
                  <a:t>Lemma:</a:t>
                </a:r>
                <a:r>
                  <a:rPr lang="en-US" dirty="0" smtClean="0">
                    <a:latin typeface="Corbel" panose="020B0503020204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Product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edges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the</m:t>
                        </m:r>
                        <m:r>
                          <m:rPr>
                            <m:nor/>
                          </m:rPr>
                          <a:rPr lang="en-IN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IN">
                            <a:latin typeface="Cambria Math"/>
                          </a:rPr>
                          <m:t>greedy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  <a:ea typeface="Cambria Math"/>
                          </a:rPr>
                          <m:t>tree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Product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edges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/>
                          </a:rPr>
                          <m:t>MST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  </m:t>
                    </m:r>
                  </m:oMath>
                </a14:m>
                <a:r>
                  <a:rPr lang="en-IN" dirty="0">
                    <a:latin typeface="Corbel" panose="020B0503020204020204" pitchFamily="34" charset="0"/>
                  </a:rPr>
                  <a:t> is at most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729" y="5114798"/>
                <a:ext cx="5860515" cy="595612"/>
              </a:xfrm>
              <a:prstGeom prst="rect">
                <a:avLst/>
              </a:prstGeom>
              <a:blipFill>
                <a:blip r:embed="rId2"/>
                <a:stretch>
                  <a:fillRect l="-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1977729" y="5834802"/>
                <a:ext cx="6641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orbel" panose="020B0503020204020204" pitchFamily="34" charset="0"/>
                  </a:rPr>
                  <a:t>Each swap decreases the product of edge lengths by at least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1+</m:t>
                        </m:r>
                        <m:r>
                          <a:rPr lang="en-US" i="1">
                            <a:latin typeface="Cambria Math"/>
                          </a:rPr>
                          <m:t>𝜀</m:t>
                        </m:r>
                      </m:e>
                    </m:d>
                  </m:oMath>
                </a14:m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729" y="5834802"/>
                <a:ext cx="6641690" cy="369332"/>
              </a:xfrm>
              <a:prstGeom prst="rect">
                <a:avLst/>
              </a:prstGeom>
              <a:blipFill>
                <a:blip r:embed="rId3"/>
                <a:stretch>
                  <a:fillRect l="-73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1977729" y="6365880"/>
                <a:ext cx="41864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Number </a:t>
                </a:r>
                <a:r>
                  <a:rPr lang="en-US" dirty="0">
                    <a:latin typeface="Corbel" panose="020B0503020204020204" pitchFamily="34" charset="0"/>
                  </a:rPr>
                  <a:t>of swaps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1+</m:t>
                            </m:r>
                            <m:r>
                              <a:rPr lang="en-US" i="1">
                                <a:latin typeface="Cambria Math"/>
                              </a:rPr>
                              <m:t>𝜀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e>
                    </m:func>
                    <m:r>
                      <a:rPr lang="en-US" i="1">
                        <a:latin typeface="Cambria Math"/>
                      </a:rPr>
                      <m:t>~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/</m:t>
                    </m:r>
                    <m:r>
                      <a:rPr lang="en-US" i="1">
                        <a:latin typeface="Cambria Math"/>
                      </a:rPr>
                      <m:t>𝜀</m:t>
                    </m:r>
                    <m:r>
                      <a:rPr lang="en-US" i="1">
                        <a:latin typeface="Cambria Math"/>
                      </a:rPr>
                      <m:t>    </m:t>
                    </m:r>
                  </m:oMath>
                </a14:m>
                <a:endParaRPr lang="en-IN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729" y="6365880"/>
                <a:ext cx="4186402" cy="369332"/>
              </a:xfrm>
              <a:prstGeom prst="rect">
                <a:avLst/>
              </a:prstGeom>
              <a:blipFill>
                <a:blip r:embed="rId4"/>
                <a:stretch>
                  <a:fillRect l="-116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1510338" y="3780155"/>
            <a:ext cx="7559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b="1" dirty="0">
                <a:solidFill>
                  <a:srgbClr val="0070C0"/>
                </a:solidFill>
              </a:rPr>
              <a:t>Theorem 1: 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The </a:t>
            </a:r>
            <a:r>
              <a:rPr lang="el-GR" dirty="0">
                <a:solidFill>
                  <a:srgbClr val="C00000"/>
                </a:solidFill>
              </a:rPr>
              <a:t>ε</a:t>
            </a:r>
            <a:r>
              <a:rPr lang="en-US" dirty="0">
                <a:solidFill>
                  <a:srgbClr val="C00000"/>
                </a:solidFill>
              </a:rPr>
              <a:t>-</a:t>
            </a:r>
            <a:r>
              <a:rPr lang="en-US" dirty="0"/>
              <a:t>greedy algorithm maintains a </a:t>
            </a:r>
            <a:r>
              <a:rPr lang="en-US" dirty="0">
                <a:solidFill>
                  <a:srgbClr val="C00000"/>
                </a:solidFill>
              </a:rPr>
              <a:t>(1+</a:t>
            </a:r>
            <a:r>
              <a:rPr lang="el-GR" dirty="0">
                <a:solidFill>
                  <a:srgbClr val="C00000"/>
                </a:solidFill>
              </a:rPr>
              <a:t>ε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/>
              <a:t>-approximate MST,</a:t>
            </a:r>
            <a:br>
              <a:rPr lang="en-US" dirty="0"/>
            </a:br>
            <a:r>
              <a:rPr lang="en-US" dirty="0"/>
              <a:t>makes at most </a:t>
            </a:r>
            <a:r>
              <a:rPr lang="en-US" dirty="0">
                <a:solidFill>
                  <a:srgbClr val="C00000"/>
                </a:solidFill>
              </a:rPr>
              <a:t>2n/</a:t>
            </a:r>
            <a:r>
              <a:rPr lang="el-GR" dirty="0">
                <a:solidFill>
                  <a:srgbClr val="C00000"/>
                </a:solidFill>
              </a:rPr>
              <a:t>ε</a:t>
            </a:r>
            <a:r>
              <a:rPr lang="en-US" dirty="0"/>
              <a:t> swaps during </a:t>
            </a:r>
            <a:r>
              <a:rPr lang="en-US" dirty="0">
                <a:solidFill>
                  <a:srgbClr val="C00000"/>
                </a:solidFill>
              </a:rPr>
              <a:t>n</a:t>
            </a:r>
            <a:r>
              <a:rPr lang="en-US" dirty="0"/>
              <a:t> arrivals.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1164824" y="6483096"/>
            <a:ext cx="182880" cy="1828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1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1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905509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64369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16769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97668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43709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907269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40568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43710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262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548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786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310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602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21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40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64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882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905510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0" idx="5"/>
            <a:endCxn id="12" idx="1"/>
          </p:cNvCxnSpPr>
          <p:nvPr/>
        </p:nvCxnSpPr>
        <p:spPr>
          <a:xfrm>
            <a:off x="5170441" y="2286509"/>
            <a:ext cx="555718" cy="1089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4"/>
            <a:endCxn id="6" idx="1"/>
          </p:cNvCxnSpPr>
          <p:nvPr/>
        </p:nvCxnSpPr>
        <p:spPr>
          <a:xfrm>
            <a:off x="4000501" y="1916669"/>
            <a:ext cx="430259" cy="849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9" idx="3"/>
            <a:endCxn id="12" idx="7"/>
          </p:cNvCxnSpPr>
          <p:nvPr/>
        </p:nvCxnSpPr>
        <p:spPr>
          <a:xfrm flipH="1">
            <a:off x="5780041" y="2667509"/>
            <a:ext cx="479518" cy="708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2"/>
            <a:endCxn id="37" idx="5"/>
          </p:cNvCxnSpPr>
          <p:nvPr/>
        </p:nvCxnSpPr>
        <p:spPr>
          <a:xfrm flipH="1" flipV="1">
            <a:off x="4789442" y="3353310"/>
            <a:ext cx="925559" cy="492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1"/>
            <a:endCxn id="10" idx="3"/>
          </p:cNvCxnSpPr>
          <p:nvPr/>
        </p:nvCxnSpPr>
        <p:spPr>
          <a:xfrm flipV="1">
            <a:off x="5040359" y="2286509"/>
            <a:ext cx="76200" cy="4033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" idx="6"/>
            <a:endCxn id="6" idx="2"/>
          </p:cNvCxnSpPr>
          <p:nvPr/>
        </p:nvCxnSpPr>
        <p:spPr>
          <a:xfrm>
            <a:off x="3886200" y="2564368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8" idx="6"/>
            <a:endCxn id="9" idx="3"/>
          </p:cNvCxnSpPr>
          <p:nvPr/>
        </p:nvCxnSpPr>
        <p:spPr>
          <a:xfrm flipV="1">
            <a:off x="5715001" y="2667510"/>
            <a:ext cx="544559" cy="2016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162800" y="2145268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64468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8114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1535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876800" y="1775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22714" y="3299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51514" y="229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565714" y="24617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91000" y="275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508314" y="2450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00600" y="2373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92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36" grpId="0"/>
      <p:bldP spid="39" grpId="0"/>
      <p:bldP spid="41" grpId="0"/>
      <p:bldP spid="42" grpId="0"/>
      <p:bldP spid="43" grpId="0"/>
      <p:bldP spid="4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893842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0" idx="5"/>
            <a:endCxn id="12" idx="1"/>
          </p:cNvCxnSpPr>
          <p:nvPr/>
        </p:nvCxnSpPr>
        <p:spPr>
          <a:xfrm>
            <a:off x="5170441" y="2274841"/>
            <a:ext cx="555718" cy="1089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4"/>
            <a:endCxn id="6" idx="1"/>
          </p:cNvCxnSpPr>
          <p:nvPr/>
        </p:nvCxnSpPr>
        <p:spPr>
          <a:xfrm>
            <a:off x="4000501" y="1905001"/>
            <a:ext cx="430259" cy="849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9" idx="3"/>
            <a:endCxn id="12" idx="7"/>
          </p:cNvCxnSpPr>
          <p:nvPr/>
        </p:nvCxnSpPr>
        <p:spPr>
          <a:xfrm flipH="1">
            <a:off x="5780041" y="2655841"/>
            <a:ext cx="479518" cy="708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2"/>
            <a:endCxn id="37" idx="5"/>
          </p:cNvCxnSpPr>
          <p:nvPr/>
        </p:nvCxnSpPr>
        <p:spPr>
          <a:xfrm flipH="1" flipV="1">
            <a:off x="4789442" y="3341642"/>
            <a:ext cx="925559" cy="492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1"/>
            <a:endCxn id="10" idx="3"/>
          </p:cNvCxnSpPr>
          <p:nvPr/>
        </p:nvCxnSpPr>
        <p:spPr>
          <a:xfrm flipV="1">
            <a:off x="5040359" y="2274841"/>
            <a:ext cx="76200" cy="4033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" idx="6"/>
            <a:endCxn id="6" idx="2"/>
          </p:cNvCxnSpPr>
          <p:nvPr/>
        </p:nvCxnSpPr>
        <p:spPr>
          <a:xfrm>
            <a:off x="3886200" y="2552700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8" idx="6"/>
            <a:endCxn id="9" idx="3"/>
          </p:cNvCxnSpPr>
          <p:nvPr/>
        </p:nvCxnSpPr>
        <p:spPr>
          <a:xfrm flipV="1">
            <a:off x="5715001" y="2655842"/>
            <a:ext cx="544559" cy="2016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52800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00401" y="4191000"/>
            <a:ext cx="386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Product of lengths of </a:t>
            </a:r>
            <a:r>
              <a:rPr lang="en-US" b="1">
                <a:solidFill>
                  <a:srgbClr val="FF0000"/>
                </a:solidFill>
              </a:rPr>
              <a:t>red greedy edges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1" y="4572000"/>
            <a:ext cx="326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Product of lengths of blue edges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3200400" y="4560332"/>
            <a:ext cx="3810000" cy="116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162800" y="4400490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   </a:t>
            </a:r>
            <a:r>
              <a:rPr lang="en-US" sz="2000" dirty="0">
                <a:latin typeface="Calibri"/>
              </a:rPr>
              <a:t>4</a:t>
            </a:r>
            <a:r>
              <a:rPr lang="en-US" sz="2800" baseline="30000" dirty="0">
                <a:latin typeface="Calibri"/>
              </a:rPr>
              <a:t>n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81401" y="5322332"/>
            <a:ext cx="467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Each swap some edge length decreases by (1+</a:t>
            </a:r>
            <a:r>
              <a:rPr lang="el-GR" dirty="0"/>
              <a:t>ε</a:t>
            </a:r>
            <a:r>
              <a:rPr lang="en-US" dirty="0"/>
              <a:t>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33434" y="5802868"/>
            <a:ext cx="4115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 number of swaps is log</a:t>
            </a:r>
            <a:r>
              <a:rPr lang="el-GR" sz="2400" baseline="-25000" dirty="0" smtClean="0">
                <a:sym typeface="Symbol"/>
              </a:rPr>
              <a:t>1 + ε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Calibri"/>
                <a:sym typeface="Symbol"/>
              </a:rPr>
              <a:t>4</a:t>
            </a:r>
            <a:r>
              <a:rPr lang="en-US" sz="2400" baseline="30000" dirty="0" smtClean="0">
                <a:latin typeface="Calibri"/>
                <a:sym typeface="Symbol"/>
              </a:rPr>
              <a:t>n</a:t>
            </a:r>
            <a:r>
              <a:rPr lang="en-US" dirty="0" smtClean="0">
                <a:sym typeface="Symbol"/>
              </a:rPr>
              <a:t> = O(n/</a:t>
            </a:r>
            <a:r>
              <a:rPr lang="el-GR" dirty="0" smtClean="0">
                <a:sym typeface="Symbol"/>
              </a:rPr>
              <a:t>ε</a:t>
            </a:r>
            <a:r>
              <a:rPr lang="en-US" dirty="0" smtClean="0">
                <a:sym typeface="Symbol"/>
              </a:rPr>
              <a:t>)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718114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57600" y="152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876800" y="1764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422714" y="3288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51514" y="228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565714" y="2450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1910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508314" y="243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800600" y="2362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324601" y="4888468"/>
            <a:ext cx="4097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(no </a:t>
            </a:r>
            <a:r>
              <a:rPr lang="en-US" dirty="0"/>
              <a:t>matter what order the </a:t>
            </a:r>
            <a:r>
              <a:rPr lang="en-US"/>
              <a:t>vertices arrive)</a:t>
            </a:r>
            <a:endParaRPr lang="en-US" dirty="0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164339" y="441960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Goal: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708392" y="6409944"/>
            <a:ext cx="4352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[Gu, also Abraham </a:t>
            </a:r>
            <a:r>
              <a:rPr lang="en-US" dirty="0" err="1" smtClean="0"/>
              <a:t>Bartal</a:t>
            </a:r>
            <a:r>
              <a:rPr lang="en-US" dirty="0" smtClean="0"/>
              <a:t> Neiman Schulman]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8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7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reeform 64"/>
          <p:cNvSpPr/>
          <p:nvPr/>
        </p:nvSpPr>
        <p:spPr>
          <a:xfrm>
            <a:off x="3569539" y="1728212"/>
            <a:ext cx="2380130" cy="1929389"/>
          </a:xfrm>
          <a:custGeom>
            <a:avLst/>
            <a:gdLst>
              <a:gd name="connsiteX0" fmla="*/ 301876 w 2380130"/>
              <a:gd name="connsiteY0" fmla="*/ 18702 h 1929389"/>
              <a:gd name="connsiteX1" fmla="*/ 274580 w 2380130"/>
              <a:gd name="connsiteY1" fmla="*/ 59646 h 1929389"/>
              <a:gd name="connsiteX2" fmla="*/ 219989 w 2380130"/>
              <a:gd name="connsiteY2" fmla="*/ 127885 h 1929389"/>
              <a:gd name="connsiteX3" fmla="*/ 138103 w 2380130"/>
              <a:gd name="connsiteY3" fmla="*/ 346249 h 1929389"/>
              <a:gd name="connsiteX4" fmla="*/ 97160 w 2380130"/>
              <a:gd name="connsiteY4" fmla="*/ 428135 h 1929389"/>
              <a:gd name="connsiteX5" fmla="*/ 56216 w 2380130"/>
              <a:gd name="connsiteY5" fmla="*/ 523670 h 1929389"/>
              <a:gd name="connsiteX6" fmla="*/ 1625 w 2380130"/>
              <a:gd name="connsiteY6" fmla="*/ 660147 h 1929389"/>
              <a:gd name="connsiteX7" fmla="*/ 15273 w 2380130"/>
              <a:gd name="connsiteY7" fmla="*/ 892159 h 1929389"/>
              <a:gd name="connsiteX8" fmla="*/ 56216 w 2380130"/>
              <a:gd name="connsiteY8" fmla="*/ 933102 h 1929389"/>
              <a:gd name="connsiteX9" fmla="*/ 138103 w 2380130"/>
              <a:gd name="connsiteY9" fmla="*/ 1014989 h 1929389"/>
              <a:gd name="connsiteX10" fmla="*/ 219989 w 2380130"/>
              <a:gd name="connsiteY10" fmla="*/ 1083228 h 1929389"/>
              <a:gd name="connsiteX11" fmla="*/ 301876 w 2380130"/>
              <a:gd name="connsiteY11" fmla="*/ 1110523 h 1929389"/>
              <a:gd name="connsiteX12" fmla="*/ 342819 w 2380130"/>
              <a:gd name="connsiteY12" fmla="*/ 1124171 h 1929389"/>
              <a:gd name="connsiteX13" fmla="*/ 383762 w 2380130"/>
              <a:gd name="connsiteY13" fmla="*/ 1137819 h 1929389"/>
              <a:gd name="connsiteX14" fmla="*/ 424706 w 2380130"/>
              <a:gd name="connsiteY14" fmla="*/ 1165114 h 1929389"/>
              <a:gd name="connsiteX15" fmla="*/ 574831 w 2380130"/>
              <a:gd name="connsiteY15" fmla="*/ 1192410 h 1929389"/>
              <a:gd name="connsiteX16" fmla="*/ 656718 w 2380130"/>
              <a:gd name="connsiteY16" fmla="*/ 1219705 h 1929389"/>
              <a:gd name="connsiteX17" fmla="*/ 834139 w 2380130"/>
              <a:gd name="connsiteY17" fmla="*/ 1247001 h 1929389"/>
              <a:gd name="connsiteX18" fmla="*/ 902377 w 2380130"/>
              <a:gd name="connsiteY18" fmla="*/ 1260649 h 1929389"/>
              <a:gd name="connsiteX19" fmla="*/ 1380049 w 2380130"/>
              <a:gd name="connsiteY19" fmla="*/ 1247001 h 1929389"/>
              <a:gd name="connsiteX20" fmla="*/ 1407345 w 2380130"/>
              <a:gd name="connsiteY20" fmla="*/ 1206058 h 1929389"/>
              <a:gd name="connsiteX21" fmla="*/ 1475583 w 2380130"/>
              <a:gd name="connsiteY21" fmla="*/ 1192410 h 1929389"/>
              <a:gd name="connsiteX22" fmla="*/ 1557470 w 2380130"/>
              <a:gd name="connsiteY22" fmla="*/ 1165114 h 1929389"/>
              <a:gd name="connsiteX23" fmla="*/ 1612061 w 2380130"/>
              <a:gd name="connsiteY23" fmla="*/ 1151467 h 1929389"/>
              <a:gd name="connsiteX24" fmla="*/ 1707595 w 2380130"/>
              <a:gd name="connsiteY24" fmla="*/ 1165114 h 1929389"/>
              <a:gd name="connsiteX25" fmla="*/ 1748539 w 2380130"/>
              <a:gd name="connsiteY25" fmla="*/ 1178762 h 1929389"/>
              <a:gd name="connsiteX26" fmla="*/ 1775834 w 2380130"/>
              <a:gd name="connsiteY26" fmla="*/ 1219705 h 1929389"/>
              <a:gd name="connsiteX27" fmla="*/ 1816777 w 2380130"/>
              <a:gd name="connsiteY27" fmla="*/ 1260649 h 1929389"/>
              <a:gd name="connsiteX28" fmla="*/ 1830425 w 2380130"/>
              <a:gd name="connsiteY28" fmla="*/ 1301592 h 1929389"/>
              <a:gd name="connsiteX29" fmla="*/ 1844073 w 2380130"/>
              <a:gd name="connsiteY29" fmla="*/ 1356183 h 1929389"/>
              <a:gd name="connsiteX30" fmla="*/ 1885016 w 2380130"/>
              <a:gd name="connsiteY30" fmla="*/ 1410774 h 1929389"/>
              <a:gd name="connsiteX31" fmla="*/ 1925960 w 2380130"/>
              <a:gd name="connsiteY31" fmla="*/ 1506308 h 1929389"/>
              <a:gd name="connsiteX32" fmla="*/ 1953255 w 2380130"/>
              <a:gd name="connsiteY32" fmla="*/ 1547252 h 1929389"/>
              <a:gd name="connsiteX33" fmla="*/ 2035142 w 2380130"/>
              <a:gd name="connsiteY33" fmla="*/ 1683729 h 1929389"/>
              <a:gd name="connsiteX34" fmla="*/ 2062437 w 2380130"/>
              <a:gd name="connsiteY34" fmla="*/ 1724673 h 1929389"/>
              <a:gd name="connsiteX35" fmla="*/ 2103380 w 2380130"/>
              <a:gd name="connsiteY35" fmla="*/ 1751968 h 1929389"/>
              <a:gd name="connsiteX36" fmla="*/ 2130676 w 2380130"/>
              <a:gd name="connsiteY36" fmla="*/ 1792911 h 1929389"/>
              <a:gd name="connsiteX37" fmla="*/ 2171619 w 2380130"/>
              <a:gd name="connsiteY37" fmla="*/ 1820207 h 1929389"/>
              <a:gd name="connsiteX38" fmla="*/ 2185267 w 2380130"/>
              <a:gd name="connsiteY38" fmla="*/ 1861150 h 1929389"/>
              <a:gd name="connsiteX39" fmla="*/ 2253506 w 2380130"/>
              <a:gd name="connsiteY39" fmla="*/ 1929389 h 1929389"/>
              <a:gd name="connsiteX40" fmla="*/ 2349040 w 2380130"/>
              <a:gd name="connsiteY40" fmla="*/ 1915741 h 1929389"/>
              <a:gd name="connsiteX41" fmla="*/ 2376336 w 2380130"/>
              <a:gd name="connsiteY41" fmla="*/ 1874798 h 1929389"/>
              <a:gd name="connsiteX42" fmla="*/ 2362688 w 2380130"/>
              <a:gd name="connsiteY42" fmla="*/ 1670082 h 1929389"/>
              <a:gd name="connsiteX43" fmla="*/ 2335392 w 2380130"/>
              <a:gd name="connsiteY43" fmla="*/ 1506308 h 1929389"/>
              <a:gd name="connsiteX44" fmla="*/ 2294449 w 2380130"/>
              <a:gd name="connsiteY44" fmla="*/ 1383479 h 1929389"/>
              <a:gd name="connsiteX45" fmla="*/ 2280801 w 2380130"/>
              <a:gd name="connsiteY45" fmla="*/ 1342535 h 1929389"/>
              <a:gd name="connsiteX46" fmla="*/ 2267154 w 2380130"/>
              <a:gd name="connsiteY46" fmla="*/ 1301592 h 1929389"/>
              <a:gd name="connsiteX47" fmla="*/ 2212562 w 2380130"/>
              <a:gd name="connsiteY47" fmla="*/ 1192410 h 1929389"/>
              <a:gd name="connsiteX48" fmla="*/ 2157971 w 2380130"/>
              <a:gd name="connsiteY48" fmla="*/ 1069580 h 1929389"/>
              <a:gd name="connsiteX49" fmla="*/ 2103380 w 2380130"/>
              <a:gd name="connsiteY49" fmla="*/ 946750 h 1929389"/>
              <a:gd name="connsiteX50" fmla="*/ 2021494 w 2380130"/>
              <a:gd name="connsiteY50" fmla="*/ 864864 h 1929389"/>
              <a:gd name="connsiteX51" fmla="*/ 1939607 w 2380130"/>
              <a:gd name="connsiteY51" fmla="*/ 837568 h 1929389"/>
              <a:gd name="connsiteX52" fmla="*/ 1543822 w 2380130"/>
              <a:gd name="connsiteY52" fmla="*/ 851216 h 1929389"/>
              <a:gd name="connsiteX53" fmla="*/ 1475583 w 2380130"/>
              <a:gd name="connsiteY53" fmla="*/ 864864 h 1929389"/>
              <a:gd name="connsiteX54" fmla="*/ 943321 w 2380130"/>
              <a:gd name="connsiteY54" fmla="*/ 851216 h 1929389"/>
              <a:gd name="connsiteX55" fmla="*/ 806843 w 2380130"/>
              <a:gd name="connsiteY55" fmla="*/ 810273 h 1929389"/>
              <a:gd name="connsiteX56" fmla="*/ 670365 w 2380130"/>
              <a:gd name="connsiteY56" fmla="*/ 782977 h 1929389"/>
              <a:gd name="connsiteX57" fmla="*/ 588479 w 2380130"/>
              <a:gd name="connsiteY57" fmla="*/ 755682 h 1929389"/>
              <a:gd name="connsiteX58" fmla="*/ 547536 w 2380130"/>
              <a:gd name="connsiteY58" fmla="*/ 728386 h 1929389"/>
              <a:gd name="connsiteX59" fmla="*/ 465649 w 2380130"/>
              <a:gd name="connsiteY59" fmla="*/ 687443 h 1929389"/>
              <a:gd name="connsiteX60" fmla="*/ 479297 w 2380130"/>
              <a:gd name="connsiteY60" fmla="*/ 537317 h 1929389"/>
              <a:gd name="connsiteX61" fmla="*/ 520240 w 2380130"/>
              <a:gd name="connsiteY61" fmla="*/ 400840 h 1929389"/>
              <a:gd name="connsiteX62" fmla="*/ 547536 w 2380130"/>
              <a:gd name="connsiteY62" fmla="*/ 318953 h 1929389"/>
              <a:gd name="connsiteX63" fmla="*/ 588479 w 2380130"/>
              <a:gd name="connsiteY63" fmla="*/ 264362 h 1929389"/>
              <a:gd name="connsiteX64" fmla="*/ 574831 w 2380130"/>
              <a:gd name="connsiteY64" fmla="*/ 168828 h 1929389"/>
              <a:gd name="connsiteX65" fmla="*/ 561183 w 2380130"/>
              <a:gd name="connsiteY65" fmla="*/ 127885 h 1929389"/>
              <a:gd name="connsiteX66" fmla="*/ 547536 w 2380130"/>
              <a:gd name="connsiteY66" fmla="*/ 45998 h 1929389"/>
              <a:gd name="connsiteX67" fmla="*/ 301876 w 2380130"/>
              <a:gd name="connsiteY67" fmla="*/ 18702 h 19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380130" h="1929389">
                <a:moveTo>
                  <a:pt x="301876" y="18702"/>
                </a:moveTo>
                <a:cubicBezTo>
                  <a:pt x="256383" y="20977"/>
                  <a:pt x="284422" y="46524"/>
                  <a:pt x="274580" y="59646"/>
                </a:cubicBezTo>
                <a:cubicBezTo>
                  <a:pt x="257102" y="82950"/>
                  <a:pt x="234666" y="102724"/>
                  <a:pt x="219989" y="127885"/>
                </a:cubicBezTo>
                <a:cubicBezTo>
                  <a:pt x="181185" y="194407"/>
                  <a:pt x="166160" y="276105"/>
                  <a:pt x="138103" y="346249"/>
                </a:cubicBezTo>
                <a:cubicBezTo>
                  <a:pt x="126769" y="374583"/>
                  <a:pt x="109948" y="400427"/>
                  <a:pt x="97160" y="428135"/>
                </a:cubicBezTo>
                <a:cubicBezTo>
                  <a:pt x="82641" y="459592"/>
                  <a:pt x="68653" y="491333"/>
                  <a:pt x="56216" y="523670"/>
                </a:cubicBezTo>
                <a:cubicBezTo>
                  <a:pt x="0" y="669830"/>
                  <a:pt x="57689" y="548021"/>
                  <a:pt x="1625" y="660147"/>
                </a:cubicBezTo>
                <a:cubicBezTo>
                  <a:pt x="6174" y="737484"/>
                  <a:pt x="80" y="816192"/>
                  <a:pt x="15273" y="892159"/>
                </a:cubicBezTo>
                <a:cubicBezTo>
                  <a:pt x="19058" y="911085"/>
                  <a:pt x="43655" y="918448"/>
                  <a:pt x="56216" y="933102"/>
                </a:cubicBezTo>
                <a:cubicBezTo>
                  <a:pt x="173906" y="1070406"/>
                  <a:pt x="29989" y="924893"/>
                  <a:pt x="138103" y="1014989"/>
                </a:cubicBezTo>
                <a:cubicBezTo>
                  <a:pt x="174831" y="1045596"/>
                  <a:pt x="176426" y="1063867"/>
                  <a:pt x="219989" y="1083228"/>
                </a:cubicBezTo>
                <a:cubicBezTo>
                  <a:pt x="246281" y="1094913"/>
                  <a:pt x="274580" y="1101425"/>
                  <a:pt x="301876" y="1110523"/>
                </a:cubicBezTo>
                <a:lnTo>
                  <a:pt x="342819" y="1124171"/>
                </a:lnTo>
                <a:cubicBezTo>
                  <a:pt x="356467" y="1128720"/>
                  <a:pt x="371792" y="1129839"/>
                  <a:pt x="383762" y="1137819"/>
                </a:cubicBezTo>
                <a:cubicBezTo>
                  <a:pt x="397410" y="1146917"/>
                  <a:pt x="410035" y="1157779"/>
                  <a:pt x="424706" y="1165114"/>
                </a:cubicBezTo>
                <a:cubicBezTo>
                  <a:pt x="466785" y="1186153"/>
                  <a:pt x="537189" y="1187705"/>
                  <a:pt x="574831" y="1192410"/>
                </a:cubicBezTo>
                <a:cubicBezTo>
                  <a:pt x="602127" y="1201508"/>
                  <a:pt x="628235" y="1215636"/>
                  <a:pt x="656718" y="1219705"/>
                </a:cubicBezTo>
                <a:cubicBezTo>
                  <a:pt x="728278" y="1229928"/>
                  <a:pt x="764710" y="1234377"/>
                  <a:pt x="834139" y="1247001"/>
                </a:cubicBezTo>
                <a:cubicBezTo>
                  <a:pt x="856961" y="1251151"/>
                  <a:pt x="879631" y="1256100"/>
                  <a:pt x="902377" y="1260649"/>
                </a:cubicBezTo>
                <a:cubicBezTo>
                  <a:pt x="1061601" y="1256100"/>
                  <a:pt x="1221683" y="1264122"/>
                  <a:pt x="1380049" y="1247001"/>
                </a:cubicBezTo>
                <a:cubicBezTo>
                  <a:pt x="1396357" y="1245238"/>
                  <a:pt x="1393104" y="1214196"/>
                  <a:pt x="1407345" y="1206058"/>
                </a:cubicBezTo>
                <a:cubicBezTo>
                  <a:pt x="1427485" y="1194549"/>
                  <a:pt x="1453204" y="1198514"/>
                  <a:pt x="1475583" y="1192410"/>
                </a:cubicBezTo>
                <a:cubicBezTo>
                  <a:pt x="1503341" y="1184839"/>
                  <a:pt x="1529557" y="1172092"/>
                  <a:pt x="1557470" y="1165114"/>
                </a:cubicBezTo>
                <a:lnTo>
                  <a:pt x="1612061" y="1151467"/>
                </a:lnTo>
                <a:cubicBezTo>
                  <a:pt x="1643906" y="1156016"/>
                  <a:pt x="1676052" y="1158805"/>
                  <a:pt x="1707595" y="1165114"/>
                </a:cubicBezTo>
                <a:cubicBezTo>
                  <a:pt x="1721702" y="1167935"/>
                  <a:pt x="1737305" y="1169775"/>
                  <a:pt x="1748539" y="1178762"/>
                </a:cubicBezTo>
                <a:cubicBezTo>
                  <a:pt x="1761347" y="1189008"/>
                  <a:pt x="1765334" y="1207104"/>
                  <a:pt x="1775834" y="1219705"/>
                </a:cubicBezTo>
                <a:cubicBezTo>
                  <a:pt x="1788190" y="1234533"/>
                  <a:pt x="1803129" y="1247001"/>
                  <a:pt x="1816777" y="1260649"/>
                </a:cubicBezTo>
                <a:cubicBezTo>
                  <a:pt x="1821326" y="1274297"/>
                  <a:pt x="1826473" y="1287760"/>
                  <a:pt x="1830425" y="1301592"/>
                </a:cubicBezTo>
                <a:cubicBezTo>
                  <a:pt x="1835578" y="1319627"/>
                  <a:pt x="1835685" y="1339406"/>
                  <a:pt x="1844073" y="1356183"/>
                </a:cubicBezTo>
                <a:cubicBezTo>
                  <a:pt x="1854245" y="1376528"/>
                  <a:pt x="1872961" y="1391485"/>
                  <a:pt x="1885016" y="1410774"/>
                </a:cubicBezTo>
                <a:cubicBezTo>
                  <a:pt x="1956009" y="1524363"/>
                  <a:pt x="1879529" y="1413445"/>
                  <a:pt x="1925960" y="1506308"/>
                </a:cubicBezTo>
                <a:cubicBezTo>
                  <a:pt x="1933295" y="1520979"/>
                  <a:pt x="1945117" y="1533010"/>
                  <a:pt x="1953255" y="1547252"/>
                </a:cubicBezTo>
                <a:cubicBezTo>
                  <a:pt x="2037184" y="1694129"/>
                  <a:pt x="1901605" y="1483421"/>
                  <a:pt x="2035142" y="1683729"/>
                </a:cubicBezTo>
                <a:cubicBezTo>
                  <a:pt x="2044241" y="1697377"/>
                  <a:pt x="2048789" y="1715575"/>
                  <a:pt x="2062437" y="1724673"/>
                </a:cubicBezTo>
                <a:lnTo>
                  <a:pt x="2103380" y="1751968"/>
                </a:lnTo>
                <a:cubicBezTo>
                  <a:pt x="2112479" y="1765616"/>
                  <a:pt x="2119078" y="1781313"/>
                  <a:pt x="2130676" y="1792911"/>
                </a:cubicBezTo>
                <a:cubicBezTo>
                  <a:pt x="2142274" y="1804509"/>
                  <a:pt x="2161372" y="1807399"/>
                  <a:pt x="2171619" y="1820207"/>
                </a:cubicBezTo>
                <a:cubicBezTo>
                  <a:pt x="2180606" y="1831441"/>
                  <a:pt x="2178833" y="1848283"/>
                  <a:pt x="2185267" y="1861150"/>
                </a:cubicBezTo>
                <a:cubicBezTo>
                  <a:pt x="2208013" y="1906643"/>
                  <a:pt x="2212562" y="1902093"/>
                  <a:pt x="2253506" y="1929389"/>
                </a:cubicBezTo>
                <a:cubicBezTo>
                  <a:pt x="2285351" y="1924840"/>
                  <a:pt x="2319645" y="1928806"/>
                  <a:pt x="2349040" y="1915741"/>
                </a:cubicBezTo>
                <a:cubicBezTo>
                  <a:pt x="2364029" y="1909079"/>
                  <a:pt x="2375426" y="1891175"/>
                  <a:pt x="2376336" y="1874798"/>
                </a:cubicBezTo>
                <a:cubicBezTo>
                  <a:pt x="2380130" y="1806513"/>
                  <a:pt x="2370241" y="1738054"/>
                  <a:pt x="2362688" y="1670082"/>
                </a:cubicBezTo>
                <a:cubicBezTo>
                  <a:pt x="2356576" y="1615076"/>
                  <a:pt x="2352893" y="1558812"/>
                  <a:pt x="2335392" y="1506308"/>
                </a:cubicBezTo>
                <a:lnTo>
                  <a:pt x="2294449" y="1383479"/>
                </a:lnTo>
                <a:lnTo>
                  <a:pt x="2280801" y="1342535"/>
                </a:lnTo>
                <a:cubicBezTo>
                  <a:pt x="2276252" y="1328887"/>
                  <a:pt x="2273588" y="1314459"/>
                  <a:pt x="2267154" y="1301592"/>
                </a:cubicBezTo>
                <a:cubicBezTo>
                  <a:pt x="2248957" y="1265198"/>
                  <a:pt x="2225429" y="1231012"/>
                  <a:pt x="2212562" y="1192410"/>
                </a:cubicBezTo>
                <a:cubicBezTo>
                  <a:pt x="2180080" y="1094962"/>
                  <a:pt x="2201227" y="1134463"/>
                  <a:pt x="2157971" y="1069580"/>
                </a:cubicBezTo>
                <a:cubicBezTo>
                  <a:pt x="2140663" y="1017654"/>
                  <a:pt x="2137986" y="985681"/>
                  <a:pt x="2103380" y="946750"/>
                </a:cubicBezTo>
                <a:cubicBezTo>
                  <a:pt x="2077735" y="917899"/>
                  <a:pt x="2058114" y="877071"/>
                  <a:pt x="2021494" y="864864"/>
                </a:cubicBezTo>
                <a:lnTo>
                  <a:pt x="1939607" y="837568"/>
                </a:lnTo>
                <a:cubicBezTo>
                  <a:pt x="1807679" y="842117"/>
                  <a:pt x="1675601" y="843464"/>
                  <a:pt x="1543822" y="851216"/>
                </a:cubicBezTo>
                <a:cubicBezTo>
                  <a:pt x="1520665" y="852578"/>
                  <a:pt x="1498780" y="864864"/>
                  <a:pt x="1475583" y="864864"/>
                </a:cubicBezTo>
                <a:cubicBezTo>
                  <a:pt x="1298104" y="864864"/>
                  <a:pt x="1120742" y="855765"/>
                  <a:pt x="943321" y="851216"/>
                </a:cubicBezTo>
                <a:cubicBezTo>
                  <a:pt x="881592" y="830639"/>
                  <a:pt x="864605" y="822651"/>
                  <a:pt x="806843" y="810273"/>
                </a:cubicBezTo>
                <a:cubicBezTo>
                  <a:pt x="761479" y="800552"/>
                  <a:pt x="714378" y="797648"/>
                  <a:pt x="670365" y="782977"/>
                </a:cubicBezTo>
                <a:lnTo>
                  <a:pt x="588479" y="755682"/>
                </a:lnTo>
                <a:cubicBezTo>
                  <a:pt x="574831" y="746583"/>
                  <a:pt x="562207" y="735722"/>
                  <a:pt x="547536" y="728386"/>
                </a:cubicBezTo>
                <a:cubicBezTo>
                  <a:pt x="434520" y="671877"/>
                  <a:pt x="582993" y="765672"/>
                  <a:pt x="465649" y="687443"/>
                </a:cubicBezTo>
                <a:cubicBezTo>
                  <a:pt x="470198" y="637401"/>
                  <a:pt x="472656" y="587125"/>
                  <a:pt x="479297" y="537317"/>
                </a:cubicBezTo>
                <a:cubicBezTo>
                  <a:pt x="483880" y="502943"/>
                  <a:pt x="511622" y="426693"/>
                  <a:pt x="520240" y="400840"/>
                </a:cubicBezTo>
                <a:cubicBezTo>
                  <a:pt x="520240" y="400839"/>
                  <a:pt x="547535" y="318954"/>
                  <a:pt x="547536" y="318953"/>
                </a:cubicBezTo>
                <a:lnTo>
                  <a:pt x="588479" y="264362"/>
                </a:lnTo>
                <a:cubicBezTo>
                  <a:pt x="583930" y="232517"/>
                  <a:pt x="581140" y="200371"/>
                  <a:pt x="574831" y="168828"/>
                </a:cubicBezTo>
                <a:cubicBezTo>
                  <a:pt x="572010" y="154721"/>
                  <a:pt x="564304" y="141928"/>
                  <a:pt x="561183" y="127885"/>
                </a:cubicBezTo>
                <a:cubicBezTo>
                  <a:pt x="555180" y="100872"/>
                  <a:pt x="565758" y="66824"/>
                  <a:pt x="547536" y="45998"/>
                </a:cubicBezTo>
                <a:cubicBezTo>
                  <a:pt x="507288" y="0"/>
                  <a:pt x="347369" y="16427"/>
                  <a:pt x="301876" y="1870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905509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64369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16769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97668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43709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907269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40568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43710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262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548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786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310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602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21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40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644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88268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0" idx="5"/>
            <a:endCxn id="12" idx="1"/>
          </p:cNvCxnSpPr>
          <p:nvPr/>
        </p:nvCxnSpPr>
        <p:spPr>
          <a:xfrm>
            <a:off x="5170441" y="2286509"/>
            <a:ext cx="555718" cy="1089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4"/>
            <a:endCxn id="6" idx="1"/>
          </p:cNvCxnSpPr>
          <p:nvPr/>
        </p:nvCxnSpPr>
        <p:spPr>
          <a:xfrm>
            <a:off x="4000501" y="1916669"/>
            <a:ext cx="430259" cy="849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9" idx="3"/>
            <a:endCxn id="12" idx="7"/>
          </p:cNvCxnSpPr>
          <p:nvPr/>
        </p:nvCxnSpPr>
        <p:spPr>
          <a:xfrm flipH="1">
            <a:off x="5780041" y="2667509"/>
            <a:ext cx="479518" cy="7081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2"/>
            <a:endCxn id="37" idx="5"/>
          </p:cNvCxnSpPr>
          <p:nvPr/>
        </p:nvCxnSpPr>
        <p:spPr>
          <a:xfrm flipH="1" flipV="1">
            <a:off x="4789442" y="3353310"/>
            <a:ext cx="925559" cy="492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1"/>
            <a:endCxn id="10" idx="3"/>
          </p:cNvCxnSpPr>
          <p:nvPr/>
        </p:nvCxnSpPr>
        <p:spPr>
          <a:xfrm flipV="1">
            <a:off x="5040359" y="2286509"/>
            <a:ext cx="76200" cy="4033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" idx="6"/>
            <a:endCxn id="6" idx="2"/>
          </p:cNvCxnSpPr>
          <p:nvPr/>
        </p:nvCxnSpPr>
        <p:spPr>
          <a:xfrm>
            <a:off x="3886200" y="2564368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8" idx="6"/>
            <a:endCxn id="9" idx="3"/>
          </p:cNvCxnSpPr>
          <p:nvPr/>
        </p:nvCxnSpPr>
        <p:spPr>
          <a:xfrm flipV="1">
            <a:off x="5715001" y="2667510"/>
            <a:ext cx="544559" cy="2016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162800" y="2145268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64468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1" y="4583668"/>
            <a:ext cx="326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Product of lengths of blue edges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2800" y="4412158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24201" y="5345668"/>
            <a:ext cx="5337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Exists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 on this path 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 such that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 ≤ “small”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18114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57600" y="1535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876800" y="1775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422714" y="3299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251514" y="229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565714" y="24617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191000" y="275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08314" y="2450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800600" y="2373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00401" y="4202668"/>
            <a:ext cx="386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Product of lengths of </a:t>
            </a:r>
            <a:r>
              <a:rPr lang="en-US" b="1">
                <a:solidFill>
                  <a:srgbClr val="FF0000"/>
                </a:solidFill>
              </a:rPr>
              <a:t>red greedy edges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3200400" y="4572000"/>
            <a:ext cx="3810000" cy="116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162800" y="4400490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   </a:t>
            </a:r>
            <a:r>
              <a:rPr lang="en-US" sz="2000" dirty="0">
                <a:latin typeface="Calibri"/>
              </a:rPr>
              <a:t>4</a:t>
            </a:r>
            <a:r>
              <a:rPr lang="en-US" sz="2800" baseline="30000" dirty="0">
                <a:latin typeface="Calibri"/>
              </a:rPr>
              <a:t>n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343400" y="5879068"/>
            <a:ext cx="290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first greedy edge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</a:t>
            </a:r>
          </a:p>
        </p:txBody>
      </p:sp>
      <p:sp>
        <p:nvSpPr>
          <p:cNvPr id="67" name="TextBox 66"/>
          <p:cNvSpPr txBox="1"/>
          <p:nvPr/>
        </p:nvSpPr>
        <p:spPr>
          <a:xfrm rot="17866175">
            <a:off x="5914965" y="5415460"/>
            <a:ext cx="770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72000" y="2743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4495801" y="2743201"/>
            <a:ext cx="544559" cy="49259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905510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75706" y="4267473"/>
                <a:ext cx="730008" cy="64755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706" y="4267473"/>
                <a:ext cx="730008" cy="6475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2164339" y="441960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39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4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6" grpId="0"/>
      <p:bldP spid="67" grpId="0"/>
      <p:bldP spid="68" grpId="0"/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reeform 76"/>
          <p:cNvSpPr/>
          <p:nvPr/>
        </p:nvSpPr>
        <p:spPr>
          <a:xfrm>
            <a:off x="3569539" y="1728212"/>
            <a:ext cx="2380130" cy="1929389"/>
          </a:xfrm>
          <a:custGeom>
            <a:avLst/>
            <a:gdLst>
              <a:gd name="connsiteX0" fmla="*/ 301876 w 2380130"/>
              <a:gd name="connsiteY0" fmla="*/ 18702 h 1929389"/>
              <a:gd name="connsiteX1" fmla="*/ 274580 w 2380130"/>
              <a:gd name="connsiteY1" fmla="*/ 59646 h 1929389"/>
              <a:gd name="connsiteX2" fmla="*/ 219989 w 2380130"/>
              <a:gd name="connsiteY2" fmla="*/ 127885 h 1929389"/>
              <a:gd name="connsiteX3" fmla="*/ 138103 w 2380130"/>
              <a:gd name="connsiteY3" fmla="*/ 346249 h 1929389"/>
              <a:gd name="connsiteX4" fmla="*/ 97160 w 2380130"/>
              <a:gd name="connsiteY4" fmla="*/ 428135 h 1929389"/>
              <a:gd name="connsiteX5" fmla="*/ 56216 w 2380130"/>
              <a:gd name="connsiteY5" fmla="*/ 523670 h 1929389"/>
              <a:gd name="connsiteX6" fmla="*/ 1625 w 2380130"/>
              <a:gd name="connsiteY6" fmla="*/ 660147 h 1929389"/>
              <a:gd name="connsiteX7" fmla="*/ 15273 w 2380130"/>
              <a:gd name="connsiteY7" fmla="*/ 892159 h 1929389"/>
              <a:gd name="connsiteX8" fmla="*/ 56216 w 2380130"/>
              <a:gd name="connsiteY8" fmla="*/ 933102 h 1929389"/>
              <a:gd name="connsiteX9" fmla="*/ 138103 w 2380130"/>
              <a:gd name="connsiteY9" fmla="*/ 1014989 h 1929389"/>
              <a:gd name="connsiteX10" fmla="*/ 219989 w 2380130"/>
              <a:gd name="connsiteY10" fmla="*/ 1083228 h 1929389"/>
              <a:gd name="connsiteX11" fmla="*/ 301876 w 2380130"/>
              <a:gd name="connsiteY11" fmla="*/ 1110523 h 1929389"/>
              <a:gd name="connsiteX12" fmla="*/ 342819 w 2380130"/>
              <a:gd name="connsiteY12" fmla="*/ 1124171 h 1929389"/>
              <a:gd name="connsiteX13" fmla="*/ 383762 w 2380130"/>
              <a:gd name="connsiteY13" fmla="*/ 1137819 h 1929389"/>
              <a:gd name="connsiteX14" fmla="*/ 424706 w 2380130"/>
              <a:gd name="connsiteY14" fmla="*/ 1165114 h 1929389"/>
              <a:gd name="connsiteX15" fmla="*/ 574831 w 2380130"/>
              <a:gd name="connsiteY15" fmla="*/ 1192410 h 1929389"/>
              <a:gd name="connsiteX16" fmla="*/ 656718 w 2380130"/>
              <a:gd name="connsiteY16" fmla="*/ 1219705 h 1929389"/>
              <a:gd name="connsiteX17" fmla="*/ 834139 w 2380130"/>
              <a:gd name="connsiteY17" fmla="*/ 1247001 h 1929389"/>
              <a:gd name="connsiteX18" fmla="*/ 902377 w 2380130"/>
              <a:gd name="connsiteY18" fmla="*/ 1260649 h 1929389"/>
              <a:gd name="connsiteX19" fmla="*/ 1380049 w 2380130"/>
              <a:gd name="connsiteY19" fmla="*/ 1247001 h 1929389"/>
              <a:gd name="connsiteX20" fmla="*/ 1407345 w 2380130"/>
              <a:gd name="connsiteY20" fmla="*/ 1206058 h 1929389"/>
              <a:gd name="connsiteX21" fmla="*/ 1475583 w 2380130"/>
              <a:gd name="connsiteY21" fmla="*/ 1192410 h 1929389"/>
              <a:gd name="connsiteX22" fmla="*/ 1557470 w 2380130"/>
              <a:gd name="connsiteY22" fmla="*/ 1165114 h 1929389"/>
              <a:gd name="connsiteX23" fmla="*/ 1612061 w 2380130"/>
              <a:gd name="connsiteY23" fmla="*/ 1151467 h 1929389"/>
              <a:gd name="connsiteX24" fmla="*/ 1707595 w 2380130"/>
              <a:gd name="connsiteY24" fmla="*/ 1165114 h 1929389"/>
              <a:gd name="connsiteX25" fmla="*/ 1748539 w 2380130"/>
              <a:gd name="connsiteY25" fmla="*/ 1178762 h 1929389"/>
              <a:gd name="connsiteX26" fmla="*/ 1775834 w 2380130"/>
              <a:gd name="connsiteY26" fmla="*/ 1219705 h 1929389"/>
              <a:gd name="connsiteX27" fmla="*/ 1816777 w 2380130"/>
              <a:gd name="connsiteY27" fmla="*/ 1260649 h 1929389"/>
              <a:gd name="connsiteX28" fmla="*/ 1830425 w 2380130"/>
              <a:gd name="connsiteY28" fmla="*/ 1301592 h 1929389"/>
              <a:gd name="connsiteX29" fmla="*/ 1844073 w 2380130"/>
              <a:gd name="connsiteY29" fmla="*/ 1356183 h 1929389"/>
              <a:gd name="connsiteX30" fmla="*/ 1885016 w 2380130"/>
              <a:gd name="connsiteY30" fmla="*/ 1410774 h 1929389"/>
              <a:gd name="connsiteX31" fmla="*/ 1925960 w 2380130"/>
              <a:gd name="connsiteY31" fmla="*/ 1506308 h 1929389"/>
              <a:gd name="connsiteX32" fmla="*/ 1953255 w 2380130"/>
              <a:gd name="connsiteY32" fmla="*/ 1547252 h 1929389"/>
              <a:gd name="connsiteX33" fmla="*/ 2035142 w 2380130"/>
              <a:gd name="connsiteY33" fmla="*/ 1683729 h 1929389"/>
              <a:gd name="connsiteX34" fmla="*/ 2062437 w 2380130"/>
              <a:gd name="connsiteY34" fmla="*/ 1724673 h 1929389"/>
              <a:gd name="connsiteX35" fmla="*/ 2103380 w 2380130"/>
              <a:gd name="connsiteY35" fmla="*/ 1751968 h 1929389"/>
              <a:gd name="connsiteX36" fmla="*/ 2130676 w 2380130"/>
              <a:gd name="connsiteY36" fmla="*/ 1792911 h 1929389"/>
              <a:gd name="connsiteX37" fmla="*/ 2171619 w 2380130"/>
              <a:gd name="connsiteY37" fmla="*/ 1820207 h 1929389"/>
              <a:gd name="connsiteX38" fmla="*/ 2185267 w 2380130"/>
              <a:gd name="connsiteY38" fmla="*/ 1861150 h 1929389"/>
              <a:gd name="connsiteX39" fmla="*/ 2253506 w 2380130"/>
              <a:gd name="connsiteY39" fmla="*/ 1929389 h 1929389"/>
              <a:gd name="connsiteX40" fmla="*/ 2349040 w 2380130"/>
              <a:gd name="connsiteY40" fmla="*/ 1915741 h 1929389"/>
              <a:gd name="connsiteX41" fmla="*/ 2376336 w 2380130"/>
              <a:gd name="connsiteY41" fmla="*/ 1874798 h 1929389"/>
              <a:gd name="connsiteX42" fmla="*/ 2362688 w 2380130"/>
              <a:gd name="connsiteY42" fmla="*/ 1670082 h 1929389"/>
              <a:gd name="connsiteX43" fmla="*/ 2335392 w 2380130"/>
              <a:gd name="connsiteY43" fmla="*/ 1506308 h 1929389"/>
              <a:gd name="connsiteX44" fmla="*/ 2294449 w 2380130"/>
              <a:gd name="connsiteY44" fmla="*/ 1383479 h 1929389"/>
              <a:gd name="connsiteX45" fmla="*/ 2280801 w 2380130"/>
              <a:gd name="connsiteY45" fmla="*/ 1342535 h 1929389"/>
              <a:gd name="connsiteX46" fmla="*/ 2267154 w 2380130"/>
              <a:gd name="connsiteY46" fmla="*/ 1301592 h 1929389"/>
              <a:gd name="connsiteX47" fmla="*/ 2212562 w 2380130"/>
              <a:gd name="connsiteY47" fmla="*/ 1192410 h 1929389"/>
              <a:gd name="connsiteX48" fmla="*/ 2157971 w 2380130"/>
              <a:gd name="connsiteY48" fmla="*/ 1069580 h 1929389"/>
              <a:gd name="connsiteX49" fmla="*/ 2103380 w 2380130"/>
              <a:gd name="connsiteY49" fmla="*/ 946750 h 1929389"/>
              <a:gd name="connsiteX50" fmla="*/ 2021494 w 2380130"/>
              <a:gd name="connsiteY50" fmla="*/ 864864 h 1929389"/>
              <a:gd name="connsiteX51" fmla="*/ 1939607 w 2380130"/>
              <a:gd name="connsiteY51" fmla="*/ 837568 h 1929389"/>
              <a:gd name="connsiteX52" fmla="*/ 1543822 w 2380130"/>
              <a:gd name="connsiteY52" fmla="*/ 851216 h 1929389"/>
              <a:gd name="connsiteX53" fmla="*/ 1475583 w 2380130"/>
              <a:gd name="connsiteY53" fmla="*/ 864864 h 1929389"/>
              <a:gd name="connsiteX54" fmla="*/ 943321 w 2380130"/>
              <a:gd name="connsiteY54" fmla="*/ 851216 h 1929389"/>
              <a:gd name="connsiteX55" fmla="*/ 806843 w 2380130"/>
              <a:gd name="connsiteY55" fmla="*/ 810273 h 1929389"/>
              <a:gd name="connsiteX56" fmla="*/ 670365 w 2380130"/>
              <a:gd name="connsiteY56" fmla="*/ 782977 h 1929389"/>
              <a:gd name="connsiteX57" fmla="*/ 588479 w 2380130"/>
              <a:gd name="connsiteY57" fmla="*/ 755682 h 1929389"/>
              <a:gd name="connsiteX58" fmla="*/ 547536 w 2380130"/>
              <a:gd name="connsiteY58" fmla="*/ 728386 h 1929389"/>
              <a:gd name="connsiteX59" fmla="*/ 465649 w 2380130"/>
              <a:gd name="connsiteY59" fmla="*/ 687443 h 1929389"/>
              <a:gd name="connsiteX60" fmla="*/ 479297 w 2380130"/>
              <a:gd name="connsiteY60" fmla="*/ 537317 h 1929389"/>
              <a:gd name="connsiteX61" fmla="*/ 520240 w 2380130"/>
              <a:gd name="connsiteY61" fmla="*/ 400840 h 1929389"/>
              <a:gd name="connsiteX62" fmla="*/ 547536 w 2380130"/>
              <a:gd name="connsiteY62" fmla="*/ 318953 h 1929389"/>
              <a:gd name="connsiteX63" fmla="*/ 588479 w 2380130"/>
              <a:gd name="connsiteY63" fmla="*/ 264362 h 1929389"/>
              <a:gd name="connsiteX64" fmla="*/ 574831 w 2380130"/>
              <a:gd name="connsiteY64" fmla="*/ 168828 h 1929389"/>
              <a:gd name="connsiteX65" fmla="*/ 561183 w 2380130"/>
              <a:gd name="connsiteY65" fmla="*/ 127885 h 1929389"/>
              <a:gd name="connsiteX66" fmla="*/ 547536 w 2380130"/>
              <a:gd name="connsiteY66" fmla="*/ 45998 h 1929389"/>
              <a:gd name="connsiteX67" fmla="*/ 301876 w 2380130"/>
              <a:gd name="connsiteY67" fmla="*/ 18702 h 19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380130" h="1929389">
                <a:moveTo>
                  <a:pt x="301876" y="18702"/>
                </a:moveTo>
                <a:cubicBezTo>
                  <a:pt x="256383" y="20977"/>
                  <a:pt x="284422" y="46524"/>
                  <a:pt x="274580" y="59646"/>
                </a:cubicBezTo>
                <a:cubicBezTo>
                  <a:pt x="257102" y="82950"/>
                  <a:pt x="234666" y="102724"/>
                  <a:pt x="219989" y="127885"/>
                </a:cubicBezTo>
                <a:cubicBezTo>
                  <a:pt x="181185" y="194407"/>
                  <a:pt x="166160" y="276105"/>
                  <a:pt x="138103" y="346249"/>
                </a:cubicBezTo>
                <a:cubicBezTo>
                  <a:pt x="126769" y="374583"/>
                  <a:pt x="109948" y="400427"/>
                  <a:pt x="97160" y="428135"/>
                </a:cubicBezTo>
                <a:cubicBezTo>
                  <a:pt x="82641" y="459592"/>
                  <a:pt x="68653" y="491333"/>
                  <a:pt x="56216" y="523670"/>
                </a:cubicBezTo>
                <a:cubicBezTo>
                  <a:pt x="0" y="669830"/>
                  <a:pt x="57689" y="548021"/>
                  <a:pt x="1625" y="660147"/>
                </a:cubicBezTo>
                <a:cubicBezTo>
                  <a:pt x="6174" y="737484"/>
                  <a:pt x="80" y="816192"/>
                  <a:pt x="15273" y="892159"/>
                </a:cubicBezTo>
                <a:cubicBezTo>
                  <a:pt x="19058" y="911085"/>
                  <a:pt x="43655" y="918448"/>
                  <a:pt x="56216" y="933102"/>
                </a:cubicBezTo>
                <a:cubicBezTo>
                  <a:pt x="173906" y="1070406"/>
                  <a:pt x="29989" y="924893"/>
                  <a:pt x="138103" y="1014989"/>
                </a:cubicBezTo>
                <a:cubicBezTo>
                  <a:pt x="174831" y="1045596"/>
                  <a:pt x="176426" y="1063867"/>
                  <a:pt x="219989" y="1083228"/>
                </a:cubicBezTo>
                <a:cubicBezTo>
                  <a:pt x="246281" y="1094913"/>
                  <a:pt x="274580" y="1101425"/>
                  <a:pt x="301876" y="1110523"/>
                </a:cubicBezTo>
                <a:lnTo>
                  <a:pt x="342819" y="1124171"/>
                </a:lnTo>
                <a:cubicBezTo>
                  <a:pt x="356467" y="1128720"/>
                  <a:pt x="371792" y="1129839"/>
                  <a:pt x="383762" y="1137819"/>
                </a:cubicBezTo>
                <a:cubicBezTo>
                  <a:pt x="397410" y="1146917"/>
                  <a:pt x="410035" y="1157779"/>
                  <a:pt x="424706" y="1165114"/>
                </a:cubicBezTo>
                <a:cubicBezTo>
                  <a:pt x="466785" y="1186153"/>
                  <a:pt x="537189" y="1187705"/>
                  <a:pt x="574831" y="1192410"/>
                </a:cubicBezTo>
                <a:cubicBezTo>
                  <a:pt x="602127" y="1201508"/>
                  <a:pt x="628235" y="1215636"/>
                  <a:pt x="656718" y="1219705"/>
                </a:cubicBezTo>
                <a:cubicBezTo>
                  <a:pt x="728278" y="1229928"/>
                  <a:pt x="764710" y="1234377"/>
                  <a:pt x="834139" y="1247001"/>
                </a:cubicBezTo>
                <a:cubicBezTo>
                  <a:pt x="856961" y="1251151"/>
                  <a:pt x="879631" y="1256100"/>
                  <a:pt x="902377" y="1260649"/>
                </a:cubicBezTo>
                <a:cubicBezTo>
                  <a:pt x="1061601" y="1256100"/>
                  <a:pt x="1221683" y="1264122"/>
                  <a:pt x="1380049" y="1247001"/>
                </a:cubicBezTo>
                <a:cubicBezTo>
                  <a:pt x="1396357" y="1245238"/>
                  <a:pt x="1393104" y="1214196"/>
                  <a:pt x="1407345" y="1206058"/>
                </a:cubicBezTo>
                <a:cubicBezTo>
                  <a:pt x="1427485" y="1194549"/>
                  <a:pt x="1453204" y="1198514"/>
                  <a:pt x="1475583" y="1192410"/>
                </a:cubicBezTo>
                <a:cubicBezTo>
                  <a:pt x="1503341" y="1184839"/>
                  <a:pt x="1529557" y="1172092"/>
                  <a:pt x="1557470" y="1165114"/>
                </a:cubicBezTo>
                <a:lnTo>
                  <a:pt x="1612061" y="1151467"/>
                </a:lnTo>
                <a:cubicBezTo>
                  <a:pt x="1643906" y="1156016"/>
                  <a:pt x="1676052" y="1158805"/>
                  <a:pt x="1707595" y="1165114"/>
                </a:cubicBezTo>
                <a:cubicBezTo>
                  <a:pt x="1721702" y="1167935"/>
                  <a:pt x="1737305" y="1169775"/>
                  <a:pt x="1748539" y="1178762"/>
                </a:cubicBezTo>
                <a:cubicBezTo>
                  <a:pt x="1761347" y="1189008"/>
                  <a:pt x="1765334" y="1207104"/>
                  <a:pt x="1775834" y="1219705"/>
                </a:cubicBezTo>
                <a:cubicBezTo>
                  <a:pt x="1788190" y="1234533"/>
                  <a:pt x="1803129" y="1247001"/>
                  <a:pt x="1816777" y="1260649"/>
                </a:cubicBezTo>
                <a:cubicBezTo>
                  <a:pt x="1821326" y="1274297"/>
                  <a:pt x="1826473" y="1287760"/>
                  <a:pt x="1830425" y="1301592"/>
                </a:cubicBezTo>
                <a:cubicBezTo>
                  <a:pt x="1835578" y="1319627"/>
                  <a:pt x="1835685" y="1339406"/>
                  <a:pt x="1844073" y="1356183"/>
                </a:cubicBezTo>
                <a:cubicBezTo>
                  <a:pt x="1854245" y="1376528"/>
                  <a:pt x="1872961" y="1391485"/>
                  <a:pt x="1885016" y="1410774"/>
                </a:cubicBezTo>
                <a:cubicBezTo>
                  <a:pt x="1956009" y="1524363"/>
                  <a:pt x="1879529" y="1413445"/>
                  <a:pt x="1925960" y="1506308"/>
                </a:cubicBezTo>
                <a:cubicBezTo>
                  <a:pt x="1933295" y="1520979"/>
                  <a:pt x="1945117" y="1533010"/>
                  <a:pt x="1953255" y="1547252"/>
                </a:cubicBezTo>
                <a:cubicBezTo>
                  <a:pt x="2037184" y="1694129"/>
                  <a:pt x="1901605" y="1483421"/>
                  <a:pt x="2035142" y="1683729"/>
                </a:cubicBezTo>
                <a:cubicBezTo>
                  <a:pt x="2044241" y="1697377"/>
                  <a:pt x="2048789" y="1715575"/>
                  <a:pt x="2062437" y="1724673"/>
                </a:cubicBezTo>
                <a:lnTo>
                  <a:pt x="2103380" y="1751968"/>
                </a:lnTo>
                <a:cubicBezTo>
                  <a:pt x="2112479" y="1765616"/>
                  <a:pt x="2119078" y="1781313"/>
                  <a:pt x="2130676" y="1792911"/>
                </a:cubicBezTo>
                <a:cubicBezTo>
                  <a:pt x="2142274" y="1804509"/>
                  <a:pt x="2161372" y="1807399"/>
                  <a:pt x="2171619" y="1820207"/>
                </a:cubicBezTo>
                <a:cubicBezTo>
                  <a:pt x="2180606" y="1831441"/>
                  <a:pt x="2178833" y="1848283"/>
                  <a:pt x="2185267" y="1861150"/>
                </a:cubicBezTo>
                <a:cubicBezTo>
                  <a:pt x="2208013" y="1906643"/>
                  <a:pt x="2212562" y="1902093"/>
                  <a:pt x="2253506" y="1929389"/>
                </a:cubicBezTo>
                <a:cubicBezTo>
                  <a:pt x="2285351" y="1924840"/>
                  <a:pt x="2319645" y="1928806"/>
                  <a:pt x="2349040" y="1915741"/>
                </a:cubicBezTo>
                <a:cubicBezTo>
                  <a:pt x="2364029" y="1909079"/>
                  <a:pt x="2375426" y="1891175"/>
                  <a:pt x="2376336" y="1874798"/>
                </a:cubicBezTo>
                <a:cubicBezTo>
                  <a:pt x="2380130" y="1806513"/>
                  <a:pt x="2370241" y="1738054"/>
                  <a:pt x="2362688" y="1670082"/>
                </a:cubicBezTo>
                <a:cubicBezTo>
                  <a:pt x="2356576" y="1615076"/>
                  <a:pt x="2352893" y="1558812"/>
                  <a:pt x="2335392" y="1506308"/>
                </a:cubicBezTo>
                <a:lnTo>
                  <a:pt x="2294449" y="1383479"/>
                </a:lnTo>
                <a:lnTo>
                  <a:pt x="2280801" y="1342535"/>
                </a:lnTo>
                <a:cubicBezTo>
                  <a:pt x="2276252" y="1328887"/>
                  <a:pt x="2273588" y="1314459"/>
                  <a:pt x="2267154" y="1301592"/>
                </a:cubicBezTo>
                <a:cubicBezTo>
                  <a:pt x="2248957" y="1265198"/>
                  <a:pt x="2225429" y="1231012"/>
                  <a:pt x="2212562" y="1192410"/>
                </a:cubicBezTo>
                <a:cubicBezTo>
                  <a:pt x="2180080" y="1094962"/>
                  <a:pt x="2201227" y="1134463"/>
                  <a:pt x="2157971" y="1069580"/>
                </a:cubicBezTo>
                <a:cubicBezTo>
                  <a:pt x="2140663" y="1017654"/>
                  <a:pt x="2137986" y="985681"/>
                  <a:pt x="2103380" y="946750"/>
                </a:cubicBezTo>
                <a:cubicBezTo>
                  <a:pt x="2077735" y="917899"/>
                  <a:pt x="2058114" y="877071"/>
                  <a:pt x="2021494" y="864864"/>
                </a:cubicBezTo>
                <a:lnTo>
                  <a:pt x="1939607" y="837568"/>
                </a:lnTo>
                <a:cubicBezTo>
                  <a:pt x="1807679" y="842117"/>
                  <a:pt x="1675601" y="843464"/>
                  <a:pt x="1543822" y="851216"/>
                </a:cubicBezTo>
                <a:cubicBezTo>
                  <a:pt x="1520665" y="852578"/>
                  <a:pt x="1498780" y="864864"/>
                  <a:pt x="1475583" y="864864"/>
                </a:cubicBezTo>
                <a:cubicBezTo>
                  <a:pt x="1298104" y="864864"/>
                  <a:pt x="1120742" y="855765"/>
                  <a:pt x="943321" y="851216"/>
                </a:cubicBezTo>
                <a:cubicBezTo>
                  <a:pt x="881592" y="830639"/>
                  <a:pt x="864605" y="822651"/>
                  <a:pt x="806843" y="810273"/>
                </a:cubicBezTo>
                <a:cubicBezTo>
                  <a:pt x="761479" y="800552"/>
                  <a:pt x="714378" y="797648"/>
                  <a:pt x="670365" y="782977"/>
                </a:cubicBezTo>
                <a:lnTo>
                  <a:pt x="588479" y="755682"/>
                </a:lnTo>
                <a:cubicBezTo>
                  <a:pt x="574831" y="746583"/>
                  <a:pt x="562207" y="735722"/>
                  <a:pt x="547536" y="728386"/>
                </a:cubicBezTo>
                <a:cubicBezTo>
                  <a:pt x="434520" y="671877"/>
                  <a:pt x="582993" y="765672"/>
                  <a:pt x="465649" y="687443"/>
                </a:cubicBezTo>
                <a:cubicBezTo>
                  <a:pt x="470198" y="637401"/>
                  <a:pt x="472656" y="587125"/>
                  <a:pt x="479297" y="537317"/>
                </a:cubicBezTo>
                <a:cubicBezTo>
                  <a:pt x="483880" y="502943"/>
                  <a:pt x="511622" y="426693"/>
                  <a:pt x="520240" y="400840"/>
                </a:cubicBezTo>
                <a:cubicBezTo>
                  <a:pt x="520240" y="400839"/>
                  <a:pt x="547535" y="318954"/>
                  <a:pt x="547536" y="318953"/>
                </a:cubicBezTo>
                <a:lnTo>
                  <a:pt x="588479" y="264362"/>
                </a:lnTo>
                <a:cubicBezTo>
                  <a:pt x="583930" y="232517"/>
                  <a:pt x="581140" y="200371"/>
                  <a:pt x="574831" y="168828"/>
                </a:cubicBezTo>
                <a:cubicBezTo>
                  <a:pt x="572010" y="154721"/>
                  <a:pt x="564304" y="141928"/>
                  <a:pt x="561183" y="127885"/>
                </a:cubicBezTo>
                <a:cubicBezTo>
                  <a:pt x="555180" y="100872"/>
                  <a:pt x="565758" y="66824"/>
                  <a:pt x="547536" y="45998"/>
                </a:cubicBezTo>
                <a:cubicBezTo>
                  <a:pt x="507288" y="0"/>
                  <a:pt x="347369" y="16427"/>
                  <a:pt x="301876" y="1870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3429001" y="1562670"/>
            <a:ext cx="1210993" cy="1491007"/>
          </a:xfrm>
          <a:custGeom>
            <a:avLst/>
            <a:gdLst>
              <a:gd name="connsiteX0" fmla="*/ 282945 w 1210993"/>
              <a:gd name="connsiteY0" fmla="*/ 0 h 1491007"/>
              <a:gd name="connsiteX1" fmla="*/ 228354 w 1210993"/>
              <a:gd name="connsiteY1" fmla="*/ 68238 h 1491007"/>
              <a:gd name="connsiteX2" fmla="*/ 173763 w 1210993"/>
              <a:gd name="connsiteY2" fmla="*/ 150125 h 1491007"/>
              <a:gd name="connsiteX3" fmla="*/ 91877 w 1210993"/>
              <a:gd name="connsiteY3" fmla="*/ 272955 h 1491007"/>
              <a:gd name="connsiteX4" fmla="*/ 78229 w 1210993"/>
              <a:gd name="connsiteY4" fmla="*/ 313898 h 1491007"/>
              <a:gd name="connsiteX5" fmla="*/ 37285 w 1210993"/>
              <a:gd name="connsiteY5" fmla="*/ 409432 h 1491007"/>
              <a:gd name="connsiteX6" fmla="*/ 50933 w 1210993"/>
              <a:gd name="connsiteY6" fmla="*/ 818865 h 1491007"/>
              <a:gd name="connsiteX7" fmla="*/ 105524 w 1210993"/>
              <a:gd name="connsiteY7" fmla="*/ 859809 h 1491007"/>
              <a:gd name="connsiteX8" fmla="*/ 187411 w 1210993"/>
              <a:gd name="connsiteY8" fmla="*/ 928047 h 1491007"/>
              <a:gd name="connsiteX9" fmla="*/ 160115 w 1210993"/>
              <a:gd name="connsiteY9" fmla="*/ 968991 h 1491007"/>
              <a:gd name="connsiteX10" fmla="*/ 173763 w 1210993"/>
              <a:gd name="connsiteY10" fmla="*/ 1091821 h 1491007"/>
              <a:gd name="connsiteX11" fmla="*/ 310241 w 1210993"/>
              <a:gd name="connsiteY11" fmla="*/ 1214650 h 1491007"/>
              <a:gd name="connsiteX12" fmla="*/ 351184 w 1210993"/>
              <a:gd name="connsiteY12" fmla="*/ 1269241 h 1491007"/>
              <a:gd name="connsiteX13" fmla="*/ 433071 w 1210993"/>
              <a:gd name="connsiteY13" fmla="*/ 1323832 h 1491007"/>
              <a:gd name="connsiteX14" fmla="*/ 474014 w 1210993"/>
              <a:gd name="connsiteY14" fmla="*/ 1351128 h 1491007"/>
              <a:gd name="connsiteX15" fmla="*/ 583196 w 1210993"/>
              <a:gd name="connsiteY15" fmla="*/ 1378424 h 1491007"/>
              <a:gd name="connsiteX16" fmla="*/ 637787 w 1210993"/>
              <a:gd name="connsiteY16" fmla="*/ 1392071 h 1491007"/>
              <a:gd name="connsiteX17" fmla="*/ 719674 w 1210993"/>
              <a:gd name="connsiteY17" fmla="*/ 1405719 h 1491007"/>
              <a:gd name="connsiteX18" fmla="*/ 801560 w 1210993"/>
              <a:gd name="connsiteY18" fmla="*/ 1433015 h 1491007"/>
              <a:gd name="connsiteX19" fmla="*/ 842503 w 1210993"/>
              <a:gd name="connsiteY19" fmla="*/ 1446662 h 1491007"/>
              <a:gd name="connsiteX20" fmla="*/ 897094 w 1210993"/>
              <a:gd name="connsiteY20" fmla="*/ 1460310 h 1491007"/>
              <a:gd name="connsiteX21" fmla="*/ 965333 w 1210993"/>
              <a:gd name="connsiteY21" fmla="*/ 1473958 h 1491007"/>
              <a:gd name="connsiteX22" fmla="*/ 1006277 w 1210993"/>
              <a:gd name="connsiteY22" fmla="*/ 1487606 h 1491007"/>
              <a:gd name="connsiteX23" fmla="*/ 1101811 w 1210993"/>
              <a:gd name="connsiteY23" fmla="*/ 1473958 h 1491007"/>
              <a:gd name="connsiteX24" fmla="*/ 1115459 w 1210993"/>
              <a:gd name="connsiteY24" fmla="*/ 1419367 h 1491007"/>
              <a:gd name="connsiteX25" fmla="*/ 1156402 w 1210993"/>
              <a:gd name="connsiteY25" fmla="*/ 1364776 h 1491007"/>
              <a:gd name="connsiteX26" fmla="*/ 1183697 w 1210993"/>
              <a:gd name="connsiteY26" fmla="*/ 1228298 h 1491007"/>
              <a:gd name="connsiteX27" fmla="*/ 1197345 w 1210993"/>
              <a:gd name="connsiteY27" fmla="*/ 1173707 h 1491007"/>
              <a:gd name="connsiteX28" fmla="*/ 1210993 w 1210993"/>
              <a:gd name="connsiteY28" fmla="*/ 1050877 h 1491007"/>
              <a:gd name="connsiteX29" fmla="*/ 1197345 w 1210993"/>
              <a:gd name="connsiteY29" fmla="*/ 764274 h 1491007"/>
              <a:gd name="connsiteX30" fmla="*/ 1156402 w 1210993"/>
              <a:gd name="connsiteY30" fmla="*/ 627797 h 1491007"/>
              <a:gd name="connsiteX31" fmla="*/ 1101811 w 1210993"/>
              <a:gd name="connsiteY31" fmla="*/ 491319 h 1491007"/>
              <a:gd name="connsiteX32" fmla="*/ 1088163 w 1210993"/>
              <a:gd name="connsiteY32" fmla="*/ 450376 h 1491007"/>
              <a:gd name="connsiteX33" fmla="*/ 1060868 w 1210993"/>
              <a:gd name="connsiteY33" fmla="*/ 409432 h 1491007"/>
              <a:gd name="connsiteX34" fmla="*/ 978981 w 1210993"/>
              <a:gd name="connsiteY34" fmla="*/ 341194 h 1491007"/>
              <a:gd name="connsiteX35" fmla="*/ 938038 w 1210993"/>
              <a:gd name="connsiteY35" fmla="*/ 286603 h 1491007"/>
              <a:gd name="connsiteX36" fmla="*/ 869799 w 1210993"/>
              <a:gd name="connsiteY36" fmla="*/ 191068 h 1491007"/>
              <a:gd name="connsiteX37" fmla="*/ 774265 w 1210993"/>
              <a:gd name="connsiteY37" fmla="*/ 122830 h 1491007"/>
              <a:gd name="connsiteX38" fmla="*/ 678730 w 1210993"/>
              <a:gd name="connsiteY38" fmla="*/ 68238 h 1491007"/>
              <a:gd name="connsiteX39" fmla="*/ 242002 w 1210993"/>
              <a:gd name="connsiteY39" fmla="*/ 40943 h 149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210993" h="1491007">
                <a:moveTo>
                  <a:pt x="282945" y="0"/>
                </a:moveTo>
                <a:cubicBezTo>
                  <a:pt x="264748" y="22746"/>
                  <a:pt x="242500" y="42774"/>
                  <a:pt x="228354" y="68238"/>
                </a:cubicBezTo>
                <a:cubicBezTo>
                  <a:pt x="176512" y="161553"/>
                  <a:pt x="260233" y="92479"/>
                  <a:pt x="173763" y="150125"/>
                </a:cubicBezTo>
                <a:cubicBezTo>
                  <a:pt x="92318" y="313018"/>
                  <a:pt x="218057" y="71068"/>
                  <a:pt x="91877" y="272955"/>
                </a:cubicBezTo>
                <a:cubicBezTo>
                  <a:pt x="84252" y="285154"/>
                  <a:pt x="83896" y="300675"/>
                  <a:pt x="78229" y="313898"/>
                </a:cubicBezTo>
                <a:cubicBezTo>
                  <a:pt x="27634" y="431949"/>
                  <a:pt x="69292" y="313414"/>
                  <a:pt x="37285" y="409432"/>
                </a:cubicBezTo>
                <a:cubicBezTo>
                  <a:pt x="32656" y="502020"/>
                  <a:pt x="0" y="708509"/>
                  <a:pt x="50933" y="818865"/>
                </a:cubicBezTo>
                <a:cubicBezTo>
                  <a:pt x="60465" y="839518"/>
                  <a:pt x="88254" y="845006"/>
                  <a:pt x="105524" y="859809"/>
                </a:cubicBezTo>
                <a:cubicBezTo>
                  <a:pt x="197465" y="938616"/>
                  <a:pt x="96926" y="867725"/>
                  <a:pt x="187411" y="928047"/>
                </a:cubicBezTo>
                <a:cubicBezTo>
                  <a:pt x="178312" y="941695"/>
                  <a:pt x="161477" y="952645"/>
                  <a:pt x="160115" y="968991"/>
                </a:cubicBezTo>
                <a:cubicBezTo>
                  <a:pt x="156694" y="1010044"/>
                  <a:pt x="155340" y="1054975"/>
                  <a:pt x="173763" y="1091821"/>
                </a:cubicBezTo>
                <a:cubicBezTo>
                  <a:pt x="200548" y="1145390"/>
                  <a:pt x="261089" y="1181883"/>
                  <a:pt x="310241" y="1214650"/>
                </a:cubicBezTo>
                <a:cubicBezTo>
                  <a:pt x="323889" y="1232847"/>
                  <a:pt x="334183" y="1254129"/>
                  <a:pt x="351184" y="1269241"/>
                </a:cubicBezTo>
                <a:cubicBezTo>
                  <a:pt x="375703" y="1291036"/>
                  <a:pt x="405775" y="1305635"/>
                  <a:pt x="433071" y="1323832"/>
                </a:cubicBezTo>
                <a:cubicBezTo>
                  <a:pt x="446719" y="1332931"/>
                  <a:pt x="458101" y="1347150"/>
                  <a:pt x="474014" y="1351128"/>
                </a:cubicBezTo>
                <a:lnTo>
                  <a:pt x="583196" y="1378424"/>
                </a:lnTo>
                <a:cubicBezTo>
                  <a:pt x="601393" y="1382973"/>
                  <a:pt x="619285" y="1388987"/>
                  <a:pt x="637787" y="1392071"/>
                </a:cubicBezTo>
                <a:lnTo>
                  <a:pt x="719674" y="1405719"/>
                </a:lnTo>
                <a:lnTo>
                  <a:pt x="801560" y="1433015"/>
                </a:lnTo>
                <a:cubicBezTo>
                  <a:pt x="815208" y="1437564"/>
                  <a:pt x="828547" y="1443173"/>
                  <a:pt x="842503" y="1446662"/>
                </a:cubicBezTo>
                <a:cubicBezTo>
                  <a:pt x="860700" y="1451211"/>
                  <a:pt x="878784" y="1456241"/>
                  <a:pt x="897094" y="1460310"/>
                </a:cubicBezTo>
                <a:cubicBezTo>
                  <a:pt x="919738" y="1465342"/>
                  <a:pt x="942829" y="1468332"/>
                  <a:pt x="965333" y="1473958"/>
                </a:cubicBezTo>
                <a:cubicBezTo>
                  <a:pt x="979290" y="1477447"/>
                  <a:pt x="992629" y="1483057"/>
                  <a:pt x="1006277" y="1487606"/>
                </a:cubicBezTo>
                <a:cubicBezTo>
                  <a:pt x="1038122" y="1483057"/>
                  <a:pt x="1074533" y="1491007"/>
                  <a:pt x="1101811" y="1473958"/>
                </a:cubicBezTo>
                <a:cubicBezTo>
                  <a:pt x="1117717" y="1464017"/>
                  <a:pt x="1107071" y="1436144"/>
                  <a:pt x="1115459" y="1419367"/>
                </a:cubicBezTo>
                <a:cubicBezTo>
                  <a:pt x="1125631" y="1399022"/>
                  <a:pt x="1142754" y="1382973"/>
                  <a:pt x="1156402" y="1364776"/>
                </a:cubicBezTo>
                <a:cubicBezTo>
                  <a:pt x="1184431" y="1280689"/>
                  <a:pt x="1158605" y="1366304"/>
                  <a:pt x="1183697" y="1228298"/>
                </a:cubicBezTo>
                <a:cubicBezTo>
                  <a:pt x="1187052" y="1209843"/>
                  <a:pt x="1192796" y="1191904"/>
                  <a:pt x="1197345" y="1173707"/>
                </a:cubicBezTo>
                <a:cubicBezTo>
                  <a:pt x="1201894" y="1132764"/>
                  <a:pt x="1210993" y="1092072"/>
                  <a:pt x="1210993" y="1050877"/>
                </a:cubicBezTo>
                <a:cubicBezTo>
                  <a:pt x="1210993" y="955234"/>
                  <a:pt x="1204972" y="859612"/>
                  <a:pt x="1197345" y="764274"/>
                </a:cubicBezTo>
                <a:cubicBezTo>
                  <a:pt x="1195334" y="739141"/>
                  <a:pt x="1161074" y="639476"/>
                  <a:pt x="1156402" y="627797"/>
                </a:cubicBezTo>
                <a:cubicBezTo>
                  <a:pt x="1138205" y="582304"/>
                  <a:pt x="1117306" y="537802"/>
                  <a:pt x="1101811" y="491319"/>
                </a:cubicBezTo>
                <a:cubicBezTo>
                  <a:pt x="1097262" y="477671"/>
                  <a:pt x="1094597" y="463243"/>
                  <a:pt x="1088163" y="450376"/>
                </a:cubicBezTo>
                <a:cubicBezTo>
                  <a:pt x="1080828" y="435705"/>
                  <a:pt x="1071369" y="422033"/>
                  <a:pt x="1060868" y="409432"/>
                </a:cubicBezTo>
                <a:cubicBezTo>
                  <a:pt x="1028031" y="370028"/>
                  <a:pt x="1019237" y="368031"/>
                  <a:pt x="978981" y="341194"/>
                </a:cubicBezTo>
                <a:cubicBezTo>
                  <a:pt x="965333" y="322997"/>
                  <a:pt x="951259" y="305112"/>
                  <a:pt x="938038" y="286603"/>
                </a:cubicBezTo>
                <a:cubicBezTo>
                  <a:pt x="918666" y="259482"/>
                  <a:pt x="892099" y="213368"/>
                  <a:pt x="869799" y="191068"/>
                </a:cubicBezTo>
                <a:cubicBezTo>
                  <a:pt x="820630" y="141899"/>
                  <a:pt x="820762" y="161577"/>
                  <a:pt x="774265" y="122830"/>
                </a:cubicBezTo>
                <a:cubicBezTo>
                  <a:pt x="724552" y="81403"/>
                  <a:pt x="747678" y="74148"/>
                  <a:pt x="678730" y="68238"/>
                </a:cubicBezTo>
                <a:cubicBezTo>
                  <a:pt x="356869" y="40650"/>
                  <a:pt x="393565" y="40943"/>
                  <a:pt x="242002" y="40943"/>
                </a:cubicBezTo>
              </a:path>
            </a:pathLst>
          </a:cu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662985" y="1835625"/>
            <a:ext cx="2043560" cy="1908231"/>
          </a:xfrm>
          <a:custGeom>
            <a:avLst/>
            <a:gdLst>
              <a:gd name="connsiteX0" fmla="*/ 600502 w 2043560"/>
              <a:gd name="connsiteY0" fmla="*/ 0 h 1908231"/>
              <a:gd name="connsiteX1" fmla="*/ 518615 w 2043560"/>
              <a:gd name="connsiteY1" fmla="*/ 27295 h 1908231"/>
              <a:gd name="connsiteX2" fmla="*/ 450376 w 2043560"/>
              <a:gd name="connsiteY2" fmla="*/ 122830 h 1908231"/>
              <a:gd name="connsiteX3" fmla="*/ 368490 w 2043560"/>
              <a:gd name="connsiteY3" fmla="*/ 191069 h 1908231"/>
              <a:gd name="connsiteX4" fmla="*/ 300251 w 2043560"/>
              <a:gd name="connsiteY4" fmla="*/ 300251 h 1908231"/>
              <a:gd name="connsiteX5" fmla="*/ 272955 w 2043560"/>
              <a:gd name="connsiteY5" fmla="*/ 409433 h 1908231"/>
              <a:gd name="connsiteX6" fmla="*/ 259308 w 2043560"/>
              <a:gd name="connsiteY6" fmla="*/ 1009934 h 1908231"/>
              <a:gd name="connsiteX7" fmla="*/ 232012 w 2043560"/>
              <a:gd name="connsiteY7" fmla="*/ 1091821 h 1908231"/>
              <a:gd name="connsiteX8" fmla="*/ 218364 w 2043560"/>
              <a:gd name="connsiteY8" fmla="*/ 1132764 h 1908231"/>
              <a:gd name="connsiteX9" fmla="*/ 109182 w 2043560"/>
              <a:gd name="connsiteY9" fmla="*/ 1255594 h 1908231"/>
              <a:gd name="connsiteX10" fmla="*/ 68239 w 2043560"/>
              <a:gd name="connsiteY10" fmla="*/ 1282889 h 1908231"/>
              <a:gd name="connsiteX11" fmla="*/ 0 w 2043560"/>
              <a:gd name="connsiteY11" fmla="*/ 1364776 h 1908231"/>
              <a:gd name="connsiteX12" fmla="*/ 13648 w 2043560"/>
              <a:gd name="connsiteY12" fmla="*/ 1774209 h 1908231"/>
              <a:gd name="connsiteX13" fmla="*/ 81887 w 2043560"/>
              <a:gd name="connsiteY13" fmla="*/ 1828800 h 1908231"/>
              <a:gd name="connsiteX14" fmla="*/ 122830 w 2043560"/>
              <a:gd name="connsiteY14" fmla="*/ 1856095 h 1908231"/>
              <a:gd name="connsiteX15" fmla="*/ 191069 w 2043560"/>
              <a:gd name="connsiteY15" fmla="*/ 1869743 h 1908231"/>
              <a:gd name="connsiteX16" fmla="*/ 423081 w 2043560"/>
              <a:gd name="connsiteY16" fmla="*/ 1883391 h 1908231"/>
              <a:gd name="connsiteX17" fmla="*/ 668740 w 2043560"/>
              <a:gd name="connsiteY17" fmla="*/ 1883391 h 1908231"/>
              <a:gd name="connsiteX18" fmla="*/ 859809 w 2043560"/>
              <a:gd name="connsiteY18" fmla="*/ 1828800 h 1908231"/>
              <a:gd name="connsiteX19" fmla="*/ 1364776 w 2043560"/>
              <a:gd name="connsiteY19" fmla="*/ 1801504 h 1908231"/>
              <a:gd name="connsiteX20" fmla="*/ 1419367 w 2043560"/>
              <a:gd name="connsiteY20" fmla="*/ 1760561 h 1908231"/>
              <a:gd name="connsiteX21" fmla="*/ 1501254 w 2043560"/>
              <a:gd name="connsiteY21" fmla="*/ 1665027 h 1908231"/>
              <a:gd name="connsiteX22" fmla="*/ 1610436 w 2043560"/>
              <a:gd name="connsiteY22" fmla="*/ 1542197 h 1908231"/>
              <a:gd name="connsiteX23" fmla="*/ 1637731 w 2043560"/>
              <a:gd name="connsiteY23" fmla="*/ 1473958 h 1908231"/>
              <a:gd name="connsiteX24" fmla="*/ 1692322 w 2043560"/>
              <a:gd name="connsiteY24" fmla="*/ 1351128 h 1908231"/>
              <a:gd name="connsiteX25" fmla="*/ 1705970 w 2043560"/>
              <a:gd name="connsiteY25" fmla="*/ 1282889 h 1908231"/>
              <a:gd name="connsiteX26" fmla="*/ 1733266 w 2043560"/>
              <a:gd name="connsiteY26" fmla="*/ 1241946 h 1908231"/>
              <a:gd name="connsiteX27" fmla="*/ 1828800 w 2043560"/>
              <a:gd name="connsiteY27" fmla="*/ 1146412 h 1908231"/>
              <a:gd name="connsiteX28" fmla="*/ 1897039 w 2043560"/>
              <a:gd name="connsiteY28" fmla="*/ 1064525 h 1908231"/>
              <a:gd name="connsiteX29" fmla="*/ 1924334 w 2043560"/>
              <a:gd name="connsiteY29" fmla="*/ 1009934 h 1908231"/>
              <a:gd name="connsiteX30" fmla="*/ 1992573 w 2043560"/>
              <a:gd name="connsiteY30" fmla="*/ 887104 h 1908231"/>
              <a:gd name="connsiteX31" fmla="*/ 1869743 w 2043560"/>
              <a:gd name="connsiteY31" fmla="*/ 709683 h 1908231"/>
              <a:gd name="connsiteX32" fmla="*/ 1787857 w 2043560"/>
              <a:gd name="connsiteY32" fmla="*/ 586854 h 1908231"/>
              <a:gd name="connsiteX33" fmla="*/ 1733266 w 2043560"/>
              <a:gd name="connsiteY33" fmla="*/ 545910 h 1908231"/>
              <a:gd name="connsiteX34" fmla="*/ 1678675 w 2043560"/>
              <a:gd name="connsiteY34" fmla="*/ 477672 h 1908231"/>
              <a:gd name="connsiteX35" fmla="*/ 1596788 w 2043560"/>
              <a:gd name="connsiteY35" fmla="*/ 409433 h 1908231"/>
              <a:gd name="connsiteX36" fmla="*/ 1555845 w 2043560"/>
              <a:gd name="connsiteY36" fmla="*/ 395785 h 1908231"/>
              <a:gd name="connsiteX37" fmla="*/ 1378424 w 2043560"/>
              <a:gd name="connsiteY37" fmla="*/ 313898 h 1908231"/>
              <a:gd name="connsiteX38" fmla="*/ 1337481 w 2043560"/>
              <a:gd name="connsiteY38" fmla="*/ 272955 h 1908231"/>
              <a:gd name="connsiteX39" fmla="*/ 1269242 w 2043560"/>
              <a:gd name="connsiteY39" fmla="*/ 218364 h 1908231"/>
              <a:gd name="connsiteX40" fmla="*/ 1201003 w 2043560"/>
              <a:gd name="connsiteY40" fmla="*/ 191069 h 1908231"/>
              <a:gd name="connsiteX41" fmla="*/ 1132764 w 2043560"/>
              <a:gd name="connsiteY41" fmla="*/ 136477 h 1908231"/>
              <a:gd name="connsiteX42" fmla="*/ 832514 w 2043560"/>
              <a:gd name="connsiteY42" fmla="*/ 95534 h 1908231"/>
              <a:gd name="connsiteX43" fmla="*/ 709684 w 2043560"/>
              <a:gd name="connsiteY43" fmla="*/ 54591 h 1908231"/>
              <a:gd name="connsiteX44" fmla="*/ 627797 w 2043560"/>
              <a:gd name="connsiteY44" fmla="*/ 27295 h 1908231"/>
              <a:gd name="connsiteX45" fmla="*/ 600502 w 2043560"/>
              <a:gd name="connsiteY45" fmla="*/ 0 h 19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043560" h="1908231">
                <a:moveTo>
                  <a:pt x="600502" y="0"/>
                </a:moveTo>
                <a:cubicBezTo>
                  <a:pt x="573206" y="9098"/>
                  <a:pt x="542555" y="11335"/>
                  <a:pt x="518615" y="27295"/>
                </a:cubicBezTo>
                <a:cubicBezTo>
                  <a:pt x="500179" y="39586"/>
                  <a:pt x="466962" y="102927"/>
                  <a:pt x="450376" y="122830"/>
                </a:cubicBezTo>
                <a:cubicBezTo>
                  <a:pt x="417538" y="162235"/>
                  <a:pt x="408747" y="164230"/>
                  <a:pt x="368490" y="191069"/>
                </a:cubicBezTo>
                <a:cubicBezTo>
                  <a:pt x="346834" y="223552"/>
                  <a:pt x="316716" y="267322"/>
                  <a:pt x="300251" y="300251"/>
                </a:cubicBezTo>
                <a:cubicBezTo>
                  <a:pt x="286262" y="328230"/>
                  <a:pt x="278146" y="383476"/>
                  <a:pt x="272955" y="409433"/>
                </a:cubicBezTo>
                <a:cubicBezTo>
                  <a:pt x="268406" y="609600"/>
                  <a:pt x="271299" y="810075"/>
                  <a:pt x="259308" y="1009934"/>
                </a:cubicBezTo>
                <a:cubicBezTo>
                  <a:pt x="257585" y="1038655"/>
                  <a:pt x="241111" y="1064525"/>
                  <a:pt x="232012" y="1091821"/>
                </a:cubicBezTo>
                <a:cubicBezTo>
                  <a:pt x="227463" y="1105469"/>
                  <a:pt x="226344" y="1120794"/>
                  <a:pt x="218364" y="1132764"/>
                </a:cubicBezTo>
                <a:cubicBezTo>
                  <a:pt x="185546" y="1181992"/>
                  <a:pt x="165273" y="1218200"/>
                  <a:pt x="109182" y="1255594"/>
                </a:cubicBezTo>
                <a:cubicBezTo>
                  <a:pt x="95534" y="1264692"/>
                  <a:pt x="80840" y="1272388"/>
                  <a:pt x="68239" y="1282889"/>
                </a:cubicBezTo>
                <a:cubicBezTo>
                  <a:pt x="28835" y="1315726"/>
                  <a:pt x="26838" y="1324520"/>
                  <a:pt x="0" y="1364776"/>
                </a:cubicBezTo>
                <a:cubicBezTo>
                  <a:pt x="4549" y="1501254"/>
                  <a:pt x="1285" y="1638216"/>
                  <a:pt x="13648" y="1774209"/>
                </a:cubicBezTo>
                <a:cubicBezTo>
                  <a:pt x="18030" y="1822413"/>
                  <a:pt x="52478" y="1814096"/>
                  <a:pt x="81887" y="1828800"/>
                </a:cubicBezTo>
                <a:cubicBezTo>
                  <a:pt x="96558" y="1836135"/>
                  <a:pt x="107472" y="1850336"/>
                  <a:pt x="122830" y="1856095"/>
                </a:cubicBezTo>
                <a:cubicBezTo>
                  <a:pt x="144550" y="1864240"/>
                  <a:pt x="167967" y="1867643"/>
                  <a:pt x="191069" y="1869743"/>
                </a:cubicBezTo>
                <a:cubicBezTo>
                  <a:pt x="268222" y="1876757"/>
                  <a:pt x="345744" y="1878842"/>
                  <a:pt x="423081" y="1883391"/>
                </a:cubicBezTo>
                <a:cubicBezTo>
                  <a:pt x="531254" y="1898845"/>
                  <a:pt x="544538" y="1908231"/>
                  <a:pt x="668740" y="1883391"/>
                </a:cubicBezTo>
                <a:cubicBezTo>
                  <a:pt x="1026298" y="1811879"/>
                  <a:pt x="634915" y="1863400"/>
                  <a:pt x="859809" y="1828800"/>
                </a:cubicBezTo>
                <a:cubicBezTo>
                  <a:pt x="1041938" y="1800780"/>
                  <a:pt x="1141232" y="1809213"/>
                  <a:pt x="1364776" y="1801504"/>
                </a:cubicBezTo>
                <a:cubicBezTo>
                  <a:pt x="1382973" y="1787856"/>
                  <a:pt x="1403283" y="1776645"/>
                  <a:pt x="1419367" y="1760561"/>
                </a:cubicBezTo>
                <a:cubicBezTo>
                  <a:pt x="1527246" y="1652683"/>
                  <a:pt x="1397257" y="1754168"/>
                  <a:pt x="1501254" y="1665027"/>
                </a:cubicBezTo>
                <a:cubicBezTo>
                  <a:pt x="1558993" y="1615536"/>
                  <a:pt x="1576536" y="1626949"/>
                  <a:pt x="1610436" y="1542197"/>
                </a:cubicBezTo>
                <a:cubicBezTo>
                  <a:pt x="1619534" y="1519451"/>
                  <a:pt x="1627781" y="1496345"/>
                  <a:pt x="1637731" y="1473958"/>
                </a:cubicBezTo>
                <a:cubicBezTo>
                  <a:pt x="1662550" y="1418115"/>
                  <a:pt x="1673647" y="1413379"/>
                  <a:pt x="1692322" y="1351128"/>
                </a:cubicBezTo>
                <a:cubicBezTo>
                  <a:pt x="1698987" y="1328909"/>
                  <a:pt x="1697825" y="1304609"/>
                  <a:pt x="1705970" y="1282889"/>
                </a:cubicBezTo>
                <a:cubicBezTo>
                  <a:pt x="1711729" y="1267531"/>
                  <a:pt x="1723732" y="1255293"/>
                  <a:pt x="1733266" y="1241946"/>
                </a:cubicBezTo>
                <a:cubicBezTo>
                  <a:pt x="1782259" y="1173356"/>
                  <a:pt x="1761610" y="1196804"/>
                  <a:pt x="1828800" y="1146412"/>
                </a:cubicBezTo>
                <a:cubicBezTo>
                  <a:pt x="1911289" y="981437"/>
                  <a:pt x="1800584" y="1180272"/>
                  <a:pt x="1897039" y="1064525"/>
                </a:cubicBezTo>
                <a:cubicBezTo>
                  <a:pt x="1910063" y="1048896"/>
                  <a:pt x="1914454" y="1027719"/>
                  <a:pt x="1924334" y="1009934"/>
                </a:cubicBezTo>
                <a:cubicBezTo>
                  <a:pt x="2010018" y="855702"/>
                  <a:pt x="1927129" y="1017994"/>
                  <a:pt x="1992573" y="887104"/>
                </a:cubicBezTo>
                <a:cubicBezTo>
                  <a:pt x="1914022" y="651450"/>
                  <a:pt x="2043560" y="999376"/>
                  <a:pt x="1869743" y="709683"/>
                </a:cubicBezTo>
                <a:cubicBezTo>
                  <a:pt x="1850252" y="677197"/>
                  <a:pt x="1816286" y="615283"/>
                  <a:pt x="1787857" y="586854"/>
                </a:cubicBezTo>
                <a:cubicBezTo>
                  <a:pt x="1771773" y="570770"/>
                  <a:pt x="1751463" y="559558"/>
                  <a:pt x="1733266" y="545910"/>
                </a:cubicBezTo>
                <a:cubicBezTo>
                  <a:pt x="1710861" y="478696"/>
                  <a:pt x="1735658" y="525158"/>
                  <a:pt x="1678675" y="477672"/>
                </a:cubicBezTo>
                <a:cubicBezTo>
                  <a:pt x="1633398" y="439941"/>
                  <a:pt x="1647616" y="434847"/>
                  <a:pt x="1596788" y="409433"/>
                </a:cubicBezTo>
                <a:cubicBezTo>
                  <a:pt x="1583921" y="402999"/>
                  <a:pt x="1569315" y="400836"/>
                  <a:pt x="1555845" y="395785"/>
                </a:cubicBezTo>
                <a:cubicBezTo>
                  <a:pt x="1501149" y="375274"/>
                  <a:pt x="1424277" y="343077"/>
                  <a:pt x="1378424" y="313898"/>
                </a:cubicBezTo>
                <a:cubicBezTo>
                  <a:pt x="1362141" y="303536"/>
                  <a:pt x="1352006" y="285665"/>
                  <a:pt x="1337481" y="272955"/>
                </a:cubicBezTo>
                <a:cubicBezTo>
                  <a:pt x="1315559" y="253773"/>
                  <a:pt x="1294220" y="233351"/>
                  <a:pt x="1269242" y="218364"/>
                </a:cubicBezTo>
                <a:cubicBezTo>
                  <a:pt x="1248235" y="205760"/>
                  <a:pt x="1223749" y="200167"/>
                  <a:pt x="1201003" y="191069"/>
                </a:cubicBezTo>
                <a:cubicBezTo>
                  <a:pt x="1178257" y="172872"/>
                  <a:pt x="1157001" y="152635"/>
                  <a:pt x="1132764" y="136477"/>
                </a:cubicBezTo>
                <a:cubicBezTo>
                  <a:pt x="1039715" y="74444"/>
                  <a:pt x="957813" y="102495"/>
                  <a:pt x="832514" y="95534"/>
                </a:cubicBezTo>
                <a:cubicBezTo>
                  <a:pt x="648115" y="64800"/>
                  <a:pt x="824825" y="105765"/>
                  <a:pt x="709684" y="54591"/>
                </a:cubicBezTo>
                <a:cubicBezTo>
                  <a:pt x="683392" y="42906"/>
                  <a:pt x="655093" y="36393"/>
                  <a:pt x="627797" y="27295"/>
                </a:cubicBezTo>
                <a:lnTo>
                  <a:pt x="600502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3124201" y="5334000"/>
            <a:ext cx="5337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Exists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 on this path 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 such that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 ≤ “small”</a:t>
            </a:r>
          </a:p>
        </p:txBody>
      </p:sp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52800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1" y="4572000"/>
            <a:ext cx="326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Product of lengths of blue edges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495801" y="2743201"/>
            <a:ext cx="544559" cy="492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572000" y="2743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blipFill>
                <a:blip r:embed="rId2"/>
                <a:stretch>
                  <a:fillRect t="-8197" r="-470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blipFill>
                <a:blip r:embed="rId3"/>
                <a:stretch>
                  <a:fillRect t="-10000" r="-5202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5718114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57600" y="152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893842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162800" y="4400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200401" y="4191000"/>
            <a:ext cx="386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Product of lengths of </a:t>
            </a:r>
            <a:r>
              <a:rPr lang="en-US" b="1">
                <a:solidFill>
                  <a:srgbClr val="FF0000"/>
                </a:solidFill>
              </a:rPr>
              <a:t>red greedy edges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3200400" y="4560332"/>
            <a:ext cx="3810000" cy="116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343400" y="5879068"/>
            <a:ext cx="290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first greedy edge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</a:t>
            </a:r>
          </a:p>
        </p:txBody>
      </p:sp>
      <p:sp>
        <p:nvSpPr>
          <p:cNvPr id="76" name="TextBox 75"/>
          <p:cNvSpPr txBox="1"/>
          <p:nvPr/>
        </p:nvSpPr>
        <p:spPr>
          <a:xfrm rot="17866175">
            <a:off x="5914965" y="5415460"/>
            <a:ext cx="770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7475706" y="4267473"/>
                <a:ext cx="730007" cy="64755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706" y="4267473"/>
                <a:ext cx="730007" cy="6475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7601777" y="5149831"/>
                <a:ext cx="1213153" cy="6481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777" y="5149831"/>
                <a:ext cx="1213153" cy="6481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2164339" y="441960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06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 animBg="1"/>
      <p:bldP spid="47" grpId="0"/>
      <p:bldP spid="48" grpId="0"/>
      <p:bldP spid="6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41"/>
          <p:cNvSpPr/>
          <p:nvPr/>
        </p:nvSpPr>
        <p:spPr>
          <a:xfrm>
            <a:off x="3429001" y="1562670"/>
            <a:ext cx="1210993" cy="1491007"/>
          </a:xfrm>
          <a:custGeom>
            <a:avLst/>
            <a:gdLst>
              <a:gd name="connsiteX0" fmla="*/ 282945 w 1210993"/>
              <a:gd name="connsiteY0" fmla="*/ 0 h 1491007"/>
              <a:gd name="connsiteX1" fmla="*/ 228354 w 1210993"/>
              <a:gd name="connsiteY1" fmla="*/ 68238 h 1491007"/>
              <a:gd name="connsiteX2" fmla="*/ 173763 w 1210993"/>
              <a:gd name="connsiteY2" fmla="*/ 150125 h 1491007"/>
              <a:gd name="connsiteX3" fmla="*/ 91877 w 1210993"/>
              <a:gd name="connsiteY3" fmla="*/ 272955 h 1491007"/>
              <a:gd name="connsiteX4" fmla="*/ 78229 w 1210993"/>
              <a:gd name="connsiteY4" fmla="*/ 313898 h 1491007"/>
              <a:gd name="connsiteX5" fmla="*/ 37285 w 1210993"/>
              <a:gd name="connsiteY5" fmla="*/ 409432 h 1491007"/>
              <a:gd name="connsiteX6" fmla="*/ 50933 w 1210993"/>
              <a:gd name="connsiteY6" fmla="*/ 818865 h 1491007"/>
              <a:gd name="connsiteX7" fmla="*/ 105524 w 1210993"/>
              <a:gd name="connsiteY7" fmla="*/ 859809 h 1491007"/>
              <a:gd name="connsiteX8" fmla="*/ 187411 w 1210993"/>
              <a:gd name="connsiteY8" fmla="*/ 928047 h 1491007"/>
              <a:gd name="connsiteX9" fmla="*/ 160115 w 1210993"/>
              <a:gd name="connsiteY9" fmla="*/ 968991 h 1491007"/>
              <a:gd name="connsiteX10" fmla="*/ 173763 w 1210993"/>
              <a:gd name="connsiteY10" fmla="*/ 1091821 h 1491007"/>
              <a:gd name="connsiteX11" fmla="*/ 310241 w 1210993"/>
              <a:gd name="connsiteY11" fmla="*/ 1214650 h 1491007"/>
              <a:gd name="connsiteX12" fmla="*/ 351184 w 1210993"/>
              <a:gd name="connsiteY12" fmla="*/ 1269241 h 1491007"/>
              <a:gd name="connsiteX13" fmla="*/ 433071 w 1210993"/>
              <a:gd name="connsiteY13" fmla="*/ 1323832 h 1491007"/>
              <a:gd name="connsiteX14" fmla="*/ 474014 w 1210993"/>
              <a:gd name="connsiteY14" fmla="*/ 1351128 h 1491007"/>
              <a:gd name="connsiteX15" fmla="*/ 583196 w 1210993"/>
              <a:gd name="connsiteY15" fmla="*/ 1378424 h 1491007"/>
              <a:gd name="connsiteX16" fmla="*/ 637787 w 1210993"/>
              <a:gd name="connsiteY16" fmla="*/ 1392071 h 1491007"/>
              <a:gd name="connsiteX17" fmla="*/ 719674 w 1210993"/>
              <a:gd name="connsiteY17" fmla="*/ 1405719 h 1491007"/>
              <a:gd name="connsiteX18" fmla="*/ 801560 w 1210993"/>
              <a:gd name="connsiteY18" fmla="*/ 1433015 h 1491007"/>
              <a:gd name="connsiteX19" fmla="*/ 842503 w 1210993"/>
              <a:gd name="connsiteY19" fmla="*/ 1446662 h 1491007"/>
              <a:gd name="connsiteX20" fmla="*/ 897094 w 1210993"/>
              <a:gd name="connsiteY20" fmla="*/ 1460310 h 1491007"/>
              <a:gd name="connsiteX21" fmla="*/ 965333 w 1210993"/>
              <a:gd name="connsiteY21" fmla="*/ 1473958 h 1491007"/>
              <a:gd name="connsiteX22" fmla="*/ 1006277 w 1210993"/>
              <a:gd name="connsiteY22" fmla="*/ 1487606 h 1491007"/>
              <a:gd name="connsiteX23" fmla="*/ 1101811 w 1210993"/>
              <a:gd name="connsiteY23" fmla="*/ 1473958 h 1491007"/>
              <a:gd name="connsiteX24" fmla="*/ 1115459 w 1210993"/>
              <a:gd name="connsiteY24" fmla="*/ 1419367 h 1491007"/>
              <a:gd name="connsiteX25" fmla="*/ 1156402 w 1210993"/>
              <a:gd name="connsiteY25" fmla="*/ 1364776 h 1491007"/>
              <a:gd name="connsiteX26" fmla="*/ 1183697 w 1210993"/>
              <a:gd name="connsiteY26" fmla="*/ 1228298 h 1491007"/>
              <a:gd name="connsiteX27" fmla="*/ 1197345 w 1210993"/>
              <a:gd name="connsiteY27" fmla="*/ 1173707 h 1491007"/>
              <a:gd name="connsiteX28" fmla="*/ 1210993 w 1210993"/>
              <a:gd name="connsiteY28" fmla="*/ 1050877 h 1491007"/>
              <a:gd name="connsiteX29" fmla="*/ 1197345 w 1210993"/>
              <a:gd name="connsiteY29" fmla="*/ 764274 h 1491007"/>
              <a:gd name="connsiteX30" fmla="*/ 1156402 w 1210993"/>
              <a:gd name="connsiteY30" fmla="*/ 627797 h 1491007"/>
              <a:gd name="connsiteX31" fmla="*/ 1101811 w 1210993"/>
              <a:gd name="connsiteY31" fmla="*/ 491319 h 1491007"/>
              <a:gd name="connsiteX32" fmla="*/ 1088163 w 1210993"/>
              <a:gd name="connsiteY32" fmla="*/ 450376 h 1491007"/>
              <a:gd name="connsiteX33" fmla="*/ 1060868 w 1210993"/>
              <a:gd name="connsiteY33" fmla="*/ 409432 h 1491007"/>
              <a:gd name="connsiteX34" fmla="*/ 978981 w 1210993"/>
              <a:gd name="connsiteY34" fmla="*/ 341194 h 1491007"/>
              <a:gd name="connsiteX35" fmla="*/ 938038 w 1210993"/>
              <a:gd name="connsiteY35" fmla="*/ 286603 h 1491007"/>
              <a:gd name="connsiteX36" fmla="*/ 869799 w 1210993"/>
              <a:gd name="connsiteY36" fmla="*/ 191068 h 1491007"/>
              <a:gd name="connsiteX37" fmla="*/ 774265 w 1210993"/>
              <a:gd name="connsiteY37" fmla="*/ 122830 h 1491007"/>
              <a:gd name="connsiteX38" fmla="*/ 678730 w 1210993"/>
              <a:gd name="connsiteY38" fmla="*/ 68238 h 1491007"/>
              <a:gd name="connsiteX39" fmla="*/ 242002 w 1210993"/>
              <a:gd name="connsiteY39" fmla="*/ 40943 h 149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210993" h="1491007">
                <a:moveTo>
                  <a:pt x="282945" y="0"/>
                </a:moveTo>
                <a:cubicBezTo>
                  <a:pt x="264748" y="22746"/>
                  <a:pt x="242500" y="42774"/>
                  <a:pt x="228354" y="68238"/>
                </a:cubicBezTo>
                <a:cubicBezTo>
                  <a:pt x="176512" y="161553"/>
                  <a:pt x="260233" y="92479"/>
                  <a:pt x="173763" y="150125"/>
                </a:cubicBezTo>
                <a:cubicBezTo>
                  <a:pt x="92318" y="313018"/>
                  <a:pt x="218057" y="71068"/>
                  <a:pt x="91877" y="272955"/>
                </a:cubicBezTo>
                <a:cubicBezTo>
                  <a:pt x="84252" y="285154"/>
                  <a:pt x="83896" y="300675"/>
                  <a:pt x="78229" y="313898"/>
                </a:cubicBezTo>
                <a:cubicBezTo>
                  <a:pt x="27634" y="431949"/>
                  <a:pt x="69292" y="313414"/>
                  <a:pt x="37285" y="409432"/>
                </a:cubicBezTo>
                <a:cubicBezTo>
                  <a:pt x="32656" y="502020"/>
                  <a:pt x="0" y="708509"/>
                  <a:pt x="50933" y="818865"/>
                </a:cubicBezTo>
                <a:cubicBezTo>
                  <a:pt x="60465" y="839518"/>
                  <a:pt x="88254" y="845006"/>
                  <a:pt x="105524" y="859809"/>
                </a:cubicBezTo>
                <a:cubicBezTo>
                  <a:pt x="197465" y="938616"/>
                  <a:pt x="96926" y="867725"/>
                  <a:pt x="187411" y="928047"/>
                </a:cubicBezTo>
                <a:cubicBezTo>
                  <a:pt x="178312" y="941695"/>
                  <a:pt x="161477" y="952645"/>
                  <a:pt x="160115" y="968991"/>
                </a:cubicBezTo>
                <a:cubicBezTo>
                  <a:pt x="156694" y="1010044"/>
                  <a:pt x="155340" y="1054975"/>
                  <a:pt x="173763" y="1091821"/>
                </a:cubicBezTo>
                <a:cubicBezTo>
                  <a:pt x="200548" y="1145390"/>
                  <a:pt x="261089" y="1181883"/>
                  <a:pt x="310241" y="1214650"/>
                </a:cubicBezTo>
                <a:cubicBezTo>
                  <a:pt x="323889" y="1232847"/>
                  <a:pt x="334183" y="1254129"/>
                  <a:pt x="351184" y="1269241"/>
                </a:cubicBezTo>
                <a:cubicBezTo>
                  <a:pt x="375703" y="1291036"/>
                  <a:pt x="405775" y="1305635"/>
                  <a:pt x="433071" y="1323832"/>
                </a:cubicBezTo>
                <a:cubicBezTo>
                  <a:pt x="446719" y="1332931"/>
                  <a:pt x="458101" y="1347150"/>
                  <a:pt x="474014" y="1351128"/>
                </a:cubicBezTo>
                <a:lnTo>
                  <a:pt x="583196" y="1378424"/>
                </a:lnTo>
                <a:cubicBezTo>
                  <a:pt x="601393" y="1382973"/>
                  <a:pt x="619285" y="1388987"/>
                  <a:pt x="637787" y="1392071"/>
                </a:cubicBezTo>
                <a:lnTo>
                  <a:pt x="719674" y="1405719"/>
                </a:lnTo>
                <a:lnTo>
                  <a:pt x="801560" y="1433015"/>
                </a:lnTo>
                <a:cubicBezTo>
                  <a:pt x="815208" y="1437564"/>
                  <a:pt x="828547" y="1443173"/>
                  <a:pt x="842503" y="1446662"/>
                </a:cubicBezTo>
                <a:cubicBezTo>
                  <a:pt x="860700" y="1451211"/>
                  <a:pt x="878784" y="1456241"/>
                  <a:pt x="897094" y="1460310"/>
                </a:cubicBezTo>
                <a:cubicBezTo>
                  <a:pt x="919738" y="1465342"/>
                  <a:pt x="942829" y="1468332"/>
                  <a:pt x="965333" y="1473958"/>
                </a:cubicBezTo>
                <a:cubicBezTo>
                  <a:pt x="979290" y="1477447"/>
                  <a:pt x="992629" y="1483057"/>
                  <a:pt x="1006277" y="1487606"/>
                </a:cubicBezTo>
                <a:cubicBezTo>
                  <a:pt x="1038122" y="1483057"/>
                  <a:pt x="1074533" y="1491007"/>
                  <a:pt x="1101811" y="1473958"/>
                </a:cubicBezTo>
                <a:cubicBezTo>
                  <a:pt x="1117717" y="1464017"/>
                  <a:pt x="1107071" y="1436144"/>
                  <a:pt x="1115459" y="1419367"/>
                </a:cubicBezTo>
                <a:cubicBezTo>
                  <a:pt x="1125631" y="1399022"/>
                  <a:pt x="1142754" y="1382973"/>
                  <a:pt x="1156402" y="1364776"/>
                </a:cubicBezTo>
                <a:cubicBezTo>
                  <a:pt x="1184431" y="1280689"/>
                  <a:pt x="1158605" y="1366304"/>
                  <a:pt x="1183697" y="1228298"/>
                </a:cubicBezTo>
                <a:cubicBezTo>
                  <a:pt x="1187052" y="1209843"/>
                  <a:pt x="1192796" y="1191904"/>
                  <a:pt x="1197345" y="1173707"/>
                </a:cubicBezTo>
                <a:cubicBezTo>
                  <a:pt x="1201894" y="1132764"/>
                  <a:pt x="1210993" y="1092072"/>
                  <a:pt x="1210993" y="1050877"/>
                </a:cubicBezTo>
                <a:cubicBezTo>
                  <a:pt x="1210993" y="955234"/>
                  <a:pt x="1204972" y="859612"/>
                  <a:pt x="1197345" y="764274"/>
                </a:cubicBezTo>
                <a:cubicBezTo>
                  <a:pt x="1195334" y="739141"/>
                  <a:pt x="1161074" y="639476"/>
                  <a:pt x="1156402" y="627797"/>
                </a:cubicBezTo>
                <a:cubicBezTo>
                  <a:pt x="1138205" y="582304"/>
                  <a:pt x="1117306" y="537802"/>
                  <a:pt x="1101811" y="491319"/>
                </a:cubicBezTo>
                <a:cubicBezTo>
                  <a:pt x="1097262" y="477671"/>
                  <a:pt x="1094597" y="463243"/>
                  <a:pt x="1088163" y="450376"/>
                </a:cubicBezTo>
                <a:cubicBezTo>
                  <a:pt x="1080828" y="435705"/>
                  <a:pt x="1071369" y="422033"/>
                  <a:pt x="1060868" y="409432"/>
                </a:cubicBezTo>
                <a:cubicBezTo>
                  <a:pt x="1028031" y="370028"/>
                  <a:pt x="1019237" y="368031"/>
                  <a:pt x="978981" y="341194"/>
                </a:cubicBezTo>
                <a:cubicBezTo>
                  <a:pt x="965333" y="322997"/>
                  <a:pt x="951259" y="305112"/>
                  <a:pt x="938038" y="286603"/>
                </a:cubicBezTo>
                <a:cubicBezTo>
                  <a:pt x="918666" y="259482"/>
                  <a:pt x="892099" y="213368"/>
                  <a:pt x="869799" y="191068"/>
                </a:cubicBezTo>
                <a:cubicBezTo>
                  <a:pt x="820630" y="141899"/>
                  <a:pt x="820762" y="161577"/>
                  <a:pt x="774265" y="122830"/>
                </a:cubicBezTo>
                <a:cubicBezTo>
                  <a:pt x="724552" y="81403"/>
                  <a:pt x="747678" y="74148"/>
                  <a:pt x="678730" y="68238"/>
                </a:cubicBezTo>
                <a:cubicBezTo>
                  <a:pt x="356869" y="40650"/>
                  <a:pt x="393565" y="40943"/>
                  <a:pt x="242002" y="40943"/>
                </a:cubicBezTo>
              </a:path>
            </a:pathLst>
          </a:cu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662985" y="1835625"/>
            <a:ext cx="2043560" cy="1908231"/>
          </a:xfrm>
          <a:custGeom>
            <a:avLst/>
            <a:gdLst>
              <a:gd name="connsiteX0" fmla="*/ 600502 w 2043560"/>
              <a:gd name="connsiteY0" fmla="*/ 0 h 1908231"/>
              <a:gd name="connsiteX1" fmla="*/ 518615 w 2043560"/>
              <a:gd name="connsiteY1" fmla="*/ 27295 h 1908231"/>
              <a:gd name="connsiteX2" fmla="*/ 450376 w 2043560"/>
              <a:gd name="connsiteY2" fmla="*/ 122830 h 1908231"/>
              <a:gd name="connsiteX3" fmla="*/ 368490 w 2043560"/>
              <a:gd name="connsiteY3" fmla="*/ 191069 h 1908231"/>
              <a:gd name="connsiteX4" fmla="*/ 300251 w 2043560"/>
              <a:gd name="connsiteY4" fmla="*/ 300251 h 1908231"/>
              <a:gd name="connsiteX5" fmla="*/ 272955 w 2043560"/>
              <a:gd name="connsiteY5" fmla="*/ 409433 h 1908231"/>
              <a:gd name="connsiteX6" fmla="*/ 259308 w 2043560"/>
              <a:gd name="connsiteY6" fmla="*/ 1009934 h 1908231"/>
              <a:gd name="connsiteX7" fmla="*/ 232012 w 2043560"/>
              <a:gd name="connsiteY7" fmla="*/ 1091821 h 1908231"/>
              <a:gd name="connsiteX8" fmla="*/ 218364 w 2043560"/>
              <a:gd name="connsiteY8" fmla="*/ 1132764 h 1908231"/>
              <a:gd name="connsiteX9" fmla="*/ 109182 w 2043560"/>
              <a:gd name="connsiteY9" fmla="*/ 1255594 h 1908231"/>
              <a:gd name="connsiteX10" fmla="*/ 68239 w 2043560"/>
              <a:gd name="connsiteY10" fmla="*/ 1282889 h 1908231"/>
              <a:gd name="connsiteX11" fmla="*/ 0 w 2043560"/>
              <a:gd name="connsiteY11" fmla="*/ 1364776 h 1908231"/>
              <a:gd name="connsiteX12" fmla="*/ 13648 w 2043560"/>
              <a:gd name="connsiteY12" fmla="*/ 1774209 h 1908231"/>
              <a:gd name="connsiteX13" fmla="*/ 81887 w 2043560"/>
              <a:gd name="connsiteY13" fmla="*/ 1828800 h 1908231"/>
              <a:gd name="connsiteX14" fmla="*/ 122830 w 2043560"/>
              <a:gd name="connsiteY14" fmla="*/ 1856095 h 1908231"/>
              <a:gd name="connsiteX15" fmla="*/ 191069 w 2043560"/>
              <a:gd name="connsiteY15" fmla="*/ 1869743 h 1908231"/>
              <a:gd name="connsiteX16" fmla="*/ 423081 w 2043560"/>
              <a:gd name="connsiteY16" fmla="*/ 1883391 h 1908231"/>
              <a:gd name="connsiteX17" fmla="*/ 668740 w 2043560"/>
              <a:gd name="connsiteY17" fmla="*/ 1883391 h 1908231"/>
              <a:gd name="connsiteX18" fmla="*/ 859809 w 2043560"/>
              <a:gd name="connsiteY18" fmla="*/ 1828800 h 1908231"/>
              <a:gd name="connsiteX19" fmla="*/ 1364776 w 2043560"/>
              <a:gd name="connsiteY19" fmla="*/ 1801504 h 1908231"/>
              <a:gd name="connsiteX20" fmla="*/ 1419367 w 2043560"/>
              <a:gd name="connsiteY20" fmla="*/ 1760561 h 1908231"/>
              <a:gd name="connsiteX21" fmla="*/ 1501254 w 2043560"/>
              <a:gd name="connsiteY21" fmla="*/ 1665027 h 1908231"/>
              <a:gd name="connsiteX22" fmla="*/ 1610436 w 2043560"/>
              <a:gd name="connsiteY22" fmla="*/ 1542197 h 1908231"/>
              <a:gd name="connsiteX23" fmla="*/ 1637731 w 2043560"/>
              <a:gd name="connsiteY23" fmla="*/ 1473958 h 1908231"/>
              <a:gd name="connsiteX24" fmla="*/ 1692322 w 2043560"/>
              <a:gd name="connsiteY24" fmla="*/ 1351128 h 1908231"/>
              <a:gd name="connsiteX25" fmla="*/ 1705970 w 2043560"/>
              <a:gd name="connsiteY25" fmla="*/ 1282889 h 1908231"/>
              <a:gd name="connsiteX26" fmla="*/ 1733266 w 2043560"/>
              <a:gd name="connsiteY26" fmla="*/ 1241946 h 1908231"/>
              <a:gd name="connsiteX27" fmla="*/ 1828800 w 2043560"/>
              <a:gd name="connsiteY27" fmla="*/ 1146412 h 1908231"/>
              <a:gd name="connsiteX28" fmla="*/ 1897039 w 2043560"/>
              <a:gd name="connsiteY28" fmla="*/ 1064525 h 1908231"/>
              <a:gd name="connsiteX29" fmla="*/ 1924334 w 2043560"/>
              <a:gd name="connsiteY29" fmla="*/ 1009934 h 1908231"/>
              <a:gd name="connsiteX30" fmla="*/ 1992573 w 2043560"/>
              <a:gd name="connsiteY30" fmla="*/ 887104 h 1908231"/>
              <a:gd name="connsiteX31" fmla="*/ 1869743 w 2043560"/>
              <a:gd name="connsiteY31" fmla="*/ 709683 h 1908231"/>
              <a:gd name="connsiteX32" fmla="*/ 1787857 w 2043560"/>
              <a:gd name="connsiteY32" fmla="*/ 586854 h 1908231"/>
              <a:gd name="connsiteX33" fmla="*/ 1733266 w 2043560"/>
              <a:gd name="connsiteY33" fmla="*/ 545910 h 1908231"/>
              <a:gd name="connsiteX34" fmla="*/ 1678675 w 2043560"/>
              <a:gd name="connsiteY34" fmla="*/ 477672 h 1908231"/>
              <a:gd name="connsiteX35" fmla="*/ 1596788 w 2043560"/>
              <a:gd name="connsiteY35" fmla="*/ 409433 h 1908231"/>
              <a:gd name="connsiteX36" fmla="*/ 1555845 w 2043560"/>
              <a:gd name="connsiteY36" fmla="*/ 395785 h 1908231"/>
              <a:gd name="connsiteX37" fmla="*/ 1378424 w 2043560"/>
              <a:gd name="connsiteY37" fmla="*/ 313898 h 1908231"/>
              <a:gd name="connsiteX38" fmla="*/ 1337481 w 2043560"/>
              <a:gd name="connsiteY38" fmla="*/ 272955 h 1908231"/>
              <a:gd name="connsiteX39" fmla="*/ 1269242 w 2043560"/>
              <a:gd name="connsiteY39" fmla="*/ 218364 h 1908231"/>
              <a:gd name="connsiteX40" fmla="*/ 1201003 w 2043560"/>
              <a:gd name="connsiteY40" fmla="*/ 191069 h 1908231"/>
              <a:gd name="connsiteX41" fmla="*/ 1132764 w 2043560"/>
              <a:gd name="connsiteY41" fmla="*/ 136477 h 1908231"/>
              <a:gd name="connsiteX42" fmla="*/ 832514 w 2043560"/>
              <a:gd name="connsiteY42" fmla="*/ 95534 h 1908231"/>
              <a:gd name="connsiteX43" fmla="*/ 709684 w 2043560"/>
              <a:gd name="connsiteY43" fmla="*/ 54591 h 1908231"/>
              <a:gd name="connsiteX44" fmla="*/ 627797 w 2043560"/>
              <a:gd name="connsiteY44" fmla="*/ 27295 h 1908231"/>
              <a:gd name="connsiteX45" fmla="*/ 600502 w 2043560"/>
              <a:gd name="connsiteY45" fmla="*/ 0 h 19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043560" h="1908231">
                <a:moveTo>
                  <a:pt x="600502" y="0"/>
                </a:moveTo>
                <a:cubicBezTo>
                  <a:pt x="573206" y="9098"/>
                  <a:pt x="542555" y="11335"/>
                  <a:pt x="518615" y="27295"/>
                </a:cubicBezTo>
                <a:cubicBezTo>
                  <a:pt x="500179" y="39586"/>
                  <a:pt x="466962" y="102927"/>
                  <a:pt x="450376" y="122830"/>
                </a:cubicBezTo>
                <a:cubicBezTo>
                  <a:pt x="417538" y="162235"/>
                  <a:pt x="408747" y="164230"/>
                  <a:pt x="368490" y="191069"/>
                </a:cubicBezTo>
                <a:cubicBezTo>
                  <a:pt x="346834" y="223552"/>
                  <a:pt x="316716" y="267322"/>
                  <a:pt x="300251" y="300251"/>
                </a:cubicBezTo>
                <a:cubicBezTo>
                  <a:pt x="286262" y="328230"/>
                  <a:pt x="278146" y="383476"/>
                  <a:pt x="272955" y="409433"/>
                </a:cubicBezTo>
                <a:cubicBezTo>
                  <a:pt x="268406" y="609600"/>
                  <a:pt x="271299" y="810075"/>
                  <a:pt x="259308" y="1009934"/>
                </a:cubicBezTo>
                <a:cubicBezTo>
                  <a:pt x="257585" y="1038655"/>
                  <a:pt x="241111" y="1064525"/>
                  <a:pt x="232012" y="1091821"/>
                </a:cubicBezTo>
                <a:cubicBezTo>
                  <a:pt x="227463" y="1105469"/>
                  <a:pt x="226344" y="1120794"/>
                  <a:pt x="218364" y="1132764"/>
                </a:cubicBezTo>
                <a:cubicBezTo>
                  <a:pt x="185546" y="1181992"/>
                  <a:pt x="165273" y="1218200"/>
                  <a:pt x="109182" y="1255594"/>
                </a:cubicBezTo>
                <a:cubicBezTo>
                  <a:pt x="95534" y="1264692"/>
                  <a:pt x="80840" y="1272388"/>
                  <a:pt x="68239" y="1282889"/>
                </a:cubicBezTo>
                <a:cubicBezTo>
                  <a:pt x="28835" y="1315726"/>
                  <a:pt x="26838" y="1324520"/>
                  <a:pt x="0" y="1364776"/>
                </a:cubicBezTo>
                <a:cubicBezTo>
                  <a:pt x="4549" y="1501254"/>
                  <a:pt x="1285" y="1638216"/>
                  <a:pt x="13648" y="1774209"/>
                </a:cubicBezTo>
                <a:cubicBezTo>
                  <a:pt x="18030" y="1822413"/>
                  <a:pt x="52478" y="1814096"/>
                  <a:pt x="81887" y="1828800"/>
                </a:cubicBezTo>
                <a:cubicBezTo>
                  <a:pt x="96558" y="1836135"/>
                  <a:pt x="107472" y="1850336"/>
                  <a:pt x="122830" y="1856095"/>
                </a:cubicBezTo>
                <a:cubicBezTo>
                  <a:pt x="144550" y="1864240"/>
                  <a:pt x="167967" y="1867643"/>
                  <a:pt x="191069" y="1869743"/>
                </a:cubicBezTo>
                <a:cubicBezTo>
                  <a:pt x="268222" y="1876757"/>
                  <a:pt x="345744" y="1878842"/>
                  <a:pt x="423081" y="1883391"/>
                </a:cubicBezTo>
                <a:cubicBezTo>
                  <a:pt x="531254" y="1898845"/>
                  <a:pt x="544538" y="1908231"/>
                  <a:pt x="668740" y="1883391"/>
                </a:cubicBezTo>
                <a:cubicBezTo>
                  <a:pt x="1026298" y="1811879"/>
                  <a:pt x="634915" y="1863400"/>
                  <a:pt x="859809" y="1828800"/>
                </a:cubicBezTo>
                <a:cubicBezTo>
                  <a:pt x="1041938" y="1800780"/>
                  <a:pt x="1141232" y="1809213"/>
                  <a:pt x="1364776" y="1801504"/>
                </a:cubicBezTo>
                <a:cubicBezTo>
                  <a:pt x="1382973" y="1787856"/>
                  <a:pt x="1403283" y="1776645"/>
                  <a:pt x="1419367" y="1760561"/>
                </a:cubicBezTo>
                <a:cubicBezTo>
                  <a:pt x="1527246" y="1652683"/>
                  <a:pt x="1397257" y="1754168"/>
                  <a:pt x="1501254" y="1665027"/>
                </a:cubicBezTo>
                <a:cubicBezTo>
                  <a:pt x="1558993" y="1615536"/>
                  <a:pt x="1576536" y="1626949"/>
                  <a:pt x="1610436" y="1542197"/>
                </a:cubicBezTo>
                <a:cubicBezTo>
                  <a:pt x="1619534" y="1519451"/>
                  <a:pt x="1627781" y="1496345"/>
                  <a:pt x="1637731" y="1473958"/>
                </a:cubicBezTo>
                <a:cubicBezTo>
                  <a:pt x="1662550" y="1418115"/>
                  <a:pt x="1673647" y="1413379"/>
                  <a:pt x="1692322" y="1351128"/>
                </a:cubicBezTo>
                <a:cubicBezTo>
                  <a:pt x="1698987" y="1328909"/>
                  <a:pt x="1697825" y="1304609"/>
                  <a:pt x="1705970" y="1282889"/>
                </a:cubicBezTo>
                <a:cubicBezTo>
                  <a:pt x="1711729" y="1267531"/>
                  <a:pt x="1723732" y="1255293"/>
                  <a:pt x="1733266" y="1241946"/>
                </a:cubicBezTo>
                <a:cubicBezTo>
                  <a:pt x="1782259" y="1173356"/>
                  <a:pt x="1761610" y="1196804"/>
                  <a:pt x="1828800" y="1146412"/>
                </a:cubicBezTo>
                <a:cubicBezTo>
                  <a:pt x="1911289" y="981437"/>
                  <a:pt x="1800584" y="1180272"/>
                  <a:pt x="1897039" y="1064525"/>
                </a:cubicBezTo>
                <a:cubicBezTo>
                  <a:pt x="1910063" y="1048896"/>
                  <a:pt x="1914454" y="1027719"/>
                  <a:pt x="1924334" y="1009934"/>
                </a:cubicBezTo>
                <a:cubicBezTo>
                  <a:pt x="2010018" y="855702"/>
                  <a:pt x="1927129" y="1017994"/>
                  <a:pt x="1992573" y="887104"/>
                </a:cubicBezTo>
                <a:cubicBezTo>
                  <a:pt x="1914022" y="651450"/>
                  <a:pt x="2043560" y="999376"/>
                  <a:pt x="1869743" y="709683"/>
                </a:cubicBezTo>
                <a:cubicBezTo>
                  <a:pt x="1850252" y="677197"/>
                  <a:pt x="1816286" y="615283"/>
                  <a:pt x="1787857" y="586854"/>
                </a:cubicBezTo>
                <a:cubicBezTo>
                  <a:pt x="1771773" y="570770"/>
                  <a:pt x="1751463" y="559558"/>
                  <a:pt x="1733266" y="545910"/>
                </a:cubicBezTo>
                <a:cubicBezTo>
                  <a:pt x="1710861" y="478696"/>
                  <a:pt x="1735658" y="525158"/>
                  <a:pt x="1678675" y="477672"/>
                </a:cubicBezTo>
                <a:cubicBezTo>
                  <a:pt x="1633398" y="439941"/>
                  <a:pt x="1647616" y="434847"/>
                  <a:pt x="1596788" y="409433"/>
                </a:cubicBezTo>
                <a:cubicBezTo>
                  <a:pt x="1583921" y="402999"/>
                  <a:pt x="1569315" y="400836"/>
                  <a:pt x="1555845" y="395785"/>
                </a:cubicBezTo>
                <a:cubicBezTo>
                  <a:pt x="1501149" y="375274"/>
                  <a:pt x="1424277" y="343077"/>
                  <a:pt x="1378424" y="313898"/>
                </a:cubicBezTo>
                <a:cubicBezTo>
                  <a:pt x="1362141" y="303536"/>
                  <a:pt x="1352006" y="285665"/>
                  <a:pt x="1337481" y="272955"/>
                </a:cubicBezTo>
                <a:cubicBezTo>
                  <a:pt x="1315559" y="253773"/>
                  <a:pt x="1294220" y="233351"/>
                  <a:pt x="1269242" y="218364"/>
                </a:cubicBezTo>
                <a:cubicBezTo>
                  <a:pt x="1248235" y="205760"/>
                  <a:pt x="1223749" y="200167"/>
                  <a:pt x="1201003" y="191069"/>
                </a:cubicBezTo>
                <a:cubicBezTo>
                  <a:pt x="1178257" y="172872"/>
                  <a:pt x="1157001" y="152635"/>
                  <a:pt x="1132764" y="136477"/>
                </a:cubicBezTo>
                <a:cubicBezTo>
                  <a:pt x="1039715" y="74444"/>
                  <a:pt x="957813" y="102495"/>
                  <a:pt x="832514" y="95534"/>
                </a:cubicBezTo>
                <a:cubicBezTo>
                  <a:pt x="648115" y="64800"/>
                  <a:pt x="824825" y="105765"/>
                  <a:pt x="709684" y="54591"/>
                </a:cubicBezTo>
                <a:cubicBezTo>
                  <a:pt x="683392" y="42906"/>
                  <a:pt x="655093" y="36393"/>
                  <a:pt x="627797" y="27295"/>
                </a:cubicBezTo>
                <a:lnTo>
                  <a:pt x="600502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52800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1" y="4572000"/>
            <a:ext cx="3260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Product of lengths of blue edges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495801" y="2743201"/>
            <a:ext cx="544559" cy="492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572000" y="2743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18114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57600" y="152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893842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200401" y="4191000"/>
            <a:ext cx="386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Product of lengths of </a:t>
            </a:r>
            <a:r>
              <a:rPr lang="en-US" b="1">
                <a:solidFill>
                  <a:srgbClr val="FF0000"/>
                </a:solidFill>
              </a:rPr>
              <a:t>red greedy edges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3200400" y="4560332"/>
            <a:ext cx="3810000" cy="116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343400" y="5257800"/>
            <a:ext cx="290092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first greedy edge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307094" y="5257800"/>
            <a:ext cx="770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667000" y="610766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</a:rPr>
              <a:t>Product(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greedy</a:t>
            </a:r>
            <a:r>
              <a:rPr lang="en-US" dirty="0"/>
              <a:t>)/product(</a:t>
            </a:r>
            <a:r>
              <a:rPr lang="en-US" b="1" dirty="0">
                <a:solidFill>
                  <a:schemeClr val="accent1"/>
                </a:solidFill>
              </a:rPr>
              <a:t>blue</a:t>
            </a:r>
            <a:r>
              <a:rPr lang="en-US" dirty="0"/>
              <a:t>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84179" y="5760720"/>
            <a:ext cx="3132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Induction on the two </a:t>
            </a:r>
            <a:r>
              <a:rPr lang="en-US" dirty="0" err="1"/>
              <a:t>subtrees</a:t>
            </a:r>
            <a:r>
              <a:rPr lang="en-US" dirty="0"/>
              <a:t>: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783094" y="60768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p:sp>
        <p:nvSpPr>
          <p:cNvPr id="70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7475706" y="4267473"/>
                <a:ext cx="730008" cy="64755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706" y="4267473"/>
                <a:ext cx="730008" cy="6475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7162800" y="4400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  <a:endParaRPr lang="en-US" sz="2000" baseline="30000" dirty="0"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7601777" y="5149831"/>
                <a:ext cx="1213153" cy="6481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777" y="5149831"/>
                <a:ext cx="1213153" cy="6481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6171162" y="5920180"/>
                <a:ext cx="784317" cy="7050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1162" y="5920180"/>
                <a:ext cx="784317" cy="7050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7475706" y="5943873"/>
                <a:ext cx="800284" cy="7050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706" y="5943873"/>
                <a:ext cx="800284" cy="7050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TextBox 82"/>
          <p:cNvSpPr txBox="1"/>
          <p:nvPr/>
        </p:nvSpPr>
        <p:spPr>
          <a:xfrm>
            <a:off x="7105182" y="594360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×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8436864" y="563880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×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164339" y="441960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Goal: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9305545" y="4010287"/>
            <a:ext cx="7296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sym typeface="Wingdings"/>
              </a:rPr>
              <a:t></a:t>
            </a:r>
            <a:endParaRPr lang="en-US" sz="2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blipFill>
                <a:blip r:embed="rId6"/>
                <a:stretch>
                  <a:fillRect t="-8197" r="-470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blipFill>
                <a:blip r:embed="rId7"/>
                <a:stretch>
                  <a:fillRect t="-10000" r="-5202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96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0" grpId="0"/>
      <p:bldP spid="61" grpId="0"/>
      <p:bldP spid="81" grpId="0" animBg="1"/>
      <p:bldP spid="82" grpId="0" animBg="1"/>
      <p:bldP spid="83" grpId="0"/>
      <p:bldP spid="84" grpId="0"/>
      <p:bldP spid="87" grpId="0"/>
      <p:bldP spid="88" grpId="0"/>
      <p:bldP spid="8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Freeform 90"/>
          <p:cNvSpPr/>
          <p:nvPr/>
        </p:nvSpPr>
        <p:spPr>
          <a:xfrm>
            <a:off x="3569539" y="1728212"/>
            <a:ext cx="2380130" cy="1929389"/>
          </a:xfrm>
          <a:custGeom>
            <a:avLst/>
            <a:gdLst>
              <a:gd name="connsiteX0" fmla="*/ 301876 w 2380130"/>
              <a:gd name="connsiteY0" fmla="*/ 18702 h 1929389"/>
              <a:gd name="connsiteX1" fmla="*/ 274580 w 2380130"/>
              <a:gd name="connsiteY1" fmla="*/ 59646 h 1929389"/>
              <a:gd name="connsiteX2" fmla="*/ 219989 w 2380130"/>
              <a:gd name="connsiteY2" fmla="*/ 127885 h 1929389"/>
              <a:gd name="connsiteX3" fmla="*/ 138103 w 2380130"/>
              <a:gd name="connsiteY3" fmla="*/ 346249 h 1929389"/>
              <a:gd name="connsiteX4" fmla="*/ 97160 w 2380130"/>
              <a:gd name="connsiteY4" fmla="*/ 428135 h 1929389"/>
              <a:gd name="connsiteX5" fmla="*/ 56216 w 2380130"/>
              <a:gd name="connsiteY5" fmla="*/ 523670 h 1929389"/>
              <a:gd name="connsiteX6" fmla="*/ 1625 w 2380130"/>
              <a:gd name="connsiteY6" fmla="*/ 660147 h 1929389"/>
              <a:gd name="connsiteX7" fmla="*/ 15273 w 2380130"/>
              <a:gd name="connsiteY7" fmla="*/ 892159 h 1929389"/>
              <a:gd name="connsiteX8" fmla="*/ 56216 w 2380130"/>
              <a:gd name="connsiteY8" fmla="*/ 933102 h 1929389"/>
              <a:gd name="connsiteX9" fmla="*/ 138103 w 2380130"/>
              <a:gd name="connsiteY9" fmla="*/ 1014989 h 1929389"/>
              <a:gd name="connsiteX10" fmla="*/ 219989 w 2380130"/>
              <a:gd name="connsiteY10" fmla="*/ 1083228 h 1929389"/>
              <a:gd name="connsiteX11" fmla="*/ 301876 w 2380130"/>
              <a:gd name="connsiteY11" fmla="*/ 1110523 h 1929389"/>
              <a:gd name="connsiteX12" fmla="*/ 342819 w 2380130"/>
              <a:gd name="connsiteY12" fmla="*/ 1124171 h 1929389"/>
              <a:gd name="connsiteX13" fmla="*/ 383762 w 2380130"/>
              <a:gd name="connsiteY13" fmla="*/ 1137819 h 1929389"/>
              <a:gd name="connsiteX14" fmla="*/ 424706 w 2380130"/>
              <a:gd name="connsiteY14" fmla="*/ 1165114 h 1929389"/>
              <a:gd name="connsiteX15" fmla="*/ 574831 w 2380130"/>
              <a:gd name="connsiteY15" fmla="*/ 1192410 h 1929389"/>
              <a:gd name="connsiteX16" fmla="*/ 656718 w 2380130"/>
              <a:gd name="connsiteY16" fmla="*/ 1219705 h 1929389"/>
              <a:gd name="connsiteX17" fmla="*/ 834139 w 2380130"/>
              <a:gd name="connsiteY17" fmla="*/ 1247001 h 1929389"/>
              <a:gd name="connsiteX18" fmla="*/ 902377 w 2380130"/>
              <a:gd name="connsiteY18" fmla="*/ 1260649 h 1929389"/>
              <a:gd name="connsiteX19" fmla="*/ 1380049 w 2380130"/>
              <a:gd name="connsiteY19" fmla="*/ 1247001 h 1929389"/>
              <a:gd name="connsiteX20" fmla="*/ 1407345 w 2380130"/>
              <a:gd name="connsiteY20" fmla="*/ 1206058 h 1929389"/>
              <a:gd name="connsiteX21" fmla="*/ 1475583 w 2380130"/>
              <a:gd name="connsiteY21" fmla="*/ 1192410 h 1929389"/>
              <a:gd name="connsiteX22" fmla="*/ 1557470 w 2380130"/>
              <a:gd name="connsiteY22" fmla="*/ 1165114 h 1929389"/>
              <a:gd name="connsiteX23" fmla="*/ 1612061 w 2380130"/>
              <a:gd name="connsiteY23" fmla="*/ 1151467 h 1929389"/>
              <a:gd name="connsiteX24" fmla="*/ 1707595 w 2380130"/>
              <a:gd name="connsiteY24" fmla="*/ 1165114 h 1929389"/>
              <a:gd name="connsiteX25" fmla="*/ 1748539 w 2380130"/>
              <a:gd name="connsiteY25" fmla="*/ 1178762 h 1929389"/>
              <a:gd name="connsiteX26" fmla="*/ 1775834 w 2380130"/>
              <a:gd name="connsiteY26" fmla="*/ 1219705 h 1929389"/>
              <a:gd name="connsiteX27" fmla="*/ 1816777 w 2380130"/>
              <a:gd name="connsiteY27" fmla="*/ 1260649 h 1929389"/>
              <a:gd name="connsiteX28" fmla="*/ 1830425 w 2380130"/>
              <a:gd name="connsiteY28" fmla="*/ 1301592 h 1929389"/>
              <a:gd name="connsiteX29" fmla="*/ 1844073 w 2380130"/>
              <a:gd name="connsiteY29" fmla="*/ 1356183 h 1929389"/>
              <a:gd name="connsiteX30" fmla="*/ 1885016 w 2380130"/>
              <a:gd name="connsiteY30" fmla="*/ 1410774 h 1929389"/>
              <a:gd name="connsiteX31" fmla="*/ 1925960 w 2380130"/>
              <a:gd name="connsiteY31" fmla="*/ 1506308 h 1929389"/>
              <a:gd name="connsiteX32" fmla="*/ 1953255 w 2380130"/>
              <a:gd name="connsiteY32" fmla="*/ 1547252 h 1929389"/>
              <a:gd name="connsiteX33" fmla="*/ 2035142 w 2380130"/>
              <a:gd name="connsiteY33" fmla="*/ 1683729 h 1929389"/>
              <a:gd name="connsiteX34" fmla="*/ 2062437 w 2380130"/>
              <a:gd name="connsiteY34" fmla="*/ 1724673 h 1929389"/>
              <a:gd name="connsiteX35" fmla="*/ 2103380 w 2380130"/>
              <a:gd name="connsiteY35" fmla="*/ 1751968 h 1929389"/>
              <a:gd name="connsiteX36" fmla="*/ 2130676 w 2380130"/>
              <a:gd name="connsiteY36" fmla="*/ 1792911 h 1929389"/>
              <a:gd name="connsiteX37" fmla="*/ 2171619 w 2380130"/>
              <a:gd name="connsiteY37" fmla="*/ 1820207 h 1929389"/>
              <a:gd name="connsiteX38" fmla="*/ 2185267 w 2380130"/>
              <a:gd name="connsiteY38" fmla="*/ 1861150 h 1929389"/>
              <a:gd name="connsiteX39" fmla="*/ 2253506 w 2380130"/>
              <a:gd name="connsiteY39" fmla="*/ 1929389 h 1929389"/>
              <a:gd name="connsiteX40" fmla="*/ 2349040 w 2380130"/>
              <a:gd name="connsiteY40" fmla="*/ 1915741 h 1929389"/>
              <a:gd name="connsiteX41" fmla="*/ 2376336 w 2380130"/>
              <a:gd name="connsiteY41" fmla="*/ 1874798 h 1929389"/>
              <a:gd name="connsiteX42" fmla="*/ 2362688 w 2380130"/>
              <a:gd name="connsiteY42" fmla="*/ 1670082 h 1929389"/>
              <a:gd name="connsiteX43" fmla="*/ 2335392 w 2380130"/>
              <a:gd name="connsiteY43" fmla="*/ 1506308 h 1929389"/>
              <a:gd name="connsiteX44" fmla="*/ 2294449 w 2380130"/>
              <a:gd name="connsiteY44" fmla="*/ 1383479 h 1929389"/>
              <a:gd name="connsiteX45" fmla="*/ 2280801 w 2380130"/>
              <a:gd name="connsiteY45" fmla="*/ 1342535 h 1929389"/>
              <a:gd name="connsiteX46" fmla="*/ 2267154 w 2380130"/>
              <a:gd name="connsiteY46" fmla="*/ 1301592 h 1929389"/>
              <a:gd name="connsiteX47" fmla="*/ 2212562 w 2380130"/>
              <a:gd name="connsiteY47" fmla="*/ 1192410 h 1929389"/>
              <a:gd name="connsiteX48" fmla="*/ 2157971 w 2380130"/>
              <a:gd name="connsiteY48" fmla="*/ 1069580 h 1929389"/>
              <a:gd name="connsiteX49" fmla="*/ 2103380 w 2380130"/>
              <a:gd name="connsiteY49" fmla="*/ 946750 h 1929389"/>
              <a:gd name="connsiteX50" fmla="*/ 2021494 w 2380130"/>
              <a:gd name="connsiteY50" fmla="*/ 864864 h 1929389"/>
              <a:gd name="connsiteX51" fmla="*/ 1939607 w 2380130"/>
              <a:gd name="connsiteY51" fmla="*/ 837568 h 1929389"/>
              <a:gd name="connsiteX52" fmla="*/ 1543822 w 2380130"/>
              <a:gd name="connsiteY52" fmla="*/ 851216 h 1929389"/>
              <a:gd name="connsiteX53" fmla="*/ 1475583 w 2380130"/>
              <a:gd name="connsiteY53" fmla="*/ 864864 h 1929389"/>
              <a:gd name="connsiteX54" fmla="*/ 943321 w 2380130"/>
              <a:gd name="connsiteY54" fmla="*/ 851216 h 1929389"/>
              <a:gd name="connsiteX55" fmla="*/ 806843 w 2380130"/>
              <a:gd name="connsiteY55" fmla="*/ 810273 h 1929389"/>
              <a:gd name="connsiteX56" fmla="*/ 670365 w 2380130"/>
              <a:gd name="connsiteY56" fmla="*/ 782977 h 1929389"/>
              <a:gd name="connsiteX57" fmla="*/ 588479 w 2380130"/>
              <a:gd name="connsiteY57" fmla="*/ 755682 h 1929389"/>
              <a:gd name="connsiteX58" fmla="*/ 547536 w 2380130"/>
              <a:gd name="connsiteY58" fmla="*/ 728386 h 1929389"/>
              <a:gd name="connsiteX59" fmla="*/ 465649 w 2380130"/>
              <a:gd name="connsiteY59" fmla="*/ 687443 h 1929389"/>
              <a:gd name="connsiteX60" fmla="*/ 479297 w 2380130"/>
              <a:gd name="connsiteY60" fmla="*/ 537317 h 1929389"/>
              <a:gd name="connsiteX61" fmla="*/ 520240 w 2380130"/>
              <a:gd name="connsiteY61" fmla="*/ 400840 h 1929389"/>
              <a:gd name="connsiteX62" fmla="*/ 547536 w 2380130"/>
              <a:gd name="connsiteY62" fmla="*/ 318953 h 1929389"/>
              <a:gd name="connsiteX63" fmla="*/ 588479 w 2380130"/>
              <a:gd name="connsiteY63" fmla="*/ 264362 h 1929389"/>
              <a:gd name="connsiteX64" fmla="*/ 574831 w 2380130"/>
              <a:gd name="connsiteY64" fmla="*/ 168828 h 1929389"/>
              <a:gd name="connsiteX65" fmla="*/ 561183 w 2380130"/>
              <a:gd name="connsiteY65" fmla="*/ 127885 h 1929389"/>
              <a:gd name="connsiteX66" fmla="*/ 547536 w 2380130"/>
              <a:gd name="connsiteY66" fmla="*/ 45998 h 1929389"/>
              <a:gd name="connsiteX67" fmla="*/ 301876 w 2380130"/>
              <a:gd name="connsiteY67" fmla="*/ 18702 h 19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380130" h="1929389">
                <a:moveTo>
                  <a:pt x="301876" y="18702"/>
                </a:moveTo>
                <a:cubicBezTo>
                  <a:pt x="256383" y="20977"/>
                  <a:pt x="284422" y="46524"/>
                  <a:pt x="274580" y="59646"/>
                </a:cubicBezTo>
                <a:cubicBezTo>
                  <a:pt x="257102" y="82950"/>
                  <a:pt x="234666" y="102724"/>
                  <a:pt x="219989" y="127885"/>
                </a:cubicBezTo>
                <a:cubicBezTo>
                  <a:pt x="181185" y="194407"/>
                  <a:pt x="166160" y="276105"/>
                  <a:pt x="138103" y="346249"/>
                </a:cubicBezTo>
                <a:cubicBezTo>
                  <a:pt x="126769" y="374583"/>
                  <a:pt x="109948" y="400427"/>
                  <a:pt x="97160" y="428135"/>
                </a:cubicBezTo>
                <a:cubicBezTo>
                  <a:pt x="82641" y="459592"/>
                  <a:pt x="68653" y="491333"/>
                  <a:pt x="56216" y="523670"/>
                </a:cubicBezTo>
                <a:cubicBezTo>
                  <a:pt x="0" y="669830"/>
                  <a:pt x="57689" y="548021"/>
                  <a:pt x="1625" y="660147"/>
                </a:cubicBezTo>
                <a:cubicBezTo>
                  <a:pt x="6174" y="737484"/>
                  <a:pt x="80" y="816192"/>
                  <a:pt x="15273" y="892159"/>
                </a:cubicBezTo>
                <a:cubicBezTo>
                  <a:pt x="19058" y="911085"/>
                  <a:pt x="43655" y="918448"/>
                  <a:pt x="56216" y="933102"/>
                </a:cubicBezTo>
                <a:cubicBezTo>
                  <a:pt x="173906" y="1070406"/>
                  <a:pt x="29989" y="924893"/>
                  <a:pt x="138103" y="1014989"/>
                </a:cubicBezTo>
                <a:cubicBezTo>
                  <a:pt x="174831" y="1045596"/>
                  <a:pt x="176426" y="1063867"/>
                  <a:pt x="219989" y="1083228"/>
                </a:cubicBezTo>
                <a:cubicBezTo>
                  <a:pt x="246281" y="1094913"/>
                  <a:pt x="274580" y="1101425"/>
                  <a:pt x="301876" y="1110523"/>
                </a:cubicBezTo>
                <a:lnTo>
                  <a:pt x="342819" y="1124171"/>
                </a:lnTo>
                <a:cubicBezTo>
                  <a:pt x="356467" y="1128720"/>
                  <a:pt x="371792" y="1129839"/>
                  <a:pt x="383762" y="1137819"/>
                </a:cubicBezTo>
                <a:cubicBezTo>
                  <a:pt x="397410" y="1146917"/>
                  <a:pt x="410035" y="1157779"/>
                  <a:pt x="424706" y="1165114"/>
                </a:cubicBezTo>
                <a:cubicBezTo>
                  <a:pt x="466785" y="1186153"/>
                  <a:pt x="537189" y="1187705"/>
                  <a:pt x="574831" y="1192410"/>
                </a:cubicBezTo>
                <a:cubicBezTo>
                  <a:pt x="602127" y="1201508"/>
                  <a:pt x="628235" y="1215636"/>
                  <a:pt x="656718" y="1219705"/>
                </a:cubicBezTo>
                <a:cubicBezTo>
                  <a:pt x="728278" y="1229928"/>
                  <a:pt x="764710" y="1234377"/>
                  <a:pt x="834139" y="1247001"/>
                </a:cubicBezTo>
                <a:cubicBezTo>
                  <a:pt x="856961" y="1251151"/>
                  <a:pt x="879631" y="1256100"/>
                  <a:pt x="902377" y="1260649"/>
                </a:cubicBezTo>
                <a:cubicBezTo>
                  <a:pt x="1061601" y="1256100"/>
                  <a:pt x="1221683" y="1264122"/>
                  <a:pt x="1380049" y="1247001"/>
                </a:cubicBezTo>
                <a:cubicBezTo>
                  <a:pt x="1396357" y="1245238"/>
                  <a:pt x="1393104" y="1214196"/>
                  <a:pt x="1407345" y="1206058"/>
                </a:cubicBezTo>
                <a:cubicBezTo>
                  <a:pt x="1427485" y="1194549"/>
                  <a:pt x="1453204" y="1198514"/>
                  <a:pt x="1475583" y="1192410"/>
                </a:cubicBezTo>
                <a:cubicBezTo>
                  <a:pt x="1503341" y="1184839"/>
                  <a:pt x="1529557" y="1172092"/>
                  <a:pt x="1557470" y="1165114"/>
                </a:cubicBezTo>
                <a:lnTo>
                  <a:pt x="1612061" y="1151467"/>
                </a:lnTo>
                <a:cubicBezTo>
                  <a:pt x="1643906" y="1156016"/>
                  <a:pt x="1676052" y="1158805"/>
                  <a:pt x="1707595" y="1165114"/>
                </a:cubicBezTo>
                <a:cubicBezTo>
                  <a:pt x="1721702" y="1167935"/>
                  <a:pt x="1737305" y="1169775"/>
                  <a:pt x="1748539" y="1178762"/>
                </a:cubicBezTo>
                <a:cubicBezTo>
                  <a:pt x="1761347" y="1189008"/>
                  <a:pt x="1765334" y="1207104"/>
                  <a:pt x="1775834" y="1219705"/>
                </a:cubicBezTo>
                <a:cubicBezTo>
                  <a:pt x="1788190" y="1234533"/>
                  <a:pt x="1803129" y="1247001"/>
                  <a:pt x="1816777" y="1260649"/>
                </a:cubicBezTo>
                <a:cubicBezTo>
                  <a:pt x="1821326" y="1274297"/>
                  <a:pt x="1826473" y="1287760"/>
                  <a:pt x="1830425" y="1301592"/>
                </a:cubicBezTo>
                <a:cubicBezTo>
                  <a:pt x="1835578" y="1319627"/>
                  <a:pt x="1835685" y="1339406"/>
                  <a:pt x="1844073" y="1356183"/>
                </a:cubicBezTo>
                <a:cubicBezTo>
                  <a:pt x="1854245" y="1376528"/>
                  <a:pt x="1872961" y="1391485"/>
                  <a:pt x="1885016" y="1410774"/>
                </a:cubicBezTo>
                <a:cubicBezTo>
                  <a:pt x="1956009" y="1524363"/>
                  <a:pt x="1879529" y="1413445"/>
                  <a:pt x="1925960" y="1506308"/>
                </a:cubicBezTo>
                <a:cubicBezTo>
                  <a:pt x="1933295" y="1520979"/>
                  <a:pt x="1945117" y="1533010"/>
                  <a:pt x="1953255" y="1547252"/>
                </a:cubicBezTo>
                <a:cubicBezTo>
                  <a:pt x="2037184" y="1694129"/>
                  <a:pt x="1901605" y="1483421"/>
                  <a:pt x="2035142" y="1683729"/>
                </a:cubicBezTo>
                <a:cubicBezTo>
                  <a:pt x="2044241" y="1697377"/>
                  <a:pt x="2048789" y="1715575"/>
                  <a:pt x="2062437" y="1724673"/>
                </a:cubicBezTo>
                <a:lnTo>
                  <a:pt x="2103380" y="1751968"/>
                </a:lnTo>
                <a:cubicBezTo>
                  <a:pt x="2112479" y="1765616"/>
                  <a:pt x="2119078" y="1781313"/>
                  <a:pt x="2130676" y="1792911"/>
                </a:cubicBezTo>
                <a:cubicBezTo>
                  <a:pt x="2142274" y="1804509"/>
                  <a:pt x="2161372" y="1807399"/>
                  <a:pt x="2171619" y="1820207"/>
                </a:cubicBezTo>
                <a:cubicBezTo>
                  <a:pt x="2180606" y="1831441"/>
                  <a:pt x="2178833" y="1848283"/>
                  <a:pt x="2185267" y="1861150"/>
                </a:cubicBezTo>
                <a:cubicBezTo>
                  <a:pt x="2208013" y="1906643"/>
                  <a:pt x="2212562" y="1902093"/>
                  <a:pt x="2253506" y="1929389"/>
                </a:cubicBezTo>
                <a:cubicBezTo>
                  <a:pt x="2285351" y="1924840"/>
                  <a:pt x="2319645" y="1928806"/>
                  <a:pt x="2349040" y="1915741"/>
                </a:cubicBezTo>
                <a:cubicBezTo>
                  <a:pt x="2364029" y="1909079"/>
                  <a:pt x="2375426" y="1891175"/>
                  <a:pt x="2376336" y="1874798"/>
                </a:cubicBezTo>
                <a:cubicBezTo>
                  <a:pt x="2380130" y="1806513"/>
                  <a:pt x="2370241" y="1738054"/>
                  <a:pt x="2362688" y="1670082"/>
                </a:cubicBezTo>
                <a:cubicBezTo>
                  <a:pt x="2356576" y="1615076"/>
                  <a:pt x="2352893" y="1558812"/>
                  <a:pt x="2335392" y="1506308"/>
                </a:cubicBezTo>
                <a:lnTo>
                  <a:pt x="2294449" y="1383479"/>
                </a:lnTo>
                <a:lnTo>
                  <a:pt x="2280801" y="1342535"/>
                </a:lnTo>
                <a:cubicBezTo>
                  <a:pt x="2276252" y="1328887"/>
                  <a:pt x="2273588" y="1314459"/>
                  <a:pt x="2267154" y="1301592"/>
                </a:cubicBezTo>
                <a:cubicBezTo>
                  <a:pt x="2248957" y="1265198"/>
                  <a:pt x="2225429" y="1231012"/>
                  <a:pt x="2212562" y="1192410"/>
                </a:cubicBezTo>
                <a:cubicBezTo>
                  <a:pt x="2180080" y="1094962"/>
                  <a:pt x="2201227" y="1134463"/>
                  <a:pt x="2157971" y="1069580"/>
                </a:cubicBezTo>
                <a:cubicBezTo>
                  <a:pt x="2140663" y="1017654"/>
                  <a:pt x="2137986" y="985681"/>
                  <a:pt x="2103380" y="946750"/>
                </a:cubicBezTo>
                <a:cubicBezTo>
                  <a:pt x="2077735" y="917899"/>
                  <a:pt x="2058114" y="877071"/>
                  <a:pt x="2021494" y="864864"/>
                </a:cubicBezTo>
                <a:lnTo>
                  <a:pt x="1939607" y="837568"/>
                </a:lnTo>
                <a:cubicBezTo>
                  <a:pt x="1807679" y="842117"/>
                  <a:pt x="1675601" y="843464"/>
                  <a:pt x="1543822" y="851216"/>
                </a:cubicBezTo>
                <a:cubicBezTo>
                  <a:pt x="1520665" y="852578"/>
                  <a:pt x="1498780" y="864864"/>
                  <a:pt x="1475583" y="864864"/>
                </a:cubicBezTo>
                <a:cubicBezTo>
                  <a:pt x="1298104" y="864864"/>
                  <a:pt x="1120742" y="855765"/>
                  <a:pt x="943321" y="851216"/>
                </a:cubicBezTo>
                <a:cubicBezTo>
                  <a:pt x="881592" y="830639"/>
                  <a:pt x="864605" y="822651"/>
                  <a:pt x="806843" y="810273"/>
                </a:cubicBezTo>
                <a:cubicBezTo>
                  <a:pt x="761479" y="800552"/>
                  <a:pt x="714378" y="797648"/>
                  <a:pt x="670365" y="782977"/>
                </a:cubicBezTo>
                <a:lnTo>
                  <a:pt x="588479" y="755682"/>
                </a:lnTo>
                <a:cubicBezTo>
                  <a:pt x="574831" y="746583"/>
                  <a:pt x="562207" y="735722"/>
                  <a:pt x="547536" y="728386"/>
                </a:cubicBezTo>
                <a:cubicBezTo>
                  <a:pt x="434520" y="671877"/>
                  <a:pt x="582993" y="765672"/>
                  <a:pt x="465649" y="687443"/>
                </a:cubicBezTo>
                <a:cubicBezTo>
                  <a:pt x="470198" y="637401"/>
                  <a:pt x="472656" y="587125"/>
                  <a:pt x="479297" y="537317"/>
                </a:cubicBezTo>
                <a:cubicBezTo>
                  <a:pt x="483880" y="502943"/>
                  <a:pt x="511622" y="426693"/>
                  <a:pt x="520240" y="400840"/>
                </a:cubicBezTo>
                <a:cubicBezTo>
                  <a:pt x="520240" y="400839"/>
                  <a:pt x="547535" y="318954"/>
                  <a:pt x="547536" y="318953"/>
                </a:cubicBezTo>
                <a:lnTo>
                  <a:pt x="588479" y="264362"/>
                </a:lnTo>
                <a:cubicBezTo>
                  <a:pt x="583930" y="232517"/>
                  <a:pt x="581140" y="200371"/>
                  <a:pt x="574831" y="168828"/>
                </a:cubicBezTo>
                <a:cubicBezTo>
                  <a:pt x="572010" y="154721"/>
                  <a:pt x="564304" y="141928"/>
                  <a:pt x="561183" y="127885"/>
                </a:cubicBezTo>
                <a:cubicBezTo>
                  <a:pt x="555180" y="100872"/>
                  <a:pt x="565758" y="66824"/>
                  <a:pt x="547536" y="45998"/>
                </a:cubicBezTo>
                <a:cubicBezTo>
                  <a:pt x="507288" y="0"/>
                  <a:pt x="347369" y="16427"/>
                  <a:pt x="301876" y="1870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3429001" y="1562670"/>
            <a:ext cx="1210993" cy="1491007"/>
          </a:xfrm>
          <a:custGeom>
            <a:avLst/>
            <a:gdLst>
              <a:gd name="connsiteX0" fmla="*/ 282945 w 1210993"/>
              <a:gd name="connsiteY0" fmla="*/ 0 h 1491007"/>
              <a:gd name="connsiteX1" fmla="*/ 228354 w 1210993"/>
              <a:gd name="connsiteY1" fmla="*/ 68238 h 1491007"/>
              <a:gd name="connsiteX2" fmla="*/ 173763 w 1210993"/>
              <a:gd name="connsiteY2" fmla="*/ 150125 h 1491007"/>
              <a:gd name="connsiteX3" fmla="*/ 91877 w 1210993"/>
              <a:gd name="connsiteY3" fmla="*/ 272955 h 1491007"/>
              <a:gd name="connsiteX4" fmla="*/ 78229 w 1210993"/>
              <a:gd name="connsiteY4" fmla="*/ 313898 h 1491007"/>
              <a:gd name="connsiteX5" fmla="*/ 37285 w 1210993"/>
              <a:gd name="connsiteY5" fmla="*/ 409432 h 1491007"/>
              <a:gd name="connsiteX6" fmla="*/ 50933 w 1210993"/>
              <a:gd name="connsiteY6" fmla="*/ 818865 h 1491007"/>
              <a:gd name="connsiteX7" fmla="*/ 105524 w 1210993"/>
              <a:gd name="connsiteY7" fmla="*/ 859809 h 1491007"/>
              <a:gd name="connsiteX8" fmla="*/ 187411 w 1210993"/>
              <a:gd name="connsiteY8" fmla="*/ 928047 h 1491007"/>
              <a:gd name="connsiteX9" fmla="*/ 160115 w 1210993"/>
              <a:gd name="connsiteY9" fmla="*/ 968991 h 1491007"/>
              <a:gd name="connsiteX10" fmla="*/ 173763 w 1210993"/>
              <a:gd name="connsiteY10" fmla="*/ 1091821 h 1491007"/>
              <a:gd name="connsiteX11" fmla="*/ 310241 w 1210993"/>
              <a:gd name="connsiteY11" fmla="*/ 1214650 h 1491007"/>
              <a:gd name="connsiteX12" fmla="*/ 351184 w 1210993"/>
              <a:gd name="connsiteY12" fmla="*/ 1269241 h 1491007"/>
              <a:gd name="connsiteX13" fmla="*/ 433071 w 1210993"/>
              <a:gd name="connsiteY13" fmla="*/ 1323832 h 1491007"/>
              <a:gd name="connsiteX14" fmla="*/ 474014 w 1210993"/>
              <a:gd name="connsiteY14" fmla="*/ 1351128 h 1491007"/>
              <a:gd name="connsiteX15" fmla="*/ 583196 w 1210993"/>
              <a:gd name="connsiteY15" fmla="*/ 1378424 h 1491007"/>
              <a:gd name="connsiteX16" fmla="*/ 637787 w 1210993"/>
              <a:gd name="connsiteY16" fmla="*/ 1392071 h 1491007"/>
              <a:gd name="connsiteX17" fmla="*/ 719674 w 1210993"/>
              <a:gd name="connsiteY17" fmla="*/ 1405719 h 1491007"/>
              <a:gd name="connsiteX18" fmla="*/ 801560 w 1210993"/>
              <a:gd name="connsiteY18" fmla="*/ 1433015 h 1491007"/>
              <a:gd name="connsiteX19" fmla="*/ 842503 w 1210993"/>
              <a:gd name="connsiteY19" fmla="*/ 1446662 h 1491007"/>
              <a:gd name="connsiteX20" fmla="*/ 897094 w 1210993"/>
              <a:gd name="connsiteY20" fmla="*/ 1460310 h 1491007"/>
              <a:gd name="connsiteX21" fmla="*/ 965333 w 1210993"/>
              <a:gd name="connsiteY21" fmla="*/ 1473958 h 1491007"/>
              <a:gd name="connsiteX22" fmla="*/ 1006277 w 1210993"/>
              <a:gd name="connsiteY22" fmla="*/ 1487606 h 1491007"/>
              <a:gd name="connsiteX23" fmla="*/ 1101811 w 1210993"/>
              <a:gd name="connsiteY23" fmla="*/ 1473958 h 1491007"/>
              <a:gd name="connsiteX24" fmla="*/ 1115459 w 1210993"/>
              <a:gd name="connsiteY24" fmla="*/ 1419367 h 1491007"/>
              <a:gd name="connsiteX25" fmla="*/ 1156402 w 1210993"/>
              <a:gd name="connsiteY25" fmla="*/ 1364776 h 1491007"/>
              <a:gd name="connsiteX26" fmla="*/ 1183697 w 1210993"/>
              <a:gd name="connsiteY26" fmla="*/ 1228298 h 1491007"/>
              <a:gd name="connsiteX27" fmla="*/ 1197345 w 1210993"/>
              <a:gd name="connsiteY27" fmla="*/ 1173707 h 1491007"/>
              <a:gd name="connsiteX28" fmla="*/ 1210993 w 1210993"/>
              <a:gd name="connsiteY28" fmla="*/ 1050877 h 1491007"/>
              <a:gd name="connsiteX29" fmla="*/ 1197345 w 1210993"/>
              <a:gd name="connsiteY29" fmla="*/ 764274 h 1491007"/>
              <a:gd name="connsiteX30" fmla="*/ 1156402 w 1210993"/>
              <a:gd name="connsiteY30" fmla="*/ 627797 h 1491007"/>
              <a:gd name="connsiteX31" fmla="*/ 1101811 w 1210993"/>
              <a:gd name="connsiteY31" fmla="*/ 491319 h 1491007"/>
              <a:gd name="connsiteX32" fmla="*/ 1088163 w 1210993"/>
              <a:gd name="connsiteY32" fmla="*/ 450376 h 1491007"/>
              <a:gd name="connsiteX33" fmla="*/ 1060868 w 1210993"/>
              <a:gd name="connsiteY33" fmla="*/ 409432 h 1491007"/>
              <a:gd name="connsiteX34" fmla="*/ 978981 w 1210993"/>
              <a:gd name="connsiteY34" fmla="*/ 341194 h 1491007"/>
              <a:gd name="connsiteX35" fmla="*/ 938038 w 1210993"/>
              <a:gd name="connsiteY35" fmla="*/ 286603 h 1491007"/>
              <a:gd name="connsiteX36" fmla="*/ 869799 w 1210993"/>
              <a:gd name="connsiteY36" fmla="*/ 191068 h 1491007"/>
              <a:gd name="connsiteX37" fmla="*/ 774265 w 1210993"/>
              <a:gd name="connsiteY37" fmla="*/ 122830 h 1491007"/>
              <a:gd name="connsiteX38" fmla="*/ 678730 w 1210993"/>
              <a:gd name="connsiteY38" fmla="*/ 68238 h 1491007"/>
              <a:gd name="connsiteX39" fmla="*/ 242002 w 1210993"/>
              <a:gd name="connsiteY39" fmla="*/ 40943 h 149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210993" h="1491007">
                <a:moveTo>
                  <a:pt x="282945" y="0"/>
                </a:moveTo>
                <a:cubicBezTo>
                  <a:pt x="264748" y="22746"/>
                  <a:pt x="242500" y="42774"/>
                  <a:pt x="228354" y="68238"/>
                </a:cubicBezTo>
                <a:cubicBezTo>
                  <a:pt x="176512" y="161553"/>
                  <a:pt x="260233" y="92479"/>
                  <a:pt x="173763" y="150125"/>
                </a:cubicBezTo>
                <a:cubicBezTo>
                  <a:pt x="92318" y="313018"/>
                  <a:pt x="218057" y="71068"/>
                  <a:pt x="91877" y="272955"/>
                </a:cubicBezTo>
                <a:cubicBezTo>
                  <a:pt x="84252" y="285154"/>
                  <a:pt x="83896" y="300675"/>
                  <a:pt x="78229" y="313898"/>
                </a:cubicBezTo>
                <a:cubicBezTo>
                  <a:pt x="27634" y="431949"/>
                  <a:pt x="69292" y="313414"/>
                  <a:pt x="37285" y="409432"/>
                </a:cubicBezTo>
                <a:cubicBezTo>
                  <a:pt x="32656" y="502020"/>
                  <a:pt x="0" y="708509"/>
                  <a:pt x="50933" y="818865"/>
                </a:cubicBezTo>
                <a:cubicBezTo>
                  <a:pt x="60465" y="839518"/>
                  <a:pt x="88254" y="845006"/>
                  <a:pt x="105524" y="859809"/>
                </a:cubicBezTo>
                <a:cubicBezTo>
                  <a:pt x="197465" y="938616"/>
                  <a:pt x="96926" y="867725"/>
                  <a:pt x="187411" y="928047"/>
                </a:cubicBezTo>
                <a:cubicBezTo>
                  <a:pt x="178312" y="941695"/>
                  <a:pt x="161477" y="952645"/>
                  <a:pt x="160115" y="968991"/>
                </a:cubicBezTo>
                <a:cubicBezTo>
                  <a:pt x="156694" y="1010044"/>
                  <a:pt x="155340" y="1054975"/>
                  <a:pt x="173763" y="1091821"/>
                </a:cubicBezTo>
                <a:cubicBezTo>
                  <a:pt x="200548" y="1145390"/>
                  <a:pt x="261089" y="1181883"/>
                  <a:pt x="310241" y="1214650"/>
                </a:cubicBezTo>
                <a:cubicBezTo>
                  <a:pt x="323889" y="1232847"/>
                  <a:pt x="334183" y="1254129"/>
                  <a:pt x="351184" y="1269241"/>
                </a:cubicBezTo>
                <a:cubicBezTo>
                  <a:pt x="375703" y="1291036"/>
                  <a:pt x="405775" y="1305635"/>
                  <a:pt x="433071" y="1323832"/>
                </a:cubicBezTo>
                <a:cubicBezTo>
                  <a:pt x="446719" y="1332931"/>
                  <a:pt x="458101" y="1347150"/>
                  <a:pt x="474014" y="1351128"/>
                </a:cubicBezTo>
                <a:lnTo>
                  <a:pt x="583196" y="1378424"/>
                </a:lnTo>
                <a:cubicBezTo>
                  <a:pt x="601393" y="1382973"/>
                  <a:pt x="619285" y="1388987"/>
                  <a:pt x="637787" y="1392071"/>
                </a:cubicBezTo>
                <a:lnTo>
                  <a:pt x="719674" y="1405719"/>
                </a:lnTo>
                <a:lnTo>
                  <a:pt x="801560" y="1433015"/>
                </a:lnTo>
                <a:cubicBezTo>
                  <a:pt x="815208" y="1437564"/>
                  <a:pt x="828547" y="1443173"/>
                  <a:pt x="842503" y="1446662"/>
                </a:cubicBezTo>
                <a:cubicBezTo>
                  <a:pt x="860700" y="1451211"/>
                  <a:pt x="878784" y="1456241"/>
                  <a:pt x="897094" y="1460310"/>
                </a:cubicBezTo>
                <a:cubicBezTo>
                  <a:pt x="919738" y="1465342"/>
                  <a:pt x="942829" y="1468332"/>
                  <a:pt x="965333" y="1473958"/>
                </a:cubicBezTo>
                <a:cubicBezTo>
                  <a:pt x="979290" y="1477447"/>
                  <a:pt x="992629" y="1483057"/>
                  <a:pt x="1006277" y="1487606"/>
                </a:cubicBezTo>
                <a:cubicBezTo>
                  <a:pt x="1038122" y="1483057"/>
                  <a:pt x="1074533" y="1491007"/>
                  <a:pt x="1101811" y="1473958"/>
                </a:cubicBezTo>
                <a:cubicBezTo>
                  <a:pt x="1117717" y="1464017"/>
                  <a:pt x="1107071" y="1436144"/>
                  <a:pt x="1115459" y="1419367"/>
                </a:cubicBezTo>
                <a:cubicBezTo>
                  <a:pt x="1125631" y="1399022"/>
                  <a:pt x="1142754" y="1382973"/>
                  <a:pt x="1156402" y="1364776"/>
                </a:cubicBezTo>
                <a:cubicBezTo>
                  <a:pt x="1184431" y="1280689"/>
                  <a:pt x="1158605" y="1366304"/>
                  <a:pt x="1183697" y="1228298"/>
                </a:cubicBezTo>
                <a:cubicBezTo>
                  <a:pt x="1187052" y="1209843"/>
                  <a:pt x="1192796" y="1191904"/>
                  <a:pt x="1197345" y="1173707"/>
                </a:cubicBezTo>
                <a:cubicBezTo>
                  <a:pt x="1201894" y="1132764"/>
                  <a:pt x="1210993" y="1092072"/>
                  <a:pt x="1210993" y="1050877"/>
                </a:cubicBezTo>
                <a:cubicBezTo>
                  <a:pt x="1210993" y="955234"/>
                  <a:pt x="1204972" y="859612"/>
                  <a:pt x="1197345" y="764274"/>
                </a:cubicBezTo>
                <a:cubicBezTo>
                  <a:pt x="1195334" y="739141"/>
                  <a:pt x="1161074" y="639476"/>
                  <a:pt x="1156402" y="627797"/>
                </a:cubicBezTo>
                <a:cubicBezTo>
                  <a:pt x="1138205" y="582304"/>
                  <a:pt x="1117306" y="537802"/>
                  <a:pt x="1101811" y="491319"/>
                </a:cubicBezTo>
                <a:cubicBezTo>
                  <a:pt x="1097262" y="477671"/>
                  <a:pt x="1094597" y="463243"/>
                  <a:pt x="1088163" y="450376"/>
                </a:cubicBezTo>
                <a:cubicBezTo>
                  <a:pt x="1080828" y="435705"/>
                  <a:pt x="1071369" y="422033"/>
                  <a:pt x="1060868" y="409432"/>
                </a:cubicBezTo>
                <a:cubicBezTo>
                  <a:pt x="1028031" y="370028"/>
                  <a:pt x="1019237" y="368031"/>
                  <a:pt x="978981" y="341194"/>
                </a:cubicBezTo>
                <a:cubicBezTo>
                  <a:pt x="965333" y="322997"/>
                  <a:pt x="951259" y="305112"/>
                  <a:pt x="938038" y="286603"/>
                </a:cubicBezTo>
                <a:cubicBezTo>
                  <a:pt x="918666" y="259482"/>
                  <a:pt x="892099" y="213368"/>
                  <a:pt x="869799" y="191068"/>
                </a:cubicBezTo>
                <a:cubicBezTo>
                  <a:pt x="820630" y="141899"/>
                  <a:pt x="820762" y="161577"/>
                  <a:pt x="774265" y="122830"/>
                </a:cubicBezTo>
                <a:cubicBezTo>
                  <a:pt x="724552" y="81403"/>
                  <a:pt x="747678" y="74148"/>
                  <a:pt x="678730" y="68238"/>
                </a:cubicBezTo>
                <a:cubicBezTo>
                  <a:pt x="356869" y="40650"/>
                  <a:pt x="393565" y="40943"/>
                  <a:pt x="242002" y="40943"/>
                </a:cubicBezTo>
              </a:path>
            </a:pathLst>
          </a:cu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662985" y="1835625"/>
            <a:ext cx="2043560" cy="1908231"/>
          </a:xfrm>
          <a:custGeom>
            <a:avLst/>
            <a:gdLst>
              <a:gd name="connsiteX0" fmla="*/ 600502 w 2043560"/>
              <a:gd name="connsiteY0" fmla="*/ 0 h 1908231"/>
              <a:gd name="connsiteX1" fmla="*/ 518615 w 2043560"/>
              <a:gd name="connsiteY1" fmla="*/ 27295 h 1908231"/>
              <a:gd name="connsiteX2" fmla="*/ 450376 w 2043560"/>
              <a:gd name="connsiteY2" fmla="*/ 122830 h 1908231"/>
              <a:gd name="connsiteX3" fmla="*/ 368490 w 2043560"/>
              <a:gd name="connsiteY3" fmla="*/ 191069 h 1908231"/>
              <a:gd name="connsiteX4" fmla="*/ 300251 w 2043560"/>
              <a:gd name="connsiteY4" fmla="*/ 300251 h 1908231"/>
              <a:gd name="connsiteX5" fmla="*/ 272955 w 2043560"/>
              <a:gd name="connsiteY5" fmla="*/ 409433 h 1908231"/>
              <a:gd name="connsiteX6" fmla="*/ 259308 w 2043560"/>
              <a:gd name="connsiteY6" fmla="*/ 1009934 h 1908231"/>
              <a:gd name="connsiteX7" fmla="*/ 232012 w 2043560"/>
              <a:gd name="connsiteY7" fmla="*/ 1091821 h 1908231"/>
              <a:gd name="connsiteX8" fmla="*/ 218364 w 2043560"/>
              <a:gd name="connsiteY8" fmla="*/ 1132764 h 1908231"/>
              <a:gd name="connsiteX9" fmla="*/ 109182 w 2043560"/>
              <a:gd name="connsiteY9" fmla="*/ 1255594 h 1908231"/>
              <a:gd name="connsiteX10" fmla="*/ 68239 w 2043560"/>
              <a:gd name="connsiteY10" fmla="*/ 1282889 h 1908231"/>
              <a:gd name="connsiteX11" fmla="*/ 0 w 2043560"/>
              <a:gd name="connsiteY11" fmla="*/ 1364776 h 1908231"/>
              <a:gd name="connsiteX12" fmla="*/ 13648 w 2043560"/>
              <a:gd name="connsiteY12" fmla="*/ 1774209 h 1908231"/>
              <a:gd name="connsiteX13" fmla="*/ 81887 w 2043560"/>
              <a:gd name="connsiteY13" fmla="*/ 1828800 h 1908231"/>
              <a:gd name="connsiteX14" fmla="*/ 122830 w 2043560"/>
              <a:gd name="connsiteY14" fmla="*/ 1856095 h 1908231"/>
              <a:gd name="connsiteX15" fmla="*/ 191069 w 2043560"/>
              <a:gd name="connsiteY15" fmla="*/ 1869743 h 1908231"/>
              <a:gd name="connsiteX16" fmla="*/ 423081 w 2043560"/>
              <a:gd name="connsiteY16" fmla="*/ 1883391 h 1908231"/>
              <a:gd name="connsiteX17" fmla="*/ 668740 w 2043560"/>
              <a:gd name="connsiteY17" fmla="*/ 1883391 h 1908231"/>
              <a:gd name="connsiteX18" fmla="*/ 859809 w 2043560"/>
              <a:gd name="connsiteY18" fmla="*/ 1828800 h 1908231"/>
              <a:gd name="connsiteX19" fmla="*/ 1364776 w 2043560"/>
              <a:gd name="connsiteY19" fmla="*/ 1801504 h 1908231"/>
              <a:gd name="connsiteX20" fmla="*/ 1419367 w 2043560"/>
              <a:gd name="connsiteY20" fmla="*/ 1760561 h 1908231"/>
              <a:gd name="connsiteX21" fmla="*/ 1501254 w 2043560"/>
              <a:gd name="connsiteY21" fmla="*/ 1665027 h 1908231"/>
              <a:gd name="connsiteX22" fmla="*/ 1610436 w 2043560"/>
              <a:gd name="connsiteY22" fmla="*/ 1542197 h 1908231"/>
              <a:gd name="connsiteX23" fmla="*/ 1637731 w 2043560"/>
              <a:gd name="connsiteY23" fmla="*/ 1473958 h 1908231"/>
              <a:gd name="connsiteX24" fmla="*/ 1692322 w 2043560"/>
              <a:gd name="connsiteY24" fmla="*/ 1351128 h 1908231"/>
              <a:gd name="connsiteX25" fmla="*/ 1705970 w 2043560"/>
              <a:gd name="connsiteY25" fmla="*/ 1282889 h 1908231"/>
              <a:gd name="connsiteX26" fmla="*/ 1733266 w 2043560"/>
              <a:gd name="connsiteY26" fmla="*/ 1241946 h 1908231"/>
              <a:gd name="connsiteX27" fmla="*/ 1828800 w 2043560"/>
              <a:gd name="connsiteY27" fmla="*/ 1146412 h 1908231"/>
              <a:gd name="connsiteX28" fmla="*/ 1897039 w 2043560"/>
              <a:gd name="connsiteY28" fmla="*/ 1064525 h 1908231"/>
              <a:gd name="connsiteX29" fmla="*/ 1924334 w 2043560"/>
              <a:gd name="connsiteY29" fmla="*/ 1009934 h 1908231"/>
              <a:gd name="connsiteX30" fmla="*/ 1992573 w 2043560"/>
              <a:gd name="connsiteY30" fmla="*/ 887104 h 1908231"/>
              <a:gd name="connsiteX31" fmla="*/ 1869743 w 2043560"/>
              <a:gd name="connsiteY31" fmla="*/ 709683 h 1908231"/>
              <a:gd name="connsiteX32" fmla="*/ 1787857 w 2043560"/>
              <a:gd name="connsiteY32" fmla="*/ 586854 h 1908231"/>
              <a:gd name="connsiteX33" fmla="*/ 1733266 w 2043560"/>
              <a:gd name="connsiteY33" fmla="*/ 545910 h 1908231"/>
              <a:gd name="connsiteX34" fmla="*/ 1678675 w 2043560"/>
              <a:gd name="connsiteY34" fmla="*/ 477672 h 1908231"/>
              <a:gd name="connsiteX35" fmla="*/ 1596788 w 2043560"/>
              <a:gd name="connsiteY35" fmla="*/ 409433 h 1908231"/>
              <a:gd name="connsiteX36" fmla="*/ 1555845 w 2043560"/>
              <a:gd name="connsiteY36" fmla="*/ 395785 h 1908231"/>
              <a:gd name="connsiteX37" fmla="*/ 1378424 w 2043560"/>
              <a:gd name="connsiteY37" fmla="*/ 313898 h 1908231"/>
              <a:gd name="connsiteX38" fmla="*/ 1337481 w 2043560"/>
              <a:gd name="connsiteY38" fmla="*/ 272955 h 1908231"/>
              <a:gd name="connsiteX39" fmla="*/ 1269242 w 2043560"/>
              <a:gd name="connsiteY39" fmla="*/ 218364 h 1908231"/>
              <a:gd name="connsiteX40" fmla="*/ 1201003 w 2043560"/>
              <a:gd name="connsiteY40" fmla="*/ 191069 h 1908231"/>
              <a:gd name="connsiteX41" fmla="*/ 1132764 w 2043560"/>
              <a:gd name="connsiteY41" fmla="*/ 136477 h 1908231"/>
              <a:gd name="connsiteX42" fmla="*/ 832514 w 2043560"/>
              <a:gd name="connsiteY42" fmla="*/ 95534 h 1908231"/>
              <a:gd name="connsiteX43" fmla="*/ 709684 w 2043560"/>
              <a:gd name="connsiteY43" fmla="*/ 54591 h 1908231"/>
              <a:gd name="connsiteX44" fmla="*/ 627797 w 2043560"/>
              <a:gd name="connsiteY44" fmla="*/ 27295 h 1908231"/>
              <a:gd name="connsiteX45" fmla="*/ 600502 w 2043560"/>
              <a:gd name="connsiteY45" fmla="*/ 0 h 19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043560" h="1908231">
                <a:moveTo>
                  <a:pt x="600502" y="0"/>
                </a:moveTo>
                <a:cubicBezTo>
                  <a:pt x="573206" y="9098"/>
                  <a:pt x="542555" y="11335"/>
                  <a:pt x="518615" y="27295"/>
                </a:cubicBezTo>
                <a:cubicBezTo>
                  <a:pt x="500179" y="39586"/>
                  <a:pt x="466962" y="102927"/>
                  <a:pt x="450376" y="122830"/>
                </a:cubicBezTo>
                <a:cubicBezTo>
                  <a:pt x="417538" y="162235"/>
                  <a:pt x="408747" y="164230"/>
                  <a:pt x="368490" y="191069"/>
                </a:cubicBezTo>
                <a:cubicBezTo>
                  <a:pt x="346834" y="223552"/>
                  <a:pt x="316716" y="267322"/>
                  <a:pt x="300251" y="300251"/>
                </a:cubicBezTo>
                <a:cubicBezTo>
                  <a:pt x="286262" y="328230"/>
                  <a:pt x="278146" y="383476"/>
                  <a:pt x="272955" y="409433"/>
                </a:cubicBezTo>
                <a:cubicBezTo>
                  <a:pt x="268406" y="609600"/>
                  <a:pt x="271299" y="810075"/>
                  <a:pt x="259308" y="1009934"/>
                </a:cubicBezTo>
                <a:cubicBezTo>
                  <a:pt x="257585" y="1038655"/>
                  <a:pt x="241111" y="1064525"/>
                  <a:pt x="232012" y="1091821"/>
                </a:cubicBezTo>
                <a:cubicBezTo>
                  <a:pt x="227463" y="1105469"/>
                  <a:pt x="226344" y="1120794"/>
                  <a:pt x="218364" y="1132764"/>
                </a:cubicBezTo>
                <a:cubicBezTo>
                  <a:pt x="185546" y="1181992"/>
                  <a:pt x="165273" y="1218200"/>
                  <a:pt x="109182" y="1255594"/>
                </a:cubicBezTo>
                <a:cubicBezTo>
                  <a:pt x="95534" y="1264692"/>
                  <a:pt x="80840" y="1272388"/>
                  <a:pt x="68239" y="1282889"/>
                </a:cubicBezTo>
                <a:cubicBezTo>
                  <a:pt x="28835" y="1315726"/>
                  <a:pt x="26838" y="1324520"/>
                  <a:pt x="0" y="1364776"/>
                </a:cubicBezTo>
                <a:cubicBezTo>
                  <a:pt x="4549" y="1501254"/>
                  <a:pt x="1285" y="1638216"/>
                  <a:pt x="13648" y="1774209"/>
                </a:cubicBezTo>
                <a:cubicBezTo>
                  <a:pt x="18030" y="1822413"/>
                  <a:pt x="52478" y="1814096"/>
                  <a:pt x="81887" y="1828800"/>
                </a:cubicBezTo>
                <a:cubicBezTo>
                  <a:pt x="96558" y="1836135"/>
                  <a:pt x="107472" y="1850336"/>
                  <a:pt x="122830" y="1856095"/>
                </a:cubicBezTo>
                <a:cubicBezTo>
                  <a:pt x="144550" y="1864240"/>
                  <a:pt x="167967" y="1867643"/>
                  <a:pt x="191069" y="1869743"/>
                </a:cubicBezTo>
                <a:cubicBezTo>
                  <a:pt x="268222" y="1876757"/>
                  <a:pt x="345744" y="1878842"/>
                  <a:pt x="423081" y="1883391"/>
                </a:cubicBezTo>
                <a:cubicBezTo>
                  <a:pt x="531254" y="1898845"/>
                  <a:pt x="544538" y="1908231"/>
                  <a:pt x="668740" y="1883391"/>
                </a:cubicBezTo>
                <a:cubicBezTo>
                  <a:pt x="1026298" y="1811879"/>
                  <a:pt x="634915" y="1863400"/>
                  <a:pt x="859809" y="1828800"/>
                </a:cubicBezTo>
                <a:cubicBezTo>
                  <a:pt x="1041938" y="1800780"/>
                  <a:pt x="1141232" y="1809213"/>
                  <a:pt x="1364776" y="1801504"/>
                </a:cubicBezTo>
                <a:cubicBezTo>
                  <a:pt x="1382973" y="1787856"/>
                  <a:pt x="1403283" y="1776645"/>
                  <a:pt x="1419367" y="1760561"/>
                </a:cubicBezTo>
                <a:cubicBezTo>
                  <a:pt x="1527246" y="1652683"/>
                  <a:pt x="1397257" y="1754168"/>
                  <a:pt x="1501254" y="1665027"/>
                </a:cubicBezTo>
                <a:cubicBezTo>
                  <a:pt x="1558993" y="1615536"/>
                  <a:pt x="1576536" y="1626949"/>
                  <a:pt x="1610436" y="1542197"/>
                </a:cubicBezTo>
                <a:cubicBezTo>
                  <a:pt x="1619534" y="1519451"/>
                  <a:pt x="1627781" y="1496345"/>
                  <a:pt x="1637731" y="1473958"/>
                </a:cubicBezTo>
                <a:cubicBezTo>
                  <a:pt x="1662550" y="1418115"/>
                  <a:pt x="1673647" y="1413379"/>
                  <a:pt x="1692322" y="1351128"/>
                </a:cubicBezTo>
                <a:cubicBezTo>
                  <a:pt x="1698987" y="1328909"/>
                  <a:pt x="1697825" y="1304609"/>
                  <a:pt x="1705970" y="1282889"/>
                </a:cubicBezTo>
                <a:cubicBezTo>
                  <a:pt x="1711729" y="1267531"/>
                  <a:pt x="1723732" y="1255293"/>
                  <a:pt x="1733266" y="1241946"/>
                </a:cubicBezTo>
                <a:cubicBezTo>
                  <a:pt x="1782259" y="1173356"/>
                  <a:pt x="1761610" y="1196804"/>
                  <a:pt x="1828800" y="1146412"/>
                </a:cubicBezTo>
                <a:cubicBezTo>
                  <a:pt x="1911289" y="981437"/>
                  <a:pt x="1800584" y="1180272"/>
                  <a:pt x="1897039" y="1064525"/>
                </a:cubicBezTo>
                <a:cubicBezTo>
                  <a:pt x="1910063" y="1048896"/>
                  <a:pt x="1914454" y="1027719"/>
                  <a:pt x="1924334" y="1009934"/>
                </a:cubicBezTo>
                <a:cubicBezTo>
                  <a:pt x="2010018" y="855702"/>
                  <a:pt x="1927129" y="1017994"/>
                  <a:pt x="1992573" y="887104"/>
                </a:cubicBezTo>
                <a:cubicBezTo>
                  <a:pt x="1914022" y="651450"/>
                  <a:pt x="2043560" y="999376"/>
                  <a:pt x="1869743" y="709683"/>
                </a:cubicBezTo>
                <a:cubicBezTo>
                  <a:pt x="1850252" y="677197"/>
                  <a:pt x="1816286" y="615283"/>
                  <a:pt x="1787857" y="586854"/>
                </a:cubicBezTo>
                <a:cubicBezTo>
                  <a:pt x="1771773" y="570770"/>
                  <a:pt x="1751463" y="559558"/>
                  <a:pt x="1733266" y="545910"/>
                </a:cubicBezTo>
                <a:cubicBezTo>
                  <a:pt x="1710861" y="478696"/>
                  <a:pt x="1735658" y="525158"/>
                  <a:pt x="1678675" y="477672"/>
                </a:cubicBezTo>
                <a:cubicBezTo>
                  <a:pt x="1633398" y="439941"/>
                  <a:pt x="1647616" y="434847"/>
                  <a:pt x="1596788" y="409433"/>
                </a:cubicBezTo>
                <a:cubicBezTo>
                  <a:pt x="1583921" y="402999"/>
                  <a:pt x="1569315" y="400836"/>
                  <a:pt x="1555845" y="395785"/>
                </a:cubicBezTo>
                <a:cubicBezTo>
                  <a:pt x="1501149" y="375274"/>
                  <a:pt x="1424277" y="343077"/>
                  <a:pt x="1378424" y="313898"/>
                </a:cubicBezTo>
                <a:cubicBezTo>
                  <a:pt x="1362141" y="303536"/>
                  <a:pt x="1352006" y="285665"/>
                  <a:pt x="1337481" y="272955"/>
                </a:cubicBezTo>
                <a:cubicBezTo>
                  <a:pt x="1315559" y="253773"/>
                  <a:pt x="1294220" y="233351"/>
                  <a:pt x="1269242" y="218364"/>
                </a:cubicBezTo>
                <a:cubicBezTo>
                  <a:pt x="1248235" y="205760"/>
                  <a:pt x="1223749" y="200167"/>
                  <a:pt x="1201003" y="191069"/>
                </a:cubicBezTo>
                <a:cubicBezTo>
                  <a:pt x="1178257" y="172872"/>
                  <a:pt x="1157001" y="152635"/>
                  <a:pt x="1132764" y="136477"/>
                </a:cubicBezTo>
                <a:cubicBezTo>
                  <a:pt x="1039715" y="74444"/>
                  <a:pt x="957813" y="102495"/>
                  <a:pt x="832514" y="95534"/>
                </a:cubicBezTo>
                <a:cubicBezTo>
                  <a:pt x="648115" y="64800"/>
                  <a:pt x="824825" y="105765"/>
                  <a:pt x="709684" y="54591"/>
                </a:cubicBezTo>
                <a:cubicBezTo>
                  <a:pt x="683392" y="42906"/>
                  <a:pt x="655093" y="36393"/>
                  <a:pt x="627797" y="27295"/>
                </a:cubicBezTo>
                <a:lnTo>
                  <a:pt x="600502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52800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495801" y="2743201"/>
            <a:ext cx="544559" cy="492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572000" y="2743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18114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57600" y="152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893842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667001" y="4495800"/>
            <a:ext cx="4606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Exists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 on this path 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 such that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 ≤</a:t>
            </a: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7349310" y="4356403"/>
                <a:ext cx="1213153" cy="6481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9310" y="4356403"/>
                <a:ext cx="1213153" cy="6481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1487683" y="4495800"/>
            <a:ext cx="1159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Goal: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748" y="2743200"/>
                <a:ext cx="1037656" cy="369332"/>
              </a:xfrm>
              <a:prstGeom prst="rect">
                <a:avLst/>
              </a:prstGeom>
              <a:blipFill>
                <a:blip r:embed="rId3"/>
                <a:stretch>
                  <a:fillRect t="-8197" r="-470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Calibri"/>
                  </a:rPr>
                  <a:t> nodes</a:t>
                </a:r>
                <a:endParaRPr lang="en-US" baseline="-25000" dirty="0">
                  <a:latin typeface="Calibri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6041" y="3026664"/>
                <a:ext cx="1057725" cy="369332"/>
              </a:xfrm>
              <a:prstGeom prst="rect">
                <a:avLst/>
              </a:prstGeom>
              <a:blipFill>
                <a:blip r:embed="rId4"/>
                <a:stretch>
                  <a:fillRect t="-10000" r="-5202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385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42" grpId="0" animBg="1"/>
      <p:bldP spid="45" grpId="0" animBg="1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algorithms and competitive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537181" y="1881520"/>
                <a:ext cx="8458200" cy="20464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At </a:t>
                </a:r>
                <a:r>
                  <a:rPr lang="en-US" sz="2400" dirty="0">
                    <a:latin typeface="Corbel" panose="020B0503020204020204" pitchFamily="34" charset="0"/>
                  </a:rPr>
                  <a:t>any time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, </a:t>
                </a: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maintain </a:t>
                </a:r>
                <a:r>
                  <a:rPr lang="en-US" sz="2400" dirty="0">
                    <a:latin typeface="Corbel" panose="020B0503020204020204" pitchFamily="34" charset="0"/>
                  </a:rPr>
                  <a:t>a solution for the current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input</a:t>
                </a: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past </a:t>
                </a:r>
                <a:r>
                  <a:rPr lang="en-US" sz="2400" dirty="0">
                    <a:latin typeface="Corbel" panose="020B0503020204020204" pitchFamily="34" charset="0"/>
                  </a:rPr>
                  <a:t>decisions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are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>irrevocable</a:t>
                </a:r>
                <a:r>
                  <a:rPr lang="en-US" sz="2400" dirty="0">
                    <a:latin typeface="Corbel" panose="020B0503020204020204" pitchFamily="34" charset="0"/>
                  </a:rPr>
                  <a:t>	</a:t>
                </a:r>
                <a:endParaRPr lang="en-US" sz="2400" dirty="0" smtClean="0">
                  <a:latin typeface="Corbel" panose="020B0503020204020204" pitchFamily="34" charset="0"/>
                </a:endParaRPr>
              </a:p>
              <a:p>
                <a:pPr marL="714375" lvl="2">
                  <a:spcBef>
                    <a:spcPct val="20000"/>
                  </a:spcBef>
                  <a:defRPr/>
                </a:pPr>
                <a:r>
                  <a:rPr lang="en-US" sz="2400" dirty="0" smtClean="0">
                    <a:latin typeface="Corbel" panose="020B0503020204020204" pitchFamily="34" charset="0"/>
                  </a:rPr>
                  <a:t>solution </a:t>
                </a:r>
                <a:r>
                  <a:rPr lang="en-US" sz="2400" dirty="0">
                    <a:latin typeface="Corbel" panose="020B0503020204020204" pitchFamily="34" charset="0"/>
                  </a:rPr>
                  <a:t>should be comparable to the </a:t>
                </a:r>
                <a:r>
                  <a:rPr lang="en-US" sz="24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best </a:t>
                </a:r>
                <a:r>
                  <a:rPr lang="en-US" sz="24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offline </a:t>
                </a:r>
                <a:r>
                  <a:rPr lang="en-US" sz="2400" dirty="0" smtClean="0">
                    <a:latin typeface="Corbel" panose="020B0503020204020204" pitchFamily="34" charset="0"/>
                  </a:rPr>
                  <a:t>algorithm </a:t>
                </a:r>
                <a:br>
                  <a:rPr lang="en-US" sz="2400" dirty="0" smtClean="0">
                    <a:latin typeface="Corbel" panose="020B0503020204020204" pitchFamily="34" charset="0"/>
                  </a:rPr>
                </a:br>
                <a:r>
                  <a:rPr lang="en-US" sz="2400" dirty="0" smtClean="0">
                    <a:latin typeface="Corbel" panose="020B0503020204020204" pitchFamily="34" charset="0"/>
                  </a:rPr>
                  <a:t>	which </a:t>
                </a:r>
                <a:r>
                  <a:rPr lang="en-US" sz="2400" dirty="0">
                    <a:latin typeface="Corbel" panose="020B0503020204020204" pitchFamily="34" charset="0"/>
                  </a:rPr>
                  <a:t>knows the input till time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. 	</a:t>
                </a:r>
              </a:p>
              <a:p>
                <a:pPr>
                  <a:spcBef>
                    <a:spcPct val="20000"/>
                  </a:spcBef>
                  <a:defRPr/>
                </a:pPr>
                <a:endParaRPr lang="en-US" sz="24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7181" y="1881520"/>
                <a:ext cx="8458200" cy="2046425"/>
              </a:xfrm>
              <a:prstGeom prst="rect">
                <a:avLst/>
              </a:prstGeom>
              <a:blipFill>
                <a:blip r:embed="rId2"/>
                <a:stretch>
                  <a:fillRect l="-1081" t="-2388" r="-288" b="-11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35932" y="4444958"/>
                <a:ext cx="844308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Competitive ratio  </a:t>
                </a:r>
                <a:r>
                  <a:rPr lang="en-US" sz="2400" dirty="0">
                    <a:latin typeface="Corbel" panose="020B0503020204020204" pitchFamily="34" charset="0"/>
                  </a:rPr>
                  <a:t>of an on-line algorithm on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…</m:t>
                    </m:r>
                  </m:oMath>
                </a14:m>
                <a:endParaRPr lang="en-IN" sz="2400" dirty="0">
                  <a:latin typeface="Corbel" panose="020B0503020204020204" pitchFamily="34" charset="0"/>
                </a:endParaRPr>
              </a:p>
              <a:p>
                <a:r>
                  <a:rPr lang="en-US" sz="2000" dirty="0">
                    <a:latin typeface="Corbel" panose="020B0503020204020204" pitchFamily="34" charset="0"/>
                  </a:rPr>
                  <a:t>                          </a:t>
                </a:r>
              </a:p>
              <a:p>
                <a:endParaRPr lang="en-IN" sz="20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932" y="4444958"/>
                <a:ext cx="8443081" cy="1077218"/>
              </a:xfrm>
              <a:prstGeom prst="rect">
                <a:avLst/>
              </a:prstGeom>
              <a:blipFill>
                <a:blip r:embed="rId3"/>
                <a:stretch>
                  <a:fillRect l="-1155" t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40932" y="4984661"/>
                <a:ext cx="4539384" cy="7294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sup</m:t>
                          </m:r>
                        </m:e>
                        <m:lim>
                          <m:r>
                            <a:rPr lang="en-US" sz="2000" i="1">
                              <a:latin typeface="Cambria Math"/>
                            </a:rPr>
                            <m:t>𝑡</m:t>
                          </m:r>
                        </m:lim>
                      </m:limLow>
                      <m:r>
                        <a:rPr lang="en-US" sz="2000" i="1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cost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solution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produced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at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time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𝑡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optimal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solution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cost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for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N" sz="20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932" y="4984661"/>
                <a:ext cx="4539384" cy="7294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12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/>
          <p:cNvSpPr/>
          <p:nvPr/>
        </p:nvSpPr>
        <p:spPr>
          <a:xfrm>
            <a:off x="3569539" y="1728212"/>
            <a:ext cx="2380130" cy="1929389"/>
          </a:xfrm>
          <a:custGeom>
            <a:avLst/>
            <a:gdLst>
              <a:gd name="connsiteX0" fmla="*/ 301876 w 2380130"/>
              <a:gd name="connsiteY0" fmla="*/ 18702 h 1929389"/>
              <a:gd name="connsiteX1" fmla="*/ 274580 w 2380130"/>
              <a:gd name="connsiteY1" fmla="*/ 59646 h 1929389"/>
              <a:gd name="connsiteX2" fmla="*/ 219989 w 2380130"/>
              <a:gd name="connsiteY2" fmla="*/ 127885 h 1929389"/>
              <a:gd name="connsiteX3" fmla="*/ 138103 w 2380130"/>
              <a:gd name="connsiteY3" fmla="*/ 346249 h 1929389"/>
              <a:gd name="connsiteX4" fmla="*/ 97160 w 2380130"/>
              <a:gd name="connsiteY4" fmla="*/ 428135 h 1929389"/>
              <a:gd name="connsiteX5" fmla="*/ 56216 w 2380130"/>
              <a:gd name="connsiteY5" fmla="*/ 523670 h 1929389"/>
              <a:gd name="connsiteX6" fmla="*/ 1625 w 2380130"/>
              <a:gd name="connsiteY6" fmla="*/ 660147 h 1929389"/>
              <a:gd name="connsiteX7" fmla="*/ 15273 w 2380130"/>
              <a:gd name="connsiteY7" fmla="*/ 892159 h 1929389"/>
              <a:gd name="connsiteX8" fmla="*/ 56216 w 2380130"/>
              <a:gd name="connsiteY8" fmla="*/ 933102 h 1929389"/>
              <a:gd name="connsiteX9" fmla="*/ 138103 w 2380130"/>
              <a:gd name="connsiteY9" fmla="*/ 1014989 h 1929389"/>
              <a:gd name="connsiteX10" fmla="*/ 219989 w 2380130"/>
              <a:gd name="connsiteY10" fmla="*/ 1083228 h 1929389"/>
              <a:gd name="connsiteX11" fmla="*/ 301876 w 2380130"/>
              <a:gd name="connsiteY11" fmla="*/ 1110523 h 1929389"/>
              <a:gd name="connsiteX12" fmla="*/ 342819 w 2380130"/>
              <a:gd name="connsiteY12" fmla="*/ 1124171 h 1929389"/>
              <a:gd name="connsiteX13" fmla="*/ 383762 w 2380130"/>
              <a:gd name="connsiteY13" fmla="*/ 1137819 h 1929389"/>
              <a:gd name="connsiteX14" fmla="*/ 424706 w 2380130"/>
              <a:gd name="connsiteY14" fmla="*/ 1165114 h 1929389"/>
              <a:gd name="connsiteX15" fmla="*/ 574831 w 2380130"/>
              <a:gd name="connsiteY15" fmla="*/ 1192410 h 1929389"/>
              <a:gd name="connsiteX16" fmla="*/ 656718 w 2380130"/>
              <a:gd name="connsiteY16" fmla="*/ 1219705 h 1929389"/>
              <a:gd name="connsiteX17" fmla="*/ 834139 w 2380130"/>
              <a:gd name="connsiteY17" fmla="*/ 1247001 h 1929389"/>
              <a:gd name="connsiteX18" fmla="*/ 902377 w 2380130"/>
              <a:gd name="connsiteY18" fmla="*/ 1260649 h 1929389"/>
              <a:gd name="connsiteX19" fmla="*/ 1380049 w 2380130"/>
              <a:gd name="connsiteY19" fmla="*/ 1247001 h 1929389"/>
              <a:gd name="connsiteX20" fmla="*/ 1407345 w 2380130"/>
              <a:gd name="connsiteY20" fmla="*/ 1206058 h 1929389"/>
              <a:gd name="connsiteX21" fmla="*/ 1475583 w 2380130"/>
              <a:gd name="connsiteY21" fmla="*/ 1192410 h 1929389"/>
              <a:gd name="connsiteX22" fmla="*/ 1557470 w 2380130"/>
              <a:gd name="connsiteY22" fmla="*/ 1165114 h 1929389"/>
              <a:gd name="connsiteX23" fmla="*/ 1612061 w 2380130"/>
              <a:gd name="connsiteY23" fmla="*/ 1151467 h 1929389"/>
              <a:gd name="connsiteX24" fmla="*/ 1707595 w 2380130"/>
              <a:gd name="connsiteY24" fmla="*/ 1165114 h 1929389"/>
              <a:gd name="connsiteX25" fmla="*/ 1748539 w 2380130"/>
              <a:gd name="connsiteY25" fmla="*/ 1178762 h 1929389"/>
              <a:gd name="connsiteX26" fmla="*/ 1775834 w 2380130"/>
              <a:gd name="connsiteY26" fmla="*/ 1219705 h 1929389"/>
              <a:gd name="connsiteX27" fmla="*/ 1816777 w 2380130"/>
              <a:gd name="connsiteY27" fmla="*/ 1260649 h 1929389"/>
              <a:gd name="connsiteX28" fmla="*/ 1830425 w 2380130"/>
              <a:gd name="connsiteY28" fmla="*/ 1301592 h 1929389"/>
              <a:gd name="connsiteX29" fmla="*/ 1844073 w 2380130"/>
              <a:gd name="connsiteY29" fmla="*/ 1356183 h 1929389"/>
              <a:gd name="connsiteX30" fmla="*/ 1885016 w 2380130"/>
              <a:gd name="connsiteY30" fmla="*/ 1410774 h 1929389"/>
              <a:gd name="connsiteX31" fmla="*/ 1925960 w 2380130"/>
              <a:gd name="connsiteY31" fmla="*/ 1506308 h 1929389"/>
              <a:gd name="connsiteX32" fmla="*/ 1953255 w 2380130"/>
              <a:gd name="connsiteY32" fmla="*/ 1547252 h 1929389"/>
              <a:gd name="connsiteX33" fmla="*/ 2035142 w 2380130"/>
              <a:gd name="connsiteY33" fmla="*/ 1683729 h 1929389"/>
              <a:gd name="connsiteX34" fmla="*/ 2062437 w 2380130"/>
              <a:gd name="connsiteY34" fmla="*/ 1724673 h 1929389"/>
              <a:gd name="connsiteX35" fmla="*/ 2103380 w 2380130"/>
              <a:gd name="connsiteY35" fmla="*/ 1751968 h 1929389"/>
              <a:gd name="connsiteX36" fmla="*/ 2130676 w 2380130"/>
              <a:gd name="connsiteY36" fmla="*/ 1792911 h 1929389"/>
              <a:gd name="connsiteX37" fmla="*/ 2171619 w 2380130"/>
              <a:gd name="connsiteY37" fmla="*/ 1820207 h 1929389"/>
              <a:gd name="connsiteX38" fmla="*/ 2185267 w 2380130"/>
              <a:gd name="connsiteY38" fmla="*/ 1861150 h 1929389"/>
              <a:gd name="connsiteX39" fmla="*/ 2253506 w 2380130"/>
              <a:gd name="connsiteY39" fmla="*/ 1929389 h 1929389"/>
              <a:gd name="connsiteX40" fmla="*/ 2349040 w 2380130"/>
              <a:gd name="connsiteY40" fmla="*/ 1915741 h 1929389"/>
              <a:gd name="connsiteX41" fmla="*/ 2376336 w 2380130"/>
              <a:gd name="connsiteY41" fmla="*/ 1874798 h 1929389"/>
              <a:gd name="connsiteX42" fmla="*/ 2362688 w 2380130"/>
              <a:gd name="connsiteY42" fmla="*/ 1670082 h 1929389"/>
              <a:gd name="connsiteX43" fmla="*/ 2335392 w 2380130"/>
              <a:gd name="connsiteY43" fmla="*/ 1506308 h 1929389"/>
              <a:gd name="connsiteX44" fmla="*/ 2294449 w 2380130"/>
              <a:gd name="connsiteY44" fmla="*/ 1383479 h 1929389"/>
              <a:gd name="connsiteX45" fmla="*/ 2280801 w 2380130"/>
              <a:gd name="connsiteY45" fmla="*/ 1342535 h 1929389"/>
              <a:gd name="connsiteX46" fmla="*/ 2267154 w 2380130"/>
              <a:gd name="connsiteY46" fmla="*/ 1301592 h 1929389"/>
              <a:gd name="connsiteX47" fmla="*/ 2212562 w 2380130"/>
              <a:gd name="connsiteY47" fmla="*/ 1192410 h 1929389"/>
              <a:gd name="connsiteX48" fmla="*/ 2157971 w 2380130"/>
              <a:gd name="connsiteY48" fmla="*/ 1069580 h 1929389"/>
              <a:gd name="connsiteX49" fmla="*/ 2103380 w 2380130"/>
              <a:gd name="connsiteY49" fmla="*/ 946750 h 1929389"/>
              <a:gd name="connsiteX50" fmla="*/ 2021494 w 2380130"/>
              <a:gd name="connsiteY50" fmla="*/ 864864 h 1929389"/>
              <a:gd name="connsiteX51" fmla="*/ 1939607 w 2380130"/>
              <a:gd name="connsiteY51" fmla="*/ 837568 h 1929389"/>
              <a:gd name="connsiteX52" fmla="*/ 1543822 w 2380130"/>
              <a:gd name="connsiteY52" fmla="*/ 851216 h 1929389"/>
              <a:gd name="connsiteX53" fmla="*/ 1475583 w 2380130"/>
              <a:gd name="connsiteY53" fmla="*/ 864864 h 1929389"/>
              <a:gd name="connsiteX54" fmla="*/ 943321 w 2380130"/>
              <a:gd name="connsiteY54" fmla="*/ 851216 h 1929389"/>
              <a:gd name="connsiteX55" fmla="*/ 806843 w 2380130"/>
              <a:gd name="connsiteY55" fmla="*/ 810273 h 1929389"/>
              <a:gd name="connsiteX56" fmla="*/ 670365 w 2380130"/>
              <a:gd name="connsiteY56" fmla="*/ 782977 h 1929389"/>
              <a:gd name="connsiteX57" fmla="*/ 588479 w 2380130"/>
              <a:gd name="connsiteY57" fmla="*/ 755682 h 1929389"/>
              <a:gd name="connsiteX58" fmla="*/ 547536 w 2380130"/>
              <a:gd name="connsiteY58" fmla="*/ 728386 h 1929389"/>
              <a:gd name="connsiteX59" fmla="*/ 465649 w 2380130"/>
              <a:gd name="connsiteY59" fmla="*/ 687443 h 1929389"/>
              <a:gd name="connsiteX60" fmla="*/ 479297 w 2380130"/>
              <a:gd name="connsiteY60" fmla="*/ 537317 h 1929389"/>
              <a:gd name="connsiteX61" fmla="*/ 520240 w 2380130"/>
              <a:gd name="connsiteY61" fmla="*/ 400840 h 1929389"/>
              <a:gd name="connsiteX62" fmla="*/ 547536 w 2380130"/>
              <a:gd name="connsiteY62" fmla="*/ 318953 h 1929389"/>
              <a:gd name="connsiteX63" fmla="*/ 588479 w 2380130"/>
              <a:gd name="connsiteY63" fmla="*/ 264362 h 1929389"/>
              <a:gd name="connsiteX64" fmla="*/ 574831 w 2380130"/>
              <a:gd name="connsiteY64" fmla="*/ 168828 h 1929389"/>
              <a:gd name="connsiteX65" fmla="*/ 561183 w 2380130"/>
              <a:gd name="connsiteY65" fmla="*/ 127885 h 1929389"/>
              <a:gd name="connsiteX66" fmla="*/ 547536 w 2380130"/>
              <a:gd name="connsiteY66" fmla="*/ 45998 h 1929389"/>
              <a:gd name="connsiteX67" fmla="*/ 301876 w 2380130"/>
              <a:gd name="connsiteY67" fmla="*/ 18702 h 19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380130" h="1929389">
                <a:moveTo>
                  <a:pt x="301876" y="18702"/>
                </a:moveTo>
                <a:cubicBezTo>
                  <a:pt x="256383" y="20977"/>
                  <a:pt x="284422" y="46524"/>
                  <a:pt x="274580" y="59646"/>
                </a:cubicBezTo>
                <a:cubicBezTo>
                  <a:pt x="257102" y="82950"/>
                  <a:pt x="234666" y="102724"/>
                  <a:pt x="219989" y="127885"/>
                </a:cubicBezTo>
                <a:cubicBezTo>
                  <a:pt x="181185" y="194407"/>
                  <a:pt x="166160" y="276105"/>
                  <a:pt x="138103" y="346249"/>
                </a:cubicBezTo>
                <a:cubicBezTo>
                  <a:pt x="126769" y="374583"/>
                  <a:pt x="109948" y="400427"/>
                  <a:pt x="97160" y="428135"/>
                </a:cubicBezTo>
                <a:cubicBezTo>
                  <a:pt x="82641" y="459592"/>
                  <a:pt x="68653" y="491333"/>
                  <a:pt x="56216" y="523670"/>
                </a:cubicBezTo>
                <a:cubicBezTo>
                  <a:pt x="0" y="669830"/>
                  <a:pt x="57689" y="548021"/>
                  <a:pt x="1625" y="660147"/>
                </a:cubicBezTo>
                <a:cubicBezTo>
                  <a:pt x="6174" y="737484"/>
                  <a:pt x="80" y="816192"/>
                  <a:pt x="15273" y="892159"/>
                </a:cubicBezTo>
                <a:cubicBezTo>
                  <a:pt x="19058" y="911085"/>
                  <a:pt x="43655" y="918448"/>
                  <a:pt x="56216" y="933102"/>
                </a:cubicBezTo>
                <a:cubicBezTo>
                  <a:pt x="173906" y="1070406"/>
                  <a:pt x="29989" y="924893"/>
                  <a:pt x="138103" y="1014989"/>
                </a:cubicBezTo>
                <a:cubicBezTo>
                  <a:pt x="174831" y="1045596"/>
                  <a:pt x="176426" y="1063867"/>
                  <a:pt x="219989" y="1083228"/>
                </a:cubicBezTo>
                <a:cubicBezTo>
                  <a:pt x="246281" y="1094913"/>
                  <a:pt x="274580" y="1101425"/>
                  <a:pt x="301876" y="1110523"/>
                </a:cubicBezTo>
                <a:lnTo>
                  <a:pt x="342819" y="1124171"/>
                </a:lnTo>
                <a:cubicBezTo>
                  <a:pt x="356467" y="1128720"/>
                  <a:pt x="371792" y="1129839"/>
                  <a:pt x="383762" y="1137819"/>
                </a:cubicBezTo>
                <a:cubicBezTo>
                  <a:pt x="397410" y="1146917"/>
                  <a:pt x="410035" y="1157779"/>
                  <a:pt x="424706" y="1165114"/>
                </a:cubicBezTo>
                <a:cubicBezTo>
                  <a:pt x="466785" y="1186153"/>
                  <a:pt x="537189" y="1187705"/>
                  <a:pt x="574831" y="1192410"/>
                </a:cubicBezTo>
                <a:cubicBezTo>
                  <a:pt x="602127" y="1201508"/>
                  <a:pt x="628235" y="1215636"/>
                  <a:pt x="656718" y="1219705"/>
                </a:cubicBezTo>
                <a:cubicBezTo>
                  <a:pt x="728278" y="1229928"/>
                  <a:pt x="764710" y="1234377"/>
                  <a:pt x="834139" y="1247001"/>
                </a:cubicBezTo>
                <a:cubicBezTo>
                  <a:pt x="856961" y="1251151"/>
                  <a:pt x="879631" y="1256100"/>
                  <a:pt x="902377" y="1260649"/>
                </a:cubicBezTo>
                <a:cubicBezTo>
                  <a:pt x="1061601" y="1256100"/>
                  <a:pt x="1221683" y="1264122"/>
                  <a:pt x="1380049" y="1247001"/>
                </a:cubicBezTo>
                <a:cubicBezTo>
                  <a:pt x="1396357" y="1245238"/>
                  <a:pt x="1393104" y="1214196"/>
                  <a:pt x="1407345" y="1206058"/>
                </a:cubicBezTo>
                <a:cubicBezTo>
                  <a:pt x="1427485" y="1194549"/>
                  <a:pt x="1453204" y="1198514"/>
                  <a:pt x="1475583" y="1192410"/>
                </a:cubicBezTo>
                <a:cubicBezTo>
                  <a:pt x="1503341" y="1184839"/>
                  <a:pt x="1529557" y="1172092"/>
                  <a:pt x="1557470" y="1165114"/>
                </a:cubicBezTo>
                <a:lnTo>
                  <a:pt x="1612061" y="1151467"/>
                </a:lnTo>
                <a:cubicBezTo>
                  <a:pt x="1643906" y="1156016"/>
                  <a:pt x="1676052" y="1158805"/>
                  <a:pt x="1707595" y="1165114"/>
                </a:cubicBezTo>
                <a:cubicBezTo>
                  <a:pt x="1721702" y="1167935"/>
                  <a:pt x="1737305" y="1169775"/>
                  <a:pt x="1748539" y="1178762"/>
                </a:cubicBezTo>
                <a:cubicBezTo>
                  <a:pt x="1761347" y="1189008"/>
                  <a:pt x="1765334" y="1207104"/>
                  <a:pt x="1775834" y="1219705"/>
                </a:cubicBezTo>
                <a:cubicBezTo>
                  <a:pt x="1788190" y="1234533"/>
                  <a:pt x="1803129" y="1247001"/>
                  <a:pt x="1816777" y="1260649"/>
                </a:cubicBezTo>
                <a:cubicBezTo>
                  <a:pt x="1821326" y="1274297"/>
                  <a:pt x="1826473" y="1287760"/>
                  <a:pt x="1830425" y="1301592"/>
                </a:cubicBezTo>
                <a:cubicBezTo>
                  <a:pt x="1835578" y="1319627"/>
                  <a:pt x="1835685" y="1339406"/>
                  <a:pt x="1844073" y="1356183"/>
                </a:cubicBezTo>
                <a:cubicBezTo>
                  <a:pt x="1854245" y="1376528"/>
                  <a:pt x="1872961" y="1391485"/>
                  <a:pt x="1885016" y="1410774"/>
                </a:cubicBezTo>
                <a:cubicBezTo>
                  <a:pt x="1956009" y="1524363"/>
                  <a:pt x="1879529" y="1413445"/>
                  <a:pt x="1925960" y="1506308"/>
                </a:cubicBezTo>
                <a:cubicBezTo>
                  <a:pt x="1933295" y="1520979"/>
                  <a:pt x="1945117" y="1533010"/>
                  <a:pt x="1953255" y="1547252"/>
                </a:cubicBezTo>
                <a:cubicBezTo>
                  <a:pt x="2037184" y="1694129"/>
                  <a:pt x="1901605" y="1483421"/>
                  <a:pt x="2035142" y="1683729"/>
                </a:cubicBezTo>
                <a:cubicBezTo>
                  <a:pt x="2044241" y="1697377"/>
                  <a:pt x="2048789" y="1715575"/>
                  <a:pt x="2062437" y="1724673"/>
                </a:cubicBezTo>
                <a:lnTo>
                  <a:pt x="2103380" y="1751968"/>
                </a:lnTo>
                <a:cubicBezTo>
                  <a:pt x="2112479" y="1765616"/>
                  <a:pt x="2119078" y="1781313"/>
                  <a:pt x="2130676" y="1792911"/>
                </a:cubicBezTo>
                <a:cubicBezTo>
                  <a:pt x="2142274" y="1804509"/>
                  <a:pt x="2161372" y="1807399"/>
                  <a:pt x="2171619" y="1820207"/>
                </a:cubicBezTo>
                <a:cubicBezTo>
                  <a:pt x="2180606" y="1831441"/>
                  <a:pt x="2178833" y="1848283"/>
                  <a:pt x="2185267" y="1861150"/>
                </a:cubicBezTo>
                <a:cubicBezTo>
                  <a:pt x="2208013" y="1906643"/>
                  <a:pt x="2212562" y="1902093"/>
                  <a:pt x="2253506" y="1929389"/>
                </a:cubicBezTo>
                <a:cubicBezTo>
                  <a:pt x="2285351" y="1924840"/>
                  <a:pt x="2319645" y="1928806"/>
                  <a:pt x="2349040" y="1915741"/>
                </a:cubicBezTo>
                <a:cubicBezTo>
                  <a:pt x="2364029" y="1909079"/>
                  <a:pt x="2375426" y="1891175"/>
                  <a:pt x="2376336" y="1874798"/>
                </a:cubicBezTo>
                <a:cubicBezTo>
                  <a:pt x="2380130" y="1806513"/>
                  <a:pt x="2370241" y="1738054"/>
                  <a:pt x="2362688" y="1670082"/>
                </a:cubicBezTo>
                <a:cubicBezTo>
                  <a:pt x="2356576" y="1615076"/>
                  <a:pt x="2352893" y="1558812"/>
                  <a:pt x="2335392" y="1506308"/>
                </a:cubicBezTo>
                <a:lnTo>
                  <a:pt x="2294449" y="1383479"/>
                </a:lnTo>
                <a:lnTo>
                  <a:pt x="2280801" y="1342535"/>
                </a:lnTo>
                <a:cubicBezTo>
                  <a:pt x="2276252" y="1328887"/>
                  <a:pt x="2273588" y="1314459"/>
                  <a:pt x="2267154" y="1301592"/>
                </a:cubicBezTo>
                <a:cubicBezTo>
                  <a:pt x="2248957" y="1265198"/>
                  <a:pt x="2225429" y="1231012"/>
                  <a:pt x="2212562" y="1192410"/>
                </a:cubicBezTo>
                <a:cubicBezTo>
                  <a:pt x="2180080" y="1094962"/>
                  <a:pt x="2201227" y="1134463"/>
                  <a:pt x="2157971" y="1069580"/>
                </a:cubicBezTo>
                <a:cubicBezTo>
                  <a:pt x="2140663" y="1017654"/>
                  <a:pt x="2137986" y="985681"/>
                  <a:pt x="2103380" y="946750"/>
                </a:cubicBezTo>
                <a:cubicBezTo>
                  <a:pt x="2077735" y="917899"/>
                  <a:pt x="2058114" y="877071"/>
                  <a:pt x="2021494" y="864864"/>
                </a:cubicBezTo>
                <a:lnTo>
                  <a:pt x="1939607" y="837568"/>
                </a:lnTo>
                <a:cubicBezTo>
                  <a:pt x="1807679" y="842117"/>
                  <a:pt x="1675601" y="843464"/>
                  <a:pt x="1543822" y="851216"/>
                </a:cubicBezTo>
                <a:cubicBezTo>
                  <a:pt x="1520665" y="852578"/>
                  <a:pt x="1498780" y="864864"/>
                  <a:pt x="1475583" y="864864"/>
                </a:cubicBezTo>
                <a:cubicBezTo>
                  <a:pt x="1298104" y="864864"/>
                  <a:pt x="1120742" y="855765"/>
                  <a:pt x="943321" y="851216"/>
                </a:cubicBezTo>
                <a:cubicBezTo>
                  <a:pt x="881592" y="830639"/>
                  <a:pt x="864605" y="822651"/>
                  <a:pt x="806843" y="810273"/>
                </a:cubicBezTo>
                <a:cubicBezTo>
                  <a:pt x="761479" y="800552"/>
                  <a:pt x="714378" y="797648"/>
                  <a:pt x="670365" y="782977"/>
                </a:cubicBezTo>
                <a:lnTo>
                  <a:pt x="588479" y="755682"/>
                </a:lnTo>
                <a:cubicBezTo>
                  <a:pt x="574831" y="746583"/>
                  <a:pt x="562207" y="735722"/>
                  <a:pt x="547536" y="728386"/>
                </a:cubicBezTo>
                <a:cubicBezTo>
                  <a:pt x="434520" y="671877"/>
                  <a:pt x="582993" y="765672"/>
                  <a:pt x="465649" y="687443"/>
                </a:cubicBezTo>
                <a:cubicBezTo>
                  <a:pt x="470198" y="637401"/>
                  <a:pt x="472656" y="587125"/>
                  <a:pt x="479297" y="537317"/>
                </a:cubicBezTo>
                <a:cubicBezTo>
                  <a:pt x="483880" y="502943"/>
                  <a:pt x="511622" y="426693"/>
                  <a:pt x="520240" y="400840"/>
                </a:cubicBezTo>
                <a:cubicBezTo>
                  <a:pt x="520240" y="400839"/>
                  <a:pt x="547535" y="318954"/>
                  <a:pt x="547536" y="318953"/>
                </a:cubicBezTo>
                <a:lnTo>
                  <a:pt x="588479" y="264362"/>
                </a:lnTo>
                <a:cubicBezTo>
                  <a:pt x="583930" y="232517"/>
                  <a:pt x="581140" y="200371"/>
                  <a:pt x="574831" y="168828"/>
                </a:cubicBezTo>
                <a:cubicBezTo>
                  <a:pt x="572010" y="154721"/>
                  <a:pt x="564304" y="141928"/>
                  <a:pt x="561183" y="127885"/>
                </a:cubicBezTo>
                <a:cubicBezTo>
                  <a:pt x="555180" y="100872"/>
                  <a:pt x="565758" y="66824"/>
                  <a:pt x="547536" y="45998"/>
                </a:cubicBezTo>
                <a:cubicBezTo>
                  <a:pt x="507288" y="0"/>
                  <a:pt x="347369" y="16427"/>
                  <a:pt x="301876" y="1870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5" idx="7"/>
            <a:endCxn id="11" idx="3"/>
          </p:cNvCxnSpPr>
          <p:nvPr/>
        </p:nvCxnSpPr>
        <p:spPr>
          <a:xfrm flipV="1">
            <a:off x="3875041" y="1893841"/>
            <a:ext cx="98518" cy="6319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6"/>
            <a:endCxn id="6" idx="1"/>
          </p:cNvCxnSpPr>
          <p:nvPr/>
        </p:nvCxnSpPr>
        <p:spPr>
          <a:xfrm>
            <a:off x="3886201" y="2552701"/>
            <a:ext cx="544559" cy="201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7"/>
            <a:endCxn id="7" idx="2"/>
          </p:cNvCxnSpPr>
          <p:nvPr/>
        </p:nvCxnSpPr>
        <p:spPr>
          <a:xfrm flipV="1">
            <a:off x="4484642" y="2705101"/>
            <a:ext cx="544559" cy="492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  <a:endCxn id="10" idx="4"/>
          </p:cNvCxnSpPr>
          <p:nvPr/>
        </p:nvCxnSpPr>
        <p:spPr>
          <a:xfrm flipV="1">
            <a:off x="5067300" y="2286000"/>
            <a:ext cx="762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>
            <a:off x="5094241" y="2732041"/>
            <a:ext cx="555718" cy="985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2" idx="1"/>
          </p:cNvCxnSpPr>
          <p:nvPr/>
        </p:nvCxnSpPr>
        <p:spPr>
          <a:xfrm>
            <a:off x="5676901" y="2895601"/>
            <a:ext cx="49259" cy="468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6"/>
            <a:endCxn id="9" idx="2"/>
          </p:cNvCxnSpPr>
          <p:nvPr/>
        </p:nvCxnSpPr>
        <p:spPr>
          <a:xfrm flipV="1">
            <a:off x="5715000" y="26289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7" idx="0"/>
            <a:endCxn id="7" idx="3"/>
          </p:cNvCxnSpPr>
          <p:nvPr/>
        </p:nvCxnSpPr>
        <p:spPr>
          <a:xfrm flipV="1">
            <a:off x="4762501" y="2732042"/>
            <a:ext cx="277859" cy="5445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810000" y="2514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7432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38800" y="28194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2590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2209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3528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24400" y="3276600"/>
            <a:ext cx="76200" cy="762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162800" y="2133600"/>
            <a:ext cx="60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MST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1382" y="3352800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Greedy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495801" y="2743201"/>
            <a:ext cx="544559" cy="492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572000" y="2743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18114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57600" y="152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</a:t>
            </a:r>
            <a:endParaRPr lang="en-US" dirty="0"/>
          </a:p>
        </p:txBody>
      </p:sp>
      <p:cxnSp>
        <p:nvCxnSpPr>
          <p:cNvPr id="21" name="Straight Connector 20"/>
          <p:cNvCxnSpPr>
            <a:stCxn id="11" idx="5"/>
            <a:endCxn id="12" idx="2"/>
          </p:cNvCxnSpPr>
          <p:nvPr/>
        </p:nvCxnSpPr>
        <p:spPr>
          <a:xfrm>
            <a:off x="4027442" y="1893842"/>
            <a:ext cx="1687559" cy="14970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667001" y="4495800"/>
            <a:ext cx="4606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Exists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 on this path 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 such that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e</a:t>
            </a:r>
            <a:r>
              <a:rPr lang="en-US" dirty="0"/>
              <a:t>)/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P</a:t>
            </a:r>
            <a:r>
              <a:rPr lang="en-US" dirty="0"/>
              <a:t>) </a:t>
            </a:r>
            <a:r>
              <a:rPr lang="en-US" b="1" dirty="0"/>
              <a:t>≥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81200" y="510540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 not: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133600" y="5791200"/>
            <a:ext cx="558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=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90801" y="5802868"/>
            <a:ext cx="207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/>
                <a:sym typeface="Symbol"/>
              </a:rPr>
              <a:t></a:t>
            </a:r>
            <a:r>
              <a:rPr lang="en-US" sz="2000" baseline="-25000" dirty="0"/>
              <a:t>e in P</a:t>
            </a:r>
            <a:r>
              <a:rPr lang="en-US" dirty="0"/>
              <a:t> </a:t>
            </a:r>
            <a:r>
              <a:rPr lang="en-US" dirty="0" err="1"/>
              <a:t>len</a:t>
            </a:r>
            <a:r>
              <a:rPr lang="en-US" dirty="0"/>
              <a:t>(e)/</a:t>
            </a:r>
            <a:r>
              <a:rPr lang="en-US" dirty="0" err="1"/>
              <a:t>len</a:t>
            </a:r>
            <a:r>
              <a:rPr lang="en-US" dirty="0"/>
              <a:t>(P)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419600" y="57912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648201" y="5791200"/>
            <a:ext cx="7457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Symbol"/>
                <a:sym typeface="Symbol"/>
              </a:rPr>
              <a:t></a:t>
            </a:r>
            <a:r>
              <a:rPr lang="en-US" sz="2000" baseline="-25000"/>
              <a:t>e in P</a:t>
            </a:r>
            <a:endParaRPr lang="en-US" sz="2000"/>
          </a:p>
        </p:txBody>
      </p:sp>
      <p:sp>
        <p:nvSpPr>
          <p:cNvPr id="75" name="TextBox 74"/>
          <p:cNvSpPr txBox="1"/>
          <p:nvPr/>
        </p:nvSpPr>
        <p:spPr>
          <a:xfrm>
            <a:off x="6662928" y="57912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918926" y="5772090"/>
            <a:ext cx="7457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Symbol"/>
                <a:sym typeface="Symbol"/>
              </a:rPr>
              <a:t></a:t>
            </a:r>
            <a:r>
              <a:rPr lang="en-US" sz="2000" baseline="-25000" dirty="0"/>
              <a:t>e in P</a:t>
            </a:r>
            <a:endParaRPr lang="en-US" sz="2000" dirty="0"/>
          </a:p>
        </p:txBody>
      </p:sp>
      <p:sp>
        <p:nvSpPr>
          <p:cNvPr id="99" name="TextBox 98"/>
          <p:cNvSpPr txBox="1"/>
          <p:nvPr/>
        </p:nvSpPr>
        <p:spPr>
          <a:xfrm>
            <a:off x="9192794" y="582777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≤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9472522" y="6370320"/>
            <a:ext cx="2519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contradiction for C large!</a:t>
            </a:r>
            <a:endParaRPr lang="en-US" dirty="0"/>
          </a:p>
        </p:txBody>
      </p:sp>
      <p:sp>
        <p:nvSpPr>
          <p:cNvPr id="76" name="Title 1"/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325563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487683" y="4495800"/>
            <a:ext cx="1159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Goal: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9596021" y="5709631"/>
                <a:ext cx="13291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4⋅2⋅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6021" y="5709631"/>
                <a:ext cx="1329146" cy="6481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7165126" y="4295731"/>
                <a:ext cx="1213153" cy="70493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126" y="4295731"/>
                <a:ext cx="1213153" cy="7049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5203503" y="5682199"/>
                <a:ext cx="1213153" cy="704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503" y="5682199"/>
                <a:ext cx="1213153" cy="7049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7469181" y="5708840"/>
                <a:ext cx="1708481" cy="6701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181" y="5708840"/>
                <a:ext cx="1708481" cy="6701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/>
          <p:cNvSpPr txBox="1"/>
          <p:nvPr/>
        </p:nvSpPr>
        <p:spPr>
          <a:xfrm>
            <a:off x="10890749" y="5802868"/>
            <a:ext cx="500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&lt; 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319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5" grpId="0"/>
      <p:bldP spid="56" grpId="0"/>
      <p:bldP spid="69" grpId="0"/>
      <p:bldP spid="75" grpId="0"/>
      <p:bldP spid="97" grpId="0"/>
      <p:bldP spid="99" grpId="0"/>
      <p:bldP spid="111" grpId="0"/>
      <p:bldP spid="81" grpId="0"/>
      <p:bldP spid="91" grpId="0"/>
      <p:bldP spid="92" grpId="0"/>
      <p:bldP spid="9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3661779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i="1" dirty="0" smtClean="0"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i="1" baseline="0" dirty="0" smtClean="0">
                                    <a:latin typeface="Cambria Math"/>
                                  </a:rPr>
                                  <m:t>⁡</m:t>
                                </m:r>
                                <m:r>
                                  <a:rPr lang="en-US" b="0" i="1" baseline="0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 smtClean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390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750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rad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4785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⋅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1/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func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𝜀</m:t>
                                </m:r>
                              </m:oMath>
                            </m:oMathPara>
                          </a14:m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</m:oMath>
                          </a14:m>
                          <a:r>
                            <a:rPr lang="en-IN" dirty="0" smtClean="0">
                              <a:latin typeface="Corbel" panose="020B0503020204020204" pitchFamily="34" charset="0"/>
                            </a:rPr>
                            <a:t>                    (amortized)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6492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3661779"/>
                  </p:ext>
                </p:extLst>
              </p:nvPr>
            </p:nvGraphicFramePr>
            <p:xfrm>
              <a:off x="1992834" y="2333752"/>
              <a:ext cx="8206332" cy="2586182"/>
            </p:xfrm>
            <a:graphic>
              <a:graphicData uri="http://schemas.openxmlformats.org/drawingml/2006/table">
                <a:tbl>
                  <a:tblPr firstRow="1"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27354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354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b="0" baseline="0" dirty="0" smtClean="0">
                              <a:solidFill>
                                <a:srgbClr val="FF0000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endParaRPr lang="en-IN" b="0" dirty="0">
                            <a:solidFill>
                              <a:srgbClr val="FF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Competitive</a:t>
                          </a:r>
                          <a:r>
                            <a:rPr lang="en-US" b="0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ratio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No. of reassignments</a:t>
                          </a:r>
                          <a:endParaRPr lang="en-IN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Greedy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108333" r="-102444" b="-53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108333" r="-2673" b="-53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Trivial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204918" r="-102444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204918" r="-2673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8808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Imase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Waxman ’91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2  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310000" r="-2673" b="-33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err="1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Megow</a:t>
                          </a: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et al.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’12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03279" r="-102444" b="-2295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03279" r="-2673" b="-2295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88574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778" t="-479688" r="-102444" b="-1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227" t="-479688" r="-2673" b="-11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 defTabSz="882650">
                            <a:tabLst>
                              <a:tab pos="1976438" algn="l"/>
                            </a:tabLst>
                          </a:pPr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Gu, G.,</a:t>
                          </a:r>
                          <a:r>
                            <a:rPr lang="en-US" baseline="0" dirty="0" smtClean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Kumar ’13</a:t>
                          </a:r>
                          <a:endParaRPr lang="en-IN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O(1)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orbel" panose="020B0503020204020204" pitchFamily="34" charset="0"/>
                            </a:rPr>
                            <a:t>1</a:t>
                          </a:r>
                          <a:endParaRPr lang="en-IN" dirty="0">
                            <a:latin typeface="Corbel" panose="020B0503020204020204" pitchFamily="34" charset="0"/>
                          </a:endParaRPr>
                        </a:p>
                      </a:txBody>
                      <a:tcPr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3273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38198" y="1850136"/>
            <a:ext cx="10930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A</a:t>
            </a:r>
            <a:r>
              <a:rPr lang="en-US" dirty="0" smtClean="0">
                <a:latin typeface="Corbel" panose="020B0503020204020204" pitchFamily="34" charset="0"/>
              </a:rPr>
              <a:t>llow vertex deletions too (fully-dynamic </a:t>
            </a:r>
            <a:r>
              <a:rPr lang="en-US" dirty="0">
                <a:latin typeface="Corbel" panose="020B0503020204020204" pitchFamily="34" charset="0"/>
              </a:rPr>
              <a:t>model</a:t>
            </a:r>
            <a:r>
              <a:rPr lang="en-US" dirty="0" smtClean="0">
                <a:latin typeface="Corbel" panose="020B0503020204020204" pitchFamily="34" charset="0"/>
              </a:rPr>
              <a:t>).			             		</a:t>
            </a:r>
            <a:r>
              <a:rPr lang="en-US" dirty="0" smtClean="0">
                <a:solidFill>
                  <a:srgbClr val="FF9966"/>
                </a:solidFill>
                <a:latin typeface="Corbel" panose="020B0503020204020204" pitchFamily="34" charset="0"/>
              </a:rPr>
              <a:t>[</a:t>
            </a:r>
            <a:r>
              <a:rPr lang="en-US" dirty="0">
                <a:solidFill>
                  <a:srgbClr val="FF9966"/>
                </a:solidFill>
                <a:latin typeface="Corbel" panose="020B0503020204020204" pitchFamily="34" charset="0"/>
              </a:rPr>
              <a:t>G., Kumar  ‘14] </a:t>
            </a:r>
            <a:endParaRPr lang="en-IN" dirty="0">
              <a:solidFill>
                <a:srgbClr val="FF9966"/>
              </a:solidFill>
              <a:latin typeface="Corbel" panose="020B0503020204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19474" y="2499344"/>
            <a:ext cx="6480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Theorem: O(1)-competitive </a:t>
            </a:r>
            <a:r>
              <a:rPr lang="en-US" dirty="0">
                <a:latin typeface="Corbel" panose="020B0503020204020204" pitchFamily="34" charset="0"/>
              </a:rPr>
              <a:t>algorithm </a:t>
            </a:r>
            <a:r>
              <a:rPr lang="en-US" dirty="0" smtClean="0">
                <a:latin typeface="Corbel" panose="020B0503020204020204" pitchFamily="34" charset="0"/>
              </a:rPr>
              <a:t>with O(1</a:t>
            </a:r>
            <a:r>
              <a:rPr lang="en-US" dirty="0">
                <a:latin typeface="Corbel" panose="020B0503020204020204" pitchFamily="34" charset="0"/>
              </a:rPr>
              <a:t>)-amortized swaps. 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10330" y="3044848"/>
            <a:ext cx="6647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Theorem: non-amortized </a:t>
            </a:r>
            <a:r>
              <a:rPr lang="en-US" dirty="0">
                <a:latin typeface="Corbel" panose="020B0503020204020204" pitchFamily="34" charset="0"/>
              </a:rPr>
              <a:t>O(1)-swaps if we allow deletions only</a:t>
            </a:r>
            <a:r>
              <a:rPr lang="en-US" dirty="0" smtClean="0">
                <a:latin typeface="Corbel" panose="020B0503020204020204" pitchFamily="34" charset="0"/>
              </a:rPr>
              <a:t>.	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10330" y="3590352"/>
                <a:ext cx="10483576" cy="3724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Theorem: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-update time dynamic graph algorithms.	</a:t>
                </a:r>
                <a:r>
                  <a:rPr lang="en-US" dirty="0">
                    <a:latin typeface="Corbel" panose="020B0503020204020204" pitchFamily="34" charset="0"/>
                  </a:rPr>
                  <a:t>	 </a:t>
                </a:r>
                <a:r>
                  <a:rPr lang="en-US" dirty="0" smtClean="0">
                    <a:latin typeface="Corbel" panose="020B0503020204020204" pitchFamily="34" charset="0"/>
                  </a:rPr>
                  <a:t>  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Łacki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 Pilipczuk Sankowski </a:t>
                </a:r>
                <a:r>
                  <a:rPr lang="en-US" dirty="0" err="1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Zych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 ‘15]</a:t>
                </a:r>
                <a:endParaRPr lang="en-IN" dirty="0">
                  <a:solidFill>
                    <a:srgbClr val="FF9966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330" y="3590352"/>
                <a:ext cx="10483576" cy="372410"/>
              </a:xfrm>
              <a:prstGeom prst="rect">
                <a:avLst/>
              </a:prstGeom>
              <a:blipFill>
                <a:blip r:embed="rId3"/>
                <a:stretch>
                  <a:fillRect l="-523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694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5" grpId="0"/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xtensions and open questions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38198" y="1850136"/>
            <a:ext cx="10930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A</a:t>
            </a:r>
            <a:r>
              <a:rPr lang="en-US" dirty="0" smtClean="0">
                <a:latin typeface="Corbel" panose="020B0503020204020204" pitchFamily="34" charset="0"/>
              </a:rPr>
              <a:t>llow vertex deletions too (fully-dynamic </a:t>
            </a:r>
            <a:r>
              <a:rPr lang="en-US" dirty="0">
                <a:latin typeface="Corbel" panose="020B0503020204020204" pitchFamily="34" charset="0"/>
              </a:rPr>
              <a:t>model</a:t>
            </a:r>
            <a:r>
              <a:rPr lang="en-US" dirty="0" smtClean="0">
                <a:latin typeface="Corbel" panose="020B0503020204020204" pitchFamily="34" charset="0"/>
              </a:rPr>
              <a:t>).			             		</a:t>
            </a:r>
            <a:r>
              <a:rPr lang="en-US" dirty="0" smtClean="0">
                <a:solidFill>
                  <a:srgbClr val="FF9966"/>
                </a:solidFill>
                <a:latin typeface="Corbel" panose="020B0503020204020204" pitchFamily="34" charset="0"/>
              </a:rPr>
              <a:t>[</a:t>
            </a:r>
            <a:r>
              <a:rPr lang="en-US" dirty="0">
                <a:solidFill>
                  <a:srgbClr val="FF9966"/>
                </a:solidFill>
                <a:latin typeface="Corbel" panose="020B0503020204020204" pitchFamily="34" charset="0"/>
              </a:rPr>
              <a:t>G., Kumar  ‘14] </a:t>
            </a:r>
            <a:endParaRPr lang="en-IN" dirty="0">
              <a:solidFill>
                <a:srgbClr val="FF9966"/>
              </a:solidFill>
              <a:latin typeface="Corbel" panose="020B0503020204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19474" y="2499344"/>
            <a:ext cx="6480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Theorem: O(1)-competitive </a:t>
            </a:r>
            <a:r>
              <a:rPr lang="en-US" dirty="0">
                <a:latin typeface="Corbel" panose="020B0503020204020204" pitchFamily="34" charset="0"/>
              </a:rPr>
              <a:t>algorithm </a:t>
            </a:r>
            <a:r>
              <a:rPr lang="en-US" dirty="0" smtClean="0">
                <a:latin typeface="Corbel" panose="020B0503020204020204" pitchFamily="34" charset="0"/>
              </a:rPr>
              <a:t>with O(1</a:t>
            </a:r>
            <a:r>
              <a:rPr lang="en-US" dirty="0">
                <a:latin typeface="Corbel" panose="020B0503020204020204" pitchFamily="34" charset="0"/>
              </a:rPr>
              <a:t>)-amortized swaps. 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10330" y="3044848"/>
            <a:ext cx="6647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Theorem: non-amortized </a:t>
            </a:r>
            <a:r>
              <a:rPr lang="en-US" dirty="0">
                <a:latin typeface="Corbel" panose="020B0503020204020204" pitchFamily="34" charset="0"/>
              </a:rPr>
              <a:t>O(1)-swaps if we allow deletions only</a:t>
            </a:r>
            <a:r>
              <a:rPr lang="en-US" dirty="0" smtClean="0">
                <a:latin typeface="Corbel" panose="020B0503020204020204" pitchFamily="34" charset="0"/>
              </a:rPr>
              <a:t>.	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596" y="5144597"/>
            <a:ext cx="620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Q: Extension to Steiner 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forest</a:t>
            </a:r>
            <a:r>
              <a:rPr lang="en-US" dirty="0" smtClean="0">
                <a:latin typeface="Corbel" panose="020B0503020204020204" pitchFamily="34" charset="0"/>
              </a:rPr>
              <a:t>? </a:t>
            </a:r>
            <a:r>
              <a:rPr lang="en-US" dirty="0">
                <a:latin typeface="Corbel" panose="020B0503020204020204" pitchFamily="34" charset="0"/>
              </a:rPr>
              <a:t>O</a:t>
            </a:r>
            <a:r>
              <a:rPr lang="en-US" dirty="0" smtClean="0">
                <a:latin typeface="Corbel" panose="020B0503020204020204" pitchFamily="34" charset="0"/>
              </a:rPr>
              <a:t>ther network design problems?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596" y="4618833"/>
            <a:ext cx="4717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Q: Get 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fully-dynamic </a:t>
            </a:r>
            <a:r>
              <a:rPr lang="en-US" dirty="0" smtClean="0">
                <a:latin typeface="Corbel" panose="020B0503020204020204" pitchFamily="34" charset="0"/>
              </a:rPr>
              <a:t>with single-swap per step? </a:t>
            </a:r>
            <a:endParaRPr lang="en-IN" dirty="0">
              <a:latin typeface="Corbel" panose="020B0503020204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596" y="5670361"/>
            <a:ext cx="4657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Q: Simpler algorithms for the single-swap case?</a:t>
            </a:r>
            <a:endParaRPr lang="en-IN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10330" y="3590352"/>
                <a:ext cx="10483576" cy="3724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rbel" panose="020B0503020204020204" pitchFamily="34" charset="0"/>
                  </a:rPr>
                  <a:t>Theorem: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Corbel" panose="020B0503020204020204" pitchFamily="34" charset="0"/>
                  </a:rPr>
                  <a:t>-update time dynamic graph algorithms.	</a:t>
                </a:r>
                <a:r>
                  <a:rPr lang="en-US" dirty="0">
                    <a:latin typeface="Corbel" panose="020B0503020204020204" pitchFamily="34" charset="0"/>
                  </a:rPr>
                  <a:t>	 </a:t>
                </a:r>
                <a:r>
                  <a:rPr lang="en-US" dirty="0" smtClean="0">
                    <a:latin typeface="Corbel" panose="020B0503020204020204" pitchFamily="34" charset="0"/>
                  </a:rPr>
                  <a:t>  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Łacki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 Pilipczuk Sankowski </a:t>
                </a:r>
                <a:r>
                  <a:rPr lang="en-US" dirty="0" err="1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Zych</a:t>
                </a:r>
                <a:r>
                  <a:rPr lang="en-US" dirty="0" smtClean="0">
                    <a:solidFill>
                      <a:srgbClr val="FF9966"/>
                    </a:solidFill>
                    <a:latin typeface="Corbel" panose="020B0503020204020204" pitchFamily="34" charset="0"/>
                  </a:rPr>
                  <a:t> ‘15]</a:t>
                </a:r>
                <a:endParaRPr lang="en-IN" dirty="0">
                  <a:solidFill>
                    <a:srgbClr val="FF9966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330" y="3590352"/>
                <a:ext cx="10483576" cy="372410"/>
              </a:xfrm>
              <a:prstGeom prst="rect">
                <a:avLst/>
              </a:prstGeom>
              <a:blipFill>
                <a:blip r:embed="rId3"/>
                <a:stretch>
                  <a:fillRect l="-523"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679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5" grpId="0"/>
      <p:bldP spid="6" grpId="0"/>
      <p:bldP spid="7" grpId="0"/>
      <p:bldP spid="8" grpId="0"/>
      <p:bldP spid="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road-map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53538" y="1810851"/>
            <a:ext cx="2136808" cy="1867301"/>
            <a:chOff x="870659" y="1941711"/>
            <a:chExt cx="2136808" cy="1867301"/>
          </a:xfrm>
        </p:grpSpPr>
        <p:sp>
          <p:nvSpPr>
            <p:cNvPr id="35" name="Rectangle 34"/>
            <p:cNvSpPr/>
            <p:nvPr/>
          </p:nvSpPr>
          <p:spPr>
            <a:xfrm>
              <a:off x="870659" y="1941711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135783" y="2821505"/>
              <a:ext cx="1578542" cy="152702"/>
              <a:chOff x="4225492" y="2157361"/>
              <a:chExt cx="3776311" cy="26295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22549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72921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36658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23293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74410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240380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4782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75154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>
                <a:stCxn id="5" idx="6"/>
                <a:endCxn id="6" idx="2"/>
              </p:cNvCxnSpPr>
              <p:nvPr/>
            </p:nvCxnSpPr>
            <p:spPr>
              <a:xfrm>
                <a:off x="4475749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8" idx="6"/>
                <a:endCxn id="7" idx="2"/>
              </p:cNvCxnSpPr>
              <p:nvPr/>
            </p:nvCxnSpPr>
            <p:spPr>
              <a:xfrm>
                <a:off x="5483193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6"/>
                <a:endCxn id="9" idx="2"/>
              </p:cNvCxnSpPr>
              <p:nvPr/>
            </p:nvCxnSpPr>
            <p:spPr>
              <a:xfrm>
                <a:off x="6490637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12" idx="2"/>
              </p:cNvCxnSpPr>
              <p:nvPr/>
            </p:nvCxnSpPr>
            <p:spPr>
              <a:xfrm>
                <a:off x="7498081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stCxn id="6" idx="0"/>
                <a:endCxn id="7" idx="1"/>
              </p:cNvCxnSpPr>
              <p:nvPr/>
            </p:nvCxnSpPr>
            <p:spPr>
              <a:xfrm rot="16200000" flipH="1">
                <a:off x="5295500" y="1722553"/>
                <a:ext cx="36649" cy="918964"/>
              </a:xfrm>
              <a:prstGeom prst="curvedConnector3">
                <a:avLst>
                  <a:gd name="adj1" fmla="val -623755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urved Connector 17"/>
              <p:cNvCxnSpPr>
                <a:stCxn id="9" idx="0"/>
                <a:endCxn id="12" idx="0"/>
              </p:cNvCxnSpPr>
              <p:nvPr/>
            </p:nvCxnSpPr>
            <p:spPr>
              <a:xfrm rot="5400000" flipH="1" flipV="1">
                <a:off x="7372953" y="1659989"/>
                <a:ext cx="12700" cy="100744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urved Connector 18"/>
              <p:cNvCxnSpPr>
                <a:stCxn id="7" idx="4"/>
                <a:endCxn id="12" idx="4"/>
              </p:cNvCxnSpPr>
              <p:nvPr/>
            </p:nvCxnSpPr>
            <p:spPr>
              <a:xfrm rot="16200000" flipH="1">
                <a:off x="6869231" y="1406524"/>
                <a:ext cx="12700" cy="2014888"/>
              </a:xfrm>
              <a:prstGeom prst="curvedConnector3">
                <a:avLst>
                  <a:gd name="adj1" fmla="val 3391583"/>
                </a:avLst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4773603" y="1810851"/>
            <a:ext cx="2136808" cy="1867301"/>
            <a:chOff x="4608984" y="2247340"/>
            <a:chExt cx="2136808" cy="1867301"/>
          </a:xfrm>
        </p:grpSpPr>
        <p:sp>
          <p:nvSpPr>
            <p:cNvPr id="37" name="Rectangle 36"/>
            <p:cNvSpPr/>
            <p:nvPr/>
          </p:nvSpPr>
          <p:spPr>
            <a:xfrm>
              <a:off x="4608984" y="2247340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699535" y="2310059"/>
              <a:ext cx="1884146" cy="1622255"/>
              <a:chOff x="4574406" y="1780669"/>
              <a:chExt cx="2438400" cy="203209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02375" y="204929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0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74406" y="178066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1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54493" y="3388676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2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16775" y="2442354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3</a:t>
                </a:r>
                <a:endParaRPr lang="en-US" sz="1600" baseline="-25000" dirty="0">
                  <a:latin typeface="Calibri"/>
                </a:endParaRPr>
              </a:p>
            </p:txBody>
          </p:sp>
          <p:cxnSp>
            <p:nvCxnSpPr>
              <p:cNvPr id="24" name="Straight Connector 23"/>
              <p:cNvCxnSpPr>
                <a:stCxn id="32" idx="6"/>
                <a:endCxn id="30" idx="1"/>
              </p:cNvCxnSpPr>
              <p:nvPr/>
            </p:nvCxnSpPr>
            <p:spPr>
              <a:xfrm>
                <a:off x="5107806" y="2226201"/>
                <a:ext cx="784318" cy="26258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8" idx="1"/>
                <a:endCxn id="30" idx="5"/>
              </p:cNvCxnSpPr>
              <p:nvPr/>
            </p:nvCxnSpPr>
            <p:spPr>
              <a:xfrm flipH="1" flipV="1">
                <a:off x="5999888" y="2596551"/>
                <a:ext cx="882836" cy="95903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1" idx="1"/>
                <a:endCxn id="30" idx="6"/>
              </p:cNvCxnSpPr>
              <p:nvPr/>
            </p:nvCxnSpPr>
            <p:spPr>
              <a:xfrm flipH="1" flipV="1">
                <a:off x="6022206" y="2542669"/>
                <a:ext cx="631918" cy="32711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32" idx="4"/>
                <a:endCxn id="29" idx="0"/>
              </p:cNvCxnSpPr>
              <p:nvPr/>
            </p:nvCxnSpPr>
            <p:spPr>
              <a:xfrm>
                <a:off x="5031606" y="2302401"/>
                <a:ext cx="304800" cy="24026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860406" y="35332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260206" y="25426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869807" y="246646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6631806" y="28474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4955406" y="2150001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960982" y="2554337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4</a:t>
                </a:r>
                <a:endParaRPr lang="en-US" sz="1600" baseline="-25000" dirty="0">
                  <a:latin typeface="Calibri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8493669" y="1810851"/>
            <a:ext cx="2136808" cy="1867301"/>
            <a:chOff x="8310790" y="1887854"/>
            <a:chExt cx="2136808" cy="1867301"/>
          </a:xfrm>
        </p:grpSpPr>
        <p:sp>
          <p:nvSpPr>
            <p:cNvPr id="55" name="Rectangle 54"/>
            <p:cNvSpPr/>
            <p:nvPr/>
          </p:nvSpPr>
          <p:spPr>
            <a:xfrm>
              <a:off x="8310790" y="1887854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374994" y="2472164"/>
              <a:ext cx="2014854" cy="643260"/>
              <a:chOff x="3308029" y="4508205"/>
              <a:chExt cx="5499086" cy="116465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3330340" y="4508205"/>
                <a:ext cx="5476775" cy="116465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196615" y="4585208"/>
                <a:ext cx="4494998" cy="1020278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120640" y="4671836"/>
                <a:ext cx="3474720" cy="82777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63916" y="4758463"/>
                <a:ext cx="2435192" cy="67376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920564" y="4873966"/>
                <a:ext cx="1463040" cy="481263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384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 smtClean="0"/>
                      <a:t> 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92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blipFill>
                <a:blip r:embed="rId7"/>
                <a:stretch>
                  <a:fillRect l="-278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blipFill>
                <a:blip r:embed="rId8"/>
                <a:stretch>
                  <a:fillRect l="-3734" t="-8197" r="-83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blipFill>
                <a:blip r:embed="rId9"/>
                <a:stretch>
                  <a:fillRect l="-267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   (amortized)</a:t>
                </a:r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blipFill>
                <a:blip r:embed="rId10"/>
                <a:stretch>
                  <a:fillRect l="-2612" t="-3289" r="-37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 (worst-case)</a:t>
                </a:r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blipFill>
                <a:blip r:embed="rId11"/>
                <a:stretch>
                  <a:fillRect l="-3101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O(1)</a:t>
                </a:r>
              </a:p>
              <a:p>
                <a:pPr algn="ctr"/>
                <a:r>
                  <a:rPr lang="en-US" dirty="0"/>
                  <a:t> </a:t>
                </a:r>
                <a:r>
                  <a:rPr lang="en-US" dirty="0" smtClean="0"/>
                  <a:t>(amortized)</a:t>
                </a:r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blipFill>
                <a:blip r:embed="rId12"/>
                <a:stretch>
                  <a:fillRect l="-3659" t="-3289" r="-325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66174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423246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5073" y="5567823"/>
            <a:ext cx="25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load-balancing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and single-sink flows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93503" y="1570059"/>
            <a:ext cx="388371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8300411" y="1601038"/>
            <a:ext cx="3413416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1110" y="1570058"/>
            <a:ext cx="388371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442762" y="4411295"/>
            <a:ext cx="11242307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17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online set cover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654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Given a collection of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m</a:t>
                </a:r>
                <a:r>
                  <a:rPr lang="en-US" sz="2000" dirty="0" smtClean="0"/>
                  <a:t> sets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Elements arrive online. </a:t>
                </a:r>
                <a:r>
                  <a:rPr lang="en-US" sz="2000" dirty="0"/>
                  <a:t>E</a:t>
                </a:r>
                <a:r>
                  <a:rPr lang="en-US" sz="2000" dirty="0" smtClean="0"/>
                  <a:t>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000" dirty="0" smtClean="0"/>
                  <a:t> announces which sets it belongs to.</a:t>
                </a:r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:r>
                  <a:rPr lang="en-US" sz="2000" dirty="0" smtClean="0"/>
                  <a:t>Pick some set to cover element if yet uncovered.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Minimize cost of sets picked.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b="1" dirty="0" smtClean="0"/>
                  <a:t>Today: </a:t>
                </a:r>
                <a:r>
                  <a:rPr lang="en-US" sz="2000" dirty="0" smtClean="0"/>
                  <a:t>Allow recourse. Assume unit costs. </a:t>
                </a:r>
                <a:r>
                  <a:rPr lang="en-US" sz="2000" dirty="0"/>
                  <a:t>G</a:t>
                </a:r>
                <a:r>
                  <a:rPr lang="en-US" sz="2000" dirty="0" smtClean="0"/>
                  <a:t>et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O(log n) </a:t>
                </a:r>
                <a:r>
                  <a:rPr lang="en-US" sz="2000" dirty="0" smtClean="0"/>
                  <a:t>competitive with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O(log n) </a:t>
                </a:r>
                <a:r>
                  <a:rPr lang="en-US" sz="2000" dirty="0" smtClean="0"/>
                  <a:t>recourse.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65447"/>
              </a:xfrm>
              <a:blipFill>
                <a:blip r:embed="rId2"/>
                <a:stretch>
                  <a:fillRect l="-638" b="-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080083" y="1982803"/>
            <a:ext cx="5476775" cy="11646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46358" y="2059806"/>
            <a:ext cx="4494998" cy="10202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70383" y="2146434"/>
            <a:ext cx="3474720" cy="82777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13659" y="2233061"/>
            <a:ext cx="2435192" cy="6737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70307" y="2348564"/>
            <a:ext cx="1463040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69654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654" y="2300262"/>
                <a:ext cx="539443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07411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411" y="2300262"/>
                <a:ext cx="539443" cy="461665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152285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285" y="2300262"/>
                <a:ext cx="539443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97159" y="2300262"/>
                <a:ext cx="53944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7159" y="2300262"/>
                <a:ext cx="539443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042035" y="2300262"/>
                <a:ext cx="532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035" y="2300262"/>
                <a:ext cx="532325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2639016" y="1601038"/>
            <a:ext cx="1331216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88588" y="1715474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56032" y="1705848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14596" y="1686597"/>
            <a:ext cx="2350595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41756" y="1783374"/>
            <a:ext cx="1133594" cy="2092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" y="275475"/>
            <a:ext cx="10515600" cy="1325563"/>
          </a:xfrm>
        </p:spPr>
        <p:txBody>
          <a:bodyPr/>
          <a:lstStyle/>
          <a:p>
            <a:r>
              <a:rPr lang="en-US" dirty="0" smtClean="0"/>
              <a:t>offline: the greedy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Solution (a) picks some </a:t>
                </a:r>
                <a:r>
                  <a:rPr lang="en-US" sz="2000" dirty="0"/>
                  <a:t>sets 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:r>
                  <a:rPr lang="en-US" sz="2000" dirty="0" smtClean="0"/>
                  <a:t> (b) assigns every element </a:t>
                </a:r>
                <a:r>
                  <a:rPr lang="en-US" sz="2000" dirty="0"/>
                  <a:t>to some picked set.</a:t>
                </a:r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b="1" dirty="0" smtClean="0"/>
                  <a:t>Greedy: </a:t>
                </a:r>
                <a:r>
                  <a:rPr lang="en-US" sz="2000" dirty="0" smtClean="0"/>
                  <a:t>Iteratively pick set S with most yet-uncovered elements, assign them to S</a:t>
                </a:r>
              </a:p>
              <a:p>
                <a:pPr marL="0" indent="0">
                  <a:buNone/>
                </a:pPr>
                <a:r>
                  <a:rPr lang="en-US" sz="2000" dirty="0">
                    <a:sym typeface="Symbol" panose="05050102010706020507" pitchFamily="18" charset="2"/>
                  </a:rPr>
                  <a:t>	</a:t>
                </a:r>
                <a:r>
                  <a:rPr lang="en-US" sz="2000" dirty="0" smtClean="0">
                    <a:sym typeface="Symbol" panose="05050102010706020507" pitchFamily="18" charset="2"/>
                  </a:rPr>
                  <a:t>	 </a:t>
                </a:r>
                <a:r>
                  <a:rPr lang="en-US" sz="2000" dirty="0" smtClean="0"/>
                  <a:t> </a:t>
                </a:r>
                <a:r>
                  <a:rPr lang="en-US" sz="2000" dirty="0" smtClean="0">
                    <a:solidFill>
                      <a:srgbClr val="C00000"/>
                    </a:solidFill>
                  </a:rPr>
                  <a:t>(1 + ln n)</a:t>
                </a:r>
                <a:r>
                  <a:rPr lang="en-US" sz="2000" dirty="0" smtClean="0"/>
                  <a:t>-approx.</a:t>
                </a:r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rgbClr val="0070C0"/>
                    </a:solidFill>
                  </a:rPr>
                  <a:t>very robust: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rgbClr val="0070C0"/>
                    </a:solidFill>
                  </a:rPr>
                  <a:t>    if “current-best” set covers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uncovered elements, pick some set covering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elements</a:t>
                </a: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	</a:t>
                </a:r>
                <a:r>
                  <a:rPr lang="en-US" sz="20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	 </a:t>
                </a:r>
                <a:r>
                  <a:rPr lang="en-US" sz="2000" dirty="0" smtClean="0">
                    <a:solidFill>
                      <a:srgbClr val="0070C0"/>
                    </a:solidFill>
                  </a:rPr>
                  <a:t> lose only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factor.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38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84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online: the “greedy”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54901" y="1885593"/>
            <a:ext cx="2282359" cy="2836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7442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93370" y="188559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71" y="1885593"/>
            <a:ext cx="1211420" cy="294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517347" y="1885593"/>
            <a:ext cx="606358" cy="2836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921976" y="1885593"/>
            <a:ext cx="2435192" cy="2836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8973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95344" y="5038344"/>
            <a:ext cx="4151376" cy="5943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101325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605047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612491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108769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19935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116213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123657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627379" y="5219895"/>
            <a:ext cx="250257" cy="25025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828032" y="5733288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Universe of current points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23" idx="0"/>
          </p:cNvCxnSpPr>
          <p:nvPr/>
        </p:nvCxnSpPr>
        <p:spPr>
          <a:xfrm flipH="1" flipV="1">
            <a:off x="3465576" y="2075688"/>
            <a:ext cx="760878" cy="31442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4" idx="0"/>
          </p:cNvCxnSpPr>
          <p:nvPr/>
        </p:nvCxnSpPr>
        <p:spPr>
          <a:xfrm flipH="1" flipV="1">
            <a:off x="4479919" y="2025400"/>
            <a:ext cx="250257" cy="31944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6" idx="0"/>
          </p:cNvCxnSpPr>
          <p:nvPr/>
        </p:nvCxnSpPr>
        <p:spPr>
          <a:xfrm flipV="1">
            <a:off x="5233898" y="2025400"/>
            <a:ext cx="737134" cy="31944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0"/>
          </p:cNvCxnSpPr>
          <p:nvPr/>
        </p:nvCxnSpPr>
        <p:spPr>
          <a:xfrm flipV="1">
            <a:off x="5737620" y="2075688"/>
            <a:ext cx="3591666" cy="31442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8" idx="1"/>
          </p:cNvCxnSpPr>
          <p:nvPr/>
        </p:nvCxnSpPr>
        <p:spPr>
          <a:xfrm flipV="1">
            <a:off x="6152862" y="2032702"/>
            <a:ext cx="213608" cy="32238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7" idx="0"/>
          </p:cNvCxnSpPr>
          <p:nvPr/>
        </p:nvCxnSpPr>
        <p:spPr>
          <a:xfrm flipV="1">
            <a:off x="6745064" y="2025400"/>
            <a:ext cx="5075462" cy="31944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9" idx="0"/>
          </p:cNvCxnSpPr>
          <p:nvPr/>
        </p:nvCxnSpPr>
        <p:spPr>
          <a:xfrm flipV="1">
            <a:off x="7248786" y="2035969"/>
            <a:ext cx="3235499" cy="31839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0" idx="0"/>
          </p:cNvCxnSpPr>
          <p:nvPr/>
        </p:nvCxnSpPr>
        <p:spPr>
          <a:xfrm flipH="1" flipV="1">
            <a:off x="3804619" y="2032702"/>
            <a:ext cx="3947889" cy="31871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593592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</a:t>
            </a:r>
            <a:r>
              <a:rPr lang="en-US" dirty="0"/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414156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9536682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0917926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4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online: the “greedy”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54901" y="1885593"/>
            <a:ext cx="2282359" cy="2836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7442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93370" y="188559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71" y="1885593"/>
            <a:ext cx="1211420" cy="294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517347" y="1885593"/>
            <a:ext cx="606358" cy="2836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921976" y="1885593"/>
            <a:ext cx="2435192" cy="2836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8973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593592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3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414156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</a:t>
            </a:r>
            <a:r>
              <a:rPr lang="en-US" smtClean="0"/>
              <a:t>= 2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9536682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0917926" y="1417320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36976" y="1816608"/>
                <a:ext cx="4466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976" y="1816608"/>
                <a:ext cx="446661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608832" y="181660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832" y="1816608"/>
                <a:ext cx="45198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008120" y="181660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8120" y="1816608"/>
                <a:ext cx="45198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080760" y="1816608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760" y="1816608"/>
                <a:ext cx="45198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675376" y="181660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376" y="1816608"/>
                <a:ext cx="45198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9536682" y="1808067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6682" y="1808067"/>
                <a:ext cx="45198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9935970" y="1808067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5970" y="1808067"/>
                <a:ext cx="45198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1575700" y="182974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5700" y="1829748"/>
                <a:ext cx="45198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48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online: the “greedy” algorithm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93370" y="188559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71" y="1885593"/>
            <a:ext cx="1211420" cy="294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8973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678755" y="3926019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[3,4]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0678755" y="3390504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0678755" y="2854989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678754" y="4461534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[5,8]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59664" y="3032297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9664" y="3559601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9664" y="4126529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59664" y="4635545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433693" y="3991465"/>
            <a:ext cx="2282359" cy="2836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6228675" y="3403726"/>
            <a:ext cx="2435192" cy="2836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3074710" y="3404840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271071" y="2865344"/>
            <a:ext cx="606358" cy="2836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7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Box 175"/>
          <p:cNvSpPr txBox="1"/>
          <p:nvPr/>
        </p:nvSpPr>
        <p:spPr>
          <a:xfrm>
            <a:off x="1556181" y="4838893"/>
            <a:ext cx="8581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At each time,  a unit size job arrives – can be processed by a subset of machines.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1526763" y="5292044"/>
            <a:ext cx="7018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Jobs already assigned </a:t>
            </a:r>
            <a:r>
              <a:rPr lang="en-US" sz="2000" dirty="0">
                <a:solidFill>
                  <a:srgbClr val="C00000"/>
                </a:solidFill>
                <a:latin typeface="Corbel" panose="020B0503020204020204" pitchFamily="34" charset="0"/>
              </a:rPr>
              <a:t>cannot</a:t>
            </a:r>
            <a:r>
              <a:rPr lang="en-US" sz="2000" dirty="0">
                <a:latin typeface="Corbel" panose="020B0503020204020204" pitchFamily="34" charset="0"/>
              </a:rPr>
              <a:t> be reassigned to another machine. 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526763" y="5745195"/>
            <a:ext cx="57518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Goal: </a:t>
            </a:r>
            <a:r>
              <a:rPr lang="en-US" sz="2000" dirty="0">
                <a:latin typeface="Corbel" panose="020B0503020204020204" pitchFamily="34" charset="0"/>
              </a:rPr>
              <a:t>Minimize the  maximum load on any machine.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400621" y="3783464"/>
            <a:ext cx="737616" cy="624840"/>
            <a:chOff x="6096000" y="3756660"/>
            <a:chExt cx="737616" cy="62484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/>
          <p:cNvGrpSpPr/>
          <p:nvPr/>
        </p:nvGrpSpPr>
        <p:grpSpPr>
          <a:xfrm>
            <a:off x="2490216" y="3783464"/>
            <a:ext cx="737616" cy="624840"/>
            <a:chOff x="6096000" y="3756660"/>
            <a:chExt cx="737616" cy="624840"/>
          </a:xfrm>
        </p:grpSpPr>
        <p:cxnSp>
          <p:nvCxnSpPr>
            <p:cNvPr id="161" name="Straight Connector 160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Group 177"/>
          <p:cNvGrpSpPr/>
          <p:nvPr/>
        </p:nvGrpSpPr>
        <p:grpSpPr>
          <a:xfrm>
            <a:off x="9281160" y="3783464"/>
            <a:ext cx="737616" cy="624840"/>
            <a:chOff x="6096000" y="3756660"/>
            <a:chExt cx="737616" cy="624840"/>
          </a:xfrm>
        </p:grpSpPr>
        <p:cxnSp>
          <p:nvCxnSpPr>
            <p:cNvPr id="179" name="Straight Connector 178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/>
          <p:cNvGrpSpPr/>
          <p:nvPr/>
        </p:nvGrpSpPr>
        <p:grpSpPr>
          <a:xfrm>
            <a:off x="3460351" y="3783464"/>
            <a:ext cx="737616" cy="624840"/>
            <a:chOff x="6096000" y="3756660"/>
            <a:chExt cx="737616" cy="624840"/>
          </a:xfrm>
        </p:grpSpPr>
        <p:cxnSp>
          <p:nvCxnSpPr>
            <p:cNvPr id="183" name="Straight Connector 182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Group 185"/>
          <p:cNvGrpSpPr/>
          <p:nvPr/>
        </p:nvGrpSpPr>
        <p:grpSpPr>
          <a:xfrm>
            <a:off x="4430486" y="3783464"/>
            <a:ext cx="737616" cy="624840"/>
            <a:chOff x="6096000" y="3756660"/>
            <a:chExt cx="737616" cy="624840"/>
          </a:xfrm>
        </p:grpSpPr>
        <p:cxnSp>
          <p:nvCxnSpPr>
            <p:cNvPr id="187" name="Straight Connector 186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0" name="Group 189"/>
          <p:cNvGrpSpPr/>
          <p:nvPr/>
        </p:nvGrpSpPr>
        <p:grpSpPr>
          <a:xfrm>
            <a:off x="6370756" y="3783464"/>
            <a:ext cx="737616" cy="624840"/>
            <a:chOff x="6096000" y="3756660"/>
            <a:chExt cx="737616" cy="624840"/>
          </a:xfrm>
        </p:grpSpPr>
        <p:cxnSp>
          <p:nvCxnSpPr>
            <p:cNvPr id="191" name="Straight Connector 190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Group 193"/>
          <p:cNvGrpSpPr/>
          <p:nvPr/>
        </p:nvGrpSpPr>
        <p:grpSpPr>
          <a:xfrm>
            <a:off x="7340891" y="3783464"/>
            <a:ext cx="737616" cy="624840"/>
            <a:chOff x="6096000" y="3756660"/>
            <a:chExt cx="737616" cy="624840"/>
          </a:xfrm>
        </p:grpSpPr>
        <p:cxnSp>
          <p:nvCxnSpPr>
            <p:cNvPr id="195" name="Straight Connector 194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8" name="Group 197"/>
          <p:cNvGrpSpPr/>
          <p:nvPr/>
        </p:nvGrpSpPr>
        <p:grpSpPr>
          <a:xfrm>
            <a:off x="8311026" y="3783464"/>
            <a:ext cx="737616" cy="624840"/>
            <a:chOff x="6096000" y="3756660"/>
            <a:chExt cx="737616" cy="624840"/>
          </a:xfrm>
        </p:grpSpPr>
        <p:cxnSp>
          <p:nvCxnSpPr>
            <p:cNvPr id="199" name="Straight Connector 198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3227832" y="2880360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2859024" y="3318883"/>
            <a:ext cx="368808" cy="63093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>
            <a:off x="3528496" y="3318883"/>
            <a:ext cx="410935" cy="62835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1: load balancing</a:t>
            </a:r>
            <a:endParaRPr lang="en-US" dirty="0"/>
          </a:p>
        </p:txBody>
      </p:sp>
      <p:sp>
        <p:nvSpPr>
          <p:cNvPr id="235" name="Rectangle 234"/>
          <p:cNvSpPr/>
          <p:nvPr/>
        </p:nvSpPr>
        <p:spPr>
          <a:xfrm>
            <a:off x="5159993" y="2880360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6" name="Straight Arrow Connector 235"/>
          <p:cNvCxnSpPr/>
          <p:nvPr/>
        </p:nvCxnSpPr>
        <p:spPr>
          <a:xfrm flipH="1">
            <a:off x="4791185" y="3318883"/>
            <a:ext cx="368808" cy="63093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5460657" y="3318883"/>
            <a:ext cx="410935" cy="62835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Rectangle 243"/>
          <p:cNvSpPr/>
          <p:nvPr/>
        </p:nvSpPr>
        <p:spPr>
          <a:xfrm>
            <a:off x="7108372" y="2880360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5" name="Straight Arrow Connector 244"/>
          <p:cNvCxnSpPr/>
          <p:nvPr/>
        </p:nvCxnSpPr>
        <p:spPr>
          <a:xfrm flipH="1">
            <a:off x="6739564" y="3318883"/>
            <a:ext cx="368808" cy="63093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>
            <a:off x="7409036" y="3318883"/>
            <a:ext cx="410935" cy="62835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/>
          <p:cNvSpPr/>
          <p:nvPr/>
        </p:nvSpPr>
        <p:spPr>
          <a:xfrm>
            <a:off x="9040533" y="2880360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/>
          <p:cNvCxnSpPr/>
          <p:nvPr/>
        </p:nvCxnSpPr>
        <p:spPr>
          <a:xfrm flipH="1">
            <a:off x="8671725" y="3318883"/>
            <a:ext cx="368808" cy="63093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/>
          <p:nvPr/>
        </p:nvCxnSpPr>
        <p:spPr>
          <a:xfrm>
            <a:off x="9341197" y="3318883"/>
            <a:ext cx="410935" cy="62835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tangle 252"/>
          <p:cNvSpPr/>
          <p:nvPr/>
        </p:nvSpPr>
        <p:spPr>
          <a:xfrm>
            <a:off x="4167706" y="2378322"/>
            <a:ext cx="301752" cy="301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4" name="Straight Arrow Connector 253"/>
          <p:cNvCxnSpPr/>
          <p:nvPr/>
        </p:nvCxnSpPr>
        <p:spPr>
          <a:xfrm flipH="1">
            <a:off x="2953160" y="2816845"/>
            <a:ext cx="1214546" cy="91357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/>
          <p:nvPr/>
        </p:nvCxnSpPr>
        <p:spPr>
          <a:xfrm>
            <a:off x="4468370" y="2816845"/>
            <a:ext cx="227674" cy="1019249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angle 258"/>
          <p:cNvSpPr/>
          <p:nvPr/>
        </p:nvSpPr>
        <p:spPr>
          <a:xfrm>
            <a:off x="8041281" y="2386360"/>
            <a:ext cx="301752" cy="301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0" name="Straight Arrow Connector 259"/>
          <p:cNvCxnSpPr/>
          <p:nvPr/>
        </p:nvCxnSpPr>
        <p:spPr>
          <a:xfrm flipH="1">
            <a:off x="6753578" y="2824883"/>
            <a:ext cx="1287703" cy="798360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>
            <a:off x="8341945" y="2824883"/>
            <a:ext cx="227674" cy="1019249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261"/>
          <p:cNvSpPr/>
          <p:nvPr/>
        </p:nvSpPr>
        <p:spPr>
          <a:xfrm>
            <a:off x="5936769" y="1921078"/>
            <a:ext cx="301752" cy="3017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3" name="Straight Arrow Connector 262"/>
          <p:cNvCxnSpPr/>
          <p:nvPr/>
        </p:nvCxnSpPr>
        <p:spPr>
          <a:xfrm flipH="1">
            <a:off x="2867091" y="2359601"/>
            <a:ext cx="3069679" cy="95928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>
            <a:off x="6237433" y="2359601"/>
            <a:ext cx="436953" cy="98179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41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4518 0.1518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75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85185E-6 L -0.04519 0.15185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759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85185E-6 L -0.04518 0.15185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759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1.85185E-6 L -0.04519 0.15185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759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11966 0.16065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803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11967 0.16065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8032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33333E-6 L -0.26484 0.16667 " pathEditMode="relative" rAng="0" ptsTypes="AA">
                                      <p:cBhvr>
                                        <p:cTn id="110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2" y="8333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64" grpId="0"/>
      <p:bldP spid="42" grpId="0" animBg="1"/>
      <p:bldP spid="235" grpId="0" animBg="1"/>
      <p:bldP spid="235" grpId="1" animBg="1"/>
      <p:bldP spid="244" grpId="0" animBg="1"/>
      <p:bldP spid="244" grpId="1" animBg="1"/>
      <p:bldP spid="247" grpId="0" animBg="1"/>
      <p:bldP spid="247" grpId="1" animBg="1"/>
      <p:bldP spid="253" grpId="0" animBg="1"/>
      <p:bldP spid="253" grpId="1" animBg="1"/>
      <p:bldP spid="259" grpId="0" animBg="1"/>
      <p:bldP spid="259" grpId="1" animBg="1"/>
      <p:bldP spid="262" grpId="0" animBg="1"/>
      <p:bldP spid="262" grpId="1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online: the “greedy” algorithm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93370" y="188559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71" y="1885593"/>
            <a:ext cx="1211420" cy="294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8973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678755" y="3926019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[3,4]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0678755" y="3390504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0678755" y="2854989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678754" y="4461534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[5,8]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59664" y="3032297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9664" y="3559601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9664" y="4126529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59664" y="4635545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433693" y="3991465"/>
            <a:ext cx="2282359" cy="2836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6228675" y="3403726"/>
            <a:ext cx="2435192" cy="2836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3074710" y="3404840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271071" y="2865344"/>
            <a:ext cx="606358" cy="2836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2381" y="4873582"/>
                <a:ext cx="9776010" cy="378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Unstable set </a:t>
                </a:r>
                <a:r>
                  <a:rPr lang="en-US" dirty="0" smtClean="0"/>
                  <a:t>S: set that contains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 smtClean="0"/>
                  <a:t> elements, all currently being covered at densities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81" y="4873582"/>
                <a:ext cx="9776010" cy="378565"/>
              </a:xfrm>
              <a:prstGeom prst="rect">
                <a:avLst/>
              </a:prstGeom>
              <a:blipFill>
                <a:blip r:embed="rId10"/>
                <a:stretch>
                  <a:fillRect l="-561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737360" y="5257800"/>
                <a:ext cx="63264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E.g., suppose</a:t>
                </a:r>
                <a:r>
                  <a:rPr lang="en-US" dirty="0"/>
                  <a:t> </a:t>
                </a:r>
                <a:r>
                  <a:rPr lang="en-US" dirty="0" smtClean="0"/>
                  <a:t>some set contains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dirty="0" smtClean="0"/>
                  <a:t>. Then it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unstable</a:t>
                </a:r>
                <a:r>
                  <a:rPr lang="en-US" dirty="0" smtClean="0"/>
                  <a:t>. </a:t>
                </a:r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360" y="5257800"/>
                <a:ext cx="6326475" cy="369332"/>
              </a:xfrm>
              <a:prstGeom prst="rect">
                <a:avLst/>
              </a:prstGeom>
              <a:blipFill>
                <a:blip r:embed="rId11"/>
                <a:stretch>
                  <a:fillRect l="-771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576072" y="5797296"/>
            <a:ext cx="5923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Lemma: </a:t>
            </a:r>
            <a:r>
              <a:rPr lang="en-US" dirty="0" smtClean="0"/>
              <a:t>no unstable sets </a:t>
            </a:r>
            <a:r>
              <a:rPr lang="en-US" dirty="0" smtClean="0">
                <a:sym typeface="Symbol" panose="05050102010706020507" pitchFamily="18" charset="2"/>
              </a:rPr>
              <a:t> solution is O(log n)-approximate.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2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online: the “greedy” algorithm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93370" y="188559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71" y="1885593"/>
            <a:ext cx="1211420" cy="294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8973" y="1885593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678755" y="3926019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[3,4]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0678755" y="3390504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0678755" y="2854989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= 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678754" y="4461534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density [5,8]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59664" y="3032297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9664" y="3559601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9664" y="4126529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59664" y="4635545"/>
            <a:ext cx="1024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433693" y="3991465"/>
            <a:ext cx="2282359" cy="2836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224" y="3922480"/>
                <a:ext cx="446661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080" y="3922480"/>
                <a:ext cx="45198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368" y="3922480"/>
                <a:ext cx="45198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6228675" y="3403726"/>
            <a:ext cx="2435192" cy="2836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381" y="3326200"/>
                <a:ext cx="4519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669" y="3326200"/>
                <a:ext cx="45198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3074710" y="3404840"/>
            <a:ext cx="1335746" cy="27961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271071" y="2865344"/>
            <a:ext cx="606358" cy="2836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184" y="3337264"/>
                <a:ext cx="45198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215959" y="182089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959" y="1820898"/>
                <a:ext cx="4519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601591" y="1820898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1591" y="1820898"/>
                <a:ext cx="45198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982591" y="1820898"/>
                <a:ext cx="4471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591" y="1820898"/>
                <a:ext cx="44717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5072508" y="2866803"/>
            <a:ext cx="1868424" cy="283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161729" y="2802108"/>
                <a:ext cx="4471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729" y="2802108"/>
                <a:ext cx="447174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0936" y="5038344"/>
                <a:ext cx="52270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b>
                    </m:sSub>
                  </m:oMath>
                </a14:m>
                <a:r>
                  <a:rPr lang="en-US" dirty="0" smtClean="0"/>
                  <a:t> arrives. </a:t>
                </a:r>
                <a:r>
                  <a:rPr lang="en-US" dirty="0"/>
                  <a:t>C</a:t>
                </a:r>
                <a:r>
                  <a:rPr lang="en-US" dirty="0" smtClean="0"/>
                  <a:t>over it with any set containing it.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36" y="5038344"/>
                <a:ext cx="5227072" cy="369332"/>
              </a:xfrm>
              <a:prstGeom prst="rect">
                <a:avLst/>
              </a:prstGeom>
              <a:blipFill>
                <a:blip r:embed="rId14"/>
                <a:stretch>
                  <a:fillRect l="-1050" t="-10000" r="-2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966216" y="5428488"/>
            <a:ext cx="2657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green set is unstable.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963168" y="5827776"/>
                <a:ext cx="36758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So add it in, and assign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b>
                    </m:sSub>
                  </m:oMath>
                </a14:m>
                <a:r>
                  <a:rPr lang="en-US" dirty="0" smtClean="0"/>
                  <a:t> to it.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168" y="5827776"/>
                <a:ext cx="3675814" cy="369332"/>
              </a:xfrm>
              <a:prstGeom prst="rect">
                <a:avLst/>
              </a:prstGeom>
              <a:blipFill>
                <a:blip r:embed="rId15"/>
                <a:stretch>
                  <a:fillRect l="-1327" t="-8197" r="-66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500" y="3335855"/>
                <a:ext cx="451982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424" y="2809499"/>
                <a:ext cx="451982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594360" y="6208776"/>
            <a:ext cx="3900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Clean up, resettle sets at the right level.</a:t>
            </a:r>
          </a:p>
        </p:txBody>
      </p:sp>
    </p:spTree>
    <p:extLst>
      <p:ext uri="{BB962C8B-B14F-4D97-AF65-F5344CB8AC3E}">
        <p14:creationId xmlns:p14="http://schemas.microsoft.com/office/powerpoint/2010/main" val="24278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2.59259E-6 L 0.022 0.1629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4" y="814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33333E-6 L 0.02838 0.166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" y="831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07407E-6 L -0.18554 0.1650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84" y="824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0.19167 0.088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85185E-6 L -0.00651 -0.07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-375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-0.01849 -0.071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-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0" grpId="0"/>
      <p:bldP spid="33" grpId="0" animBg="1"/>
      <p:bldP spid="33" grpId="1" animBg="1"/>
      <p:bldP spid="42" grpId="0"/>
      <p:bldP spid="42" grpId="1"/>
      <p:bldP spid="3" grpId="0"/>
      <p:bldP spid="45" grpId="0"/>
      <p:bldP spid="48" grpId="0"/>
      <p:bldP spid="59" grpId="0"/>
      <p:bldP spid="61" grpId="0"/>
      <p:bldP spid="5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When a new element arrives and not covered by current sets,</a:t>
            </a:r>
          </a:p>
          <a:p>
            <a:pPr marL="0" indent="0">
              <a:buNone/>
            </a:pPr>
            <a:r>
              <a:rPr lang="en-US" sz="1800" dirty="0" smtClean="0"/>
              <a:t>	pick any set that covers it, add it with density 1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If some unstable set exists, add it to the correct level, assign those elements to it.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May cause other sets to lose elements, become lighter.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They “float up” to the correct level.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Cause other sets to become unstable, etc.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Claim: </a:t>
            </a:r>
            <a:r>
              <a:rPr lang="en-US" sz="1800" dirty="0" smtClean="0"/>
              <a:t>system stabilizes. Also, O(log n) changes per arrival, amortized.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409944" y="1728216"/>
                <a:ext cx="5354286" cy="3782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Invariant: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element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2(</m:t>
                    </m:r>
                    <m:r>
                      <m:rPr>
                        <m:sty m:val="p"/>
                      </m:rP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err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tokens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9944" y="1728216"/>
                <a:ext cx="5354286" cy="378245"/>
              </a:xfrm>
              <a:prstGeom prst="rect">
                <a:avLst/>
              </a:prstGeom>
              <a:blipFill>
                <a:blip r:embed="rId2"/>
                <a:stretch>
                  <a:fillRect l="-1025" t="-6452" r="-911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970520" y="2721864"/>
                <a:ext cx="38000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00FF"/>
                    </a:solidFill>
                  </a:rPr>
                  <a:t>Start each element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 smtClean="0">
                    <a:solidFill>
                      <a:srgbClr val="0000FF"/>
                    </a:solidFill>
                  </a:rPr>
                  <a:t> tokens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0520" y="2721864"/>
                <a:ext cx="3800015" cy="369332"/>
              </a:xfrm>
              <a:prstGeom prst="rect">
                <a:avLst/>
              </a:prstGeom>
              <a:blipFill>
                <a:blip r:embed="rId3"/>
                <a:stretch>
                  <a:fillRect l="-1445" t="-10000" r="-80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061960" y="3718560"/>
            <a:ext cx="36558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00CC00"/>
                </a:solidFill>
              </a:rPr>
              <a:t>Elements moving down lose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00CC00"/>
                </a:solidFill>
              </a:rPr>
              <a:t> tokens</a:t>
            </a:r>
            <a:br>
              <a:rPr lang="en-US" dirty="0" smtClean="0">
                <a:solidFill>
                  <a:srgbClr val="00CC00"/>
                </a:solidFill>
              </a:rPr>
            </a:br>
            <a:r>
              <a:rPr lang="en-US" dirty="0">
                <a:solidFill>
                  <a:srgbClr val="00CC00"/>
                </a:solidFill>
              </a:rPr>
              <a:t>	</a:t>
            </a:r>
            <a:r>
              <a:rPr lang="en-US" dirty="0" smtClean="0">
                <a:solidFill>
                  <a:srgbClr val="00CC00"/>
                </a:solidFill>
              </a:rPr>
              <a:t>use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00CC00"/>
                </a:solidFill>
              </a:rPr>
              <a:t> to pay for new set</a:t>
            </a:r>
            <a:endParaRPr lang="en-US" dirty="0">
              <a:solidFill>
                <a:srgbClr val="00C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05569" y="4785360"/>
            <a:ext cx="4090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Sets moving up lose </a:t>
            </a:r>
            <a:r>
              <a:rPr lang="en-US" dirty="0" smtClean="0">
                <a:solidFill>
                  <a:srgbClr val="FF0000"/>
                </a:solidFill>
              </a:rPr>
              <a:t>½ </a:t>
            </a:r>
            <a:r>
              <a:rPr lang="en-US" dirty="0" smtClean="0">
                <a:solidFill>
                  <a:srgbClr val="7030A0"/>
                </a:solidFill>
              </a:rPr>
              <a:t>of their elements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use their other token to pay for rising up*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96144" y="6464808"/>
            <a:ext cx="1796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*minor cheating here.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080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road-map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53538" y="1810851"/>
            <a:ext cx="2136808" cy="1867301"/>
            <a:chOff x="870659" y="1941711"/>
            <a:chExt cx="2136808" cy="1867301"/>
          </a:xfrm>
        </p:grpSpPr>
        <p:sp>
          <p:nvSpPr>
            <p:cNvPr id="35" name="Rectangle 34"/>
            <p:cNvSpPr/>
            <p:nvPr/>
          </p:nvSpPr>
          <p:spPr>
            <a:xfrm>
              <a:off x="870659" y="1941711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135783" y="2821505"/>
              <a:ext cx="1578542" cy="152702"/>
              <a:chOff x="4225492" y="2157361"/>
              <a:chExt cx="3776311" cy="26295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22549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72921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36658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23293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744102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240380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47824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751546" y="2163711"/>
                <a:ext cx="250257" cy="250257"/>
              </a:xfrm>
              <a:prstGeom prst="ellipse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>
                <a:stCxn id="5" idx="6"/>
                <a:endCxn id="6" idx="2"/>
              </p:cNvCxnSpPr>
              <p:nvPr/>
            </p:nvCxnSpPr>
            <p:spPr>
              <a:xfrm>
                <a:off x="4475749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8" idx="6"/>
                <a:endCxn id="7" idx="2"/>
              </p:cNvCxnSpPr>
              <p:nvPr/>
            </p:nvCxnSpPr>
            <p:spPr>
              <a:xfrm>
                <a:off x="5483193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6"/>
                <a:endCxn id="9" idx="2"/>
              </p:cNvCxnSpPr>
              <p:nvPr/>
            </p:nvCxnSpPr>
            <p:spPr>
              <a:xfrm>
                <a:off x="6490637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12" idx="2"/>
              </p:cNvCxnSpPr>
              <p:nvPr/>
            </p:nvCxnSpPr>
            <p:spPr>
              <a:xfrm>
                <a:off x="7498081" y="2288840"/>
                <a:ext cx="253465" cy="0"/>
              </a:xfrm>
              <a:prstGeom prst="line">
                <a:avLst/>
              </a:prstGeom>
              <a:ln w="38100"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stCxn id="6" idx="0"/>
                <a:endCxn id="7" idx="1"/>
              </p:cNvCxnSpPr>
              <p:nvPr/>
            </p:nvCxnSpPr>
            <p:spPr>
              <a:xfrm rot="16200000" flipH="1">
                <a:off x="5295500" y="1722553"/>
                <a:ext cx="36649" cy="918964"/>
              </a:xfrm>
              <a:prstGeom prst="curvedConnector3">
                <a:avLst>
                  <a:gd name="adj1" fmla="val -623755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urved Connector 17"/>
              <p:cNvCxnSpPr>
                <a:stCxn id="9" idx="0"/>
                <a:endCxn id="12" idx="0"/>
              </p:cNvCxnSpPr>
              <p:nvPr/>
            </p:nvCxnSpPr>
            <p:spPr>
              <a:xfrm rot="5400000" flipH="1" flipV="1">
                <a:off x="7372953" y="1659989"/>
                <a:ext cx="12700" cy="100744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urved Connector 18"/>
              <p:cNvCxnSpPr>
                <a:stCxn id="7" idx="4"/>
                <a:endCxn id="12" idx="4"/>
              </p:cNvCxnSpPr>
              <p:nvPr/>
            </p:nvCxnSpPr>
            <p:spPr>
              <a:xfrm rot="16200000" flipH="1">
                <a:off x="6869231" y="1406524"/>
                <a:ext cx="12700" cy="2014888"/>
              </a:xfrm>
              <a:prstGeom prst="curvedConnector3">
                <a:avLst>
                  <a:gd name="adj1" fmla="val 3391583"/>
                </a:avLst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4773603" y="1810851"/>
            <a:ext cx="2136808" cy="1867301"/>
            <a:chOff x="4608984" y="2247340"/>
            <a:chExt cx="2136808" cy="1867301"/>
          </a:xfrm>
        </p:grpSpPr>
        <p:sp>
          <p:nvSpPr>
            <p:cNvPr id="37" name="Rectangle 36"/>
            <p:cNvSpPr/>
            <p:nvPr/>
          </p:nvSpPr>
          <p:spPr>
            <a:xfrm>
              <a:off x="4608984" y="2247340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699535" y="2310059"/>
              <a:ext cx="1884146" cy="1622255"/>
              <a:chOff x="4574406" y="1780669"/>
              <a:chExt cx="2438400" cy="203209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602375" y="204929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0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74406" y="1780669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1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54493" y="3388676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2</a:t>
                </a:r>
                <a:endParaRPr lang="en-US" sz="1600" baseline="-25000" dirty="0">
                  <a:latin typeface="Calibri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16775" y="2442354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3</a:t>
                </a:r>
                <a:endParaRPr lang="en-US" sz="1600" baseline="-25000" dirty="0">
                  <a:latin typeface="Calibri"/>
                </a:endParaRPr>
              </a:p>
            </p:txBody>
          </p:sp>
          <p:cxnSp>
            <p:nvCxnSpPr>
              <p:cNvPr id="24" name="Straight Connector 23"/>
              <p:cNvCxnSpPr>
                <a:stCxn id="32" idx="6"/>
                <a:endCxn id="30" idx="1"/>
              </p:cNvCxnSpPr>
              <p:nvPr/>
            </p:nvCxnSpPr>
            <p:spPr>
              <a:xfrm>
                <a:off x="5107806" y="2226201"/>
                <a:ext cx="784318" cy="26258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8" idx="1"/>
                <a:endCxn id="30" idx="5"/>
              </p:cNvCxnSpPr>
              <p:nvPr/>
            </p:nvCxnSpPr>
            <p:spPr>
              <a:xfrm flipH="1" flipV="1">
                <a:off x="5999888" y="2596551"/>
                <a:ext cx="882836" cy="959036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31" idx="1"/>
                <a:endCxn id="30" idx="6"/>
              </p:cNvCxnSpPr>
              <p:nvPr/>
            </p:nvCxnSpPr>
            <p:spPr>
              <a:xfrm flipH="1" flipV="1">
                <a:off x="6022206" y="2542669"/>
                <a:ext cx="631918" cy="32711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32" idx="4"/>
                <a:endCxn id="29" idx="0"/>
              </p:cNvCxnSpPr>
              <p:nvPr/>
            </p:nvCxnSpPr>
            <p:spPr>
              <a:xfrm>
                <a:off x="5031606" y="2302401"/>
                <a:ext cx="304800" cy="240268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6860406" y="35332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5260206" y="25426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869807" y="2466468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6631806" y="2847469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4955406" y="2150001"/>
                <a:ext cx="152400" cy="152400"/>
              </a:xfrm>
              <a:prstGeom prst="ellipse">
                <a:avLst/>
              </a:prstGeom>
              <a:solidFill>
                <a:srgbClr val="FF33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960982" y="2554337"/>
                <a:ext cx="471338" cy="42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latin typeface="Calibri"/>
                  </a:rPr>
                  <a:t>v</a:t>
                </a:r>
                <a:r>
                  <a:rPr lang="en-US" baseline="-25000" dirty="0" smtClean="0">
                    <a:latin typeface="Calibri"/>
                  </a:rPr>
                  <a:t>4</a:t>
                </a:r>
                <a:endParaRPr lang="en-US" sz="1600" baseline="-25000" dirty="0">
                  <a:latin typeface="Calibri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8493669" y="1810851"/>
            <a:ext cx="2136808" cy="1867301"/>
            <a:chOff x="8310790" y="1887854"/>
            <a:chExt cx="2136808" cy="1867301"/>
          </a:xfrm>
        </p:grpSpPr>
        <p:sp>
          <p:nvSpPr>
            <p:cNvPr id="55" name="Rectangle 54"/>
            <p:cNvSpPr/>
            <p:nvPr/>
          </p:nvSpPr>
          <p:spPr>
            <a:xfrm>
              <a:off x="8310790" y="1887854"/>
              <a:ext cx="2136808" cy="186730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8374994" y="2472164"/>
              <a:ext cx="2014854" cy="643260"/>
              <a:chOff x="3308029" y="4508205"/>
              <a:chExt cx="5499086" cy="116465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3330340" y="4508205"/>
                <a:ext cx="5476775" cy="116465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196615" y="4585208"/>
                <a:ext cx="4494998" cy="1020278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120640" y="4671836"/>
                <a:ext cx="3474720" cy="82777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63916" y="4758463"/>
                <a:ext cx="2435192" cy="673768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920564" y="4873966"/>
                <a:ext cx="1463040" cy="481263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08029" y="4825664"/>
                    <a:ext cx="930752" cy="5800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384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5788" y="4825664"/>
                    <a:ext cx="930752" cy="58001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0662" y="4825664"/>
                    <a:ext cx="930752" cy="580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35533" y="4825664"/>
                    <a:ext cx="930752" cy="58001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92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US" sz="1600" dirty="0" smtClean="0"/>
                      <a:t> </a:t>
                    </a:r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92292" y="4825664"/>
                    <a:ext cx="920307" cy="58001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92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7" y="3926463"/>
                <a:ext cx="1969001" cy="369332"/>
              </a:xfrm>
              <a:prstGeom prst="rect">
                <a:avLst/>
              </a:prstGeom>
              <a:blipFill>
                <a:blip r:embed="rId7"/>
                <a:stretch>
                  <a:fillRect l="-278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672" y="3926463"/>
                <a:ext cx="1474121" cy="369332"/>
              </a:xfrm>
              <a:prstGeom prst="rect">
                <a:avLst/>
              </a:prstGeom>
              <a:blipFill>
                <a:blip r:embed="rId8"/>
                <a:stretch>
                  <a:fillRect l="-3734" t="-8197" r="-83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func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578" y="3926463"/>
                <a:ext cx="2047163" cy="369332"/>
              </a:xfrm>
              <a:prstGeom prst="rect">
                <a:avLst/>
              </a:prstGeom>
              <a:blipFill>
                <a:blip r:embed="rId9"/>
                <a:stretch>
                  <a:fillRect l="-267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In-degree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 smtClean="0"/>
                  <a:t> </a:t>
                </a:r>
                <a:br>
                  <a:rPr lang="en-US" dirty="0" smtClean="0"/>
                </a:br>
                <a:r>
                  <a:rPr lang="en-US" dirty="0" smtClean="0"/>
                  <a:t>   (amortized)</a:t>
                </a:r>
                <a:endParaRPr lang="en-US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340" y="4530371"/>
                <a:ext cx="1629485" cy="923330"/>
              </a:xfrm>
              <a:prstGeom prst="rect">
                <a:avLst/>
              </a:prstGeom>
              <a:blipFill>
                <a:blip r:embed="rId10"/>
                <a:stretch>
                  <a:fillRect l="-2612" t="-3289" r="-37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 (worst-case)</a:t>
                </a:r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48" y="4530371"/>
                <a:ext cx="1575816" cy="923330"/>
              </a:xfrm>
              <a:prstGeom prst="rect">
                <a:avLst/>
              </a:prstGeom>
              <a:blipFill>
                <a:blip r:embed="rId11"/>
                <a:stretch>
                  <a:fillRect l="-3101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Cost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 smtClean="0"/>
              </a:p>
              <a:p>
                <a:pPr algn="ctr"/>
                <a:r>
                  <a:rPr lang="en-US" dirty="0" smtClean="0"/>
                  <a:t>Recourse O(1)</a:t>
                </a:r>
              </a:p>
              <a:p>
                <a:pPr algn="ctr"/>
                <a:r>
                  <a:rPr lang="en-US" dirty="0"/>
                  <a:t> </a:t>
                </a:r>
                <a:r>
                  <a:rPr lang="en-US" dirty="0" smtClean="0"/>
                  <a:t>(amortized)</a:t>
                </a:r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084" y="4530371"/>
                <a:ext cx="1505220" cy="923330"/>
              </a:xfrm>
              <a:prstGeom prst="rect">
                <a:avLst/>
              </a:prstGeom>
              <a:blipFill>
                <a:blip r:embed="rId12"/>
                <a:stretch>
                  <a:fillRect l="-3659" t="-3289" r="-325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66174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423246" y="5567823"/>
            <a:ext cx="2451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O(1) amortized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5073" y="5567823"/>
            <a:ext cx="25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extend to load-balancing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and single-sink flows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93503" y="1570059"/>
            <a:ext cx="388371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1110" y="1570058"/>
            <a:ext cx="3883711" cy="5082139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442762" y="4411295"/>
            <a:ext cx="11242307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423912" y="6305439"/>
            <a:ext cx="446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get </a:t>
            </a:r>
            <a:r>
              <a:rPr lang="en-US" dirty="0" smtClean="0">
                <a:solidFill>
                  <a:srgbClr val="C00000"/>
                </a:solidFill>
              </a:rPr>
              <a:t>fully-dynamic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polylog</a:t>
            </a:r>
            <a:r>
              <a:rPr lang="en-US" dirty="0" smtClean="0">
                <a:solidFill>
                  <a:srgbClr val="0000FF"/>
                </a:solidFill>
              </a:rPr>
              <a:t>(n) update times too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5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8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ther problems considered in this model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96404" y="2042161"/>
            <a:ext cx="1015739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Online Bin-packing, Bin-covering				[Jansen et al. ’14]</a:t>
            </a:r>
          </a:p>
          <a:p>
            <a:r>
              <a:rPr lang="en-US" dirty="0">
                <a:latin typeface="Corbel" panose="020B0503020204020204" pitchFamily="34" charset="0"/>
              </a:rPr>
              <a:t>	</a:t>
            </a:r>
            <a:r>
              <a:rPr lang="en-US" dirty="0" smtClean="0">
                <a:latin typeface="Corbel" panose="020B0503020204020204" pitchFamily="34" charset="0"/>
              </a:rPr>
              <a:t>						[G. Guruganesh Kumar Wajc ’17]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err="1" smtClean="0">
                <a:latin typeface="Corbel" panose="020B0503020204020204" pitchFamily="34" charset="0"/>
              </a:rPr>
              <a:t>Makespan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smtClean="0">
                <a:latin typeface="Corbel" panose="020B0503020204020204" pitchFamily="34" charset="0"/>
              </a:rPr>
              <a:t>Minimization on parallel/related machines		[Andrews Goemans Zhang ’01]</a:t>
            </a:r>
          </a:p>
          <a:p>
            <a:r>
              <a:rPr lang="en-US" dirty="0">
                <a:latin typeface="Corbel" panose="020B0503020204020204" pitchFamily="34" charset="0"/>
              </a:rPr>
              <a:t>	</a:t>
            </a:r>
            <a:r>
              <a:rPr lang="en-US" dirty="0" smtClean="0">
                <a:latin typeface="Corbel" panose="020B0503020204020204" pitchFamily="34" charset="0"/>
              </a:rPr>
              <a:t>on unrelated machines				[G. Kumar Stein ’13]</a:t>
            </a: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Traveling </a:t>
            </a:r>
            <a:r>
              <a:rPr lang="en-US" dirty="0">
                <a:latin typeface="Corbel" panose="020B0503020204020204" pitchFamily="34" charset="0"/>
              </a:rPr>
              <a:t>Salesman Problem (TSP)  </a:t>
            </a:r>
            <a:r>
              <a:rPr lang="en-US" dirty="0" smtClean="0">
                <a:latin typeface="Corbel" panose="020B0503020204020204" pitchFamily="34" charset="0"/>
              </a:rPr>
              <a:t>				[</a:t>
            </a:r>
            <a:r>
              <a:rPr lang="en-US" dirty="0" err="1">
                <a:latin typeface="Corbel" panose="020B0503020204020204" pitchFamily="34" charset="0"/>
              </a:rPr>
              <a:t>Megow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Skutella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Verschae</a:t>
            </a:r>
            <a:r>
              <a:rPr lang="en-US" dirty="0" smtClean="0">
                <a:latin typeface="Corbel" panose="020B0503020204020204" pitchFamily="34" charset="0"/>
              </a:rPr>
              <a:t> Wiese ’12</a:t>
            </a:r>
            <a:r>
              <a:rPr lang="en-US" dirty="0">
                <a:latin typeface="Corbel" panose="020B0503020204020204" pitchFamily="34" charset="0"/>
              </a:rPr>
              <a:t>]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Facility </a:t>
            </a:r>
            <a:r>
              <a:rPr lang="en-US" dirty="0">
                <a:latin typeface="Corbel" panose="020B0503020204020204" pitchFamily="34" charset="0"/>
              </a:rPr>
              <a:t>Location Problem </a:t>
            </a:r>
            <a:r>
              <a:rPr lang="en-US" dirty="0" smtClean="0">
                <a:latin typeface="Corbel" panose="020B0503020204020204" pitchFamily="34" charset="0"/>
              </a:rPr>
              <a:t>					[</a:t>
            </a:r>
            <a:r>
              <a:rPr lang="en-US" dirty="0" err="1">
                <a:latin typeface="Corbel" panose="020B0503020204020204" pitchFamily="34" charset="0"/>
              </a:rPr>
              <a:t>Fotakis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smtClean="0">
                <a:latin typeface="Corbel" panose="020B0503020204020204" pitchFamily="34" charset="0"/>
              </a:rPr>
              <a:t>’06</a:t>
            </a:r>
            <a:r>
              <a:rPr lang="en-US" dirty="0">
                <a:latin typeface="Corbel" panose="020B0503020204020204" pitchFamily="34" charset="0"/>
              </a:rPr>
              <a:t>, </a:t>
            </a:r>
            <a:r>
              <a:rPr lang="en-US" dirty="0" smtClean="0">
                <a:latin typeface="Corbel" panose="020B0503020204020204" pitchFamily="34" charset="0"/>
              </a:rPr>
              <a:t>’07</a:t>
            </a:r>
            <a:r>
              <a:rPr lang="en-US" dirty="0">
                <a:latin typeface="Corbel" panose="020B0503020204020204" pitchFamily="34" charset="0"/>
              </a:rPr>
              <a:t>]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Tree </a:t>
            </a:r>
            <a:r>
              <a:rPr lang="en-US" dirty="0">
                <a:latin typeface="Corbel" panose="020B0503020204020204" pitchFamily="34" charset="0"/>
              </a:rPr>
              <a:t>Coloring </a:t>
            </a:r>
            <a:r>
              <a:rPr lang="en-US" dirty="0" smtClean="0">
                <a:latin typeface="Corbel" panose="020B0503020204020204" pitchFamily="34" charset="0"/>
              </a:rPr>
              <a:t>						[Das Choudhury Kumar </a:t>
            </a:r>
            <a:r>
              <a:rPr lang="en-US" dirty="0">
                <a:latin typeface="Corbel" panose="020B0503020204020204" pitchFamily="34" charset="0"/>
              </a:rPr>
              <a:t>’16</a:t>
            </a:r>
            <a:r>
              <a:rPr lang="en-US" dirty="0" smtClean="0">
                <a:latin typeface="Corbel" panose="020B0503020204020204" pitchFamily="34" charset="0"/>
              </a:rPr>
              <a:t>]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…</a:t>
            </a: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5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in summary…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51610" y="2015070"/>
            <a:ext cx="7290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7030A0"/>
                </a:solidFill>
                <a:latin typeface="Corbel" panose="020B0503020204020204" pitchFamily="34" charset="0"/>
              </a:rPr>
              <a:t>For combinatorial optimization problems online, </a:t>
            </a:r>
          </a:p>
          <a:p>
            <a:r>
              <a:rPr lang="en-IN" dirty="0" smtClean="0">
                <a:solidFill>
                  <a:srgbClr val="7030A0"/>
                </a:solidFill>
                <a:latin typeface="Corbel" panose="020B0503020204020204" pitchFamily="34" charset="0"/>
              </a:rPr>
              <a:t>allowing bounded recourse can improve the competitive ratio qualitatively.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1610" y="3258313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Corbel" panose="020B0503020204020204" pitchFamily="34" charset="0"/>
              </a:rPr>
              <a:t>Many open problems: </a:t>
            </a:r>
            <a:endParaRPr lang="en-IN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746" y="3713466"/>
            <a:ext cx="6256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Corbel" panose="020B0503020204020204" pitchFamily="34" charset="0"/>
              </a:rPr>
              <a:t>specific problems like Steiner forest, or fully-dynamic matchings</a:t>
            </a:r>
            <a:endParaRPr lang="en-IN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3842" y="4141027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Corbel" panose="020B0503020204020204" pitchFamily="34" charset="0"/>
              </a:rPr>
              <a:t>understanding lower bounds</a:t>
            </a:r>
            <a:endParaRPr lang="en-IN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8226" y="4568588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Corbel" panose="020B0503020204020204" pitchFamily="34" charset="0"/>
              </a:rPr>
              <a:t>connections to dynamic algorithms (and lower bounds)</a:t>
            </a:r>
            <a:endParaRPr lang="en-IN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8226" y="4996150"/>
            <a:ext cx="4886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Corbel" panose="020B0503020204020204" pitchFamily="34" charset="0"/>
              </a:rPr>
              <a:t>other models for ensuring solutions are Lipschitz?</a:t>
            </a:r>
            <a:endParaRPr lang="en-IN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03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Box 175"/>
          <p:cNvSpPr txBox="1"/>
          <p:nvPr/>
        </p:nvSpPr>
        <p:spPr>
          <a:xfrm>
            <a:off x="1556181" y="4838893"/>
            <a:ext cx="8581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At each time,  a unit size job arrives – can be processed by a subset of machines.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1526763" y="5292044"/>
            <a:ext cx="7018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Jobs already assigned </a:t>
            </a:r>
            <a:r>
              <a:rPr lang="en-US" sz="2000" dirty="0">
                <a:solidFill>
                  <a:srgbClr val="C00000"/>
                </a:solidFill>
                <a:latin typeface="Corbel" panose="020B0503020204020204" pitchFamily="34" charset="0"/>
              </a:rPr>
              <a:t>cannot</a:t>
            </a:r>
            <a:r>
              <a:rPr lang="en-US" sz="2000" dirty="0">
                <a:latin typeface="Corbel" panose="020B0503020204020204" pitchFamily="34" charset="0"/>
              </a:rPr>
              <a:t> be reassigned to another machine. 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526763" y="5745195"/>
            <a:ext cx="57518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rbel" panose="020B0503020204020204" pitchFamily="34" charset="0"/>
              </a:rPr>
              <a:t>Goal: </a:t>
            </a:r>
            <a:r>
              <a:rPr lang="en-US" sz="2000" dirty="0">
                <a:latin typeface="Corbel" panose="020B0503020204020204" pitchFamily="34" charset="0"/>
              </a:rPr>
              <a:t>Minimize the  maximum load on any machine.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TextBox 176"/>
              <p:cNvSpPr txBox="1"/>
              <p:nvPr/>
            </p:nvSpPr>
            <p:spPr>
              <a:xfrm>
                <a:off x="1538238" y="6198346"/>
                <a:ext cx="97704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Greedy has </a:t>
                </a:r>
                <a:r>
                  <a:rPr lang="en-US" sz="2000" dirty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competitive ratio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sz="20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, 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where m = #</a:t>
                </a:r>
                <a:r>
                  <a:rPr lang="en-US" sz="2000" dirty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machines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.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	</a:t>
                </a:r>
                <a:r>
                  <a:rPr lang="en-US" sz="2000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[Azar </a:t>
                </a:r>
                <a:r>
                  <a:rPr lang="en-US" sz="2000" dirty="0" err="1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Naor</a:t>
                </a:r>
                <a:r>
                  <a:rPr lang="en-US" sz="2000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</a:t>
                </a:r>
                <a:r>
                  <a:rPr lang="en-US" sz="2000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Rom ’92]</a:t>
                </a:r>
                <a:r>
                  <a:rPr lang="en-US" sz="2000" dirty="0">
                    <a:latin typeface="Corbel" panose="020B0503020204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7" name="TextBox 1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238" y="6198346"/>
                <a:ext cx="9770432" cy="400110"/>
              </a:xfrm>
              <a:prstGeom prst="rect">
                <a:avLst/>
              </a:prstGeom>
              <a:blipFill>
                <a:blip r:embed="rId2"/>
                <a:stretch>
                  <a:fillRect l="-624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5400621" y="3783464"/>
            <a:ext cx="737616" cy="624840"/>
            <a:chOff x="6096000" y="3756660"/>
            <a:chExt cx="737616" cy="62484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/>
          <p:cNvGrpSpPr/>
          <p:nvPr/>
        </p:nvGrpSpPr>
        <p:grpSpPr>
          <a:xfrm>
            <a:off x="2490216" y="3783464"/>
            <a:ext cx="737616" cy="624840"/>
            <a:chOff x="6096000" y="3756660"/>
            <a:chExt cx="737616" cy="624840"/>
          </a:xfrm>
        </p:grpSpPr>
        <p:cxnSp>
          <p:nvCxnSpPr>
            <p:cNvPr id="161" name="Straight Connector 160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Group 177"/>
          <p:cNvGrpSpPr/>
          <p:nvPr/>
        </p:nvGrpSpPr>
        <p:grpSpPr>
          <a:xfrm>
            <a:off x="9281160" y="3783464"/>
            <a:ext cx="737616" cy="624840"/>
            <a:chOff x="6096000" y="3756660"/>
            <a:chExt cx="737616" cy="624840"/>
          </a:xfrm>
        </p:grpSpPr>
        <p:cxnSp>
          <p:nvCxnSpPr>
            <p:cNvPr id="179" name="Straight Connector 178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/>
          <p:cNvGrpSpPr/>
          <p:nvPr/>
        </p:nvGrpSpPr>
        <p:grpSpPr>
          <a:xfrm>
            <a:off x="3460351" y="3783464"/>
            <a:ext cx="737616" cy="624840"/>
            <a:chOff x="6096000" y="3756660"/>
            <a:chExt cx="737616" cy="624840"/>
          </a:xfrm>
        </p:grpSpPr>
        <p:cxnSp>
          <p:nvCxnSpPr>
            <p:cNvPr id="183" name="Straight Connector 182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Group 185"/>
          <p:cNvGrpSpPr/>
          <p:nvPr/>
        </p:nvGrpSpPr>
        <p:grpSpPr>
          <a:xfrm>
            <a:off x="4430486" y="3783464"/>
            <a:ext cx="737616" cy="624840"/>
            <a:chOff x="6096000" y="3756660"/>
            <a:chExt cx="737616" cy="624840"/>
          </a:xfrm>
        </p:grpSpPr>
        <p:cxnSp>
          <p:nvCxnSpPr>
            <p:cNvPr id="187" name="Straight Connector 186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0" name="Group 189"/>
          <p:cNvGrpSpPr/>
          <p:nvPr/>
        </p:nvGrpSpPr>
        <p:grpSpPr>
          <a:xfrm>
            <a:off x="6370756" y="3783464"/>
            <a:ext cx="737616" cy="624840"/>
            <a:chOff x="6096000" y="3756660"/>
            <a:chExt cx="737616" cy="624840"/>
          </a:xfrm>
        </p:grpSpPr>
        <p:cxnSp>
          <p:nvCxnSpPr>
            <p:cNvPr id="191" name="Straight Connector 190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Group 193"/>
          <p:cNvGrpSpPr/>
          <p:nvPr/>
        </p:nvGrpSpPr>
        <p:grpSpPr>
          <a:xfrm>
            <a:off x="7340891" y="3783464"/>
            <a:ext cx="737616" cy="624840"/>
            <a:chOff x="6096000" y="3756660"/>
            <a:chExt cx="737616" cy="624840"/>
          </a:xfrm>
        </p:grpSpPr>
        <p:cxnSp>
          <p:nvCxnSpPr>
            <p:cNvPr id="195" name="Straight Connector 194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8" name="Group 197"/>
          <p:cNvGrpSpPr/>
          <p:nvPr/>
        </p:nvGrpSpPr>
        <p:grpSpPr>
          <a:xfrm>
            <a:off x="8311026" y="3783464"/>
            <a:ext cx="737616" cy="624840"/>
            <a:chOff x="6096000" y="3756660"/>
            <a:chExt cx="737616" cy="624840"/>
          </a:xfrm>
        </p:grpSpPr>
        <p:cxnSp>
          <p:nvCxnSpPr>
            <p:cNvPr id="199" name="Straight Connector 198"/>
            <p:cNvCxnSpPr/>
            <p:nvPr/>
          </p:nvCxnSpPr>
          <p:spPr>
            <a:xfrm>
              <a:off x="6096000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>
              <a:off x="6833616" y="3756660"/>
              <a:ext cx="0" cy="6217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flipV="1">
              <a:off x="6096000" y="4378452"/>
              <a:ext cx="737616" cy="3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itle 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1: load balancing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685032" y="3902186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617193" y="3902186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7565572" y="3902186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497733" y="3902186"/>
            <a:ext cx="301752" cy="301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641670" y="3902186"/>
            <a:ext cx="301752" cy="301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8514371" y="3902186"/>
            <a:ext cx="301752" cy="301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595437" y="3902186"/>
            <a:ext cx="301752" cy="3017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0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0970" y="4537540"/>
            <a:ext cx="76594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Edges </a:t>
            </a:r>
            <a:r>
              <a:rPr lang="en-US" sz="2000" dirty="0" smtClean="0">
                <a:latin typeface="Corbel" panose="020B0503020204020204" pitchFamily="34" charset="0"/>
              </a:rPr>
              <a:t>(say, of </a:t>
            </a:r>
            <a:r>
              <a:rPr lang="en-US" sz="2000" dirty="0">
                <a:latin typeface="Corbel" panose="020B0503020204020204" pitchFamily="34" charset="0"/>
              </a:rPr>
              <a:t>a tree) arrive online, </a:t>
            </a:r>
            <a:r>
              <a:rPr lang="en-US" sz="2000" dirty="0" smtClean="0">
                <a:latin typeface="Corbel" panose="020B0503020204020204" pitchFamily="34" charset="0"/>
              </a:rPr>
              <a:t>must orient </a:t>
            </a:r>
            <a:r>
              <a:rPr lang="en-US" sz="2000" dirty="0">
                <a:latin typeface="Corbel" panose="020B0503020204020204" pitchFamily="34" charset="0"/>
              </a:rPr>
              <a:t>each </a:t>
            </a:r>
            <a:r>
              <a:rPr lang="en-US" sz="2000" dirty="0" smtClean="0">
                <a:latin typeface="Corbel" panose="020B0503020204020204" pitchFamily="34" charset="0"/>
              </a:rPr>
              <a:t>arriving edge</a:t>
            </a:r>
            <a:r>
              <a:rPr lang="en-US" sz="2000" dirty="0">
                <a:latin typeface="Corbel" panose="020B0503020204020204" pitchFamily="34" charset="0"/>
              </a:rPr>
              <a:t>.</a:t>
            </a:r>
          </a:p>
          <a:p>
            <a:r>
              <a:rPr lang="en-US" sz="2000" dirty="0" smtClean="0">
                <a:latin typeface="Corbel" panose="020B0503020204020204" pitchFamily="34" charset="0"/>
              </a:rPr>
              <a:t>Minimize </a:t>
            </a:r>
            <a:r>
              <a:rPr lang="en-US" sz="2000" dirty="0">
                <a:latin typeface="Corbel" panose="020B0503020204020204" pitchFamily="34" charset="0"/>
              </a:rPr>
              <a:t>the </a:t>
            </a:r>
            <a:r>
              <a:rPr lang="en-US" sz="2000" b="1" dirty="0">
                <a:latin typeface="Corbel" panose="020B0503020204020204" pitchFamily="34" charset="0"/>
              </a:rPr>
              <a:t>maximum in-degree </a:t>
            </a:r>
            <a:r>
              <a:rPr lang="en-US" sz="2000" dirty="0">
                <a:latin typeface="Corbel" panose="020B0503020204020204" pitchFamily="34" charset="0"/>
              </a:rPr>
              <a:t>of </a:t>
            </a:r>
            <a:r>
              <a:rPr lang="en-US" sz="2000" dirty="0" smtClean="0">
                <a:latin typeface="Corbel" panose="020B0503020204020204" pitchFamily="34" charset="0"/>
              </a:rPr>
              <a:t>any vertex</a:t>
            </a:r>
            <a:r>
              <a:rPr lang="en-US" sz="2000" dirty="0">
                <a:latin typeface="Corbel" panose="020B0503020204020204" pitchFamily="34" charset="0"/>
              </a:rPr>
              <a:t>.  </a:t>
            </a:r>
            <a:endParaRPr lang="en-US" sz="2000" dirty="0" smtClean="0">
              <a:latin typeface="Corbel" panose="020B0503020204020204" pitchFamily="34" charset="0"/>
            </a:endParaRPr>
          </a:p>
          <a:p>
            <a:endParaRPr lang="en-US" sz="2000" dirty="0">
              <a:latin typeface="Corbel" panose="020B0503020204020204" pitchFamily="34" charset="0"/>
            </a:endParaRPr>
          </a:p>
          <a:p>
            <a:r>
              <a:rPr lang="en-US" sz="2000" dirty="0">
                <a:latin typeface="Corbel" panose="020B0503020204020204" pitchFamily="34" charset="0"/>
              </a:rPr>
              <a:t>S</a:t>
            </a:r>
            <a:r>
              <a:rPr lang="en-US" sz="2000" dirty="0" smtClean="0">
                <a:latin typeface="Corbel" panose="020B0503020204020204" pitchFamily="34" charset="0"/>
              </a:rPr>
              <a:t>pecial case of load balancing, where each job can go to two machines.</a:t>
            </a:r>
            <a:endParaRPr lang="en-US" sz="2000" dirty="0">
              <a:latin typeface="Corbel" panose="020B05030202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1b: edge orientation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3936733" y="2781702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36733" y="3740738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75723" y="3006725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059680" y="384011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90636" y="3615609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959642" y="233051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959065" y="2881596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30970" y="6003686"/>
                <a:ext cx="982878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Can make in-degree of one vertex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.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             			</a:t>
                </a:r>
                <a:r>
                  <a:rPr lang="en-US" sz="2000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[Azar</a:t>
                </a:r>
                <a:r>
                  <a:rPr lang="en-US" sz="2000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, </a:t>
                </a:r>
                <a:r>
                  <a:rPr lang="en-US" sz="2000" dirty="0" err="1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Naor</a:t>
                </a:r>
                <a:r>
                  <a:rPr lang="en-US" sz="2000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, Rom ‘92]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970" y="6003686"/>
                <a:ext cx="9828781" cy="400110"/>
              </a:xfrm>
              <a:prstGeom prst="rect">
                <a:avLst/>
              </a:prstGeom>
              <a:blipFill>
                <a:blip r:embed="rId2"/>
                <a:stretch>
                  <a:fillRect l="-62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127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0970" y="4537540"/>
            <a:ext cx="86437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Edges (of a tree) arrive online, a solution should orient each arriving edge.</a:t>
            </a:r>
          </a:p>
          <a:p>
            <a:r>
              <a:rPr lang="en-US" sz="2000" dirty="0" smtClean="0">
                <a:latin typeface="Corbel" panose="020B0503020204020204" pitchFamily="34" charset="0"/>
              </a:rPr>
              <a:t>Minimize </a:t>
            </a:r>
            <a:r>
              <a:rPr lang="en-US" sz="2000" dirty="0">
                <a:latin typeface="Corbel" panose="020B0503020204020204" pitchFamily="34" charset="0"/>
              </a:rPr>
              <a:t>the maximum in-degree of </a:t>
            </a:r>
            <a:r>
              <a:rPr lang="en-US" sz="2000" dirty="0" smtClean="0">
                <a:latin typeface="Corbel" panose="020B0503020204020204" pitchFamily="34" charset="0"/>
              </a:rPr>
              <a:t>any vertex</a:t>
            </a:r>
            <a:r>
              <a:rPr lang="en-US" sz="2000" dirty="0">
                <a:latin typeface="Corbel" panose="020B0503020204020204" pitchFamily="34" charset="0"/>
              </a:rPr>
              <a:t>.  </a:t>
            </a:r>
            <a:endParaRPr lang="en-US" sz="2000" dirty="0" smtClean="0">
              <a:latin typeface="Corbel" panose="020B0503020204020204" pitchFamily="34" charset="0"/>
            </a:endParaRPr>
          </a:p>
          <a:p>
            <a:endParaRPr lang="en-US" sz="2000" dirty="0">
              <a:latin typeface="Corbel" panose="020B0503020204020204" pitchFamily="34" charset="0"/>
            </a:endParaRPr>
          </a:p>
          <a:p>
            <a:r>
              <a:rPr lang="en-US" sz="2000" dirty="0" smtClean="0">
                <a:latin typeface="Corbel" panose="020B0503020204020204" pitchFamily="34" charset="0"/>
              </a:rPr>
              <a:t>A special case of load balancing, where each job can go to exactly two machines.</a:t>
            </a:r>
            <a:endParaRPr lang="en-US" sz="2000" dirty="0">
              <a:latin typeface="Corbel" panose="020B0503020204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1b: edge orientation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30970" y="5860979"/>
                <a:ext cx="982878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Can make in-degree of one vertex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  <a:latin typeface="Corbel" panose="020B0503020204020204" pitchFamily="34" charset="0"/>
                  </a:rPr>
                  <a:t>.</a:t>
                </a:r>
                <a:r>
                  <a:rPr lang="en-US" sz="2000" dirty="0" smtClean="0">
                    <a:latin typeface="Corbel" panose="020B0503020204020204" pitchFamily="34" charset="0"/>
                  </a:rPr>
                  <a:t>             			</a:t>
                </a:r>
                <a:r>
                  <a:rPr lang="en-US" sz="2000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[Azar</a:t>
                </a:r>
                <a:r>
                  <a:rPr lang="en-US" sz="2000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, </a:t>
                </a:r>
                <a:r>
                  <a:rPr lang="en-US" sz="2000" dirty="0" err="1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Naor</a:t>
                </a:r>
                <a:r>
                  <a:rPr lang="en-US" sz="2000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, Rom ‘92]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970" y="5860979"/>
                <a:ext cx="9828781" cy="400110"/>
              </a:xfrm>
              <a:prstGeom prst="rect">
                <a:avLst/>
              </a:prstGeom>
              <a:blipFill>
                <a:blip r:embed="rId2"/>
                <a:stretch>
                  <a:fillRect l="-62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Oval 19"/>
          <p:cNvSpPr/>
          <p:nvPr/>
        </p:nvSpPr>
        <p:spPr>
          <a:xfrm>
            <a:off x="3936733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440455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447899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44177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455343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951621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959065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462787" y="3637983"/>
            <a:ext cx="250257" cy="250257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4261104"/>
            <a:ext cx="10866120" cy="15998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6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2: online spanning tree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565006" y="20854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0</a:t>
            </a:r>
            <a:endParaRPr lang="en-US" baseline="-25000" dirty="0"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4406" y="17806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79406" y="331633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2</a:t>
            </a:r>
            <a:endParaRPr lang="en-US" baseline="-25000" dirty="0"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9406" y="24664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Calibri"/>
              </a:rPr>
              <a:t>v</a:t>
            </a:r>
            <a:r>
              <a:rPr lang="en-US" sz="2000" baseline="-2500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23" name="Straight Connector 22"/>
          <p:cNvCxnSpPr>
            <a:stCxn id="31" idx="6"/>
            <a:endCxn id="29" idx="1"/>
          </p:cNvCxnSpPr>
          <p:nvPr/>
        </p:nvCxnSpPr>
        <p:spPr>
          <a:xfrm>
            <a:off x="5107806" y="2226201"/>
            <a:ext cx="784318" cy="26258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7" idx="1"/>
            <a:endCxn id="29" idx="5"/>
          </p:cNvCxnSpPr>
          <p:nvPr/>
        </p:nvCxnSpPr>
        <p:spPr>
          <a:xfrm flipH="1" flipV="1">
            <a:off x="5999888" y="2596551"/>
            <a:ext cx="882836" cy="9590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0" idx="1"/>
            <a:endCxn id="29" idx="6"/>
          </p:cNvCxnSpPr>
          <p:nvPr/>
        </p:nvCxnSpPr>
        <p:spPr>
          <a:xfrm flipH="1" flipV="1">
            <a:off x="6022206" y="2542669"/>
            <a:ext cx="631918" cy="32711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1" idx="4"/>
            <a:endCxn id="28" idx="0"/>
          </p:cNvCxnSpPr>
          <p:nvPr/>
        </p:nvCxnSpPr>
        <p:spPr>
          <a:xfrm>
            <a:off x="5031606" y="2302401"/>
            <a:ext cx="304800" cy="24026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860406" y="35332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5260206" y="25426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869806" y="2466469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631806" y="2847469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4955406" y="2150001"/>
            <a:ext cx="152400" cy="152400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960982" y="255433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v</a:t>
            </a:r>
            <a:r>
              <a:rPr lang="en-US" sz="2000" baseline="-25000" dirty="0" smtClean="0">
                <a:latin typeface="Calibri"/>
              </a:rPr>
              <a:t>4</a:t>
            </a:r>
            <a:endParaRPr lang="en-US" baseline="-25000" dirty="0"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  <a:defRPr/>
                </a:pPr>
                <a:r>
                  <a:rPr lang="en-US" sz="2000" b="1" dirty="0">
                    <a:latin typeface="Corbel" panose="020B0503020204020204" pitchFamily="34" charset="0"/>
                  </a:rPr>
                  <a:t>Theorem: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cost(Greedy tree) </a:t>
                </a:r>
                <a:r>
                  <a:rPr lang="en-US" sz="2000" dirty="0">
                    <a:latin typeface="Corbel" panose="020B0503020204020204" pitchFamily="34" charset="0"/>
                  </a:rPr>
                  <a:t>≤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O(log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 ×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MST(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, …, </m:t>
                    </m:r>
                    <m:r>
                      <a:rPr lang="en-US" sz="2000" i="1" dirty="0" err="1">
                        <a:solidFill>
                          <a:srgbClr val="C00000"/>
                        </a:solidFill>
                        <a:latin typeface="Cambria Math"/>
                      </a:rPr>
                      <m:t>𝑣</m:t>
                    </m:r>
                    <m:r>
                      <a:rPr lang="en-US" sz="2000" i="1" baseline="-25000" dirty="0" err="1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  <a:t/>
                </a:r>
                <a:br>
                  <a:rPr lang="en-US" sz="2000" dirty="0">
                    <a:solidFill>
                      <a:srgbClr val="FF0000"/>
                    </a:solidFill>
                    <a:latin typeface="Corbel" panose="020B0503020204020204" pitchFamily="34" charset="0"/>
                  </a:rPr>
                </a:br>
                <a:r>
                  <a:rPr lang="en-US" sz="2000" dirty="0" smtClean="0">
                    <a:latin typeface="Corbel" panose="020B0503020204020204" pitchFamily="34" charset="0"/>
                  </a:rPr>
                  <a:t>Matching </a:t>
                </a:r>
                <a:r>
                  <a:rPr lang="en-US" sz="2000" dirty="0">
                    <a:latin typeface="Corbel" panose="020B0503020204020204" pitchFamily="34" charset="0"/>
                  </a:rPr>
                  <a:t>lower bound of 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  <a:sym typeface="Symbol"/>
                  </a:rPr>
                  <a:t></a:t>
                </a:r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(log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C0000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)</a:t>
                </a:r>
                <a:r>
                  <a:rPr lang="en-US" sz="2000" dirty="0">
                    <a:latin typeface="Corbel" panose="020B0503020204020204" pitchFamily="34" charset="0"/>
                  </a:rPr>
                  <a:t>.		          </a:t>
                </a:r>
                <a:r>
                  <a:rPr lang="en-US" sz="2800" dirty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 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Corbel" panose="020B0503020204020204" pitchFamily="34" charset="0"/>
                  </a:rPr>
                  <a:t>		      </a:t>
                </a:r>
                <a:r>
                  <a:rPr lang="en-US" dirty="0" smtClean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[</a:t>
                </a:r>
                <a:r>
                  <a:rPr lang="en-US" dirty="0" err="1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Imase</a:t>
                </a:r>
                <a:r>
                  <a:rPr lang="en-US" dirty="0">
                    <a:solidFill>
                      <a:schemeClr val="accent2"/>
                    </a:solidFill>
                    <a:latin typeface="Corbel" panose="020B0503020204020204" pitchFamily="34" charset="0"/>
                  </a:rPr>
                  <a:t> Waxman ‘91]</a:t>
                </a:r>
                <a:endParaRPr lang="en-US" sz="2000" dirty="0">
                  <a:solidFill>
                    <a:schemeClr val="accent2"/>
                  </a:solidFill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11" y="5778574"/>
                <a:ext cx="10072141" cy="830997"/>
              </a:xfrm>
              <a:prstGeom prst="rect">
                <a:avLst/>
              </a:prstGeom>
              <a:blipFill>
                <a:blip r:embed="rId3"/>
                <a:stretch>
                  <a:fillRect l="-666" t="-4412" b="-9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7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2494</Words>
  <Application>Microsoft Office PowerPoint</Application>
  <PresentationFormat>Widescreen</PresentationFormat>
  <Paragraphs>711</Paragraphs>
  <Slides>56</Slides>
  <Notes>6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Arial</vt:lpstr>
      <vt:lpstr>Calibri</vt:lpstr>
      <vt:lpstr>Cambria Math</vt:lpstr>
      <vt:lpstr>Corbel</vt:lpstr>
      <vt:lpstr>Symbol</vt:lpstr>
      <vt:lpstr>Wingdings</vt:lpstr>
      <vt:lpstr>Office Theme</vt:lpstr>
      <vt:lpstr>Dynamic and Online Algorithms: </vt:lpstr>
      <vt:lpstr>Dynamic (and) Online Algorithms: a little change will do you good</vt:lpstr>
      <vt:lpstr>Dynamic Approximation Algorithms: a little change will do you good</vt:lpstr>
      <vt:lpstr>online algorithms and competitive analysis</vt:lpstr>
      <vt:lpstr>problem 1: load balancing</vt:lpstr>
      <vt:lpstr>problem 1: load balancing</vt:lpstr>
      <vt:lpstr>problem 1b: edge orientation</vt:lpstr>
      <vt:lpstr>problem 1b: edge orientation</vt:lpstr>
      <vt:lpstr>problem 2: online spanning tree</vt:lpstr>
      <vt:lpstr>problem 2: online spanning tree</vt:lpstr>
      <vt:lpstr>problem 2: online spanning tree</vt:lpstr>
      <vt:lpstr>problem 3: set cover</vt:lpstr>
      <vt:lpstr>competitive analysis: pros and cons</vt:lpstr>
      <vt:lpstr>(dynamic) online algorithms</vt:lpstr>
      <vt:lpstr>consider edge orientation…</vt:lpstr>
      <vt:lpstr>consider edge orientation…</vt:lpstr>
      <vt:lpstr>or load balancing…</vt:lpstr>
      <vt:lpstr>or spanning tree…</vt:lpstr>
      <vt:lpstr>a glimpse of some results…</vt:lpstr>
      <vt:lpstr>a glimpse of some results…</vt:lpstr>
      <vt:lpstr>consider edge orientation…</vt:lpstr>
      <vt:lpstr>the Brodal-Fagerberg algorithm</vt:lpstr>
      <vt:lpstr>the Brodal-Fagerberg algorithm</vt:lpstr>
      <vt:lpstr>analysis</vt:lpstr>
      <vt:lpstr>open problems and extensions</vt:lpstr>
      <vt:lpstr>a glimpse of some results…</vt:lpstr>
      <vt:lpstr>online spanning tree (with recourse)</vt:lpstr>
      <vt:lpstr>results</vt:lpstr>
      <vt:lpstr>results</vt:lpstr>
      <vt:lpstr>algorithm idea</vt:lpstr>
      <vt:lpstr>algorithm idea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analysis</vt:lpstr>
      <vt:lpstr>results</vt:lpstr>
      <vt:lpstr>extensions</vt:lpstr>
      <vt:lpstr>extensions and open questions</vt:lpstr>
      <vt:lpstr>road-map</vt:lpstr>
      <vt:lpstr> online set cover</vt:lpstr>
      <vt:lpstr>offline: the greedy algorithm</vt:lpstr>
      <vt:lpstr>online: the “greedy” algorithm</vt:lpstr>
      <vt:lpstr>online: the “greedy” algorithm</vt:lpstr>
      <vt:lpstr>online: the “greedy” algorithm</vt:lpstr>
      <vt:lpstr>online: the “greedy” algorithm</vt:lpstr>
      <vt:lpstr>online: the “greedy” algorithm</vt:lpstr>
      <vt:lpstr>overview of the analysis</vt:lpstr>
      <vt:lpstr>road-map</vt:lpstr>
      <vt:lpstr>other problems considered in this model</vt:lpstr>
      <vt:lpstr>so in summary…</vt:lpstr>
      <vt:lpstr>thanks!!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Algorithms with recourse</dc:title>
  <dc:creator>Anupam Gupta</dc:creator>
  <cp:lastModifiedBy>Anupam Gupta</cp:lastModifiedBy>
  <cp:revision>184</cp:revision>
  <dcterms:created xsi:type="dcterms:W3CDTF">2017-04-15T00:33:07Z</dcterms:created>
  <dcterms:modified xsi:type="dcterms:W3CDTF">2017-04-30T10:32:11Z</dcterms:modified>
</cp:coreProperties>
</file>