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5"/>
  </p:notesMasterIdLst>
  <p:sldIdLst>
    <p:sldId id="257" r:id="rId2"/>
    <p:sldId id="383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3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365" r:id="rId27"/>
    <p:sldId id="378" r:id="rId28"/>
    <p:sldId id="367" r:id="rId29"/>
    <p:sldId id="380" r:id="rId30"/>
    <p:sldId id="368" r:id="rId31"/>
    <p:sldId id="369" r:id="rId32"/>
    <p:sldId id="370" r:id="rId33"/>
    <p:sldId id="374" r:id="rId34"/>
    <p:sldId id="372" r:id="rId35"/>
    <p:sldId id="373" r:id="rId36"/>
    <p:sldId id="379" r:id="rId37"/>
    <p:sldId id="283" r:id="rId38"/>
    <p:sldId id="284" r:id="rId39"/>
    <p:sldId id="285" r:id="rId40"/>
    <p:sldId id="286" r:id="rId41"/>
    <p:sldId id="288" r:id="rId42"/>
    <p:sldId id="289" r:id="rId43"/>
    <p:sldId id="290" r:id="rId44"/>
    <p:sldId id="376" r:id="rId45"/>
    <p:sldId id="292" r:id="rId46"/>
    <p:sldId id="293" r:id="rId47"/>
    <p:sldId id="294" r:id="rId48"/>
    <p:sldId id="295" r:id="rId49"/>
    <p:sldId id="296" r:id="rId50"/>
    <p:sldId id="377" r:id="rId51"/>
    <p:sldId id="298" r:id="rId52"/>
    <p:sldId id="299" r:id="rId53"/>
    <p:sldId id="328" r:id="rId54"/>
    <p:sldId id="332" r:id="rId55"/>
    <p:sldId id="333" r:id="rId56"/>
    <p:sldId id="334" r:id="rId57"/>
    <p:sldId id="336" r:id="rId58"/>
    <p:sldId id="337" r:id="rId59"/>
    <p:sldId id="338" r:id="rId60"/>
    <p:sldId id="339" r:id="rId61"/>
    <p:sldId id="340" r:id="rId62"/>
    <p:sldId id="341" r:id="rId63"/>
    <p:sldId id="342" r:id="rId64"/>
    <p:sldId id="343" r:id="rId65"/>
    <p:sldId id="344" r:id="rId66"/>
    <p:sldId id="345" r:id="rId67"/>
    <p:sldId id="346" r:id="rId68"/>
    <p:sldId id="347" r:id="rId69"/>
    <p:sldId id="348" r:id="rId70"/>
    <p:sldId id="349" r:id="rId71"/>
    <p:sldId id="351" r:id="rId72"/>
    <p:sldId id="352" r:id="rId73"/>
    <p:sldId id="353" r:id="rId74"/>
    <p:sldId id="354" r:id="rId75"/>
    <p:sldId id="355" r:id="rId76"/>
    <p:sldId id="356" r:id="rId77"/>
    <p:sldId id="357" r:id="rId78"/>
    <p:sldId id="358" r:id="rId79"/>
    <p:sldId id="361" r:id="rId80"/>
    <p:sldId id="362" r:id="rId81"/>
    <p:sldId id="381" r:id="rId82"/>
    <p:sldId id="382" r:id="rId83"/>
    <p:sldId id="363" r:id="rId84"/>
  </p:sldIdLst>
  <p:sldSz cx="12192000" cy="6858000"/>
  <p:notesSz cx="6858000" cy="9144000"/>
  <p:embeddedFontLst>
    <p:embeddedFont>
      <p:font typeface="Trebuchet MS" panose="020B0603020202020204" pitchFamily="34" charset="0"/>
      <p:regular r:id="rId86"/>
      <p:bold r:id="rId87"/>
      <p:italic r:id="rId88"/>
      <p:boldItalic r:id="rId89"/>
    </p:embeddedFont>
    <p:embeddedFont>
      <p:font typeface="cmsy10" panose="020B0500000000000000"/>
      <p:regular r:id="rId90"/>
    </p:embeddedFont>
    <p:embeddedFont>
      <p:font typeface="Calibri Light" panose="020F0302020204030204" pitchFamily="34" charset="0"/>
      <p:regular r:id="rId91"/>
      <p:italic r:id="rId92"/>
    </p:embeddedFont>
    <p:embeddedFont>
      <p:font typeface="Calibri" panose="020F0502020204030204" pitchFamily="34" charset="0"/>
      <p:regular r:id="rId93"/>
      <p:bold r:id="rId94"/>
      <p:italic r:id="rId95"/>
      <p:boldItalic r:id="rId96"/>
    </p:embeddedFont>
    <p:embeddedFont>
      <p:font typeface="cmmi7" panose="020B0500000000000000"/>
      <p:regular r:id="rId97"/>
    </p:embeddedFont>
    <p:embeddedFont>
      <p:font typeface="cmr7" panose="020B0500000000000000"/>
      <p:regular r:id="rId98"/>
    </p:embeddedFont>
    <p:embeddedFont>
      <p:font typeface="Cambria Math" panose="02040503050406030204" pitchFamily="18" charset="0"/>
      <p:regular r:id="rId99"/>
    </p:embeddedFont>
    <p:embeddedFont>
      <p:font typeface="cmr10" panose="020B0500000000000000"/>
      <p:regular r:id="rId100"/>
    </p:embeddedFont>
    <p:embeddedFont>
      <p:font typeface="cmsy7" panose="020B0500000000000000"/>
      <p:regular r:id="rId101"/>
    </p:embeddedFont>
    <p:embeddedFont>
      <p:font typeface="Tahoma" panose="020B0604030504040204" pitchFamily="34" charset="0"/>
      <p:regular r:id="rId102"/>
      <p:bold r:id="rId103"/>
    </p:embeddedFont>
    <p:embeddedFont>
      <p:font typeface="cmmi10" panose="020B0500000000000000"/>
      <p:regular r:id="rId10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9AE2FC-78D5-4E1B-AC18-2D1FB2D34358}">
          <p14:sldIdLst>
            <p14:sldId id="257"/>
            <p14:sldId id="383"/>
            <p14:sldId id="259"/>
            <p14:sldId id="260"/>
            <p14:sldId id="262"/>
            <p14:sldId id="263"/>
            <p14:sldId id="264"/>
            <p14:sldId id="265"/>
            <p14:sldId id="266"/>
            <p14:sldId id="364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365"/>
            <p14:sldId id="378"/>
            <p14:sldId id="367"/>
            <p14:sldId id="380"/>
            <p14:sldId id="368"/>
            <p14:sldId id="369"/>
            <p14:sldId id="370"/>
            <p14:sldId id="374"/>
            <p14:sldId id="372"/>
            <p14:sldId id="373"/>
            <p14:sldId id="379"/>
            <p14:sldId id="283"/>
            <p14:sldId id="284"/>
            <p14:sldId id="285"/>
            <p14:sldId id="286"/>
            <p14:sldId id="288"/>
            <p14:sldId id="289"/>
            <p14:sldId id="290"/>
            <p14:sldId id="376"/>
            <p14:sldId id="292"/>
            <p14:sldId id="293"/>
            <p14:sldId id="294"/>
            <p14:sldId id="295"/>
            <p14:sldId id="296"/>
            <p14:sldId id="377"/>
            <p14:sldId id="298"/>
            <p14:sldId id="299"/>
            <p14:sldId id="328"/>
            <p14:sldId id="332"/>
            <p14:sldId id="333"/>
            <p14:sldId id="334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61"/>
            <p14:sldId id="362"/>
            <p14:sldId id="381"/>
            <p14:sldId id="382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2" pos="528" userDrawn="1">
          <p15:clr>
            <a:srgbClr val="A4A3A4"/>
          </p15:clr>
        </p15:guide>
        <p15:guide id="3" orient="horz" pos="21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000FF"/>
    <a:srgbClr val="00CC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36" y="56"/>
      </p:cViewPr>
      <p:guideLst>
        <p:guide pos="528"/>
        <p:guide orient="horz" pos="21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5" d="100"/>
        <a:sy n="85" d="100"/>
      </p:scale>
      <p:origin x="0" y="-8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2.fntdata"/><Relationship Id="rId102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5.fntdata"/><Relationship Id="rId95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15.fntdata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93" Type="http://schemas.openxmlformats.org/officeDocument/2006/relationships/font" Target="fonts/font8.fntdata"/><Relationship Id="rId98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18.fntdata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3.fntdata"/><Relationship Id="rId91" Type="http://schemas.openxmlformats.org/officeDocument/2006/relationships/font" Target="fonts/font6.fntdata"/><Relationship Id="rId9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94" Type="http://schemas.openxmlformats.org/officeDocument/2006/relationships/font" Target="fonts/font9.fntdata"/><Relationship Id="rId99" Type="http://schemas.openxmlformats.org/officeDocument/2006/relationships/font" Target="fonts/font14.fntdata"/><Relationship Id="rId10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2.fntdata"/><Relationship Id="rId104" Type="http://schemas.openxmlformats.org/officeDocument/2006/relationships/font" Target="fonts/font19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6-23T13:10:57.015"/>
    </inkml:context>
    <inkml:brush xml:id="br0">
      <inkml:brushProperty name="width" value="0.21167" units="cm"/>
      <inkml:brushProperty name="height" value="0.211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55B4942-7C80-4974-9331-666174F8B23B}" emma:medium="tactile" emma:mode="ink">
          <msink:context xmlns:msink="http://schemas.microsoft.com/ink/2010/main" type="inkDrawing" rotatedBoundingBox="1146,7131 3657,5057 4292,5825 1781,7900" shapeName="Other"/>
        </emma:interpretation>
      </emma:emma>
    </inkml:annotationXML>
    <inkml:trace contextRef="#ctx0" brushRef="#br0">34 1684 83 0,'-19'-24'50'16,"19"24"0"-16,-20-35-5 16,20 35-7-16,0 0-6 0,0 0-4 15,31 29-5-15,-10 7-2 16,1 16-4-16,6 15 0 15,0 11-2-15,11 13 0 16,0 2-1-16,7 2 5 16,-1 1-2-16,7-10 0 15,0-21 0-15,9-26-3 16,6-37-1-16,19-47 0 16,18-59 1-16,26-58-6 15,26-70 1-15,41-49-1 16,34-29-4-16,14-8-11 15,19 13-102-15,-13 28-12 16,-17 45-9-16,-29 44-15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1-16T08:31:16.187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155 63 39,'0'0'16,"-16"-15"0,16 15-4,0 0 0,0 0-2,-19-3-2,19 3-1,-13 0 0,13 0-2,-14 0 0,14 0-1,-14 2-1,14-2-1,0 0 0,-19 11-1,19-11 0,-11 15-1,11-15 1,-13 25-1,13-25 0,-14 24 0,9-7 0,0-1 0,2 0 1,-1 0-2,1 1 1,1 1 0,2-2 0,0 1 1,2-1-1,-2-1 1,0-15-1,4 25 1,-1-12-1,-3-13 1,10 20-2,-10-20 1,14 19 0,-14-19 0,16 19 0,-16-19-1,17 16 1,-17-16 0,21 14 0,-21-14 0,23 10 0,-23-10 0,24 7 0,-24-7 0,21 7 0,-21-7 0,22 3 1,-22-3-1,21 3 0,-21-3 0,22 2 0,-22-2 0,23-2 0,-23 2 1,19-3-1,-19 3 0,18-6 0,-18 6 1,16-7-1,-16 7 0,17-14 1,-17 14 0,22-24 0,-22 24 0,22-29 0,-10 9 0,-2 1 0,-1 0 0,-2 0 1,-2 0-2,1 4 1,-5 0 0,-1 15 1,3-23 0,-3 23-1,-4-20 1,4 20 0,-9-24 0,9 24 1,-16-27-1,8 13 0,-3 0 0,2-1 1,-3 2-2,12 13 1,-20-23-1,20 23 0,-22-19 1,22 19-2,-25-15 1,25 15 0,-25-13-1,25 13 1,-19-7-1,19 7 0,-19-6 0,19 6 0,-16 3-2,16-3 0,-18 14-2,5-9-2,6 8-2,-9-4-7,10 4-10,2 3-11,4-16 0,-14 26 2</inkml:trace>
  <inkml:trace contextRef="#ctx0" brushRef="#br0" timeOffset="1156">110 270 34,'0'0'17,"0"0"1,0 0-4,0 0 0,0 0-5,0-19-2,5 6 0,-5 13-2,14-29-1,-4 10-1,-2 0-2,3 3 0,-2 0-1,-1 2 0,-8 14 0,10-19 0,-10 19 0,0 0 0,0 0 0,0 0 1,9 16-1,-11-2 1,2 3 0,-3 2 0,0 6-1,-1 0 0,-1 4 1,1-7-1,1 1 0,-1 1-1,1-5 1,1-5 0,2-14 0,2 16-1,-2-16 2,0 0-1,0 0 0,9-17 1,-5 1-1,2-5 1,1-2 0,2-1-1,0-2 0,-1 6 0,1 1 0,-1 3 0,-8 16 0,10-16-1,-10 16 1,0 0 0,0 0 0,0 0 0,0 0 0,0 0 1,-2 16-1,2-16 0,-3 23 0,2-7 0,-2 3 0,2-3 0,-2 5 0,1-1-1,2-1 0,-1-4 0,1-15 0,1 22 0,-1-22 0,0 0 0,0 0 1,13 11-1,-13-11 1,0 0 0,18-19 0,-11 3 0,1 2 0,0-4 0,0 2-1,-3 1 1,1 2-1,-6 13 1,8-16-1,-8 16 1,0 0-1,0 0 1,0 0 0,0 0 1,0 15-1,0-15 0,-2 14 0,2-14 0,-3 18-1,3-18 0,0 14-2,0-14-1,-3 15-2,3-15-1,0 0-1,0 15 1,0-15 0,0 0-1,0 0 3,0 0 2,0 0 2,0 0 2,0 0 2,0 0 0,9-16 0,-9 16 0,3-15 0,-3 15 0,6-16-2,-6 16-2,9-16-4,-9 16-13,8-13-4,7 17-1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1-16T08:31:24.5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97 103 25,'0'0'20,"0"0"0,0 0-3,0 0-2,0 0-3,0 0-3,0 0-1,0 0-1,-15 7-2,15-7-1,0 0-1,-14 11 0,14-11 0,-15 16-1,15-16 0,-16 22-1,9-7 1,-2 1-1,1 1 0,3 1 0,0-2 0,2 3 0,3-3-1,3 1 1,0-4 0,3 0 0,0 2-1,1-2 1,1 0-1,-8-13 0,19 24 0,-19-24 0,19 23 0,-19-23 0,22 21 1,-22-21-1,23 17 0,-23-17 2,22 9-2,-8-10 1,-1-5 0,0-4 0,3-2 0,-1-6 0,1 2 0,2-3-1,-4 0 1,0 0-1,0 4 1,-3 2-1,-1 0 1,-3-2-1,-7 15 1,13-25 0,-8 12 0,-1-4 0,-1 1 1,-1-4-1,-1 4 0,-1-5 1,2 0-1,-4-2 1,1 5 0,-4 2-1,1 0 1,-2 1 0,6 15 0,-12-20-1,12 20 1,-20-14-1,5 11 0,0 1 0,-1 0-1,-3 4 1,1 0-1,-1 4 0,2 2-1,-2 6 2,5-2-2,3 4 1,-1 2-2,4 1 0,-2-4-4,7 8-6,-6-5-16,9-18-9,-6 31 0,6-31 0</inkml:trace>
  <inkml:trace contextRef="#ctx0" brushRef="#br0" timeOffset="938">81 282 19,'-13'-4'22,"13"4"-8,0 0-3,0 0 1,0 0 0,0 0-2,0 0-2,16-27 0,-7 14-2,4-3 1,-1 0-3,2-3-1,-2 4-1,-12 15-2,21-22 0,-21 22 0,15-9-1,-15 9 1,0 0 0,0 0 0,8 13 1,-8-13-1,-3 22 1,-2-4 0,0 1 0,-5 5-1,1 1 0,0 4 1,2-4-2,-3 0 1,4-6-1,4-1 1,2-18 0,0 15 0,0-15 0,15-12 1,-5-3-1,5-6 2,1-3-1,2-7 1,-1 3-1,1-3 1,-2 6-1,-6 1 0,2 8 0,-12 16 0,8-16 0,-8 16-1,0 0 1,-5 19-1,2-4 0,-1 0 0,-5 4 1,3 4-1,-3-1 0,2 5 0,-3-5 0,2 1 0,-1-1 0,4-4 0,0-3 0,5-15-1,-4 17 0,4-17-5,0 0-17,0 0-8,0 0-1,6-26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1-16T08:31:32.2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24 31,'0'0'13,"0"0"-1,0 0-1,0 0 0,0 0-1,0 0-2,0 0-1,0 0-1,15 5-1,-15-5-2,0 0-1,0 0 0,0 0 0,0 0 0,15 0 0,-15 0-1,0 0 1,0 0 0,0 0 0,15 1 0,-15-1-1,0 0 1,15-1-1,-15 1 0,13-2-1,-13 2 1,16-3-1,-16 3 1,16 0-1,-16 0 0,14 0 0,-14 0 0,15 0 0,-15 0 0,0 0 0,16 0 1,-16 0-1,15-1 0,-15 1 1,16-3-1,-16 3 0,13-1 0,-13 1 0,15 1 0,-15-1 0,15 0 0,-15 0 0,0 0 0,18 6 0,-18-6 0,0 0 0,14 0 1,-14 0-1,0 0 0,0 0 1,17-7-1,-17 7 0,0 0 0,19-6 0,-19 6 0,0 0-1,18 2 1,-18-2 0,13 1 0,-13-1 0,0 0 0,18 3 0,-18-3 0,13-2 1,-13 2-1,13-2 0,-13 2 0,0 0 0,20-6 0,-20 6 0,0 0 0,14-3 0,-14 3 0,0 0-1,14 1 1,-14-1 1,0 0-1,0 0 0,15-2 0,-15 2 0,0 0 0,0 0 0,14-3 0,-14 3-1,0 0 1,0 0-1,0 0 0,0 0 0,14-2-1,-14 2 0,0 0-1,0 0-1,0 0-1,0 0 0,0 0-1,0 0-3,0 0-2,0 0-8,0 0-7,0 0 0,0 0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1-16T08:19:08.5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D4CF6EA-D2AF-46CF-8D66-6AB3CCF8105D}" emma:medium="tactile" emma:mode="ink">
          <msink:context xmlns:msink="http://schemas.microsoft.com/ink/2010/main" type="inkDrawing" rotatedBoundingBox="11855,8854 15883,8855 15882,8916 11854,8915" shapeName="Other"/>
        </emma:interpretation>
      </emma:emma>
    </inkml:annotationXML>
    <inkml:trace contextRef="#ctx0" brushRef="#br0">650 219 51,'22'-3'13,"12"6"-1,1-6 1,6 3-4,3-2-2,5 1-2,4 1-2,-2-1 0,2 1-1,0 0 0,4 2 0,2 0-1,3 1 0,-5-2 1,3 1 0,0-1 0,4 1 1,-1-2 0,0 1-1,-6-2 1,3 2-1,2 2 0,0 0 0,-2 0-1,2 0-1,0 1 1,-1-1 0,0 0-1,2 2 1,-4-4-1,2 1 1,2-4 0,-1 2-1,1-3 1,0 2-1,7-2 0,-4 1 1,0 1-1,-2-1 0,-3 4 0,-3 1 0,1-2 0,0 1 1,-3 1-1,1-3 0,2 0 1,1 0-1,2-2 1,-2-1-1,-1 2 0,-2-2 0,1 3 0,-7-2 0,0 1 1,-1 1-1,0-2 0,2 1 0,2 1 0,1-1 0,-4-2 1,6 0-1,-1 1 1,0-1 0,-2 0 0,1 2 1,-7-4 0,-1 4 1,-3-2-1,-1 2 1,-9-2-2,-1 3 1,-8-2 0,-1 2-1,-8-1-1,-3 1 1,-13 0-1,0 0-2,17 3-6,-17-3-27,-17-3 2,17 3-1,-28-11 1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1-16T08:24:19.156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BA50E543-147B-4BF4-B6E4-6D6B6660EA6B}" emma:medium="tactile" emma:mode="ink">
          <msink:context xmlns:msink="http://schemas.microsoft.com/ink/2010/main" type="writingRegion" rotatedBoundingBox="5519,9574 8302,9409 8344,10126 5561,10291">
            <msink:destinationLink direction="with" ref="{2D5AF05B-450A-478B-A6C7-A7707AFFF10C}"/>
          </msink:context>
        </emma:interpretation>
      </emma:emma>
    </inkml:annotationXML>
    <inkml:traceGroup>
      <inkml:annotationXML>
        <emma:emma xmlns:emma="http://www.w3.org/2003/04/emma" version="1.0">
          <emma:interpretation id="{D38C48B1-158B-4E03-8888-DB480C6935F0}" emma:medium="tactile" emma:mode="ink">
            <msink:context xmlns:msink="http://schemas.microsoft.com/ink/2010/main" type="paragraph" rotatedBoundingBox="5519,9574 8302,9409 8344,10126 5561,10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190966-AFA4-45D2-9B42-D9F1EB610181}" emma:medium="tactile" emma:mode="ink">
              <msink:context xmlns:msink="http://schemas.microsoft.com/ink/2010/main" type="line" rotatedBoundingBox="5519,9574 8302,9409 8344,10126 5561,10291"/>
            </emma:interpretation>
          </emma:emma>
        </inkml:annotationXML>
        <inkml:traceGroup>
          <inkml:annotationXML>
            <emma:emma xmlns:emma="http://www.w3.org/2003/04/emma" version="1.0">
              <emma:interpretation id="{6F182F21-3717-42F3-BEDE-1C0B03DFAF1F}" emma:medium="tactile" emma:mode="ink">
                <msink:context xmlns:msink="http://schemas.microsoft.com/ink/2010/main" type="inkWord" rotatedBoundingBox="5519,9574 8302,9409 8344,10126 5561,10291"/>
              </emma:interpretation>
              <emma:one-of disjunction-type="recognition" id="oneOf0">
                <emma:interpretation id="interp0" emma:lang="" emma:confidence="0">
                  <emma:literal>Situation</emma:literal>
                </emma:interpretation>
                <emma:interpretation id="interp1" emma:lang="" emma:confidence="0">
                  <emma:literal>Situation 1</emma:literal>
                </emma:interpretation>
                <emma:interpretation id="interp2" emma:lang="" emma:confidence="0">
                  <emma:literal>Situation l</emma:literal>
                </emma:interpretation>
                <emma:interpretation id="interp3" emma:lang="" emma:confidence="0">
                  <emma:literal>Situation I</emma:literal>
                </emma:interpretation>
                <emma:interpretation id="interp4" emma:lang="" emma:confidence="0">
                  <emma:literal>Situation '</emma:literal>
                </emma:interpretation>
              </emma:one-of>
            </emma:emma>
          </inkml:annotationXML>
          <inkml:trace contextRef="#ctx0" brushRef="#br0">335 338 60,'5'-27'32,"4"1"-8,-1 4-3,-3-3-6,4 8-4,-9-2-3,0 19-4,-14-15-2,0 21-1,-9 6 0,-7 4-1,-4 7-1,-2 5 0,2 5 1,3-2-1,6 1 0,5-3 0,10-2 0,8-4 1,16-2 0,4-6-1,5-2 1,7-1 0,1-3 0,4-2 0,-1 0 0,-1 4 0,-8-1 0,-4 3 0,-6 2 0,-6 6 1,-6 2-1,-6 4 1,-8-1 0,-2 2 1,-6-1-1,-2-2 1,-2-6-1,-5-5 1,0-5 0,4 0 0,0-9 0,2-3-1,1-3 1,6 0-2,0-1 1,15 7-1,-13-16-2,13 16-2,0 0-2,-9-19-11,9 19-16,16-5-2,-16 5 0,24 5 1</inkml:trace>
          <inkml:trace contextRef="#ctx0" brushRef="#br0" timeOffset="625">436 555 54,'6'-16'34,"-6"16"-2,0 0-11,0 0-5,0 0-3,0 0-6,0 0-3,11 13-1,-5 3-2,-2 3 0,2 5 0,0-1-1,0 7 0,2 1-1,-4-9-2,3 3-6,-5-7-15,-2-18-10,0 0-1,19-11 2</inkml:trace>
          <inkml:trace contextRef="#ctx0" brushRef="#br0" timeOffset="859">603 260 59,'0'0'34,"0"0"-1,-4-13-6,4 13-16,0 0-3,6 27-3,-3-5-3,4 12-1,1 7-1,-2 9 1,1 10 0,0 5-1,-1 0 0,-3-6-2,0-2-3,-4-14-7,4-8-16,6-5-6,-9-30 0,9 13 1</inkml:trace>
          <inkml:trace contextRef="#ctx0" brushRef="#br0" timeOffset="1109">621 637 16,'-13'0'24,"13"0"1,0 0-5,21-19-11,-4 7-1,10-1-2,2 0-2,0 0-1,3 4-2,-3-1-1,0 5 1,-8 4-1,-4 2 2,-3 2 0,-14-3 0,19 16 1,-19-16 1,11 24-1,-5-4 1,-3 5-1,0 0-1,0 2 0,0 1-1,-2-4-1,4-1 0,0-5 1,1-4 0,-6-14 0,20 3 2,-7-13-1,2-6 2,0-11 0,3-1 1,-6-7 2,4 3-2,-7-2 1,3 9-2,-8 4 0,-4 21-1,6-17-2,-6 17 0,2 22-1,-1-3 0,2 4-1,-1 5 1,-1 0-1,4 2 1,-1-1 0,-1-5-3,8-4-5,-8-6-8,-3-14-19,28 3 1,-13-15-2,9-3 1</inkml:trace>
          <inkml:trace contextRef="#ctx0" brushRef="#br0" timeOffset="1609">1323 533 53,'-5'-21'34,"5"21"0,-7-13-1,7 13-21,0 0-3,-11-18-4,11 18-2,0 0-2,-9 24-1,5-5-1,-3 5 0,1 4-1,1 1 1,-1 3-1,2-2 2,1-5-1,3-6 1,0-19 1,7 16 1,-7-16 0,18-20 1,-8-3 0,2-5 0,-3-4 0,2 1-1,-4 2 0,1 2-2,-4 11 0,-4 16 0,0 0-1,9 19 1,-4 8-1,-2 1 0,2 1 0,3 2 1,-2-4 0,0-7 0,-2-7 0,-4-13 1,18 5-1,-6-21 1,0-9-1,3-11 0,4-11 1,-1-7-1,-1-7 1,-5-1-2,-4 4 2,-5 8-1,-8 4 1,-5 6 1,-1 15-1,-1 9 1,12 16-1,-27-19-1,27 19 0,-14 3-1,13 10 1,4 12-1,3 7 0,1 10 0,2 11 0,3 10 1,-3 5 0,2-4-1,1 4-5,-7-15-3,5-1-13,-1-10-13,-4-18 0,5-5-2,-10-19 2</inkml:trace>
          <inkml:trace contextRef="#ctx0" brushRef="#br0" timeOffset="2234">1472 606 40,'-12'-19'25,"12"19"0,12-17-9,3 2-12,7 0-3,7 0-1,1 1-1,4 3 2,4 3 0,-6 2 2,3 4 1,-7 1 0,-1 7 1,-9-2 1,1 9 1,-19-13 0,16 28-1,-14-10-1,-1 7 0,-2 0-1,-1 3 0,-4-2-2,3 4-2,2-2-4,-4-9-6,10-3-6,-5-16-10,13 3-6,7-9-1,-7-19 3</inkml:trace>
          <inkml:trace contextRef="#ctx0" brushRef="#br0" timeOffset="2515">1955 505 47,'0'-33'32,"8"17"-2,-8 16-5,-9-13-8,6 26-5,-5 3-4,4 8-5,1 4-3,0 3 0,2 1 0,2-1 0,2-3-1,0-4 1,1-5 0,1-4 1,-5-15 1,0 0 2,0 0-1,13 3 1,-13-21 1,2-1-1,-5-12 1,4 3-2,-1-7-1,2-1-1,-2 1 0,3 2-2,3 10 1,1 5-2,-7 18 1,23-13 0,-7 20-1,0 7 1,4 3 0,-2 7 0,1 5 0,-1 2 1,-3 6-1,-2-3 1,-2-3 0,-4-2 0,2 1 0,-3-8 0,-2-6 0,2-3 2,-6-13 0,0 0-1,14-20 1,-8-7 0,-2-8 0,7-5 0,-1-4-1,2 3 0,1 4-1,1 12 0,1 17 0,0 11 0,-1 14 0,-2 12 0,0 6 0,-1 2 0,-1 1-2,-2-5-3,3-1-4,-11-17-15,0-15-14,8 13 1,-8-13 0,-5-23 0</inkml:trace>
          <inkml:trace contextRef="#ctx0" brushRef="#br0" timeOffset="3140">1912 200 60,'0'0'35,"-15"-12"0,15 12-2,0 0-29,0 0-32,0 0-2,-1-14-3,1 14 0</inkml:trace>
          <inkml:trace contextRef="#ctx0" brushRef="#br0" timeOffset="3406">2642 337 45,'0'0'29,"0"0"2,0 0-1,0 0-21,12-18-4,0 1 0,7-8-2,-1-11-2,7-2 1,-1-3-1,2-2 1,-6 3-1,1 8 2,-9 3 1,-1 11-1,-11 18 0,0 0-1,0 0 1,7 15 0,-10 13 1,5 11-1,-4 5 0,5 15 0,-4 5 1,1 5 0,-3-3-1,4 0-1,-4-7-1,0-10-2,5-6-5,-7-18-15,5-12-17,0-13 1,21 0-2,-6-9 2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1-16T08:19:01.828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5879E241-1B30-4784-B144-E3E4BB6522FC}" emma:medium="tactile" emma:mode="ink">
          <msink:context xmlns:msink="http://schemas.microsoft.com/ink/2010/main" type="writingRegion" rotatedBoundingBox="12074,8470 12017,14662 10983,14653 11040,8460"/>
        </emma:interpretation>
      </emma:emma>
    </inkml:annotationXML>
    <inkml:traceGroup>
      <inkml:annotationXML>
        <emma:emma xmlns:emma="http://www.w3.org/2003/04/emma" version="1.0">
          <emma:interpretation id="{AC8A10C4-FC8A-4847-952A-D8AFC9FE6F91}" emma:medium="tactile" emma:mode="ink">
            <msink:context xmlns:msink="http://schemas.microsoft.com/ink/2010/main" type="paragraph" rotatedBoundingBox="12074,8470 12017,14662 10983,14653 11040,8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5B23CE-04E2-4FBB-95A4-39E5E1504D53}" emma:medium="tactile" emma:mode="ink">
              <msink:context xmlns:msink="http://schemas.microsoft.com/ink/2010/main" type="line" rotatedBoundingBox="12074,8470 12017,14662 10983,14653 11040,8460"/>
            </emma:interpretation>
          </emma:emma>
        </inkml:annotationXML>
        <inkml:traceGroup>
          <inkml:annotationXML>
            <emma:emma xmlns:emma="http://www.w3.org/2003/04/emma" version="1.0">
              <emma:interpretation id="{8CB48ADD-CF8F-4D41-AEC9-19E64E4CBDB0}" emma:medium="tactile" emma:mode="ink">
                <msink:context xmlns:msink="http://schemas.microsoft.com/ink/2010/main" type="inkWord" rotatedBoundingBox="12074,8470 12050,11083 11016,11073 11040,84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430-3612 27,'0'0'29,"0"0"2,0 0-1,0 0-16,5-16-4,8-3-1,0-8-1,8 2-4,1-9-1,0 5-2,0 1 1,-2 6 0,-5 4-1,-2 5 0,-13 13 0,13-12-1,-13 12 1,0 0 1,2 13-1,-2-13 1,0 27-1,1-4 1,-1 4-1,0 5 1,0 8-1,2 0 0,-2 1-1,-2 0 0,-1-6 0,3-1 0,0-6 0,-2-9-2,3-3-5,-1-16-17,0 0-9,0 0-1,0 0 0</inkml:trace>
          <inkml:trace contextRef="#ctx0" brushRef="#br0" timeOffset="734">159-3484 27,'0'0'26,"0"0"2,0 0-8,0 0-6,0 0-2,-3 16-2,3-16-3,-1 31 0,-2-8-1,3 10-1,-3-1 0,6 8 0,-6-3-2,3 4 0,-1-4-1,1-1-1,0-5 0,0 0-1,0-4 0,1-5 1,-1-2-1,0-2 1,0-1-1,0-3 1,0-14 1,-1 14-1,1-14 1,0 0 0,0 0-1,0 0 1,0 0-1,-17-17 0,17 17 0,-10-21 0,3 8-1,-1 0 1,8 13-1,-17-25 1,7 11-1,2 1 1,8 13-1,-17-23 1,17 23-1,-17-24 1,17 24-1,-11-19 1,11 19 1,-8-15-1,8 15-1,0 0 1,0 0 0,0 0-1,0 0 0,0 0 0,0 0 0,5 22-1,1-5 1,-1 2 0,3 3 0,-1 3 0,5 3 0,-5-2 0,4-4 0,-1 3 0,-1-7 0,-1-2 0,-8-16 0,18 19 0,-18-19 1,18-4-1,-18 4 1,20-25-1,-8 12 1,3-10 0,-1 6-1,1-8 0,1 6-3,-5-5-7,5 2-27,-3 10 0,-6-4 0,-7 16-1</inkml:trace>
          <inkml:trace contextRef="#ctx0" brushRef="#br1" timeOffset="-38266">-27-4460 21,'0'0'9,"0"0"-2,0 0-1,0 0 0,0 0-2,0 0 0,0 0 0,0 0-2,4-16 1,-4 16-1,10-24 0,-2 5 0,5-5 0,-1-2 0,3-2-1,-2 0 0,2 3 0,-4 3-1,1 2 0,-12 20 0,16-20 0,-16 20 1,0 0 0,0 0 0,0 0 2,0 0-1,0 0-1,0 0 1,0 0-1,2 18 0,-5-4 0,-3 7-2,0 5 0,-1 2 0,-5 5-1,2-1 1,-2-2 0,2-2 0,-1-4-1,4-7 1,-1-3 0,8-14 0,-4 13 1,4-13 0,0 0 1,0 0 1,15-22 1,-9 2-1,4-2 1,-1-6 0,3-4 0,-1-4-2,4 4 1,0 1-1,-6 3-1,4 7 0,-5 5-1,-8 16 1,18-18 0,-18 18-1,13 0 1,-13 0 0,0 0 1,0 0 0,9 14 0,-9 0-1,-3 6 1,-5 5-1,3 4 1,-4 5-1,3 3 0,-3 0 0,3-6 0,-2-3-1,5-6 0,0-6 1,3-16-1,0 0 1,0 0 1,0 0-1,19-32 2,-8 2-1,1-7 1,4-2 0,-2-6-1,2 6 0,-3 2-1,-1 7 0,-2 11 0,-10 19 0,18-7-1,-18 7 1,9 26 1,-8-7 0,-2 3 0,-1 5 0,-2 2-1,-2-2 1,-3 1 0,0 2-1,0-1 0,2-2 0,-2-1 0,3-2 0,0-5-1,3-3 0,3-16 0,-2 19 0,2-19 1,0 0-1,0 0 1,16-22 0,-9 3 0,1-2 1,2-5 0,-1-4-1,0 1 1,-1 1-1,0 3 0,-1 3 1,-2 5-1,-1 3-1,-4 14 1,0 0 0,0 0 0,0 0 0,0 0 0,0 0 0,7 28 1,-8-9-1,-2 0 1,1 6-1,1-1 1,0-4-1,-2 0 0,1-4 0,2-16 0,-3 17 0,3-17-1,0 0 1,0 0 0,6-13-1,-2-2 1,1-2 0,2-1-2,-1-3-3,0 2-7,-6 19-14,11-25 1,-11 25-1</inkml:trace>
          <inkml:trace contextRef="#ctx0" brushRef="#br0" timeOffset="6140">864-4651 42,'13'-3'22,"-13"3"1,9-13-5,-9 13-4,0 0-4,-6 15-3,6-15-3,-27 26 0,8-9-2,-1 3-1,-5 1 0,-5 1 0,1-3-1,0 0 1,4-1-2,1-4 1,5-2 0,3 0-1,16-12 0,-12 21 0,12-21 1,9 17-1,4-8 1,3 0 0,5 1 0,1-1-2,1 0-7,1 4-14,-9-10-6,10 9 0,-25-12 0</inkml:trace>
          <inkml:trace contextRef="#ctx0" brushRef="#br0" timeOffset="-1203">73-4117 64,'21'-11'27,"-21"11"-3,0 0-4,0 0-5,0 0-4,0 0-2,0 0-5,0 0-2,0 0-1,0 0-1,0 0 0,-9 23 0,2-8-1,1 0 1,-2 2 0,4-2 0,-3-2 0,7-13 1,-6 18-1,6-18 1,0 0-1,3-19 1,5 1-1,0-4 1,4-5-1,-2-3 0,5 3 0,-4 1 0,3 6 0,-7 4-1,-7 16 0,13-16 1,-13 16-1,0 0 0,16 15 1,-16-15-1,18 23 1,-3-11 0,-1 3 0,4 2 0,0 0 0,1-1 0,0-1-1,-2-2-2,3 3-5,-7-9-6,0-5-13,4 7-5,-17-9-1,0 0 2</inkml:trace>
          <inkml:trace contextRef="#ctx0" brushRef="#br0" timeOffset="-578">192-4114 43,'0'0'26,"0"0"-6,0 0-3,0 0-3,0 0-2,10 25-4,-11-11-2,2 6 0,-2 5-1,1 5-1,-4-1-1,2 8-1,-1 1 0,0 0 0,-1 2-2,1-3 1,-2-2-1,4-3 1,0-1-2,-1-12-3,4 2-8,-1-2-19,-1-19-1,0 0-1,0 0 2</inkml:trace>
          <inkml:trace contextRef="#ctx0" brushRef="#br1" timeOffset="-40328">-78-4730 27,'0'0'21,"0"0"-2,-13 0-3,13 0-2,0 0-4,0 0-3,-15 19-2,10-5-3,0 5 1,1 3-1,-1 4 0,1 2-1,1 8 1,0-5 0,3 1-1,1-2 1,4-4-1,2-2 0,5-3 0,6-1-1,-1-4 1,11-1-1,-1-1 0,8-1 1,1-6-1,-1-2 0,4-1 1,-6-7-1,3-1 1,-6-8 0,2-3 0,-8-6-1,1-1 1,-5-6 0,-3-4 0,-2-2 0,-3-2 0,-5 1 0,-1-2 1,-3 2-1,-1 7 0,-7 0 1,1 3-1,-6 1 1,1 3-1,-5 2 1,0 2-1,-4-1 0,1 0 1,-2 5-1,-2 3 1,1 1-1,-2 3 0,-1 3 1,-2 6-1,-1 0 0,2 3-1,-1 1 1,3 3-1,-2 2 0,5 3 0,1 3-2,3 2-2,9 13-9,-2 7-18,-1-8-2,9 15-2,-8-6 3</inkml:trace>
          <inkml:trace contextRef="#ctx0" brushRef="#br2" timeOffset="-26219">-57-2696 28,'0'0'20,"-24"-4"-2,24 4-4,0 0-1,-19 3-5,19-3-1,-13 13-2,13-13 0,-14 20-2,10-5 1,0 0-1,-1-1 0,5-14 0,-9 27 1,5-14-2,-1 2 1,5-15-1,-6 27-1,5-6 1,-2-2-2,3 3 1,2-3 0,0 3 0,3 1-1,-1-2 0,2-1 1,-6-20-1,15 30 0,-15-30 1,19 26-1,-19-26 0,25 22 1,-8-12-1,0-3 1,1 1-1,1-1 0,4-1 1,-3-2-1,3-4 0,-1 2 1,-1-4-1,-1 1 0,-1-2 0,1-1 1,-7-2-1,3 0 1,-16 6 0,23-19 0,-23 19-1,19-27 2,-12 11-1,-1-3-1,1 0 1,-2-1 0,1-1-1,0 2 0,0-1 0,-2 1 1,-1 0-1,2 3 1,-5-5 1,1 5-2,-2-3 1,-1 3 0,-4 0 1,2 1-1,-2-1 1,6 16-1,-14-22 1,14 22 0,-17-20 0,17 20 1,-20-21-1,20 21-1,-25-22 1,8 10 0,-1 1 0,0 2-1,-1 2 0,1-1 0,0 2 0,0 5-1,2 1 1,3 0 0,0 0-1,13 0 0,-24 4 0,11-1 0,13-3 0,-24 8 0,24-8 0,-24 16-1,24-16 1,-22 25-1,13-6-2,0 0-1,6 10-6,-7-10-9,8 3-16,5 6-1,-4-8-1,8 5 1</inkml:trace>
          <inkml:trace contextRef="#ctx0" brushRef="#br2" timeOffset="-25141">-78-2418 46,'0'0'21,"-10"-20"-1,11 4-5,4-3-2,-4-9-4,8 6-2,-6-10-1,8 4-2,-6 2-2,4 5 0,-1 2-2,-1 4 0,-7 15 0,13-14 0,-13 14 0,0 0 0,14 6 0,-14-6 0,3 19 1,-2-3-1,-4 1 0,0 5 1,0 3-1,-1 5-1,1 6 1,-3-2 0,2 1-1,1 0 1,1-7-1,2-3 1,2-5 0,-1-5 0,-1-15 0,0 0 1,0 0-1,15-28 1,-9 2 0,1-6 0,1-7 0,0 0 0,4-1-1,-3 2 0,2 9 0,-3 7 0,1 6-1,-9 16 1,0 0 0,15-1 0,-15 1 0,5 23 0,-5-8 0,1 4 0,1 7 0,-4-4 1,1 6-1,-1 1 0,-4 0 0,3-1-1,2-3 1,-2-2 0,1-6 0,1-3-1,1-14 1,0 0 1,0 0-1,0 0 1,3-17-1,-2-5 0,2-5 1,2 1-1,2-2 0,-1 0 0,0 3-1,0 9 1,0 2-1,-6 14 1,13-11-1,-13 11 1,0 0 0,18 3 0,-18-3 0,0 0 0,10 14 0,-10-14 0,5 26 1,-10-13-2,5 8 1,-3 1-1,2 0 0,-1-5 0,2 1 0,0-5-1,0-13 1,8 13 0,-8-13 0,0 0-6,9-23-19,-9 23-4,0 0 2,16-8-1</inkml:trace>
        </inkml:traceGroup>
        <inkml:traceGroup>
          <inkml:annotationXML>
            <emma:emma xmlns:emma="http://www.w3.org/2003/04/emma" version="1.0">
              <emma:interpretation id="{38920B76-EFE7-476E-B538-27FCC54AB87B}" emma:medium="tactile" emma:mode="ink">
                <msink:context xmlns:msink="http://schemas.microsoft.com/ink/2010/main" type="inkWord" rotatedBoundingBox="11495,11853 11494,11898 11310,11896 11311,118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843">124-1431 40,'0'0'31,"0"0"2,0 0-10,0 0-9,29 3 0,-14-10-4,7 5-2,-1-5-6,-2 0-10,0-6-23,6 14-3,-11-10 0,6 12 0</inkml:trace>
        </inkml:traceGroup>
        <inkml:traceGroup>
          <inkml:annotationXML>
            <emma:emma xmlns:emma="http://www.w3.org/2003/04/emma" version="1.0">
              <emma:interpretation id="{DF247B53-3A8A-437A-BCAB-CAB3784D0276}" emma:medium="tactile" emma:mode="ink">
                <msink:context xmlns:msink="http://schemas.microsoft.com/ink/2010/main" type="inkWord" rotatedBoundingBox="11796,12701 11778,14660 11019,14653 11037,1269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578">176 119 43,'0'0'26,"0"0"-6,0 0-3,0 0-3,0 0-2,10 25-4,-11-12-2,2 8 0,-2 4-1,1 4-1,-5 1-1,4 6-1,-2 3 0,0-1 0,-2 2-2,2-4 1,-1 0-1,3-4 1,-1-1-2,1-12-3,2 2-8,1-2-19,-2-19-1,0 0-1,0 0 2</inkml:trace>
          <inkml:trace contextRef="#ctx0" brushRef="#br0">414 621 27,'0'0'29,"0"0"2,0 0-1,0 0-16,4-17-4,9-2-1,0-7-1,8 1-4,1-9-1,0 4-2,0 3 1,-1 4 0,-6 6-1,-2 4 0,-13 13 0,13-12-1,-13 12 1,0 0 1,2 13-1,-2-13 1,0 27-1,1-4 1,-1 4-1,0 5 1,0 8-1,2-1 0,-2 3-1,-2-1 0,-1-6 0,3-1 0,0-6 0,-3-9-2,5-3-5,-2-16-17,0 0-9,0 0-1,0 0 0</inkml:trace>
          <inkml:trace contextRef="#ctx0" brushRef="#br1" timeOffset="-38266">-45-227 21,'0'0'9,"0"0"-2,0 0-1,0 0 0,0 0-2,0 0 0,0 0 0,0 0-2,4-16 1,-4 16-1,10-24 0,-2 5 0,5-5 0,-1-2 0,3-2-1,-2 0 0,2 3 0,-4 3-1,1 2 0,-12 20 0,16-20 0,-16 20 1,0 0 0,0 0 0,0 0 2,0 0-1,0 0-1,0 0 1,0 0-1,2 18 0,-5-4 0,-3 7-2,0 5 0,-1 2 0,-5 5-1,2-1 1,-2-2 0,2-2 0,-1-4-1,4-7 1,-1-3 0,8-14 0,-4 13 1,4-13 0,0 0 1,0 0 1,15-22 1,-9 2-1,4-2 1,-1-6 0,3-4 0,-1-4-2,4 4 1,0 1-1,-6 3-1,4 7 0,-5 5-1,-8 16 1,18-18 0,-18 18-1,13 0 1,-13 0 0,0 0 1,0 0 0,9 14 0,-9 0-1,-3 6 1,-5 5-1,3 4 1,-4 5-1,3 3 0,-3 0 0,3-6 0,-2-3-1,5-6 0,0-6 1,3-16-1,0 0 1,0 0 1,0 0-1,19-32 2,-8 2-1,1-7 1,4-2 0,-2-6-1,2 6 0,-3 2-1,-1 7 0,-2 11 0,-10 19 0,18-7-1,-18 7 1,9 26 1,-8-7 0,-2 3 0,-1 5 0,-2 2-1,-2-2 1,-3 1 0,0 2-1,0-1 0,2-2 0,-2-1 0,3-2 0,0-5-1,3-3 0,3-16 0,-2 19 0,2-19 1,0 0-1,0 0 1,16-22 0,-9 3 0,1-2 1,2-5 0,-1-4-1,0 1 1,-1 1-1,0 3 0,-1 3 1,-2 5-1,-1 3-1,-4 14 1,0 0 0,0 0 0,0 0 0,0 0 0,0 0 0,7 28 1,-8-9-1,-2 0 1,1 6-1,1-1 1,0-4-1,-2 0 0,1-4 0,2-16 0,-3 17 0,3-17-1,0 0 1,0 0 0,6-13-1,-2-2 1,1-2 0,2-1-2,-1-3-3,0 2-7,-6 19-14,12-25 1,-12 25-1</inkml:trace>
          <inkml:trace contextRef="#ctx0" brushRef="#br0" timeOffset="734">142 749 27,'0'0'26,"0"0"2,0 0-8,0 0-6,0 0-2,-3 16-2,3-16-3,-2 31 0,-1-8-1,3 10-1,-3-1 0,6 8 0,-6-4-2,3 6 0,-1-6-1,1 1-1,0-6 0,0 0-1,0-5 0,1-3 1,-1-3-1,0-2 1,0-1-1,0-3 1,0-14 1,-1 14-1,1-14 1,0 0 0,0 0-1,0 0 1,0 0-1,-16-17 0,16 17 0,-11-21 0,4 8-1,0 0 1,7 13-1,-18-25 1,8 11-1,2 1 1,8 13-1,-17-23 1,17 23-1,-17-24 1,17 24-1,-11-19 1,11 19 1,-8-15-1,8 15-1,0 0 1,0 0 0,0 0-1,0 0 0,0 0 0,0 0 0,5 22-1,1-6 1,0 4 0,1 2 0,0 3 0,5 3 0,-5-2 0,4-4 0,-1 3 0,-1-7 0,0-2 0,-9-16 0,17 19 0,-17-19 1,18-4-1,-18 4 1,21-25-1,-9 12 1,2-10 0,1 6-1,0-8 0,1 6-3,-6-5-7,7 2-27,-4 10 0,-6-4 0,-7 16-1</inkml:trace>
          <inkml:trace contextRef="#ctx0" brushRef="#br1" timeOffset="-40328">-96-497 27,'0'0'21,"0"0"-2,-13 0-3,13 0-2,0 0-4,0 0-3,-15 19-2,10-5-3,0 5 1,1 3-1,-1 4 0,1 2-1,1 8 1,0-5 0,3 1-1,1-2 1,4-4-1,2-2 0,5-3 0,6-1-1,-1-4 1,11-1-1,-1-1 0,8-1 1,1-6-1,-1-2 0,4-1 1,-6-7-1,3-1 1,-6-8 0,2-3 0,-8-6-1,1-1 1,-4-6 0,-4-4 0,-2-2 0,-3-2 0,-5 1 0,-1-2 1,-3 2-1,-1 7 0,-7 0 1,1 3-1,-6 1 1,1 3-1,-5 2 1,0 2-1,-4-1 0,0 0 1,-1 5-1,-2 3 1,1 1-1,-2 3 0,-1 3 1,-2 6-1,-1 0 0,2 3-1,-1 1 1,3 3-1,-2 2 0,5 3 0,1 3-2,3 2-2,9 13-9,-2 7-18,-1-8-2,9 15-2,-8-6 3</inkml:trace>
          <inkml:trace contextRef="#ctx0" brushRef="#br0" timeOffset="-1203">56 116 64,'21'-12'27,"-21"12"-3,0 0-4,0 0-5,0 0-4,0 0-2,0 0-5,0 0-2,0 0-1,0 0-1,0 0 0,-9 24 0,2-10-1,1 1 1,-2 3 0,4-4 0,-3 0 0,7-14 1,-6 17-1,6-17 1,0 0-1,3-19 1,6 2-1,-2-6 1,5-3-1,-2-5 0,5 5 0,-3-1 0,1 8 0,-6 3-1,-7 16 0,13-16 1,-13 16-1,0 0 0,17 14 1,-17-14-1,17 24 1,-2-12 0,0 2 0,3 4 0,-1-2 0,2 0 0,1-1-1,-3-2-2,4 4-5,-8-10-6,0-6-13,4 8-5,-17-9-1,0 0 2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1-16T08:24:24.859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6F9D3F10-9677-4D44-A3CF-12C96AA550BA}" emma:medium="tactile" emma:mode="ink">
          <msink:context xmlns:msink="http://schemas.microsoft.com/ink/2010/main" type="writingRegion" rotatedBoundingBox="5801,13928 8908,13593 8982,14283 5875,14618">
            <msink:destinationLink direction="with" ref="{C8605A9D-311A-4ABE-B442-3B5650A7BC4C}"/>
          </msink:context>
        </emma:interpretation>
      </emma:emma>
    </inkml:annotationXML>
    <inkml:traceGroup>
      <inkml:annotationXML>
        <emma:emma xmlns:emma="http://www.w3.org/2003/04/emma" version="1.0">
          <emma:interpretation id="{3F210DE3-A4E0-4F28-9987-6EC60001EB56}" emma:medium="tactile" emma:mode="ink">
            <msink:context xmlns:msink="http://schemas.microsoft.com/ink/2010/main" type="paragraph" rotatedBoundingBox="5801,13928 8908,13593 8982,14283 5875,146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A61C64-87C5-4493-B6BF-B1DDC74E0CB8}" emma:medium="tactile" emma:mode="ink">
              <msink:context xmlns:msink="http://schemas.microsoft.com/ink/2010/main" type="line" rotatedBoundingBox="5801,13928 8908,13593 8982,14283 5875,14618"/>
            </emma:interpretation>
          </emma:emma>
        </inkml:annotationXML>
        <inkml:traceGroup>
          <inkml:annotationXML>
            <emma:emma xmlns:emma="http://www.w3.org/2003/04/emma" version="1.0">
              <emma:interpretation id="{CA98A1DA-122C-4C0B-A4C8-48DAD81D4369}" emma:medium="tactile" emma:mode="ink">
                <msink:context xmlns:msink="http://schemas.microsoft.com/ink/2010/main" type="inkWord" rotatedBoundingBox="5801,13928 8908,13593 8982,14283 5875,14618"/>
              </emma:interpretation>
              <emma:one-of disjunction-type="recognition" id="oneOf0">
                <emma:interpretation id="interp0" emma:lang="" emma:confidence="0">
                  <emma:literal>situations</emma:literal>
                </emma:interpretation>
                <emma:interpretation id="interp1" emma:lang="" emma:confidence="0">
                  <emma:literal>situation 2</emma:literal>
                </emma:interpretation>
                <emma:interpretation id="interp2" emma:lang="" emma:confidence="0">
                  <emma:literal>Situation 2</emma:literal>
                </emma:interpretation>
                <emma:interpretation id="interp3" emma:lang="" emma:confidence="0">
                  <emma:literal>situation</emma:literal>
                </emma:interpretation>
                <emma:interpretation id="interp4" emma:lang="" emma:confidence="0">
                  <emma:literal>situations 2</emma:literal>
                </emma:interpretation>
              </emma:one-of>
            </emma:emma>
          </inkml:annotationXML>
          <inkml:trace contextRef="#ctx0" brushRef="#br0">397 345 64,'16'-20'38,"-12"-5"-1,1 8 1,-5 17-21,-5-19-8,5 19-3,2-13-3,-2 13-1,0 0-2,-16 13 0,2 3 0,-9 8 0,-1 7-1,-7 7 0,-2 5 0,2-5 0,4 3-1,8-5 1,12-4 0,10-11 0,16-9 1,12-7-1,8-3 0,2-1 1,3-2 0,-1 2 1,-4 2-2,-7 3 2,-9 8-1,-16 6 1,-8 1 0,-8 2 0,-8 4 1,-5-2 0,-10 0 0,1-3 0,-6-4 0,4-8 0,2-4-1,7-2 0,-1-5-1,7-1 0,18 2 0,-22-10-1,22 10 0,0 0-1,-1-15 1,1 15-1,13-4 0,0-1 1,6 7-1,2-4 1,3 4 0,1-1 0,2 2 0,-4-1 1,3 1-1,-4-2 0,-3-1 0,-3-3 1,1-3-1,-4-2 1,3-6 1,2-2 0,-3-7 0,1-1 0,0-4 1,1 3 0,-4-2 1,-1 5-1,-5 2 0,-7 20 0,15-19-1,-15 19 0,0 0-1,0 0 1,13 14-2,-10 1 1,2 6 0,-2 1 0,1 6 0,0 0 0,1 1 0,2 1 0,-1-5 0,2-6-2,3-2-2,-11-17-7,26-8-25,-7-3-2,-3-11 0,3-7-1</inkml:trace>
          <inkml:trace contextRef="#ctx0" brushRef="#br0" timeOffset="844">838 195 67,'0'0'40,"0"0"-2,0 0-6,0 0-12,6 15-7,-1 8-4,-5 5-5,3 12-2,0 7-1,2 9-1,-2 5 1,1-1 0,1-4-2,-2-5 0,3-5-6,-8-19-1,11-2-7,-9-25-5,0 0-4,0 0-1,15-20 4,-21-6 4,4 5 7,-5-2 7,-5-1 10,3 9 9,-9-1 3,18 16 1,-22-17-2,22 17-2,-3-21-5,18 11-4,1-5-4,7 0-2,2 2-1,0 1-1,3 6 1,0 5-1,-4 7 1,-5 6 0,-7 4-1,-2 3 1,-2 3 0,-4 3 1,-2-3-1,-2 3 0,0 0 1,-2-4-1,-1-4 1,2 1-1,1-18 1,0 21 0,0-21 1,0 0 1,0 0-1,17-16 1,-6-5 0,2-4 0,0-6-1,2 0 0,0 2 0,-2 2-1,-4 5-1,-9 22 0,14-13 0,-14 13 0,5 20 0,-2 1 1,-1 2-1,-1 3 0,2-1 0,2 0 0,1-3-3,-3-9-4,13 2-10,-3-8-22,4-13 1,6-6-1,4-10 1</inkml:trace>
          <inkml:trace contextRef="#ctx0" brushRef="#br0" timeOffset="1516">1575 403 89,'0'0'39,"0"0"1,0 0-5,-14 7-22,-2 0-6,4 8-3,-1 4-2,0 8-1,1 4 0,0 0-1,0 2 0,2 1-1,4 0 1,0-7 0,3-7-1,4-3 1,-1-17 0,0 0 0,23-3 1,-10-15-1,-1-7 1,3-7 0,-1-4 1,-2-1-2,-1 5 1,-3 8-2,0 8 1,-8 16 0,0 0-1,12 30 0,-11-1 1,4 2-1,1 0 1,-1 0 0,1-5 0,3-8 0,-9-18 0,25 7 0,-7-20 0,3-7 0,1-14 0,2-15 0,1-7-1,0-7 0,-4-8 1,-3-3-1,-5 8 1,-6 6 0,-5 11 0,-7 12 1,1 9-1,-5 12 1,9 16 0,-15 3-1,11 13 1,2 8-1,1 10 0,2 10 1,-2 12 0,-1 7 0,-1 4-1,2 2 1,-1-1-1,-1-8 1,3-7-1,5-6 0,2-16-1,10-10 1,6-11-2,2-12-3,8-3-5,-9-19-14,4-1-17,1-6 1,-2-6 0,-5 3 0</inkml:trace>
          <inkml:trace contextRef="#ctx0" brushRef="#br0" timeOffset="2219">1745 459 34,'0'0'28,"0"0"2,0 0-1,21-3-18,-4 0-7,7-8 1,7 3-1,-1-4-1,4 0-1,-2-4-1,1 4 2,-11-4 1,3 8 0,-11-3 2,-1 11 1,-13 0 0,16 1 0,-16-1 0,5 27-1,-13-8-2,8 7-1,-4 5-1,1 0 0,-2 3-2,1 0 0,2-3 0,2-5 0,3-2 0,2-5 0,1-4-2,-6-15 0,25 15-3,-25-15-6,38-21-8,-20-7-4,12 0-2,-8-13-4,3-5 0,-9-4 5,-2 6 9,-11 1 13,-8 5 12,-1 11 8,-7 5 3,1 9 6,-1 6 0,13 7-1,-21 6-6,23 11-8,-2-17-4,1 33-3,1-10-2,2 8-1,-1 4 0,1 1-1,-1-2 0,3-2-1,0-3 0,0-5 1,3-8-1,-9-16 1,25 11 0,-7-17 0,-5-6 0,1-7 0,-6-5 0,1-4-1,-6-3 1,-6-3-1,-3 3-1,-4 5 0,0 4 1,-1 6-1,4 1 0,7 15 0,-15-10 0,15 10-1,0 0 1,16-6 0,-1 6-1,3-2 0,4 7 1,2-4 0,0 11 0,-5 4-1,0 8-1,-7 1 1,0 4-1,-8 1 1,1 2 0,-5-5 0,0-5 1,0-5 0,0-17 2,1 18 1,-1-18 0,0 0 1,10-22-1,-1 1 0,2-8 1,2-1-1,-1-2-1,4 5 0,-3 8 0,2 9 0,-15 10 0,21 18 0,-14 10 0,-1 6 0,0 1 0,0 0-2,0-1-2,-4-12-8,5-9-27,0 2 1,-7-15-1,0 0 1</inkml:trace>
          <inkml:trace contextRef="#ctx0" brushRef="#br0" timeOffset="3234">2196 5 81,'-25'0'36,"25"0"-1,0 0-7,-13-7-61,13 7 0,0 0-2,15 20 1</inkml:trace>
          <inkml:trace contextRef="#ctx0" brushRef="#br0" timeOffset="3531">2911 142 70,'0'0'39,"-7"-18"-2,7 18 3,23-19-26,-14 3-6,14 6-3,-1-7-1,7 7-2,4 1-1,2 8-1,-2 8 1,-6 8-1,-8 10-1,-12 10 1,-10 10-1,-10 3 0,-9 7 0,-11 1-1,-1 1 0,-6-10 0,5-4 1,4-11-1,7-4 0,5-10 1,5-5 0,14-13 1,0 0 0,0 0 1,21 2 1,-3-4-1,1-2 2,6 2-1,3-1 0,2 2 0,1-1 0,5 5-1,-4-1 0,-1 1-1,0 0 0,-3 1-2,2 2-5,-12-9-17,1 2-15,-4 2 0,-15-1-1,21-7 2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1-16T08:18:36.687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68A67704-82FE-4E0B-8C99-776B8833D914}" emma:medium="tactile" emma:mode="ink">
          <msink:context xmlns:msink="http://schemas.microsoft.com/ink/2010/main" type="writingRegion" rotatedBoundingBox="11082,14880 11349,14880 11349,15244 11082,15244">
            <msink:destinationLink direction="with" ref="{E839AE67-3268-4AC1-962C-ACB5C143FF1E}"/>
          </msink:context>
        </emma:interpretation>
      </emma:emma>
    </inkml:annotationXML>
    <inkml:traceGroup>
      <inkml:annotationXML>
        <emma:emma xmlns:emma="http://www.w3.org/2003/04/emma" version="1.0">
          <emma:interpretation id="{F62DBC2B-588C-4B58-993C-425F3990ACA9}" emma:medium="tactile" emma:mode="ink">
            <msink:context xmlns:msink="http://schemas.microsoft.com/ink/2010/main" type="paragraph" rotatedBoundingBox="11082,14880 11349,14880 11349,15244 11082,152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147159-C2D4-4B92-8EBF-90AF5B6A0FF0}" emma:medium="tactile" emma:mode="ink">
              <msink:context xmlns:msink="http://schemas.microsoft.com/ink/2010/main" type="line" rotatedBoundingBox="11082,14880 11349,14880 11349,15244 11082,15244"/>
            </emma:interpretation>
          </emma:emma>
        </inkml:annotationXML>
        <inkml:traceGroup>
          <inkml:annotationXML>
            <emma:emma xmlns:emma="http://www.w3.org/2003/04/emma" version="1.0">
              <emma:interpretation id="{4EFAECD9-D25D-45C1-A5EF-76C1232C8BDF}" emma:medium="tactile" emma:mode="ink">
                <msink:context xmlns:msink="http://schemas.microsoft.com/ink/2010/main" type="inkWord" rotatedBoundingBox="11082,14880 11349,14880 11349,15244 11082,15244"/>
              </emma:interpretation>
              <emma:one-of disjunction-type="recognition" id="oneOf0">
                <emma:interpretation id="interp0" emma:lang="" emma:confidence="1">
                  <emma:literal>a</emma:literal>
                </emma:interpretation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9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89 348 46,'0'0'21,"-10"-20"-1,11 4-5,4-3-2,-4-9-4,8 5-2,-6-9-1,8 4-2,-6 2-2,4 5 0,-1 2-2,-1 4 0,-7 15 0,13-14 0,-13 14 0,0 0 0,14 6 0,-14-6 0,3 19 1,-2-3-1,-4 1 0,0 5 1,0 3-1,-1 5-1,1 6 1,-3-1 0,2 0-1,1 0 1,1-7-1,2-3 1,2-5 0,-1-5 0,-1-15 0,0 0 1,0 0-1,15-28 1,-9 2 0,1-6 0,1-7 0,0 0 0,4-2-1,-3 3 0,2 9 0,-4 7 0,2 6-1,-9 16 1,0 0 0,15-1 0,-15 1 0,5 23 0,-5-8 0,1 4 0,1 7 0,-4-4 1,1 7-1,-1 0 0,-4 0 0,3-1-1,2-3 1,-2-2 0,1-6 0,1-3-1,1-14 1,0 0 1,0 0-1,0 0 1,3-17-1,-2-5 0,2-5 1,2 1-1,2-2 0,-1 0 0,0 3-1,0 8 1,0 3-1,-6 14 1,13-11-1,-13 11 1,0 0 0,18 3 0,-18-3 0,0 0 0,10 14 0,-10-14 0,5 27 1,-10-14-2,5 8 1,-3 1-1,2 0 0,-1-5 0,2 1 0,0-5-1,0-13 1,8 13 0,-8-13 0,0 0-6,9-23-19,-9 23-4,0 0 2,16-8-1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1-16T08:19:20.6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7DF3EDF-61E4-4FC7-A5F0-DA1C75E95426}" emma:medium="tactile" emma:mode="ink">
          <msink:context xmlns:msink="http://schemas.microsoft.com/ink/2010/main" type="writingRegion" rotatedBoundingBox="10161,15639 11887,15657 11881,16243 10154,16225"/>
        </emma:interpretation>
      </emma:emma>
    </inkml:annotationXML>
    <inkml:traceGroup>
      <inkml:annotationXML>
        <emma:emma xmlns:emma="http://www.w3.org/2003/04/emma" version="1.0">
          <emma:interpretation id="{1F75CA02-DF7B-4BEB-B2F0-B4D690261851}" emma:medium="tactile" emma:mode="ink">
            <msink:context xmlns:msink="http://schemas.microsoft.com/ink/2010/main" type="paragraph" rotatedBoundingBox="10161,15639 11887,15657 11881,16243 10154,162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147E29-4E27-4589-914B-B1B8C3AD13FE}" emma:medium="tactile" emma:mode="ink">
              <msink:context xmlns:msink="http://schemas.microsoft.com/ink/2010/main" type="line" rotatedBoundingBox="10161,15639 11887,15657 11881,16243 10154,16225"/>
            </emma:interpretation>
          </emma:emma>
        </inkml:annotationXML>
        <inkml:traceGroup>
          <inkml:annotationXML>
            <emma:emma xmlns:emma="http://www.w3.org/2003/04/emma" version="1.0">
              <emma:interpretation id="{16E71C28-A86E-4EDF-A693-32181D5F6195}" emma:medium="tactile" emma:mode="ink">
                <msink:context xmlns:msink="http://schemas.microsoft.com/ink/2010/main" type="inkWord" rotatedBoundingBox="10161,15639 11887,15657 11881,16243 10154,16225"/>
              </emma:interpretation>
              <emma:one-of disjunction-type="recognition" id="oneOf0">
                <emma:interpretation id="interp0" emma:lang="" emma:confidence="0">
                  <emma:literal>Prob=1</emma:literal>
                </emma:interpretation>
                <emma:interpretation id="interp1" emma:lang="" emma:confidence="0">
                  <emma:literal>Prob=7</emma:literal>
                </emma:interpretation>
                <emma:interpretation id="interp2" emma:lang="" emma:confidence="0">
                  <emma:literal>Prob=T</emma:literal>
                </emma:interpretation>
                <emma:interpretation id="interp3" emma:lang="" emma:confidence="0">
                  <emma:literal>Prob=l</emma:literal>
                </emma:interpretation>
                <emma:interpretation id="interp4" emma:lang="" emma:confidence="0">
                  <emma:literal>Probst</emma:literal>
                </emma:interpretation>
              </emma:one-of>
            </emma:emma>
          </inkml:annotationXML>
          <inkml:trace contextRef="#ctx0" brushRef="#br0">19 106 47,'0'0'30,"0"0"-2,0 0-4,0 0-5,0 0-5,0 0-3,-2 26-4,2-10-3,3 11-1,-3 2-1,5 11 0,-5 2-1,1 3 1,-1 2-2,0-5-2,2-1-2,-5-11-6,9-2-15,0-6-10,-6-22 0,0 0-1</inkml:trace>
          <inkml:trace contextRef="#ctx0" brushRef="#br0" timeOffset="266">9 119 13,'-9'-26'24,"9"26"2,7-28-10,1 12-1,-8 16-1,22-27-2,-8 20-3,5-5-2,2 11-2,1-2-2,3 3-1,-2 7-1,1 0 0,-2 8-1,0 4 1,-9 3-1,2 2 2,-9-1-1,-3 6 1,-8-2 0,-6-1-1,-4-1-1,-9-4-2,-2-2-2,-6-6-4,2-1-7,4 1-17,-7-14 1,17 7 0,-9-18 2</inkml:trace>
          <inkml:trace contextRef="#ctx0" brushRef="#br0" timeOffset="2219">183 464 40,'0'0'30,"0"0"-6,0 0-6,0 0-3,0 0-4,15 6-4,-15-6-4,16 7-2,-16-7 0,22 15-1,-22-15 1,21 21-1,-21-21 1,9 20-1,-9-20 2,3 24-1,-3-24 1,-3 14 0,3-14 1,0 0 1,-16 6 0,16-6 0,-9-14-2,9 0 1,0-3-1,3-5-1,1 0-1,3 0 0,4 3-1,-1 0-1,2 2-1,-5 4-6,8 9-7,-15 4-15,15-5-2,-15 5-1,0 0 1</inkml:trace>
          <inkml:trace contextRef="#ctx0" brushRef="#br0" timeOffset="2610">452 378 44,'0'0'30,"14"-2"1,-14 2-11,0 0-10,0 0-2,-14 22-3,14-6-2,-3 3-1,3 3-1,0 2-1,5 1 1,-1 0-1,4-3 1,3-6-1,0-3 1,2-7 0,3-3 1,-3-6 0,6-4 1,-3-6-1,2-4 2,-8-5-1,2-1 0,-7-5-1,-1 5 0,-7-2-1,-6 1 1,-1 2-2,-3 6-1,-1 4-2,-3 0-3,17 12-6,-30-2-12,11-1-10,19 3-1,-17 8 2</inkml:trace>
          <inkml:trace contextRef="#ctx0" brushRef="#br0" timeOffset="3032">793 182 15,'0'0'23,"0"0"1,0 0 3,0 0-17,3 21-5,-6-1-1,2 7 2,-5 0 0,1 9-1,-6-1-1,6 3 0,-4-2-1,2-3-1,0-6 0,2-2-1,2-9 1,3-16 1,0 0 1,18 6-1,-5-22 0,3-3 1,-1-5 0,6 1 0,-5 1-2,3-2-2,-1 7-2,-5 6 2,1 7-1,0 4 0,-14 0 0,23 13 0,-23-13 1,16 28 0,-11-10 1,-5 1 0,-3 1 0,-2 2 0,-6-1 3,-3-1-3,-3-6 2,-4 2-2,1-6 0,-2-3-1,0-2 0,1-8-2,5 4-12,3-2-18,-3-12-2,16 13 0,-6-33 1</inkml:trace>
          <inkml:trace contextRef="#ctx0" brushRef="#br0" timeOffset="3782">1143 379 43,'0'0'31,"0"0"2,0 0-11,17-6-4,-17 6-6,31-4-3,-17-1-2,8 4-5,-2-2-4,-2-3-8,4 3-13,0 5-10,-22-2-1,26-3 0</inkml:trace>
          <inkml:trace contextRef="#ctx0" brushRef="#br0" timeOffset="4000">1134 485 40,'0'0'31,"0"0"2,0 0-10,0 0-9,29 3 0,-14-11-4,7 7-2,-1-6-6,-2-1-10,0-5-23,6 15-3,-10-11 0,5 12 0</inkml:trace>
          <inkml:trace contextRef="#ctx0" brushRef="#br0" timeOffset="285688">1583 185 48,'0'0'21,"0"0"-2,0 0-4,0 0-2,0 0-4,0 0-2,0 0-2,14-29-1,-6 13-2,4-6 0,1-1 0,0-2-1,3 7-1,-3 2-1,-3 3 1,-10 13 0,20-6 1,-20 6 0,11 20 1,-10-4 0,4 9 1,-5 4 1,4 7-1,-4-1 0,2 4 1,-4 4-2,2 5 0,-3-2-1,2-1 0,-1-7 0,2-2-1,0-3 0,0-7 0,0-7 0,0-6 0,0-13-1,0 0 1,5 13 1,-5-13 0,0 0-1,0 0-1,0 0-5,0 0-18,0 0-9,-2-13-2,-4-4 1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6-23T13:14:10.655"/>
    </inkml:context>
    <inkml:brush xml:id="br0">
      <inkml:brushProperty name="width" value="0.1" units="cm"/>
      <inkml:brushProperty name="height" value="0.1" units="cm"/>
      <inkml:brushProperty name="fitToCurve" value="1"/>
    </inkml:brush>
    <inkml:context xml:id="ctx1">
      <inkml:inkSource xml:id="inkSrc1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1" timeString="2008-01-16T08:19:20.671"/>
    </inkml:context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C40E42E-8820-4CDE-A34B-89AA9520EB1C}" emma:medium="tactile" emma:mode="ink">
          <msink:context xmlns:msink="http://schemas.microsoft.com/ink/2010/main" type="writingRegion" rotatedBoundingBox="10185,11153 13326,11232 13300,12270 10159,12190"/>
        </emma:interpretation>
      </emma:emma>
    </inkml:annotationXML>
    <inkml:traceGroup>
      <inkml:annotationXML>
        <emma:emma xmlns:emma="http://www.w3.org/2003/04/emma" version="1.0">
          <emma:interpretation id="{C532EC73-CF8D-4C89-B7B6-D054458EDC97}" emma:medium="tactile" emma:mode="ink">
            <msink:context xmlns:msink="http://schemas.microsoft.com/ink/2010/main" type="paragraph" rotatedBoundingBox="10185,11153 13326,11232 13300,12270 10159,121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D0DDBF-694D-4F6D-8D4E-D4C67701F056}" emma:medium="tactile" emma:mode="ink">
              <msink:context xmlns:msink="http://schemas.microsoft.com/ink/2010/main" type="line" rotatedBoundingBox="10185,11153 13326,11232 13300,12270 10159,12190"/>
            </emma:interpretation>
          </emma:emma>
        </inkml:annotationXML>
        <inkml:traceGroup>
          <inkml:annotationXML>
            <emma:emma xmlns:emma="http://www.w3.org/2003/04/emma" version="1.0">
              <emma:interpretation id="{54397A27-49F3-469A-8121-1B42F6D85E3F}" emma:medium="tactile" emma:mode="ink">
                <msink:context xmlns:msink="http://schemas.microsoft.com/ink/2010/main" type="inkWord" rotatedBoundingBox="10185,11153 13009,11224 12988,12055 10164,119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940-1644 21 0,'0'0'79'15,"0"0"0"-15,0 0-31 16,0 0-6-16,0 0-9 16,0 0-10-16,24-7-6 15,-24 7-1-15,19 5-1 16,-19-5-1-16,19 6-3 16,-19-6-1-16,26 5 0 15,-26-5-3-15,29 2-2 16,-29-2-1-16,30 2 0 15,-30-2-2-15,26 4-7 0,-26-4-33 16,24 13-54-16,-24-13-3 16,0 0-1-1,19 7-4-15</inkml:trace>
          <inkml:trace contextRef="#ctx1" brushRef="#br1">-991-1810 47,'0'0'30,"0"0"-2,0 0-4,0 0-5,0 0-5,0 0-3,-2 26-4,2-10-3,3 10-1,-3 4-1,5 9 0,-5 4-1,1 2 1,-1 2-2,0-4-2,2-2-2,-5-12-6,9-1-15,0-6-10,-6-22 0,0 0-1</inkml:trace>
          <inkml:trace contextRef="#ctx1" brushRef="#br1" timeOffset="266">-1001-1797 13,'-9'-27'24,"9"27"2,7-28-10,1 12-1,-8 16-1,22-26-2,-8 19-3,5-5-2,2 10-2,1-1-2,3 3-1,-2 8-1,1-1 0,-2 8-1,0 4 1,-9 3-1,2 1 2,-9 1-1,-3 5 1,-8-2 0,-6-1-1,-4-1-1,-9-5-2,-2-1-2,-6-5-4,2-3-7,4 4-17,-7-16 1,17 6 0,-9-16 2</inkml:trace>
          <inkml:trace contextRef="#ctx1" brushRef="#br1" timeOffset="2219">-827-1451 40,'0'0'30,"0"0"-6,0 0-6,0 0-3,0 0-4,15 6-4,-15-6-4,16 7-2,-16-7 0,22 15-1,-22-15 1,21 20-1,-21-20 1,9 21-1,-9-21 2,3 23-1,-3-23 1,-3 15 0,3-15 1,0 0 1,-16 6 0,16-6 0,-9-15-2,9 2 1,0-5-1,3-4-1,1 0-1,3 0 0,4 3-1,-1 0-1,2 3-1,-5 3-6,8 8-7,-15 5-15,14-4-2,-14 4-1,0 0 1</inkml:trace>
          <inkml:trace contextRef="#ctx1" brushRef="#br1" timeOffset="2610">-558-1538 44,'0'0'30,"14"-1"1,-14 1-11,0 0-10,0 0-2,-14 22-3,14-6-2,-3 3-1,3 3-1,0 1-1,5 2 1,-1 0-1,4-3 1,3-6-1,0-2 1,2-8 0,3-4 1,-3-4 0,6-6 1,-3-5-1,2-3 2,-8-6-1,2-2 0,-8-3-1,1 3 0,-8-1-1,-6 2 1,-1 1-2,-3 6-1,-1 4-2,-3 0-3,17 12-6,-30-3-12,11 0-10,19 3-1,-17 9 2</inkml:trace>
          <inkml:trace contextRef="#ctx1" brushRef="#br1" timeOffset="3032">-217-1734 15,'0'0'23,"0"0"1,0 0 3,0 0-17,3 20-5,-6 1-1,2 5 2,-5 2 0,1 9-1,-6-2-1,6 3 0,-4-3-1,2-1-1,0-8 0,2-1-1,2-9 1,3-16 1,0 0 1,18 6-1,-5-22 0,3-3 1,-1-4 0,6-1 0,-5 2-2,3-1-2,-2 5-2,-3 8 2,0 6-1,0 4 0,-14 0 0,23 13 0,-23-13 1,16 28 0,-11-11 1,-5 2 0,-3 2 0,-2 1 0,-6-2 3,-3 1-3,-3-8 2,-4 3-2,1-6 0,-2-2-1,0-4 0,1-7-2,5 5-12,3-4-18,-4-11-2,17 13 0,-5-32 1</inkml:trace>
          <inkml:trace contextRef="#ctx1" brushRef="#br1" timeOffset="3782">133-1536 43,'0'0'31,"0"0"2,0 0-11,17-6-4,-17 6-6,31-4-3,-18-1-2,9 4-5,-1-2-4,-3-3-8,4 3-13,0 4-10,-22-1-1,25-3 0</inkml:trace>
          <inkml:trace contextRef="#ctx0" brushRef="#br0" timeOffset="-640.6151">616-1863 65 0,'0'0'71'15,"0"0"-20"-15,0 0-8 16,0 0-9-16,-13 24-13 16,13-24 0-16,3 30-6 15,-3-30 2-15,6 39-5 16,-4-17 3-16,0 2-6 15,-2-2 0-15,3 6-1 16,-6-7-3-16,1 5 0 16,0-2-2-16,-2 0 0 0,-1-2-1 15,5-1 1-15,0-21-2 16,-6 35 1-16,6-35-1 16,-2 24 0-16,2-24-1 15,2 19-5-15,-2-19-10 16,0 0-15-16,11 22-34 15,-11-22-26-15,0 0-2 16,0 0-1-16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1-16T08:18:45.1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D705D46-0944-4CFE-B86C-91562F958041}" emma:medium="tactile" emma:mode="ink">
          <msink:context xmlns:msink="http://schemas.microsoft.com/ink/2010/main" type="inkDrawing"/>
        </emma:interpretation>
      </emma:emma>
    </inkml:annotationXML>
    <inkml:trace contextRef="#ctx0" brushRef="#br0">133 90 41,'0'0'19,"0"0"-1,0 0-3,-13-9-3,13 9-2,0 0-2,-19 8-2,19-8 0,-16 13-1,16-13-1,-22 19 0,10-4-1,12-15-1,-22 26 0,22-26-2,-19 27 1,13-14 0,3 2-1,3 0 0,2-1 1,2 3-1,5-3 0,-2 4 0,6 0 1,-1 1-1,4-4 0,0 2 1,3-2-1,-1 0 0,-2-4 0,4-3 0,-2-5 0,0-2 1,0-1-1,-3-1 1,-2-5-1,2 0 1,-15 6-1,21-13 1,-21 13-1,21-18 0,-8 9 0,-1-6 0,-1 1 1,1-4-1,0-1 0,0-3 0,-4 1 1,0 1 0,-5 0 0,-2 0 1,-1 4-2,-3-2 1,-3 3 0,-2-1 0,-1 1 0,-3 0 0,0 1 1,-2-1 0,1 2 0,-4-1 0,4 3 0,-3-1 0,16 12 1,-26-15-2,26 15 0,-28-4 1,15 2-2,-3 1 0,2 4 1,-1-2-1,0 1-1,-1 1 1,2 1 0,1 3 0,-3 2-1,4 6 0,-3-2-1,6 8-3,-2-6-4,11 5-12,0 1-14,0-21 0,7 25-2,-7-25 2</inkml:trace>
    <inkml:trace contextRef="#ctx0" brushRef="#br0" timeOffset="890">139 109 10,'0'-13'22,"0"13"-1,0 0-9,0 0-4,0 0-1,0 0-1,0 0-2,0 0 0,0 0-1,0 0 0,0 0 0,0 0-1,0 0 0,-6 21 1,5-5-1,-4-1 1,1 5 0,-2-2 0,0 0 0,0-5 0,3 2-1,3-15 0,-6 14 0,6-14-2,0 0 1,0 0 0,0 0-1,0 0 1,0 0-1,14-20 1,-6 6-1,1 0 1,3-5-1,0 1 0,-1 0 0,-11 18 0,24-23 0,-24 23 0,18-17-1,-18 17 1,0 0 0,18-3-1,-18 3 2,4 14-1,-4-14 0,-7 28 0,2-6 1,-2 1-1,-3 7 0,-4 2 1,2-1-1,0-4 0,4-4 0,2-2 0,6-21 0,-6 18 1,6-18-1,0 0 0,17-28 1,-6 4-1,3-2 1,2-8-1,0 0 1,0 0-1,0 3 0,-3 6-1,-2 6 1,-11 19-1,14-16 1,-14 16-1,6 16 1,-7 0 0,-2 0 0,0 2 0,1 1 0,1 0 0,-5-3 0,2-1 0,-1 0 1,5-15-1,-9 22 0,9-22 0,-8 16 0,8-16 0,0 0 0,0 0 0,0 0 0,0 0 1,0 0-1,16-19 0,-16 19 0,22-24 0,-22 24 0,22-20 0,-22 20-1,17-13 1,-17 13-1,13 0-2,-13 0-4,0 0-11,12 23-12,-12-23 2,-7 22-2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1-16T08:19:13.9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B43712C-DFDA-4ECA-B1B9-5D11CEF6E663}" emma:medium="tactile" emma:mode="ink">
          <msink:context xmlns:msink="http://schemas.microsoft.com/ink/2010/main" type="writingRegion" rotatedBoundingBox="16181,8711 16492,8711 16492,9135 16181,9135"/>
        </emma:interpretation>
      </emma:emma>
    </inkml:annotationXML>
    <inkml:traceGroup>
      <inkml:annotationXML>
        <emma:emma xmlns:emma="http://www.w3.org/2003/04/emma" version="1.0">
          <emma:interpretation id="{1362FC1A-A86A-4A89-950E-589808B758AA}" emma:medium="tactile" emma:mode="ink">
            <msink:context xmlns:msink="http://schemas.microsoft.com/ink/2010/main" type="paragraph" rotatedBoundingBox="16181,8711 16492,8711 16492,9135 16181,91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91E130-7BDF-4A27-8B00-9F7D36A095EF}" emma:medium="tactile" emma:mode="ink">
              <msink:context xmlns:msink="http://schemas.microsoft.com/ink/2010/main" type="line" rotatedBoundingBox="16181,8711 16492,8711 16492,9135 16181,9135"/>
            </emma:interpretation>
          </emma:emma>
        </inkml:annotationXML>
        <inkml:traceGroup>
          <inkml:annotationXML>
            <emma:emma xmlns:emma="http://www.w3.org/2003/04/emma" version="1.0">
              <emma:interpretation id="{D6F8D2E2-71BA-4C6E-936D-D65D67581A33}" emma:medium="tactile" emma:mode="ink">
                <msink:context xmlns:msink="http://schemas.microsoft.com/ink/2010/main" type="inkWord" rotatedBoundingBox="16181,8711 16492,8711 16492,9135 16181,9135"/>
              </emma:interpretation>
              <emma:one-of disjunction-type="recognition" id="oneOf0">
                <emma:interpretation id="interp0" emma:lang="" emma:confidence="1">
                  <emma:literal>J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j</emma:literal>
                </emma:interpretation>
                <emma:interpretation id="interp3" emma:lang="" emma:confidence="0">
                  <emma:literal>)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5029 51 33,'0'0'15,"0"0"-3,19 3-1,-19-3-2,25 18-1,-9-8-3,5 2-1,2 3 0,1-2-2,-1 3 1,-1 2-1,0 1 0,-3 0 0,-3 3 0,-2-1 0,-6-1 0,-3 4 0,-4-2 1,-5-2 0,-8-1-1,-3 2 1,-7 1-1,-7-3 0,-3 0-1,-6-5 0,1-1-1,2-3-2,4-1-2,4-8-6,13 4-12,-1-17-7,15 12 1,9-22 1</inkml:trace>
          <inkml:trace contextRef="#ctx0" brushRef="#br0" timeOffset="-313">5005 81 40,'0'0'23,"8"-14"-5,-8 14-1,5 14-4,-5-14-4,5 32-2,-7-10-2,4 7-2,-5 1 0,1 4 0,1 4-2,-2-4 0,2-2-3,-4-2-6,1-8-14,10 4-7,-6-26 1,-2 25-1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6-24T12:54:36.45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5845702-0B83-4ED0-890D-C7C3990297F2}" emma:medium="tactile" emma:mode="ink">
          <msink:context xmlns:msink="http://schemas.microsoft.com/ink/2010/main" type="inkDrawing" rotatedBoundingBox="25445,8897 25453,9747 25435,9748 25427,8898" semanticType="callout" shapeName="Other">
            <msink:sourceLink direction="with" ref="{91341741-3911-4B8C-9BFB-85A312A5FB32}"/>
          </msink:context>
        </emma:interpretation>
      </emma:emma>
    </inkml:annotationXML>
    <inkml:trace contextRef="#ctx0" brushRef="#br0">6 19 24 0,'-2'-23'66'0,"2"23"-2"0,0 0-16 16,0 0-7-16,0 0-6 16,-5 25-4-16,7-6-8 0,1 4-5 15,1 6-2-15,0 8-3 16,-2 7-4-16,2 1-1 16,-4 5-3-16,2 0 0 31,-2 2-3-31,0 2 1 0,-2 2-1 15,0-4-1-15,2-2 0 16,-2 2-2-16,0-4-2 16,2-3-4-16,0-5-4 15,0-5-13-15,0-10-23 16,2-6-30-16,-2-19-2 16,0 0 2-16,0 0-1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6-24T12:54:36.95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1341741-3911-4B8C-9BFB-85A312A5FB32}" emma:medium="tactile" emma:mode="ink">
          <msink:context xmlns:msink="http://schemas.microsoft.com/ink/2010/main" type="inkDrawing" rotatedBoundingBox="25398,9128 25532,8836 25726,8924 25593,9217" shapeName="Other">
            <msink:destinationLink direction="with" ref="{95845702-0B83-4ED0-890D-C7C3990297F2}"/>
          </msink:context>
        </emma:interpretation>
      </emma:emma>
    </inkml:annotationXML>
    <inkml:trace contextRef="#ctx0" brushRef="#br0">0 137 19 0,'0'0'61'0,"11"-31"3"0,-1 12-19 16,-10 19-3-16,27-35-6 16,-27 35-8-16,33-31-7 15,-33 31-4-15,36-21-6 16,-17 19-2-16,-19 2-4 16,33 10-1-16,-33-10-1 0,29 27 0 31,-17-8-1-31,-1 2 2 15,-3 0 0-15,-6-1 1 16,-4 3 0-16,-6-2-1 0,-5 0 1 16,-5-2-1-16,-5 3-1 15,-2-3-4-15,-2 0-9 16,-2-7-21-16,4-5-43 16,0 1-3-16,4-4-4 0,21-4-1 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6-24T12:54:38.44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CA5510B-8CF4-4D19-9CB0-2F14D14DE623}" emma:medium="tactile" emma:mode="ink">
          <msink:context xmlns:msink="http://schemas.microsoft.com/ink/2010/main" type="writingRegion" rotatedBoundingBox="12584,11499 12810,11499 12810,12355 12584,12355"/>
        </emma:interpretation>
      </emma:emma>
    </inkml:annotationXML>
    <inkml:traceGroup>
      <inkml:annotationXML>
        <emma:emma xmlns:emma="http://www.w3.org/2003/04/emma" version="1.0">
          <emma:interpretation id="{49D5B00D-370B-496B-B1C3-3D086456AFE4}" emma:medium="tactile" emma:mode="ink">
            <msink:context xmlns:msink="http://schemas.microsoft.com/ink/2010/main" type="paragraph" rotatedBoundingBox="12584,11499 12810,11499 12810,12355 12584,123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C8CC71-8679-43A9-9C0D-99B58A7FA252}" emma:medium="tactile" emma:mode="ink">
              <msink:context xmlns:msink="http://schemas.microsoft.com/ink/2010/main" type="line" rotatedBoundingBox="12584,11499 12810,11499 12810,12355 12584,12355"/>
            </emma:interpretation>
          </emma:emma>
        </inkml:annotationXML>
        <inkml:traceGroup>
          <inkml:annotationXML>
            <emma:emma xmlns:emma="http://www.w3.org/2003/04/emma" version="1.0">
              <emma:interpretation id="{0BE14491-01C5-4AD0-8275-482C900287E1}" emma:medium="tactile" emma:mode="ink">
                <msink:context xmlns:msink="http://schemas.microsoft.com/ink/2010/main" type="inkWord" rotatedBoundingBox="12584,11499 12810,11499 12810,12355 12584,12355"/>
              </emma:interpretation>
              <emma:one-of disjunction-type="recognition" id="oneOf0">
                <emma:interpretation id="interp0" emma:lang="" emma:confidence="1">
                  <emma:literal>p</emma:literal>
                </emma:interpretation>
                <emma:interpretation id="interp1" emma:lang="" emma:confidence="0">
                  <emma:literal>P</emma:literal>
                </emma:interpretation>
                <emma:interpretation id="interp2" emma:lang="" emma:confidence="0">
                  <emma:literal>1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^</emma:literal>
                </emma:interpretation>
              </emma:one-of>
            </emma:emma>
          </inkml:annotationXML>
          <inkml:trace contextRef="#ctx0" brushRef="#br0">33-3 80 0,'0'0'80'0,"-21"-11"3"16,21 11-22-16,-8 23-9 0,6 0-10 16,0 0-10-16,6 14-9 15,-2 3-8-15,2 8-3 16,3 2-6-16,-3 8 0 0,2 4-2 15,-2 2 0-15,0 1-1 16,-2-3-3-16,-2-2-5 16,0-6-6-16,0 3-16 15,-4-16-22-15,4-6-34 16,-2-8-3-16,2-27 0 16,-2 27-2-1</inkml:trace>
          <inkml:trace contextRef="#ctx0" brushRef="#br0" timeOffset="400.3929">-12 126 39 0,'-3'-23'60'16,"3"23"0"-16,3-19-23 16,-3 19-11-16,0 0-2 0,18-21-3 0,-18 21-6 15,29-12-3 1,-29 12-4-16,36-8 2 16,-16 8-2-16,1 2 1 15,-2 6-2-15,0 0 2 0,-19-8 0 16,29 27 1-16,-19-8-1 31,-4 0 1-31,-2-1-1 16,-6 3-1-16,-2 0-2 0,-8 2 0 15,-5 0-3-15,-4-3-9 16,-4-1-13-16,-4 0-24 16,0-3-31-16,-2-5-4 15,2-1-2-15,2-8-4 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6-23T13:11:11.516"/>
    </inkml:context>
    <inkml:brush xml:id="br0">
      <inkml:brushProperty name="width" value="0.21167" units="cm"/>
      <inkml:brushProperty name="height" value="0.211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D61F4E6-628C-4F6C-9AFF-88595DAD9596}" emma:medium="tactile" emma:mode="ink">
          <msink:context xmlns:msink="http://schemas.microsoft.com/ink/2010/main" type="inkDrawing" rotatedBoundingBox="1146,7131 3657,5057 4292,5825 1781,7900" shapeName="Other">
            <msink:destinationLink direction="to" ref="{CC9A1E14-59DB-4CBD-A1FF-4980F8868E63}"/>
            <msink:destinationLink direction="from" ref="{CC9A1E14-59DB-4CBD-A1FF-4980F8868E63}"/>
          </msink:context>
        </emma:interpretation>
      </emma:emma>
    </inkml:annotationXML>
    <inkml:trace contextRef="#ctx0" brushRef="#br0">34 1684 83 0,'-19'-24'50'16,"19"24"0"-16,-20-35-5 16,20 35-7-16,0 0-6 0,0 0-4 15,31 29-5-15,-10 7-2 16,1 16-4-16,6 15 0 15,0 11-2-15,11 13 0 16,0 2-1-16,7 2 5 16,-1 1-2-16,7-10 0 15,0-21 0-15,9-26-3 16,6-37-1-16,19-47 0 16,18-59 1-16,26-58-6 15,26-70 1-15,41-49-1 16,34-29-4-16,14-8-11 15,19 13-102-15,-13 28-12 16,-17 45-9-16,-29 44-15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6-23T13:11:26.0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C9A1E14-59DB-4CBD-A1FF-4980F8868E63}" emma:medium="tactile" emma:mode="ink">
          <msink:context xmlns:msink="http://schemas.microsoft.com/ink/2010/main" type="inkDrawing" rotatedBoundingBox="932,11451 3830,9181 4419,9933 1521,12203" semanticType="callout" shapeName="Other">
            <msink:sourceLink direction="to" ref="{6D61F4E6-628C-4F6C-9AFF-88595DAD9596}"/>
            <msink:sourceLink direction="from" ref="{6D61F4E6-628C-4F6C-9AFF-88595DAD9596}"/>
          </msink:context>
        </emma:interpretation>
      </emma:emma>
    </inkml:annotationXML>
    <inkml:trace contextRef="#ctx0" brushRef="#br0">142 2028 98 0,'-33'-22'91'0,"-1"0"-23"15,8 12 0-15,0 1-12 0,26 9-12 16,-26 6-10-16,26-6-8 15,-2 37-7-15,12-9-4 16,3 5-1-16,11 10-3 16,2 7 0-16,9 11 0 15,2 6-1-15,8 11 0 16,3 6-1-16,4 5-1 16,2-11-1-16,8-9 1 15,3-30-2-15,11-35 1 0,15-49-1 16,24-57-3-16,30-71 4 15,28-57-1 1,30-47 1-16,33-36-4 16,24-14 2-16,6 9-21 0,9 28-104 15,-24 34-8-15,-32 38-16 16,-31 36-12-16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7-09-27T07:34:28.1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3167 309 27,'0'0'15,"-6"14"1,6-14 1,0 0 0,0 0-3,0 0-1,21 9-1,-21-9-2,28-9-2,-14-1-2,8 6-2,1-3-1,3-1-1,3-1 0,7 4 0,-1-6 0,5 1 0,1-5-1,4 2 1,0-3-1,0 3 0,-4-4-1,0 6 1,-1-1 0,0 3-1,-5 3 1,-1 0 0,1 0-1,2 0 1,-2-2 0,0-3 0,1 1-1,-1-2 1,0 0 0,-1-1 0,-4 1-1,-4 4 0,-2 0 1,-1 1-1,-2 1 0,-1 2 0,-1-1 1,2 1-2,-1 2 0,-2-2-1,0 4-4,-18 0-17,19-3-11,-19 3-1,0 0 0</inkml:trace>
  <inkml:trace contextRef="#ctx0" brushRef="#br0" timeOffset="4297">5219 122 30,'14'7'17,"-14"-7"-1,0 0-2,17 14 0,-17-14-2,22 14-1,-22-14-1,25 17-2,-25-17 0,30 20-2,-14-10-2,6 4 0,-1-3-1,4 6 0,2-4-1,1 3-1,0-3 1,5 1-1,-4-3 0,5 4 0,-5-5 1,4 2-1,-4-5 0,3 6 0,-1-2-1,-1 0 1,-1 1-1,0 1 1,-2-1 0,1 0-1,0-2 1,0-1-1,-2 0 1,5 0 0,-3-2-1,0-1 1,3 0 0,-2 3-1,-1-1 1,0 1-1,0 0 0,-2 1 1,1-1-1,-2 2 1,3-1-1,1-1 0,-1-1 1,2-2-1,-3 0 1,0 0-1,-1-1 0,1 0 0,-7 4 1,2-3 0,-2 3-1,-3 4 0,1-1 1,-2 0-1,2 1 1,-1 0-1,1-4 0,0 1 0,4-4 0,-3 0 0,3 0 0,-2 0 0,1-2 0,0 1 0,-2 1 0,0 1 0,-6-1 0,3-2 0,-3 1 0,-13-5 0,20 9 0,-20-9 1,19 4-1,-19-4 0,19 1 0,-19-1 0,19 2 0,-19-2 0,18 3 0,-18-3 0,16 3-1,-16-3-1,0 0 0,13 4 0,-13-4-1,0 0-1,0 0-1,13 6-1,-13-6 0,0 0-3,15 9-7,-15-9-15,0 0-2,12 19 3,-12-19 0</inkml:trace>
  <inkml:trace contextRef="#ctx0" brushRef="#br0" timeOffset="7360">2254 2513 31,'0'0'16,"15"-8"-1,-15 8-1,0 0-2,0 0-3,0 0-3,0 0 0,0 0-1,0 0-1,0 0-1,0 0 0,0 0 0,0 0 0,6-15 0,-6 15 1,0 0-1,0 0 1,0 0 0,0 0 0,0 0 1,0 0 0,0 0-1,0 0 1,-21 11-1,21-11 0,-26 12-2,10-1 1,-5 1 0,-3 1-1,-4 1 1,-1 3-2,-2-1 1,-1 2-1,-2-3 0,0 0 0,-1 1-1,3 0 1,-2 0 0,0-3-1,0 1 0,0 0 1,-1 1-1,1-2 1,2-1-1,-2 1 0,2 0 0,-1-2 0,3 1 0,0-1 1,4-1-1,-1-1 0,1-3 0,4 1 0,-2 1 0,4-1 0,-1-1 0,2 1 0,-2 1 0,4 0 1,1 0-1,-1-2 0,0 1 0,-1 0 0,0 2 0,2-3 0,2 1 1,-4 1-1,2-2 0,0 0 0,1-1 0,2 1 0,-1 2 0,0-1 0,14-7 0,-25 15 0,25-15 0,-21 20 0,21-20 0,-19 18 1,19-18-1,-21 16 0,21-16 0,-22 12 0,22-12 0,-20 10 0,20-10 0,-19 11 0,19-11 0,-16 5 1,16-5-1,0 0-1,0 0 2,-15 9-1,15-9 0,0 0-1,0 0 0,0 0-1,-15 3-2,15-3-1,-20 3-2,-1-7-4,21 4-9,-29 14-15,8-12 0,8 4-1,-2-9 3</inkml:trace>
  <inkml:trace contextRef="#ctx0" brushRef="#br0" timeOffset="9313">0 75 26,'0'0'16,"20"7"0,-20-7 0,22 11-1,-9-4-2,2-3-1,4 2-2,-3-4-2,4 2-1,2-2-1,2 1-2,0-5 0,3 11-1,0-5-1,4 8 0,-3-3-1,4 3 1,-7-2-1,7 0 1,-2 1-1,1-5 2,1-2-1,0-1-1,-1-2 1,0-1 0,-1-1-1,-1 5 0,-3 1-1,-1-1 1,-3 2-1,0 4 1,1-1-1,-1 0 0,-2-3 1,4 0-1,-4-3 0,4 0 1,-4-3-1,2 0 0,-2 0 0,-1 1 0,-2 1 0,1 2 0,-2 0 0,-1 4 0,2-1 0,0 0 1,0 2-1,1-2 0,4-1 0,0-2 0,0-1 0,2 2 0,-1-4 0,2 1 0,0 2 0,0-1 1,-1 0-2,-1 2 1,2-1 1,2-1-1,0 1 0,0-1 0,2 0 0,1-3 0,-2-1 0,1 1 0,0 0 1,1-2-1,1 2 0,0 0 0,0 0 0,-1 2 1,3 1-1,-2 0 0,-2 1 0,2 0 0,-3 1 1,-2 1-1,1-3 0,-1 1 0,-2-1 0,1-2 1,1-1-1,1 2 0,-1-2 0,1-2 1,-2 1-1,-2 1 0,-1 0 0,-1 0 0,-5 1 0,-3-1 0,0 0 0,-13 0 0,22 5 0,-22-5 0,22 3 0,-22-3 0,25 3 0,-25-3 1,22 3-1,-22-3 0,21 3-1,-21-3 0,15 1-2,-15-1-4,0 0-27,0 0-1,0 0 0,-5-13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7-09-27T07:33:25.6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5562 2516 29,'0'0'21,"0"0"-1,0 0 0,0 0-3,0 0-2,0 0-3,0 0-2,0 0-1,0 0-3,-4 16 0,1-3-1,-6 0 0,5 9-2,-5-4 2,3 1-2,-3-1 0,2 1 0,-2-2 0,1 1-1,-2-5-1,3 2 1,-5 0-1,3 1 0,-3 1 0,2-2 0,-2 3-1,2-2 0,1 2 1,-1-4-1,1 4 0,0 0 1,-1 1-1,0 0 0,-2 1 0,0 4 1,-1 2-1,-1 1 0,0-1 0,-4 3 1,-1 1-2,1 1 2,-1-2-1,3-1 0,-2 0 0,4-2 0,0-1 0,3-3 0,2 0 0,-2-1 0,3-1 0,-3 0 1,1-3-2,1 2 2,-1 0-1,-1-4 0,1 0 0,3-1 0,-2 0 0,2-1 0,-1 0 0,8-13 1,-12 24-1,7-8 0,-1-2 0,-2 1 0,2 1 0,1-1 0,0-2 0,5-13 0,-10 21 0,10-21 0,-6 13 0,6-13 0,0 0 0,0 0 1,0 0-1,0 0 0,-10 13 0,10-13 0,0 0 0,-8 13 0,8-13 0,0 0 0,0 0 0,-14 20 0,14-20 0,0 0 0,-9 13 0,9-13 0,-6 14 0,6-14 0,-10 15 0,10-15 0,-14 16 0,14-16 0,-10 18 1,10-18-1,-12 13-1,12-13 1,0 0 0,0 0 0,-9 15 0,9-15 0,0 0 0,0 0 0,-8 16 0,8-16 0,-8 21 0,8-21 1,-13 20-1,13-20 0,-18 24 0,18-24 0,0 0 1,-19 17-1,19-17-1,0 0-4,0 0-13,0 0-20,0 0 0,0 0 0,0 0 0</inkml:trace>
  <inkml:trace contextRef="#ctx0" brushRef="#br0" timeOffset="3735">2616 4709 37,'7'17'19,"-7"-17"-2,0 0 0,0 0-4,21 14-1,-21-14-2,23 0-1,-3 3-1,-3-6-1,10 0-1,1-3-1,6 0-1,2-4-1,7 1 1,0-4-1,4 1-1,1-3-1,3 0 1,-6-2-1,2 2 0,-1-2 0,1 3 0,-4 0-1,-1-3 1,-3 4-1,0 0 1,0 0 0,1 0-1,-4-2 1,1 0 0,1 1-1,1 0 1,0-2 0,1 4 0,0-1 0,-3 1 0,0 2-1,-4 0 1,-2 1-1,-1 3 1,-8 2-1,-3-2 0,-4 3 1,-2 1-1,-13 2 0,15-2-1,-15 2 2,0 0-1,0 0 0,14-2-1,-14 2 0,0 0-3,0 0-13,20 2-19,-20-2 1,0 0-2,-36-11 1</inkml:trace>
  <inkml:trace contextRef="#ctx0" brushRef="#br0" timeOffset="4938">4945 4378 15,'0'0'25,"0"0"0,0 0-7,21 5-3,-8 2-2,-13-7-2,30 12-1,-16-9-3,7 4 0,-3-7-1,4 6-1,-3-6 0,4 3-1,-1-2 0,8 5-1,-4 0-1,2 0 0,2 4-1,1 1 1,1-1-1,2-3 0,0 0 1,3-2-1,1-4 0,2-1 1,-1 2-1,3-2 0,-1 0-1,-1 6 1,-5-2 0,0 3-1,-1 2 2,0 3-2,-2-6 1,4 1-1,-5-2 2,3-2-2,1 0 1,2-3 0,1 0 0,0 1-1,1 2 1,-1 0-1,-1 1 1,1 1 0,-1 2-1,1 0 0,-6 1 1,1-4-1,-1 2 0,4-2 0,-4 1 1,0-2-1,4-2 0,-1 4 0,2-2 0,-2 0 1,0-1-1,-1 3 0,0 1 0,-3 0 0,-3-1 0,-4 0 0,-2 1 0,-3-2 0,-1 1 0,-4-2 0,-14-3 0,24 7 0,-24-7 0,19 4 0,-19-4 0,13 5 1,-13-5-1,0 0 0,18 4-3,-18-4-10,0 0-25,0 0 2,-12-23-2,12 23 1</inkml:trace>
  <inkml:trace contextRef="#ctx0" brushRef="#br0" timeOffset="7016">7838 4203 35,'-2'14'17,"2"-14"-2,0 0-3,0 0 0,0 0-5,0 0 0,-8 13 0,8-13 0,0 0-1,0 0 1,0 0-1,18-3 1,-18 3 0,18-21-1,-10 5-1,9-3-1,-3-7 1,5 1-2,2-8 0,4 1-1,0-5 1,3-1-1,-3-3 0,5 4-1,-2-1 1,-1-1-1,-3 0 0,0 4 0,1 0 0,0-2 0,0-3-1,0 2 1,4-1-1,2-1 0,1-1 0,1 1 1,1 0-1,-2 2 0,3 2 0,2-1 0,-6 0 0,0 0 1,-1 2-1,-1 0 0,-2 0 0,-2 2 0,-3 3 1,0-1-1,-3 1 0,0 4 1,-1 4-1,-4 3 0,-2 0 1,-2 4-1,-10 15 1,14-16-1,-14 16 0,0 0 0,0 0 0,0 0 0,0 0 0,0 0-2,0 0-3,0 0-13,-19 12-19,19-12 1,-24 2-2,9 0 2</inkml:trace>
  <inkml:trace contextRef="#ctx0" brushRef="#br0" timeOffset="8454">-6 5456 24,'0'0'21,"0"0"0,-5-14-2,5 14-5,0 0-3,24-6-1,-11 4-2,3-2-3,11 4 0,-1-2-1,5 1-1,0-6-1,9 4 1,-5-9-1,8 6 1,-6-9 0,1 7-1,0-7 0,3 3 0,-4 0 0,0 5-1,-2-2 2,1 2-2,-1 1 0,2 0 0,-3-3 1,5 2-1,0-2 1,3-3 0,0-1 0,2 1 0,-1-1 0,2 0-1,-4 0 1,1 4-1,-3 0 0,0 2 0,-1 1-1,0 2 1,-2-2 0,-3 1-1,4-1 1,-3 2 0,-2-5 0,1 2 0,-8 0 0,0-1-1,-4 2 1,-4 2 0,-17 4-1,24-9 1,-24 9-1,16-6 0,-16 6 1,15-7-1,-15 7 0,13-8 1,-13 8-1,15-4 0,-15 4 0,0 0 0,14-6 0,-14 6 0,0 0 1,0 0-1,14-4 0,-14 4 0,0 0 0,13-3 0,-13 3 0,0 0 0,18-6 0,-18 6-1,0 0 0,0 0-2,14-4 0,-14 4-2,0 0 0,0 0-1,0 0-1,0 0-2,0 0-1,0 0-7,0 0-16,0 0 0,0 0 2,-14 17 1</inkml:trace>
  <inkml:trace contextRef="#ctx0" brushRef="#br0" timeOffset="58860">3524 1599 45,'0'0'21,"0"0"-1,0 0-3,0 0-4,0 0-2,2-14-2,-2 14-1,0 0-2,22 5-1,-22-5 0,21 11-1,-21-11-1,27 13 1,-10-7 0,2 1-2,-2-2 1,7 3-1,-5-3 0,6-1 1,-1 4-1,2-1 1,1 2-1,2 1-1,-1 2 0,0-1 0,2 1 0,-2 0-1,-2-3 1,1 0-1,-4-4 0,1 1 0,-2 0 1,0-1-1,0-2 0,0 2 1,0 3-1,2-2 1,1 1-1,1 0 0,1 2 1,1-1-1,-3-1 0,1-1 0,1 1 0,-1-1 0,-2 0 1,-2 0-1,0 0 0,2 2 0,2 1 0,-2 0 0,4 0 0,-2 3 1,1-2-1,1-1 0,0-2 0,0 0 0,-2-1 1,2 0-1,-3 0 0,-1-2 0,1 4 0,-3-1 0,0 0 0,0 2 0,-1 2 0,1-1-1,1 0 0,-1-1 0,2 0 0,-1 0 0,-1-1 0,-1 0 0,0-2 0,-4-2 1,4 3 0,-2-4 0,-1 3 0,-1-3 0,1-3 0,-2 4 0,-1-2 0,0 2 0,-15-4 0,22 0 0,-22 0 0,20 0 0,-20 0 0,20 6 0,-20-6 0,16 3 0,-16-3 0,16 6 0,-16-6 0,0 0 0,13 9 0,-13-9 0,0 0 0,0 0-1,13 9 2,-13-9-2,0 0-1,0 0-2,0 0-12,0 0-20,0 0 1,0 0-1,0 0 0</inkml:trace>
  <inkml:trace contextRef="#ctx0" brushRef="#br0" timeOffset="61125">3028 72 36,'0'0'18,"0"0"-1,0 0 1,0 0-4,0 0-2,9 14-1,-9-14 0,0 0-2,0 0-2,0 0-2,0 0-1,0 0-1,0 0-1,0 0 1,0 0-1,0 0-1,0 0 1,0 0-1,0 0-1,1-13-1,-1 13 0,6-25-1,-6 25 0,6-25-2,-6 25 2,8-22 0,-8 22 1,0 0 0,0 0 1,0 0 1,0 0 0,0 0 0,0 0 1,13 6 0,-13-6 1,0 31 0,-3-8-1,3 7 1,-2 4-1,1 1 0,-2 3 0,2 2-1,-2-1 1,1-2-1,-2-2 0,2 2 1,1 0-1,-2-1 0,0-2 0,1 3 0,-1-3-1,1 0 1,0 1 0,1 0-1,-1-1 1,2-3-1,0-3 0,2-1 0,-2-3 1,3-1-1,-2-8 0,0-2 0,-1-13 0,5 18 0,-5-18 0,0 0 0,3 13 0,-3-13 1,0 0-1,-2 19 0,2-19 0,-3 19 1,3-19-1,-3 21-1,3-21 0,-4 16-3,4-16-11,0 0-22,0 0 1,0 0 0,0-32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1-16T08:19:15.4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2AB33CBF-4CD5-4828-A104-3E67B5DC9ABF}" emma:medium="tactile" emma:mode="ink">
          <msink:context xmlns:msink="http://schemas.microsoft.com/ink/2010/main" type="inkDrawing" rotatedBoundingBox="16989,9063 22418,8845 22420,8905 16991,9122" shapeName="Other"/>
        </emma:interpretation>
      </emma:emma>
    </inkml:annotationXML>
    <inkml:trace contextRef="#ctx0" brushRef="#br0">0 197 32,'20'-6'15,"14"12"0,-3-8-2,10 4 0,0-2-2,8-2-3,2 1-1,5-4-1,1 2-1,1-3 0,-3 5-2,-2-2 0,0 3 0,0 0-1,0 3 0,0 1 1,3-2-1,0-4 1,5 4 0,2-5-1,5 1 0,-3-4 0,5 3 0,-7-3-1,2 3 0,-5 2-1,1-1 1,-7 1-1,0 1 0,1 0 1,2-2 0,-3-2-1,5 1 1,-3-5 1,3 4-1,-3-5 0,4 4 0,-6-1 0,2 2-1,1 1 1,1 2-1,0-1 0,0 1 0,-1-1 1,-1-1-1,-2-1 0,-1-1 0,2 1 1,-4 1 0,-1-3-1,-1 3 1,1 1-1,0 1 1,0-1-1,1 4 1,-4-1-1,2-1 0,-2 0 1,3 2-1,1-4 1,-4 1-1,0-2 1,0 0 0,-3-3 0,0 3 0,-1 0 0,-2 1 0,2-2-1,4 2 1,-3 1 0,0-2 0,1 0-1,0 3 1,2-3-1,-3 0 0,-3 1 0,-2 1 1,1-1 0,0 2-1,-2 0 1,0 0 0,-1 0 0,3 2-1,-2-1 1,-1-1 0,-1-1-1,4 1 0,-3-2 1,-1-1-1,0 0 1,2 1-1,0-3 1,2 4-1,-2-4 1,0 2 0,0 2-1,1-2 1,-3 1-1,-3 1 1,-1-1-1,-6 4 0,-1-2 0,-1 0 0,-5 0 0,2 1 0,1 1 0,-2-2 0,-2 0 0,4 1 1,-1-1-1,-1 0 0,1-1 0,-4 1 0,-2-2 0,-2 2 0,3 0 0,-16 0 0,18-3 0,-18 3 0,18 2 0,-18-2 0,20-3 0,-20 3-1,24-2 1,-11 1 0,-13 1 0,21 1-1,-21-1 1,16 2-1,-16-2 1,0 0-1,17 6 1,-17-6-1,15 4 1,-15-4-1,15 3 0,-15-3-1,19 5 1,-19-5-1,15 1 1,-15-1-1,0 0 1,14 6 0,-14-6-1,0 0 0,21 6-1,-21-6-2,14 1 0,-14-1-2,15 0-3,-15 0-4,0 0-7,0 0-12,0 0 1,0 0 2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1-16T08:19:29.34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94B32EA-7F8D-4FD0-8AD4-211658C1F54E}" emma:medium="tactile" emma:mode="ink">
          <msink:context xmlns:msink="http://schemas.microsoft.com/ink/2010/main" type="inkDrawing"/>
        </emma:interpretation>
      </emma:emma>
    </inkml:annotationXML>
    <inkml:trace contextRef="#ctx0" brushRef="#br0">84 121 24,'-2'-16'27,"2"16"1,0 0 3,0 0-15,11 32-6,-16-10-1,8 10 0,-6 3-1,5 13 0,-7-1-2,5 2-3,-3 1-1,0-2-4,2 2-7,-5-12-12,-1-14-13,10 3-1,-3-27 1</inkml:trace>
    <inkml:trace contextRef="#ctx0" brushRef="#br0" timeOffset="250">63 124 17,'-12'-37'26,"17"23"1,-7-9 3,14 6-17,6 6-4,5-1-1,10 6-1,-2 2-3,3 7 0,-2 3-2,-4 5 0,-4 7 0,-10 8-2,-9 2 1,-8 4 0,-12 3 0,-9 0-2,-6 1-1,-12-4-3,3 2-7,-3 0-10,-5-14-10,18 8 2,-8-18 0</inkml:trace>
    <inkml:trace contextRef="#ctx0" brushRef="#br0" timeOffset="594">230 430 5,'0'0'21,"17"21"0,-12-8-6,12 6-7,-5-2-2,6 4-2,-6-1-2,-2 3-1,-3-4 1,-4 0 0,0-6 2,-3-13 2,-7 19 1,7-19 1,-15-8 0,9-8 0,5-1 1,-2-7-1,9 0-2,1-5-2,5 6-2,4 0-4,5 1-4,4 4-13,4 9-11,-8-5-2,10 12 1</inkml:trace>
    <inkml:trace contextRef="#ctx0" brushRef="#br0" timeOffset="907">635 458 36,'-25'9'26,"14"18"3,-6-6-15,2 2-4,5 0-2,1-1-4,6 0 0,6-4-1,6-5-2,5-7 1,8-5-1,-1-5 1,4-8 0,-3-7 1,3-1-1,-7-8 0,-2-1-1,-10-5 1,-2-1 0,-11 2-2,-3 4-1,-7 8-3,-5 1-9,-4 4-18,8 19 0,-8-6 0,15 17 1</inkml:trace>
    <inkml:trace contextRef="#ctx0" brushRef="#br0" timeOffset="1235">891 184 29,'0'0'26,"0"0"2,0 0 0,0 0-17,-9 29-6,7-3-1,1 5-1,-2 8-1,-1 2 0,-1 3 0,-2-2-1,2-3-1,0-5 0,-1-6 0,0-7 2,4-4 1,2-17 1,0 0 1,14-3 0,-3-11 0,1-6 2,4 3-2,1-5 0,2 4-3,-2 1-1,1 4-1,-2 7 0,0 4 0,-1 8 0,1 1-1,-2 4 1,-3 5 0,-3 3 0,-4 1 0,-4 0 0,-4 4 0,-5-2 0,-9 0 1,-7-5 0,-1-1-1,-2-3 1,-5-3-1,2-5 1,3-5 0,2-3-2,5-4-2,21 7-9,-16-14-23,9-9 0,13 9 0,-3-14 0</inkml:trace>
    <inkml:trace contextRef="#ctx0" brushRef="#br0" timeOffset="2235">1324 356 44,'0'0'30,"0"0"1,0 0-11,20 3-6,1-11-2,13 1-5,-2 0-4,6-2-5,-2 3-11,-1 5-14,-13-7-4,3 13-2,-25-5 0</inkml:trace>
    <inkml:trace contextRef="#ctx0" brushRef="#br0" timeOffset="2438">1322 458 37,'0'0'30,"-19"7"1,19-7-11,16 2-7,3-5-2,8 1-5,1-1-4,4-1-5,2 1-17,7 6-9,-18-9-3,9 10 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1-16T08:19:16.9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2860CEB-50A2-401B-B8A2-7652F837315A}" emma:medium="tactile" emma:mode="ink">
          <msink:context xmlns:msink="http://schemas.microsoft.com/ink/2010/main" type="inkDrawing"/>
        </emma:interpretation>
      </emma:emma>
    </inkml:annotationXML>
    <inkml:trace contextRef="#ctx0" brushRef="#br0">27 0 60,'0'0'25,"0"0"-5,0 0-2,0 0-3,0 0-6,0 0 0,0 0-3,14 14 0,-14-14-1,20 7-1,-6-4 0,4 3-2,1 2 0,5-1 0,2 1-2,-2-1 1,1 4-1,-2-3 1,-3-1-2,-4 2 1,-16-9 0,22 12 1,-22-12-2,0 0 2,12 15-1,-12-15 0,0 0 1,0 0 0,0 0 0,0 0 0,-18 14 0,18-14 0,-19 4 0,19-4-1,-24 10 0,24-10 1,-26 10-1,9-2 1,2-1-1,-4 1 1,-2 1 0,0 1-1,-1 5 1,-1 2-1,1-2 1,2-1-1,4-2 0,1 0-1,15-12-1,-20 9-7,20-9-26,0 0-1,5-18-1,-5 18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1-16T08:18:35.609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E839AE67-3268-4AC1-962C-ACB5C143FF1E}" emma:medium="tactile" emma:mode="ink">
          <msink:context xmlns:msink="http://schemas.microsoft.com/ink/2010/main" type="inkDrawing" rotatedBoundingBox="11328,14717 11544,15199 11112,15392 10896,14911" semanticType="enclosure" shapeName="Other">
            <msink:sourceLink direction="with" ref="{68A67704-82FE-4E0B-8C99-776B8833D914}"/>
          </msink:context>
        </emma:interpretation>
      </emma:emma>
    </inkml:annotationXML>
    <inkml:trace contextRef="#ctx0" brushRef="#br0">110 69 28,'0'0'20,"-24"-4"-2,24 4-4,0 0-1,-19 3-5,19-3-1,-13 13-2,13-13 0,-14 20-2,10-5 1,0 0-1,-1-1 0,5-14 0,-9 27 1,5-14-2,-1 2 1,5-15-1,-6 27-1,5-6 1,-2-1-2,3 2 1,2-3 0,0 3 0,3 1-1,-1-2 0,2-1 1,-6-20-1,15 30 0,-15-30 1,19 26-1,-19-26 0,25 22 1,-8-12-1,0-3 1,1 1-1,1-1 0,4-1 1,-3-2-1,3-4 0,-2 2 1,0-4-1,-1 1 0,-1-2 0,1-1 1,-7-2-1,3 0 1,-16 6 0,23-19 0,-23 19-1,19-27 2,-12 11-1,-1-3-1,1 0 1,-2-1 0,1-1-1,0 2 0,0-1 0,-2 1 1,-1 0-1,2 3 1,-5-6 1,1 6-2,-2-3 1,-1 3 0,-4 0 1,2 1-1,-2-1 1,6 16-1,-14-22 1,14 22 0,-17-20 0,17 20 1,-20-21-1,20 21-1,-25-22 1,8 10 0,-1 1 0,0 2-1,-1 2 0,1-1 0,0 2 0,1 5-1,1 1 1,3 0 0,0 0-1,13 0 0,-24 4 0,11-1 0,13-3 0,-24 8 0,24-8 0,-24 16-1,24-16 1,-22 25-1,13-6-2,0 0-1,6 10-6,-7-10-9,8 3-16,5 6-1,-4-8-1,8 5 1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1-16T08:24:23.375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2D5AF05B-450A-478B-A6C7-A7707AFFF10C}" emma:medium="tactile" emma:mode="ink">
          <msink:context xmlns:msink="http://schemas.microsoft.com/ink/2010/main" type="inkDrawing" rotatedBoundingBox="5454,10620 8513,10511 8518,10629 5458,10738" semanticType="underline" shapeName="Other">
            <msink:sourceLink direction="with" ref="{BA50E543-147B-4BF4-B6E4-6D6B6660EA6B}"/>
          </msink:context>
        </emma:interpretation>
      </emma:emma>
    </inkml:annotationXML>
    <inkml:trace contextRef="#ctx0" brushRef="#br0">0 1210 31,'0'0'26,"0"0"3,0 0-13,19 12-4,-1-5-1,3-4-1,7 2-1,5-5 0,7 4-3,1-4 0,8 3-1,-3-3-1,5 1-2,-4 1 0,5 2-1,0 2 0,2-1 0,-2-1 0,6-1 0,0-5 0,-1 0 1,1-4-1,0 0 0,-1-2 1,-2 2-1,-4 1-1,-5 2 1,-2 3 0,-2 1-1,-2 5 1,-1-2-1,-5 1 1,2-1 1,0 1-1,3-2 0,-4-5 1,7 4-1,1-4 0,2 1 0,-1-2 0,2 3-1,-2 0 0,-3 0 1,2 1-1,-4 1 1,-3-1 0,1 1-1,0-2 1,1-2 0,0-2 0,4-1 0,0-1-1,-2 1 1,2-4-1,-2 1 0,-4 2 0,-1 1 0,1-1 1,0 0-1,-2 1 0,1 1 0,3 1 0,-2-1 0,3-1 0,-1 2 0,1-3 0,0 2 1,0-2-1,1 2 0,-3-1 0,2 2 0,-5-1 1,2 1-1,-6 1 2,-2 1-1,-6-1 0,-1 2 0,-1-1 1,-4 2-1,-16-1 0,18-1 0,-18 1 0,15 1-2,-15-1-2,0 0-9,0 0-27,0 0 0,-29-20 0,29 20-2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1-16T08:24:29.234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C8605A9D-311A-4ABE-B442-3B5650A7BC4C}" emma:medium="tactile" emma:mode="ink">
          <msink:context xmlns:msink="http://schemas.microsoft.com/ink/2010/main" type="inkDrawing" rotatedBoundingBox="5652,14779 9176,14441 9186,14545 5662,14882" semanticType="underline" shapeName="Other">
            <msink:sourceLink direction="with" ref="{6F9D3F10-9677-4D44-A3CF-12C96AA550BA}"/>
          </msink:context>
        </emma:interpretation>
      </emma:emma>
    </inkml:annotationXML>
    <inkml:trace contextRef="#ctx0" brushRef="#br0">0 1065 39,'0'0'32,"0"0"3,18 8-1,-18-8-17,35 6-3,-16-9-2,20 11-2,-4-9-3,14 2-1,5-6-2,8 6 0,3-5-1,6 1-1,0-2-1,1 2 1,-5 3-1,-3 0 0,-4 0 1,-6-1-1,-7-1 1,-1 2-1,-8-3 0,-2 1 1,-1-3-1,-1 4-1,-2 1 1,0-3 0,1 0-1,1 3 1,1-3-1,5 0 1,2-3-1,4 0 1,-1-1-1,1 1 1,0 0-1,-1-1 1,-3 2-1,0 4 0,-4-1 0,-2 2 0,2-1 0,1 2 0,-2-1 1,1-3-1,1 0 0,1 0 0,-2-1 0,2 0 1,-1-1-1,1-1 0,-2 2 0,1 1 0,-1 0 1,1-3-1,-4 2 1,4-1-1,-2-1 0,-2-1 1,1 0-1,-1-1 0,-2 2 0,-4 0 1,1 1-2,-3 0 1,-2 4 0,-2-1 0,1-1-1,0 0 2,-3 0-1,7 2 0,0-4 0,-5 2 0,4 2 0,-3-2 0,2 0 0,-2 3-1,1-4 1,-4 4 0,-3 3 0,5-5 0,-2-2 0,0 2 1,-2 1-1,5-4 0,-5 4 0,5-5 0,-1 0 0,0 5 0,3 1 0,-4-6 0,-1 3-1,1 1 1,4-1 0,-3 0 0,1-4 0,0-2 0,-2 3 0,3-1 0,0 0 0,-1-1 0,-4 4 0,-2-1 0,-1 3 0,-4 0 0,-13 2 0,21 0-1,-21 0 2,0 0-2,13 2-1,-13-2-2,0 0-6,0 0-31,-19 13-1,4-10 0,-6 0 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1-16T08:31:12.343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102 26 37,'0'0'18,"0"0"-2,1-14 0,-1 14-3,0 0-1,0 0-2,-16-14-2,16 14-1,0 0 0,0 0-3,-16-2-1,16 2-1,0 0 0,-10 15-1,10-15-1,-12 21 0,12-21 0,-15 30-1,8-17 2,1 6-2,0-4 1,0 4 0,3-4 0,-2-1 0,4 0 0,1-14 1,0 24-1,0-24 0,1 24 0,-1-24 0,3 24 0,-3-24 0,6 21 0,-6-21 0,8 22 0,-8-22 0,7 18 0,-7-18 0,12 19 0,-12-19 0,13 16 0,-13-16 1,13 11-2,-13-11 1,17 9 1,-17-9-1,17 3 0,-17-3 0,17 3 0,-17-3 0,14-2 1,-14 2-1,0 0 1,17-6-1,-17 6 1,13-13 0,-13 13-1,16-16 1,-16 16-1,18-24 1,-18 24-1,18-23 1,-18 23-1,11-22 1,-11 22-1,9-19 1,-9 19 0,5-18 0,-5 18-1,1-22 2,-1 22-2,0-24 1,-1 9-1,1 15 1,-2-25-1,2 25 1,-3-22-1,3 22 1,-3-18 0,3 18-1,0 0 1,-7-17 0,7 17-1,0 0 1,-13-16-1,13 16 1,0 0-1,-21-18 1,21 18 0,-13-10-1,13 10 1,-14-9 0,14 9-1,-13-5 0,13 5 0,0 0 0,-18 6-1,18-6 1,-14 15-1,14-15 0,-17 20 1,10-7-1,7-13 0,-16 24 0,16-24 0,-13 22 0,13-22-1,-12 16 1,12-16-1,-6 17-1,6-17 0,-3 16 1,3-16 0,3 13 1,-3-13-1,0 0 1,6 15 0,-6-15 1,0 0 0,0 0 0,0 0 0,0 0 1,0 0-1,0 0 0,0 0 1,0 0-1,0 0 0,0 0-1,0 0 1,0 0-1,7 14 1,-7-14 0,0 0-1,0 0 0,0 0 1,7 13 0,-7-13-2,0 0-3,0 0-16,14-3-9,-14 3-2,0 0 2</inkml:trace>
  <inkml:trace contextRef="#ctx0" brushRef="#br0" timeOffset="1453">149 152 19,'0'0'9,"0"0"-1,-6 14-3,6-14-2,-4 17-1,4-17 0,-6 24 0,1-7-1,1-3 1,0 3-1,-1-2 0,1-2 0,4-13-1,-5 21 0,5-21 2,0 0-1,0 0 0,0 0 1,6-14 0,-6 14 0,9-23-1,-9 23 0,12-23-1,-12 23-1,9-15 1,-9 15-1,0 0-1,0 0 0,13 0 1,-13 0-1,0 0 0,7 14 0,-7-14 0,0 0-5,11 22-7,-11-22-4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E199F6-7446-453F-99F2-1A6E5A46EA22}" type="datetimeFigureOut">
              <a:rPr lang="en-US" smtClean="0"/>
              <a:pPr/>
              <a:t>6/24/2017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254068A-8B0F-4B11-8535-1422FF2506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1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86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71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28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64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37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95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2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63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80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77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73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8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25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00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33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500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1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29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556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100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43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657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78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184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506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550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108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081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39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606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52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80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3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53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70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CEF48-F7E3-416B-AF8F-95FB31308479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8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0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4253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5475"/>
            <a:ext cx="10515600" cy="132556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4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3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6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6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5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3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3C7B54D3-AD2A-472A-B78E-D0A85DD0437A}" type="datetimeFigureOut">
              <a:rPr lang="en-US" smtClean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CB965B9-2BEF-49C3-8001-72214F5A3E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9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26" Type="http://schemas.openxmlformats.org/officeDocument/2006/relationships/customXml" Target="../ink/ink7.xml"/><Relationship Id="rId39" Type="http://schemas.openxmlformats.org/officeDocument/2006/relationships/image" Target="../media/image21.emf"/><Relationship Id="rId51" Type="http://schemas.openxmlformats.org/officeDocument/2006/relationships/image" Target="../media/image16.emf"/><Relationship Id="rId3" Type="http://schemas.openxmlformats.org/officeDocument/2006/relationships/customXml" Target="../ink/ink2.xml"/><Relationship Id="rId34" Type="http://schemas.openxmlformats.org/officeDocument/2006/relationships/customXml" Target="../ink/ink8.xml"/><Relationship Id="rId42" Type="http://schemas.openxmlformats.org/officeDocument/2006/relationships/customXml" Target="../ink/ink12.xml"/><Relationship Id="rId47" Type="http://schemas.openxmlformats.org/officeDocument/2006/relationships/image" Target="../media/image12.emf"/><Relationship Id="rId50" Type="http://schemas.openxmlformats.org/officeDocument/2006/relationships/customXml" Target="../ink/ink16.xml"/><Relationship Id="rId55" Type="http://schemas.openxmlformats.org/officeDocument/2006/relationships/image" Target="../media/image24.emf"/><Relationship Id="rId63" Type="http://schemas.openxmlformats.org/officeDocument/2006/relationships/image" Target="../media/image8.emf"/><Relationship Id="rId17" Type="http://schemas.openxmlformats.org/officeDocument/2006/relationships/customXml" Target="../ink/ink6.xml"/><Relationship Id="rId25" Type="http://schemas.openxmlformats.org/officeDocument/2006/relationships/image" Target="../media/image14.emf"/><Relationship Id="rId33" Type="http://schemas.openxmlformats.org/officeDocument/2006/relationships/image" Target="../media/image18.emf"/><Relationship Id="rId38" Type="http://schemas.openxmlformats.org/officeDocument/2006/relationships/customXml" Target="../ink/ink10.xml"/><Relationship Id="rId46" Type="http://schemas.openxmlformats.org/officeDocument/2006/relationships/customXml" Target="../ink/ink14.xml"/><Relationship Id="rId59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emf"/><Relationship Id="rId41" Type="http://schemas.openxmlformats.org/officeDocument/2006/relationships/image" Target="../media/image22.emf"/><Relationship Id="rId54" Type="http://schemas.openxmlformats.org/officeDocument/2006/relationships/customXml" Target="../ink/ink18.xml"/><Relationship Id="rId6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4.xml"/><Relationship Id="rId37" Type="http://schemas.openxmlformats.org/officeDocument/2006/relationships/image" Target="../media/image20.emf"/><Relationship Id="rId40" Type="http://schemas.openxmlformats.org/officeDocument/2006/relationships/customXml" Target="../ink/ink11.xml"/><Relationship Id="rId45" Type="http://schemas.openxmlformats.org/officeDocument/2006/relationships/image" Target="../media/image11.emf"/><Relationship Id="rId53" Type="http://schemas.openxmlformats.org/officeDocument/2006/relationships/image" Target="../media/image17.emf"/><Relationship Id="rId58" Type="http://schemas.openxmlformats.org/officeDocument/2006/relationships/customXml" Target="../ink/ink20.xml"/><Relationship Id="rId15" Type="http://schemas.openxmlformats.org/officeDocument/2006/relationships/customXml" Target="../ink/ink5.xml"/><Relationship Id="rId36" Type="http://schemas.openxmlformats.org/officeDocument/2006/relationships/customXml" Target="../ink/ink9.xml"/><Relationship Id="rId49" Type="http://schemas.openxmlformats.org/officeDocument/2006/relationships/image" Target="../media/image15.emf"/><Relationship Id="rId57" Type="http://schemas.openxmlformats.org/officeDocument/2006/relationships/image" Target="../media/image25.emf"/><Relationship Id="rId61" Type="http://schemas.openxmlformats.org/officeDocument/2006/relationships/image" Target="../media/image5.emf"/><Relationship Id="rId10" Type="http://schemas.openxmlformats.org/officeDocument/2006/relationships/image" Target="../media/image7.emf"/><Relationship Id="rId44" Type="http://schemas.openxmlformats.org/officeDocument/2006/relationships/customXml" Target="../ink/ink13.xml"/><Relationship Id="rId52" Type="http://schemas.openxmlformats.org/officeDocument/2006/relationships/customXml" Target="../ink/ink17.xml"/><Relationship Id="rId60" Type="http://schemas.openxmlformats.org/officeDocument/2006/relationships/customXml" Target="../ink/ink21.xml"/><Relationship Id="rId65" Type="http://schemas.openxmlformats.org/officeDocument/2006/relationships/image" Target="../media/image13.emf"/><Relationship Id="rId9" Type="http://schemas.openxmlformats.org/officeDocument/2006/relationships/customXml" Target="../ink/ink3.xml"/><Relationship Id="rId14" Type="http://schemas.openxmlformats.org/officeDocument/2006/relationships/image" Target="../media/image9.emf"/><Relationship Id="rId35" Type="http://schemas.openxmlformats.org/officeDocument/2006/relationships/image" Target="../media/image19.emf"/><Relationship Id="rId43" Type="http://schemas.openxmlformats.org/officeDocument/2006/relationships/image" Target="../media/image23.emf"/><Relationship Id="rId48" Type="http://schemas.openxmlformats.org/officeDocument/2006/relationships/customXml" Target="../ink/ink15.xml"/><Relationship Id="rId56" Type="http://schemas.openxmlformats.org/officeDocument/2006/relationships/customXml" Target="../ink/ink19.xml"/><Relationship Id="rId64" Type="http://schemas.openxmlformats.org/officeDocument/2006/relationships/customXml" Target="../ink/ink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1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4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emf"/><Relationship Id="rId5" Type="http://schemas.openxmlformats.org/officeDocument/2006/relationships/customXml" Target="../ink/ink27.xml"/><Relationship Id="rId4" Type="http://schemas.openxmlformats.org/officeDocument/2006/relationships/image" Target="../media/image320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464563"/>
            <a:ext cx="8763000" cy="2107311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Approximation </a:t>
            </a:r>
            <a:r>
              <a:rPr lang="en-US" sz="4800" b="1" dirty="0" smtClean="0">
                <a:solidFill>
                  <a:srgbClr val="0000FF"/>
                </a:solidFill>
              </a:rPr>
              <a:t>Algorithms for</a:t>
            </a:r>
            <a:r>
              <a:rPr lang="en-US" sz="4800" b="1" dirty="0">
                <a:solidFill>
                  <a:srgbClr val="0000FF"/>
                </a:solidFill>
              </a:rPr>
              <a:t/>
            </a:r>
            <a:br>
              <a:rPr lang="en-US" sz="4800" b="1" dirty="0">
                <a:solidFill>
                  <a:srgbClr val="0000FF"/>
                </a:solidFill>
              </a:rPr>
            </a:br>
            <a:r>
              <a:rPr lang="en-US" sz="4800" b="1" dirty="0" smtClean="0">
                <a:solidFill>
                  <a:srgbClr val="0000FF"/>
                </a:solidFill>
              </a:rPr>
              <a:t>Stochastic </a:t>
            </a:r>
            <a:r>
              <a:rPr lang="en-US" sz="4800" b="1" dirty="0" smtClean="0">
                <a:solidFill>
                  <a:srgbClr val="0000FF"/>
                </a:solidFill>
              </a:rPr>
              <a:t>Optimization</a:t>
            </a:r>
            <a:br>
              <a:rPr lang="en-US" sz="4800" b="1" dirty="0" smtClean="0">
                <a:solidFill>
                  <a:srgbClr val="0000FF"/>
                </a:solidFill>
              </a:rPr>
            </a:br>
            <a:r>
              <a:rPr lang="en-US" sz="4800" b="1" dirty="0" smtClean="0">
                <a:solidFill>
                  <a:srgbClr val="0000FF"/>
                </a:solidFill>
              </a:rPr>
              <a:t/>
            </a:r>
            <a:br>
              <a:rPr lang="en-US" sz="4800" b="1" dirty="0" smtClean="0">
                <a:solidFill>
                  <a:srgbClr val="0000FF"/>
                </a:solidFill>
              </a:rPr>
            </a:br>
            <a:endParaRPr lang="en-US" sz="3100" b="1" dirty="0">
              <a:solidFill>
                <a:srgbClr val="0000FF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95600" y="4191000"/>
            <a:ext cx="6400800" cy="2133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Anupam Gupta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Carnegie Mellon University</a:t>
            </a:r>
          </a:p>
          <a:p>
            <a:endParaRPr lang="en-US" sz="18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IPCO Summer </a:t>
            </a:r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School</a:t>
            </a:r>
            <a:endParaRPr lang="en-US" sz="18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Two-stage stochastic optimization with recourse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“explicit” scenarios</a:t>
            </a:r>
          </a:p>
          <a:p>
            <a:pPr marL="0" indent="0">
              <a:buNone/>
            </a:pPr>
            <a:r>
              <a:rPr lang="en-US" sz="2000" dirty="0" smtClean="0"/>
              <a:t>      solve LP and round: vertex cover, MST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Scenario reduction</a:t>
            </a:r>
          </a:p>
          <a:p>
            <a:pPr marL="0" indent="0">
              <a:buNone/>
            </a:pPr>
            <a:r>
              <a:rPr lang="en-US" sz="2000" dirty="0" smtClean="0"/>
              <a:t>     the sample average approximation (SAA) technique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Combinatorial algorithms</a:t>
            </a:r>
          </a:p>
          <a:p>
            <a:pPr marL="0" indent="0">
              <a:buNone/>
            </a:pPr>
            <a:r>
              <a:rPr lang="en-US" sz="2000" dirty="0" smtClean="0"/>
              <a:t>     the boosted sampling approach: Steiner tree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online stochastic Steiner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378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863026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+mj-lt"/>
              </a:rPr>
              <a:t>two-stage optimization “with recourse”</a:t>
            </a:r>
          </a:p>
        </p:txBody>
      </p:sp>
      <p:pic>
        <p:nvPicPr>
          <p:cNvPr id="2498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726" y="2133600"/>
            <a:ext cx="75342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2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2036" y="3219957"/>
            <a:ext cx="7412799" cy="400110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/>
            <a:r>
              <a:rPr lang="en-US" sz="2000" dirty="0">
                <a:solidFill>
                  <a:srgbClr val="0070C0"/>
                </a:solidFill>
              </a:rPr>
              <a:t>today things are cheaper, tomorrow prices go up </a:t>
            </a:r>
            <a:r>
              <a:rPr lang="en-US" sz="2000" dirty="0" smtClean="0">
                <a:solidFill>
                  <a:srgbClr val="0070C0"/>
                </a:solidFill>
              </a:rPr>
              <a:t>(say by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some factor  </a:t>
            </a:r>
            <a:r>
              <a:rPr lang="en-US" sz="2000" dirty="0" smtClean="0">
                <a:solidFill>
                  <a:srgbClr val="0070C0"/>
                </a:solidFill>
                <a:latin typeface="cmmi10"/>
              </a:rPr>
              <a:t>¸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endParaRPr lang="en-US" sz="2000" dirty="0">
              <a:solidFill>
                <a:srgbClr val="0070C0"/>
              </a:solidFill>
              <a:latin typeface="cmmi1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81425" y="2104268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rgbClr val="00B050"/>
                </a:solidFill>
              </a:rPr>
              <a:t>today </a:t>
            </a:r>
            <a:r>
              <a:rPr lang="en-US" sz="2000" dirty="0">
                <a:solidFill>
                  <a:srgbClr val="00B050"/>
                </a:solidFill>
              </a:rPr>
              <a:t>we only know the demand distribution </a:t>
            </a:r>
            <a:r>
              <a:rPr lang="en-US" sz="2000" dirty="0">
                <a:solidFill>
                  <a:srgbClr val="00B050"/>
                </a:solidFill>
                <a:latin typeface="cmmi10"/>
              </a:rPr>
              <a:t>¼</a:t>
            </a:r>
            <a:r>
              <a:rPr lang="en-US" sz="2000" dirty="0">
                <a:solidFill>
                  <a:srgbClr val="00B050"/>
                </a:solidFill>
              </a:rPr>
              <a:t>,</a:t>
            </a:r>
            <a:br>
              <a:rPr lang="en-US" sz="2000" dirty="0">
                <a:solidFill>
                  <a:srgbClr val="00B050"/>
                </a:solidFill>
              </a:rPr>
            </a:br>
            <a:r>
              <a:rPr lang="en-US" sz="2000" dirty="0">
                <a:solidFill>
                  <a:srgbClr val="00B050"/>
                </a:solidFill>
              </a:rPr>
              <a:t>tomorrow we’ll know the real demands (drawn from </a:t>
            </a:r>
            <a:r>
              <a:rPr lang="en-US" sz="2000" dirty="0">
                <a:solidFill>
                  <a:srgbClr val="00B050"/>
                </a:solidFill>
                <a:latin typeface="cmmi10"/>
              </a:rPr>
              <a:t>¼</a:t>
            </a:r>
            <a:r>
              <a:rPr lang="en-US" sz="2000" dirty="0">
                <a:solidFill>
                  <a:srgbClr val="00B050"/>
                </a:solidFill>
              </a:rPr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62200" y="5181600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000" dirty="0">
                <a:solidFill>
                  <a:srgbClr val="C00000"/>
                </a:solidFill>
              </a:rPr>
              <a:t>such stochastic problems are </a:t>
            </a:r>
            <a:r>
              <a:rPr lang="en-US" sz="2000" dirty="0" smtClean="0">
                <a:solidFill>
                  <a:srgbClr val="C00000"/>
                </a:solidFill>
              </a:rPr>
              <a:t>at least as hard</a:t>
            </a:r>
            <a:r>
              <a:rPr lang="en-US" sz="2000" dirty="0">
                <a:solidFill>
                  <a:srgbClr val="C00000"/>
                </a:solidFill>
              </a:rPr>
              <a:t/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as </a:t>
            </a:r>
            <a:r>
              <a:rPr lang="en-US" sz="2000" dirty="0">
                <a:solidFill>
                  <a:srgbClr val="C00000"/>
                </a:solidFill>
              </a:rPr>
              <a:t>their deterministic counterparts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781425" y="3946863"/>
            <a:ext cx="7334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000" dirty="0">
                <a:solidFill>
                  <a:srgbClr val="7030A0"/>
                </a:solidFill>
              </a:rPr>
              <a:t>“with recourse” just means that whatever we may do today, </a:t>
            </a:r>
            <a:br>
              <a:rPr lang="en-US" sz="20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we can always fix things up to get a feasible </a:t>
            </a:r>
            <a:r>
              <a:rPr lang="en-US" sz="2000" dirty="0" smtClean="0">
                <a:solidFill>
                  <a:srgbClr val="7030A0"/>
                </a:solidFill>
              </a:rPr>
              <a:t>solution tomorrow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863026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+mj-lt"/>
              </a:rPr>
              <a:t>two-stage optimization “with recourse”</a:t>
            </a:r>
          </a:p>
        </p:txBody>
      </p:sp>
    </p:spTree>
    <p:extLst>
      <p:ext uri="{BB962C8B-B14F-4D97-AF65-F5344CB8AC3E}">
        <p14:creationId xmlns:p14="http://schemas.microsoft.com/office/powerpoint/2010/main" val="51799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vertex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9108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Input: </a:t>
            </a:r>
            <a:r>
              <a:rPr lang="en-US" sz="2000" dirty="0"/>
              <a:t>graph, nodes have costs c(v).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b="1" dirty="0">
                <a:solidFill>
                  <a:srgbClr val="00B050"/>
                </a:solidFill>
              </a:rPr>
              <a:t>Vertex cover: </a:t>
            </a:r>
            <a:r>
              <a:rPr lang="en-US" sz="2000" dirty="0"/>
              <a:t>subset of nodes that hit (“cover”) every edge.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Output: </a:t>
            </a:r>
            <a:r>
              <a:rPr lang="en-US" sz="2000" dirty="0"/>
              <a:t>pick the vertex cover with </a:t>
            </a:r>
            <a:br>
              <a:rPr lang="en-US" sz="2000" dirty="0"/>
            </a:br>
            <a:r>
              <a:rPr lang="en-US" sz="2000" dirty="0"/>
              <a:t>least cost.</a:t>
            </a:r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9974318" y="205477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auto">
          <a:xfrm>
            <a:off x="9136118" y="395977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" name="Oval 11"/>
          <p:cNvSpPr>
            <a:spLocks noChangeArrowheads="1"/>
          </p:cNvSpPr>
          <p:nvPr/>
        </p:nvSpPr>
        <p:spPr bwMode="auto">
          <a:xfrm>
            <a:off x="8831318" y="319777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8983718" y="213097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" name="Oval 17"/>
          <p:cNvSpPr>
            <a:spLocks noChangeArrowheads="1"/>
          </p:cNvSpPr>
          <p:nvPr/>
        </p:nvSpPr>
        <p:spPr bwMode="auto">
          <a:xfrm>
            <a:off x="10507718" y="380737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" name="Oval 18"/>
          <p:cNvSpPr>
            <a:spLocks noChangeArrowheads="1"/>
          </p:cNvSpPr>
          <p:nvPr/>
        </p:nvSpPr>
        <p:spPr bwMode="auto">
          <a:xfrm>
            <a:off x="11117318" y="220717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" name="Oval 21"/>
          <p:cNvSpPr>
            <a:spLocks noChangeArrowheads="1"/>
          </p:cNvSpPr>
          <p:nvPr/>
        </p:nvSpPr>
        <p:spPr bwMode="auto">
          <a:xfrm>
            <a:off x="9821918" y="296917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" name="Oval 27"/>
          <p:cNvSpPr>
            <a:spLocks noChangeArrowheads="1"/>
          </p:cNvSpPr>
          <p:nvPr/>
        </p:nvSpPr>
        <p:spPr bwMode="auto">
          <a:xfrm>
            <a:off x="9593318" y="357877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10812518" y="289297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9288518" y="266437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41" name="Straight Connector 40"/>
          <p:cNvCxnSpPr>
            <a:stCxn id="37" idx="4"/>
            <a:endCxn id="35" idx="0"/>
          </p:cNvCxnSpPr>
          <p:nvPr/>
        </p:nvCxnSpPr>
        <p:spPr>
          <a:xfrm rot="16200000" flipH="1">
            <a:off x="9898118" y="3121572"/>
            <a:ext cx="68580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5" idx="2"/>
            <a:endCxn id="38" idx="6"/>
          </p:cNvCxnSpPr>
          <p:nvPr/>
        </p:nvCxnSpPr>
        <p:spPr>
          <a:xfrm rot="10800000">
            <a:off x="9745718" y="3654972"/>
            <a:ext cx="762000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8" idx="0"/>
            <a:endCxn id="37" idx="3"/>
          </p:cNvCxnSpPr>
          <p:nvPr/>
        </p:nvCxnSpPr>
        <p:spPr>
          <a:xfrm rot="5400000" flipH="1" flipV="1">
            <a:off x="9517118" y="3251654"/>
            <a:ext cx="479518" cy="1747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7" idx="6"/>
            <a:endCxn id="39" idx="2"/>
          </p:cNvCxnSpPr>
          <p:nvPr/>
        </p:nvCxnSpPr>
        <p:spPr>
          <a:xfrm flipV="1">
            <a:off x="9974318" y="2969172"/>
            <a:ext cx="8382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4" idx="6"/>
            <a:endCxn id="31" idx="2"/>
          </p:cNvCxnSpPr>
          <p:nvPr/>
        </p:nvCxnSpPr>
        <p:spPr>
          <a:xfrm flipV="1">
            <a:off x="9136118" y="2130972"/>
            <a:ext cx="8382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1" idx="4"/>
            <a:endCxn id="37" idx="0"/>
          </p:cNvCxnSpPr>
          <p:nvPr/>
        </p:nvCxnSpPr>
        <p:spPr>
          <a:xfrm rot="5400000">
            <a:off x="9593318" y="2511972"/>
            <a:ext cx="7620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0" idx="7"/>
            <a:endCxn id="31" idx="2"/>
          </p:cNvCxnSpPr>
          <p:nvPr/>
        </p:nvCxnSpPr>
        <p:spPr>
          <a:xfrm rot="5400000" flipH="1" flipV="1">
            <a:off x="9418600" y="2130972"/>
            <a:ext cx="555718" cy="5557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4" idx="4"/>
            <a:endCxn id="33" idx="0"/>
          </p:cNvCxnSpPr>
          <p:nvPr/>
        </p:nvCxnSpPr>
        <p:spPr>
          <a:xfrm rot="5400000">
            <a:off x="8526518" y="2664372"/>
            <a:ext cx="9144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3" idx="6"/>
            <a:endCxn id="37" idx="2"/>
          </p:cNvCxnSpPr>
          <p:nvPr/>
        </p:nvCxnSpPr>
        <p:spPr>
          <a:xfrm flipV="1">
            <a:off x="8983718" y="3045372"/>
            <a:ext cx="838200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3" idx="7"/>
            <a:endCxn id="40" idx="3"/>
          </p:cNvCxnSpPr>
          <p:nvPr/>
        </p:nvCxnSpPr>
        <p:spPr>
          <a:xfrm rot="5400000" flipH="1" flipV="1">
            <a:off x="8923300" y="2832554"/>
            <a:ext cx="425636" cy="349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3" idx="5"/>
            <a:endCxn id="38" idx="2"/>
          </p:cNvCxnSpPr>
          <p:nvPr/>
        </p:nvCxnSpPr>
        <p:spPr>
          <a:xfrm rot="16200000" flipH="1">
            <a:off x="9113800" y="3175454"/>
            <a:ext cx="327118" cy="6319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3" idx="4"/>
            <a:endCxn id="32" idx="1"/>
          </p:cNvCxnSpPr>
          <p:nvPr/>
        </p:nvCxnSpPr>
        <p:spPr>
          <a:xfrm rot="16200000" flipH="1">
            <a:off x="8717018" y="3540672"/>
            <a:ext cx="631918" cy="2509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2" idx="7"/>
            <a:endCxn id="38" idx="3"/>
          </p:cNvCxnSpPr>
          <p:nvPr/>
        </p:nvCxnSpPr>
        <p:spPr>
          <a:xfrm rot="5400000" flipH="1" flipV="1">
            <a:off x="9304300" y="3670754"/>
            <a:ext cx="273236" cy="349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5" idx="7"/>
            <a:endCxn id="39" idx="4"/>
          </p:cNvCxnSpPr>
          <p:nvPr/>
        </p:nvCxnSpPr>
        <p:spPr>
          <a:xfrm rot="5400000" flipH="1" flipV="1">
            <a:off x="10371100" y="3312072"/>
            <a:ext cx="784318" cy="2509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1" idx="6"/>
            <a:endCxn id="36" idx="2"/>
          </p:cNvCxnSpPr>
          <p:nvPr/>
        </p:nvCxnSpPr>
        <p:spPr>
          <a:xfrm>
            <a:off x="10126718" y="2130972"/>
            <a:ext cx="9906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6" idx="4"/>
            <a:endCxn id="39" idx="7"/>
          </p:cNvCxnSpPr>
          <p:nvPr/>
        </p:nvCxnSpPr>
        <p:spPr>
          <a:xfrm rot="5400000">
            <a:off x="10790200" y="2511972"/>
            <a:ext cx="555718" cy="2509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1" idx="5"/>
            <a:endCxn id="39" idx="1"/>
          </p:cNvCxnSpPr>
          <p:nvPr/>
        </p:nvCxnSpPr>
        <p:spPr>
          <a:xfrm rot="16200000" flipH="1">
            <a:off x="10104400" y="2184854"/>
            <a:ext cx="730436" cy="730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35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2-stage stochastic vertex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143" y="1797726"/>
            <a:ext cx="4267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Each potential outcome is called a </a:t>
            </a:r>
            <a:br>
              <a:rPr lang="en-US" sz="2000" dirty="0"/>
            </a:br>
            <a:r>
              <a:rPr lang="en-US" sz="2000" dirty="0"/>
              <a:t>“scenario”, and </a:t>
            </a:r>
            <a:r>
              <a:rPr lang="en-US" sz="2000" dirty="0">
                <a:latin typeface="cmmi10"/>
              </a:rPr>
              <a:t>¼</a:t>
            </a:r>
            <a:r>
              <a:rPr lang="en-US" sz="2000" dirty="0"/>
              <a:t> gives probability distribution over scenarios.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Vertex costs </a:t>
            </a:r>
            <a:r>
              <a:rPr lang="en-US" sz="2000" dirty="0">
                <a:latin typeface="Calibri"/>
              </a:rPr>
              <a:t>c(v</a:t>
            </a:r>
            <a:r>
              <a:rPr lang="en-US" sz="2000" dirty="0"/>
              <a:t>) on Monday, </a:t>
            </a:r>
            <a:r>
              <a:rPr lang="en-US" sz="2000" dirty="0">
                <a:latin typeface="Calibri"/>
              </a:rPr>
              <a:t>c</a:t>
            </a:r>
            <a:r>
              <a:rPr lang="en-US" sz="2000" baseline="-25000" dirty="0">
                <a:latin typeface="Calibri"/>
              </a:rPr>
              <a:t>k</a:t>
            </a:r>
            <a:r>
              <a:rPr lang="en-US" sz="2000" dirty="0">
                <a:latin typeface="Calibri"/>
              </a:rPr>
              <a:t>(v</a:t>
            </a:r>
            <a:r>
              <a:rPr lang="en-US" sz="2000" dirty="0"/>
              <a:t>) on Tuesday if scenario k happens.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Pick </a:t>
            </a:r>
            <a:r>
              <a:rPr lang="en-US" sz="2000" dirty="0">
                <a:latin typeface="Calibri"/>
              </a:rPr>
              <a:t>V</a:t>
            </a:r>
            <a:r>
              <a:rPr lang="en-US" sz="2000" baseline="-25000" dirty="0">
                <a:latin typeface="Calibri"/>
              </a:rPr>
              <a:t>0</a:t>
            </a:r>
            <a:r>
              <a:rPr lang="en-US" sz="2000" dirty="0"/>
              <a:t> on Monday, </a:t>
            </a:r>
            <a:r>
              <a:rPr lang="en-US" sz="2000" dirty="0" err="1">
                <a:latin typeface="Calibri"/>
              </a:rPr>
              <a:t>V</a:t>
            </a:r>
            <a:r>
              <a:rPr lang="en-US" sz="2000" baseline="-25000" dirty="0" err="1">
                <a:latin typeface="Calibri"/>
              </a:rPr>
              <a:t>k</a:t>
            </a:r>
            <a:r>
              <a:rPr lang="en-US" sz="2000" dirty="0"/>
              <a:t> on Tuesday</a:t>
            </a:r>
          </a:p>
          <a:p>
            <a:pPr>
              <a:buNone/>
            </a:pPr>
            <a:r>
              <a:rPr lang="en-US" sz="2000" dirty="0"/>
              <a:t>	such that (</a:t>
            </a:r>
            <a:r>
              <a:rPr lang="en-US" sz="2000" dirty="0">
                <a:latin typeface="Calibri"/>
              </a:rPr>
              <a:t>V</a:t>
            </a:r>
            <a:r>
              <a:rPr lang="en-US" sz="2000" baseline="-25000" dirty="0">
                <a:latin typeface="Calibri"/>
              </a:rPr>
              <a:t>0</a:t>
            </a:r>
            <a:r>
              <a:rPr lang="en-US" sz="2000" dirty="0"/>
              <a:t> </a:t>
            </a:r>
            <a:r>
              <a:rPr lang="en-US" sz="2000" dirty="0">
                <a:latin typeface="cmsy10"/>
              </a:rPr>
              <a:t>[</a:t>
            </a:r>
            <a:r>
              <a:rPr lang="en-US" sz="2000" dirty="0"/>
              <a:t> </a:t>
            </a:r>
            <a:r>
              <a:rPr lang="en-US" sz="2000" dirty="0" err="1">
                <a:latin typeface="Calibri"/>
              </a:rPr>
              <a:t>V</a:t>
            </a:r>
            <a:r>
              <a:rPr lang="en-US" sz="2000" baseline="-25000" dirty="0" err="1">
                <a:latin typeface="Calibri"/>
              </a:rPr>
              <a:t>k</a:t>
            </a:r>
            <a:r>
              <a:rPr lang="en-US" sz="2000" dirty="0"/>
              <a:t>) covers </a:t>
            </a:r>
            <a:r>
              <a:rPr lang="en-US" sz="2000" dirty="0" err="1">
                <a:latin typeface="Calibri"/>
              </a:rPr>
              <a:t>E</a:t>
            </a:r>
            <a:r>
              <a:rPr lang="en-US" sz="2000" baseline="-25000" dirty="0" err="1">
                <a:latin typeface="Calibri"/>
              </a:rPr>
              <a:t>k</a:t>
            </a:r>
            <a:r>
              <a:rPr lang="en-US" sz="2000" dirty="0"/>
              <a:t>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Minimize </a:t>
            </a:r>
            <a:r>
              <a:rPr lang="en-US" sz="2000" dirty="0">
                <a:solidFill>
                  <a:srgbClr val="00B050"/>
                </a:solidFill>
                <a:latin typeface="Calibri"/>
              </a:rPr>
              <a:t>c(V</a:t>
            </a:r>
            <a:r>
              <a:rPr lang="en-US" sz="2000" baseline="-25000" dirty="0">
                <a:solidFill>
                  <a:srgbClr val="00B050"/>
                </a:solidFill>
                <a:latin typeface="Calibri"/>
              </a:rPr>
              <a:t>0</a:t>
            </a:r>
            <a:r>
              <a:rPr lang="en-US" sz="2000" dirty="0">
                <a:solidFill>
                  <a:srgbClr val="00B050"/>
                </a:solidFill>
              </a:rPr>
              <a:t>)</a:t>
            </a:r>
            <a:r>
              <a:rPr lang="en-US" sz="2000" dirty="0"/>
              <a:t> + </a:t>
            </a:r>
            <a:r>
              <a:rPr lang="en-US" sz="2000" b="1" dirty="0" err="1">
                <a:latin typeface="Calibri"/>
              </a:rPr>
              <a:t>E</a:t>
            </a:r>
            <a:r>
              <a:rPr lang="en-US" sz="2000" baseline="-25000" dirty="0" err="1">
                <a:latin typeface="Calibri"/>
              </a:rPr>
              <a:t>k</a:t>
            </a:r>
            <a:r>
              <a:rPr lang="en-US" sz="2000" baseline="-25000" dirty="0">
                <a:latin typeface="Calibri"/>
              </a:rPr>
              <a:t>←</a:t>
            </a:r>
            <a:r>
              <a:rPr lang="en-US" sz="2000" dirty="0">
                <a:latin typeface="cmmi10"/>
              </a:rPr>
              <a:t> </a:t>
            </a:r>
            <a:r>
              <a:rPr lang="en-US" sz="2000" baseline="-25000" dirty="0">
                <a:latin typeface="cmmi10"/>
              </a:rPr>
              <a:t>¼</a:t>
            </a:r>
            <a:r>
              <a:rPr lang="en-US" sz="2000" baseline="-25000" dirty="0">
                <a:latin typeface="Calibri"/>
              </a:rPr>
              <a:t> </a:t>
            </a:r>
            <a:r>
              <a:rPr lang="en-US" sz="2000" dirty="0"/>
              <a:t>[ 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c</a:t>
            </a:r>
            <a:r>
              <a:rPr lang="en-US" sz="2000" baseline="-25000" dirty="0">
                <a:solidFill>
                  <a:srgbClr val="C00000"/>
                </a:solidFill>
                <a:latin typeface="Calibri"/>
              </a:rPr>
              <a:t>k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(</a:t>
            </a:r>
            <a:r>
              <a:rPr lang="en-US" sz="2000" dirty="0" err="1">
                <a:solidFill>
                  <a:srgbClr val="C00000"/>
                </a:solidFill>
                <a:latin typeface="Calibri"/>
              </a:rPr>
              <a:t>V</a:t>
            </a:r>
            <a:r>
              <a:rPr lang="en-US" sz="2000" baseline="-25000" dirty="0" err="1">
                <a:solidFill>
                  <a:srgbClr val="C00000"/>
                </a:solidFill>
                <a:latin typeface="Calibri"/>
              </a:rPr>
              <a:t>k</a:t>
            </a:r>
            <a:r>
              <a:rPr lang="en-US" sz="2000" dirty="0">
                <a:solidFill>
                  <a:srgbClr val="C00000"/>
                </a:solidFill>
              </a:rPr>
              <a:t>)</a:t>
            </a:r>
            <a:r>
              <a:rPr lang="en-US" sz="2000" dirty="0"/>
              <a:t> ]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446180" y="6323689"/>
            <a:ext cx="6367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[Ravi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Sinha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04,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Immorlica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Karger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Mahdian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Mirrokni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04,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Shmoys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Swamy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04]</a:t>
            </a:r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9974318" y="205477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" name="Oval 9"/>
          <p:cNvSpPr>
            <a:spLocks noChangeArrowheads="1"/>
          </p:cNvSpPr>
          <p:nvPr/>
        </p:nvSpPr>
        <p:spPr bwMode="auto">
          <a:xfrm>
            <a:off x="9136118" y="395977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Oval 11"/>
          <p:cNvSpPr>
            <a:spLocks noChangeArrowheads="1"/>
          </p:cNvSpPr>
          <p:nvPr/>
        </p:nvSpPr>
        <p:spPr bwMode="auto">
          <a:xfrm>
            <a:off x="8831318" y="319777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718" y="213097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" name="Oval 17"/>
          <p:cNvSpPr>
            <a:spLocks noChangeArrowheads="1"/>
          </p:cNvSpPr>
          <p:nvPr/>
        </p:nvSpPr>
        <p:spPr bwMode="auto">
          <a:xfrm>
            <a:off x="10507718" y="380737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" name="Oval 18"/>
          <p:cNvSpPr>
            <a:spLocks noChangeArrowheads="1"/>
          </p:cNvSpPr>
          <p:nvPr/>
        </p:nvSpPr>
        <p:spPr bwMode="auto">
          <a:xfrm>
            <a:off x="11117318" y="220717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" name="Oval 21"/>
          <p:cNvSpPr>
            <a:spLocks noChangeArrowheads="1"/>
          </p:cNvSpPr>
          <p:nvPr/>
        </p:nvSpPr>
        <p:spPr bwMode="auto">
          <a:xfrm>
            <a:off x="9821918" y="296917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" name="Oval 27"/>
          <p:cNvSpPr>
            <a:spLocks noChangeArrowheads="1"/>
          </p:cNvSpPr>
          <p:nvPr/>
        </p:nvSpPr>
        <p:spPr bwMode="auto">
          <a:xfrm>
            <a:off x="9593318" y="357877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10812518" y="289297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" name="Oval 38"/>
          <p:cNvSpPr>
            <a:spLocks noChangeArrowheads="1"/>
          </p:cNvSpPr>
          <p:nvPr/>
        </p:nvSpPr>
        <p:spPr bwMode="auto">
          <a:xfrm>
            <a:off x="9288518" y="266437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42" name="Straight Connector 41"/>
          <p:cNvCxnSpPr>
            <a:stCxn id="38" idx="4"/>
            <a:endCxn id="36" idx="0"/>
          </p:cNvCxnSpPr>
          <p:nvPr/>
        </p:nvCxnSpPr>
        <p:spPr>
          <a:xfrm rot="16200000" flipH="1">
            <a:off x="9898118" y="3121572"/>
            <a:ext cx="68580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6" idx="2"/>
            <a:endCxn id="39" idx="6"/>
          </p:cNvCxnSpPr>
          <p:nvPr/>
        </p:nvCxnSpPr>
        <p:spPr>
          <a:xfrm rot="10800000">
            <a:off x="9745718" y="3654972"/>
            <a:ext cx="762000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9" idx="0"/>
            <a:endCxn id="38" idx="3"/>
          </p:cNvCxnSpPr>
          <p:nvPr/>
        </p:nvCxnSpPr>
        <p:spPr>
          <a:xfrm rot="5400000" flipH="1" flipV="1">
            <a:off x="9517118" y="3251654"/>
            <a:ext cx="479518" cy="1747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8" idx="6"/>
            <a:endCxn id="40" idx="2"/>
          </p:cNvCxnSpPr>
          <p:nvPr/>
        </p:nvCxnSpPr>
        <p:spPr>
          <a:xfrm flipV="1">
            <a:off x="9974318" y="2969172"/>
            <a:ext cx="8382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5" idx="6"/>
            <a:endCxn id="32" idx="2"/>
          </p:cNvCxnSpPr>
          <p:nvPr/>
        </p:nvCxnSpPr>
        <p:spPr>
          <a:xfrm flipV="1">
            <a:off x="9136118" y="2130972"/>
            <a:ext cx="8382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2" idx="4"/>
            <a:endCxn id="38" idx="0"/>
          </p:cNvCxnSpPr>
          <p:nvPr/>
        </p:nvCxnSpPr>
        <p:spPr>
          <a:xfrm rot="5400000">
            <a:off x="9593318" y="2511972"/>
            <a:ext cx="7620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1" idx="7"/>
            <a:endCxn id="32" idx="2"/>
          </p:cNvCxnSpPr>
          <p:nvPr/>
        </p:nvCxnSpPr>
        <p:spPr>
          <a:xfrm rot="5400000" flipH="1" flipV="1">
            <a:off x="9418600" y="2130972"/>
            <a:ext cx="555718" cy="5557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5" idx="4"/>
            <a:endCxn id="34" idx="0"/>
          </p:cNvCxnSpPr>
          <p:nvPr/>
        </p:nvCxnSpPr>
        <p:spPr>
          <a:xfrm rot="5400000">
            <a:off x="8526518" y="2664372"/>
            <a:ext cx="9144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4" idx="6"/>
            <a:endCxn id="38" idx="2"/>
          </p:cNvCxnSpPr>
          <p:nvPr/>
        </p:nvCxnSpPr>
        <p:spPr>
          <a:xfrm flipV="1">
            <a:off x="8983718" y="3045372"/>
            <a:ext cx="838200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4" idx="7"/>
            <a:endCxn id="41" idx="3"/>
          </p:cNvCxnSpPr>
          <p:nvPr/>
        </p:nvCxnSpPr>
        <p:spPr>
          <a:xfrm rot="5400000" flipH="1" flipV="1">
            <a:off x="8923300" y="2832554"/>
            <a:ext cx="425636" cy="349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  <a:endCxn id="39" idx="2"/>
          </p:cNvCxnSpPr>
          <p:nvPr/>
        </p:nvCxnSpPr>
        <p:spPr>
          <a:xfrm rot="16200000" flipH="1">
            <a:off x="9113800" y="3175454"/>
            <a:ext cx="327118" cy="6319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4" idx="4"/>
            <a:endCxn id="33" idx="1"/>
          </p:cNvCxnSpPr>
          <p:nvPr/>
        </p:nvCxnSpPr>
        <p:spPr>
          <a:xfrm rot="16200000" flipH="1">
            <a:off x="8717018" y="3540672"/>
            <a:ext cx="631918" cy="2509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3" idx="7"/>
            <a:endCxn id="39" idx="3"/>
          </p:cNvCxnSpPr>
          <p:nvPr/>
        </p:nvCxnSpPr>
        <p:spPr>
          <a:xfrm rot="5400000" flipH="1" flipV="1">
            <a:off x="9304300" y="3670754"/>
            <a:ext cx="273236" cy="349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6" idx="7"/>
            <a:endCxn id="40" idx="4"/>
          </p:cNvCxnSpPr>
          <p:nvPr/>
        </p:nvCxnSpPr>
        <p:spPr>
          <a:xfrm rot="5400000" flipH="1" flipV="1">
            <a:off x="10371100" y="3312072"/>
            <a:ext cx="784318" cy="2509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2" idx="6"/>
            <a:endCxn id="37" idx="2"/>
          </p:cNvCxnSpPr>
          <p:nvPr/>
        </p:nvCxnSpPr>
        <p:spPr>
          <a:xfrm>
            <a:off x="10126718" y="2130972"/>
            <a:ext cx="9906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7" idx="4"/>
            <a:endCxn id="40" idx="7"/>
          </p:cNvCxnSpPr>
          <p:nvPr/>
        </p:nvCxnSpPr>
        <p:spPr>
          <a:xfrm rot="5400000">
            <a:off x="10790200" y="2511972"/>
            <a:ext cx="555718" cy="2509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2" idx="5"/>
            <a:endCxn id="40" idx="1"/>
          </p:cNvCxnSpPr>
          <p:nvPr/>
        </p:nvCxnSpPr>
        <p:spPr>
          <a:xfrm rot="16200000" flipH="1">
            <a:off x="10104400" y="2184854"/>
            <a:ext cx="730436" cy="730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67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representations of </a:t>
            </a:r>
            <a:r>
              <a:rPr lang="en-US" dirty="0" smtClean="0">
                <a:latin typeface="cmmi10"/>
              </a:rPr>
              <a:t>¼</a:t>
            </a:r>
            <a:endParaRPr lang="en-US" dirty="0">
              <a:latin typeface="cmmi1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23698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“</a:t>
            </a:r>
            <a:r>
              <a:rPr lang="en-US" dirty="0">
                <a:solidFill>
                  <a:srgbClr val="00B050"/>
                </a:solidFill>
              </a:rPr>
              <a:t>Explicit scenarios</a:t>
            </a:r>
            <a:r>
              <a:rPr lang="en-US" dirty="0"/>
              <a:t>”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model</a:t>
            </a:r>
          </a:p>
          <a:p>
            <a:pPr lvl="1"/>
            <a:r>
              <a:rPr lang="en-US" sz="2000" dirty="0"/>
              <a:t>Complete listing of the sample space</a:t>
            </a:r>
          </a:p>
          <a:p>
            <a:pPr>
              <a:buNone/>
            </a:pPr>
            <a:endParaRPr lang="en-US" sz="2000" dirty="0"/>
          </a:p>
          <a:p>
            <a:r>
              <a:rPr lang="en-US" dirty="0"/>
              <a:t>“</a:t>
            </a:r>
            <a:r>
              <a:rPr lang="en-US" dirty="0">
                <a:solidFill>
                  <a:srgbClr val="C00000"/>
                </a:solidFill>
              </a:rPr>
              <a:t>Black box</a:t>
            </a:r>
            <a:r>
              <a:rPr lang="en-US" dirty="0"/>
              <a:t>” access to probability distribution</a:t>
            </a:r>
          </a:p>
          <a:p>
            <a:pPr lvl="1"/>
            <a:r>
              <a:rPr lang="en-US" sz="2000" dirty="0"/>
              <a:t>generates an independent </a:t>
            </a:r>
            <a:r>
              <a:rPr lang="en-US" sz="2000" dirty="0">
                <a:solidFill>
                  <a:srgbClr val="C00000"/>
                </a:solidFill>
              </a:rPr>
              <a:t>random sample </a:t>
            </a:r>
            <a:r>
              <a:rPr lang="en-US" sz="2000" dirty="0"/>
              <a:t>from </a:t>
            </a:r>
            <a:r>
              <a:rPr lang="en-US" sz="2000" dirty="0">
                <a:latin typeface="cmmi10"/>
              </a:rPr>
              <a:t>¼</a:t>
            </a:r>
          </a:p>
          <a:p>
            <a:pPr lvl="1">
              <a:buNone/>
            </a:pPr>
            <a:endParaRPr lang="en-US" sz="2000" dirty="0"/>
          </a:p>
          <a:p>
            <a:r>
              <a:rPr lang="en-US" dirty="0"/>
              <a:t>Also, </a:t>
            </a:r>
            <a:r>
              <a:rPr lang="en-US" dirty="0">
                <a:solidFill>
                  <a:srgbClr val="0070C0"/>
                </a:solidFill>
              </a:rPr>
              <a:t>independent decisions</a:t>
            </a:r>
          </a:p>
          <a:p>
            <a:pPr lvl="1"/>
            <a:r>
              <a:rPr lang="en-US" sz="2000" dirty="0"/>
              <a:t>Each vertex </a:t>
            </a:r>
            <a:r>
              <a:rPr lang="en-US" sz="2000" dirty="0">
                <a:solidFill>
                  <a:srgbClr val="C00000"/>
                </a:solidFill>
              </a:rPr>
              <a:t>v</a:t>
            </a:r>
            <a:r>
              <a:rPr lang="en-US" sz="2000" dirty="0"/>
              <a:t> appears with probability </a:t>
            </a:r>
            <a:r>
              <a:rPr lang="en-US" sz="2000" dirty="0" err="1">
                <a:solidFill>
                  <a:srgbClr val="C00000"/>
                </a:solidFill>
              </a:rPr>
              <a:t>p</a:t>
            </a:r>
            <a:r>
              <a:rPr lang="en-US" baseline="-25000" dirty="0" err="1" smtClean="0">
                <a:solidFill>
                  <a:srgbClr val="C00000"/>
                </a:solidFill>
              </a:rPr>
              <a:t>v</a:t>
            </a:r>
            <a:r>
              <a:rPr lang="en-US" sz="2000" dirty="0"/>
              <a:t> </a:t>
            </a:r>
            <a:r>
              <a:rPr lang="en-US" sz="2000" dirty="0" err="1"/>
              <a:t>indep</a:t>
            </a:r>
            <a:r>
              <a:rPr lang="en-US" sz="2000" dirty="0"/>
              <a:t>. of others.</a:t>
            </a:r>
          </a:p>
          <a:p>
            <a:pPr lvl="1"/>
            <a:r>
              <a:rPr lang="en-US" sz="2000" dirty="0"/>
              <a:t>special case of black-box, sometimes much easier</a:t>
            </a:r>
          </a:p>
          <a:p>
            <a:pPr lvl="1"/>
            <a:endParaRPr lang="en-US" sz="2000" dirty="0"/>
          </a:p>
          <a:p>
            <a:r>
              <a:rPr lang="en-US" dirty="0"/>
              <a:t>other reasonable special distributions?</a:t>
            </a:r>
          </a:p>
        </p:txBody>
      </p:sp>
    </p:spTree>
    <p:extLst>
      <p:ext uri="{BB962C8B-B14F-4D97-AF65-F5344CB8AC3E}">
        <p14:creationId xmlns:p14="http://schemas.microsoft.com/office/powerpoint/2010/main" val="32268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2-stage stochastic vertex cover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145329" y="6258002"/>
            <a:ext cx="557562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Let’s consider “explicit scenarios” for this discussion</a:t>
            </a:r>
          </a:p>
        </p:txBody>
      </p:sp>
      <p:sp>
        <p:nvSpPr>
          <p:cNvPr id="172" name="Content Placeholder 2"/>
          <p:cNvSpPr>
            <a:spLocks noGrp="1"/>
          </p:cNvSpPr>
          <p:nvPr>
            <p:ph idx="1"/>
          </p:nvPr>
        </p:nvSpPr>
        <p:spPr>
          <a:xfrm>
            <a:off x="919234" y="1831198"/>
            <a:ext cx="4267200" cy="4144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Each potential outcome is called a </a:t>
            </a:r>
            <a:br>
              <a:rPr lang="en-US" sz="2000" dirty="0"/>
            </a:br>
            <a:r>
              <a:rPr lang="en-US" sz="2000" dirty="0"/>
              <a:t>“scenario”, and </a:t>
            </a:r>
            <a:r>
              <a:rPr lang="en-US" sz="2000" dirty="0">
                <a:latin typeface="cmmi10"/>
              </a:rPr>
              <a:t>¼</a:t>
            </a:r>
            <a:r>
              <a:rPr lang="en-US" sz="2000" dirty="0"/>
              <a:t> gives probability distribution over scenarios.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Vertex costs </a:t>
            </a:r>
            <a:r>
              <a:rPr lang="en-US" sz="2000" dirty="0">
                <a:latin typeface="Calibri"/>
              </a:rPr>
              <a:t>c(v</a:t>
            </a:r>
            <a:r>
              <a:rPr lang="en-US" sz="2000" dirty="0"/>
              <a:t>) on Monday, </a:t>
            </a:r>
            <a:r>
              <a:rPr lang="en-US" sz="2000" dirty="0">
                <a:latin typeface="Calibri"/>
              </a:rPr>
              <a:t>c</a:t>
            </a:r>
            <a:r>
              <a:rPr lang="en-US" sz="2000" baseline="-25000" dirty="0">
                <a:latin typeface="Calibri"/>
              </a:rPr>
              <a:t>k</a:t>
            </a:r>
            <a:r>
              <a:rPr lang="en-US" sz="2000" dirty="0">
                <a:latin typeface="Calibri"/>
              </a:rPr>
              <a:t>(v</a:t>
            </a:r>
            <a:r>
              <a:rPr lang="en-US" sz="2000" dirty="0"/>
              <a:t>) on Tuesday if scenario k happens.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Pick </a:t>
            </a:r>
            <a:r>
              <a:rPr lang="en-US" sz="2000" dirty="0">
                <a:latin typeface="Calibri"/>
              </a:rPr>
              <a:t>V</a:t>
            </a:r>
            <a:r>
              <a:rPr lang="en-US" sz="2000" baseline="-25000" dirty="0">
                <a:latin typeface="Calibri"/>
              </a:rPr>
              <a:t>0</a:t>
            </a:r>
            <a:r>
              <a:rPr lang="en-US" sz="2000" dirty="0"/>
              <a:t> on Monday, </a:t>
            </a:r>
            <a:r>
              <a:rPr lang="en-US" sz="2000" dirty="0" err="1">
                <a:latin typeface="Calibri"/>
              </a:rPr>
              <a:t>V</a:t>
            </a:r>
            <a:r>
              <a:rPr lang="en-US" sz="2000" baseline="-25000" dirty="0" err="1">
                <a:latin typeface="Calibri"/>
              </a:rPr>
              <a:t>k</a:t>
            </a:r>
            <a:r>
              <a:rPr lang="en-US" sz="2000" dirty="0"/>
              <a:t> on Tuesday</a:t>
            </a:r>
          </a:p>
          <a:p>
            <a:pPr>
              <a:buNone/>
            </a:pPr>
            <a:r>
              <a:rPr lang="en-US" sz="2000" dirty="0"/>
              <a:t>	such that (</a:t>
            </a:r>
            <a:r>
              <a:rPr lang="en-US" sz="2000" dirty="0">
                <a:latin typeface="Calibri"/>
              </a:rPr>
              <a:t>V</a:t>
            </a:r>
            <a:r>
              <a:rPr lang="en-US" sz="2000" baseline="-25000" dirty="0">
                <a:latin typeface="Calibri"/>
              </a:rPr>
              <a:t>0</a:t>
            </a:r>
            <a:r>
              <a:rPr lang="en-US" sz="2000" dirty="0"/>
              <a:t> </a:t>
            </a:r>
            <a:r>
              <a:rPr lang="en-US" sz="2000" dirty="0">
                <a:latin typeface="cmsy10"/>
              </a:rPr>
              <a:t>[</a:t>
            </a:r>
            <a:r>
              <a:rPr lang="en-US" sz="2000" dirty="0"/>
              <a:t> </a:t>
            </a:r>
            <a:r>
              <a:rPr lang="en-US" sz="2000" dirty="0" err="1">
                <a:latin typeface="Calibri"/>
              </a:rPr>
              <a:t>V</a:t>
            </a:r>
            <a:r>
              <a:rPr lang="en-US" sz="2000" baseline="-25000" dirty="0" err="1">
                <a:latin typeface="Calibri"/>
              </a:rPr>
              <a:t>k</a:t>
            </a:r>
            <a:r>
              <a:rPr lang="en-US" sz="2000" dirty="0"/>
              <a:t>) covers </a:t>
            </a:r>
            <a:r>
              <a:rPr lang="en-US" sz="2000" dirty="0" err="1">
                <a:latin typeface="Calibri"/>
              </a:rPr>
              <a:t>E</a:t>
            </a:r>
            <a:r>
              <a:rPr lang="en-US" sz="2000" baseline="-25000" dirty="0" err="1">
                <a:latin typeface="Calibri"/>
              </a:rPr>
              <a:t>k</a:t>
            </a:r>
            <a:r>
              <a:rPr lang="en-US" sz="2000" dirty="0"/>
              <a:t>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Minimize </a:t>
            </a:r>
            <a:r>
              <a:rPr lang="en-US" sz="2000" dirty="0">
                <a:solidFill>
                  <a:srgbClr val="00B050"/>
                </a:solidFill>
                <a:latin typeface="Calibri"/>
              </a:rPr>
              <a:t>c(V</a:t>
            </a:r>
            <a:r>
              <a:rPr lang="en-US" sz="2000" baseline="-25000" dirty="0">
                <a:solidFill>
                  <a:srgbClr val="00B050"/>
                </a:solidFill>
                <a:latin typeface="Calibri"/>
              </a:rPr>
              <a:t>0</a:t>
            </a:r>
            <a:r>
              <a:rPr lang="en-US" sz="2000" dirty="0">
                <a:solidFill>
                  <a:srgbClr val="00B050"/>
                </a:solidFill>
              </a:rPr>
              <a:t>)</a:t>
            </a:r>
            <a:r>
              <a:rPr lang="en-US" sz="2000" dirty="0"/>
              <a:t> + </a:t>
            </a:r>
            <a:r>
              <a:rPr lang="en-US" sz="2000" b="1" dirty="0" err="1"/>
              <a:t>E</a:t>
            </a:r>
            <a:r>
              <a:rPr lang="en-US" sz="2000" baseline="-25000" dirty="0" err="1"/>
              <a:t>k</a:t>
            </a:r>
            <a:r>
              <a:rPr lang="en-US" sz="2000" baseline="-25000" dirty="0">
                <a:latin typeface="Calibri"/>
              </a:rPr>
              <a:t>←</a:t>
            </a:r>
            <a:r>
              <a:rPr lang="en-US" sz="2000" dirty="0">
                <a:latin typeface="cmmi10"/>
              </a:rPr>
              <a:t> </a:t>
            </a:r>
            <a:r>
              <a:rPr lang="en-US" sz="2000" baseline="-25000" dirty="0">
                <a:latin typeface="cmmi10"/>
              </a:rPr>
              <a:t>¼</a:t>
            </a:r>
            <a:r>
              <a:rPr lang="en-US" sz="2000" baseline="-25000" dirty="0">
                <a:latin typeface="Calibri"/>
              </a:rPr>
              <a:t> </a:t>
            </a:r>
            <a:r>
              <a:rPr lang="en-US" sz="2000" dirty="0"/>
              <a:t>[ 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c</a:t>
            </a:r>
            <a:r>
              <a:rPr lang="en-US" sz="2000" baseline="-25000" dirty="0">
                <a:solidFill>
                  <a:srgbClr val="C00000"/>
                </a:solidFill>
                <a:latin typeface="Calibri"/>
              </a:rPr>
              <a:t>k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(</a:t>
            </a:r>
            <a:r>
              <a:rPr lang="en-US" sz="2000" dirty="0" err="1">
                <a:solidFill>
                  <a:srgbClr val="C00000"/>
                </a:solidFill>
                <a:latin typeface="Calibri"/>
              </a:rPr>
              <a:t>V</a:t>
            </a:r>
            <a:r>
              <a:rPr lang="en-US" sz="2000" baseline="-25000" dirty="0" err="1">
                <a:solidFill>
                  <a:srgbClr val="C00000"/>
                </a:solidFill>
                <a:latin typeface="Calibri"/>
              </a:rPr>
              <a:t>k</a:t>
            </a:r>
            <a:r>
              <a:rPr lang="en-US" sz="2000" dirty="0">
                <a:solidFill>
                  <a:srgbClr val="C00000"/>
                </a:solidFill>
              </a:rPr>
              <a:t>)</a:t>
            </a:r>
            <a:r>
              <a:rPr lang="en-US" sz="2000" dirty="0"/>
              <a:t> ]</a:t>
            </a:r>
          </a:p>
        </p:txBody>
      </p:sp>
      <p:sp>
        <p:nvSpPr>
          <p:cNvPr id="91" name="Oval 4"/>
          <p:cNvSpPr>
            <a:spLocks noChangeArrowheads="1"/>
          </p:cNvSpPr>
          <p:nvPr/>
        </p:nvSpPr>
        <p:spPr bwMode="auto">
          <a:xfrm>
            <a:off x="9635358" y="178007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8797158" y="368507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3" name="Oval 11"/>
          <p:cNvSpPr>
            <a:spLocks noChangeArrowheads="1"/>
          </p:cNvSpPr>
          <p:nvPr/>
        </p:nvSpPr>
        <p:spPr bwMode="auto">
          <a:xfrm>
            <a:off x="8492358" y="292307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4" name="Oval 14"/>
          <p:cNvSpPr>
            <a:spLocks noChangeArrowheads="1"/>
          </p:cNvSpPr>
          <p:nvPr/>
        </p:nvSpPr>
        <p:spPr bwMode="auto">
          <a:xfrm>
            <a:off x="8644758" y="185627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" name="Oval 17"/>
          <p:cNvSpPr>
            <a:spLocks noChangeArrowheads="1"/>
          </p:cNvSpPr>
          <p:nvPr/>
        </p:nvSpPr>
        <p:spPr bwMode="auto">
          <a:xfrm>
            <a:off x="10168758" y="353267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6" name="Oval 18"/>
          <p:cNvSpPr>
            <a:spLocks noChangeArrowheads="1"/>
          </p:cNvSpPr>
          <p:nvPr/>
        </p:nvSpPr>
        <p:spPr bwMode="auto">
          <a:xfrm>
            <a:off x="10778358" y="193247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7" name="Oval 21"/>
          <p:cNvSpPr>
            <a:spLocks noChangeArrowheads="1"/>
          </p:cNvSpPr>
          <p:nvPr/>
        </p:nvSpPr>
        <p:spPr bwMode="auto">
          <a:xfrm>
            <a:off x="9482958" y="269447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8" name="Oval 27"/>
          <p:cNvSpPr>
            <a:spLocks noChangeArrowheads="1"/>
          </p:cNvSpPr>
          <p:nvPr/>
        </p:nvSpPr>
        <p:spPr bwMode="auto">
          <a:xfrm>
            <a:off x="9254358" y="330407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9" name="Oval 28"/>
          <p:cNvSpPr>
            <a:spLocks noChangeArrowheads="1"/>
          </p:cNvSpPr>
          <p:nvPr/>
        </p:nvSpPr>
        <p:spPr bwMode="auto">
          <a:xfrm>
            <a:off x="10473558" y="261827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1" name="Oval 38"/>
          <p:cNvSpPr>
            <a:spLocks noChangeArrowheads="1"/>
          </p:cNvSpPr>
          <p:nvPr/>
        </p:nvSpPr>
        <p:spPr bwMode="auto">
          <a:xfrm>
            <a:off x="8949558" y="238967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103" name="Straight Connector 102"/>
          <p:cNvCxnSpPr>
            <a:stCxn id="97" idx="4"/>
            <a:endCxn id="95" idx="0"/>
          </p:cNvCxnSpPr>
          <p:nvPr/>
        </p:nvCxnSpPr>
        <p:spPr>
          <a:xfrm rot="16200000" flipH="1">
            <a:off x="9559158" y="2846875"/>
            <a:ext cx="68580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95" idx="2"/>
            <a:endCxn id="98" idx="6"/>
          </p:cNvCxnSpPr>
          <p:nvPr/>
        </p:nvCxnSpPr>
        <p:spPr>
          <a:xfrm rot="10800000">
            <a:off x="9406758" y="3380275"/>
            <a:ext cx="762000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98" idx="0"/>
            <a:endCxn id="97" idx="3"/>
          </p:cNvCxnSpPr>
          <p:nvPr/>
        </p:nvCxnSpPr>
        <p:spPr>
          <a:xfrm rot="5400000" flipH="1" flipV="1">
            <a:off x="9178158" y="2976957"/>
            <a:ext cx="479518" cy="1747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97" idx="6"/>
            <a:endCxn id="99" idx="2"/>
          </p:cNvCxnSpPr>
          <p:nvPr/>
        </p:nvCxnSpPr>
        <p:spPr>
          <a:xfrm flipV="1">
            <a:off x="9635358" y="2694475"/>
            <a:ext cx="8382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94" idx="6"/>
            <a:endCxn id="91" idx="2"/>
          </p:cNvCxnSpPr>
          <p:nvPr/>
        </p:nvCxnSpPr>
        <p:spPr>
          <a:xfrm flipV="1">
            <a:off x="8797158" y="1856275"/>
            <a:ext cx="8382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91" idx="4"/>
            <a:endCxn id="97" idx="0"/>
          </p:cNvCxnSpPr>
          <p:nvPr/>
        </p:nvCxnSpPr>
        <p:spPr>
          <a:xfrm rot="5400000">
            <a:off x="9254358" y="2237275"/>
            <a:ext cx="7620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1" idx="7"/>
            <a:endCxn id="91" idx="2"/>
          </p:cNvCxnSpPr>
          <p:nvPr/>
        </p:nvCxnSpPr>
        <p:spPr>
          <a:xfrm rot="5400000" flipH="1" flipV="1">
            <a:off x="9079640" y="1856275"/>
            <a:ext cx="555718" cy="5557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94" idx="4"/>
            <a:endCxn id="93" idx="0"/>
          </p:cNvCxnSpPr>
          <p:nvPr/>
        </p:nvCxnSpPr>
        <p:spPr>
          <a:xfrm rot="5400000">
            <a:off x="8187558" y="2389675"/>
            <a:ext cx="9144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93" idx="6"/>
            <a:endCxn id="97" idx="2"/>
          </p:cNvCxnSpPr>
          <p:nvPr/>
        </p:nvCxnSpPr>
        <p:spPr>
          <a:xfrm flipV="1">
            <a:off x="8644758" y="2770675"/>
            <a:ext cx="838200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93" idx="7"/>
            <a:endCxn id="101" idx="3"/>
          </p:cNvCxnSpPr>
          <p:nvPr/>
        </p:nvCxnSpPr>
        <p:spPr>
          <a:xfrm rot="5400000" flipH="1" flipV="1">
            <a:off x="8584340" y="2557857"/>
            <a:ext cx="425636" cy="349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93" idx="5"/>
            <a:endCxn id="98" idx="2"/>
          </p:cNvCxnSpPr>
          <p:nvPr/>
        </p:nvCxnSpPr>
        <p:spPr>
          <a:xfrm rot="16200000" flipH="1">
            <a:off x="8774840" y="2900757"/>
            <a:ext cx="327118" cy="6319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93" idx="4"/>
            <a:endCxn id="92" idx="1"/>
          </p:cNvCxnSpPr>
          <p:nvPr/>
        </p:nvCxnSpPr>
        <p:spPr>
          <a:xfrm rot="16200000" flipH="1">
            <a:off x="8378058" y="3265975"/>
            <a:ext cx="631918" cy="2509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92" idx="7"/>
            <a:endCxn id="98" idx="3"/>
          </p:cNvCxnSpPr>
          <p:nvPr/>
        </p:nvCxnSpPr>
        <p:spPr>
          <a:xfrm rot="5400000" flipH="1" flipV="1">
            <a:off x="8965340" y="3396057"/>
            <a:ext cx="273236" cy="349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95" idx="7"/>
            <a:endCxn id="99" idx="4"/>
          </p:cNvCxnSpPr>
          <p:nvPr/>
        </p:nvCxnSpPr>
        <p:spPr>
          <a:xfrm rot="5400000" flipH="1" flipV="1">
            <a:off x="10032140" y="3037375"/>
            <a:ext cx="784318" cy="2509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stCxn id="91" idx="6"/>
            <a:endCxn id="96" idx="2"/>
          </p:cNvCxnSpPr>
          <p:nvPr/>
        </p:nvCxnSpPr>
        <p:spPr>
          <a:xfrm>
            <a:off x="9787758" y="1856275"/>
            <a:ext cx="9906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96" idx="4"/>
            <a:endCxn id="99" idx="7"/>
          </p:cNvCxnSpPr>
          <p:nvPr/>
        </p:nvCxnSpPr>
        <p:spPr>
          <a:xfrm rot="5400000">
            <a:off x="10451240" y="2237275"/>
            <a:ext cx="555718" cy="2509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91" idx="5"/>
            <a:endCxn id="99" idx="1"/>
          </p:cNvCxnSpPr>
          <p:nvPr/>
        </p:nvCxnSpPr>
        <p:spPr>
          <a:xfrm rot="16200000" flipH="1">
            <a:off x="9765440" y="1910157"/>
            <a:ext cx="730436" cy="730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14"/>
          <p:cNvGrpSpPr/>
          <p:nvPr/>
        </p:nvGrpSpPr>
        <p:grpSpPr>
          <a:xfrm>
            <a:off x="7501758" y="4370875"/>
            <a:ext cx="1143001" cy="914400"/>
            <a:chOff x="4648200" y="4495800"/>
            <a:chExt cx="1143001" cy="914400"/>
          </a:xfrm>
        </p:grpSpPr>
        <p:sp>
          <p:nvSpPr>
            <p:cNvPr id="180" name="Oval 4"/>
            <p:cNvSpPr>
              <a:spLocks noChangeArrowheads="1"/>
            </p:cNvSpPr>
            <p:nvPr/>
          </p:nvSpPr>
          <p:spPr bwMode="auto">
            <a:xfrm>
              <a:off x="5183981" y="4495800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9"/>
            <p:cNvSpPr>
              <a:spLocks noChangeArrowheads="1"/>
            </p:cNvSpPr>
            <p:nvPr/>
          </p:nvSpPr>
          <p:spPr bwMode="auto">
            <a:xfrm>
              <a:off x="4791075" y="5342467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11"/>
            <p:cNvSpPr>
              <a:spLocks noChangeArrowheads="1"/>
            </p:cNvSpPr>
            <p:nvPr/>
          </p:nvSpPr>
          <p:spPr bwMode="auto">
            <a:xfrm>
              <a:off x="4648200" y="5003800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14"/>
            <p:cNvSpPr>
              <a:spLocks noChangeArrowheads="1"/>
            </p:cNvSpPr>
            <p:nvPr/>
          </p:nvSpPr>
          <p:spPr bwMode="auto">
            <a:xfrm>
              <a:off x="4719638" y="4529667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17"/>
            <p:cNvSpPr>
              <a:spLocks noChangeArrowheads="1"/>
            </p:cNvSpPr>
            <p:nvPr/>
          </p:nvSpPr>
          <p:spPr bwMode="auto">
            <a:xfrm>
              <a:off x="5434013" y="5274733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18"/>
            <p:cNvSpPr>
              <a:spLocks noChangeArrowheads="1"/>
            </p:cNvSpPr>
            <p:nvPr/>
          </p:nvSpPr>
          <p:spPr bwMode="auto">
            <a:xfrm>
              <a:off x="5719763" y="4563533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6" name="Oval 21"/>
            <p:cNvSpPr>
              <a:spLocks noChangeArrowheads="1"/>
            </p:cNvSpPr>
            <p:nvPr/>
          </p:nvSpPr>
          <p:spPr bwMode="auto">
            <a:xfrm>
              <a:off x="5112544" y="4902200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7" name="Oval 27"/>
            <p:cNvSpPr>
              <a:spLocks noChangeArrowheads="1"/>
            </p:cNvSpPr>
            <p:nvPr/>
          </p:nvSpPr>
          <p:spPr bwMode="auto">
            <a:xfrm>
              <a:off x="5005388" y="5173133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8" name="Oval 28"/>
            <p:cNvSpPr>
              <a:spLocks noChangeArrowheads="1"/>
            </p:cNvSpPr>
            <p:nvPr/>
          </p:nvSpPr>
          <p:spPr bwMode="auto">
            <a:xfrm>
              <a:off x="5576888" y="4868333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9" name="Oval 38"/>
            <p:cNvSpPr>
              <a:spLocks noChangeArrowheads="1"/>
            </p:cNvSpPr>
            <p:nvPr/>
          </p:nvSpPr>
          <p:spPr bwMode="auto">
            <a:xfrm>
              <a:off x="4862513" y="4766733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90" name="Straight Connector 189"/>
            <p:cNvCxnSpPr>
              <a:stCxn id="186" idx="4"/>
              <a:endCxn id="184" idx="0"/>
            </p:cNvCxnSpPr>
            <p:nvPr/>
          </p:nvCxnSpPr>
          <p:spPr>
            <a:xfrm rot="16200000" flipH="1">
              <a:off x="5156597" y="4961599"/>
              <a:ext cx="304800" cy="3214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187" idx="0"/>
              <a:endCxn id="186" idx="3"/>
            </p:cNvCxnSpPr>
            <p:nvPr/>
          </p:nvCxnSpPr>
          <p:spPr>
            <a:xfrm rot="5400000" flipH="1" flipV="1">
              <a:off x="4975496" y="5025624"/>
              <a:ext cx="213119" cy="8189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86" idx="6"/>
              <a:endCxn id="188" idx="2"/>
            </p:cNvCxnSpPr>
            <p:nvPr/>
          </p:nvCxnSpPr>
          <p:spPr>
            <a:xfrm flipV="1">
              <a:off x="5183981" y="4902200"/>
              <a:ext cx="392906" cy="338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183" idx="6"/>
              <a:endCxn id="180" idx="2"/>
            </p:cNvCxnSpPr>
            <p:nvPr/>
          </p:nvCxnSpPr>
          <p:spPr>
            <a:xfrm flipV="1">
              <a:off x="4791075" y="4529667"/>
              <a:ext cx="392906" cy="338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182" idx="7"/>
              <a:endCxn id="189" idx="3"/>
            </p:cNvCxnSpPr>
            <p:nvPr/>
          </p:nvCxnSpPr>
          <p:spPr>
            <a:xfrm rot="5400000" flipH="1" flipV="1">
              <a:off x="4696489" y="4837234"/>
              <a:ext cx="189172" cy="1637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82" idx="4"/>
              <a:endCxn id="181" idx="1"/>
            </p:cNvCxnSpPr>
            <p:nvPr/>
          </p:nvCxnSpPr>
          <p:spPr>
            <a:xfrm rot="16200000" flipH="1">
              <a:off x="4602301" y="5153151"/>
              <a:ext cx="280852" cy="1176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81" idx="7"/>
              <a:endCxn id="187" idx="3"/>
            </p:cNvCxnSpPr>
            <p:nvPr/>
          </p:nvCxnSpPr>
          <p:spPr>
            <a:xfrm rot="5400000" flipH="1" flipV="1">
              <a:off x="4873231" y="5209768"/>
              <a:ext cx="121438" cy="1637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85" idx="4"/>
              <a:endCxn id="188" idx="7"/>
            </p:cNvCxnSpPr>
            <p:nvPr/>
          </p:nvCxnSpPr>
          <p:spPr>
            <a:xfrm rot="5400000">
              <a:off x="5573179" y="4695951"/>
              <a:ext cx="246986" cy="1176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180" idx="5"/>
              <a:endCxn id="188" idx="1"/>
            </p:cNvCxnSpPr>
            <p:nvPr/>
          </p:nvCxnSpPr>
          <p:spPr>
            <a:xfrm rot="16200000" flipH="1">
              <a:off x="5253834" y="4544737"/>
              <a:ext cx="324638" cy="34239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15"/>
          <p:cNvGrpSpPr/>
          <p:nvPr/>
        </p:nvGrpSpPr>
        <p:grpSpPr>
          <a:xfrm>
            <a:off x="8949558" y="4370875"/>
            <a:ext cx="1143001" cy="914400"/>
            <a:chOff x="6096000" y="4495800"/>
            <a:chExt cx="1143001" cy="914400"/>
          </a:xfrm>
        </p:grpSpPr>
        <p:sp>
          <p:nvSpPr>
            <p:cNvPr id="200" name="Oval 4"/>
            <p:cNvSpPr>
              <a:spLocks noChangeArrowheads="1"/>
            </p:cNvSpPr>
            <p:nvPr/>
          </p:nvSpPr>
          <p:spPr bwMode="auto">
            <a:xfrm>
              <a:off x="6631781" y="4495800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1" name="Oval 9"/>
            <p:cNvSpPr>
              <a:spLocks noChangeArrowheads="1"/>
            </p:cNvSpPr>
            <p:nvPr/>
          </p:nvSpPr>
          <p:spPr bwMode="auto">
            <a:xfrm>
              <a:off x="6238875" y="5342467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2" name="Oval 11"/>
            <p:cNvSpPr>
              <a:spLocks noChangeArrowheads="1"/>
            </p:cNvSpPr>
            <p:nvPr/>
          </p:nvSpPr>
          <p:spPr bwMode="auto">
            <a:xfrm>
              <a:off x="6096000" y="5003800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3" name="Oval 14"/>
            <p:cNvSpPr>
              <a:spLocks noChangeArrowheads="1"/>
            </p:cNvSpPr>
            <p:nvPr/>
          </p:nvSpPr>
          <p:spPr bwMode="auto">
            <a:xfrm>
              <a:off x="6167438" y="4529667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4" name="Oval 17"/>
            <p:cNvSpPr>
              <a:spLocks noChangeArrowheads="1"/>
            </p:cNvSpPr>
            <p:nvPr/>
          </p:nvSpPr>
          <p:spPr bwMode="auto">
            <a:xfrm>
              <a:off x="6881813" y="5274733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" name="Oval 18"/>
            <p:cNvSpPr>
              <a:spLocks noChangeArrowheads="1"/>
            </p:cNvSpPr>
            <p:nvPr/>
          </p:nvSpPr>
          <p:spPr bwMode="auto">
            <a:xfrm>
              <a:off x="7167563" y="4563533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6" name="Oval 21"/>
            <p:cNvSpPr>
              <a:spLocks noChangeArrowheads="1"/>
            </p:cNvSpPr>
            <p:nvPr/>
          </p:nvSpPr>
          <p:spPr bwMode="auto">
            <a:xfrm>
              <a:off x="6560344" y="4902200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7" name="Oval 27"/>
            <p:cNvSpPr>
              <a:spLocks noChangeArrowheads="1"/>
            </p:cNvSpPr>
            <p:nvPr/>
          </p:nvSpPr>
          <p:spPr bwMode="auto">
            <a:xfrm>
              <a:off x="6453188" y="5173133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8" name="Oval 28"/>
            <p:cNvSpPr>
              <a:spLocks noChangeArrowheads="1"/>
            </p:cNvSpPr>
            <p:nvPr/>
          </p:nvSpPr>
          <p:spPr bwMode="auto">
            <a:xfrm>
              <a:off x="7024688" y="4868333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9" name="Oval 38"/>
            <p:cNvSpPr>
              <a:spLocks noChangeArrowheads="1"/>
            </p:cNvSpPr>
            <p:nvPr/>
          </p:nvSpPr>
          <p:spPr bwMode="auto">
            <a:xfrm>
              <a:off x="6310313" y="4766733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cxnSp>
          <p:nvCxnSpPr>
            <p:cNvPr id="210" name="Straight Connector 209"/>
            <p:cNvCxnSpPr>
              <a:stCxn id="206" idx="4"/>
              <a:endCxn id="204" idx="0"/>
            </p:cNvCxnSpPr>
            <p:nvPr/>
          </p:nvCxnSpPr>
          <p:spPr>
            <a:xfrm rot="16200000" flipH="1">
              <a:off x="6604397" y="4961599"/>
              <a:ext cx="304800" cy="3214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207" idx="0"/>
              <a:endCxn id="206" idx="3"/>
            </p:cNvCxnSpPr>
            <p:nvPr/>
          </p:nvCxnSpPr>
          <p:spPr>
            <a:xfrm rot="5400000" flipH="1" flipV="1">
              <a:off x="6423296" y="5025624"/>
              <a:ext cx="213119" cy="8189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06" idx="6"/>
              <a:endCxn id="208" idx="2"/>
            </p:cNvCxnSpPr>
            <p:nvPr/>
          </p:nvCxnSpPr>
          <p:spPr>
            <a:xfrm flipV="1">
              <a:off x="6631781" y="4902200"/>
              <a:ext cx="392906" cy="338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00" idx="4"/>
              <a:endCxn id="206" idx="0"/>
            </p:cNvCxnSpPr>
            <p:nvPr/>
          </p:nvCxnSpPr>
          <p:spPr>
            <a:xfrm rot="5400000">
              <a:off x="6462448" y="4697148"/>
              <a:ext cx="338667" cy="7143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02" idx="6"/>
              <a:endCxn id="206" idx="2"/>
            </p:cNvCxnSpPr>
            <p:nvPr/>
          </p:nvCxnSpPr>
          <p:spPr>
            <a:xfrm flipV="1">
              <a:off x="6167438" y="4936067"/>
              <a:ext cx="392906" cy="101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117"/>
          <p:cNvGrpSpPr/>
          <p:nvPr/>
        </p:nvGrpSpPr>
        <p:grpSpPr>
          <a:xfrm>
            <a:off x="10397358" y="4370875"/>
            <a:ext cx="1143001" cy="914400"/>
            <a:chOff x="7543800" y="4495800"/>
            <a:chExt cx="1143001" cy="914400"/>
          </a:xfrm>
        </p:grpSpPr>
        <p:sp>
          <p:nvSpPr>
            <p:cNvPr id="216" name="Oval 11"/>
            <p:cNvSpPr>
              <a:spLocks noChangeArrowheads="1"/>
            </p:cNvSpPr>
            <p:nvPr/>
          </p:nvSpPr>
          <p:spPr bwMode="auto">
            <a:xfrm>
              <a:off x="7543800" y="5003800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7" name="Oval 4"/>
            <p:cNvSpPr>
              <a:spLocks noChangeArrowheads="1"/>
            </p:cNvSpPr>
            <p:nvPr/>
          </p:nvSpPr>
          <p:spPr bwMode="auto">
            <a:xfrm>
              <a:off x="8079581" y="4495800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7686675" y="5342467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9" name="Oval 14"/>
            <p:cNvSpPr>
              <a:spLocks noChangeArrowheads="1"/>
            </p:cNvSpPr>
            <p:nvPr/>
          </p:nvSpPr>
          <p:spPr bwMode="auto">
            <a:xfrm>
              <a:off x="7615238" y="4529667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0" name="Oval 17"/>
            <p:cNvSpPr>
              <a:spLocks noChangeArrowheads="1"/>
            </p:cNvSpPr>
            <p:nvPr/>
          </p:nvSpPr>
          <p:spPr bwMode="auto">
            <a:xfrm>
              <a:off x="8329613" y="5274733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1" name="Oval 18"/>
            <p:cNvSpPr>
              <a:spLocks noChangeArrowheads="1"/>
            </p:cNvSpPr>
            <p:nvPr/>
          </p:nvSpPr>
          <p:spPr bwMode="auto">
            <a:xfrm>
              <a:off x="8615363" y="4563533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2" name="Oval 21"/>
            <p:cNvSpPr>
              <a:spLocks noChangeArrowheads="1"/>
            </p:cNvSpPr>
            <p:nvPr/>
          </p:nvSpPr>
          <p:spPr bwMode="auto">
            <a:xfrm>
              <a:off x="8008144" y="4902200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" name="Oval 27"/>
            <p:cNvSpPr>
              <a:spLocks noChangeArrowheads="1"/>
            </p:cNvSpPr>
            <p:nvPr/>
          </p:nvSpPr>
          <p:spPr bwMode="auto">
            <a:xfrm>
              <a:off x="7900988" y="5173133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4" name="Oval 28"/>
            <p:cNvSpPr>
              <a:spLocks noChangeArrowheads="1"/>
            </p:cNvSpPr>
            <p:nvPr/>
          </p:nvSpPr>
          <p:spPr bwMode="auto">
            <a:xfrm>
              <a:off x="8472488" y="4868333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5" name="Oval 38"/>
            <p:cNvSpPr>
              <a:spLocks noChangeArrowheads="1"/>
            </p:cNvSpPr>
            <p:nvPr/>
          </p:nvSpPr>
          <p:spPr bwMode="auto">
            <a:xfrm>
              <a:off x="7758113" y="4766733"/>
              <a:ext cx="71438" cy="677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cxnSp>
          <p:nvCxnSpPr>
            <p:cNvPr id="226" name="Straight Connector 225"/>
            <p:cNvCxnSpPr>
              <a:stCxn id="222" idx="4"/>
              <a:endCxn id="220" idx="0"/>
            </p:cNvCxnSpPr>
            <p:nvPr/>
          </p:nvCxnSpPr>
          <p:spPr>
            <a:xfrm rot="16200000" flipH="1">
              <a:off x="8052197" y="4961599"/>
              <a:ext cx="304800" cy="32146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222" idx="6"/>
              <a:endCxn id="224" idx="2"/>
            </p:cNvCxnSpPr>
            <p:nvPr/>
          </p:nvCxnSpPr>
          <p:spPr>
            <a:xfrm flipV="1">
              <a:off x="8079581" y="4902200"/>
              <a:ext cx="392906" cy="3386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17" idx="4"/>
              <a:endCxn id="222" idx="0"/>
            </p:cNvCxnSpPr>
            <p:nvPr/>
          </p:nvCxnSpPr>
          <p:spPr>
            <a:xfrm rot="5400000">
              <a:off x="7910248" y="4697148"/>
              <a:ext cx="338667" cy="7143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19" idx="4"/>
              <a:endCxn id="216" idx="0"/>
            </p:cNvCxnSpPr>
            <p:nvPr/>
          </p:nvCxnSpPr>
          <p:spPr>
            <a:xfrm rot="5400000">
              <a:off x="7412038" y="4764881"/>
              <a:ext cx="406400" cy="7143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216" idx="6"/>
              <a:endCxn id="222" idx="2"/>
            </p:cNvCxnSpPr>
            <p:nvPr/>
          </p:nvCxnSpPr>
          <p:spPr>
            <a:xfrm flipV="1">
              <a:off x="7615238" y="4936067"/>
              <a:ext cx="392906" cy="10160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16" idx="7"/>
              <a:endCxn id="225" idx="3"/>
            </p:cNvCxnSpPr>
            <p:nvPr/>
          </p:nvCxnSpPr>
          <p:spPr>
            <a:xfrm rot="5400000" flipH="1" flipV="1">
              <a:off x="7592089" y="4837234"/>
              <a:ext cx="189172" cy="16379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16" idx="5"/>
              <a:endCxn id="223" idx="2"/>
            </p:cNvCxnSpPr>
            <p:nvPr/>
          </p:nvCxnSpPr>
          <p:spPr>
            <a:xfrm rot="16200000" flipH="1">
              <a:off x="7680189" y="4986201"/>
              <a:ext cx="145386" cy="29621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16" idx="4"/>
              <a:endCxn id="218" idx="1"/>
            </p:cNvCxnSpPr>
            <p:nvPr/>
          </p:nvCxnSpPr>
          <p:spPr>
            <a:xfrm rot="16200000" flipH="1">
              <a:off x="7497901" y="5153151"/>
              <a:ext cx="280852" cy="11761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>
              <a:stCxn id="220" idx="7"/>
              <a:endCxn id="224" idx="4"/>
            </p:cNvCxnSpPr>
            <p:nvPr/>
          </p:nvCxnSpPr>
          <p:spPr>
            <a:xfrm rot="5400000" flipH="1" flipV="1">
              <a:off x="8275104" y="5051551"/>
              <a:ext cx="348586" cy="11761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TextBox 234"/>
          <p:cNvSpPr txBox="1"/>
          <p:nvPr/>
        </p:nvSpPr>
        <p:spPr>
          <a:xfrm>
            <a:off x="7594241" y="5437675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/>
              </a:rPr>
              <a:t>p</a:t>
            </a:r>
            <a:r>
              <a:rPr lang="en-US" sz="1400" baseline="-25000" dirty="0" smtClean="0">
                <a:latin typeface="Calibri"/>
              </a:rPr>
              <a:t>1</a:t>
            </a:r>
            <a:r>
              <a:rPr lang="en-US" sz="1400" dirty="0" smtClean="0"/>
              <a:t> = 0.1</a:t>
            </a:r>
            <a:endParaRPr lang="en-US" sz="1400" dirty="0"/>
          </a:p>
        </p:txBody>
      </p:sp>
      <p:sp>
        <p:nvSpPr>
          <p:cNvPr id="236" name="TextBox 235"/>
          <p:cNvSpPr txBox="1"/>
          <p:nvPr/>
        </p:nvSpPr>
        <p:spPr>
          <a:xfrm>
            <a:off x="9026879" y="5437675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/>
              </a:rPr>
              <a:t>p</a:t>
            </a:r>
            <a:r>
              <a:rPr lang="en-US" sz="1400" baseline="-25000" dirty="0" smtClean="0">
                <a:latin typeface="Calibri"/>
              </a:rPr>
              <a:t>2</a:t>
            </a:r>
            <a:r>
              <a:rPr lang="en-US" sz="1400" dirty="0" smtClean="0"/>
              <a:t> = 0.6</a:t>
            </a:r>
            <a:endParaRPr lang="en-US" sz="1400" dirty="0"/>
          </a:p>
        </p:txBody>
      </p:sp>
      <p:sp>
        <p:nvSpPr>
          <p:cNvPr id="237" name="TextBox 236"/>
          <p:cNvSpPr txBox="1"/>
          <p:nvPr/>
        </p:nvSpPr>
        <p:spPr>
          <a:xfrm>
            <a:off x="10322279" y="5437675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/>
              </a:rPr>
              <a:t>p</a:t>
            </a:r>
            <a:r>
              <a:rPr lang="en-US" sz="1400" baseline="-25000" dirty="0" smtClean="0">
                <a:latin typeface="Calibri"/>
              </a:rPr>
              <a:t>3</a:t>
            </a:r>
            <a:r>
              <a:rPr lang="en-US" sz="1400" dirty="0" smtClean="0"/>
              <a:t> = 0.3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208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235" grpId="0"/>
      <p:bldP spid="236" grpId="0"/>
      <p:bldP spid="2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1828800"/>
            <a:ext cx="7848600" cy="4572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7483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Boolean variable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x(v</a:t>
            </a:r>
            <a:r>
              <a:rPr lang="en-US" sz="2000" dirty="0">
                <a:solidFill>
                  <a:srgbClr val="FF0000"/>
                </a:solidFill>
              </a:rPr>
              <a:t>) = 1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/>
              <a:t>iff</a:t>
            </a:r>
            <a:r>
              <a:rPr lang="en-US" sz="2000" dirty="0"/>
              <a:t> vertex v chosen in the vertex cover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0" y="4543454"/>
            <a:ext cx="2057400" cy="152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38401" y="4981544"/>
            <a:ext cx="656949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Taking all the vertices such that </a:t>
            </a:r>
            <a:r>
              <a:rPr lang="en-US" dirty="0">
                <a:solidFill>
                  <a:srgbClr val="C00000"/>
                </a:solidFill>
              </a:rPr>
              <a:t>x*(v) ≥ ½ </a:t>
            </a:r>
            <a:r>
              <a:rPr lang="en-US" dirty="0"/>
              <a:t>will give a feasible solution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1" y="5497324"/>
            <a:ext cx="453361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at most twice the optimum LP solution, </a:t>
            </a:r>
            <a:br>
              <a:rPr lang="en-US" dirty="0"/>
            </a:br>
            <a:r>
              <a:rPr lang="en-US" dirty="0"/>
              <a:t>	hence at most twice integer solution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1" y="4371944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x ≥ 0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600200" y="2543145"/>
            <a:ext cx="8229600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2000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 smtClean="0"/>
              <a:t>minimize </a:t>
            </a:r>
            <a:r>
              <a:rPr lang="en-US" sz="2000" dirty="0">
                <a:latin typeface="Symbol"/>
                <a:sym typeface="Symbol"/>
              </a:rPr>
              <a:t></a:t>
            </a:r>
            <a:r>
              <a:rPr lang="en-US" sz="2000" dirty="0"/>
              <a:t> </a:t>
            </a:r>
            <a:r>
              <a:rPr lang="en-US" sz="2000" baseline="-25000" dirty="0"/>
              <a:t>v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  <a:latin typeface="Calibri"/>
              </a:rPr>
              <a:t>c(v</a:t>
            </a:r>
            <a:r>
              <a:rPr lang="en-US" sz="2000" dirty="0">
                <a:solidFill>
                  <a:srgbClr val="00B0F0"/>
                </a:solidFill>
              </a:rPr>
              <a:t>) </a:t>
            </a:r>
            <a:r>
              <a:rPr lang="en-US" sz="2000" dirty="0">
                <a:solidFill>
                  <a:srgbClr val="00B0F0"/>
                </a:solidFill>
                <a:latin typeface="Calibri"/>
              </a:rPr>
              <a:t>x(v</a:t>
            </a:r>
            <a:r>
              <a:rPr lang="en-US" sz="2000" dirty="0">
                <a:solidFill>
                  <a:srgbClr val="00B0F0"/>
                </a:solidFill>
              </a:rPr>
              <a:t>)</a:t>
            </a:r>
            <a:r>
              <a:rPr lang="en-US" sz="2000" dirty="0"/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/>
              <a:t>	subject to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/>
              <a:t>		</a:t>
            </a:r>
            <a:r>
              <a:rPr lang="en-US" sz="2000" dirty="0">
                <a:solidFill>
                  <a:srgbClr val="00B050"/>
                </a:solidFill>
                <a:latin typeface="Calibri"/>
              </a:rPr>
              <a:t>x(v</a:t>
            </a:r>
            <a:r>
              <a:rPr lang="en-US" sz="2000" dirty="0">
                <a:solidFill>
                  <a:srgbClr val="00B050"/>
                </a:solidFill>
              </a:rPr>
              <a:t>) </a:t>
            </a:r>
            <a:r>
              <a:rPr lang="en-US" sz="2000" dirty="0"/>
              <a:t>+ 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x(w</a:t>
            </a:r>
            <a:r>
              <a:rPr lang="en-US" sz="2000" dirty="0">
                <a:solidFill>
                  <a:srgbClr val="C00000"/>
                </a:solidFill>
              </a:rPr>
              <a:t>)  </a:t>
            </a:r>
            <a:r>
              <a:rPr lang="en-US" sz="2000" dirty="0"/>
              <a:t>≥ 1	for each edge (</a:t>
            </a:r>
            <a:r>
              <a:rPr lang="en-US" sz="2000" dirty="0" err="1"/>
              <a:t>v,w</a:t>
            </a:r>
            <a:r>
              <a:rPr lang="en-US" sz="2000" dirty="0"/>
              <a:t>) in edge set E</a:t>
            </a:r>
            <a:endParaRPr lang="en-US" sz="2000" baseline="-25000" dirty="0">
              <a:latin typeface="Calibri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/>
              <a:t>	and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/>
              <a:t>		</a:t>
            </a:r>
            <a:r>
              <a:rPr lang="en-US" sz="2000" dirty="0" err="1"/>
              <a:t>x’s</a:t>
            </a:r>
            <a:r>
              <a:rPr lang="en-US" sz="2000" dirty="0"/>
              <a:t> are in {0,1}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275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approximating deterministic vertex cover?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169011" y="3539270"/>
            <a:ext cx="1338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relaxation!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1905000"/>
            <a:ext cx="7848600" cy="6858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7483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Boolean variable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x(v</a:t>
            </a:r>
            <a:r>
              <a:rPr lang="en-US" sz="2000" dirty="0">
                <a:solidFill>
                  <a:srgbClr val="FF0000"/>
                </a:solidFill>
              </a:rPr>
              <a:t>) = 1 </a:t>
            </a:r>
            <a:r>
              <a:rPr lang="en-US" sz="2000" dirty="0" err="1"/>
              <a:t>iff</a:t>
            </a:r>
            <a:r>
              <a:rPr lang="en-US" sz="2000" dirty="0"/>
              <a:t> v chosen on Monday, 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y</a:t>
            </a:r>
            <a:r>
              <a:rPr lang="en-US" sz="2000" baseline="-25000" dirty="0" err="1">
                <a:solidFill>
                  <a:srgbClr val="FF0000"/>
                </a:solidFill>
                <a:latin typeface="Calibri"/>
              </a:rPr>
              <a:t>k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(v</a:t>
            </a:r>
            <a:r>
              <a:rPr lang="en-US" sz="2000" dirty="0">
                <a:solidFill>
                  <a:srgbClr val="FF0000"/>
                </a:solidFill>
              </a:rPr>
              <a:t>) = 1 </a:t>
            </a:r>
            <a:r>
              <a:rPr lang="en-US" sz="2000" dirty="0" err="1"/>
              <a:t>iff</a:t>
            </a:r>
            <a:r>
              <a:rPr lang="en-US" sz="2000" dirty="0"/>
              <a:t> v chosen on Tuesday if scenario k realized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minimize </a:t>
            </a:r>
            <a:r>
              <a:rPr lang="en-US" sz="2000" dirty="0">
                <a:latin typeface="Symbol"/>
                <a:sym typeface="Symbol"/>
              </a:rPr>
              <a:t></a:t>
            </a:r>
            <a:r>
              <a:rPr lang="en-US" sz="2000" dirty="0"/>
              <a:t> </a:t>
            </a:r>
            <a:r>
              <a:rPr lang="en-US" sz="2000" baseline="-25000" dirty="0"/>
              <a:t>v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  <a:latin typeface="Calibri"/>
              </a:rPr>
              <a:t>c(v</a:t>
            </a:r>
            <a:r>
              <a:rPr lang="en-US" sz="2000" dirty="0">
                <a:solidFill>
                  <a:srgbClr val="00B0F0"/>
                </a:solidFill>
              </a:rPr>
              <a:t>) </a:t>
            </a:r>
            <a:r>
              <a:rPr lang="en-US" sz="2000" dirty="0">
                <a:solidFill>
                  <a:srgbClr val="00B0F0"/>
                </a:solidFill>
                <a:latin typeface="Calibri"/>
              </a:rPr>
              <a:t>x(v</a:t>
            </a:r>
            <a:r>
              <a:rPr lang="en-US" sz="2000" dirty="0">
                <a:solidFill>
                  <a:srgbClr val="00B0F0"/>
                </a:solidFill>
              </a:rPr>
              <a:t>)</a:t>
            </a:r>
            <a:r>
              <a:rPr lang="en-US" sz="2000" dirty="0"/>
              <a:t> + </a:t>
            </a:r>
            <a:r>
              <a:rPr lang="en-US" sz="2000" dirty="0">
                <a:latin typeface="Symbol"/>
                <a:sym typeface="Symbol"/>
              </a:rPr>
              <a:t></a:t>
            </a:r>
            <a:r>
              <a:rPr lang="en-US" sz="2000" dirty="0"/>
              <a:t> </a:t>
            </a:r>
            <a:r>
              <a:rPr lang="en-US" sz="2000" baseline="-25000" dirty="0"/>
              <a:t>k</a:t>
            </a:r>
            <a:r>
              <a:rPr lang="en-US" sz="2000" dirty="0"/>
              <a:t> </a:t>
            </a:r>
            <a:r>
              <a:rPr lang="en-US" sz="2000" dirty="0" err="1">
                <a:latin typeface="Calibri"/>
              </a:rPr>
              <a:t>p</a:t>
            </a:r>
            <a:r>
              <a:rPr lang="en-US" sz="2000" baseline="-25000" dirty="0" err="1">
                <a:latin typeface="Calibri"/>
              </a:rPr>
              <a:t>k</a:t>
            </a:r>
            <a:r>
              <a:rPr lang="en-US" sz="2000" dirty="0"/>
              <a:t> [ </a:t>
            </a:r>
            <a:r>
              <a:rPr lang="en-US" sz="2000" dirty="0">
                <a:solidFill>
                  <a:srgbClr val="7030A0"/>
                </a:solidFill>
                <a:latin typeface="Symbol"/>
                <a:sym typeface="Symbol"/>
              </a:rPr>
              <a:t>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baseline="-25000" dirty="0">
                <a:solidFill>
                  <a:srgbClr val="7030A0"/>
                </a:solidFill>
              </a:rPr>
              <a:t>v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alibri"/>
              </a:rPr>
              <a:t>c</a:t>
            </a:r>
            <a:r>
              <a:rPr lang="en-US" sz="2000" baseline="-25000" dirty="0">
                <a:solidFill>
                  <a:srgbClr val="7030A0"/>
                </a:solidFill>
                <a:latin typeface="Calibri"/>
              </a:rPr>
              <a:t>k</a:t>
            </a:r>
            <a:r>
              <a:rPr lang="en-US" sz="2000" dirty="0">
                <a:solidFill>
                  <a:srgbClr val="7030A0"/>
                </a:solidFill>
                <a:latin typeface="Calibri"/>
              </a:rPr>
              <a:t>(v</a:t>
            </a:r>
            <a:r>
              <a:rPr lang="en-US" sz="2000" dirty="0">
                <a:solidFill>
                  <a:srgbClr val="7030A0"/>
                </a:solidFill>
              </a:rPr>
              <a:t>) </a:t>
            </a:r>
            <a:r>
              <a:rPr lang="en-US" sz="2000" dirty="0" err="1">
                <a:solidFill>
                  <a:srgbClr val="7030A0"/>
                </a:solidFill>
                <a:latin typeface="Calibri"/>
              </a:rPr>
              <a:t>y</a:t>
            </a:r>
            <a:r>
              <a:rPr lang="en-US" sz="2000" baseline="-25000" dirty="0" err="1">
                <a:solidFill>
                  <a:srgbClr val="7030A0"/>
                </a:solidFill>
                <a:latin typeface="Calibri"/>
              </a:rPr>
              <a:t>k</a:t>
            </a:r>
            <a:r>
              <a:rPr lang="en-US" sz="2000" dirty="0">
                <a:solidFill>
                  <a:srgbClr val="7030A0"/>
                </a:solidFill>
                <a:latin typeface="Calibri"/>
              </a:rPr>
              <a:t>(v</a:t>
            </a:r>
            <a:r>
              <a:rPr lang="en-US" sz="2000" dirty="0">
                <a:solidFill>
                  <a:srgbClr val="7030A0"/>
                </a:solidFill>
              </a:rPr>
              <a:t>) </a:t>
            </a:r>
            <a:r>
              <a:rPr lang="en-US" sz="2000" dirty="0"/>
              <a:t>]</a:t>
            </a:r>
          </a:p>
          <a:p>
            <a:pPr>
              <a:buNone/>
            </a:pPr>
            <a:r>
              <a:rPr lang="en-US" sz="2000" dirty="0"/>
              <a:t>	subject to</a:t>
            </a:r>
          </a:p>
          <a:p>
            <a:pPr>
              <a:buNone/>
            </a:pPr>
            <a:r>
              <a:rPr lang="en-US" sz="2000" dirty="0"/>
              <a:t>		[ </a:t>
            </a:r>
            <a:r>
              <a:rPr lang="en-US" sz="2000" dirty="0">
                <a:solidFill>
                  <a:srgbClr val="00B050"/>
                </a:solidFill>
                <a:latin typeface="Calibri"/>
              </a:rPr>
              <a:t>x(v</a:t>
            </a:r>
            <a:r>
              <a:rPr lang="en-US" sz="2000" dirty="0">
                <a:solidFill>
                  <a:srgbClr val="00B050"/>
                </a:solidFill>
              </a:rPr>
              <a:t>) + </a:t>
            </a:r>
            <a:r>
              <a:rPr lang="en-US" sz="2000" dirty="0" err="1">
                <a:solidFill>
                  <a:srgbClr val="00B050"/>
                </a:solidFill>
                <a:latin typeface="Calibri"/>
              </a:rPr>
              <a:t>y</a:t>
            </a:r>
            <a:r>
              <a:rPr lang="en-US" sz="2000" baseline="-25000" dirty="0" err="1">
                <a:solidFill>
                  <a:srgbClr val="00B050"/>
                </a:solidFill>
                <a:latin typeface="Calibri"/>
              </a:rPr>
              <a:t>k</a:t>
            </a:r>
            <a:r>
              <a:rPr lang="en-US" sz="2000" dirty="0">
                <a:solidFill>
                  <a:srgbClr val="00B050"/>
                </a:solidFill>
                <a:latin typeface="Calibri"/>
              </a:rPr>
              <a:t>(v</a:t>
            </a:r>
            <a:r>
              <a:rPr lang="en-US" sz="2000" dirty="0">
                <a:solidFill>
                  <a:srgbClr val="00B050"/>
                </a:solidFill>
              </a:rPr>
              <a:t>) </a:t>
            </a:r>
            <a:r>
              <a:rPr lang="en-US" sz="2000" dirty="0"/>
              <a:t>] + [ 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x(w</a:t>
            </a:r>
            <a:r>
              <a:rPr lang="en-US" sz="2000" dirty="0">
                <a:solidFill>
                  <a:srgbClr val="C00000"/>
                </a:solidFill>
              </a:rPr>
              <a:t>) + </a:t>
            </a:r>
            <a:r>
              <a:rPr lang="en-US" sz="2000" dirty="0" err="1">
                <a:solidFill>
                  <a:srgbClr val="C00000"/>
                </a:solidFill>
                <a:latin typeface="Calibri"/>
              </a:rPr>
              <a:t>y</a:t>
            </a:r>
            <a:r>
              <a:rPr lang="en-US" sz="2000" baseline="-25000" dirty="0" err="1">
                <a:solidFill>
                  <a:srgbClr val="C00000"/>
                </a:solidFill>
                <a:latin typeface="Calibri"/>
              </a:rPr>
              <a:t>k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(w</a:t>
            </a:r>
            <a:r>
              <a:rPr lang="en-US" sz="2000" dirty="0">
                <a:solidFill>
                  <a:srgbClr val="C00000"/>
                </a:solidFill>
              </a:rPr>
              <a:t>) </a:t>
            </a:r>
            <a:r>
              <a:rPr lang="en-US" sz="2000" dirty="0"/>
              <a:t>]  ≥ 1	</a:t>
            </a:r>
            <a:r>
              <a:rPr lang="en-US" sz="2000" dirty="0" err="1"/>
              <a:t>forall</a:t>
            </a:r>
            <a:r>
              <a:rPr lang="en-US" sz="2000" dirty="0"/>
              <a:t> scenario k, edge (</a:t>
            </a:r>
            <a:r>
              <a:rPr lang="en-US" sz="2000" dirty="0" err="1"/>
              <a:t>v,w</a:t>
            </a:r>
            <a:r>
              <a:rPr lang="en-US" sz="2000" dirty="0"/>
              <a:t>) in </a:t>
            </a:r>
            <a:r>
              <a:rPr lang="en-US" sz="2000" dirty="0" err="1">
                <a:latin typeface="Calibri"/>
              </a:rPr>
              <a:t>E</a:t>
            </a:r>
            <a:r>
              <a:rPr lang="en-US" sz="2000" baseline="-25000" dirty="0" err="1">
                <a:latin typeface="Calibri"/>
              </a:rPr>
              <a:t>k</a:t>
            </a:r>
            <a:endParaRPr lang="en-US" sz="2000" baseline="-25000" dirty="0">
              <a:latin typeface="Calibri"/>
            </a:endParaRPr>
          </a:p>
          <a:p>
            <a:pPr>
              <a:buNone/>
            </a:pPr>
            <a:r>
              <a:rPr lang="en-US" sz="2000" dirty="0"/>
              <a:t>	and</a:t>
            </a:r>
          </a:p>
          <a:p>
            <a:pPr>
              <a:buNone/>
            </a:pPr>
            <a:r>
              <a:rPr lang="en-US" sz="2000" dirty="0"/>
              <a:t>		</a:t>
            </a:r>
            <a:r>
              <a:rPr lang="en-US" sz="2000" dirty="0" err="1"/>
              <a:t>x’s</a:t>
            </a:r>
            <a:r>
              <a:rPr lang="en-US" sz="2000" dirty="0"/>
              <a:t>, </a:t>
            </a:r>
            <a:r>
              <a:rPr lang="en-US" sz="2000" dirty="0" err="1"/>
              <a:t>y’s</a:t>
            </a:r>
            <a:r>
              <a:rPr lang="en-US" sz="2000" dirty="0"/>
              <a:t> are Boolean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996184" y="5102352"/>
            <a:ext cx="2057400" cy="152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same idea for stochastic vertex cover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266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81200" y="179863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minimize </a:t>
            </a:r>
            <a:r>
              <a:rPr lang="en-US" sz="2000" dirty="0">
                <a:latin typeface="Symbol"/>
                <a:sym typeface="Symbol"/>
              </a:rPr>
              <a:t></a:t>
            </a:r>
            <a:r>
              <a:rPr lang="en-US" sz="2000" dirty="0"/>
              <a:t> </a:t>
            </a:r>
            <a:r>
              <a:rPr lang="en-US" sz="2000" baseline="-25000" dirty="0"/>
              <a:t>v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  <a:latin typeface="Calibri"/>
              </a:rPr>
              <a:t>c(v</a:t>
            </a:r>
            <a:r>
              <a:rPr lang="en-US" sz="2000" dirty="0">
                <a:solidFill>
                  <a:srgbClr val="00B0F0"/>
                </a:solidFill>
              </a:rPr>
              <a:t>) </a:t>
            </a:r>
            <a:r>
              <a:rPr lang="en-US" sz="2000" dirty="0">
                <a:solidFill>
                  <a:srgbClr val="00B0F0"/>
                </a:solidFill>
                <a:latin typeface="Calibri"/>
              </a:rPr>
              <a:t>x(v</a:t>
            </a:r>
            <a:r>
              <a:rPr lang="en-US" sz="2000" dirty="0">
                <a:solidFill>
                  <a:srgbClr val="00B0F0"/>
                </a:solidFill>
              </a:rPr>
              <a:t>)</a:t>
            </a:r>
            <a:r>
              <a:rPr lang="en-US" sz="2000" dirty="0"/>
              <a:t> + </a:t>
            </a:r>
            <a:r>
              <a:rPr lang="en-US" sz="2000" dirty="0">
                <a:latin typeface="Symbol"/>
                <a:sym typeface="Symbol"/>
              </a:rPr>
              <a:t></a:t>
            </a:r>
            <a:r>
              <a:rPr lang="en-US" sz="2000" dirty="0"/>
              <a:t> </a:t>
            </a:r>
            <a:r>
              <a:rPr lang="en-US" sz="2000" baseline="-25000" dirty="0"/>
              <a:t>k</a:t>
            </a:r>
            <a:r>
              <a:rPr lang="en-US" sz="2000" dirty="0"/>
              <a:t> </a:t>
            </a:r>
            <a:r>
              <a:rPr lang="en-US" sz="2000" dirty="0" err="1">
                <a:latin typeface="Calibri"/>
              </a:rPr>
              <a:t>p</a:t>
            </a:r>
            <a:r>
              <a:rPr lang="en-US" sz="2000" baseline="-25000" dirty="0" err="1">
                <a:latin typeface="Calibri"/>
              </a:rPr>
              <a:t>k</a:t>
            </a:r>
            <a:r>
              <a:rPr lang="en-US" sz="2000" dirty="0"/>
              <a:t> [ </a:t>
            </a:r>
            <a:r>
              <a:rPr lang="en-US" sz="2000" dirty="0">
                <a:solidFill>
                  <a:srgbClr val="7030A0"/>
                </a:solidFill>
                <a:latin typeface="Symbol"/>
                <a:sym typeface="Symbol"/>
              </a:rPr>
              <a:t>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baseline="-25000" dirty="0">
                <a:solidFill>
                  <a:srgbClr val="7030A0"/>
                </a:solidFill>
              </a:rPr>
              <a:t>v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alibri"/>
              </a:rPr>
              <a:t>c</a:t>
            </a:r>
            <a:r>
              <a:rPr lang="en-US" sz="2000" baseline="-25000" dirty="0">
                <a:solidFill>
                  <a:srgbClr val="7030A0"/>
                </a:solidFill>
                <a:latin typeface="Calibri"/>
              </a:rPr>
              <a:t>k</a:t>
            </a:r>
            <a:r>
              <a:rPr lang="en-US" sz="2000" dirty="0">
                <a:solidFill>
                  <a:srgbClr val="7030A0"/>
                </a:solidFill>
                <a:latin typeface="Calibri"/>
              </a:rPr>
              <a:t>(v</a:t>
            </a:r>
            <a:r>
              <a:rPr lang="en-US" sz="2000" dirty="0">
                <a:solidFill>
                  <a:srgbClr val="7030A0"/>
                </a:solidFill>
              </a:rPr>
              <a:t>) </a:t>
            </a:r>
            <a:r>
              <a:rPr lang="en-US" sz="2000" dirty="0" err="1">
                <a:solidFill>
                  <a:srgbClr val="7030A0"/>
                </a:solidFill>
                <a:latin typeface="Calibri"/>
              </a:rPr>
              <a:t>y</a:t>
            </a:r>
            <a:r>
              <a:rPr lang="en-US" sz="2000" baseline="-25000" dirty="0" err="1">
                <a:solidFill>
                  <a:srgbClr val="7030A0"/>
                </a:solidFill>
                <a:latin typeface="Calibri"/>
              </a:rPr>
              <a:t>k</a:t>
            </a:r>
            <a:r>
              <a:rPr lang="en-US" sz="2000" dirty="0">
                <a:solidFill>
                  <a:srgbClr val="7030A0"/>
                </a:solidFill>
                <a:latin typeface="Calibri"/>
              </a:rPr>
              <a:t>(v</a:t>
            </a:r>
            <a:r>
              <a:rPr lang="en-US" sz="2000" dirty="0">
                <a:solidFill>
                  <a:srgbClr val="7030A0"/>
                </a:solidFill>
              </a:rPr>
              <a:t>) </a:t>
            </a:r>
            <a:r>
              <a:rPr lang="en-US" sz="2000" dirty="0"/>
              <a:t>]</a:t>
            </a:r>
          </a:p>
          <a:p>
            <a:pPr>
              <a:buNone/>
            </a:pPr>
            <a:r>
              <a:rPr lang="en-US" sz="2000" dirty="0"/>
              <a:t>	subject to</a:t>
            </a:r>
          </a:p>
          <a:p>
            <a:pPr>
              <a:buNone/>
            </a:pPr>
            <a:r>
              <a:rPr lang="en-US" sz="2000" dirty="0"/>
              <a:t>		[ </a:t>
            </a:r>
            <a:r>
              <a:rPr lang="en-US" sz="2000" dirty="0">
                <a:solidFill>
                  <a:srgbClr val="00B050"/>
                </a:solidFill>
                <a:latin typeface="Calibri"/>
              </a:rPr>
              <a:t>x(v</a:t>
            </a:r>
            <a:r>
              <a:rPr lang="en-US" sz="2000" dirty="0">
                <a:solidFill>
                  <a:srgbClr val="00B050"/>
                </a:solidFill>
              </a:rPr>
              <a:t>) + </a:t>
            </a:r>
            <a:r>
              <a:rPr lang="en-US" sz="2000" dirty="0" err="1">
                <a:solidFill>
                  <a:srgbClr val="00B050"/>
                </a:solidFill>
                <a:latin typeface="Calibri"/>
              </a:rPr>
              <a:t>y</a:t>
            </a:r>
            <a:r>
              <a:rPr lang="en-US" sz="2000" baseline="-25000" dirty="0" err="1">
                <a:solidFill>
                  <a:srgbClr val="00B050"/>
                </a:solidFill>
                <a:latin typeface="Calibri"/>
              </a:rPr>
              <a:t>k</a:t>
            </a:r>
            <a:r>
              <a:rPr lang="en-US" sz="2000" dirty="0">
                <a:solidFill>
                  <a:srgbClr val="00B050"/>
                </a:solidFill>
                <a:latin typeface="Calibri"/>
              </a:rPr>
              <a:t>(v</a:t>
            </a:r>
            <a:r>
              <a:rPr lang="en-US" sz="2000" dirty="0">
                <a:solidFill>
                  <a:srgbClr val="00B050"/>
                </a:solidFill>
              </a:rPr>
              <a:t>) </a:t>
            </a:r>
            <a:r>
              <a:rPr lang="en-US" sz="2000" dirty="0"/>
              <a:t>] + [ 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x(w</a:t>
            </a:r>
            <a:r>
              <a:rPr lang="en-US" sz="2000" dirty="0">
                <a:solidFill>
                  <a:srgbClr val="C00000"/>
                </a:solidFill>
              </a:rPr>
              <a:t>) + </a:t>
            </a:r>
            <a:r>
              <a:rPr lang="en-US" sz="2000" dirty="0" err="1">
                <a:solidFill>
                  <a:srgbClr val="C00000"/>
                </a:solidFill>
                <a:latin typeface="Calibri"/>
              </a:rPr>
              <a:t>y</a:t>
            </a:r>
            <a:r>
              <a:rPr lang="en-US" sz="2000" baseline="-25000" dirty="0" err="1">
                <a:solidFill>
                  <a:srgbClr val="C00000"/>
                </a:solidFill>
                <a:latin typeface="Calibri"/>
              </a:rPr>
              <a:t>k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(w</a:t>
            </a:r>
            <a:r>
              <a:rPr lang="en-US" sz="2000" dirty="0">
                <a:solidFill>
                  <a:srgbClr val="C00000"/>
                </a:solidFill>
              </a:rPr>
              <a:t>) </a:t>
            </a:r>
            <a:r>
              <a:rPr lang="en-US" sz="2000" dirty="0"/>
              <a:t>]  ≥ 1	</a:t>
            </a:r>
            <a:r>
              <a:rPr lang="en-US" sz="2000" dirty="0" err="1"/>
              <a:t>forall</a:t>
            </a:r>
            <a:r>
              <a:rPr lang="en-US" sz="2000" dirty="0"/>
              <a:t> scenario k, edge (</a:t>
            </a:r>
            <a:r>
              <a:rPr lang="en-US" sz="2000" dirty="0" err="1"/>
              <a:t>v,w</a:t>
            </a:r>
            <a:r>
              <a:rPr lang="en-US" sz="2000" dirty="0"/>
              <a:t>) in </a:t>
            </a:r>
            <a:r>
              <a:rPr lang="en-US" sz="2000" dirty="0" err="1">
                <a:latin typeface="Calibri"/>
              </a:rPr>
              <a:t>E</a:t>
            </a:r>
            <a:r>
              <a:rPr lang="en-US" sz="2000" baseline="-25000" dirty="0" err="1">
                <a:latin typeface="Calibri"/>
              </a:rPr>
              <a:t>k</a:t>
            </a:r>
            <a:endParaRPr lang="en-US" sz="2000" baseline="-25000" dirty="0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9459" y="4648200"/>
            <a:ext cx="563077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Now choose </a:t>
            </a:r>
            <a:r>
              <a:rPr lang="en-US" dirty="0">
                <a:latin typeface="Calibri"/>
              </a:rPr>
              <a:t>V</a:t>
            </a:r>
            <a:r>
              <a:rPr lang="en-US" baseline="-25000" dirty="0">
                <a:latin typeface="Calibri"/>
              </a:rPr>
              <a:t>0</a:t>
            </a:r>
            <a:r>
              <a:rPr lang="en-US" dirty="0"/>
              <a:t> = { v | </a:t>
            </a:r>
            <a:r>
              <a:rPr lang="en-US" dirty="0">
                <a:latin typeface="Calibri"/>
              </a:rPr>
              <a:t>x*(v</a:t>
            </a:r>
            <a:r>
              <a:rPr lang="en-US" dirty="0"/>
              <a:t>) ≥ ¼ }, and </a:t>
            </a:r>
            <a:r>
              <a:rPr lang="en-US" dirty="0" err="1">
                <a:latin typeface="Calibri"/>
              </a:rPr>
              <a:t>V</a:t>
            </a:r>
            <a:r>
              <a:rPr lang="en-US" baseline="-25000" dirty="0" err="1">
                <a:latin typeface="Calibri"/>
              </a:rPr>
              <a:t>k</a:t>
            </a:r>
            <a:r>
              <a:rPr lang="en-US" dirty="0"/>
              <a:t> = { v | </a:t>
            </a:r>
            <a:r>
              <a:rPr lang="en-US" dirty="0">
                <a:latin typeface="Calibri"/>
              </a:rPr>
              <a:t>y*</a:t>
            </a:r>
            <a:r>
              <a:rPr lang="en-US" baseline="-25000" dirty="0">
                <a:latin typeface="Calibri"/>
              </a:rPr>
              <a:t>k</a:t>
            </a:r>
            <a:r>
              <a:rPr lang="en-US" dirty="0">
                <a:latin typeface="Calibri"/>
              </a:rPr>
              <a:t>(v</a:t>
            </a:r>
            <a:r>
              <a:rPr lang="en-US" dirty="0"/>
              <a:t>) ≥ ¼ 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8840" y="5181601"/>
            <a:ext cx="403976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We are increasing variables by factor of 4</a:t>
            </a:r>
          </a:p>
          <a:p>
            <a:pPr algn="ctr"/>
            <a:r>
              <a:rPr lang="en-US" dirty="0">
                <a:sym typeface="Symbol"/>
              </a:rPr>
              <a:t> we get </a:t>
            </a:r>
            <a:r>
              <a:rPr lang="en-US" dirty="0"/>
              <a:t>a 4-approximation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4942" y="6088618"/>
            <a:ext cx="501816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Exercise: </a:t>
            </a:r>
            <a:r>
              <a:rPr lang="en-US" dirty="0"/>
              <a:t>get a 2-approximation, avoid all extra loss!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same idea for stochastic vertex cover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25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464563"/>
            <a:ext cx="8763000" cy="2107311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Approximation </a:t>
            </a:r>
            <a:r>
              <a:rPr lang="en-US" sz="4800" b="1" dirty="0" smtClean="0">
                <a:solidFill>
                  <a:srgbClr val="0000FF"/>
                </a:solidFill>
              </a:rPr>
              <a:t>Algorithms for</a:t>
            </a:r>
            <a:r>
              <a:rPr lang="en-US" sz="4800" b="1" dirty="0">
                <a:solidFill>
                  <a:srgbClr val="0000FF"/>
                </a:solidFill>
              </a:rPr>
              <a:t/>
            </a:r>
            <a:br>
              <a:rPr lang="en-US" sz="4800" b="1" dirty="0">
                <a:solidFill>
                  <a:srgbClr val="0000FF"/>
                </a:solidFill>
              </a:rPr>
            </a:br>
            <a:r>
              <a:rPr lang="en-US" sz="4800" b="1" dirty="0" smtClean="0">
                <a:solidFill>
                  <a:srgbClr val="0000FF"/>
                </a:solidFill>
              </a:rPr>
              <a:t>Multi-Stage Stochastic Optimization</a:t>
            </a:r>
            <a:br>
              <a:rPr lang="en-US" sz="4800" b="1" dirty="0" smtClean="0">
                <a:solidFill>
                  <a:srgbClr val="0000FF"/>
                </a:solidFill>
              </a:rPr>
            </a:br>
            <a:r>
              <a:rPr lang="en-US" sz="4800" b="1" dirty="0">
                <a:solidFill>
                  <a:srgbClr val="0000FF"/>
                </a:solidFill>
              </a:rPr>
              <a:t/>
            </a:r>
            <a:br>
              <a:rPr lang="en-US" sz="4800" b="1" dirty="0">
                <a:solidFill>
                  <a:srgbClr val="0000FF"/>
                </a:solidFill>
              </a:rPr>
            </a:br>
            <a:r>
              <a:rPr lang="en-US" sz="3100" b="1" dirty="0" smtClean="0">
                <a:solidFill>
                  <a:srgbClr val="0000FF"/>
                </a:solidFill>
              </a:rPr>
              <a:t>{vertex cover, </a:t>
            </a:r>
            <a:r>
              <a:rPr lang="en-US" sz="3100" b="1" dirty="0">
                <a:solidFill>
                  <a:srgbClr val="0000FF"/>
                </a:solidFill>
              </a:rPr>
              <a:t>S</a:t>
            </a:r>
            <a:r>
              <a:rPr lang="en-US" sz="3100" b="1" dirty="0" smtClean="0">
                <a:solidFill>
                  <a:srgbClr val="0000FF"/>
                </a:solidFill>
              </a:rPr>
              <a:t>teiner tree, MSTs}</a:t>
            </a:r>
            <a:br>
              <a:rPr lang="en-US" sz="3100" b="1" dirty="0" smtClean="0">
                <a:solidFill>
                  <a:srgbClr val="0000FF"/>
                </a:solidFill>
              </a:rPr>
            </a:br>
            <a:r>
              <a:rPr lang="en-US" sz="3100" b="1" dirty="0" smtClean="0">
                <a:solidFill>
                  <a:srgbClr val="0000FF"/>
                </a:solidFill>
              </a:rPr>
              <a:t>{LPs, rounding, sampling}</a:t>
            </a:r>
            <a:endParaRPr lang="en-US" sz="3100" b="1" dirty="0">
              <a:solidFill>
                <a:srgbClr val="0000FF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95600" y="4191000"/>
            <a:ext cx="6400800" cy="2133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Anupam Gupta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Carnegie Mellon University</a:t>
            </a:r>
          </a:p>
          <a:p>
            <a:endParaRPr lang="en-US" sz="18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IPCO Summer School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Lecture I</a:t>
            </a:r>
          </a:p>
        </p:txBody>
      </p:sp>
    </p:spTree>
    <p:extLst>
      <p:ext uri="{BB962C8B-B14F-4D97-AF65-F5344CB8AC3E}">
        <p14:creationId xmlns:p14="http://schemas.microsoft.com/office/powerpoint/2010/main" val="226741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stochastic MST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76300" y="1737938"/>
            <a:ext cx="449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C00000"/>
                </a:solidFill>
              </a:rPr>
              <a:t>Input: </a:t>
            </a:r>
            <a:r>
              <a:rPr lang="en-US" sz="2000" dirty="0"/>
              <a:t>graph G = (V,E)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/>
              <a:t>	“Monday” edge lengths </a:t>
            </a:r>
            <a:r>
              <a:rPr lang="en-US" sz="2000" dirty="0" err="1">
                <a:latin typeface="Calibri"/>
              </a:rPr>
              <a:t>c</a:t>
            </a:r>
            <a:r>
              <a:rPr lang="en-US" sz="2000" baseline="-25000" dirty="0" err="1">
                <a:latin typeface="Calibri"/>
              </a:rPr>
              <a:t>M</a:t>
            </a:r>
            <a:r>
              <a:rPr lang="en-US" sz="2000" dirty="0">
                <a:latin typeface="Calibri"/>
              </a:rPr>
              <a:t>(e</a:t>
            </a:r>
            <a:r>
              <a:rPr lang="en-US" sz="2000" dirty="0"/>
              <a:t>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/>
              <a:t>	Scenario k specifies </a:t>
            </a:r>
            <a:r>
              <a:rPr lang="en-US" sz="2000" dirty="0" err="1">
                <a:latin typeface="Calibri"/>
              </a:rPr>
              <a:t>c</a:t>
            </a:r>
            <a:r>
              <a:rPr lang="en-US" sz="2000" baseline="-25000" dirty="0" err="1">
                <a:latin typeface="Calibri"/>
              </a:rPr>
              <a:t>T,k</a:t>
            </a:r>
            <a:r>
              <a:rPr lang="en-US" sz="2000" dirty="0"/>
              <a:t>(e), the edge lengths on Tuesday for that outcome.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C00000"/>
                </a:solidFill>
              </a:rPr>
              <a:t>Output: </a:t>
            </a:r>
            <a:r>
              <a:rPr lang="en-US" sz="2000" dirty="0"/>
              <a:t>pick some edges on Monday, pick some on Tuesday once actual scenario appears.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/>
              <a:t>Minimize expected total edge cost.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90801" y="5562601"/>
            <a:ext cx="686591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We’ll see an approximation algorithm, and a matching hardness result</a:t>
            </a:r>
          </a:p>
          <a:p>
            <a:pPr algn="ctr"/>
            <a:r>
              <a:rPr lang="en-US" b="1" dirty="0"/>
              <a:t>in the explicit scenario model.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534525" y="6406776"/>
            <a:ext cx="2440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Dhamdhere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Ravi Singh 05]</a:t>
            </a:r>
          </a:p>
        </p:txBody>
      </p:sp>
      <p:sp>
        <p:nvSpPr>
          <p:cNvPr id="35" name="Oval 4"/>
          <p:cNvSpPr>
            <a:spLocks noChangeArrowheads="1"/>
          </p:cNvSpPr>
          <p:nvPr/>
        </p:nvSpPr>
        <p:spPr bwMode="auto">
          <a:xfrm>
            <a:off x="9915525" y="1943520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" name="Oval 9"/>
          <p:cNvSpPr>
            <a:spLocks noChangeArrowheads="1"/>
          </p:cNvSpPr>
          <p:nvPr/>
        </p:nvSpPr>
        <p:spPr bwMode="auto">
          <a:xfrm>
            <a:off x="9077325" y="3848520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" name="Oval 11"/>
          <p:cNvSpPr>
            <a:spLocks noChangeArrowheads="1"/>
          </p:cNvSpPr>
          <p:nvPr/>
        </p:nvSpPr>
        <p:spPr bwMode="auto">
          <a:xfrm>
            <a:off x="8772525" y="3086520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8924925" y="2019720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" name="Oval 17"/>
          <p:cNvSpPr>
            <a:spLocks noChangeArrowheads="1"/>
          </p:cNvSpPr>
          <p:nvPr/>
        </p:nvSpPr>
        <p:spPr bwMode="auto">
          <a:xfrm>
            <a:off x="10448925" y="3696120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" name="Oval 18"/>
          <p:cNvSpPr>
            <a:spLocks noChangeArrowheads="1"/>
          </p:cNvSpPr>
          <p:nvPr/>
        </p:nvSpPr>
        <p:spPr bwMode="auto">
          <a:xfrm>
            <a:off x="11058525" y="2095920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" name="Oval 21"/>
          <p:cNvSpPr>
            <a:spLocks noChangeArrowheads="1"/>
          </p:cNvSpPr>
          <p:nvPr/>
        </p:nvSpPr>
        <p:spPr bwMode="auto">
          <a:xfrm>
            <a:off x="9763125" y="2857920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" name="Oval 27"/>
          <p:cNvSpPr>
            <a:spLocks noChangeArrowheads="1"/>
          </p:cNvSpPr>
          <p:nvPr/>
        </p:nvSpPr>
        <p:spPr bwMode="auto">
          <a:xfrm>
            <a:off x="9534525" y="3467520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10753725" y="2781720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" name="Oval 38"/>
          <p:cNvSpPr>
            <a:spLocks noChangeArrowheads="1"/>
          </p:cNvSpPr>
          <p:nvPr/>
        </p:nvSpPr>
        <p:spPr bwMode="auto">
          <a:xfrm>
            <a:off x="9229725" y="2553120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45" name="Straight Connector 44"/>
          <p:cNvCxnSpPr>
            <a:stCxn id="41" idx="4"/>
            <a:endCxn id="39" idx="0"/>
          </p:cNvCxnSpPr>
          <p:nvPr/>
        </p:nvCxnSpPr>
        <p:spPr>
          <a:xfrm rot="16200000" flipH="1">
            <a:off x="9839325" y="3010320"/>
            <a:ext cx="68580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9" idx="2"/>
            <a:endCxn id="42" idx="6"/>
          </p:cNvCxnSpPr>
          <p:nvPr/>
        </p:nvCxnSpPr>
        <p:spPr>
          <a:xfrm rot="10800000">
            <a:off x="9686925" y="3543720"/>
            <a:ext cx="762000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2" idx="0"/>
            <a:endCxn id="41" idx="3"/>
          </p:cNvCxnSpPr>
          <p:nvPr/>
        </p:nvCxnSpPr>
        <p:spPr>
          <a:xfrm rot="5400000" flipH="1" flipV="1">
            <a:off x="9458325" y="3140402"/>
            <a:ext cx="479518" cy="1747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1" idx="6"/>
            <a:endCxn id="43" idx="2"/>
          </p:cNvCxnSpPr>
          <p:nvPr/>
        </p:nvCxnSpPr>
        <p:spPr>
          <a:xfrm flipV="1">
            <a:off x="9915525" y="2857920"/>
            <a:ext cx="8382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8" idx="6"/>
            <a:endCxn id="35" idx="2"/>
          </p:cNvCxnSpPr>
          <p:nvPr/>
        </p:nvCxnSpPr>
        <p:spPr>
          <a:xfrm flipV="1">
            <a:off x="9077325" y="2019720"/>
            <a:ext cx="8382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5" idx="4"/>
            <a:endCxn id="41" idx="0"/>
          </p:cNvCxnSpPr>
          <p:nvPr/>
        </p:nvCxnSpPr>
        <p:spPr>
          <a:xfrm rot="5400000">
            <a:off x="9534525" y="2400720"/>
            <a:ext cx="7620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4" idx="7"/>
            <a:endCxn id="35" idx="2"/>
          </p:cNvCxnSpPr>
          <p:nvPr/>
        </p:nvCxnSpPr>
        <p:spPr>
          <a:xfrm rot="5400000" flipH="1" flipV="1">
            <a:off x="9359807" y="2019720"/>
            <a:ext cx="555718" cy="5557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8" idx="4"/>
            <a:endCxn id="37" idx="0"/>
          </p:cNvCxnSpPr>
          <p:nvPr/>
        </p:nvCxnSpPr>
        <p:spPr>
          <a:xfrm rot="5400000">
            <a:off x="8467725" y="2553120"/>
            <a:ext cx="9144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7" idx="6"/>
            <a:endCxn id="41" idx="2"/>
          </p:cNvCxnSpPr>
          <p:nvPr/>
        </p:nvCxnSpPr>
        <p:spPr>
          <a:xfrm flipV="1">
            <a:off x="8924925" y="2934120"/>
            <a:ext cx="838200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7" idx="7"/>
            <a:endCxn id="44" idx="3"/>
          </p:cNvCxnSpPr>
          <p:nvPr/>
        </p:nvCxnSpPr>
        <p:spPr>
          <a:xfrm rot="5400000" flipH="1" flipV="1">
            <a:off x="8864507" y="2721302"/>
            <a:ext cx="425636" cy="349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7" idx="5"/>
            <a:endCxn id="42" idx="2"/>
          </p:cNvCxnSpPr>
          <p:nvPr/>
        </p:nvCxnSpPr>
        <p:spPr>
          <a:xfrm rot="16200000" flipH="1">
            <a:off x="9055007" y="3064202"/>
            <a:ext cx="327118" cy="6319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7" idx="4"/>
            <a:endCxn id="36" idx="1"/>
          </p:cNvCxnSpPr>
          <p:nvPr/>
        </p:nvCxnSpPr>
        <p:spPr>
          <a:xfrm rot="16200000" flipH="1">
            <a:off x="8658225" y="3429420"/>
            <a:ext cx="631918" cy="2509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6" idx="7"/>
            <a:endCxn id="42" idx="3"/>
          </p:cNvCxnSpPr>
          <p:nvPr/>
        </p:nvCxnSpPr>
        <p:spPr>
          <a:xfrm rot="5400000" flipH="1" flipV="1">
            <a:off x="9245507" y="3559502"/>
            <a:ext cx="273236" cy="349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9" idx="7"/>
            <a:endCxn id="43" idx="4"/>
          </p:cNvCxnSpPr>
          <p:nvPr/>
        </p:nvCxnSpPr>
        <p:spPr>
          <a:xfrm rot="5400000" flipH="1" flipV="1">
            <a:off x="10312307" y="3200820"/>
            <a:ext cx="784318" cy="2509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5" idx="6"/>
            <a:endCxn id="40" idx="2"/>
          </p:cNvCxnSpPr>
          <p:nvPr/>
        </p:nvCxnSpPr>
        <p:spPr>
          <a:xfrm>
            <a:off x="10067925" y="2019720"/>
            <a:ext cx="9906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0" idx="4"/>
            <a:endCxn id="43" idx="7"/>
          </p:cNvCxnSpPr>
          <p:nvPr/>
        </p:nvCxnSpPr>
        <p:spPr>
          <a:xfrm rot="5400000">
            <a:off x="10731407" y="2400720"/>
            <a:ext cx="555718" cy="2509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5" idx="5"/>
            <a:endCxn id="43" idx="1"/>
          </p:cNvCxnSpPr>
          <p:nvPr/>
        </p:nvCxnSpPr>
        <p:spPr>
          <a:xfrm rot="16200000" flipH="1">
            <a:off x="10045607" y="2073602"/>
            <a:ext cx="730436" cy="730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1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idea: write an LP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1" y="1905001"/>
            <a:ext cx="3959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min </a:t>
            </a:r>
            <a:r>
              <a:rPr lang="en-US" sz="2400" dirty="0">
                <a:latin typeface="Symbol"/>
                <a:sym typeface="Symbol"/>
              </a:rPr>
              <a:t></a:t>
            </a:r>
            <a:r>
              <a:rPr lang="en-US" sz="2400" baseline="-25000" dirty="0"/>
              <a:t>e</a:t>
            </a:r>
            <a:r>
              <a:rPr lang="en-US" sz="2000" dirty="0"/>
              <a:t> [ </a:t>
            </a:r>
            <a:r>
              <a:rPr lang="en-US" sz="2000" dirty="0" err="1">
                <a:latin typeface="Calibri"/>
              </a:rPr>
              <a:t>c</a:t>
            </a:r>
            <a:r>
              <a:rPr lang="en-US" sz="2000" baseline="-25000" dirty="0" err="1">
                <a:latin typeface="Calibri"/>
              </a:rPr>
              <a:t>M</a:t>
            </a:r>
            <a:r>
              <a:rPr lang="en-US" sz="2000" dirty="0">
                <a:latin typeface="Calibri"/>
              </a:rPr>
              <a:t>(e</a:t>
            </a:r>
            <a:r>
              <a:rPr lang="en-US" sz="2000" dirty="0"/>
              <a:t>) </a:t>
            </a:r>
            <a:r>
              <a:rPr lang="en-US" sz="2000" dirty="0" err="1">
                <a:latin typeface="Calibri"/>
              </a:rPr>
              <a:t>x</a:t>
            </a:r>
            <a:r>
              <a:rPr lang="en-US" sz="2400" baseline="-25000" dirty="0" err="1">
                <a:latin typeface="Calibri"/>
              </a:rPr>
              <a:t>e</a:t>
            </a:r>
            <a:r>
              <a:rPr lang="en-US" sz="2000" dirty="0"/>
              <a:t> + </a:t>
            </a:r>
            <a:r>
              <a:rPr lang="en-US" sz="2400" dirty="0">
                <a:latin typeface="Symbol"/>
                <a:sym typeface="Symbol"/>
              </a:rPr>
              <a:t></a:t>
            </a:r>
            <a:r>
              <a:rPr lang="en-US" sz="2400" baseline="-25000" dirty="0"/>
              <a:t>k</a:t>
            </a:r>
            <a:r>
              <a:rPr lang="en-US" sz="2000" dirty="0"/>
              <a:t> </a:t>
            </a:r>
            <a:r>
              <a:rPr lang="en-US" sz="2000" dirty="0" err="1">
                <a:latin typeface="Calibri"/>
              </a:rPr>
              <a:t>p</a:t>
            </a:r>
            <a:r>
              <a:rPr lang="en-US" sz="2000" baseline="-25000" dirty="0" err="1">
                <a:latin typeface="Calibri"/>
              </a:rPr>
              <a:t>k</a:t>
            </a:r>
            <a:r>
              <a:rPr lang="en-US" sz="2000" dirty="0"/>
              <a:t> </a:t>
            </a:r>
            <a:r>
              <a:rPr lang="en-US" sz="2000" dirty="0" err="1">
                <a:latin typeface="Calibri"/>
              </a:rPr>
              <a:t>c</a:t>
            </a:r>
            <a:r>
              <a:rPr lang="en-US" sz="2000" baseline="-25000" dirty="0" err="1">
                <a:latin typeface="Calibri"/>
              </a:rPr>
              <a:t>T,k</a:t>
            </a:r>
            <a:r>
              <a:rPr lang="en-US" sz="2000" dirty="0">
                <a:latin typeface="Calibri"/>
              </a:rPr>
              <a:t>(e</a:t>
            </a:r>
            <a:r>
              <a:rPr lang="en-US" sz="2000" dirty="0"/>
              <a:t>) </a:t>
            </a:r>
            <a:r>
              <a:rPr lang="en-US" sz="2000" dirty="0" err="1">
                <a:latin typeface="Calibri"/>
              </a:rPr>
              <a:t>x</a:t>
            </a:r>
            <a:r>
              <a:rPr lang="en-US" sz="2400" baseline="-25000" dirty="0" err="1">
                <a:latin typeface="Calibri"/>
              </a:rPr>
              <a:t>k,e</a:t>
            </a:r>
            <a:r>
              <a:rPr lang="en-US" sz="2000" dirty="0"/>
              <a:t> 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1" y="2662536"/>
            <a:ext cx="6542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/>
                <a:sym typeface="Symbol"/>
              </a:rPr>
              <a:t></a:t>
            </a:r>
            <a:r>
              <a:rPr lang="en-US" sz="2400" baseline="-25000" dirty="0"/>
              <a:t>e in </a:t>
            </a:r>
            <a:r>
              <a:rPr lang="el-GR" sz="2400" baseline="-25000" dirty="0"/>
              <a:t>δ</a:t>
            </a:r>
            <a:r>
              <a:rPr lang="en-US" sz="2400" baseline="-25000" dirty="0"/>
              <a:t>(S)</a:t>
            </a:r>
            <a:r>
              <a:rPr lang="en-US" sz="2000" dirty="0"/>
              <a:t> [ </a:t>
            </a:r>
            <a:r>
              <a:rPr lang="en-US" sz="2000" dirty="0" err="1">
                <a:latin typeface="Calibri"/>
              </a:rPr>
              <a:t>x</a:t>
            </a:r>
            <a:r>
              <a:rPr lang="en-US" sz="2400" baseline="-25000" dirty="0" err="1">
                <a:latin typeface="Calibri"/>
              </a:rPr>
              <a:t>e</a:t>
            </a:r>
            <a:r>
              <a:rPr lang="en-US" sz="2000" dirty="0"/>
              <a:t> + </a:t>
            </a:r>
            <a:r>
              <a:rPr lang="en-US" sz="2000" dirty="0" err="1">
                <a:latin typeface="Calibri"/>
              </a:rPr>
              <a:t>x</a:t>
            </a:r>
            <a:r>
              <a:rPr lang="en-US" sz="2400" baseline="-25000" dirty="0" err="1">
                <a:latin typeface="Calibri"/>
              </a:rPr>
              <a:t>k,e</a:t>
            </a:r>
            <a:r>
              <a:rPr lang="en-US" sz="2000" dirty="0"/>
              <a:t> ] ≥ 1      for all scenarios k, for all cuts (S,S’)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8670" y="3200400"/>
            <a:ext cx="485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/>
              </a:rPr>
              <a:t>x</a:t>
            </a:r>
            <a:r>
              <a:rPr lang="en-US" sz="2400" baseline="-25000" dirty="0" err="1">
                <a:latin typeface="Calibri"/>
              </a:rPr>
              <a:t>e</a:t>
            </a:r>
            <a:r>
              <a:rPr lang="en-US" sz="2000" dirty="0"/>
              <a:t>, </a:t>
            </a:r>
            <a:r>
              <a:rPr lang="en-US" sz="2000" dirty="0" err="1">
                <a:latin typeface="Calibri"/>
              </a:rPr>
              <a:t>x</a:t>
            </a:r>
            <a:r>
              <a:rPr lang="en-US" sz="2400" baseline="-25000" dirty="0" err="1">
                <a:latin typeface="Calibri"/>
              </a:rPr>
              <a:t>k,e</a:t>
            </a:r>
            <a:r>
              <a:rPr lang="en-US" sz="2000" dirty="0"/>
              <a:t> ≥ 0       for all scenarios k, for all edges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1" y="3886200"/>
            <a:ext cx="7860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Again, solve this using an LP solver to get an optimal fractional solution x*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1" y="4343400"/>
            <a:ext cx="1738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How to round?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3600" y="4876800"/>
            <a:ext cx="7446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 fact, how to round such an LP even for basic (non-stochastic) MST? </a:t>
            </a:r>
          </a:p>
        </p:txBody>
      </p:sp>
    </p:spTree>
    <p:extLst>
      <p:ext uri="{BB962C8B-B14F-4D97-AF65-F5344CB8AC3E}">
        <p14:creationId xmlns:p14="http://schemas.microsoft.com/office/powerpoint/2010/main" val="328245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idea: write an LP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1" y="1905001"/>
            <a:ext cx="3959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min </a:t>
            </a:r>
            <a:r>
              <a:rPr lang="en-US" sz="2400" dirty="0">
                <a:latin typeface="Symbol"/>
                <a:sym typeface="Symbol"/>
              </a:rPr>
              <a:t></a:t>
            </a:r>
            <a:r>
              <a:rPr lang="en-US" sz="2400" baseline="-25000" dirty="0"/>
              <a:t>e</a:t>
            </a:r>
            <a:r>
              <a:rPr lang="en-US" sz="2000" dirty="0"/>
              <a:t> [ </a:t>
            </a:r>
            <a:r>
              <a:rPr lang="en-US" sz="2000" dirty="0" err="1">
                <a:latin typeface="Calibri"/>
              </a:rPr>
              <a:t>c</a:t>
            </a:r>
            <a:r>
              <a:rPr lang="en-US" sz="2000" baseline="-25000" dirty="0" err="1">
                <a:latin typeface="Calibri"/>
              </a:rPr>
              <a:t>M</a:t>
            </a:r>
            <a:r>
              <a:rPr lang="en-US" sz="2000" dirty="0">
                <a:latin typeface="Calibri"/>
              </a:rPr>
              <a:t>(e</a:t>
            </a:r>
            <a:r>
              <a:rPr lang="en-US" sz="2000" dirty="0"/>
              <a:t>) </a:t>
            </a:r>
            <a:r>
              <a:rPr lang="en-US" sz="2000" dirty="0" err="1">
                <a:latin typeface="Calibri"/>
              </a:rPr>
              <a:t>x</a:t>
            </a:r>
            <a:r>
              <a:rPr lang="en-US" sz="2400" baseline="-25000" dirty="0" err="1">
                <a:latin typeface="Calibri"/>
              </a:rPr>
              <a:t>e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ymbol"/>
                <a:sym typeface="Symbol"/>
              </a:rPr>
              <a:t></a:t>
            </a:r>
            <a:r>
              <a:rPr lang="en-US" sz="2400" baseline="-25000" dirty="0">
                <a:solidFill>
                  <a:schemeClr val="bg1">
                    <a:lumMod val="85000"/>
                  </a:schemeClr>
                </a:solidFill>
              </a:rPr>
              <a:t>k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alibri"/>
              </a:rPr>
              <a:t>p</a:t>
            </a:r>
            <a:r>
              <a:rPr lang="en-US" sz="2000" baseline="-25000" dirty="0" err="1">
                <a:solidFill>
                  <a:schemeClr val="bg1">
                    <a:lumMod val="85000"/>
                  </a:schemeClr>
                </a:solidFill>
                <a:latin typeface="Calibri"/>
              </a:rPr>
              <a:t>k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alibri"/>
              </a:rPr>
              <a:t>c</a:t>
            </a:r>
            <a:r>
              <a:rPr lang="en-US" sz="2000" baseline="-25000" dirty="0" err="1">
                <a:solidFill>
                  <a:schemeClr val="bg1">
                    <a:lumMod val="85000"/>
                  </a:schemeClr>
                </a:solidFill>
                <a:latin typeface="Calibri"/>
              </a:rPr>
              <a:t>T,k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alibri"/>
              </a:rPr>
              <a:t>(e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)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alibri"/>
              </a:rPr>
              <a:t>x</a:t>
            </a:r>
            <a:r>
              <a:rPr lang="en-US" sz="2400" baseline="-25000" dirty="0" err="1">
                <a:solidFill>
                  <a:schemeClr val="bg1">
                    <a:lumMod val="85000"/>
                  </a:schemeClr>
                </a:solidFill>
                <a:latin typeface="Calibri"/>
              </a:rPr>
              <a:t>k,e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dirty="0"/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1" y="2662536"/>
            <a:ext cx="6542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/>
                <a:sym typeface="Symbol"/>
              </a:rPr>
              <a:t></a:t>
            </a:r>
            <a:r>
              <a:rPr lang="en-US" sz="2400" baseline="-25000" dirty="0"/>
              <a:t>e in </a:t>
            </a:r>
            <a:r>
              <a:rPr lang="el-GR" sz="2400" baseline="-25000" dirty="0"/>
              <a:t>δ</a:t>
            </a:r>
            <a:r>
              <a:rPr lang="en-US" sz="2400" baseline="-25000" dirty="0"/>
              <a:t>(S)</a:t>
            </a:r>
            <a:r>
              <a:rPr lang="en-US" sz="2000" dirty="0"/>
              <a:t> [ </a:t>
            </a:r>
            <a:r>
              <a:rPr lang="en-US" sz="2000" dirty="0" err="1">
                <a:latin typeface="Calibri"/>
              </a:rPr>
              <a:t>x</a:t>
            </a:r>
            <a:r>
              <a:rPr lang="en-US" sz="2400" baseline="-25000" dirty="0" err="1">
                <a:latin typeface="Calibri"/>
              </a:rPr>
              <a:t>e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alibri"/>
              </a:rPr>
              <a:t>x</a:t>
            </a:r>
            <a:r>
              <a:rPr lang="en-US" sz="2400" baseline="-25000" dirty="0" err="1">
                <a:solidFill>
                  <a:schemeClr val="bg1">
                    <a:lumMod val="85000"/>
                  </a:schemeClr>
                </a:solidFill>
                <a:latin typeface="Calibri"/>
              </a:rPr>
              <a:t>k,e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dirty="0"/>
              <a:t>] ≥ 1     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for all scenarios k, </a:t>
            </a:r>
            <a:r>
              <a:rPr lang="en-US" sz="2000" dirty="0"/>
              <a:t>for all cuts (S,S’)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8670" y="3200400"/>
            <a:ext cx="485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/>
              </a:rPr>
              <a:t>x</a:t>
            </a:r>
            <a:r>
              <a:rPr lang="en-US" sz="2400" baseline="-25000" dirty="0" err="1">
                <a:latin typeface="Calibri"/>
              </a:rPr>
              <a:t>e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alibri"/>
              </a:rPr>
              <a:t>x</a:t>
            </a:r>
            <a:r>
              <a:rPr lang="en-US" sz="2400" baseline="-25000" dirty="0" err="1">
                <a:solidFill>
                  <a:schemeClr val="bg1">
                    <a:lumMod val="85000"/>
                  </a:schemeClr>
                </a:solidFill>
                <a:latin typeface="Calibri"/>
              </a:rPr>
              <a:t>k,e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dirty="0"/>
              <a:t>≥ 0      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for all scenarios k, </a:t>
            </a:r>
            <a:r>
              <a:rPr lang="en-US" sz="2000" dirty="0"/>
              <a:t>for all edges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3886200"/>
            <a:ext cx="5746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Simple algorithm:</a:t>
            </a:r>
            <a:r>
              <a:rPr lang="en-US" sz="2000" dirty="0"/>
              <a:t> sample each edge </a:t>
            </a:r>
            <a:r>
              <a:rPr lang="en-US" sz="2000" dirty="0" err="1"/>
              <a:t>indep</a:t>
            </a:r>
            <a:r>
              <a:rPr lang="en-US" sz="2000" dirty="0"/>
              <a:t>. </a:t>
            </a:r>
            <a:r>
              <a:rPr lang="en-US" sz="2000" dirty="0" err="1"/>
              <a:t>w.p</a:t>
            </a:r>
            <a:r>
              <a:rPr lang="en-US" sz="2000" dirty="0"/>
              <a:t>. </a:t>
            </a:r>
            <a:r>
              <a:rPr lang="en-US" sz="2000" dirty="0" err="1"/>
              <a:t>x_e</a:t>
            </a:r>
            <a:r>
              <a:rPr lang="en-US" sz="2000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4343400"/>
            <a:ext cx="5077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Repeat this independently for O(log n) rounds.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3600" y="4876800"/>
            <a:ext cx="7622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Theorem:</a:t>
            </a:r>
            <a:r>
              <a:rPr lang="en-US" sz="2000" dirty="0"/>
              <a:t> The union is a spanning </a:t>
            </a:r>
            <a:r>
              <a:rPr lang="en-US" sz="2000" dirty="0" err="1"/>
              <a:t>subgraph</a:t>
            </a:r>
            <a:r>
              <a:rPr lang="en-US" sz="2000" dirty="0"/>
              <a:t> </a:t>
            </a:r>
            <a:r>
              <a:rPr lang="en-US" sz="2000" dirty="0" err="1"/>
              <a:t>whp</a:t>
            </a:r>
            <a:r>
              <a:rPr lang="en-US" sz="2000" dirty="0"/>
              <a:t>. (Can then drop edges)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1" y="5391090"/>
            <a:ext cx="7944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Proof Sketch: </a:t>
            </a:r>
            <a:r>
              <a:rPr lang="en-US" sz="2000" dirty="0"/>
              <a:t>the number of connected components halves at each round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6946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idea: write an LP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1" y="1905001"/>
            <a:ext cx="3959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min </a:t>
            </a:r>
            <a:r>
              <a:rPr lang="en-US" sz="2400" dirty="0">
                <a:latin typeface="Symbol"/>
                <a:sym typeface="Symbol"/>
              </a:rPr>
              <a:t></a:t>
            </a:r>
            <a:r>
              <a:rPr lang="en-US" sz="2400" baseline="-25000" dirty="0"/>
              <a:t>e</a:t>
            </a:r>
            <a:r>
              <a:rPr lang="en-US" sz="2000" dirty="0"/>
              <a:t> [ </a:t>
            </a:r>
            <a:r>
              <a:rPr lang="en-US" sz="2000" dirty="0" err="1">
                <a:latin typeface="Calibri"/>
              </a:rPr>
              <a:t>c</a:t>
            </a:r>
            <a:r>
              <a:rPr lang="en-US" sz="2000" baseline="-25000" dirty="0" err="1">
                <a:latin typeface="Calibri"/>
              </a:rPr>
              <a:t>M</a:t>
            </a:r>
            <a:r>
              <a:rPr lang="en-US" sz="2000" dirty="0">
                <a:latin typeface="Calibri"/>
              </a:rPr>
              <a:t>(e</a:t>
            </a:r>
            <a:r>
              <a:rPr lang="en-US" sz="2000" dirty="0"/>
              <a:t>) </a:t>
            </a:r>
            <a:r>
              <a:rPr lang="en-US" sz="2000" dirty="0" err="1">
                <a:latin typeface="Calibri"/>
              </a:rPr>
              <a:t>x</a:t>
            </a:r>
            <a:r>
              <a:rPr lang="en-US" sz="2400" baseline="-25000" dirty="0" err="1">
                <a:latin typeface="Calibri"/>
              </a:rPr>
              <a:t>e</a:t>
            </a:r>
            <a:r>
              <a:rPr lang="en-US" sz="2000" dirty="0"/>
              <a:t> + </a:t>
            </a:r>
            <a:r>
              <a:rPr lang="en-US" sz="2400" dirty="0">
                <a:latin typeface="Symbol"/>
                <a:sym typeface="Symbol"/>
              </a:rPr>
              <a:t></a:t>
            </a:r>
            <a:r>
              <a:rPr lang="en-US" sz="2400" baseline="-25000" dirty="0"/>
              <a:t>k</a:t>
            </a:r>
            <a:r>
              <a:rPr lang="en-US" sz="2000" dirty="0"/>
              <a:t> </a:t>
            </a:r>
            <a:r>
              <a:rPr lang="en-US" sz="2000" dirty="0" err="1">
                <a:latin typeface="Calibri"/>
              </a:rPr>
              <a:t>p</a:t>
            </a:r>
            <a:r>
              <a:rPr lang="en-US" sz="2000" baseline="-25000" dirty="0" err="1">
                <a:latin typeface="Calibri"/>
              </a:rPr>
              <a:t>k</a:t>
            </a:r>
            <a:r>
              <a:rPr lang="en-US" sz="2000" dirty="0"/>
              <a:t> </a:t>
            </a:r>
            <a:r>
              <a:rPr lang="en-US" sz="2000" dirty="0" err="1">
                <a:latin typeface="Calibri"/>
              </a:rPr>
              <a:t>c</a:t>
            </a:r>
            <a:r>
              <a:rPr lang="en-US" sz="2000" baseline="-25000" dirty="0" err="1">
                <a:latin typeface="Calibri"/>
              </a:rPr>
              <a:t>T,k</a:t>
            </a:r>
            <a:r>
              <a:rPr lang="en-US" sz="2000" dirty="0">
                <a:latin typeface="Calibri"/>
              </a:rPr>
              <a:t>(e</a:t>
            </a:r>
            <a:r>
              <a:rPr lang="en-US" sz="2000" dirty="0"/>
              <a:t>) </a:t>
            </a:r>
            <a:r>
              <a:rPr lang="en-US" sz="2000" dirty="0" err="1">
                <a:latin typeface="Calibri"/>
              </a:rPr>
              <a:t>x</a:t>
            </a:r>
            <a:r>
              <a:rPr lang="en-US" sz="2400" baseline="-25000" dirty="0" err="1">
                <a:latin typeface="Calibri"/>
              </a:rPr>
              <a:t>k,e</a:t>
            </a:r>
            <a:r>
              <a:rPr lang="en-US" sz="2000" dirty="0"/>
              <a:t> 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1" y="2662536"/>
            <a:ext cx="6542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/>
                <a:sym typeface="Symbol"/>
              </a:rPr>
              <a:t></a:t>
            </a:r>
            <a:r>
              <a:rPr lang="en-US" sz="2400" baseline="-25000" dirty="0"/>
              <a:t>e in </a:t>
            </a:r>
            <a:r>
              <a:rPr lang="el-GR" sz="2400" baseline="-25000" dirty="0"/>
              <a:t>δ</a:t>
            </a:r>
            <a:r>
              <a:rPr lang="en-US" sz="2400" baseline="-25000" dirty="0"/>
              <a:t>(S)</a:t>
            </a:r>
            <a:r>
              <a:rPr lang="en-US" sz="2000" dirty="0"/>
              <a:t> [ </a:t>
            </a:r>
            <a:r>
              <a:rPr lang="en-US" sz="2000" dirty="0" err="1">
                <a:latin typeface="Calibri"/>
              </a:rPr>
              <a:t>x</a:t>
            </a:r>
            <a:r>
              <a:rPr lang="en-US" sz="2400" baseline="-25000" dirty="0" err="1">
                <a:latin typeface="Calibri"/>
              </a:rPr>
              <a:t>e</a:t>
            </a:r>
            <a:r>
              <a:rPr lang="en-US" sz="2000" dirty="0"/>
              <a:t> + </a:t>
            </a:r>
            <a:r>
              <a:rPr lang="en-US" sz="2000" dirty="0" err="1">
                <a:latin typeface="Calibri"/>
              </a:rPr>
              <a:t>x</a:t>
            </a:r>
            <a:r>
              <a:rPr lang="en-US" sz="2400" baseline="-25000" dirty="0" err="1">
                <a:latin typeface="Calibri"/>
              </a:rPr>
              <a:t>k,e</a:t>
            </a:r>
            <a:r>
              <a:rPr lang="en-US" sz="2000" dirty="0"/>
              <a:t> ] ≥ 1      for all scenarios k, for all cuts (S,S’)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8670" y="3200400"/>
            <a:ext cx="485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/>
              </a:rPr>
              <a:t>x</a:t>
            </a:r>
            <a:r>
              <a:rPr lang="en-US" sz="2400" baseline="-25000" dirty="0" err="1">
                <a:latin typeface="Calibri"/>
              </a:rPr>
              <a:t>e</a:t>
            </a:r>
            <a:r>
              <a:rPr lang="en-US" sz="2000" dirty="0"/>
              <a:t>, </a:t>
            </a:r>
            <a:r>
              <a:rPr lang="en-US" sz="2000" dirty="0" err="1">
                <a:latin typeface="Calibri"/>
              </a:rPr>
              <a:t>x</a:t>
            </a:r>
            <a:r>
              <a:rPr lang="en-US" sz="2400" baseline="-25000" dirty="0" err="1">
                <a:latin typeface="Calibri"/>
              </a:rPr>
              <a:t>k,e</a:t>
            </a:r>
            <a:r>
              <a:rPr lang="en-US" sz="2000" dirty="0"/>
              <a:t> ≥ 0       for all scenarios k, for all edges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1" y="3886200"/>
            <a:ext cx="7136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the same idea: independently add each edge to A </a:t>
            </a:r>
            <a:r>
              <a:rPr lang="en-US" dirty="0" err="1"/>
              <a:t>wp</a:t>
            </a:r>
            <a:r>
              <a:rPr lang="en-US" dirty="0"/>
              <a:t> </a:t>
            </a:r>
            <a:r>
              <a:rPr lang="en-US" dirty="0" err="1">
                <a:latin typeface="Calibri"/>
              </a:rPr>
              <a:t>x</a:t>
            </a:r>
            <a:r>
              <a:rPr lang="en-US" baseline="-25000" dirty="0" err="1">
                <a:latin typeface="Calibri"/>
              </a:rPr>
              <a:t>e</a:t>
            </a:r>
            <a:r>
              <a:rPr lang="en-US" dirty="0"/>
              <a:t>, to </a:t>
            </a:r>
            <a:r>
              <a:rPr lang="en-US" dirty="0" err="1">
                <a:latin typeface="Calibri"/>
              </a:rPr>
              <a:t>B</a:t>
            </a:r>
            <a:r>
              <a:rPr lang="en-US" sz="2000" baseline="-25000" dirty="0" err="1">
                <a:latin typeface="Calibri"/>
              </a:rPr>
              <a:t>k</a:t>
            </a:r>
            <a:r>
              <a:rPr lang="en-US" dirty="0"/>
              <a:t> </a:t>
            </a:r>
            <a:r>
              <a:rPr lang="en-US" dirty="0" err="1"/>
              <a:t>wp</a:t>
            </a:r>
            <a:r>
              <a:rPr lang="en-US" dirty="0"/>
              <a:t> </a:t>
            </a:r>
            <a:r>
              <a:rPr lang="en-US" dirty="0" err="1">
                <a:latin typeface="Calibri"/>
              </a:rPr>
              <a:t>x</a:t>
            </a:r>
            <a:r>
              <a:rPr lang="en-US" baseline="-25000" dirty="0" err="1">
                <a:latin typeface="Calibri"/>
              </a:rPr>
              <a:t>k,e</a:t>
            </a:r>
            <a:endParaRPr lang="en-US" baseline="-25000" dirty="0"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1" y="4355068"/>
            <a:ext cx="609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Repeat this </a:t>
            </a:r>
            <a:r>
              <a:rPr lang="en-US" dirty="0">
                <a:solidFill>
                  <a:srgbClr val="FF0000"/>
                </a:solidFill>
              </a:rPr>
              <a:t>O(log nm) </a:t>
            </a:r>
            <a:r>
              <a:rPr lang="en-US" dirty="0"/>
              <a:t>times, where n vertices, and m scenarios.</a:t>
            </a:r>
            <a:endParaRPr lang="en-US" baseline="-25000" dirty="0"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43125" y="4964668"/>
                <a:ext cx="6911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Claim:</a:t>
                </a:r>
                <a:r>
                  <a:rPr lang="en-US" dirty="0"/>
                  <a:t> the expected cost is </a:t>
                </a:r>
                <a:r>
                  <a:rPr lang="en-US" dirty="0">
                    <a:solidFill>
                      <a:srgbClr val="FF0000"/>
                    </a:solidFill>
                  </a:rPr>
                  <a:t>O(log nm) </a:t>
                </a:r>
                <a:r>
                  <a:rPr lang="en-US" dirty="0" smtClean="0"/>
                  <a:t>* LP cost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O(log nm) </a:t>
                </a:r>
                <a:r>
                  <a:rPr lang="en-US" dirty="0"/>
                  <a:t>* </a:t>
                </a:r>
                <a:r>
                  <a:rPr lang="en-US" dirty="0" smtClean="0"/>
                  <a:t>OPT cost </a:t>
                </a:r>
                <a:endParaRPr lang="en-US" baseline="-25000" dirty="0">
                  <a:latin typeface="Calibri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125" y="4964668"/>
                <a:ext cx="6911251" cy="369332"/>
              </a:xfrm>
              <a:prstGeom prst="rect">
                <a:avLst/>
              </a:prstGeom>
              <a:blipFill>
                <a:blip r:embed="rId2"/>
                <a:stretch>
                  <a:fillRect l="-79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33600" y="5486400"/>
                <a:ext cx="6225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Claim: </a:t>
                </a:r>
                <a:r>
                  <a:rPr lang="en-US" dirty="0" err="1"/>
                  <a:t>Whp</a:t>
                </a:r>
                <a:r>
                  <a:rPr lang="en-US" dirty="0"/>
                  <a:t>, for each k,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spanning tree of the graph.</a:t>
                </a:r>
                <a:endParaRPr lang="en-US" baseline="-25000" dirty="0">
                  <a:latin typeface="Calibri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486400"/>
                <a:ext cx="6225743" cy="369332"/>
              </a:xfrm>
              <a:prstGeom prst="rect">
                <a:avLst/>
              </a:prstGeom>
              <a:blipFill>
                <a:blip r:embed="rId3"/>
                <a:stretch>
                  <a:fillRect l="-78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505201" y="6096000"/>
            <a:ext cx="4152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get O(log n + log </a:t>
            </a:r>
            <a:r>
              <a:rPr lang="el-GR" dirty="0"/>
              <a:t>λ</a:t>
            </a:r>
            <a:r>
              <a:rPr lang="en-US" dirty="0"/>
              <a:t>) approximation too</a:t>
            </a:r>
            <a:endParaRPr lang="en-US" baseline="-25000" dirty="0"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79393" y="6397824"/>
            <a:ext cx="1783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>
                <a:solidFill>
                  <a:srgbClr val="C00000"/>
                </a:solidFill>
              </a:rPr>
              <a:t>λ</a:t>
            </a:r>
            <a:r>
              <a:rPr lang="en-US" sz="1400" dirty="0">
                <a:solidFill>
                  <a:srgbClr val="C00000"/>
                </a:solidFill>
              </a:rPr>
              <a:t> = max(</a:t>
            </a:r>
            <a:r>
              <a:rPr lang="en-US" sz="1400" dirty="0" err="1">
                <a:solidFill>
                  <a:srgbClr val="C00000"/>
                </a:solidFill>
              </a:rPr>
              <a:t>c</a:t>
            </a:r>
            <a:r>
              <a:rPr lang="en-US" sz="1400" baseline="-25000" dirty="0" err="1">
                <a:solidFill>
                  <a:srgbClr val="C00000"/>
                </a:solidFill>
              </a:rPr>
              <a:t>T,k</a:t>
            </a:r>
            <a:r>
              <a:rPr lang="en-US" sz="1400" dirty="0">
                <a:solidFill>
                  <a:srgbClr val="C00000"/>
                </a:solidFill>
              </a:rPr>
              <a:t>(e) / </a:t>
            </a:r>
            <a:r>
              <a:rPr lang="en-US" sz="1400" dirty="0" err="1">
                <a:solidFill>
                  <a:srgbClr val="C00000"/>
                </a:solidFill>
              </a:rPr>
              <a:t>c</a:t>
            </a:r>
            <a:r>
              <a:rPr lang="en-US" sz="1400" baseline="-25000" dirty="0" err="1">
                <a:solidFill>
                  <a:srgbClr val="C00000"/>
                </a:solidFill>
              </a:rPr>
              <a:t>M</a:t>
            </a:r>
            <a:r>
              <a:rPr lang="en-US" sz="1400" dirty="0">
                <a:solidFill>
                  <a:srgbClr val="C00000"/>
                </a:solidFill>
              </a:rPr>
              <a:t>(e))</a:t>
            </a:r>
          </a:p>
        </p:txBody>
      </p:sp>
    </p:spTree>
    <p:extLst>
      <p:ext uri="{BB962C8B-B14F-4D97-AF65-F5344CB8AC3E}">
        <p14:creationId xmlns:p14="http://schemas.microsoft.com/office/powerpoint/2010/main" val="157364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9" grpId="0"/>
      <p:bldP spid="11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hardness: reduction from set cover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6301" y="1849531"/>
            <a:ext cx="8360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Set Cover</a:t>
            </a:r>
            <a:r>
              <a:rPr lang="en-US" sz="2000" dirty="0"/>
              <a:t>: given a universe U, subsets </a:t>
            </a:r>
            <a:r>
              <a:rPr lang="en-US" sz="2000" dirty="0">
                <a:latin typeface="Calibri"/>
              </a:rPr>
              <a:t>S</a:t>
            </a:r>
            <a:r>
              <a:rPr lang="en-US" sz="2000" baseline="-25000" dirty="0">
                <a:latin typeface="Calibri"/>
              </a:rPr>
              <a:t>1</a:t>
            </a:r>
            <a:r>
              <a:rPr lang="en-US" sz="2000" dirty="0"/>
              <a:t>, </a:t>
            </a:r>
            <a:r>
              <a:rPr lang="en-US" sz="2000" dirty="0">
                <a:latin typeface="Calibri"/>
              </a:rPr>
              <a:t>S</a:t>
            </a:r>
            <a:r>
              <a:rPr lang="en-US" sz="2000" baseline="-25000" dirty="0">
                <a:latin typeface="Calibri"/>
              </a:rPr>
              <a:t>2</a:t>
            </a:r>
            <a:r>
              <a:rPr lang="en-US" sz="2000" dirty="0"/>
              <a:t>, …, </a:t>
            </a:r>
            <a:r>
              <a:rPr lang="en-US" sz="2000" dirty="0" err="1">
                <a:latin typeface="Calibri"/>
              </a:rPr>
              <a:t>S</a:t>
            </a:r>
            <a:r>
              <a:rPr lang="en-US" sz="2000" baseline="-25000" dirty="0" err="1">
                <a:latin typeface="Calibri"/>
              </a:rPr>
              <a:t>m</a:t>
            </a:r>
            <a:r>
              <a:rPr lang="en-US" sz="2000" dirty="0"/>
              <a:t>, find a smallest collection of</a:t>
            </a:r>
          </a:p>
          <a:p>
            <a:r>
              <a:rPr lang="en-US" sz="2000" dirty="0"/>
              <a:t>	these sets whose union is U. Let n = |U|.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300" y="2727199"/>
            <a:ext cx="617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Theorem</a:t>
            </a:r>
            <a:r>
              <a:rPr lang="en-US" sz="2000" dirty="0">
                <a:solidFill>
                  <a:srgbClr val="00B050"/>
                </a:solidFill>
              </a:rPr>
              <a:t>:</a:t>
            </a:r>
            <a:r>
              <a:rPr lang="en-US" sz="2000" dirty="0"/>
              <a:t> the greedy algorithm is an (</a:t>
            </a:r>
            <a:r>
              <a:rPr lang="en-US" sz="2000" dirty="0" err="1"/>
              <a:t>ln</a:t>
            </a:r>
            <a:r>
              <a:rPr lang="en-US" sz="2000" dirty="0"/>
              <a:t> n) approximation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3080398"/>
            <a:ext cx="8679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Theorem</a:t>
            </a:r>
            <a:r>
              <a:rPr lang="en-US" sz="2000" dirty="0">
                <a:solidFill>
                  <a:srgbClr val="C00000"/>
                </a:solidFill>
              </a:rPr>
              <a:t>: </a:t>
            </a:r>
            <a:r>
              <a:rPr lang="en-US" sz="2000" dirty="0"/>
              <a:t>there is no (1-</a:t>
            </a:r>
            <a:r>
              <a:rPr lang="el-GR" sz="2000" dirty="0"/>
              <a:t>ε</a:t>
            </a:r>
            <a:r>
              <a:rPr lang="en-US" sz="2000" dirty="0"/>
              <a:t>)(</a:t>
            </a:r>
            <a:r>
              <a:rPr lang="en-US" sz="2000" dirty="0" err="1"/>
              <a:t>ln</a:t>
            </a:r>
            <a:r>
              <a:rPr lang="en-US" sz="2000" dirty="0"/>
              <a:t> n) approximation unless P = NP, even for m = poly(n)</a:t>
            </a:r>
          </a:p>
        </p:txBody>
      </p:sp>
      <p:pic>
        <p:nvPicPr>
          <p:cNvPr id="2396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49" y="4467226"/>
            <a:ext cx="4743891" cy="214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76301" y="3842398"/>
            <a:ext cx="7820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Theorem: </a:t>
            </a:r>
            <a:r>
              <a:rPr lang="en-US" sz="2000" dirty="0"/>
              <a:t>C-</a:t>
            </a:r>
            <a:r>
              <a:rPr lang="en-US" sz="2000" dirty="0" err="1"/>
              <a:t>approx</a:t>
            </a:r>
            <a:r>
              <a:rPr lang="en-US" sz="2000" dirty="0"/>
              <a:t> </a:t>
            </a:r>
            <a:r>
              <a:rPr lang="en-US" sz="2000" dirty="0" err="1"/>
              <a:t>algo</a:t>
            </a:r>
            <a:r>
              <a:rPr lang="en-US" sz="2000" dirty="0"/>
              <a:t> for stochastic MST </a:t>
            </a:r>
            <a:r>
              <a:rPr lang="en-US" sz="2000" dirty="0">
                <a:sym typeface="Symbol"/>
              </a:rPr>
              <a:t></a:t>
            </a:r>
            <a:r>
              <a:rPr lang="en-US" sz="2000" dirty="0"/>
              <a:t> C-</a:t>
            </a:r>
            <a:r>
              <a:rPr lang="en-US" sz="2000" dirty="0" err="1"/>
              <a:t>approx</a:t>
            </a:r>
            <a:r>
              <a:rPr lang="en-US" sz="2000" dirty="0"/>
              <a:t> </a:t>
            </a:r>
            <a:r>
              <a:rPr lang="en-US" sz="2000" dirty="0" err="1"/>
              <a:t>algo</a:t>
            </a:r>
            <a:r>
              <a:rPr lang="en-US" sz="2000" dirty="0"/>
              <a:t> for set cover</a:t>
            </a:r>
          </a:p>
        </p:txBody>
      </p:sp>
    </p:spTree>
    <p:extLst>
      <p:ext uri="{BB962C8B-B14F-4D97-AF65-F5344CB8AC3E}">
        <p14:creationId xmlns:p14="http://schemas.microsoft.com/office/powerpoint/2010/main" val="29085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</a:t>
            </a:r>
            <a:r>
              <a:rPr lang="en-US" sz="3200"/>
              <a:t>esults </a:t>
            </a:r>
            <a:r>
              <a:rPr lang="en-US" sz="3200" dirty="0"/>
              <a:t>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smtClean="0">
                <a:solidFill>
                  <a:srgbClr val="0070C0"/>
                </a:solidFill>
              </a:rPr>
              <a:t>Stochastic </a:t>
            </a:r>
            <a:r>
              <a:rPr lang="en-US" b="1" dirty="0">
                <a:solidFill>
                  <a:srgbClr val="0070C0"/>
                </a:solidFill>
              </a:rPr>
              <a:t>Vertex Cover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00B050"/>
                </a:solidFill>
              </a:rPr>
              <a:t>Theorem:  </a:t>
            </a:r>
            <a:r>
              <a:rPr lang="en-US" sz="2000" dirty="0"/>
              <a:t>4-approximation for explicit scenarios. (2-approx in problems.)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C00000"/>
                </a:solidFill>
              </a:rPr>
              <a:t>Theorem:</a:t>
            </a:r>
            <a:r>
              <a:rPr lang="en-US" sz="2000" b="1" dirty="0"/>
              <a:t> </a:t>
            </a:r>
            <a:r>
              <a:rPr lang="en-US" sz="2000" dirty="0"/>
              <a:t>better than 2-approx refutes the unique games conjecture.</a:t>
            </a:r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b="1" dirty="0">
                <a:solidFill>
                  <a:srgbClr val="7030A0"/>
                </a:solidFill>
              </a:rPr>
              <a:t>Stochastic MST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00B050"/>
                </a:solidFill>
              </a:rPr>
              <a:t>Theorem:  </a:t>
            </a:r>
            <a:r>
              <a:rPr lang="en-US" sz="2000" dirty="0"/>
              <a:t>O(log nm)-approximation for explicit scenarios. 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C00000"/>
                </a:solidFill>
              </a:rPr>
              <a:t>Theorem:</a:t>
            </a:r>
            <a:r>
              <a:rPr lang="en-US" sz="2000" b="1" dirty="0"/>
              <a:t> </a:t>
            </a:r>
            <a:r>
              <a:rPr lang="en-US" sz="2000" dirty="0"/>
              <a:t>better than O(log n)-approx even for m = poly(n) =&gt; P=NP.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14601" y="6019800"/>
            <a:ext cx="6525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both based on solving the LP, and rounding; explicit scenarios model</a:t>
            </a:r>
          </a:p>
        </p:txBody>
      </p:sp>
    </p:spTree>
    <p:extLst>
      <p:ext uri="{BB962C8B-B14F-4D97-AF65-F5344CB8AC3E}">
        <p14:creationId xmlns:p14="http://schemas.microsoft.com/office/powerpoint/2010/main" val="345584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solving the LP and rounding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038"/>
            <a:ext cx="10906125" cy="5029199"/>
          </a:xfrm>
        </p:spPr>
        <p:txBody>
          <a:bodyPr>
            <a:normAutofit/>
          </a:bodyPr>
          <a:lstStyle/>
          <a:p>
            <a:r>
              <a:rPr lang="en-US" dirty="0"/>
              <a:t>Idea useful for many stochastic problems</a:t>
            </a:r>
          </a:p>
          <a:p>
            <a:pPr lvl="1"/>
            <a:r>
              <a:rPr lang="en-US" sz="2000" dirty="0"/>
              <a:t>Set </a:t>
            </a:r>
            <a:r>
              <a:rPr lang="en-US" sz="2000" dirty="0" smtClean="0"/>
              <a:t>cover (exercise!), </a:t>
            </a:r>
            <a:r>
              <a:rPr lang="en-US" sz="2000" dirty="0"/>
              <a:t>Facility location, some cut problems</a:t>
            </a:r>
          </a:p>
          <a:p>
            <a:pPr lvl="1"/>
            <a:r>
              <a:rPr lang="en-US" sz="2000" dirty="0" smtClean="0"/>
              <a:t>explicit </a:t>
            </a:r>
            <a:r>
              <a:rPr lang="en-US" sz="2000" dirty="0"/>
              <a:t>scenario model</a:t>
            </a:r>
          </a:p>
          <a:p>
            <a:endParaRPr lang="en-US" dirty="0"/>
          </a:p>
          <a:p>
            <a:r>
              <a:rPr lang="en-US" dirty="0"/>
              <a:t>Tricky when the sample space is exponentially large</a:t>
            </a:r>
          </a:p>
          <a:p>
            <a:pPr lvl="1"/>
            <a:r>
              <a:rPr lang="en-US" sz="2000" dirty="0"/>
              <a:t>exponential number of </a:t>
            </a:r>
            <a:r>
              <a:rPr lang="en-US" sz="2000" dirty="0">
                <a:solidFill>
                  <a:srgbClr val="C00000"/>
                </a:solidFill>
              </a:rPr>
              <a:t>variables </a:t>
            </a:r>
            <a:r>
              <a:rPr lang="en-US" sz="2000" i="1" u="sng" dirty="0">
                <a:solidFill>
                  <a:srgbClr val="C00000"/>
                </a:solidFill>
              </a:rPr>
              <a:t>and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constraints</a:t>
            </a:r>
          </a:p>
          <a:p>
            <a:pPr lvl="1"/>
            <a:r>
              <a:rPr lang="en-US" sz="2000" dirty="0"/>
              <a:t>natural (non-trivial) approaches have run-times depending on </a:t>
            </a:r>
            <a:r>
              <a:rPr lang="en-US" sz="2000" dirty="0" smtClean="0"/>
              <a:t>the variance </a:t>
            </a:r>
            <a:r>
              <a:rPr lang="en-US" sz="2000" dirty="0"/>
              <a:t>of the problem</a:t>
            </a:r>
            <a:r>
              <a:rPr lang="en-US" sz="2000" dirty="0" smtClean="0"/>
              <a:t>…</a:t>
            </a:r>
          </a:p>
          <a:p>
            <a:pPr lvl="1"/>
            <a:r>
              <a:rPr lang="en-US" sz="2000" dirty="0"/>
              <a:t>solution has exponential size, but we need only </a:t>
            </a:r>
            <a:r>
              <a:rPr lang="en-US" sz="2000" dirty="0" err="1"/>
              <a:t>polynomially</a:t>
            </a:r>
            <a:r>
              <a:rPr lang="en-US" sz="2000" dirty="0"/>
              <a:t>-large parts of it at a time.</a:t>
            </a:r>
          </a:p>
          <a:p>
            <a:pPr lvl="1"/>
            <a:r>
              <a:rPr lang="en-US" sz="2000" dirty="0"/>
              <a:t>e.g., work of [Dyer, Kannan, and </a:t>
            </a:r>
            <a:r>
              <a:rPr lang="en-US" sz="2000" dirty="0" err="1"/>
              <a:t>Stougie</a:t>
            </a:r>
            <a:r>
              <a:rPr lang="en-US" sz="2000" dirty="0"/>
              <a:t>], [</a:t>
            </a:r>
            <a:r>
              <a:rPr lang="en-US" sz="2000" dirty="0" err="1"/>
              <a:t>Kleywegt</a:t>
            </a:r>
            <a:r>
              <a:rPr lang="en-US" sz="2000" dirty="0"/>
              <a:t>, Schapiro, </a:t>
            </a:r>
            <a:r>
              <a:rPr lang="en-US" sz="2000" dirty="0" err="1"/>
              <a:t>Hohem</a:t>
            </a:r>
            <a:r>
              <a:rPr lang="en-US" sz="2000" dirty="0"/>
              <a:t>-de-</a:t>
            </a:r>
            <a:r>
              <a:rPr lang="en-US" sz="2000" dirty="0" err="1"/>
              <a:t>mello</a:t>
            </a:r>
            <a:r>
              <a:rPr lang="en-US" sz="2000" dirty="0" smtClean="0"/>
              <a:t>]</a:t>
            </a:r>
            <a:endParaRPr lang="en-US" sz="2000" dirty="0"/>
          </a:p>
          <a:p>
            <a:pPr>
              <a:buNone/>
            </a:pPr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Shmoys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Swamy</a:t>
            </a:r>
            <a:r>
              <a:rPr lang="en-US" dirty="0" smtClean="0">
                <a:solidFill>
                  <a:srgbClr val="0070C0"/>
                </a:solidFill>
              </a:rPr>
              <a:t> 05] approach</a:t>
            </a:r>
            <a:r>
              <a:rPr lang="en-US" dirty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US" sz="2000" dirty="0"/>
              <a:t>consider this doubly-exponential vertex cover LP in black-box model</a:t>
            </a:r>
          </a:p>
          <a:p>
            <a:pPr lvl="1"/>
            <a:r>
              <a:rPr lang="en-US" sz="2000" dirty="0" smtClean="0"/>
              <a:t>gave run-times qualitatively better (not depend on variance), similar to SAA guarantees (next).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948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Two-stage stochastic optimization with recourse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“explicit” scenarios</a:t>
            </a:r>
          </a:p>
          <a:p>
            <a:pPr marL="0" indent="0">
              <a:buNone/>
            </a:pPr>
            <a:r>
              <a:rPr lang="en-US" sz="2000" dirty="0" smtClean="0"/>
              <a:t>      solve LP and round: vertex cover, MST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Scenario reduction</a:t>
            </a:r>
          </a:p>
          <a:p>
            <a:pPr marL="0" indent="0">
              <a:buNone/>
            </a:pPr>
            <a:r>
              <a:rPr lang="en-US" sz="2000" dirty="0" smtClean="0"/>
              <a:t>     the sample average approximation (SAA) technique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 smtClean="0"/>
              <a:t>Combinatorial algorithms</a:t>
            </a:r>
          </a:p>
          <a:p>
            <a:pPr marL="0" indent="0">
              <a:buNone/>
            </a:pPr>
            <a:r>
              <a:rPr lang="en-US" sz="2000" dirty="0" smtClean="0"/>
              <a:t>     the boosted sampling approach: Steiner tree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online stochastic Steiner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67940" y="1938855"/>
              <a:ext cx="946800" cy="880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220" y="1924455"/>
                <a:ext cx="988920" cy="93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69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847851"/>
            <a:ext cx="8229600" cy="4144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Question</a:t>
            </a:r>
            <a:r>
              <a:rPr lang="en-US" sz="2000" dirty="0"/>
              <a:t>: What happens if we </a:t>
            </a:r>
          </a:p>
          <a:p>
            <a:pPr lvl="1"/>
            <a:r>
              <a:rPr lang="en-US" sz="2000" dirty="0"/>
              <a:t>sample </a:t>
            </a:r>
            <a:r>
              <a:rPr lang="en-US" sz="2000" dirty="0">
                <a:solidFill>
                  <a:srgbClr val="002060"/>
                </a:solidFill>
              </a:rPr>
              <a:t>N</a:t>
            </a:r>
            <a:r>
              <a:rPr lang="en-US" sz="2000" dirty="0"/>
              <a:t> scenarios from the black box for </a:t>
            </a:r>
            <a:r>
              <a:rPr lang="en-US" sz="2000" dirty="0">
                <a:solidFill>
                  <a:srgbClr val="002060"/>
                </a:solidFill>
                <a:latin typeface="cmmi10"/>
              </a:rPr>
              <a:t>¼</a:t>
            </a:r>
          </a:p>
          <a:p>
            <a:pPr lvl="1"/>
            <a:r>
              <a:rPr lang="en-US" sz="2000" dirty="0"/>
              <a:t>then use the explicit-scenario techniques to get a </a:t>
            </a:r>
            <a:br>
              <a:rPr lang="en-US" sz="2000" dirty="0"/>
            </a:br>
            <a:r>
              <a:rPr lang="en-US" sz="2000" dirty="0"/>
              <a:t>good approximation for this sampled problem?</a:t>
            </a:r>
          </a:p>
          <a:p>
            <a:pPr lvl="1"/>
            <a:endParaRPr lang="en-US" sz="2000" dirty="0"/>
          </a:p>
          <a:p>
            <a:pPr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Easy Answer</a:t>
            </a:r>
            <a:r>
              <a:rPr lang="en-US" sz="2000" dirty="0"/>
              <a:t>: It gives good approximate solutions when </a:t>
            </a:r>
            <a:r>
              <a:rPr lang="en-US" sz="2000" dirty="0">
                <a:solidFill>
                  <a:srgbClr val="002060"/>
                </a:solidFill>
              </a:rPr>
              <a:t>N</a:t>
            </a:r>
            <a:r>
              <a:rPr lang="en-US" sz="2000" dirty="0"/>
              <a:t> is large enough.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Obvious Next Question</a:t>
            </a:r>
            <a:r>
              <a:rPr lang="en-US" sz="2000" dirty="0"/>
              <a:t>: what is “large enough”?</a:t>
            </a:r>
          </a:p>
        </p:txBody>
      </p:sp>
    </p:spTree>
    <p:extLst>
      <p:ext uri="{BB962C8B-B14F-4D97-AF65-F5344CB8AC3E}">
        <p14:creationId xmlns:p14="http://schemas.microsoft.com/office/powerpoint/2010/main" val="6931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52700" y="2066925"/>
            <a:ext cx="33528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2700" y="2152650"/>
            <a:ext cx="3352800" cy="381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first idea you’d try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76300" y="181768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Want to minimize 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2000" dirty="0">
                <a:solidFill>
                  <a:srgbClr val="C00000"/>
                </a:solidFill>
              </a:rPr>
              <a:t>F(x) = c(x) + </a:t>
            </a:r>
            <a:r>
              <a:rPr lang="en-US" sz="2000" b="1" dirty="0">
                <a:solidFill>
                  <a:srgbClr val="C00000"/>
                </a:solidFill>
              </a:rPr>
              <a:t>E</a:t>
            </a:r>
            <a:r>
              <a:rPr lang="en-US" sz="2000" baseline="-25000" dirty="0">
                <a:solidFill>
                  <a:srgbClr val="C00000"/>
                </a:solidFill>
                <a:latin typeface="cmmi10"/>
              </a:rPr>
              <a:t>! ← ¼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[ g(x, </a:t>
            </a:r>
            <a:r>
              <a:rPr lang="en-US" sz="2000" dirty="0">
                <a:solidFill>
                  <a:srgbClr val="C00000"/>
                </a:solidFill>
                <a:latin typeface="cmmi10"/>
              </a:rPr>
              <a:t>!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) ]</a:t>
            </a:r>
          </a:p>
          <a:p>
            <a:pPr>
              <a:buNone/>
            </a:pPr>
            <a:r>
              <a:rPr lang="en-US" sz="2000" dirty="0">
                <a:latin typeface="Calibri"/>
              </a:rPr>
              <a:t>over x in some set X.   Say x* is the </a:t>
            </a:r>
            <a:r>
              <a:rPr lang="en-US" sz="2000" dirty="0" err="1">
                <a:latin typeface="Calibri"/>
              </a:rPr>
              <a:t>minimizer</a:t>
            </a:r>
            <a:r>
              <a:rPr lang="en-US" sz="2000" dirty="0">
                <a:latin typeface="Calibri"/>
              </a:rPr>
              <a:t>.</a:t>
            </a:r>
          </a:p>
          <a:p>
            <a:pPr>
              <a:buNone/>
            </a:pPr>
            <a:endParaRPr lang="en-US" dirty="0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8060" y="3467100"/>
            <a:ext cx="286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of all first stage decisions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06685" y="3136706"/>
                <a:ext cx="50751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second stage cost when choose first stage decision x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and random outcome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685" y="3136706"/>
                <a:ext cx="5075107" cy="646331"/>
              </a:xfrm>
              <a:prstGeom prst="rect">
                <a:avLst/>
              </a:prstGeom>
              <a:blipFill>
                <a:blip r:embed="rId3"/>
                <a:stretch>
                  <a:fillRect l="-1082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5" idx="0"/>
          </p:cNvCxnSpPr>
          <p:nvPr/>
        </p:nvCxnSpPr>
        <p:spPr>
          <a:xfrm flipV="1">
            <a:off x="2798580" y="2895600"/>
            <a:ext cx="144645" cy="5715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514975" y="2343150"/>
            <a:ext cx="1274580" cy="842995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8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stochastic optimization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601038"/>
            <a:ext cx="102229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2000" b="1" dirty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C00000"/>
                </a:solidFill>
              </a:rPr>
              <a:t>Question: </a:t>
            </a:r>
            <a:r>
              <a:rPr lang="en-US" sz="2000" dirty="0"/>
              <a:t>How to model uncertainty in the inputs?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dirty="0"/>
              <a:t>data may not yet be available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dirty="0"/>
              <a:t>obtaining exact data is difficult/expensive/time-consuming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dirty="0"/>
              <a:t>but we do have some </a:t>
            </a:r>
            <a:r>
              <a:rPr lang="en-US" u="sng" dirty="0"/>
              <a:t>stochastic</a:t>
            </a:r>
            <a:r>
              <a:rPr lang="en-US" dirty="0"/>
              <a:t> predictions about the inputs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Goal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en-US" sz="2000" dirty="0"/>
              <a:t>design algorithms to make (near)-optimal decisions given </a:t>
            </a:r>
            <a:br>
              <a:rPr lang="en-US" sz="2000" dirty="0"/>
            </a:br>
            <a:r>
              <a:rPr lang="en-US" sz="2000" dirty="0"/>
              <a:t>some predictions (probability distribution on potential inputs).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/>
              <a:t>Loosely, problems </a:t>
            </a:r>
            <a:r>
              <a:rPr lang="en-US" sz="2000" dirty="0" smtClean="0"/>
              <a:t>with inputs being random </a:t>
            </a:r>
            <a:r>
              <a:rPr lang="en-US" sz="2000" dirty="0"/>
              <a:t>variables (whose outcomes are not known </a:t>
            </a:r>
            <a:r>
              <a:rPr lang="en-US" sz="2000" dirty="0" err="1"/>
              <a:t>apriori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have </a:t>
            </a:r>
            <a:r>
              <a:rPr lang="en-US" sz="2000" dirty="0"/>
              <a:t>an (explicit/implicit) cost to </a:t>
            </a:r>
            <a:r>
              <a:rPr lang="en-US" sz="2000" dirty="0" smtClean="0"/>
              <a:t>find out these </a:t>
            </a:r>
            <a:r>
              <a:rPr lang="en-US" sz="2000" dirty="0"/>
              <a:t>outcomes.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r>
              <a:rPr lang="en-US" sz="2000" dirty="0"/>
              <a:t>Studied since the 1950s, and for good reason: many practical applications…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241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52700" y="2066925"/>
            <a:ext cx="33528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90700" y="4895850"/>
            <a:ext cx="26670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2700" y="2152650"/>
            <a:ext cx="3352800" cy="381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first idea you’d try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00300" y="3676650"/>
            <a:ext cx="37338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76300" y="181768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Want to minimize 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2000" dirty="0">
                <a:solidFill>
                  <a:srgbClr val="C00000"/>
                </a:solidFill>
              </a:rPr>
              <a:t>F(x) = c(x) + </a:t>
            </a:r>
            <a:r>
              <a:rPr lang="en-US" sz="2000" b="1" dirty="0">
                <a:solidFill>
                  <a:srgbClr val="C00000"/>
                </a:solidFill>
              </a:rPr>
              <a:t>E</a:t>
            </a:r>
            <a:r>
              <a:rPr lang="en-US" sz="2000" baseline="-25000" dirty="0">
                <a:solidFill>
                  <a:srgbClr val="C00000"/>
                </a:solidFill>
                <a:latin typeface="cmmi10"/>
              </a:rPr>
              <a:t>! ← ¼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[ g(x, </a:t>
            </a:r>
            <a:r>
              <a:rPr lang="en-US" sz="2000" dirty="0">
                <a:solidFill>
                  <a:srgbClr val="C00000"/>
                </a:solidFill>
                <a:latin typeface="cmmi10"/>
              </a:rPr>
              <a:t>!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) ]</a:t>
            </a:r>
          </a:p>
          <a:p>
            <a:pPr>
              <a:buNone/>
            </a:pPr>
            <a:r>
              <a:rPr lang="en-US" sz="2000" dirty="0">
                <a:latin typeface="Calibri"/>
              </a:rPr>
              <a:t>over x in some set X.   Say x* is the </a:t>
            </a:r>
            <a:r>
              <a:rPr lang="en-US" sz="2000" dirty="0" err="1">
                <a:latin typeface="Calibri"/>
              </a:rPr>
              <a:t>minimizer</a:t>
            </a:r>
            <a:r>
              <a:rPr lang="en-US" sz="2000" dirty="0">
                <a:latin typeface="Calibri"/>
              </a:rPr>
              <a:t>.</a:t>
            </a:r>
          </a:p>
          <a:p>
            <a:pPr>
              <a:buNone/>
            </a:pPr>
            <a:endParaRPr lang="en-US" dirty="0">
              <a:latin typeface="Calibri"/>
            </a:endParaRPr>
          </a:p>
          <a:p>
            <a:pPr>
              <a:buNone/>
            </a:pPr>
            <a:r>
              <a:rPr lang="en-US" sz="2000" dirty="0">
                <a:latin typeface="Calibri"/>
              </a:rPr>
              <a:t>Sample N times, and </a:t>
            </a:r>
            <a:r>
              <a:rPr lang="en-US" sz="2000" dirty="0" smtClean="0">
                <a:latin typeface="Calibri"/>
              </a:rPr>
              <a:t>define “empirical problem”</a:t>
            </a:r>
            <a:endParaRPr lang="en-US" sz="2000" dirty="0">
              <a:latin typeface="Calibri"/>
            </a:endParaRPr>
          </a:p>
          <a:p>
            <a:pPr>
              <a:buNone/>
            </a:pPr>
            <a:r>
              <a:rPr lang="en-US" sz="2000" dirty="0">
                <a:latin typeface="Calibri"/>
              </a:rPr>
              <a:t>			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F’(x) = c(x) +    </a:t>
            </a:r>
            <a:r>
              <a:rPr lang="en-US" sz="2000" dirty="0">
                <a:solidFill>
                  <a:srgbClr val="FF0000"/>
                </a:solidFill>
                <a:latin typeface="Symbol"/>
                <a:sym typeface="Symbol"/>
              </a:rPr>
              <a:t></a:t>
            </a:r>
            <a:r>
              <a:rPr lang="en-US" sz="2000" baseline="-25000" dirty="0">
                <a:solidFill>
                  <a:srgbClr val="FF0000"/>
                </a:solidFill>
                <a:latin typeface="Calibri"/>
              </a:rPr>
              <a:t>k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  g(x, </a:t>
            </a:r>
            <a:r>
              <a:rPr lang="en-US" sz="2000" dirty="0">
                <a:solidFill>
                  <a:srgbClr val="FF0000"/>
                </a:solidFill>
                <a:latin typeface="cmmi10"/>
              </a:rPr>
              <a:t>!</a:t>
            </a:r>
            <a:r>
              <a:rPr lang="en-US" sz="2000" baseline="-25000" dirty="0">
                <a:solidFill>
                  <a:srgbClr val="FF0000"/>
                </a:solidFill>
                <a:latin typeface="Calibri"/>
              </a:rPr>
              <a:t>k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)  </a:t>
            </a:r>
          </a:p>
          <a:p>
            <a:pPr>
              <a:buNone/>
            </a:pPr>
            <a:endParaRPr lang="en-US" sz="2000" dirty="0">
              <a:latin typeface="Calibri"/>
            </a:endParaRPr>
          </a:p>
          <a:p>
            <a:pPr>
              <a:buNone/>
            </a:pPr>
            <a:endParaRPr lang="en-US" sz="2000" dirty="0">
              <a:solidFill>
                <a:srgbClr val="0070C0"/>
              </a:solidFill>
              <a:latin typeface="Calibri"/>
            </a:endParaRPr>
          </a:p>
          <a:p>
            <a:pPr>
              <a:buNone/>
            </a:pPr>
            <a:r>
              <a:rPr lang="en-US" sz="2000" dirty="0">
                <a:solidFill>
                  <a:srgbClr val="0070C0"/>
                </a:solidFill>
                <a:latin typeface="Calibri"/>
              </a:rPr>
              <a:t>Clearly,  if F(x) ≈ F’(x) for all x in X,  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  <a:latin typeface="Calibri"/>
              </a:rPr>
              <a:t>	an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(approx)-minimizer for one is </a:t>
            </a:r>
            <a:r>
              <a:rPr lang="en-US" sz="2000" dirty="0" smtClean="0">
                <a:solidFill>
                  <a:srgbClr val="0070C0"/>
                </a:solidFill>
                <a:latin typeface="Calibri"/>
              </a:rPr>
              <a:t>also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an (approx)-minimizer for the other.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9100" y="4057650"/>
            <a:ext cx="1143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33554" y="398145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0668" y="5821302"/>
            <a:ext cx="6870663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/>
              <a:t>but the N required for such a strong property might be too large!</a:t>
            </a:r>
          </a:p>
        </p:txBody>
      </p:sp>
    </p:spTree>
    <p:extLst>
      <p:ext uri="{BB962C8B-B14F-4D97-AF65-F5344CB8AC3E}">
        <p14:creationId xmlns:p14="http://schemas.microsoft.com/office/powerpoint/2010/main" val="341681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7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Suppose </a:t>
            </a:r>
            <a:r>
              <a:rPr lang="en-US" sz="2000" dirty="0" smtClean="0"/>
              <a:t>inflation factor between stages is </a:t>
            </a:r>
            <a:r>
              <a:rPr lang="en-US" sz="2000" dirty="0">
                <a:latin typeface="cmmi10"/>
              </a:rPr>
              <a:t>¸</a:t>
            </a:r>
          </a:p>
          <a:p>
            <a:pPr>
              <a:buNone/>
            </a:pPr>
            <a:r>
              <a:rPr lang="en-US" sz="2000" dirty="0"/>
              <a:t>	then unless </a:t>
            </a:r>
            <a:r>
              <a:rPr lang="en-US" sz="2000" dirty="0" smtClean="0"/>
              <a:t>(1/p) </a:t>
            </a:r>
            <a:r>
              <a:rPr lang="en-US" sz="2000" dirty="0"/>
              <a:t>samples, </a:t>
            </a:r>
            <a:r>
              <a:rPr lang="en-US" sz="2000" dirty="0" smtClean="0"/>
              <a:t>two </a:t>
            </a:r>
            <a:r>
              <a:rPr lang="en-US" sz="2000" dirty="0"/>
              <a:t>situations look identical.</a:t>
            </a:r>
            <a:br>
              <a:rPr lang="en-US" sz="2000" dirty="0"/>
            </a:br>
            <a:r>
              <a:rPr lang="en-US" sz="2000" dirty="0"/>
              <a:t>but </a:t>
            </a:r>
            <a:r>
              <a:rPr lang="en-US" sz="2000" dirty="0" smtClean="0"/>
              <a:t>real </a:t>
            </a:r>
            <a:r>
              <a:rPr lang="en-US" sz="2000" dirty="0"/>
              <a:t>objective </a:t>
            </a:r>
            <a:r>
              <a:rPr lang="en-US" sz="2000" dirty="0" smtClean="0"/>
              <a:t>F </a:t>
            </a:r>
            <a:r>
              <a:rPr lang="en-US" sz="2000" dirty="0"/>
              <a:t>and </a:t>
            </a:r>
            <a:r>
              <a:rPr lang="en-US" sz="2000" dirty="0" smtClean="0"/>
              <a:t>sampled </a:t>
            </a:r>
            <a:r>
              <a:rPr lang="en-US" sz="2000" dirty="0"/>
              <a:t>function F’ </a:t>
            </a:r>
            <a:r>
              <a:rPr lang="en-US" sz="2000" dirty="0" smtClean="0"/>
              <a:t>very </a:t>
            </a:r>
            <a:r>
              <a:rPr lang="en-US" sz="2000" dirty="0"/>
              <a:t>different.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1" y="6153090"/>
            <a:ext cx="6353791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/>
              <a:t>don’t want “large” to depend on the distribution variance…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4791670"/>
            <a:ext cx="4692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an aside, when would you buy the           link?</a:t>
            </a:r>
          </a:p>
          <a:p>
            <a:endParaRPr lang="en-US" dirty="0"/>
          </a:p>
          <a:p>
            <a:r>
              <a:rPr lang="en-US" dirty="0"/>
              <a:t>When </a:t>
            </a:r>
            <a:r>
              <a:rPr lang="en-US" dirty="0" err="1"/>
              <a:t>Prob</a:t>
            </a:r>
            <a:r>
              <a:rPr lang="en-US" dirty="0"/>
              <a:t>[     ] </a:t>
            </a:r>
            <a:r>
              <a:rPr lang="en-US" dirty="0">
                <a:latin typeface="cmsy10"/>
              </a:rPr>
              <a:t>¸</a:t>
            </a:r>
            <a:r>
              <a:rPr lang="en-US" dirty="0"/>
              <a:t> 1/</a:t>
            </a:r>
            <a:r>
              <a:rPr lang="en-US" dirty="0">
                <a:latin typeface="cmmi10"/>
              </a:rPr>
              <a:t>¸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776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0063" y="3125788"/>
              <a:ext cx="138112" cy="150812"/>
            </p14:xfrm>
          </p:contentPart>
        </mc:Choice>
        <mc:Fallback xmlns="">
          <p:pic>
            <p:nvPicPr>
              <p:cNvPr id="11776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08913" y="3112470"/>
                <a:ext cx="161131" cy="175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776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6638" y="3195639"/>
              <a:ext cx="1955800" cy="71437"/>
            </p14:xfrm>
          </p:contentPart>
        </mc:Choice>
        <mc:Fallback xmlns="">
          <p:pic>
            <p:nvPicPr>
              <p:cNvPr id="11776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12317" y="3181568"/>
                <a:ext cx="1971282" cy="93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776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9788" y="3149600"/>
              <a:ext cx="571500" cy="242888"/>
            </p14:xfrm>
          </p:contentPart>
        </mc:Choice>
        <mc:Fallback xmlns="">
          <p:pic>
            <p:nvPicPr>
              <p:cNvPr id="11776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56189" y="3139165"/>
                <a:ext cx="580497" cy="266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776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7664" y="3171826"/>
              <a:ext cx="109537" cy="104775"/>
            </p14:xfrm>
          </p:contentPart>
        </mc:Choice>
        <mc:Fallback xmlns="">
          <p:pic>
            <p:nvPicPr>
              <p:cNvPr id="11776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54735" y="3160344"/>
                <a:ext cx="135754" cy="129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77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0814" y="5326064"/>
              <a:ext cx="160337" cy="185737"/>
            </p14:xfrm>
          </p:contentPart>
        </mc:Choice>
        <mc:Fallback xmlns="">
          <p:pic>
            <p:nvPicPr>
              <p:cNvPr id="1177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50005" y="5312386"/>
                <a:ext cx="183036" cy="210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777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3739" y="3785526"/>
              <a:ext cx="1087437" cy="57813"/>
            </p14:xfrm>
          </p:contentPart>
        </mc:Choice>
        <mc:Fallback xmlns="">
          <p:pic>
            <p:nvPicPr>
              <p:cNvPr id="11777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55820" y="3375130"/>
                <a:ext cx="1110474" cy="480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777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5176" y="5209646"/>
              <a:ext cx="1262063" cy="118005"/>
            </p14:xfrm>
          </p:contentPart>
        </mc:Choice>
        <mc:Fallback xmlns="">
          <p:pic>
            <p:nvPicPr>
              <p:cNvPr id="11777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26897" y="4926688"/>
                <a:ext cx="1286181" cy="4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777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51951" y="4892676"/>
              <a:ext cx="85725" cy="131763"/>
            </p14:xfrm>
          </p:contentPart>
        </mc:Choice>
        <mc:Fallback xmlns="">
          <p:pic>
            <p:nvPicPr>
              <p:cNvPr id="11777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40785" y="4881516"/>
                <a:ext cx="108777" cy="154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778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2250" y="5453064"/>
              <a:ext cx="147638" cy="160337"/>
            </p14:xfrm>
          </p:contentPart>
        </mc:Choice>
        <mc:Fallback xmlns="">
          <p:pic>
            <p:nvPicPr>
              <p:cNvPr id="11778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561447" y="5439372"/>
                <a:ext cx="170684" cy="185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778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88414" y="4876801"/>
              <a:ext cx="123825" cy="163513"/>
            </p14:xfrm>
          </p:contentPart>
        </mc:Choice>
        <mc:Fallback xmlns="">
          <p:pic>
            <p:nvPicPr>
              <p:cNvPr id="11778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876895" y="4862755"/>
                <a:ext cx="148302" cy="189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778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59863" y="4943476"/>
              <a:ext cx="165100" cy="11113"/>
            </p14:xfrm>
          </p:contentPart>
        </mc:Choice>
        <mc:Fallback xmlns="">
          <p:pic>
            <p:nvPicPr>
              <p:cNvPr id="11778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051230" y="4933080"/>
                <a:ext cx="184164" cy="31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" name="Ink 7"/>
              <p14:cNvContentPartPr/>
              <p14:nvPr/>
            </p14:nvContentPartPr>
            <p14:xfrm>
              <a:off x="4267838" y="3185890"/>
              <a:ext cx="1447652" cy="25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62439" y="3177264"/>
                <a:ext cx="1464929" cy="44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" name="Ink 10"/>
              <p14:cNvContentPartPr/>
              <p14:nvPr/>
            </p14:nvContentPartPr>
            <p14:xfrm>
              <a:off x="1999739" y="3387726"/>
              <a:ext cx="997797" cy="305493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87501" y="3375132"/>
                <a:ext cx="1015075" cy="322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" name="Ink 14"/>
              <p14:cNvContentPartPr/>
              <p14:nvPr/>
            </p14:nvContentPartPr>
            <p14:xfrm>
              <a:off x="3967070" y="3048000"/>
              <a:ext cx="378980" cy="2228851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56273" y="3035760"/>
                <a:ext cx="399495" cy="2255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" name="Ink 15"/>
              <p14:cNvContentPartPr/>
              <p14:nvPr/>
            </p14:nvContentPartPr>
            <p14:xfrm>
              <a:off x="2104656" y="4937126"/>
              <a:ext cx="1129223" cy="298005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90617" y="4926689"/>
                <a:ext cx="1147581" cy="323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7" name="Ink 16"/>
              <p14:cNvContentPartPr/>
              <p14:nvPr/>
            </p14:nvContentPartPr>
            <p14:xfrm>
              <a:off x="3989254" y="5357024"/>
              <a:ext cx="96977" cy="131377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81683" y="5346586"/>
                <a:ext cx="108153" cy="152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/>
              <p14:cNvContentPartPr/>
              <p14:nvPr/>
            </p14:nvContentPartPr>
            <p14:xfrm>
              <a:off x="3657601" y="5630864"/>
              <a:ext cx="620712" cy="212725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51120" y="5620426"/>
                <a:ext cx="639074" cy="234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1" name="Ink 20"/>
              <p14:cNvContentPartPr/>
              <p14:nvPr/>
            </p14:nvContentPartPr>
            <p14:xfrm>
              <a:off x="3663950" y="4106775"/>
              <a:ext cx="779470" cy="2131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57470" y="4025775"/>
                <a:ext cx="1151351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7" name="Ink 26"/>
              <p14:cNvContentPartPr/>
              <p14:nvPr/>
            </p14:nvContentPartPr>
            <p14:xfrm>
              <a:off x="5825918" y="3136215"/>
              <a:ext cx="111502" cy="153675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819444" y="3130457"/>
                <a:ext cx="127328" cy="167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" name="Ink 12"/>
              <p14:cNvContentPartPr/>
              <p14:nvPr/>
            </p14:nvContentPartPr>
            <p14:xfrm>
              <a:off x="9154584" y="3204864"/>
              <a:ext cx="7200" cy="3049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141984" y="3192984"/>
                <a:ext cx="3528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" name="Ink 13"/>
              <p14:cNvContentPartPr/>
              <p14:nvPr/>
            </p14:nvContentPartPr>
            <p14:xfrm>
              <a:off x="9164664" y="3193704"/>
              <a:ext cx="83520" cy="1047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158184" y="3179664"/>
                <a:ext cx="1047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9" name="Ink 18"/>
              <p14:cNvContentPartPr/>
              <p14:nvPr/>
            </p14:nvContentPartPr>
            <p14:xfrm>
              <a:off x="4530744" y="4144824"/>
              <a:ext cx="81000" cy="3034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24651" y="4132224"/>
                <a:ext cx="101788" cy="32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39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52700" y="2019300"/>
            <a:ext cx="33528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“nice” conditions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6300" y="1789113"/>
                <a:ext cx="10306050" cy="4525963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sz="2000" dirty="0" smtClean="0"/>
                  <a:t>Want to minimize </a:t>
                </a:r>
                <a:br>
                  <a:rPr lang="en-US" sz="2000" dirty="0" smtClean="0"/>
                </a:br>
                <a:r>
                  <a:rPr lang="en-US" sz="2000" dirty="0" smtClean="0"/>
                  <a:t>		</a:t>
                </a:r>
                <a:r>
                  <a:rPr lang="en-US" sz="2000" dirty="0">
                    <a:solidFill>
                      <a:srgbClr val="C00000"/>
                    </a:solidFill>
                  </a:rPr>
                  <a:t>F(x) = c(x) +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E</a:t>
                </a:r>
                <a:r>
                  <a:rPr lang="en-US" sz="2000" baseline="-25000" dirty="0">
                    <a:solidFill>
                      <a:srgbClr val="C00000"/>
                    </a:solidFill>
                    <a:latin typeface="cmmi10"/>
                  </a:rPr>
                  <a:t>! ← ¼</a:t>
                </a:r>
                <a:r>
                  <a:rPr lang="en-US" sz="2000" dirty="0">
                    <a:solidFill>
                      <a:srgbClr val="C00000"/>
                    </a:solidFill>
                    <a:latin typeface="Calibri"/>
                  </a:rPr>
                  <a:t>[ g(x, </a:t>
                </a:r>
                <a:r>
                  <a:rPr lang="en-US" sz="2000" dirty="0">
                    <a:solidFill>
                      <a:srgbClr val="C00000"/>
                    </a:solidFill>
                    <a:latin typeface="cmmi10"/>
                  </a:rPr>
                  <a:t>!</a:t>
                </a:r>
                <a:r>
                  <a:rPr lang="en-US" sz="2000" dirty="0">
                    <a:solidFill>
                      <a:srgbClr val="C00000"/>
                    </a:solidFill>
                    <a:latin typeface="Calibri"/>
                  </a:rPr>
                  <a:t>) ]</a:t>
                </a:r>
              </a:p>
              <a:p>
                <a:pPr>
                  <a:buNone/>
                </a:pPr>
                <a:r>
                  <a:rPr lang="en-US" sz="2000" dirty="0">
                    <a:latin typeface="Calibri"/>
                  </a:rPr>
                  <a:t>over x in some </a:t>
                </a:r>
                <a:r>
                  <a:rPr lang="en-US" sz="2000" dirty="0"/>
                  <a:t>set X.   Say x* is the </a:t>
                </a:r>
                <a:r>
                  <a:rPr lang="en-US" sz="2000" dirty="0" err="1"/>
                  <a:t>minimizer</a:t>
                </a:r>
                <a:r>
                  <a:rPr lang="en-US" sz="2000" dirty="0"/>
                  <a:t>.</a:t>
                </a:r>
              </a:p>
              <a:p>
                <a:pPr>
                  <a:buNone/>
                </a:pPr>
                <a:endParaRPr lang="en-US" dirty="0">
                  <a:latin typeface="Calibri"/>
                </a:endParaRPr>
              </a:p>
              <a:p>
                <a:pPr>
                  <a:buNone/>
                </a:pPr>
                <a:r>
                  <a:rPr lang="en-US" sz="2000" dirty="0">
                    <a:latin typeface="Calibri"/>
                  </a:rPr>
                  <a:t>Suppose we have: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Calibri"/>
                  </a:rPr>
                  <a:t>[Non-negativity] </a:t>
                </a:r>
                <a:r>
                  <a:rPr lang="en-US" sz="2000" dirty="0">
                    <a:latin typeface="Calibri"/>
                  </a:rPr>
                  <a:t>both functions c() and g() are non-negative.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/>
                  </a:rPr>
                  <a:t>[“Lipschitz”]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Calibri"/>
                  </a:rPr>
                  <a:t>Suppose we have action Ø (“do nothing”) with cost c(</a:t>
                </a:r>
                <a:r>
                  <a:rPr lang="en-US" sz="2000" dirty="0">
                    <a:solidFill>
                      <a:srgbClr val="002060"/>
                    </a:solidFill>
                  </a:rPr>
                  <a:t>Ø</a:t>
                </a:r>
                <a:r>
                  <a:rPr lang="en-US" sz="2000" dirty="0">
                    <a:solidFill>
                      <a:srgbClr val="002060"/>
                    </a:solidFill>
                    <a:latin typeface="Calibri"/>
                  </a:rPr>
                  <a:t>) =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Calibri"/>
                  </a:rPr>
                  <a:t>0, so that for all x,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  <a:latin typeface="Calibri"/>
                  </a:rPr>
                  <a:t> </a:t>
                </a:r>
                <a:endParaRPr lang="en-US" sz="2000" dirty="0">
                  <a:solidFill>
                    <a:srgbClr val="002060"/>
                  </a:solidFill>
                  <a:latin typeface="Calibri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		    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</a:rPr>
                  <a:t>|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+mn-lt"/>
                  </a:rPr>
                  <a:t>g(x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</a:rPr>
                  <a:t>, </a:t>
                </a:r>
                <a:r>
                  <a:rPr lang="en-US" sz="2000" dirty="0">
                    <a:solidFill>
                      <a:srgbClr val="002060"/>
                    </a:solidFill>
                    <a:latin typeface="cmmi10"/>
                  </a:rPr>
                  <a:t>!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+mn-lt"/>
                  </a:rPr>
                  <a:t>) 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</a:rPr>
                  <a:t>– g (Ø, </a:t>
                </a:r>
                <a:r>
                  <a:rPr lang="en-US" sz="2000" dirty="0">
                    <a:solidFill>
                      <a:srgbClr val="002060"/>
                    </a:solidFill>
                    <a:latin typeface="cmmi10"/>
                  </a:rPr>
                  <a:t>!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+mn-lt"/>
                  </a:rPr>
                  <a:t>) 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</a:rPr>
                  <a:t>| ≤ </a:t>
                </a:r>
                <a:r>
                  <a:rPr lang="en-US" sz="2000" dirty="0">
                    <a:solidFill>
                      <a:srgbClr val="C00000"/>
                    </a:solidFill>
                    <a:latin typeface="cmmi10"/>
                  </a:rPr>
                  <a:t>¸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</a:rPr>
                  <a:t>c(x)</a:t>
                </a:r>
                <a:endParaRPr lang="en-US" sz="2000" dirty="0">
                  <a:latin typeface="+mn-lt"/>
                </a:endParaRPr>
              </a:p>
              <a:p>
                <a:pPr marL="457200" indent="-457200">
                  <a:buNone/>
                </a:pPr>
                <a:endParaRPr lang="en-US" sz="2000" dirty="0">
                  <a:latin typeface="Calibri"/>
                </a:endParaRPr>
              </a:p>
              <a:p>
                <a:pPr marL="457200" indent="-457200">
                  <a:buNone/>
                </a:pPr>
                <a:r>
                  <a:rPr lang="en-US" sz="2000" dirty="0" err="1">
                    <a:latin typeface="Calibri"/>
                  </a:rPr>
                  <a:t>Cond’ns</a:t>
                </a:r>
                <a:r>
                  <a:rPr lang="en-US" sz="2000" dirty="0">
                    <a:latin typeface="Calibri"/>
                  </a:rPr>
                  <a:t> satisfied as long as all inflations bounded by some universal factor </a:t>
                </a:r>
                <a:r>
                  <a:rPr lang="en-US" sz="2000" dirty="0">
                    <a:latin typeface="cmmi10"/>
                  </a:rPr>
                  <a:t>¸</a:t>
                </a:r>
                <a:r>
                  <a:rPr lang="en-US" sz="2000" dirty="0">
                    <a:latin typeface="Calibri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6300" y="1789113"/>
                <a:ext cx="10306050" cy="4525963"/>
              </a:xfrm>
              <a:blipFill>
                <a:blip r:embed="rId3"/>
                <a:stretch>
                  <a:fillRect l="-651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739375" y="6315076"/>
            <a:ext cx="2230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Charikar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Chekuri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Pal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05]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52700" y="2019300"/>
            <a:ext cx="33528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“nice”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299" y="1789113"/>
            <a:ext cx="995362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Want to minimize 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2000" dirty="0">
                <a:solidFill>
                  <a:srgbClr val="C00000"/>
                </a:solidFill>
              </a:rPr>
              <a:t>F(x) = c(x) + </a:t>
            </a:r>
            <a:r>
              <a:rPr lang="en-US" sz="2000" b="1" dirty="0">
                <a:solidFill>
                  <a:srgbClr val="C00000"/>
                </a:solidFill>
              </a:rPr>
              <a:t>E</a:t>
            </a:r>
            <a:r>
              <a:rPr lang="en-US" sz="2000" baseline="-25000" dirty="0">
                <a:solidFill>
                  <a:srgbClr val="C00000"/>
                </a:solidFill>
                <a:latin typeface="cmmi10"/>
              </a:rPr>
              <a:t>! ← ¼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[ g(x, </a:t>
            </a:r>
            <a:r>
              <a:rPr lang="en-US" sz="2000" dirty="0">
                <a:solidFill>
                  <a:srgbClr val="C00000"/>
                </a:solidFill>
                <a:latin typeface="cmmi10"/>
              </a:rPr>
              <a:t>!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) ]</a:t>
            </a:r>
          </a:p>
          <a:p>
            <a:pPr>
              <a:buNone/>
            </a:pPr>
            <a:r>
              <a:rPr lang="en-US" sz="2000" dirty="0">
                <a:latin typeface="Calibri"/>
              </a:rPr>
              <a:t>over x in some </a:t>
            </a:r>
            <a:r>
              <a:rPr lang="en-US" sz="2000" dirty="0"/>
              <a:t>set X.   Say x* is the </a:t>
            </a:r>
            <a:r>
              <a:rPr lang="en-US" sz="2000" dirty="0" err="1"/>
              <a:t>minimizer</a:t>
            </a:r>
            <a:r>
              <a:rPr lang="en-US" sz="2000" dirty="0"/>
              <a:t>.</a:t>
            </a:r>
          </a:p>
          <a:p>
            <a:pPr>
              <a:buNone/>
            </a:pPr>
            <a:endParaRPr lang="en-US" dirty="0" smtClean="0">
              <a:latin typeface="Calibri"/>
            </a:endParaRPr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  <a:latin typeface="Calibri"/>
              </a:rPr>
              <a:t>Theorem:				</a:t>
            </a:r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  <a:latin typeface="Calibri"/>
              </a:rPr>
              <a:t>	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Sample N = poly(log |X|,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mmi10"/>
              </a:rPr>
              <a:t>¸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) times, and find the minimizer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x’ of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the sample average</a:t>
            </a:r>
          </a:p>
          <a:p>
            <a:pPr>
              <a:buNone/>
            </a:pPr>
            <a:r>
              <a:rPr lang="en-US" sz="2000" dirty="0">
                <a:latin typeface="Calibri"/>
              </a:rPr>
              <a:t>			</a:t>
            </a:r>
            <a:r>
              <a:rPr lang="en-US" sz="2000" dirty="0">
                <a:solidFill>
                  <a:srgbClr val="00B050"/>
                </a:solidFill>
                <a:latin typeface="Calibri"/>
              </a:rPr>
              <a:t>F’(x) = c(x) +    </a:t>
            </a:r>
            <a:r>
              <a:rPr lang="en-US" sz="2000" dirty="0">
                <a:solidFill>
                  <a:srgbClr val="00B050"/>
                </a:solidFill>
                <a:latin typeface="Symbol"/>
                <a:sym typeface="Symbol"/>
              </a:rPr>
              <a:t></a:t>
            </a:r>
            <a:r>
              <a:rPr lang="en-US" sz="2000" baseline="-25000" dirty="0">
                <a:solidFill>
                  <a:srgbClr val="00B050"/>
                </a:solidFill>
                <a:latin typeface="Calibri"/>
              </a:rPr>
              <a:t>k</a:t>
            </a:r>
            <a:r>
              <a:rPr lang="en-US" sz="2000" dirty="0">
                <a:solidFill>
                  <a:srgbClr val="00B050"/>
                </a:solidFill>
                <a:latin typeface="Calibri"/>
              </a:rPr>
              <a:t>  g(x, </a:t>
            </a:r>
            <a:r>
              <a:rPr lang="en-US" sz="2000" dirty="0">
                <a:solidFill>
                  <a:srgbClr val="00B050"/>
                </a:solidFill>
                <a:latin typeface="cmmi10"/>
              </a:rPr>
              <a:t>!</a:t>
            </a:r>
            <a:r>
              <a:rPr lang="en-US" sz="2000" baseline="-25000" dirty="0">
                <a:solidFill>
                  <a:srgbClr val="00B050"/>
                </a:solidFill>
                <a:latin typeface="Calibri"/>
              </a:rPr>
              <a:t>k</a:t>
            </a:r>
            <a:r>
              <a:rPr lang="en-US" sz="2000" dirty="0">
                <a:solidFill>
                  <a:srgbClr val="00B050"/>
                </a:solidFill>
                <a:latin typeface="Calibri"/>
              </a:rPr>
              <a:t>)  </a:t>
            </a:r>
          </a:p>
          <a:p>
            <a:pPr>
              <a:buNone/>
            </a:pPr>
            <a:endParaRPr lang="en-US" sz="2000" dirty="0">
              <a:latin typeface="Calibri"/>
            </a:endParaRPr>
          </a:p>
          <a:p>
            <a:pPr>
              <a:buNone/>
            </a:pPr>
            <a:r>
              <a:rPr lang="en-US" sz="2000" dirty="0">
                <a:latin typeface="Calibri"/>
              </a:rPr>
              <a:t>	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Then F(x’) ≤ 1.001 F(x*) with probability .99999.</a:t>
            </a:r>
          </a:p>
          <a:p>
            <a:pPr>
              <a:buNone/>
            </a:pPr>
            <a:endParaRPr lang="en-US" dirty="0"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7354" y="5754470"/>
            <a:ext cx="5469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Observe, does not compare the values of </a:t>
            </a:r>
            <a:r>
              <a:rPr lang="en-US" dirty="0">
                <a:solidFill>
                  <a:srgbClr val="C00000"/>
                </a:solidFill>
              </a:rPr>
              <a:t>F</a:t>
            </a:r>
            <a:r>
              <a:rPr lang="en-US" dirty="0"/>
              <a:t>(x) and </a:t>
            </a:r>
            <a:r>
              <a:rPr lang="en-US" dirty="0">
                <a:solidFill>
                  <a:srgbClr val="7030A0"/>
                </a:solidFill>
              </a:rPr>
              <a:t>F’</a:t>
            </a:r>
            <a:r>
              <a:rPr lang="en-US" dirty="0"/>
              <a:t>(x’). </a:t>
            </a:r>
          </a:p>
          <a:p>
            <a:r>
              <a:rPr lang="en-US" dirty="0"/>
              <a:t>	Just the value of </a:t>
            </a:r>
            <a:r>
              <a:rPr lang="en-US" dirty="0">
                <a:solidFill>
                  <a:srgbClr val="C00000"/>
                </a:solidFill>
              </a:rPr>
              <a:t>F</a:t>
            </a:r>
            <a:r>
              <a:rPr lang="en-US" dirty="0"/>
              <a:t>(x) and </a:t>
            </a:r>
            <a:r>
              <a:rPr lang="en-US" dirty="0">
                <a:solidFill>
                  <a:srgbClr val="C00000"/>
                </a:solidFill>
              </a:rPr>
              <a:t>F</a:t>
            </a:r>
            <a:r>
              <a:rPr lang="en-US" dirty="0"/>
              <a:t>(x’)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38625" y="4488418"/>
            <a:ext cx="1143000" cy="158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43079" y="441221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39375" y="6315076"/>
            <a:ext cx="2230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Charikar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Chekuri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Pal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05]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7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 for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6299" y="1924051"/>
                <a:ext cx="9972675" cy="4525963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sz="2000" dirty="0" smtClean="0">
                    <a:solidFill>
                      <a:schemeClr val="accent3">
                        <a:lumMod val="50000"/>
                      </a:schemeClr>
                    </a:solidFill>
                    <a:latin typeface="Calibri"/>
                  </a:rPr>
                  <a:t>Bad case for naïve argument: </a:t>
                </a:r>
                <a:br>
                  <a:rPr lang="en-US" sz="2000" dirty="0" smtClean="0">
                    <a:solidFill>
                      <a:schemeClr val="accent3">
                        <a:lumMod val="50000"/>
                      </a:schemeClr>
                    </a:solidFill>
                    <a:latin typeface="Calibri"/>
                  </a:rPr>
                </a:br>
                <a:r>
                  <a:rPr lang="en-US" sz="2000" dirty="0">
                    <a:solidFill>
                      <a:schemeClr val="tx2"/>
                    </a:solidFill>
                    <a:latin typeface="Calibri"/>
                  </a:rPr>
                  <a:t>some of the </a:t>
                </a:r>
                <a:r>
                  <a:rPr lang="en-US" sz="2000" dirty="0">
                    <a:solidFill>
                      <a:schemeClr val="tx2"/>
                    </a:solidFill>
                    <a:latin typeface="cmmi10"/>
                  </a:rPr>
                  <a:t>!</a:t>
                </a:r>
                <a:r>
                  <a:rPr lang="en-US" sz="2000" dirty="0">
                    <a:solidFill>
                      <a:schemeClr val="tx2"/>
                    </a:solidFill>
                    <a:latin typeface="Calibri"/>
                  </a:rPr>
                  <a:t>’s incur a huge cost, we don’t see them in sample.</a:t>
                </a:r>
              </a:p>
              <a:p>
                <a:pPr>
                  <a:buNone/>
                </a:pPr>
                <a:endParaRPr lang="en-US" sz="2000" b="1" dirty="0">
                  <a:latin typeface="Calibri"/>
                </a:endParaRPr>
              </a:p>
              <a:p>
                <a:pPr>
                  <a:buNone/>
                </a:pPr>
                <a:r>
                  <a:rPr lang="en-US" sz="2000" b="1" dirty="0">
                    <a:latin typeface="Calibri"/>
                  </a:rPr>
                  <a:t>Define: </a:t>
                </a:r>
                <a:r>
                  <a:rPr lang="en-US" sz="2000" dirty="0">
                    <a:latin typeface="cmmi10"/>
                  </a:rPr>
                  <a:t>!</a:t>
                </a:r>
                <a:r>
                  <a:rPr lang="en-US" sz="2000" dirty="0">
                    <a:latin typeface="Calibri"/>
                  </a:rPr>
                  <a:t> is “high” if g(</a:t>
                </a:r>
                <a:r>
                  <a:rPr lang="en-US" sz="2000" dirty="0">
                    <a:solidFill>
                      <a:srgbClr val="002060"/>
                    </a:solidFill>
                  </a:rPr>
                  <a:t>Ø</a:t>
                </a:r>
                <a:r>
                  <a:rPr lang="en-US" sz="2000" dirty="0">
                    <a:latin typeface="Calibri"/>
                  </a:rPr>
                  <a:t>, </a:t>
                </a:r>
                <a:r>
                  <a:rPr lang="en-US" sz="2000" dirty="0">
                    <a:latin typeface="cmmi10"/>
                  </a:rPr>
                  <a:t>!</a:t>
                </a:r>
                <a:r>
                  <a:rPr lang="en-US" sz="2000" dirty="0">
                    <a:latin typeface="Calibri"/>
                  </a:rPr>
                  <a:t>) </a:t>
                </a:r>
                <a:r>
                  <a:rPr lang="en-US" sz="2000" dirty="0">
                    <a:latin typeface="cmsy10"/>
                  </a:rPr>
                  <a:t>¸</a:t>
                </a:r>
                <a:r>
                  <a:rPr lang="en-US" sz="2000" dirty="0">
                    <a:latin typeface="Calibri"/>
                  </a:rPr>
                  <a:t> M for some M </a:t>
                </a:r>
                <a:r>
                  <a:rPr lang="en-US" sz="2000" dirty="0">
                    <a:latin typeface="cmsy10"/>
                  </a:rPr>
                  <a:t>¼</a:t>
                </a:r>
                <a:r>
                  <a:rPr lang="en-US" sz="2000" dirty="0">
                    <a:latin typeface="Calibri"/>
                  </a:rPr>
                  <a:t> </a:t>
                </a:r>
                <a:r>
                  <a:rPr lang="en-US" sz="2000" dirty="0">
                    <a:latin typeface="cmmi10"/>
                  </a:rPr>
                  <a:t>¸</a:t>
                </a:r>
                <a:r>
                  <a:rPr lang="en-US" sz="2000" dirty="0">
                    <a:latin typeface="Calibri"/>
                  </a:rPr>
                  <a:t> OPT/</a:t>
                </a:r>
                <a:r>
                  <a:rPr lang="el-GR" sz="2000" dirty="0">
                    <a:latin typeface="Calibri"/>
                  </a:rPr>
                  <a:t>ε</a:t>
                </a:r>
                <a:r>
                  <a:rPr lang="en-US" sz="2000" dirty="0">
                    <a:latin typeface="Calibri"/>
                  </a:rPr>
                  <a:t>.</a:t>
                </a:r>
              </a:p>
              <a:p>
                <a:pPr>
                  <a:buNone/>
                </a:pPr>
                <a:endParaRPr lang="en-US" sz="2000" dirty="0">
                  <a:solidFill>
                    <a:schemeClr val="tx2"/>
                  </a:solidFill>
                  <a:latin typeface="Calibri"/>
                </a:endParaRPr>
              </a:p>
              <a:p>
                <a:pPr>
                  <a:buNone/>
                </a:pPr>
                <a:r>
                  <a:rPr lang="en-US" sz="2000" dirty="0">
                    <a:solidFill>
                      <a:schemeClr val="tx2"/>
                    </a:solidFill>
                    <a:latin typeface="Calibri"/>
                  </a:rPr>
                  <a:t>On these </a:t>
                </a:r>
                <a:r>
                  <a:rPr lang="en-US" sz="2000" dirty="0">
                    <a:solidFill>
                      <a:srgbClr val="FF0000"/>
                    </a:solidFill>
                    <a:latin typeface="Calibri"/>
                  </a:rPr>
                  <a:t>high </a:t>
                </a:r>
                <a:r>
                  <a:rPr lang="en-US" sz="2000" dirty="0">
                    <a:solidFill>
                      <a:srgbClr val="FF0000"/>
                    </a:solidFill>
                    <a:latin typeface="cmmi10"/>
                  </a:rPr>
                  <a:t>!</a:t>
                </a:r>
                <a:r>
                  <a:rPr lang="en-US" sz="2000" dirty="0">
                    <a:solidFill>
                      <a:srgbClr val="FF0000"/>
                    </a:solidFill>
                    <a:latin typeface="Calibri"/>
                  </a:rPr>
                  <a:t>’s</a:t>
                </a:r>
                <a:r>
                  <a:rPr lang="en-US" sz="2000" dirty="0">
                    <a:solidFill>
                      <a:schemeClr val="tx2"/>
                    </a:solidFill>
                    <a:latin typeface="Calibri"/>
                  </a:rPr>
                  <a:t>, doesn’t matter </a:t>
                </a:r>
                <a:r>
                  <a:rPr lang="en-US" sz="2000" dirty="0" smtClean="0">
                    <a:solidFill>
                      <a:schemeClr val="tx2"/>
                    </a:solidFill>
                    <a:latin typeface="Calibri"/>
                  </a:rPr>
                  <a:t>what first stage </a:t>
                </a:r>
                <a:r>
                  <a:rPr lang="en-US" sz="2000" dirty="0">
                    <a:solidFill>
                      <a:srgbClr val="C00000"/>
                    </a:solidFill>
                    <a:latin typeface="Calibri"/>
                  </a:rPr>
                  <a:t>x</a:t>
                </a:r>
                <a:r>
                  <a:rPr lang="en-US" sz="2000" dirty="0">
                    <a:solidFill>
                      <a:schemeClr val="tx2"/>
                    </a:solidFill>
                    <a:latin typeface="Calibri"/>
                  </a:rPr>
                  <a:t> you </a:t>
                </a:r>
                <a:r>
                  <a:rPr lang="en-US" sz="2000" dirty="0" smtClean="0">
                    <a:solidFill>
                      <a:schemeClr val="tx2"/>
                    </a:solidFill>
                    <a:latin typeface="Calibri"/>
                  </a:rPr>
                  <a:t>choose. </a:t>
                </a:r>
                <a:r>
                  <a:rPr lang="en-US" sz="2000" dirty="0">
                    <a:solidFill>
                      <a:schemeClr val="tx2"/>
                    </a:solidFill>
                    <a:latin typeface="Calibri"/>
                  </a:rPr>
                  <a:t/>
                </a:r>
                <a:br>
                  <a:rPr lang="en-US" sz="2000" dirty="0">
                    <a:solidFill>
                      <a:schemeClr val="tx2"/>
                    </a:solidFill>
                    <a:latin typeface="Calibri"/>
                  </a:rPr>
                </a:br>
                <a:r>
                  <a:rPr lang="en-US" sz="2000" dirty="0" smtClean="0">
                    <a:solidFill>
                      <a:schemeClr val="tx2"/>
                    </a:solidFill>
                    <a:latin typeface="Calibri"/>
                  </a:rPr>
                  <a:t>The </a:t>
                </a:r>
                <a:r>
                  <a:rPr lang="en-US" sz="2000" dirty="0">
                    <a:solidFill>
                      <a:schemeClr val="tx2"/>
                    </a:solidFill>
                    <a:latin typeface="Calibri"/>
                  </a:rPr>
                  <a:t>probability of getting high omega is small (</a:t>
                </a:r>
                <a:r>
                  <a:rPr lang="en-US" sz="2000" dirty="0">
                    <a:solidFill>
                      <a:schemeClr val="tx2"/>
                    </a:solidFill>
                    <a:latin typeface="Calibri"/>
                    <a:cs typeface="Calibri"/>
                  </a:rPr>
                  <a:t>≈</a:t>
                </a:r>
                <a:r>
                  <a:rPr lang="en-US" sz="2000" dirty="0">
                    <a:solidFill>
                      <a:schemeClr val="tx2"/>
                    </a:solidFill>
                    <a:latin typeface="Calibri"/>
                  </a:rPr>
                  <a:t> </a:t>
                </a:r>
                <a:r>
                  <a:rPr lang="el-GR" sz="2000" dirty="0">
                    <a:solidFill>
                      <a:schemeClr val="tx2"/>
                    </a:solidFill>
                    <a:latin typeface="Calibri"/>
                    <a:cs typeface="Calibri"/>
                  </a:rPr>
                  <a:t>ε</a:t>
                </a:r>
                <a:r>
                  <a:rPr lang="en-US" sz="2000" dirty="0">
                    <a:solidFill>
                      <a:schemeClr val="tx2"/>
                    </a:solidFill>
                    <a:latin typeface="Calibri"/>
                  </a:rPr>
                  <a:t>/</a:t>
                </a:r>
                <a:r>
                  <a:rPr lang="en-US" sz="2000" dirty="0">
                    <a:solidFill>
                      <a:schemeClr val="tx2"/>
                    </a:solidFill>
                    <a:latin typeface="cmmi10"/>
                  </a:rPr>
                  <a:t>¸</a:t>
                </a:r>
                <a:r>
                  <a:rPr lang="en-US" sz="2000" dirty="0">
                    <a:solidFill>
                      <a:schemeClr val="tx2"/>
                    </a:solidFill>
                    <a:latin typeface="Calibri"/>
                  </a:rPr>
                  <a:t>), and </a:t>
                </a:r>
              </a:p>
              <a:p>
                <a:pPr>
                  <a:buNone/>
                </a:pPr>
                <a:r>
                  <a:rPr lang="en-US" sz="2000" dirty="0">
                    <a:solidFill>
                      <a:schemeClr val="tx2"/>
                    </a:solidFill>
                    <a:latin typeface="Calibri"/>
                  </a:rPr>
                  <a:t>		</a:t>
                </a:r>
                <a:r>
                  <a:rPr lang="en-US" sz="2000" dirty="0">
                    <a:solidFill>
                      <a:srgbClr val="C00000"/>
                    </a:solidFill>
                    <a:latin typeface="Calibri"/>
                  </a:rPr>
                  <a:t>|</a:t>
                </a:r>
                <a:r>
                  <a:rPr lang="en-US" sz="2000" dirty="0">
                    <a:solidFill>
                      <a:srgbClr val="C00000"/>
                    </a:solidFill>
                  </a:rPr>
                  <a:t> g(x, </a:t>
                </a:r>
                <a:r>
                  <a:rPr lang="en-US" sz="2000" dirty="0">
                    <a:solidFill>
                      <a:srgbClr val="C00000"/>
                    </a:solidFill>
                    <a:latin typeface="cmmi10"/>
                  </a:rPr>
                  <a:t>!</a:t>
                </a:r>
                <a:r>
                  <a:rPr lang="en-US" sz="2000" dirty="0">
                    <a:solidFill>
                      <a:srgbClr val="C00000"/>
                    </a:solidFill>
                  </a:rPr>
                  <a:t>) – g(x*, </a:t>
                </a:r>
                <a:r>
                  <a:rPr lang="en-US" sz="2000" dirty="0">
                    <a:solidFill>
                      <a:srgbClr val="C00000"/>
                    </a:solidFill>
                    <a:latin typeface="cmmi10"/>
                  </a:rPr>
                  <a:t>!</a:t>
                </a:r>
                <a:r>
                  <a:rPr lang="en-US" sz="2000" dirty="0">
                    <a:solidFill>
                      <a:srgbClr val="C00000"/>
                    </a:solidFill>
                  </a:rPr>
                  <a:t>) |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>
                    <a:solidFill>
                      <a:srgbClr val="C00000"/>
                    </a:solidFill>
                    <a:latin typeface="cmmi10"/>
                  </a:rPr>
                  <a:t>¸</a:t>
                </a:r>
                <a:r>
                  <a:rPr lang="en-US" sz="2000" dirty="0">
                    <a:solidFill>
                      <a:srgbClr val="C00000"/>
                    </a:solidFill>
                  </a:rPr>
                  <a:t> ( c(x) + c(x*) )</a:t>
                </a:r>
              </a:p>
              <a:p>
                <a:pPr>
                  <a:buNone/>
                </a:pPr>
                <a:endParaRPr lang="en-US" sz="2000" dirty="0">
                  <a:solidFill>
                    <a:schemeClr val="tx2"/>
                  </a:solidFill>
                  <a:latin typeface="Calibri"/>
                </a:endParaRPr>
              </a:p>
              <a:p>
                <a:pPr>
                  <a:buNone/>
                </a:pPr>
                <a:r>
                  <a:rPr lang="en-US" sz="2000" dirty="0">
                    <a:solidFill>
                      <a:schemeClr val="tx2"/>
                    </a:solidFill>
                    <a:latin typeface="Calibri"/>
                  </a:rPr>
                  <a:t>On </a:t>
                </a:r>
                <a:r>
                  <a:rPr lang="en-US" sz="2000" dirty="0">
                    <a:solidFill>
                      <a:srgbClr val="FF0000"/>
                    </a:solidFill>
                    <a:latin typeface="Calibri"/>
                  </a:rPr>
                  <a:t>low </a:t>
                </a:r>
                <a:r>
                  <a:rPr lang="en-US" sz="2000" dirty="0">
                    <a:solidFill>
                      <a:srgbClr val="FF0000"/>
                    </a:solidFill>
                    <a:latin typeface="cmmi10"/>
                  </a:rPr>
                  <a:t>!</a:t>
                </a:r>
                <a:r>
                  <a:rPr lang="en-US" sz="2000" dirty="0">
                    <a:solidFill>
                      <a:srgbClr val="FF0000"/>
                    </a:solidFill>
                    <a:latin typeface="Calibri"/>
                  </a:rPr>
                  <a:t>’s</a:t>
                </a:r>
                <a:r>
                  <a:rPr lang="en-US" sz="2000" dirty="0">
                    <a:solidFill>
                      <a:schemeClr val="tx2"/>
                    </a:solidFill>
                    <a:latin typeface="Calibri"/>
                  </a:rPr>
                  <a:t>, the sample average is a good approximation </a:t>
                </a:r>
                <a:br>
                  <a:rPr lang="en-US" sz="2000" dirty="0">
                    <a:solidFill>
                      <a:schemeClr val="tx2"/>
                    </a:solidFill>
                    <a:latin typeface="Calibri"/>
                  </a:rPr>
                </a:br>
                <a:r>
                  <a:rPr lang="en-US" sz="2000" dirty="0">
                    <a:solidFill>
                      <a:schemeClr val="tx2"/>
                    </a:solidFill>
                    <a:latin typeface="Calibri"/>
                  </a:rPr>
                  <a:t>to the real average (</a:t>
                </a:r>
                <a:r>
                  <a:rPr lang="en-US" sz="2000" dirty="0" smtClean="0">
                    <a:solidFill>
                      <a:schemeClr val="tx2"/>
                    </a:solidFill>
                    <a:latin typeface="Calibri"/>
                  </a:rPr>
                  <a:t>up to </a:t>
                </a:r>
                <a:r>
                  <a:rPr lang="en-US" sz="2000" dirty="0">
                    <a:solidFill>
                      <a:schemeClr val="tx2"/>
                    </a:solidFill>
                    <a:latin typeface="Calibri"/>
                  </a:rPr>
                  <a:t>additive </a:t>
                </a:r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  <a:latin typeface="Calibri"/>
                  </a:rPr>
                  <a:t>± </a:t>
                </a:r>
                <a:r>
                  <a:rPr lang="el-GR" sz="2000" dirty="0"/>
                  <a:t>ε </a:t>
                </a:r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  <a:latin typeface="Calibri"/>
                  </a:rPr>
                  <a:t>OPT</a:t>
                </a:r>
                <a:r>
                  <a:rPr lang="en-US" sz="2000" dirty="0" smtClean="0">
                    <a:solidFill>
                      <a:schemeClr val="tx2"/>
                    </a:solidFill>
                    <a:latin typeface="Calibri"/>
                  </a:rPr>
                  <a:t>) via a “</a:t>
                </a:r>
                <a:r>
                  <a:rPr lang="en-US" sz="2000" dirty="0" err="1" smtClean="0">
                    <a:solidFill>
                      <a:schemeClr val="tx2"/>
                    </a:solidFill>
                    <a:latin typeface="Calibri"/>
                  </a:rPr>
                  <a:t>Chernoff</a:t>
                </a:r>
                <a:r>
                  <a:rPr lang="en-US" sz="2000" dirty="0" smtClean="0">
                    <a:solidFill>
                      <a:schemeClr val="tx2"/>
                    </a:solidFill>
                    <a:latin typeface="Calibri"/>
                  </a:rPr>
                  <a:t>-type” concentration bound</a:t>
                </a:r>
                <a:endParaRPr lang="en-US" sz="2000" dirty="0">
                  <a:solidFill>
                    <a:schemeClr val="tx2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6299" y="1924051"/>
                <a:ext cx="9972675" cy="4525963"/>
              </a:xfrm>
              <a:blipFill>
                <a:blip r:embed="rId3"/>
                <a:stretch>
                  <a:fillRect l="-672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739375" y="6315076"/>
            <a:ext cx="2230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Charikar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Chekuri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Pal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05]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14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SAA </a:t>
            </a:r>
            <a:r>
              <a:rPr lang="en-US" dirty="0" err="1" smtClean="0"/>
              <a:t>wrapup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Full Theorem: doesn’t need that “empirical problem” is discrete or easy.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Works </a:t>
                </a:r>
                <a:r>
                  <a:rPr lang="en-US" sz="2000" dirty="0"/>
                  <a:t>for </a:t>
                </a:r>
                <a:r>
                  <a:rPr lang="en-US" sz="2000" dirty="0" smtClean="0"/>
                  <a:t>LPs, works with approximation algorithms.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Can also use within an LP solver to solve stochastic LPs.</a:t>
                </a:r>
                <a:endParaRPr lang="en-US" sz="2000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Do we really need so many samples</a:t>
                </a:r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 In some cases, yes: need poly(log |X|,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 smtClean="0"/>
                  <a:t>) samples in general.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However, for some problems</a:t>
                </a:r>
                <a:r>
                  <a:rPr lang="en-US" sz="2000" dirty="0"/>
                  <a:t>, </a:t>
                </a:r>
                <a:r>
                  <a:rPr lang="en-US" sz="2000" dirty="0" smtClean="0"/>
                  <a:t>fewer samples &amp; simpler </a:t>
                </a:r>
                <a:r>
                  <a:rPr lang="en-US" sz="2000" dirty="0"/>
                  <a:t>approaches suffice</a:t>
                </a:r>
                <a:r>
                  <a:rPr lang="en-US" sz="2000" dirty="0" smtClean="0"/>
                  <a:t>. (see next).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Two-stage stochastic optimization with recourse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“explicit” scenarios</a:t>
            </a:r>
          </a:p>
          <a:p>
            <a:pPr marL="0" indent="0">
              <a:buNone/>
            </a:pPr>
            <a:r>
              <a:rPr lang="en-US" sz="2000" dirty="0" smtClean="0"/>
              <a:t>      solve LP and round: vertex cover, MST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Scenario reduction</a:t>
            </a:r>
          </a:p>
          <a:p>
            <a:pPr marL="0" indent="0">
              <a:buNone/>
            </a:pPr>
            <a:r>
              <a:rPr lang="en-US" sz="2000" dirty="0" smtClean="0"/>
              <a:t>     the sample average approximation (SAA) technique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 smtClean="0"/>
              <a:t>Combinatorial algorithms</a:t>
            </a:r>
          </a:p>
          <a:p>
            <a:pPr marL="0" indent="0">
              <a:buNone/>
            </a:pPr>
            <a:r>
              <a:rPr lang="en-US" sz="2000" dirty="0" smtClean="0"/>
              <a:t>     the boosted sampling approach: Steiner tree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online stochastic Steiner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467940" y="1938855"/>
              <a:ext cx="946800" cy="880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220" y="1924455"/>
                <a:ext cx="988920" cy="9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373980" y="3384255"/>
              <a:ext cx="1067400" cy="979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980" y="3377055"/>
                <a:ext cx="1092600" cy="100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61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back to problem  </a:t>
            </a:r>
            <a:r>
              <a:rPr lang="en-US" dirty="0"/>
              <a:t>1: two-stage Steiner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687750"/>
            <a:ext cx="38862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00B050"/>
                </a:solidFill>
              </a:rPr>
              <a:t>Stage I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1600" dirty="0"/>
              <a:t>(“Monday”)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	Pick some set of edges </a:t>
            </a:r>
            <a:r>
              <a:rPr lang="en-US" sz="2000" dirty="0">
                <a:latin typeface="Calibri"/>
              </a:rPr>
              <a:t>E</a:t>
            </a:r>
            <a:r>
              <a:rPr lang="en-US" sz="2000" baseline="-25000" dirty="0">
                <a:latin typeface="Calibri"/>
              </a:rPr>
              <a:t>M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   at </a:t>
            </a:r>
            <a:r>
              <a:rPr lang="en-US" sz="2000" dirty="0" err="1">
                <a:solidFill>
                  <a:srgbClr val="C00000"/>
                </a:solidFill>
                <a:latin typeface="Calibri"/>
              </a:rPr>
              <a:t>cost</a:t>
            </a:r>
            <a:r>
              <a:rPr lang="en-US" sz="2000" baseline="-25000" dirty="0" err="1">
                <a:solidFill>
                  <a:srgbClr val="C00000"/>
                </a:solidFill>
                <a:latin typeface="Calibri"/>
              </a:rPr>
              <a:t>M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(e</a:t>
            </a:r>
            <a:r>
              <a:rPr lang="en-US" sz="2000" dirty="0">
                <a:solidFill>
                  <a:srgbClr val="C00000"/>
                </a:solidFill>
              </a:rPr>
              <a:t>)</a:t>
            </a:r>
            <a:r>
              <a:rPr lang="en-US" sz="2000" dirty="0"/>
              <a:t> for each edge e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b="1" dirty="0">
                <a:solidFill>
                  <a:srgbClr val="00B050"/>
                </a:solidFill>
              </a:rPr>
              <a:t>Stage II </a:t>
            </a:r>
            <a:r>
              <a:rPr lang="en-US" sz="1600" dirty="0"/>
              <a:t>(“Tuesday”)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	Random set R is drawn from </a:t>
            </a:r>
            <a:r>
              <a:rPr lang="en-US" sz="2000" dirty="0">
                <a:latin typeface="cmmi10"/>
              </a:rPr>
              <a:t>¼</a:t>
            </a:r>
          </a:p>
          <a:p>
            <a:pPr>
              <a:buNone/>
            </a:pPr>
            <a:r>
              <a:rPr lang="en-US" sz="2000" dirty="0"/>
              <a:t>	Pick some edges </a:t>
            </a:r>
            <a:r>
              <a:rPr lang="en-US" sz="2000" dirty="0">
                <a:latin typeface="Calibri"/>
              </a:rPr>
              <a:t>E</a:t>
            </a:r>
            <a:r>
              <a:rPr lang="en-US" sz="2000" baseline="-25000" dirty="0">
                <a:latin typeface="Calibri"/>
              </a:rPr>
              <a:t>T,R</a:t>
            </a:r>
            <a:r>
              <a:rPr lang="en-US" sz="2000" dirty="0"/>
              <a:t> so that </a:t>
            </a:r>
            <a:br>
              <a:rPr lang="en-US" sz="2000" dirty="0"/>
            </a:br>
            <a:r>
              <a:rPr lang="en-US" sz="2000" dirty="0"/>
              <a:t>   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E</a:t>
            </a:r>
            <a:r>
              <a:rPr lang="en-US" sz="2000" baseline="-25000" dirty="0">
                <a:solidFill>
                  <a:srgbClr val="C00000"/>
                </a:solidFill>
                <a:latin typeface="Calibri"/>
              </a:rPr>
              <a:t>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msy10"/>
              </a:rPr>
              <a:t>[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E</a:t>
            </a:r>
            <a:r>
              <a:rPr lang="en-US" sz="2000" baseline="-25000" dirty="0">
                <a:solidFill>
                  <a:srgbClr val="C00000"/>
                </a:solidFill>
                <a:latin typeface="Calibri"/>
              </a:rPr>
              <a:t>T,R</a:t>
            </a:r>
            <a:r>
              <a:rPr lang="en-US" sz="2000" dirty="0"/>
              <a:t> connects R to root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Objective </a:t>
            </a:r>
            <a:r>
              <a:rPr lang="en-US" sz="2000" b="1" dirty="0">
                <a:solidFill>
                  <a:srgbClr val="00B050"/>
                </a:solidFill>
              </a:rPr>
              <a:t>Function:</a:t>
            </a:r>
          </a:p>
          <a:p>
            <a:pPr>
              <a:buNone/>
            </a:pPr>
            <a:r>
              <a:rPr lang="en-US" sz="2000" dirty="0"/>
              <a:t>	 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cost</a:t>
            </a:r>
            <a:r>
              <a:rPr lang="en-US" sz="2000" baseline="-25000" dirty="0" err="1">
                <a:solidFill>
                  <a:srgbClr val="0070C0"/>
                </a:solidFill>
                <a:latin typeface="Calibri"/>
              </a:rPr>
              <a:t>M</a:t>
            </a:r>
            <a:r>
              <a:rPr lang="en-US" sz="2000" dirty="0">
                <a:solidFill>
                  <a:srgbClr val="0070C0"/>
                </a:solidFill>
              </a:rPr>
              <a:t> (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E</a:t>
            </a:r>
            <a:r>
              <a:rPr lang="en-US" sz="2000" baseline="-25000" dirty="0">
                <a:solidFill>
                  <a:srgbClr val="0070C0"/>
                </a:solidFill>
                <a:latin typeface="Calibri"/>
              </a:rPr>
              <a:t>M</a:t>
            </a:r>
            <a:r>
              <a:rPr lang="en-US" sz="2000" dirty="0">
                <a:solidFill>
                  <a:srgbClr val="0070C0"/>
                </a:solidFill>
              </a:rPr>
              <a:t>) + </a:t>
            </a:r>
            <a:r>
              <a:rPr lang="en-US" sz="2000" b="1" dirty="0">
                <a:solidFill>
                  <a:srgbClr val="0070C0"/>
                </a:solidFill>
              </a:rPr>
              <a:t>E</a:t>
            </a:r>
            <a:r>
              <a:rPr lang="en-US" sz="2000" baseline="-25000" dirty="0">
                <a:solidFill>
                  <a:srgbClr val="0070C0"/>
                </a:solidFill>
                <a:latin typeface="cmmi10"/>
              </a:rPr>
              <a:t>¼</a:t>
            </a:r>
            <a:r>
              <a:rPr lang="en-US" sz="2000" dirty="0">
                <a:solidFill>
                  <a:srgbClr val="0070C0"/>
                </a:solidFill>
              </a:rPr>
              <a:t> [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cost</a:t>
            </a:r>
            <a:r>
              <a:rPr lang="en-US" sz="2000" baseline="-25000" dirty="0" err="1">
                <a:solidFill>
                  <a:srgbClr val="0070C0"/>
                </a:solidFill>
                <a:latin typeface="Calibri"/>
              </a:rPr>
              <a:t>T,R</a:t>
            </a:r>
            <a:r>
              <a:rPr lang="en-US" sz="2000" dirty="0">
                <a:solidFill>
                  <a:srgbClr val="0070C0"/>
                </a:solidFill>
              </a:rPr>
              <a:t> (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E</a:t>
            </a:r>
            <a:r>
              <a:rPr lang="en-US" sz="2000" baseline="-25000" dirty="0">
                <a:solidFill>
                  <a:srgbClr val="0070C0"/>
                </a:solidFill>
                <a:latin typeface="Calibri"/>
              </a:rPr>
              <a:t>T,R</a:t>
            </a:r>
            <a:r>
              <a:rPr lang="en-US" sz="2000" dirty="0">
                <a:solidFill>
                  <a:srgbClr val="0070C0"/>
                </a:solidFill>
              </a:rPr>
              <a:t>) ]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53200" y="5855732"/>
            <a:ext cx="3619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rgbClr val="C00000"/>
                </a:solidFill>
              </a:rPr>
              <a:t>inflation </a:t>
            </a:r>
            <a:r>
              <a:rPr lang="en-US" sz="2000" b="1" dirty="0">
                <a:solidFill>
                  <a:srgbClr val="C00000"/>
                </a:solidFill>
                <a:latin typeface="cmmi10"/>
              </a:rPr>
              <a:t>¸</a:t>
            </a:r>
            <a:r>
              <a:rPr lang="en-US" sz="2000" b="1" baseline="-25000" dirty="0" err="1">
                <a:solidFill>
                  <a:srgbClr val="C00000"/>
                </a:solidFill>
                <a:latin typeface="cmmi10"/>
              </a:rPr>
              <a:t>e</a:t>
            </a:r>
            <a:r>
              <a:rPr lang="en-US" sz="2000" b="1" baseline="-25000" dirty="0" err="1">
                <a:solidFill>
                  <a:srgbClr val="C00000"/>
                </a:solidFill>
              </a:rPr>
              <a:t>,R</a:t>
            </a:r>
            <a:r>
              <a:rPr lang="en-US" sz="2000" b="1" dirty="0">
                <a:solidFill>
                  <a:srgbClr val="C00000"/>
                </a:solidFill>
              </a:rPr>
              <a:t>   = </a:t>
            </a:r>
            <a:r>
              <a:rPr lang="en-US" sz="2000" dirty="0">
                <a:solidFill>
                  <a:prstClr val="black"/>
                </a:solidFill>
              </a:rPr>
              <a:t>	  </a:t>
            </a:r>
            <a:r>
              <a:rPr lang="en-US" sz="2000" dirty="0" err="1">
                <a:solidFill>
                  <a:srgbClr val="C00000"/>
                </a:solidFill>
              </a:rPr>
              <a:t>cost</a:t>
            </a:r>
            <a:r>
              <a:rPr lang="en-US" sz="2000" baseline="-25000" dirty="0" err="1">
                <a:solidFill>
                  <a:srgbClr val="C00000"/>
                </a:solidFill>
              </a:rPr>
              <a:t>T,R</a:t>
            </a:r>
            <a:r>
              <a:rPr lang="en-US" sz="2000" dirty="0">
                <a:solidFill>
                  <a:srgbClr val="C00000"/>
                </a:solidFill>
              </a:rPr>
              <a:t>(e)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462940" y="6160532"/>
            <a:ext cx="1138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cost</a:t>
            </a:r>
            <a:r>
              <a:rPr lang="en-US" sz="2000" baseline="-25000" dirty="0" err="1">
                <a:solidFill>
                  <a:srgbClr val="C00000"/>
                </a:solidFill>
              </a:rPr>
              <a:t>M</a:t>
            </a:r>
            <a:r>
              <a:rPr lang="en-US" sz="2000" baseline="-25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(e)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8458200" y="6236732"/>
            <a:ext cx="10668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77001" y="5322332"/>
            <a:ext cx="325153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Distribution </a:t>
            </a:r>
            <a:r>
              <a:rPr lang="en-US">
                <a:latin typeface="cmmi10"/>
              </a:rPr>
              <a:t>¼</a:t>
            </a:r>
            <a:r>
              <a:rPr lang="en-US"/>
              <a:t> </a:t>
            </a:r>
            <a:r>
              <a:rPr lang="en-US" dirty="0"/>
              <a:t>given as black-box</a:t>
            </a:r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0096500" y="21981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8801100" y="27315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8801100" y="40269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11010900" y="30363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9563100" y="31887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" name="Oval 10"/>
          <p:cNvSpPr>
            <a:spLocks noChangeArrowheads="1"/>
          </p:cNvSpPr>
          <p:nvPr/>
        </p:nvSpPr>
        <p:spPr bwMode="auto">
          <a:xfrm>
            <a:off x="9715500" y="41793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" name="Oval 11"/>
          <p:cNvSpPr>
            <a:spLocks noChangeArrowheads="1"/>
          </p:cNvSpPr>
          <p:nvPr/>
        </p:nvSpPr>
        <p:spPr bwMode="auto">
          <a:xfrm>
            <a:off x="9715500" y="2731532"/>
            <a:ext cx="152400" cy="152400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10706100" y="45603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" name="Oval 14"/>
          <p:cNvSpPr>
            <a:spLocks noChangeArrowheads="1"/>
          </p:cNvSpPr>
          <p:nvPr/>
        </p:nvSpPr>
        <p:spPr bwMode="auto">
          <a:xfrm>
            <a:off x="9486900" y="20457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" name="Oval 17"/>
          <p:cNvSpPr>
            <a:spLocks noChangeArrowheads="1"/>
          </p:cNvSpPr>
          <p:nvPr/>
        </p:nvSpPr>
        <p:spPr bwMode="auto">
          <a:xfrm>
            <a:off x="10401300" y="31887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" name="Oval 18"/>
          <p:cNvSpPr>
            <a:spLocks noChangeArrowheads="1"/>
          </p:cNvSpPr>
          <p:nvPr/>
        </p:nvSpPr>
        <p:spPr bwMode="auto">
          <a:xfrm>
            <a:off x="10934700" y="25029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6" name="Oval 20"/>
          <p:cNvSpPr>
            <a:spLocks noChangeArrowheads="1"/>
          </p:cNvSpPr>
          <p:nvPr/>
        </p:nvSpPr>
        <p:spPr bwMode="auto">
          <a:xfrm>
            <a:off x="9410700" y="39507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" name="Oval 21"/>
          <p:cNvSpPr>
            <a:spLocks noChangeArrowheads="1"/>
          </p:cNvSpPr>
          <p:nvPr/>
        </p:nvSpPr>
        <p:spPr bwMode="auto">
          <a:xfrm>
            <a:off x="10248900" y="26553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" name="Oval 22"/>
          <p:cNvSpPr>
            <a:spLocks noChangeArrowheads="1"/>
          </p:cNvSpPr>
          <p:nvPr/>
        </p:nvSpPr>
        <p:spPr bwMode="auto">
          <a:xfrm>
            <a:off x="10858500" y="34935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" name="Oval 23"/>
          <p:cNvSpPr>
            <a:spLocks noChangeArrowheads="1"/>
          </p:cNvSpPr>
          <p:nvPr/>
        </p:nvSpPr>
        <p:spPr bwMode="auto">
          <a:xfrm>
            <a:off x="10096500" y="44841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" name="Oval 24"/>
          <p:cNvSpPr>
            <a:spLocks noChangeArrowheads="1"/>
          </p:cNvSpPr>
          <p:nvPr/>
        </p:nvSpPr>
        <p:spPr bwMode="auto">
          <a:xfrm>
            <a:off x="9105900" y="21981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>
            <a:off x="10020300" y="31125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" name="Oval 28"/>
          <p:cNvSpPr>
            <a:spLocks noChangeArrowheads="1"/>
          </p:cNvSpPr>
          <p:nvPr/>
        </p:nvSpPr>
        <p:spPr bwMode="auto">
          <a:xfrm>
            <a:off x="10553700" y="26553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" name="Oval 30"/>
          <p:cNvSpPr>
            <a:spLocks noChangeArrowheads="1"/>
          </p:cNvSpPr>
          <p:nvPr/>
        </p:nvSpPr>
        <p:spPr bwMode="auto">
          <a:xfrm>
            <a:off x="9029700" y="41031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" name="Oval 31"/>
          <p:cNvSpPr>
            <a:spLocks noChangeArrowheads="1"/>
          </p:cNvSpPr>
          <p:nvPr/>
        </p:nvSpPr>
        <p:spPr bwMode="auto">
          <a:xfrm>
            <a:off x="8724900" y="24267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" name="Oval 32"/>
          <p:cNvSpPr>
            <a:spLocks noChangeArrowheads="1"/>
          </p:cNvSpPr>
          <p:nvPr/>
        </p:nvSpPr>
        <p:spPr bwMode="auto">
          <a:xfrm>
            <a:off x="10477500" y="36459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" name="Oval 33"/>
          <p:cNvSpPr>
            <a:spLocks noChangeArrowheads="1"/>
          </p:cNvSpPr>
          <p:nvPr/>
        </p:nvSpPr>
        <p:spPr bwMode="auto">
          <a:xfrm>
            <a:off x="9715500" y="45603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" name="Oval 37"/>
          <p:cNvSpPr>
            <a:spLocks noChangeArrowheads="1"/>
          </p:cNvSpPr>
          <p:nvPr/>
        </p:nvSpPr>
        <p:spPr bwMode="auto">
          <a:xfrm>
            <a:off x="9182100" y="32649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" name="Oval 38"/>
          <p:cNvSpPr>
            <a:spLocks noChangeArrowheads="1"/>
          </p:cNvSpPr>
          <p:nvPr/>
        </p:nvSpPr>
        <p:spPr bwMode="auto">
          <a:xfrm>
            <a:off x="9944100" y="25029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" name="Oval 41"/>
          <p:cNvSpPr>
            <a:spLocks noChangeArrowheads="1"/>
          </p:cNvSpPr>
          <p:nvPr/>
        </p:nvSpPr>
        <p:spPr bwMode="auto">
          <a:xfrm>
            <a:off x="9258300" y="26553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" name="Oval 42"/>
          <p:cNvSpPr>
            <a:spLocks noChangeArrowheads="1"/>
          </p:cNvSpPr>
          <p:nvPr/>
        </p:nvSpPr>
        <p:spPr bwMode="auto">
          <a:xfrm>
            <a:off x="9867900" y="34935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" name="Oval 43"/>
          <p:cNvSpPr>
            <a:spLocks noChangeArrowheads="1"/>
          </p:cNvSpPr>
          <p:nvPr/>
        </p:nvSpPr>
        <p:spPr bwMode="auto">
          <a:xfrm>
            <a:off x="9105900" y="43317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" name="Oval 44"/>
          <p:cNvSpPr>
            <a:spLocks noChangeArrowheads="1"/>
          </p:cNvSpPr>
          <p:nvPr/>
        </p:nvSpPr>
        <p:spPr bwMode="auto">
          <a:xfrm>
            <a:off x="9334500" y="30363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" name="Oval 38"/>
          <p:cNvSpPr>
            <a:spLocks noChangeArrowheads="1"/>
          </p:cNvSpPr>
          <p:nvPr/>
        </p:nvSpPr>
        <p:spPr bwMode="auto">
          <a:xfrm>
            <a:off x="8877300" y="3112532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5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thought experiment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63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dirty="0"/>
              <a:t>Trivial instance:</a:t>
            </a:r>
          </a:p>
          <a:p>
            <a:pPr>
              <a:buNone/>
            </a:pPr>
            <a:r>
              <a:rPr lang="en-US" sz="2000" dirty="0"/>
              <a:t>	costs 1, and </a:t>
            </a:r>
            <a:r>
              <a:rPr lang="el-GR" sz="2000" dirty="0"/>
              <a:t>λ</a:t>
            </a:r>
            <a:r>
              <a:rPr lang="en-US" sz="2000" dirty="0"/>
              <a:t> &gt; 1. </a:t>
            </a:r>
          </a:p>
          <a:p>
            <a:pPr>
              <a:buNone/>
            </a:pPr>
            <a:r>
              <a:rPr lang="en-US" sz="2000" dirty="0"/>
              <a:t>	v materializes with probability p.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>
                <a:solidFill>
                  <a:srgbClr val="FF0000"/>
                </a:solidFill>
              </a:rPr>
              <a:t>Should we buy the edge in the first stage or the second?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00B050"/>
                </a:solidFill>
              </a:rPr>
              <a:t>Optimal strategy: </a:t>
            </a:r>
            <a:r>
              <a:rPr lang="en-US" sz="2000" dirty="0"/>
              <a:t>if </a:t>
            </a:r>
            <a:r>
              <a:rPr lang="el-GR" sz="2000" dirty="0"/>
              <a:t>λ</a:t>
            </a:r>
            <a:r>
              <a:rPr lang="en-US" sz="2000" dirty="0"/>
              <a:t>p &gt; 1 then buy, else wait.</a:t>
            </a:r>
          </a:p>
          <a:p>
            <a:pPr>
              <a:buNone/>
            </a:pPr>
            <a:r>
              <a:rPr lang="en-US" sz="2000" dirty="0"/>
              <a:t>		Can estimate p well (up to additive ± </a:t>
            </a:r>
            <a:r>
              <a:rPr lang="el-GR" sz="2000" dirty="0"/>
              <a:t>ε</a:t>
            </a:r>
            <a:r>
              <a:rPr lang="en-US" sz="2000" dirty="0"/>
              <a:t>) using O(1/</a:t>
            </a:r>
            <a:r>
              <a:rPr lang="el-GR" sz="2000" dirty="0">
                <a:latin typeface="Calibri"/>
              </a:rPr>
              <a:t>ε</a:t>
            </a:r>
            <a:r>
              <a:rPr lang="el-GR" sz="2000" baseline="30000" dirty="0">
                <a:latin typeface="Calibri"/>
              </a:rPr>
              <a:t>2</a:t>
            </a:r>
            <a:r>
              <a:rPr lang="en-US" sz="2000" dirty="0"/>
              <a:t>) samples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C00000"/>
                </a:solidFill>
              </a:rPr>
              <a:t>Q:</a:t>
            </a:r>
            <a:r>
              <a:rPr lang="en-US" sz="2000" dirty="0"/>
              <a:t> What value of </a:t>
            </a:r>
            <a:r>
              <a:rPr lang="el-GR" sz="2000" dirty="0"/>
              <a:t>ε</a:t>
            </a:r>
            <a:r>
              <a:rPr lang="en-US" sz="2000" dirty="0"/>
              <a:t> is good enough?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00B050"/>
                </a:solidFill>
              </a:rPr>
              <a:t>Slightly different algorithm: </a:t>
            </a:r>
            <a:r>
              <a:rPr lang="en-US" sz="2000" dirty="0"/>
              <a:t>sample from the distribution </a:t>
            </a:r>
            <a:r>
              <a:rPr lang="el-GR" sz="2000" dirty="0"/>
              <a:t>λ</a:t>
            </a:r>
            <a:r>
              <a:rPr lang="en-US" sz="2000" dirty="0"/>
              <a:t> times</a:t>
            </a:r>
          </a:p>
          <a:p>
            <a:pPr>
              <a:buNone/>
            </a:pPr>
            <a:r>
              <a:rPr lang="en-US" sz="2000" dirty="0"/>
              <a:t>		if v materializes in any of these, buy, else wait.</a:t>
            </a:r>
          </a:p>
          <a:p>
            <a:pPr>
              <a:buNone/>
            </a:pPr>
            <a:r>
              <a:rPr lang="en-US" sz="2000" dirty="0"/>
              <a:t>		will buy with probability q := 1 – (1 – p)</a:t>
            </a:r>
            <a:r>
              <a:rPr lang="el-GR" sz="2000" baseline="30000" dirty="0"/>
              <a:t>λ</a:t>
            </a:r>
            <a:r>
              <a:rPr lang="en-US" sz="2000" dirty="0"/>
              <a:t>  “≈ p</a:t>
            </a:r>
            <a:r>
              <a:rPr lang="el-GR" sz="2000" dirty="0"/>
              <a:t>λ</a:t>
            </a:r>
            <a:r>
              <a:rPr lang="en-US" sz="2000" dirty="0"/>
              <a:t>”</a:t>
            </a:r>
            <a:endParaRPr lang="en-US" sz="2000" baseline="30000" dirty="0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9077325" y="2647950"/>
            <a:ext cx="152400" cy="152400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Oval 18"/>
          <p:cNvSpPr>
            <a:spLocks noChangeArrowheads="1"/>
          </p:cNvSpPr>
          <p:nvPr/>
        </p:nvSpPr>
        <p:spPr bwMode="auto">
          <a:xfrm>
            <a:off x="10296525" y="2419350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13" name="Straight Connector 12"/>
          <p:cNvCxnSpPr>
            <a:stCxn id="10" idx="6"/>
            <a:endCxn id="12" idx="2"/>
          </p:cNvCxnSpPr>
          <p:nvPr/>
        </p:nvCxnSpPr>
        <p:spPr>
          <a:xfrm flipV="1">
            <a:off x="9229725" y="2495550"/>
            <a:ext cx="10668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001125" y="226695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220325" y="203835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610725" y="22786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2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simplifying assumption for </a:t>
            </a:r>
            <a:r>
              <a:rPr lang="en-US"/>
              <a:t>this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789113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“Proportional costs”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On Tuesday, inflation for all edges is a </a:t>
            </a:r>
            <a:r>
              <a:rPr lang="en-US" sz="2000" b="1" dirty="0">
                <a:solidFill>
                  <a:srgbClr val="0070C0"/>
                </a:solidFill>
              </a:rPr>
              <a:t>fixed factor </a:t>
            </a:r>
            <a:r>
              <a:rPr lang="en-US" sz="2000" dirty="0">
                <a:solidFill>
                  <a:srgbClr val="0070C0"/>
                </a:solidFill>
                <a:latin typeface="cmmi10"/>
              </a:rPr>
              <a:t>¸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  <a:r>
              <a:rPr lang="en-US" sz="2000" dirty="0">
                <a:solidFill>
                  <a:srgbClr val="C00000"/>
                </a:solidFill>
              </a:rPr>
              <a:t/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/>
              <a:t>i.e., there is some </a:t>
            </a:r>
            <a:r>
              <a:rPr lang="en-US" sz="2000" dirty="0">
                <a:solidFill>
                  <a:srgbClr val="C00000"/>
                </a:solidFill>
                <a:latin typeface="cmmi10"/>
              </a:rPr>
              <a:t>¸</a:t>
            </a:r>
            <a:r>
              <a:rPr lang="en-US" sz="2000" dirty="0"/>
              <a:t>  such that </a:t>
            </a:r>
            <a:r>
              <a:rPr lang="en-US" sz="2000" dirty="0" err="1">
                <a:solidFill>
                  <a:srgbClr val="C00000"/>
                </a:solidFill>
              </a:rPr>
              <a:t>cost</a:t>
            </a:r>
            <a:r>
              <a:rPr lang="en-US" sz="2000" baseline="-25000" dirty="0" err="1">
                <a:solidFill>
                  <a:srgbClr val="C00000"/>
                </a:solidFill>
              </a:rPr>
              <a:t>T,R</a:t>
            </a:r>
            <a:r>
              <a:rPr lang="en-US" sz="2000" dirty="0">
                <a:solidFill>
                  <a:srgbClr val="C00000"/>
                </a:solidFill>
              </a:rPr>
              <a:t>(e) = </a:t>
            </a:r>
            <a:r>
              <a:rPr lang="en-US" sz="2000" dirty="0">
                <a:solidFill>
                  <a:srgbClr val="C00000"/>
                </a:solidFill>
                <a:latin typeface="cmmi10"/>
              </a:rPr>
              <a:t>¸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cost</a:t>
            </a:r>
            <a:r>
              <a:rPr lang="en-US" sz="2000" baseline="-25000" dirty="0" err="1">
                <a:solidFill>
                  <a:srgbClr val="C00000"/>
                </a:solidFill>
              </a:rPr>
              <a:t>M</a:t>
            </a:r>
            <a:r>
              <a:rPr lang="en-US" sz="2000" baseline="-25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(e).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dirty="0">
                <a:solidFill>
                  <a:srgbClr val="7030A0"/>
                </a:solidFill>
              </a:rPr>
              <a:t>If different edges have different inflation, </a:t>
            </a:r>
            <a:br>
              <a:rPr lang="en-US" sz="20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	at least </a:t>
            </a:r>
            <a:r>
              <a:rPr lang="el-GR" sz="2000" dirty="0">
                <a:solidFill>
                  <a:srgbClr val="7030A0"/>
                </a:solidFill>
              </a:rPr>
              <a:t>Ω</a:t>
            </a:r>
            <a:r>
              <a:rPr lang="en-US" sz="2000" dirty="0">
                <a:solidFill>
                  <a:srgbClr val="7030A0"/>
                </a:solidFill>
              </a:rPr>
              <a:t>(log n) </a:t>
            </a:r>
            <a:r>
              <a:rPr lang="en-US" sz="2000" dirty="0" smtClean="0">
                <a:solidFill>
                  <a:srgbClr val="7030A0"/>
                </a:solidFill>
              </a:rPr>
              <a:t>hard: captures Stochastic MST (problem #3).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5029200"/>
            <a:ext cx="5702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B050"/>
                </a:solidFill>
              </a:rPr>
              <a:t>Objective Function: 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c</a:t>
            </a:r>
            <a:r>
              <a:rPr lang="en-US" sz="2000" b="1" baseline="-25000" dirty="0" err="1">
                <a:solidFill>
                  <a:srgbClr val="C00000"/>
                </a:solidFill>
                <a:latin typeface="Calibri"/>
              </a:rPr>
              <a:t>M</a:t>
            </a:r>
            <a:r>
              <a:rPr lang="en-US" sz="2000" dirty="0">
                <a:solidFill>
                  <a:srgbClr val="0070C0"/>
                </a:solidFill>
              </a:rPr>
              <a:t>(E</a:t>
            </a:r>
            <a:r>
              <a:rPr lang="en-US" sz="2000" baseline="-25000" dirty="0">
                <a:solidFill>
                  <a:srgbClr val="0070C0"/>
                </a:solidFill>
              </a:rPr>
              <a:t>M</a:t>
            </a:r>
            <a:r>
              <a:rPr lang="en-US" sz="2000" dirty="0">
                <a:solidFill>
                  <a:srgbClr val="0070C0"/>
                </a:solidFill>
              </a:rPr>
              <a:t>) + </a:t>
            </a:r>
            <a:r>
              <a:rPr lang="en-US" sz="2000" b="1" dirty="0">
                <a:solidFill>
                  <a:srgbClr val="C00000"/>
                </a:solidFill>
                <a:latin typeface="cmmi10"/>
              </a:rPr>
              <a:t>¸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E</a:t>
            </a:r>
            <a:r>
              <a:rPr lang="en-US" sz="2000" baseline="-25000" dirty="0">
                <a:solidFill>
                  <a:srgbClr val="0070C0"/>
                </a:solidFill>
                <a:latin typeface="cmmi10"/>
              </a:rPr>
              <a:t>¼</a:t>
            </a:r>
            <a:r>
              <a:rPr lang="en-US" sz="2000" dirty="0">
                <a:solidFill>
                  <a:srgbClr val="0070C0"/>
                </a:solidFill>
              </a:rPr>
              <a:t> [ </a:t>
            </a:r>
            <a:r>
              <a:rPr lang="en-US" sz="2000" dirty="0" err="1">
                <a:solidFill>
                  <a:srgbClr val="0070C0"/>
                </a:solidFill>
                <a:latin typeface="Calibri"/>
              </a:rPr>
              <a:t>c</a:t>
            </a:r>
            <a:r>
              <a:rPr lang="en-US" sz="2000" b="1" baseline="-25000" dirty="0" err="1">
                <a:solidFill>
                  <a:srgbClr val="C00000"/>
                </a:solidFill>
                <a:latin typeface="Calibri"/>
              </a:rPr>
              <a:t>M</a:t>
            </a:r>
            <a:r>
              <a:rPr lang="en-US" sz="2000" dirty="0">
                <a:solidFill>
                  <a:srgbClr val="0070C0"/>
                </a:solidFill>
              </a:rPr>
              <a:t>(E</a:t>
            </a:r>
            <a:r>
              <a:rPr lang="en-US" sz="2000" baseline="-25000" dirty="0">
                <a:solidFill>
                  <a:srgbClr val="0070C0"/>
                </a:solidFill>
              </a:rPr>
              <a:t>T,R</a:t>
            </a:r>
            <a:r>
              <a:rPr lang="en-US" sz="2000" dirty="0">
                <a:solidFill>
                  <a:srgbClr val="0070C0"/>
                </a:solidFill>
              </a:rPr>
              <a:t>) ]</a:t>
            </a:r>
          </a:p>
        </p:txBody>
      </p:sp>
    </p:spTree>
    <p:extLst>
      <p:ext uri="{BB962C8B-B14F-4D97-AF65-F5344CB8AC3E}">
        <p14:creationId xmlns:p14="http://schemas.microsoft.com/office/powerpoint/2010/main" val="209399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approximation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715812"/>
            <a:ext cx="10316817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/>
              <a:t>Development of </a:t>
            </a:r>
            <a:r>
              <a:rPr lang="en-US" sz="2000" b="1" dirty="0"/>
              <a:t>approximation algorithms </a:t>
            </a:r>
            <a:r>
              <a:rPr lang="en-US" sz="2000" dirty="0"/>
              <a:t>for </a:t>
            </a:r>
            <a:br>
              <a:rPr lang="en-US" sz="2000" dirty="0"/>
            </a:br>
            <a:r>
              <a:rPr lang="en-US" sz="2000" dirty="0"/>
              <a:t>NP-hard stochastic optimization problems </a:t>
            </a:r>
            <a:r>
              <a:rPr lang="en-US" sz="2000" dirty="0" smtClean="0"/>
              <a:t>is relatively recent.</a:t>
            </a:r>
            <a:endParaRPr lang="en-US" sz="2000" dirty="0"/>
          </a:p>
          <a:p>
            <a:pPr>
              <a:buNone/>
            </a:pPr>
            <a:r>
              <a:rPr lang="en-US" sz="2000" dirty="0" smtClean="0"/>
              <a:t>Several </a:t>
            </a:r>
            <a:r>
              <a:rPr lang="en-US" sz="2000" dirty="0"/>
              <a:t>different models, several different techniques.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Talk 1: </a:t>
            </a:r>
            <a:r>
              <a:rPr lang="en-US" sz="2000" b="1" dirty="0" smtClean="0"/>
              <a:t>multi-stage stochastic optimization with recourse</a:t>
            </a:r>
          </a:p>
          <a:p>
            <a:pPr>
              <a:buNone/>
            </a:pPr>
            <a:r>
              <a:rPr lang="en-US" sz="2000" dirty="0" smtClean="0"/>
              <a:t>	using LPs, scenario reduction, combinatorial algorithms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Talk 2: </a:t>
            </a:r>
            <a:r>
              <a:rPr lang="en-US" sz="2000" b="1" dirty="0" smtClean="0"/>
              <a:t>adaptive decision-making</a:t>
            </a:r>
          </a:p>
          <a:p>
            <a:pPr>
              <a:buNone/>
            </a:pPr>
            <a:r>
              <a:rPr lang="en-US" sz="2000" dirty="0" smtClean="0"/>
              <a:t>	using LPs to capture decision trees, stochastic knapsack, stochastic matchings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Talk 3: </a:t>
            </a:r>
            <a:r>
              <a:rPr lang="en-US" sz="2000" b="1" dirty="0" smtClean="0"/>
              <a:t>prophets and secretaries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two flavors of “online” decision-making, optimal algorithms (using LPs!)</a:t>
            </a:r>
          </a:p>
        </p:txBody>
      </p:sp>
    </p:spTree>
    <p:extLst>
      <p:ext uri="{BB962C8B-B14F-4D97-AF65-F5344CB8AC3E}">
        <p14:creationId xmlns:p14="http://schemas.microsoft.com/office/powerpoint/2010/main" val="27830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boosted sampling algorithm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76300" y="2124075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B050"/>
                </a:solidFill>
              </a:rPr>
              <a:t>Sample from the distribution </a:t>
            </a:r>
            <a:r>
              <a:rPr lang="en-US" sz="2400" dirty="0">
                <a:solidFill>
                  <a:srgbClr val="00B050"/>
                </a:solidFill>
                <a:latin typeface="cmmi10"/>
              </a:rPr>
              <a:t>¼</a:t>
            </a:r>
            <a:r>
              <a:rPr lang="en-US" sz="2400" dirty="0">
                <a:solidFill>
                  <a:srgbClr val="00B050"/>
                </a:solidFill>
              </a:rPr>
              <a:t> of clients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times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Let sampled set be </a:t>
            </a:r>
            <a:r>
              <a:rPr lang="en-US" sz="2000" i="1" dirty="0"/>
              <a:t>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FAA50C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Build minimum spanning tree </a:t>
            </a:r>
            <a:r>
              <a:rPr lang="en-US" sz="2400" i="1" dirty="0">
                <a:solidFill>
                  <a:schemeClr val="tx2"/>
                </a:solidFill>
              </a:rPr>
              <a:t>T</a:t>
            </a:r>
            <a:r>
              <a:rPr lang="en-US" sz="2400" i="1" baseline="-25000" dirty="0">
                <a:solidFill>
                  <a:schemeClr val="tx2"/>
                </a:solidFill>
              </a:rPr>
              <a:t>0</a:t>
            </a:r>
            <a:r>
              <a:rPr lang="en-US" sz="2400" dirty="0">
                <a:solidFill>
                  <a:schemeClr val="tx2"/>
                </a:solidFill>
              </a:rPr>
              <a:t> on </a:t>
            </a:r>
            <a:r>
              <a:rPr lang="en-US" sz="2400" i="1" dirty="0">
                <a:solidFill>
                  <a:schemeClr val="tx2"/>
                </a:solidFill>
              </a:rPr>
              <a:t>S </a:t>
            </a:r>
            <a:r>
              <a:rPr lang="en-US" sz="2400" dirty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</a:t>
            </a:r>
            <a:r>
              <a:rPr lang="en-US" sz="2400" i="1" dirty="0">
                <a:solidFill>
                  <a:schemeClr val="tx2"/>
                </a:solidFill>
              </a:rPr>
              <a:t> root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Recall: MST is a 2-approximation to Minimum Steiner tree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C00000"/>
                </a:solidFill>
              </a:rPr>
              <a:t>2</a:t>
            </a:r>
            <a:r>
              <a:rPr lang="en-US" sz="2400" baseline="30000" dirty="0">
                <a:solidFill>
                  <a:srgbClr val="C00000"/>
                </a:solidFill>
              </a:rPr>
              <a:t>nd</a:t>
            </a:r>
            <a:r>
              <a:rPr lang="en-US" sz="2400" dirty="0">
                <a:solidFill>
                  <a:srgbClr val="C00000"/>
                </a:solidFill>
              </a:rPr>
              <a:t> stage: actual client set </a:t>
            </a:r>
            <a:r>
              <a:rPr lang="en-US" sz="2400" i="1" dirty="0">
                <a:solidFill>
                  <a:srgbClr val="C00000"/>
                </a:solidFill>
              </a:rPr>
              <a:t>R realized</a:t>
            </a:r>
            <a:endParaRPr lang="en-US" sz="2400" dirty="0">
              <a:solidFill>
                <a:srgbClr val="C00000"/>
              </a:solidFill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Extend </a:t>
            </a:r>
            <a:r>
              <a:rPr lang="en-US" sz="2000" i="1" dirty="0"/>
              <a:t>T</a:t>
            </a:r>
            <a:r>
              <a:rPr lang="en-US" sz="2000" i="1" baseline="-25000" dirty="0"/>
              <a:t>0</a:t>
            </a:r>
            <a:r>
              <a:rPr lang="en-US" sz="2000" dirty="0"/>
              <a:t> with some edges in </a:t>
            </a:r>
            <a:r>
              <a:rPr lang="en-US" sz="2000" i="1" dirty="0"/>
              <a:t>T</a:t>
            </a:r>
            <a:r>
              <a:rPr lang="en-US" sz="2000" i="1" baseline="-25000" dirty="0"/>
              <a:t>R</a:t>
            </a:r>
            <a:r>
              <a:rPr lang="en-US" sz="2000" dirty="0"/>
              <a:t>  so as to span </a:t>
            </a:r>
            <a:r>
              <a:rPr lang="en-US" sz="2000" i="1" dirty="0"/>
              <a:t>R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i="1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C00000"/>
                </a:solidFill>
              </a:rPr>
              <a:t>Theorem: </a:t>
            </a:r>
            <a:r>
              <a:rPr lang="en-US" sz="2400" dirty="0"/>
              <a:t>4-approximation to Stochastic Steiner Tree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216650" y="2528332"/>
            <a:ext cx="1689100" cy="812800"/>
          </a:xfrm>
          <a:custGeom>
            <a:avLst/>
            <a:gdLst/>
            <a:ahLst/>
            <a:cxnLst>
              <a:cxn ang="0">
                <a:pos x="152" y="0"/>
              </a:cxn>
              <a:cxn ang="0">
                <a:pos x="152" y="432"/>
              </a:cxn>
              <a:cxn ang="0">
                <a:pos x="1064" y="480"/>
              </a:cxn>
            </a:cxnLst>
            <a:rect l="0" t="0" r="r" b="b"/>
            <a:pathLst>
              <a:path w="1064" h="512">
                <a:moveTo>
                  <a:pt x="152" y="0"/>
                </a:moveTo>
                <a:cubicBezTo>
                  <a:pt x="76" y="176"/>
                  <a:pt x="0" y="352"/>
                  <a:pt x="152" y="432"/>
                </a:cubicBezTo>
                <a:cubicBezTo>
                  <a:pt x="304" y="512"/>
                  <a:pt x="684" y="496"/>
                  <a:pt x="1064" y="480"/>
                </a:cubicBezTo>
              </a:path>
            </a:pathLst>
          </a:custGeom>
          <a:noFill/>
          <a:ln w="9525">
            <a:solidFill>
              <a:srgbClr val="00B0F0"/>
            </a:solidFill>
            <a:round/>
            <a:headEnd type="triangle" w="lg" len="lg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B0F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905750" y="3097768"/>
            <a:ext cx="1567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inflation factor</a:t>
            </a:r>
          </a:p>
        </p:txBody>
      </p:sp>
    </p:spTree>
    <p:extLst>
      <p:ext uri="{BB962C8B-B14F-4D97-AF65-F5344CB8AC3E}">
        <p14:creationId xmlns:p14="http://schemas.microsoft.com/office/powerpoint/2010/main" val="297692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5" grpId="1" animBg="1"/>
      <p:bldP spid="6" grpId="0"/>
      <p:bldP spid="6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analysis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1</a:t>
            </a:r>
            <a:r>
              <a:rPr lang="en-US" sz="3000" baseline="30000" dirty="0">
                <a:solidFill>
                  <a:srgbClr val="00B050"/>
                </a:solidFill>
              </a:rPr>
              <a:t>st</a:t>
            </a:r>
            <a:r>
              <a:rPr lang="en-US" dirty="0">
                <a:solidFill>
                  <a:srgbClr val="00B050"/>
                </a:solidFill>
              </a:rPr>
              <a:t> stage: Sample from the distribution of clients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l-GR" i="1" dirty="0">
                <a:solidFill>
                  <a:srgbClr val="00B050"/>
                </a:solidFill>
              </a:rPr>
              <a:t>λ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times</a:t>
            </a:r>
          </a:p>
          <a:p>
            <a:pPr lvl="1"/>
            <a:r>
              <a:rPr lang="en-US" sz="2000" dirty="0"/>
              <a:t>Build minimum spanning tree </a:t>
            </a:r>
            <a:r>
              <a:rPr lang="en-US" sz="2000" i="1" dirty="0"/>
              <a:t>T</a:t>
            </a:r>
            <a:r>
              <a:rPr lang="en-US" sz="2000" i="1" baseline="-25000" dirty="0"/>
              <a:t>0</a:t>
            </a:r>
            <a:r>
              <a:rPr lang="en-US" sz="2000" dirty="0"/>
              <a:t> on </a:t>
            </a:r>
            <a:r>
              <a:rPr lang="en-US" sz="2000" i="1" dirty="0"/>
              <a:t>S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</a:t>
            </a:r>
            <a:r>
              <a:rPr lang="en-US" sz="2000" i="1" dirty="0"/>
              <a:t> root</a:t>
            </a:r>
            <a:endParaRPr lang="en-US" sz="1800" dirty="0"/>
          </a:p>
          <a:p>
            <a:r>
              <a:rPr lang="en-US" dirty="0">
                <a:solidFill>
                  <a:srgbClr val="C00000"/>
                </a:solidFill>
              </a:rPr>
              <a:t>2</a:t>
            </a:r>
            <a:r>
              <a:rPr lang="en-US" baseline="30000" dirty="0">
                <a:solidFill>
                  <a:srgbClr val="C00000"/>
                </a:solidFill>
              </a:rPr>
              <a:t>nd</a:t>
            </a:r>
            <a:r>
              <a:rPr lang="en-US" dirty="0">
                <a:solidFill>
                  <a:srgbClr val="C00000"/>
                </a:solidFill>
              </a:rPr>
              <a:t> stage: actual client set </a:t>
            </a:r>
            <a:r>
              <a:rPr lang="en-US" i="1" dirty="0">
                <a:solidFill>
                  <a:srgbClr val="C00000"/>
                </a:solidFill>
              </a:rPr>
              <a:t>R realized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sz="2000" dirty="0"/>
              <a:t>Extend </a:t>
            </a:r>
            <a:r>
              <a:rPr lang="en-US" sz="2000" i="1" dirty="0"/>
              <a:t>T</a:t>
            </a:r>
            <a:r>
              <a:rPr lang="en-US" sz="2000" i="1" baseline="-25000" dirty="0"/>
              <a:t>0</a:t>
            </a:r>
            <a:r>
              <a:rPr lang="en-US" sz="2000" dirty="0"/>
              <a:t> with some edges in </a:t>
            </a:r>
            <a:r>
              <a:rPr lang="en-US" sz="2000" i="1" dirty="0"/>
              <a:t>T</a:t>
            </a:r>
            <a:r>
              <a:rPr lang="en-US" sz="2000" i="1" baseline="-25000" dirty="0"/>
              <a:t>R</a:t>
            </a:r>
            <a:r>
              <a:rPr lang="en-US" sz="2000" dirty="0"/>
              <a:t> so as to span </a:t>
            </a:r>
            <a:r>
              <a:rPr lang="en-US" sz="2000" i="1" dirty="0"/>
              <a:t>R</a:t>
            </a:r>
            <a:endParaRPr lang="en-US" sz="2000" dirty="0"/>
          </a:p>
          <a:p>
            <a:pPr lvl="1"/>
            <a:endParaRPr lang="en-US" sz="2000" dirty="0"/>
          </a:p>
          <a:p>
            <a:pPr>
              <a:buFont typeface="Wingdings" pitchFamily="2" charset="2"/>
              <a:buNone/>
            </a:pPr>
            <a:endParaRPr lang="en-US" sz="28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Proof:</a:t>
            </a:r>
            <a:endParaRPr lang="en-US" sz="28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  <a:p>
            <a:r>
              <a:rPr lang="en-US" sz="2800" b="1" dirty="0"/>
              <a:t>E</a:t>
            </a:r>
            <a:r>
              <a:rPr lang="en-US" dirty="0"/>
              <a:t>[Cost(1</a:t>
            </a:r>
            <a:r>
              <a:rPr lang="en-US" sz="3000" baseline="30000" dirty="0"/>
              <a:t>st</a:t>
            </a:r>
            <a:r>
              <a:rPr lang="en-US" dirty="0"/>
              <a:t> stage)] </a:t>
            </a:r>
            <a:r>
              <a:rPr lang="en-US" dirty="0">
                <a:latin typeface="Trebuchet MS" pitchFamily="34" charset="0"/>
              </a:rPr>
              <a:t>≤</a:t>
            </a:r>
            <a:r>
              <a:rPr lang="en-US" dirty="0"/>
              <a:t>  2 </a:t>
            </a:r>
            <a:r>
              <a:rPr lang="en-US" b="1" dirty="0">
                <a:latin typeface="cmsy10" pitchFamily="34" charset="0"/>
              </a:rPr>
              <a:t>£</a:t>
            </a:r>
            <a:r>
              <a:rPr lang="en-US" dirty="0"/>
              <a:t> OPT</a:t>
            </a:r>
          </a:p>
          <a:p>
            <a:r>
              <a:rPr lang="en-US" sz="2800" b="1" dirty="0"/>
              <a:t>E</a:t>
            </a:r>
            <a:r>
              <a:rPr lang="en-US" dirty="0"/>
              <a:t>[Cost(2</a:t>
            </a:r>
            <a:r>
              <a:rPr lang="en-US" sz="3000" baseline="30000" dirty="0"/>
              <a:t>nd</a:t>
            </a:r>
            <a:r>
              <a:rPr lang="en-US" dirty="0"/>
              <a:t> stage)] </a:t>
            </a:r>
            <a:r>
              <a:rPr lang="en-US" dirty="0">
                <a:latin typeface="Trebuchet MS" pitchFamily="34" charset="0"/>
              </a:rPr>
              <a:t>≤ </a:t>
            </a:r>
            <a:r>
              <a:rPr lang="en-US" dirty="0"/>
              <a:t>2 </a:t>
            </a:r>
            <a:r>
              <a:rPr lang="en-US" b="1" dirty="0">
                <a:latin typeface="cmsy10" pitchFamily="34" charset="0"/>
              </a:rPr>
              <a:t>£</a:t>
            </a:r>
            <a:r>
              <a:rPr lang="en-US" dirty="0"/>
              <a:t> OPT</a:t>
            </a:r>
          </a:p>
        </p:txBody>
      </p:sp>
      <p:grpSp>
        <p:nvGrpSpPr>
          <p:cNvPr id="2" name="Group 7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762376" y="4229101"/>
            <a:ext cx="4265613" cy="339725"/>
            <a:chOff x="1961" y="1512"/>
            <a:chExt cx="2687" cy="214"/>
          </a:xfrm>
        </p:grpSpPr>
        <p:sp>
          <p:nvSpPr>
            <p:cNvPr id="603212" name="Text Box 76"/>
            <p:cNvSpPr txBox="1">
              <a:spLocks noChangeAspect="1" noChangeArrowheads="1"/>
            </p:cNvSpPr>
            <p:nvPr/>
          </p:nvSpPr>
          <p:spPr bwMode="auto">
            <a:xfrm>
              <a:off x="1961" y="1527"/>
              <a:ext cx="163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5425" rIns="0" bIns="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O</a:t>
              </a:r>
            </a:p>
          </p:txBody>
        </p:sp>
        <p:sp>
          <p:nvSpPr>
            <p:cNvPr id="603213" name="Text Box 77"/>
            <p:cNvSpPr txBox="1">
              <a:spLocks noChangeAspect="1" noChangeArrowheads="1"/>
            </p:cNvSpPr>
            <p:nvPr/>
          </p:nvSpPr>
          <p:spPr bwMode="auto">
            <a:xfrm>
              <a:off x="2124" y="1527"/>
              <a:ext cx="14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5425" rIns="0" bIns="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P</a:t>
              </a:r>
            </a:p>
          </p:txBody>
        </p:sp>
        <p:sp>
          <p:nvSpPr>
            <p:cNvPr id="603214" name="Text Box 78"/>
            <p:cNvSpPr txBox="1">
              <a:spLocks noChangeAspect="1" noChangeArrowheads="1"/>
            </p:cNvSpPr>
            <p:nvPr/>
          </p:nvSpPr>
          <p:spPr bwMode="auto">
            <a:xfrm>
              <a:off x="2266" y="1527"/>
              <a:ext cx="151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5425" rIns="0" bIns="0" anchor="b"/>
            <a:lstStyle/>
            <a:p>
              <a:pPr eaLnBrk="0" hangingPunct="0"/>
              <a:r>
                <a:rPr lang="en-US" sz="2600" dirty="0">
                  <a:latin typeface="cmr10" pitchFamily="34" charset="0"/>
                </a:rPr>
                <a:t>T</a:t>
              </a:r>
            </a:p>
          </p:txBody>
        </p:sp>
        <p:sp>
          <p:nvSpPr>
            <p:cNvPr id="603215" name="Text Box 79"/>
            <p:cNvSpPr txBox="1">
              <a:spLocks noChangeAspect="1" noChangeArrowheads="1"/>
            </p:cNvSpPr>
            <p:nvPr/>
          </p:nvSpPr>
          <p:spPr bwMode="auto">
            <a:xfrm>
              <a:off x="2486" y="1593"/>
              <a:ext cx="163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63512" rIns="0" bIns="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=</a:t>
              </a:r>
            </a:p>
          </p:txBody>
        </p:sp>
        <p:sp>
          <p:nvSpPr>
            <p:cNvPr id="603216" name="Text Box 80"/>
            <p:cNvSpPr txBox="1">
              <a:spLocks noChangeAspect="1" noChangeArrowheads="1"/>
            </p:cNvSpPr>
            <p:nvPr/>
          </p:nvSpPr>
          <p:spPr bwMode="auto">
            <a:xfrm>
              <a:off x="2719" y="1580"/>
              <a:ext cx="90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1288" rIns="0" bIns="0" anchor="b"/>
            <a:lstStyle/>
            <a:p>
              <a:pPr eaLnBrk="0" hangingPunct="0"/>
              <a:r>
                <a:rPr lang="en-US" sz="2600">
                  <a:latin typeface="cmmi10" pitchFamily="34" charset="0"/>
                </a:rPr>
                <a:t>c</a:t>
              </a:r>
            </a:p>
          </p:txBody>
        </p:sp>
        <p:sp>
          <p:nvSpPr>
            <p:cNvPr id="603217" name="Text Box 81"/>
            <p:cNvSpPr txBox="1">
              <a:spLocks noChangeAspect="1" noChangeArrowheads="1"/>
            </p:cNvSpPr>
            <p:nvPr/>
          </p:nvSpPr>
          <p:spPr bwMode="auto">
            <a:xfrm>
              <a:off x="2809" y="1513"/>
              <a:ext cx="8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7650" rIns="0" bIns="8255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(</a:t>
              </a:r>
            </a:p>
          </p:txBody>
        </p:sp>
        <p:sp>
          <p:nvSpPr>
            <p:cNvPr id="603218" name="Text Box 82"/>
            <p:cNvSpPr txBox="1">
              <a:spLocks noChangeAspect="1" noChangeArrowheads="1"/>
            </p:cNvSpPr>
            <p:nvPr/>
          </p:nvSpPr>
          <p:spPr bwMode="auto">
            <a:xfrm>
              <a:off x="2890" y="1527"/>
              <a:ext cx="12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5425" rIns="0" bIns="0" anchor="b"/>
            <a:lstStyle/>
            <a:p>
              <a:pPr eaLnBrk="0" hangingPunct="0"/>
              <a:r>
                <a:rPr lang="en-US" sz="2600">
                  <a:latin typeface="cmmi10" pitchFamily="34" charset="0"/>
                </a:rPr>
                <a:t>T</a:t>
              </a:r>
            </a:p>
          </p:txBody>
        </p:sp>
        <p:sp>
          <p:nvSpPr>
            <p:cNvPr id="603219" name="Text Box 83"/>
            <p:cNvSpPr txBox="1">
              <a:spLocks noChangeAspect="1" noChangeArrowheads="1"/>
            </p:cNvSpPr>
            <p:nvPr/>
          </p:nvSpPr>
          <p:spPr bwMode="auto">
            <a:xfrm>
              <a:off x="3042" y="1525"/>
              <a:ext cx="86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15888" rIns="0" bIns="0" anchor="b"/>
            <a:lstStyle/>
            <a:p>
              <a:pPr eaLnBrk="0" hangingPunct="0"/>
              <a:r>
                <a:rPr lang="en-US">
                  <a:latin typeface="cmsy7" pitchFamily="34" charset="0"/>
                </a:rPr>
                <a:t>¤</a:t>
              </a:r>
            </a:p>
          </p:txBody>
        </p:sp>
        <p:sp>
          <p:nvSpPr>
            <p:cNvPr id="603220" name="Text Box 84"/>
            <p:cNvSpPr txBox="1">
              <a:spLocks noChangeAspect="1" noChangeArrowheads="1"/>
            </p:cNvSpPr>
            <p:nvPr/>
          </p:nvSpPr>
          <p:spPr bwMode="auto">
            <a:xfrm>
              <a:off x="3012" y="1626"/>
              <a:ext cx="83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9225" rIns="0" bIns="0" anchor="b"/>
            <a:lstStyle/>
            <a:p>
              <a:pPr eaLnBrk="0" hangingPunct="0"/>
              <a:r>
                <a:rPr lang="en-US">
                  <a:latin typeface="cmr7" pitchFamily="34" charset="0"/>
                </a:rPr>
                <a:t>0</a:t>
              </a:r>
            </a:p>
          </p:txBody>
        </p:sp>
        <p:sp>
          <p:nvSpPr>
            <p:cNvPr id="603221" name="Text Box 85"/>
            <p:cNvSpPr txBox="1">
              <a:spLocks noChangeAspect="1" noChangeArrowheads="1"/>
            </p:cNvSpPr>
            <p:nvPr/>
          </p:nvSpPr>
          <p:spPr bwMode="auto">
            <a:xfrm>
              <a:off x="3138" y="1513"/>
              <a:ext cx="8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7650" rIns="0" bIns="8255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)</a:t>
              </a:r>
            </a:p>
          </p:txBody>
        </p:sp>
        <p:sp>
          <p:nvSpPr>
            <p:cNvPr id="603222" name="Text Box 86"/>
            <p:cNvSpPr txBox="1">
              <a:spLocks noChangeAspect="1" noChangeArrowheads="1"/>
            </p:cNvSpPr>
            <p:nvPr/>
          </p:nvSpPr>
          <p:spPr bwMode="auto">
            <a:xfrm>
              <a:off x="3265" y="1548"/>
              <a:ext cx="163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92088" rIns="0" bIns="26988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+</a:t>
              </a:r>
            </a:p>
          </p:txBody>
        </p:sp>
        <p:sp>
          <p:nvSpPr>
            <p:cNvPr id="603223" name="Text Box 87"/>
            <p:cNvSpPr txBox="1">
              <a:spLocks noChangeAspect="1" noChangeArrowheads="1"/>
            </p:cNvSpPr>
            <p:nvPr/>
          </p:nvSpPr>
          <p:spPr bwMode="auto">
            <a:xfrm>
              <a:off x="3474" y="1527"/>
              <a:ext cx="154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5425" rIns="0" bIns="0" anchor="b"/>
            <a:lstStyle/>
            <a:p>
              <a:pPr eaLnBrk="0" hangingPunct="0"/>
              <a:r>
                <a:rPr lang="en-US" sz="2600">
                  <a:latin typeface="cmmi10" pitchFamily="34" charset="0"/>
                </a:rPr>
                <a:t>E</a:t>
              </a:r>
            </a:p>
          </p:txBody>
        </p:sp>
        <p:sp>
          <p:nvSpPr>
            <p:cNvPr id="603224" name="Text Box 88"/>
            <p:cNvSpPr txBox="1">
              <a:spLocks noChangeAspect="1" noChangeArrowheads="1"/>
            </p:cNvSpPr>
            <p:nvPr/>
          </p:nvSpPr>
          <p:spPr bwMode="auto">
            <a:xfrm>
              <a:off x="3629" y="1638"/>
              <a:ext cx="98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98425" rIns="0" bIns="0" anchor="b"/>
            <a:lstStyle/>
            <a:p>
              <a:pPr eaLnBrk="0" hangingPunct="0"/>
              <a:r>
                <a:rPr lang="en-US">
                  <a:latin typeface="cmmi7" pitchFamily="34" charset="0"/>
                </a:rPr>
                <a:t>¼</a:t>
              </a:r>
            </a:p>
          </p:txBody>
        </p:sp>
        <p:sp>
          <p:nvSpPr>
            <p:cNvPr id="603225" name="Text Box 89"/>
            <p:cNvSpPr txBox="1">
              <a:spLocks noChangeAspect="1" noChangeArrowheads="1"/>
            </p:cNvSpPr>
            <p:nvPr/>
          </p:nvSpPr>
          <p:spPr bwMode="auto">
            <a:xfrm>
              <a:off x="3742" y="1513"/>
              <a:ext cx="5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7650" rIns="0" bIns="8255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[</a:t>
              </a:r>
            </a:p>
          </p:txBody>
        </p:sp>
        <p:sp>
          <p:nvSpPr>
            <p:cNvPr id="603226" name="Text Box 90"/>
            <p:cNvSpPr txBox="1">
              <a:spLocks noChangeAspect="1" noChangeArrowheads="1"/>
            </p:cNvSpPr>
            <p:nvPr/>
          </p:nvSpPr>
          <p:spPr bwMode="auto">
            <a:xfrm>
              <a:off x="3800" y="1580"/>
              <a:ext cx="119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1288" rIns="0" bIns="0" anchor="b"/>
            <a:lstStyle/>
            <a:p>
              <a:pPr eaLnBrk="0" hangingPunct="0"/>
              <a:r>
                <a:rPr lang="en-US" sz="2600">
                  <a:latin typeface="cmmi10" pitchFamily="34" charset="0"/>
                </a:rPr>
                <a:t>¾</a:t>
              </a:r>
            </a:p>
          </p:txBody>
        </p:sp>
        <p:sp>
          <p:nvSpPr>
            <p:cNvPr id="603227" name="Text Box 91"/>
            <p:cNvSpPr txBox="1">
              <a:spLocks noChangeAspect="1" noChangeArrowheads="1"/>
            </p:cNvSpPr>
            <p:nvPr/>
          </p:nvSpPr>
          <p:spPr bwMode="auto">
            <a:xfrm>
              <a:off x="3973" y="1577"/>
              <a:ext cx="58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63512" rIns="0" bIns="0" anchor="b"/>
            <a:lstStyle/>
            <a:p>
              <a:pPr eaLnBrk="0" hangingPunct="0"/>
              <a:r>
                <a:rPr lang="en-US" sz="2600">
                  <a:latin typeface="cmsy10" pitchFamily="34" charset="0"/>
                </a:rPr>
                <a:t>¢</a:t>
              </a:r>
            </a:p>
          </p:txBody>
        </p:sp>
        <p:sp>
          <p:nvSpPr>
            <p:cNvPr id="603228" name="Text Box 92"/>
            <p:cNvSpPr txBox="1">
              <a:spLocks noChangeAspect="1" noChangeArrowheads="1"/>
            </p:cNvSpPr>
            <p:nvPr/>
          </p:nvSpPr>
          <p:spPr bwMode="auto">
            <a:xfrm>
              <a:off x="4078" y="1580"/>
              <a:ext cx="90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1288" rIns="0" bIns="0" anchor="b"/>
            <a:lstStyle/>
            <a:p>
              <a:pPr eaLnBrk="0" hangingPunct="0"/>
              <a:r>
                <a:rPr lang="en-US" sz="2600">
                  <a:latin typeface="cmmi10" pitchFamily="34" charset="0"/>
                </a:rPr>
                <a:t>c</a:t>
              </a:r>
            </a:p>
          </p:txBody>
        </p:sp>
        <p:sp>
          <p:nvSpPr>
            <p:cNvPr id="603229" name="Text Box 93"/>
            <p:cNvSpPr txBox="1">
              <a:spLocks noChangeAspect="1" noChangeArrowheads="1"/>
            </p:cNvSpPr>
            <p:nvPr/>
          </p:nvSpPr>
          <p:spPr bwMode="auto">
            <a:xfrm>
              <a:off x="4168" y="1513"/>
              <a:ext cx="8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7650" rIns="0" bIns="8255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(</a:t>
              </a:r>
            </a:p>
          </p:txBody>
        </p:sp>
        <p:sp>
          <p:nvSpPr>
            <p:cNvPr id="603230" name="Text Box 94"/>
            <p:cNvSpPr txBox="1">
              <a:spLocks noChangeAspect="1" noChangeArrowheads="1"/>
            </p:cNvSpPr>
            <p:nvPr/>
          </p:nvSpPr>
          <p:spPr bwMode="auto">
            <a:xfrm>
              <a:off x="4250" y="1527"/>
              <a:ext cx="12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5425" rIns="0" bIns="0" anchor="b"/>
            <a:lstStyle/>
            <a:p>
              <a:pPr eaLnBrk="0" hangingPunct="0"/>
              <a:r>
                <a:rPr lang="en-US" sz="2600">
                  <a:latin typeface="cmmi10" pitchFamily="34" charset="0"/>
                </a:rPr>
                <a:t>T</a:t>
              </a:r>
            </a:p>
          </p:txBody>
        </p:sp>
        <p:sp>
          <p:nvSpPr>
            <p:cNvPr id="603231" name="Text Box 95"/>
            <p:cNvSpPr txBox="1">
              <a:spLocks noChangeAspect="1" noChangeArrowheads="1"/>
            </p:cNvSpPr>
            <p:nvPr/>
          </p:nvSpPr>
          <p:spPr bwMode="auto">
            <a:xfrm>
              <a:off x="4401" y="1525"/>
              <a:ext cx="86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15888" rIns="0" bIns="0" anchor="b"/>
            <a:lstStyle/>
            <a:p>
              <a:pPr eaLnBrk="0" hangingPunct="0"/>
              <a:r>
                <a:rPr lang="en-US">
                  <a:latin typeface="cmsy7" pitchFamily="34" charset="0"/>
                </a:rPr>
                <a:t>¤</a:t>
              </a:r>
            </a:p>
          </p:txBody>
        </p:sp>
        <p:sp>
          <p:nvSpPr>
            <p:cNvPr id="603232" name="Text Box 96"/>
            <p:cNvSpPr txBox="1">
              <a:spLocks noChangeAspect="1" noChangeArrowheads="1"/>
            </p:cNvSpPr>
            <p:nvPr/>
          </p:nvSpPr>
          <p:spPr bwMode="auto">
            <a:xfrm>
              <a:off x="4372" y="1627"/>
              <a:ext cx="126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0" anchor="b"/>
            <a:lstStyle/>
            <a:p>
              <a:pPr eaLnBrk="0" hangingPunct="0"/>
              <a:r>
                <a:rPr lang="en-US">
                  <a:latin typeface="cmmi7" pitchFamily="34" charset="0"/>
                </a:rPr>
                <a:t>R</a:t>
              </a:r>
            </a:p>
          </p:txBody>
        </p:sp>
        <p:sp>
          <p:nvSpPr>
            <p:cNvPr id="603233" name="Text Box 97"/>
            <p:cNvSpPr txBox="1">
              <a:spLocks noChangeAspect="1" noChangeArrowheads="1"/>
            </p:cNvSpPr>
            <p:nvPr/>
          </p:nvSpPr>
          <p:spPr bwMode="auto">
            <a:xfrm>
              <a:off x="4509" y="1513"/>
              <a:ext cx="8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7650" rIns="0" bIns="8255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)</a:t>
              </a:r>
            </a:p>
          </p:txBody>
        </p:sp>
        <p:sp>
          <p:nvSpPr>
            <p:cNvPr id="603234" name="Text Box 98"/>
            <p:cNvSpPr txBox="1">
              <a:spLocks noChangeAspect="1" noChangeArrowheads="1"/>
            </p:cNvSpPr>
            <p:nvPr/>
          </p:nvSpPr>
          <p:spPr bwMode="auto">
            <a:xfrm>
              <a:off x="4590" y="1513"/>
              <a:ext cx="5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7650" rIns="0" bIns="8255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]</a:t>
              </a:r>
            </a:p>
          </p:txBody>
        </p:sp>
        <p:sp>
          <p:nvSpPr>
            <p:cNvPr id="603235" name="Rectangle 99"/>
            <p:cNvSpPr>
              <a:spLocks noChangeAspect="1" noChangeArrowheads="1"/>
            </p:cNvSpPr>
            <p:nvPr/>
          </p:nvSpPr>
          <p:spPr bwMode="auto">
            <a:xfrm>
              <a:off x="1961" y="1512"/>
              <a:ext cx="2687" cy="2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3236" name="AutoShape 100"/>
          <p:cNvSpPr>
            <a:spLocks/>
          </p:cNvSpPr>
          <p:nvPr/>
        </p:nvSpPr>
        <p:spPr bwMode="auto">
          <a:xfrm rot="5400000">
            <a:off x="5743575" y="2511425"/>
            <a:ext cx="381000" cy="4343400"/>
          </a:xfrm>
          <a:prstGeom prst="rightBrace">
            <a:avLst>
              <a:gd name="adj1" fmla="val 95000"/>
              <a:gd name="adj2" fmla="val 83333"/>
            </a:avLst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657975" y="4072236"/>
            <a:ext cx="32733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2400" i="1" dirty="0">
                <a:solidFill>
                  <a:prstClr val="black"/>
                </a:solidFill>
              </a:rPr>
              <a:t>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7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3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3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3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236" grpId="0" animBg="1"/>
      <p:bldP spid="603236" grpId="1" animBg="1"/>
      <p:bldP spid="32" grpId="0" animBg="1"/>
      <p:bldP spid="32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nalysis </a:t>
            </a:r>
            <a:r>
              <a:rPr lang="en-US" dirty="0"/>
              <a:t>of 1</a:t>
            </a:r>
            <a:r>
              <a:rPr lang="en-US" baseline="30000" dirty="0"/>
              <a:t>st</a:t>
            </a:r>
            <a:r>
              <a:rPr lang="en-US" dirty="0"/>
              <a:t> stage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21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800" dirty="0" smtClean="0">
                  <a:solidFill>
                    <a:srgbClr val="B61100"/>
                  </a:solidFill>
                </a:endParaRPr>
              </a:p>
              <a:p>
                <a:pPr>
                  <a:buNone/>
                </a:pPr>
                <a:r>
                  <a:rPr lang="en-US" sz="2800" b="1" dirty="0">
                    <a:solidFill>
                      <a:srgbClr val="B61100"/>
                    </a:solidFill>
                  </a:rPr>
                  <a:t>Claim 1: </a:t>
                </a:r>
                <a:r>
                  <a:rPr lang="en-US" b="1" dirty="0" smtClean="0">
                    <a:latin typeface="Calibri"/>
                  </a:rPr>
                  <a:t>E</a:t>
                </a:r>
                <a:r>
                  <a:rPr lang="en-US" sz="2800" dirty="0">
                    <a:latin typeface="Calibri"/>
                  </a:rPr>
                  <a:t>[cost(T</a:t>
                </a:r>
                <a:r>
                  <a:rPr lang="en-US" sz="2800" baseline="-25000" dirty="0">
                    <a:latin typeface="Calibri"/>
                  </a:rPr>
                  <a:t>0</a:t>
                </a:r>
                <a:r>
                  <a:rPr lang="en-US" sz="2800" dirty="0"/>
                  <a:t>)] </a:t>
                </a:r>
                <a:r>
                  <a:rPr lang="en-US" sz="2800" dirty="0">
                    <a:latin typeface="Trebuchet MS" pitchFamily="34" charset="0"/>
                  </a:rPr>
                  <a:t>≤</a:t>
                </a:r>
                <a:r>
                  <a:rPr lang="en-US" sz="2800" dirty="0"/>
                  <a:t>  2 </a:t>
                </a:r>
                <a:r>
                  <a:rPr lang="en-US" sz="2800" b="1" dirty="0">
                    <a:latin typeface="cmsy10" pitchFamily="34" charset="0"/>
                  </a:rPr>
                  <a:t>£</a:t>
                </a:r>
                <a:r>
                  <a:rPr lang="en-US" sz="2800" dirty="0"/>
                  <a:t> OPT</a:t>
                </a:r>
              </a:p>
              <a:p>
                <a:pPr>
                  <a:buNone/>
                </a:pPr>
                <a:endParaRPr lang="en-US" sz="2800" dirty="0">
                  <a:solidFill>
                    <a:srgbClr val="B61100"/>
                  </a:solidFill>
                </a:endParaRPr>
              </a:p>
              <a:p>
                <a:pPr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Proof</a:t>
                </a:r>
                <a:r>
                  <a:rPr lang="en-US" sz="2800" dirty="0"/>
                  <a:t>: Our </a:t>
                </a:r>
                <a:r>
                  <a:rPr lang="el-GR" sz="2800" i="1" dirty="0"/>
                  <a:t>λ</a:t>
                </a:r>
                <a:r>
                  <a:rPr lang="en-US" sz="2800" i="1" dirty="0">
                    <a:solidFill>
                      <a:srgbClr val="FFCC99"/>
                    </a:solidFill>
                  </a:rPr>
                  <a:t> </a:t>
                </a:r>
                <a:r>
                  <a:rPr lang="en-US" sz="2800" dirty="0"/>
                  <a:t>samples: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∪…∪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l-GR" sz="2800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800" i="1" dirty="0">
                  <a:solidFill>
                    <a:srgbClr val="0070C0"/>
                  </a:solidFill>
                </a:endParaRPr>
              </a:p>
              <a:p>
                <a:endParaRPr lang="en-US" sz="2800" i="1" dirty="0"/>
              </a:p>
              <a:p>
                <a:pPr lvl="1">
                  <a:buFont typeface="Wingdings" pitchFamily="2" charset="2"/>
                  <a:buNone/>
                </a:pPr>
                <a:r>
                  <a:rPr lang="en-US" dirty="0"/>
                  <a:t>If we take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:r>
                  <a:rPr lang="en-US" dirty="0"/>
                  <a:t>all the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from </a:t>
                </a:r>
                <a:r>
                  <a:rPr lang="en-US" dirty="0"/>
                  <a:t>OPT’s solution, </a:t>
                </a:r>
                <a:br>
                  <a:rPr lang="en-US" dirty="0"/>
                </a:br>
                <a:r>
                  <a:rPr lang="en-US" dirty="0"/>
                  <a:t>we get a feasible solution for a Steiner tree on </a:t>
                </a:r>
                <a:r>
                  <a:rPr lang="en-US" dirty="0">
                    <a:solidFill>
                      <a:srgbClr val="0070C0"/>
                    </a:solidFill>
                  </a:rPr>
                  <a:t>S </a:t>
                </a:r>
                <a:r>
                  <a:rPr lang="en-US" dirty="0">
                    <a:solidFill>
                      <a:srgbClr val="0070C0"/>
                    </a:solidFill>
                    <a:latin typeface="Symbol" pitchFamily="18" charset="2"/>
                    <a:sym typeface="Symbol" pitchFamily="18" charset="2"/>
                  </a:rPr>
                  <a:t></a:t>
                </a:r>
                <a:r>
                  <a:rPr lang="en-US" dirty="0">
                    <a:solidFill>
                      <a:srgbClr val="0070C0"/>
                    </a:solidFill>
                  </a:rPr>
                  <a:t> root</a:t>
                </a:r>
                <a:r>
                  <a:rPr lang="en-US" dirty="0"/>
                  <a:t>.</a:t>
                </a:r>
              </a:p>
              <a:p>
                <a:pPr lvl="1">
                  <a:buFont typeface="Wingdings" pitchFamily="2" charset="2"/>
                  <a:buNone/>
                </a:pPr>
                <a:endParaRPr lang="en-US" dirty="0"/>
              </a:p>
              <a:p>
                <a:pPr lvl="1">
                  <a:buFont typeface="Wingdings" pitchFamily="2" charset="2"/>
                  <a:buNone/>
                </a:pPr>
                <a:r>
                  <a:rPr lang="en-US" dirty="0"/>
                  <a:t>An MST on </a:t>
                </a:r>
                <a:r>
                  <a:rPr lang="en-US" dirty="0">
                    <a:solidFill>
                      <a:srgbClr val="0070C0"/>
                    </a:solidFill>
                  </a:rPr>
                  <a:t>S </a:t>
                </a:r>
                <a:r>
                  <a:rPr lang="en-US" dirty="0">
                    <a:solidFill>
                      <a:srgbClr val="0070C0"/>
                    </a:solidFill>
                    <a:latin typeface="Symbol" pitchFamily="18" charset="2"/>
                    <a:sym typeface="Symbol" pitchFamily="18" charset="2"/>
                  </a:rPr>
                  <a:t></a:t>
                </a:r>
                <a:r>
                  <a:rPr lang="en-US" dirty="0">
                    <a:solidFill>
                      <a:srgbClr val="0070C0"/>
                    </a:solidFill>
                  </a:rPr>
                  <a:t> root </a:t>
                </a:r>
                <a:r>
                  <a:rPr lang="en-US" dirty="0" smtClean="0"/>
                  <a:t>costs </a:t>
                </a:r>
                <a:r>
                  <a:rPr lang="en-US" dirty="0"/>
                  <a:t>at most 2 times </a:t>
                </a:r>
                <a:r>
                  <a:rPr lang="en-US" dirty="0" smtClean="0"/>
                  <a:t>as much.</a:t>
                </a:r>
                <a:endParaRPr lang="en-US" dirty="0"/>
              </a:p>
            </p:txBody>
          </p:sp>
        </mc:Choice>
        <mc:Fallback xmlns="">
          <p:sp>
            <p:nvSpPr>
              <p:cNvPr id="602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5361-C753-4098-98CE-66FA61C8D0F0}" type="slidenum">
              <a:rPr lang="en-US"/>
              <a:pPr/>
              <a:t>42</a:t>
            </a:fld>
            <a:endParaRPr lang="en-US"/>
          </a:p>
        </p:txBody>
      </p:sp>
      <p:grpSp>
        <p:nvGrpSpPr>
          <p:cNvPr id="16" name="Group 7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267201" y="1625001"/>
            <a:ext cx="4265613" cy="339725"/>
            <a:chOff x="1961" y="1512"/>
            <a:chExt cx="2687" cy="214"/>
          </a:xfrm>
        </p:grpSpPr>
        <p:sp>
          <p:nvSpPr>
            <p:cNvPr id="17" name="Text Box 76"/>
            <p:cNvSpPr txBox="1">
              <a:spLocks noChangeAspect="1" noChangeArrowheads="1"/>
            </p:cNvSpPr>
            <p:nvPr/>
          </p:nvSpPr>
          <p:spPr bwMode="auto">
            <a:xfrm>
              <a:off x="1961" y="1527"/>
              <a:ext cx="163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5425" rIns="0" bIns="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O</a:t>
              </a:r>
            </a:p>
          </p:txBody>
        </p:sp>
        <p:sp>
          <p:nvSpPr>
            <p:cNvPr id="18" name="Text Box 77"/>
            <p:cNvSpPr txBox="1">
              <a:spLocks noChangeAspect="1" noChangeArrowheads="1"/>
            </p:cNvSpPr>
            <p:nvPr/>
          </p:nvSpPr>
          <p:spPr bwMode="auto">
            <a:xfrm>
              <a:off x="2124" y="1527"/>
              <a:ext cx="14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5425" rIns="0" bIns="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P</a:t>
              </a:r>
            </a:p>
          </p:txBody>
        </p:sp>
        <p:sp>
          <p:nvSpPr>
            <p:cNvPr id="19" name="Text Box 78"/>
            <p:cNvSpPr txBox="1">
              <a:spLocks noChangeAspect="1" noChangeArrowheads="1"/>
            </p:cNvSpPr>
            <p:nvPr/>
          </p:nvSpPr>
          <p:spPr bwMode="auto">
            <a:xfrm>
              <a:off x="2266" y="1527"/>
              <a:ext cx="151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5425" rIns="0" bIns="0" anchor="b"/>
            <a:lstStyle/>
            <a:p>
              <a:pPr eaLnBrk="0" hangingPunct="0"/>
              <a:r>
                <a:rPr lang="en-US" sz="2600" dirty="0">
                  <a:latin typeface="cmr10" pitchFamily="34" charset="0"/>
                </a:rPr>
                <a:t>T</a:t>
              </a:r>
            </a:p>
          </p:txBody>
        </p:sp>
        <p:sp>
          <p:nvSpPr>
            <p:cNvPr id="20" name="Text Box 79"/>
            <p:cNvSpPr txBox="1">
              <a:spLocks noChangeAspect="1" noChangeArrowheads="1"/>
            </p:cNvSpPr>
            <p:nvPr/>
          </p:nvSpPr>
          <p:spPr bwMode="auto">
            <a:xfrm>
              <a:off x="2486" y="1593"/>
              <a:ext cx="163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63512" rIns="0" bIns="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=</a:t>
              </a:r>
            </a:p>
          </p:txBody>
        </p:sp>
        <p:sp>
          <p:nvSpPr>
            <p:cNvPr id="21" name="Text Box 80"/>
            <p:cNvSpPr txBox="1">
              <a:spLocks noChangeAspect="1" noChangeArrowheads="1"/>
            </p:cNvSpPr>
            <p:nvPr/>
          </p:nvSpPr>
          <p:spPr bwMode="auto">
            <a:xfrm>
              <a:off x="2719" y="1580"/>
              <a:ext cx="90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1288" rIns="0" bIns="0" anchor="b"/>
            <a:lstStyle/>
            <a:p>
              <a:pPr eaLnBrk="0" hangingPunct="0"/>
              <a:r>
                <a:rPr lang="en-US" sz="2600">
                  <a:latin typeface="cmmi10" pitchFamily="34" charset="0"/>
                </a:rPr>
                <a:t>c</a:t>
              </a:r>
            </a:p>
          </p:txBody>
        </p:sp>
        <p:sp>
          <p:nvSpPr>
            <p:cNvPr id="22" name="Text Box 81"/>
            <p:cNvSpPr txBox="1">
              <a:spLocks noChangeAspect="1" noChangeArrowheads="1"/>
            </p:cNvSpPr>
            <p:nvPr/>
          </p:nvSpPr>
          <p:spPr bwMode="auto">
            <a:xfrm>
              <a:off x="2809" y="1513"/>
              <a:ext cx="8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7650" rIns="0" bIns="8255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(</a:t>
              </a:r>
            </a:p>
          </p:txBody>
        </p:sp>
        <p:sp>
          <p:nvSpPr>
            <p:cNvPr id="23" name="Text Box 82"/>
            <p:cNvSpPr txBox="1">
              <a:spLocks noChangeAspect="1" noChangeArrowheads="1"/>
            </p:cNvSpPr>
            <p:nvPr/>
          </p:nvSpPr>
          <p:spPr bwMode="auto">
            <a:xfrm>
              <a:off x="2890" y="1527"/>
              <a:ext cx="12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5425" rIns="0" bIns="0" anchor="b"/>
            <a:lstStyle/>
            <a:p>
              <a:pPr eaLnBrk="0" hangingPunct="0"/>
              <a:r>
                <a:rPr lang="en-US" sz="2600">
                  <a:latin typeface="cmmi10" pitchFamily="34" charset="0"/>
                </a:rPr>
                <a:t>T</a:t>
              </a:r>
            </a:p>
          </p:txBody>
        </p:sp>
        <p:sp>
          <p:nvSpPr>
            <p:cNvPr id="24" name="Text Box 83"/>
            <p:cNvSpPr txBox="1">
              <a:spLocks noChangeAspect="1" noChangeArrowheads="1"/>
            </p:cNvSpPr>
            <p:nvPr/>
          </p:nvSpPr>
          <p:spPr bwMode="auto">
            <a:xfrm>
              <a:off x="3042" y="1525"/>
              <a:ext cx="86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15888" rIns="0" bIns="0" anchor="b"/>
            <a:lstStyle/>
            <a:p>
              <a:pPr eaLnBrk="0" hangingPunct="0"/>
              <a:r>
                <a:rPr lang="en-US">
                  <a:latin typeface="cmsy7" pitchFamily="34" charset="0"/>
                </a:rPr>
                <a:t>¤</a:t>
              </a:r>
            </a:p>
          </p:txBody>
        </p:sp>
        <p:sp>
          <p:nvSpPr>
            <p:cNvPr id="25" name="Text Box 84"/>
            <p:cNvSpPr txBox="1">
              <a:spLocks noChangeAspect="1" noChangeArrowheads="1"/>
            </p:cNvSpPr>
            <p:nvPr/>
          </p:nvSpPr>
          <p:spPr bwMode="auto">
            <a:xfrm>
              <a:off x="3012" y="1626"/>
              <a:ext cx="83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9225" rIns="0" bIns="0" anchor="b"/>
            <a:lstStyle/>
            <a:p>
              <a:pPr eaLnBrk="0" hangingPunct="0"/>
              <a:r>
                <a:rPr lang="en-US">
                  <a:latin typeface="cmr7" pitchFamily="34" charset="0"/>
                </a:rPr>
                <a:t>0</a:t>
              </a:r>
            </a:p>
          </p:txBody>
        </p:sp>
        <p:sp>
          <p:nvSpPr>
            <p:cNvPr id="26" name="Text Box 85"/>
            <p:cNvSpPr txBox="1">
              <a:spLocks noChangeAspect="1" noChangeArrowheads="1"/>
            </p:cNvSpPr>
            <p:nvPr/>
          </p:nvSpPr>
          <p:spPr bwMode="auto">
            <a:xfrm>
              <a:off x="3138" y="1513"/>
              <a:ext cx="8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7650" rIns="0" bIns="8255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)</a:t>
              </a:r>
            </a:p>
          </p:txBody>
        </p:sp>
        <p:sp>
          <p:nvSpPr>
            <p:cNvPr id="27" name="Text Box 86"/>
            <p:cNvSpPr txBox="1">
              <a:spLocks noChangeAspect="1" noChangeArrowheads="1"/>
            </p:cNvSpPr>
            <p:nvPr/>
          </p:nvSpPr>
          <p:spPr bwMode="auto">
            <a:xfrm>
              <a:off x="3265" y="1548"/>
              <a:ext cx="163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92088" rIns="0" bIns="26988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+</a:t>
              </a:r>
            </a:p>
          </p:txBody>
        </p:sp>
        <p:sp>
          <p:nvSpPr>
            <p:cNvPr id="28" name="Text Box 87"/>
            <p:cNvSpPr txBox="1">
              <a:spLocks noChangeAspect="1" noChangeArrowheads="1"/>
            </p:cNvSpPr>
            <p:nvPr/>
          </p:nvSpPr>
          <p:spPr bwMode="auto">
            <a:xfrm>
              <a:off x="3474" y="1527"/>
              <a:ext cx="154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5425" rIns="0" bIns="0" anchor="b"/>
            <a:lstStyle/>
            <a:p>
              <a:pPr eaLnBrk="0" hangingPunct="0"/>
              <a:r>
                <a:rPr lang="en-US" sz="2600">
                  <a:latin typeface="cmmi10" pitchFamily="34" charset="0"/>
                </a:rPr>
                <a:t>E</a:t>
              </a:r>
            </a:p>
          </p:txBody>
        </p:sp>
        <p:sp>
          <p:nvSpPr>
            <p:cNvPr id="29" name="Text Box 88"/>
            <p:cNvSpPr txBox="1">
              <a:spLocks noChangeAspect="1" noChangeArrowheads="1"/>
            </p:cNvSpPr>
            <p:nvPr/>
          </p:nvSpPr>
          <p:spPr bwMode="auto">
            <a:xfrm>
              <a:off x="3629" y="1638"/>
              <a:ext cx="98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98425" rIns="0" bIns="0" anchor="b"/>
            <a:lstStyle/>
            <a:p>
              <a:pPr eaLnBrk="0" hangingPunct="0"/>
              <a:r>
                <a:rPr lang="en-US">
                  <a:latin typeface="cmmi7" pitchFamily="34" charset="0"/>
                </a:rPr>
                <a:t>¼</a:t>
              </a:r>
            </a:p>
          </p:txBody>
        </p:sp>
        <p:sp>
          <p:nvSpPr>
            <p:cNvPr id="31" name="Text Box 89"/>
            <p:cNvSpPr txBox="1">
              <a:spLocks noChangeAspect="1" noChangeArrowheads="1"/>
            </p:cNvSpPr>
            <p:nvPr/>
          </p:nvSpPr>
          <p:spPr bwMode="auto">
            <a:xfrm>
              <a:off x="3742" y="1513"/>
              <a:ext cx="5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7650" rIns="0" bIns="8255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[</a:t>
              </a:r>
            </a:p>
          </p:txBody>
        </p:sp>
        <p:sp>
          <p:nvSpPr>
            <p:cNvPr id="32" name="Text Box 90"/>
            <p:cNvSpPr txBox="1">
              <a:spLocks noChangeAspect="1" noChangeArrowheads="1"/>
            </p:cNvSpPr>
            <p:nvPr/>
          </p:nvSpPr>
          <p:spPr bwMode="auto">
            <a:xfrm>
              <a:off x="3800" y="1580"/>
              <a:ext cx="119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1288" rIns="0" bIns="0" anchor="b"/>
            <a:lstStyle/>
            <a:p>
              <a:pPr eaLnBrk="0" hangingPunct="0"/>
              <a:r>
                <a:rPr lang="en-US" sz="2600">
                  <a:latin typeface="cmmi10" pitchFamily="34" charset="0"/>
                </a:rPr>
                <a:t>¾</a:t>
              </a:r>
            </a:p>
          </p:txBody>
        </p:sp>
        <p:sp>
          <p:nvSpPr>
            <p:cNvPr id="33" name="Text Box 91"/>
            <p:cNvSpPr txBox="1">
              <a:spLocks noChangeAspect="1" noChangeArrowheads="1"/>
            </p:cNvSpPr>
            <p:nvPr/>
          </p:nvSpPr>
          <p:spPr bwMode="auto">
            <a:xfrm>
              <a:off x="3973" y="1577"/>
              <a:ext cx="58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63512" rIns="0" bIns="0" anchor="b"/>
            <a:lstStyle/>
            <a:p>
              <a:pPr eaLnBrk="0" hangingPunct="0"/>
              <a:r>
                <a:rPr lang="en-US" sz="2600">
                  <a:latin typeface="cmsy10" pitchFamily="34" charset="0"/>
                </a:rPr>
                <a:t>¢</a:t>
              </a:r>
            </a:p>
          </p:txBody>
        </p:sp>
        <p:sp>
          <p:nvSpPr>
            <p:cNvPr id="34" name="Text Box 92"/>
            <p:cNvSpPr txBox="1">
              <a:spLocks noChangeAspect="1" noChangeArrowheads="1"/>
            </p:cNvSpPr>
            <p:nvPr/>
          </p:nvSpPr>
          <p:spPr bwMode="auto">
            <a:xfrm>
              <a:off x="4078" y="1580"/>
              <a:ext cx="90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1288" rIns="0" bIns="0" anchor="b"/>
            <a:lstStyle/>
            <a:p>
              <a:pPr eaLnBrk="0" hangingPunct="0"/>
              <a:r>
                <a:rPr lang="en-US" sz="2600">
                  <a:latin typeface="cmmi10" pitchFamily="34" charset="0"/>
                </a:rPr>
                <a:t>c</a:t>
              </a:r>
            </a:p>
          </p:txBody>
        </p:sp>
        <p:sp>
          <p:nvSpPr>
            <p:cNvPr id="35" name="Text Box 93"/>
            <p:cNvSpPr txBox="1">
              <a:spLocks noChangeAspect="1" noChangeArrowheads="1"/>
            </p:cNvSpPr>
            <p:nvPr/>
          </p:nvSpPr>
          <p:spPr bwMode="auto">
            <a:xfrm>
              <a:off x="4168" y="1513"/>
              <a:ext cx="8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7650" rIns="0" bIns="8255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(</a:t>
              </a:r>
            </a:p>
          </p:txBody>
        </p:sp>
        <p:sp>
          <p:nvSpPr>
            <p:cNvPr id="36" name="Text Box 94"/>
            <p:cNvSpPr txBox="1">
              <a:spLocks noChangeAspect="1" noChangeArrowheads="1"/>
            </p:cNvSpPr>
            <p:nvPr/>
          </p:nvSpPr>
          <p:spPr bwMode="auto">
            <a:xfrm>
              <a:off x="4250" y="1527"/>
              <a:ext cx="12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5425" rIns="0" bIns="0" anchor="b"/>
            <a:lstStyle/>
            <a:p>
              <a:pPr eaLnBrk="0" hangingPunct="0"/>
              <a:r>
                <a:rPr lang="en-US" sz="2600">
                  <a:latin typeface="cmmi10" pitchFamily="34" charset="0"/>
                </a:rPr>
                <a:t>T</a:t>
              </a:r>
            </a:p>
          </p:txBody>
        </p:sp>
        <p:sp>
          <p:nvSpPr>
            <p:cNvPr id="37" name="Text Box 95"/>
            <p:cNvSpPr txBox="1">
              <a:spLocks noChangeAspect="1" noChangeArrowheads="1"/>
            </p:cNvSpPr>
            <p:nvPr/>
          </p:nvSpPr>
          <p:spPr bwMode="auto">
            <a:xfrm>
              <a:off x="4401" y="1525"/>
              <a:ext cx="86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15888" rIns="0" bIns="0" anchor="b"/>
            <a:lstStyle/>
            <a:p>
              <a:pPr eaLnBrk="0" hangingPunct="0"/>
              <a:r>
                <a:rPr lang="en-US">
                  <a:latin typeface="cmsy7" pitchFamily="34" charset="0"/>
                </a:rPr>
                <a:t>¤</a:t>
              </a:r>
            </a:p>
          </p:txBody>
        </p:sp>
        <p:sp>
          <p:nvSpPr>
            <p:cNvPr id="38" name="Text Box 96"/>
            <p:cNvSpPr txBox="1">
              <a:spLocks noChangeAspect="1" noChangeArrowheads="1"/>
            </p:cNvSpPr>
            <p:nvPr/>
          </p:nvSpPr>
          <p:spPr bwMode="auto">
            <a:xfrm>
              <a:off x="4372" y="1627"/>
              <a:ext cx="126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0" anchor="b"/>
            <a:lstStyle/>
            <a:p>
              <a:pPr eaLnBrk="0" hangingPunct="0"/>
              <a:r>
                <a:rPr lang="en-US">
                  <a:latin typeface="cmmi7" pitchFamily="34" charset="0"/>
                </a:rPr>
                <a:t>R</a:t>
              </a:r>
            </a:p>
          </p:txBody>
        </p:sp>
        <p:sp>
          <p:nvSpPr>
            <p:cNvPr id="39" name="Text Box 97"/>
            <p:cNvSpPr txBox="1">
              <a:spLocks noChangeAspect="1" noChangeArrowheads="1"/>
            </p:cNvSpPr>
            <p:nvPr/>
          </p:nvSpPr>
          <p:spPr bwMode="auto">
            <a:xfrm>
              <a:off x="4509" y="1513"/>
              <a:ext cx="8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7650" rIns="0" bIns="8255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)</a:t>
              </a:r>
            </a:p>
          </p:txBody>
        </p:sp>
        <p:sp>
          <p:nvSpPr>
            <p:cNvPr id="40" name="Text Box 98"/>
            <p:cNvSpPr txBox="1">
              <a:spLocks noChangeAspect="1" noChangeArrowheads="1"/>
            </p:cNvSpPr>
            <p:nvPr/>
          </p:nvSpPr>
          <p:spPr bwMode="auto">
            <a:xfrm>
              <a:off x="4590" y="1513"/>
              <a:ext cx="5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7650" rIns="0" bIns="8255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]</a:t>
              </a:r>
            </a:p>
          </p:txBody>
        </p:sp>
        <p:sp>
          <p:nvSpPr>
            <p:cNvPr id="41" name="Rectangle 99"/>
            <p:cNvSpPr>
              <a:spLocks noChangeAspect="1" noChangeArrowheads="1"/>
            </p:cNvSpPr>
            <p:nvPr/>
          </p:nvSpPr>
          <p:spPr bwMode="auto">
            <a:xfrm>
              <a:off x="1961" y="1512"/>
              <a:ext cx="2687" cy="2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" name="AutoShape 100"/>
          <p:cNvSpPr>
            <a:spLocks/>
          </p:cNvSpPr>
          <p:nvPr/>
        </p:nvSpPr>
        <p:spPr bwMode="auto">
          <a:xfrm rot="5400000">
            <a:off x="6248400" y="-92675"/>
            <a:ext cx="381000" cy="4343400"/>
          </a:xfrm>
          <a:prstGeom prst="rightBrace">
            <a:avLst>
              <a:gd name="adj1" fmla="val 95000"/>
              <a:gd name="adj2" fmla="val 83333"/>
            </a:avLst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162800" y="1468136"/>
            <a:ext cx="32733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2400" i="1" dirty="0">
                <a:solidFill>
                  <a:prstClr val="black"/>
                </a:solidFill>
              </a:rPr>
              <a:t>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nalysis </a:t>
            </a:r>
            <a:r>
              <a:rPr lang="en-US" dirty="0"/>
              <a:t>of 1</a:t>
            </a:r>
            <a:r>
              <a:rPr lang="en-US" baseline="30000" dirty="0"/>
              <a:t>st</a:t>
            </a:r>
            <a:r>
              <a:rPr lang="en-US" dirty="0"/>
              <a:t> stage </a:t>
            </a:r>
            <a:r>
              <a:rPr lang="en-US" dirty="0" smtClean="0"/>
              <a:t>cost</a:t>
            </a:r>
            <a:r>
              <a:rPr lang="en-US" sz="2400" dirty="0"/>
              <a:t>(formal)</a:t>
            </a:r>
            <a:endParaRPr lang="en-US" dirty="0"/>
          </a:p>
        </p:txBody>
      </p:sp>
      <p:graphicFrame>
        <p:nvGraphicFramePr>
          <p:cNvPr id="604168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566096"/>
              </p:ext>
            </p:extLst>
          </p:nvPr>
        </p:nvGraphicFramePr>
        <p:xfrm>
          <a:off x="2324100" y="2916293"/>
          <a:ext cx="2247900" cy="465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" name="Equation" r:id="rId3" imgW="1104840" imgH="228600" progId="Equation.3">
                  <p:embed/>
                </p:oleObj>
              </mc:Choice>
              <mc:Fallback>
                <p:oleObj name="Equation" r:id="rId3" imgW="1104840" imgH="228600" progId="Equation.3">
                  <p:embed/>
                  <p:pic>
                    <p:nvPicPr>
                      <p:cNvPr id="6041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2916293"/>
                        <a:ext cx="2247900" cy="4650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76300" y="1857375"/>
            <a:ext cx="5791200" cy="4114800"/>
          </a:xfrm>
        </p:spPr>
        <p:txBody>
          <a:bodyPr>
            <a:normAutofit/>
          </a:bodyPr>
          <a:lstStyle/>
          <a:p>
            <a:r>
              <a:rPr lang="en-US" dirty="0"/>
              <a:t>Let </a:t>
            </a:r>
          </a:p>
          <a:p>
            <a:endParaRPr lang="en-US" dirty="0">
              <a:solidFill>
                <a:srgbClr val="B61100"/>
              </a:solidFill>
            </a:endParaRPr>
          </a:p>
          <a:p>
            <a:r>
              <a:rPr lang="en-US" dirty="0">
                <a:solidFill>
                  <a:srgbClr val="B61100"/>
                </a:solidFill>
              </a:rPr>
              <a:t>Claim:</a:t>
            </a:r>
          </a:p>
          <a:p>
            <a:endParaRPr lang="en-US" dirty="0">
              <a:solidFill>
                <a:srgbClr val="B61100"/>
              </a:solidFill>
            </a:endParaRPr>
          </a:p>
          <a:p>
            <a:r>
              <a:rPr lang="en-US" dirty="0"/>
              <a:t>Our </a:t>
            </a:r>
            <a:r>
              <a:rPr lang="el-GR" i="1" dirty="0"/>
              <a:t>λ</a:t>
            </a:r>
            <a:r>
              <a:rPr lang="en-US" i="1" dirty="0">
                <a:solidFill>
                  <a:srgbClr val="FFCC99"/>
                </a:solidFill>
              </a:rPr>
              <a:t> </a:t>
            </a:r>
            <a:r>
              <a:rPr lang="en-US" dirty="0"/>
              <a:t>samples: </a:t>
            </a:r>
            <a:r>
              <a:rPr lang="en-US" i="1" dirty="0"/>
              <a:t>S={S</a:t>
            </a:r>
            <a:r>
              <a:rPr lang="en-US" i="1" baseline="-25000" dirty="0"/>
              <a:t>1</a:t>
            </a:r>
            <a:r>
              <a:rPr lang="en-US" i="1" dirty="0"/>
              <a:t>, S</a:t>
            </a:r>
            <a:r>
              <a:rPr lang="en-US" i="1" baseline="-25000" dirty="0"/>
              <a:t>2</a:t>
            </a:r>
            <a:r>
              <a:rPr lang="en-US" i="1" dirty="0"/>
              <a:t>,</a:t>
            </a:r>
            <a:r>
              <a:rPr lang="en-US" i="1" dirty="0">
                <a:latin typeface="Tahoma"/>
              </a:rPr>
              <a:t>…</a:t>
            </a:r>
            <a:r>
              <a:rPr lang="en-US" i="1" dirty="0"/>
              <a:t>,S</a:t>
            </a:r>
            <a:r>
              <a:rPr lang="el-GR" i="1" baseline="-25000" dirty="0"/>
              <a:t>λ</a:t>
            </a:r>
            <a:r>
              <a:rPr lang="en-US" i="1" dirty="0"/>
              <a:t>}</a:t>
            </a:r>
            <a:endParaRPr lang="en-US" dirty="0"/>
          </a:p>
        </p:txBody>
      </p:sp>
      <p:graphicFrame>
        <p:nvGraphicFramePr>
          <p:cNvPr id="6041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729704"/>
              </p:ext>
            </p:extLst>
          </p:nvPr>
        </p:nvGraphicFramePr>
        <p:xfrm>
          <a:off x="1866900" y="1857376"/>
          <a:ext cx="44196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" name="Equation" r:id="rId5" imgW="1917360" imgH="342720" progId="Equation.3">
                  <p:embed/>
                </p:oleObj>
              </mc:Choice>
              <mc:Fallback>
                <p:oleObj name="Equation" r:id="rId5" imgW="1917360" imgH="342720" progId="Equation.3">
                  <p:embed/>
                  <p:pic>
                    <p:nvPicPr>
                      <p:cNvPr id="6041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1857376"/>
                        <a:ext cx="44196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999588"/>
              </p:ext>
            </p:extLst>
          </p:nvPr>
        </p:nvGraphicFramePr>
        <p:xfrm>
          <a:off x="1735138" y="4568825"/>
          <a:ext cx="58356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" name="Equation" r:id="rId7" imgW="2425680" imgH="253800" progId="Equation.3">
                  <p:embed/>
                </p:oleObj>
              </mc:Choice>
              <mc:Fallback>
                <p:oleObj name="Equation" r:id="rId7" imgW="2425680" imgH="253800" progId="Equation.3">
                  <p:embed/>
                  <p:pic>
                    <p:nvPicPr>
                      <p:cNvPr id="6041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138" y="4568825"/>
                        <a:ext cx="5835650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185456"/>
              </p:ext>
            </p:extLst>
          </p:nvPr>
        </p:nvGraphicFramePr>
        <p:xfrm>
          <a:off x="1425576" y="5254626"/>
          <a:ext cx="64801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" name="Equation" r:id="rId9" imgW="3035160" imgH="253800" progId="Equation.3">
                  <p:embed/>
                </p:oleObj>
              </mc:Choice>
              <mc:Fallback>
                <p:oleObj name="Equation" r:id="rId9" imgW="3035160" imgH="253800" progId="Equation.3">
                  <p:embed/>
                  <p:pic>
                    <p:nvPicPr>
                      <p:cNvPr id="6041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6" y="5254626"/>
                        <a:ext cx="64801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023639"/>
              </p:ext>
            </p:extLst>
          </p:nvPr>
        </p:nvGraphicFramePr>
        <p:xfrm>
          <a:off x="3016251" y="5864226"/>
          <a:ext cx="33067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" name="Equation" r:id="rId11" imgW="1536480" imgH="241200" progId="Equation.3">
                  <p:embed/>
                </p:oleObj>
              </mc:Choice>
              <mc:Fallback>
                <p:oleObj name="Equation" r:id="rId11" imgW="1536480" imgH="241200" progId="Equation.3">
                  <p:embed/>
                  <p:pic>
                    <p:nvPicPr>
                      <p:cNvPr id="6041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1" y="5864226"/>
                        <a:ext cx="3306763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3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analysis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1</a:t>
            </a:r>
            <a:r>
              <a:rPr lang="en-US" sz="3000" baseline="30000" dirty="0">
                <a:solidFill>
                  <a:srgbClr val="00B050"/>
                </a:solidFill>
              </a:rPr>
              <a:t>st</a:t>
            </a:r>
            <a:r>
              <a:rPr lang="en-US" dirty="0">
                <a:solidFill>
                  <a:srgbClr val="00B050"/>
                </a:solidFill>
              </a:rPr>
              <a:t> stage: Sample from the distribution of clients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l-GR" i="1" dirty="0">
                <a:solidFill>
                  <a:srgbClr val="00B050"/>
                </a:solidFill>
              </a:rPr>
              <a:t>λ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times</a:t>
            </a:r>
          </a:p>
          <a:p>
            <a:pPr lvl="1"/>
            <a:r>
              <a:rPr lang="en-US" sz="2000" dirty="0"/>
              <a:t>Build minimum spanning tree </a:t>
            </a:r>
            <a:r>
              <a:rPr lang="en-US" sz="2000" i="1" dirty="0"/>
              <a:t>T</a:t>
            </a:r>
            <a:r>
              <a:rPr lang="en-US" sz="2000" i="1" baseline="-25000" dirty="0"/>
              <a:t>0</a:t>
            </a:r>
            <a:r>
              <a:rPr lang="en-US" sz="2000" dirty="0"/>
              <a:t> on </a:t>
            </a:r>
            <a:r>
              <a:rPr lang="en-US" sz="2000" i="1" dirty="0"/>
              <a:t>S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</a:t>
            </a:r>
            <a:r>
              <a:rPr lang="en-US" sz="2000" i="1" dirty="0"/>
              <a:t> root</a:t>
            </a:r>
            <a:endParaRPr lang="en-US" sz="1800" dirty="0"/>
          </a:p>
          <a:p>
            <a:r>
              <a:rPr lang="en-US" dirty="0">
                <a:solidFill>
                  <a:srgbClr val="C00000"/>
                </a:solidFill>
              </a:rPr>
              <a:t>2</a:t>
            </a:r>
            <a:r>
              <a:rPr lang="en-US" baseline="30000" dirty="0">
                <a:solidFill>
                  <a:srgbClr val="C00000"/>
                </a:solidFill>
              </a:rPr>
              <a:t>nd</a:t>
            </a:r>
            <a:r>
              <a:rPr lang="en-US" dirty="0">
                <a:solidFill>
                  <a:srgbClr val="C00000"/>
                </a:solidFill>
              </a:rPr>
              <a:t> stage: actual client set </a:t>
            </a:r>
            <a:r>
              <a:rPr lang="en-US" i="1" dirty="0">
                <a:solidFill>
                  <a:srgbClr val="C00000"/>
                </a:solidFill>
              </a:rPr>
              <a:t>R realized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sz="2000" dirty="0"/>
              <a:t>Extend </a:t>
            </a:r>
            <a:r>
              <a:rPr lang="en-US" sz="2000" i="1" dirty="0"/>
              <a:t>T</a:t>
            </a:r>
            <a:r>
              <a:rPr lang="en-US" sz="2000" i="1" baseline="-25000" dirty="0"/>
              <a:t>0</a:t>
            </a:r>
            <a:r>
              <a:rPr lang="en-US" sz="2000" dirty="0"/>
              <a:t> with some edges in </a:t>
            </a:r>
            <a:r>
              <a:rPr lang="en-US" sz="2000" i="1" dirty="0"/>
              <a:t>T</a:t>
            </a:r>
            <a:r>
              <a:rPr lang="en-US" sz="2000" i="1" baseline="-25000" dirty="0"/>
              <a:t>R</a:t>
            </a:r>
            <a:r>
              <a:rPr lang="en-US" sz="2000" dirty="0"/>
              <a:t> so as to span </a:t>
            </a:r>
            <a:r>
              <a:rPr lang="en-US" sz="2000" i="1" dirty="0"/>
              <a:t>R</a:t>
            </a:r>
            <a:endParaRPr lang="en-US" sz="2000" dirty="0"/>
          </a:p>
          <a:p>
            <a:pPr lvl="1"/>
            <a:endParaRPr lang="en-US" sz="2000" dirty="0"/>
          </a:p>
          <a:p>
            <a:pPr>
              <a:buFont typeface="Wingdings" pitchFamily="2" charset="2"/>
              <a:buNone/>
            </a:pPr>
            <a:endParaRPr lang="en-US" sz="28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Proof:</a:t>
            </a:r>
            <a:endParaRPr lang="en-US" sz="28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  <a:p>
            <a:r>
              <a:rPr lang="en-US" sz="2800" b="1" dirty="0"/>
              <a:t>E</a:t>
            </a:r>
            <a:r>
              <a:rPr lang="en-US" dirty="0"/>
              <a:t>[Cost(1</a:t>
            </a:r>
            <a:r>
              <a:rPr lang="en-US" sz="3000" baseline="30000" dirty="0"/>
              <a:t>st</a:t>
            </a:r>
            <a:r>
              <a:rPr lang="en-US" dirty="0"/>
              <a:t> stage)] </a:t>
            </a:r>
            <a:r>
              <a:rPr lang="en-US" dirty="0">
                <a:latin typeface="Trebuchet MS" pitchFamily="34" charset="0"/>
              </a:rPr>
              <a:t>≤</a:t>
            </a:r>
            <a:r>
              <a:rPr lang="en-US" dirty="0"/>
              <a:t>  2 </a:t>
            </a:r>
            <a:r>
              <a:rPr lang="en-US" b="1" dirty="0">
                <a:latin typeface="cmsy10" pitchFamily="34" charset="0"/>
              </a:rPr>
              <a:t>£</a:t>
            </a:r>
            <a:r>
              <a:rPr lang="en-US" dirty="0"/>
              <a:t> OPT</a:t>
            </a:r>
          </a:p>
          <a:p>
            <a:r>
              <a:rPr lang="en-US" sz="2800" b="1" dirty="0"/>
              <a:t>E</a:t>
            </a:r>
            <a:r>
              <a:rPr lang="en-US" dirty="0"/>
              <a:t>[Cost(2</a:t>
            </a:r>
            <a:r>
              <a:rPr lang="en-US" sz="3000" baseline="30000" dirty="0"/>
              <a:t>nd</a:t>
            </a:r>
            <a:r>
              <a:rPr lang="en-US" dirty="0"/>
              <a:t> stage)] </a:t>
            </a:r>
            <a:r>
              <a:rPr lang="en-US" dirty="0">
                <a:latin typeface="Trebuchet MS" pitchFamily="34" charset="0"/>
              </a:rPr>
              <a:t>≤ </a:t>
            </a:r>
            <a:r>
              <a:rPr lang="en-US" dirty="0"/>
              <a:t>2 </a:t>
            </a:r>
            <a:r>
              <a:rPr lang="en-US" b="1" dirty="0">
                <a:latin typeface="cmsy10" pitchFamily="34" charset="0"/>
              </a:rPr>
              <a:t>£</a:t>
            </a:r>
            <a:r>
              <a:rPr lang="en-US" dirty="0"/>
              <a:t> OPT</a:t>
            </a:r>
          </a:p>
        </p:txBody>
      </p:sp>
      <p:grpSp>
        <p:nvGrpSpPr>
          <p:cNvPr id="2" name="Group 7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762376" y="4229101"/>
            <a:ext cx="4265613" cy="339725"/>
            <a:chOff x="1961" y="1512"/>
            <a:chExt cx="2687" cy="214"/>
          </a:xfrm>
        </p:grpSpPr>
        <p:sp>
          <p:nvSpPr>
            <p:cNvPr id="603212" name="Text Box 76"/>
            <p:cNvSpPr txBox="1">
              <a:spLocks noChangeAspect="1" noChangeArrowheads="1"/>
            </p:cNvSpPr>
            <p:nvPr/>
          </p:nvSpPr>
          <p:spPr bwMode="auto">
            <a:xfrm>
              <a:off x="1961" y="1527"/>
              <a:ext cx="163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5425" rIns="0" bIns="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O</a:t>
              </a:r>
            </a:p>
          </p:txBody>
        </p:sp>
        <p:sp>
          <p:nvSpPr>
            <p:cNvPr id="603213" name="Text Box 77"/>
            <p:cNvSpPr txBox="1">
              <a:spLocks noChangeAspect="1" noChangeArrowheads="1"/>
            </p:cNvSpPr>
            <p:nvPr/>
          </p:nvSpPr>
          <p:spPr bwMode="auto">
            <a:xfrm>
              <a:off x="2124" y="1527"/>
              <a:ext cx="14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5425" rIns="0" bIns="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P</a:t>
              </a:r>
            </a:p>
          </p:txBody>
        </p:sp>
        <p:sp>
          <p:nvSpPr>
            <p:cNvPr id="603214" name="Text Box 78"/>
            <p:cNvSpPr txBox="1">
              <a:spLocks noChangeAspect="1" noChangeArrowheads="1"/>
            </p:cNvSpPr>
            <p:nvPr/>
          </p:nvSpPr>
          <p:spPr bwMode="auto">
            <a:xfrm>
              <a:off x="2266" y="1527"/>
              <a:ext cx="151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5425" rIns="0" bIns="0" anchor="b"/>
            <a:lstStyle/>
            <a:p>
              <a:pPr eaLnBrk="0" hangingPunct="0"/>
              <a:r>
                <a:rPr lang="en-US" sz="2600" dirty="0">
                  <a:latin typeface="cmr10" pitchFamily="34" charset="0"/>
                </a:rPr>
                <a:t>T</a:t>
              </a:r>
            </a:p>
          </p:txBody>
        </p:sp>
        <p:sp>
          <p:nvSpPr>
            <p:cNvPr id="603215" name="Text Box 79"/>
            <p:cNvSpPr txBox="1">
              <a:spLocks noChangeAspect="1" noChangeArrowheads="1"/>
            </p:cNvSpPr>
            <p:nvPr/>
          </p:nvSpPr>
          <p:spPr bwMode="auto">
            <a:xfrm>
              <a:off x="2486" y="1593"/>
              <a:ext cx="163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63512" rIns="0" bIns="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=</a:t>
              </a:r>
            </a:p>
          </p:txBody>
        </p:sp>
        <p:sp>
          <p:nvSpPr>
            <p:cNvPr id="603216" name="Text Box 80"/>
            <p:cNvSpPr txBox="1">
              <a:spLocks noChangeAspect="1" noChangeArrowheads="1"/>
            </p:cNvSpPr>
            <p:nvPr/>
          </p:nvSpPr>
          <p:spPr bwMode="auto">
            <a:xfrm>
              <a:off x="2719" y="1580"/>
              <a:ext cx="90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1288" rIns="0" bIns="0" anchor="b"/>
            <a:lstStyle/>
            <a:p>
              <a:pPr eaLnBrk="0" hangingPunct="0"/>
              <a:r>
                <a:rPr lang="en-US" sz="2600">
                  <a:latin typeface="cmmi10" pitchFamily="34" charset="0"/>
                </a:rPr>
                <a:t>c</a:t>
              </a:r>
            </a:p>
          </p:txBody>
        </p:sp>
        <p:sp>
          <p:nvSpPr>
            <p:cNvPr id="603217" name="Text Box 81"/>
            <p:cNvSpPr txBox="1">
              <a:spLocks noChangeAspect="1" noChangeArrowheads="1"/>
            </p:cNvSpPr>
            <p:nvPr/>
          </p:nvSpPr>
          <p:spPr bwMode="auto">
            <a:xfrm>
              <a:off x="2809" y="1513"/>
              <a:ext cx="8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7650" rIns="0" bIns="8255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(</a:t>
              </a:r>
            </a:p>
          </p:txBody>
        </p:sp>
        <p:sp>
          <p:nvSpPr>
            <p:cNvPr id="603218" name="Text Box 82"/>
            <p:cNvSpPr txBox="1">
              <a:spLocks noChangeAspect="1" noChangeArrowheads="1"/>
            </p:cNvSpPr>
            <p:nvPr/>
          </p:nvSpPr>
          <p:spPr bwMode="auto">
            <a:xfrm>
              <a:off x="2890" y="1527"/>
              <a:ext cx="12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5425" rIns="0" bIns="0" anchor="b"/>
            <a:lstStyle/>
            <a:p>
              <a:pPr eaLnBrk="0" hangingPunct="0"/>
              <a:r>
                <a:rPr lang="en-US" sz="2600">
                  <a:latin typeface="cmmi10" pitchFamily="34" charset="0"/>
                </a:rPr>
                <a:t>T</a:t>
              </a:r>
            </a:p>
          </p:txBody>
        </p:sp>
        <p:sp>
          <p:nvSpPr>
            <p:cNvPr id="603219" name="Text Box 83"/>
            <p:cNvSpPr txBox="1">
              <a:spLocks noChangeAspect="1" noChangeArrowheads="1"/>
            </p:cNvSpPr>
            <p:nvPr/>
          </p:nvSpPr>
          <p:spPr bwMode="auto">
            <a:xfrm>
              <a:off x="3042" y="1525"/>
              <a:ext cx="86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15888" rIns="0" bIns="0" anchor="b"/>
            <a:lstStyle/>
            <a:p>
              <a:pPr eaLnBrk="0" hangingPunct="0"/>
              <a:r>
                <a:rPr lang="en-US">
                  <a:latin typeface="cmsy7" pitchFamily="34" charset="0"/>
                </a:rPr>
                <a:t>¤</a:t>
              </a:r>
            </a:p>
          </p:txBody>
        </p:sp>
        <p:sp>
          <p:nvSpPr>
            <p:cNvPr id="603220" name="Text Box 84"/>
            <p:cNvSpPr txBox="1">
              <a:spLocks noChangeAspect="1" noChangeArrowheads="1"/>
            </p:cNvSpPr>
            <p:nvPr/>
          </p:nvSpPr>
          <p:spPr bwMode="auto">
            <a:xfrm>
              <a:off x="3012" y="1626"/>
              <a:ext cx="83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9225" rIns="0" bIns="0" anchor="b"/>
            <a:lstStyle/>
            <a:p>
              <a:pPr eaLnBrk="0" hangingPunct="0"/>
              <a:r>
                <a:rPr lang="en-US">
                  <a:latin typeface="cmr7" pitchFamily="34" charset="0"/>
                </a:rPr>
                <a:t>0</a:t>
              </a:r>
            </a:p>
          </p:txBody>
        </p:sp>
        <p:sp>
          <p:nvSpPr>
            <p:cNvPr id="603221" name="Text Box 85"/>
            <p:cNvSpPr txBox="1">
              <a:spLocks noChangeAspect="1" noChangeArrowheads="1"/>
            </p:cNvSpPr>
            <p:nvPr/>
          </p:nvSpPr>
          <p:spPr bwMode="auto">
            <a:xfrm>
              <a:off x="3138" y="1513"/>
              <a:ext cx="8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7650" rIns="0" bIns="8255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)</a:t>
              </a:r>
            </a:p>
          </p:txBody>
        </p:sp>
        <p:sp>
          <p:nvSpPr>
            <p:cNvPr id="603222" name="Text Box 86"/>
            <p:cNvSpPr txBox="1">
              <a:spLocks noChangeAspect="1" noChangeArrowheads="1"/>
            </p:cNvSpPr>
            <p:nvPr/>
          </p:nvSpPr>
          <p:spPr bwMode="auto">
            <a:xfrm>
              <a:off x="3265" y="1548"/>
              <a:ext cx="163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92088" rIns="0" bIns="26988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+</a:t>
              </a:r>
            </a:p>
          </p:txBody>
        </p:sp>
        <p:sp>
          <p:nvSpPr>
            <p:cNvPr id="603223" name="Text Box 87"/>
            <p:cNvSpPr txBox="1">
              <a:spLocks noChangeAspect="1" noChangeArrowheads="1"/>
            </p:cNvSpPr>
            <p:nvPr/>
          </p:nvSpPr>
          <p:spPr bwMode="auto">
            <a:xfrm>
              <a:off x="3474" y="1527"/>
              <a:ext cx="154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5425" rIns="0" bIns="0" anchor="b"/>
            <a:lstStyle/>
            <a:p>
              <a:pPr eaLnBrk="0" hangingPunct="0"/>
              <a:r>
                <a:rPr lang="en-US" sz="2600">
                  <a:latin typeface="cmmi10" pitchFamily="34" charset="0"/>
                </a:rPr>
                <a:t>E</a:t>
              </a:r>
            </a:p>
          </p:txBody>
        </p:sp>
        <p:sp>
          <p:nvSpPr>
            <p:cNvPr id="603224" name="Text Box 88"/>
            <p:cNvSpPr txBox="1">
              <a:spLocks noChangeAspect="1" noChangeArrowheads="1"/>
            </p:cNvSpPr>
            <p:nvPr/>
          </p:nvSpPr>
          <p:spPr bwMode="auto">
            <a:xfrm>
              <a:off x="3629" y="1638"/>
              <a:ext cx="98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98425" rIns="0" bIns="0" anchor="b"/>
            <a:lstStyle/>
            <a:p>
              <a:pPr eaLnBrk="0" hangingPunct="0"/>
              <a:r>
                <a:rPr lang="en-US">
                  <a:latin typeface="cmmi7" pitchFamily="34" charset="0"/>
                </a:rPr>
                <a:t>¼</a:t>
              </a:r>
            </a:p>
          </p:txBody>
        </p:sp>
        <p:sp>
          <p:nvSpPr>
            <p:cNvPr id="603225" name="Text Box 89"/>
            <p:cNvSpPr txBox="1">
              <a:spLocks noChangeAspect="1" noChangeArrowheads="1"/>
            </p:cNvSpPr>
            <p:nvPr/>
          </p:nvSpPr>
          <p:spPr bwMode="auto">
            <a:xfrm>
              <a:off x="3742" y="1513"/>
              <a:ext cx="5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7650" rIns="0" bIns="8255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[</a:t>
              </a:r>
            </a:p>
          </p:txBody>
        </p:sp>
        <p:sp>
          <p:nvSpPr>
            <p:cNvPr id="603226" name="Text Box 90"/>
            <p:cNvSpPr txBox="1">
              <a:spLocks noChangeAspect="1" noChangeArrowheads="1"/>
            </p:cNvSpPr>
            <p:nvPr/>
          </p:nvSpPr>
          <p:spPr bwMode="auto">
            <a:xfrm>
              <a:off x="3800" y="1580"/>
              <a:ext cx="119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1288" rIns="0" bIns="0" anchor="b"/>
            <a:lstStyle/>
            <a:p>
              <a:pPr eaLnBrk="0" hangingPunct="0"/>
              <a:r>
                <a:rPr lang="en-US" sz="2600">
                  <a:latin typeface="cmmi10" pitchFamily="34" charset="0"/>
                </a:rPr>
                <a:t>¾</a:t>
              </a:r>
            </a:p>
          </p:txBody>
        </p:sp>
        <p:sp>
          <p:nvSpPr>
            <p:cNvPr id="603227" name="Text Box 91"/>
            <p:cNvSpPr txBox="1">
              <a:spLocks noChangeAspect="1" noChangeArrowheads="1"/>
            </p:cNvSpPr>
            <p:nvPr/>
          </p:nvSpPr>
          <p:spPr bwMode="auto">
            <a:xfrm>
              <a:off x="3973" y="1577"/>
              <a:ext cx="58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63512" rIns="0" bIns="0" anchor="b"/>
            <a:lstStyle/>
            <a:p>
              <a:pPr eaLnBrk="0" hangingPunct="0"/>
              <a:r>
                <a:rPr lang="en-US" sz="2600">
                  <a:latin typeface="cmsy10" pitchFamily="34" charset="0"/>
                </a:rPr>
                <a:t>¢</a:t>
              </a:r>
            </a:p>
          </p:txBody>
        </p:sp>
        <p:sp>
          <p:nvSpPr>
            <p:cNvPr id="603228" name="Text Box 92"/>
            <p:cNvSpPr txBox="1">
              <a:spLocks noChangeAspect="1" noChangeArrowheads="1"/>
            </p:cNvSpPr>
            <p:nvPr/>
          </p:nvSpPr>
          <p:spPr bwMode="auto">
            <a:xfrm>
              <a:off x="4078" y="1580"/>
              <a:ext cx="90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1288" rIns="0" bIns="0" anchor="b"/>
            <a:lstStyle/>
            <a:p>
              <a:pPr eaLnBrk="0" hangingPunct="0"/>
              <a:r>
                <a:rPr lang="en-US" sz="2600">
                  <a:latin typeface="cmmi10" pitchFamily="34" charset="0"/>
                </a:rPr>
                <a:t>c</a:t>
              </a:r>
            </a:p>
          </p:txBody>
        </p:sp>
        <p:sp>
          <p:nvSpPr>
            <p:cNvPr id="603229" name="Text Box 93"/>
            <p:cNvSpPr txBox="1">
              <a:spLocks noChangeAspect="1" noChangeArrowheads="1"/>
            </p:cNvSpPr>
            <p:nvPr/>
          </p:nvSpPr>
          <p:spPr bwMode="auto">
            <a:xfrm>
              <a:off x="4168" y="1513"/>
              <a:ext cx="8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7650" rIns="0" bIns="8255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(</a:t>
              </a:r>
            </a:p>
          </p:txBody>
        </p:sp>
        <p:sp>
          <p:nvSpPr>
            <p:cNvPr id="603230" name="Text Box 94"/>
            <p:cNvSpPr txBox="1">
              <a:spLocks noChangeAspect="1" noChangeArrowheads="1"/>
            </p:cNvSpPr>
            <p:nvPr/>
          </p:nvSpPr>
          <p:spPr bwMode="auto">
            <a:xfrm>
              <a:off x="4250" y="1527"/>
              <a:ext cx="12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5425" rIns="0" bIns="0" anchor="b"/>
            <a:lstStyle/>
            <a:p>
              <a:pPr eaLnBrk="0" hangingPunct="0"/>
              <a:r>
                <a:rPr lang="en-US" sz="2600">
                  <a:latin typeface="cmmi10" pitchFamily="34" charset="0"/>
                </a:rPr>
                <a:t>T</a:t>
              </a:r>
            </a:p>
          </p:txBody>
        </p:sp>
        <p:sp>
          <p:nvSpPr>
            <p:cNvPr id="603231" name="Text Box 95"/>
            <p:cNvSpPr txBox="1">
              <a:spLocks noChangeAspect="1" noChangeArrowheads="1"/>
            </p:cNvSpPr>
            <p:nvPr/>
          </p:nvSpPr>
          <p:spPr bwMode="auto">
            <a:xfrm>
              <a:off x="4401" y="1525"/>
              <a:ext cx="86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15888" rIns="0" bIns="0" anchor="b"/>
            <a:lstStyle/>
            <a:p>
              <a:pPr eaLnBrk="0" hangingPunct="0"/>
              <a:r>
                <a:rPr lang="en-US">
                  <a:latin typeface="cmsy7" pitchFamily="34" charset="0"/>
                </a:rPr>
                <a:t>¤</a:t>
              </a:r>
            </a:p>
          </p:txBody>
        </p:sp>
        <p:sp>
          <p:nvSpPr>
            <p:cNvPr id="603232" name="Text Box 96"/>
            <p:cNvSpPr txBox="1">
              <a:spLocks noChangeAspect="1" noChangeArrowheads="1"/>
            </p:cNvSpPr>
            <p:nvPr/>
          </p:nvSpPr>
          <p:spPr bwMode="auto">
            <a:xfrm>
              <a:off x="4372" y="1627"/>
              <a:ext cx="126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0" anchor="b"/>
            <a:lstStyle/>
            <a:p>
              <a:pPr eaLnBrk="0" hangingPunct="0"/>
              <a:r>
                <a:rPr lang="en-US">
                  <a:latin typeface="cmmi7" pitchFamily="34" charset="0"/>
                </a:rPr>
                <a:t>R</a:t>
              </a:r>
            </a:p>
          </p:txBody>
        </p:sp>
        <p:sp>
          <p:nvSpPr>
            <p:cNvPr id="603233" name="Text Box 97"/>
            <p:cNvSpPr txBox="1">
              <a:spLocks noChangeAspect="1" noChangeArrowheads="1"/>
            </p:cNvSpPr>
            <p:nvPr/>
          </p:nvSpPr>
          <p:spPr bwMode="auto">
            <a:xfrm>
              <a:off x="4509" y="1513"/>
              <a:ext cx="8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7650" rIns="0" bIns="8255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)</a:t>
              </a:r>
            </a:p>
          </p:txBody>
        </p:sp>
        <p:sp>
          <p:nvSpPr>
            <p:cNvPr id="603234" name="Text Box 98"/>
            <p:cNvSpPr txBox="1">
              <a:spLocks noChangeAspect="1" noChangeArrowheads="1"/>
            </p:cNvSpPr>
            <p:nvPr/>
          </p:nvSpPr>
          <p:spPr bwMode="auto">
            <a:xfrm>
              <a:off x="4590" y="1513"/>
              <a:ext cx="5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7650" rIns="0" bIns="8255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]</a:t>
              </a:r>
            </a:p>
          </p:txBody>
        </p:sp>
        <p:sp>
          <p:nvSpPr>
            <p:cNvPr id="603235" name="Rectangle 99"/>
            <p:cNvSpPr>
              <a:spLocks noChangeAspect="1" noChangeArrowheads="1"/>
            </p:cNvSpPr>
            <p:nvPr/>
          </p:nvSpPr>
          <p:spPr bwMode="auto">
            <a:xfrm>
              <a:off x="1961" y="1512"/>
              <a:ext cx="2687" cy="2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3236" name="AutoShape 100"/>
          <p:cNvSpPr>
            <a:spLocks/>
          </p:cNvSpPr>
          <p:nvPr/>
        </p:nvSpPr>
        <p:spPr bwMode="auto">
          <a:xfrm rot="5400000">
            <a:off x="5743575" y="2511425"/>
            <a:ext cx="381000" cy="4343400"/>
          </a:xfrm>
          <a:prstGeom prst="rightBrace">
            <a:avLst>
              <a:gd name="adj1" fmla="val 95000"/>
              <a:gd name="adj2" fmla="val 83333"/>
            </a:avLst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657975" y="4072236"/>
            <a:ext cx="32733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2400" i="1" dirty="0">
                <a:solidFill>
                  <a:prstClr val="black"/>
                </a:solidFill>
              </a:rPr>
              <a:t>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useful “cost sharing” scheme </a:t>
            </a:r>
            <a:endParaRPr lang="en-US" dirty="0"/>
          </a:p>
        </p:txBody>
      </p:sp>
      <p:sp>
        <p:nvSpPr>
          <p:cNvPr id="609389" name="Line 109"/>
          <p:cNvSpPr>
            <a:spLocks noChangeShapeType="1"/>
          </p:cNvSpPr>
          <p:nvPr/>
        </p:nvSpPr>
        <p:spPr bwMode="auto">
          <a:xfrm flipH="1">
            <a:off x="8407400" y="4089400"/>
            <a:ext cx="812800" cy="812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390" name="Line 110"/>
          <p:cNvSpPr>
            <a:spLocks noChangeShapeType="1"/>
          </p:cNvSpPr>
          <p:nvPr/>
        </p:nvSpPr>
        <p:spPr bwMode="auto">
          <a:xfrm>
            <a:off x="8407400" y="4902200"/>
            <a:ext cx="609600" cy="406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391" name="Line 111"/>
          <p:cNvSpPr>
            <a:spLocks noChangeShapeType="1"/>
          </p:cNvSpPr>
          <p:nvPr/>
        </p:nvSpPr>
        <p:spPr bwMode="auto">
          <a:xfrm>
            <a:off x="8610600" y="3683000"/>
            <a:ext cx="609600" cy="406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392" name="Line 112"/>
          <p:cNvSpPr>
            <a:spLocks noChangeShapeType="1"/>
          </p:cNvSpPr>
          <p:nvPr/>
        </p:nvSpPr>
        <p:spPr bwMode="auto">
          <a:xfrm flipV="1">
            <a:off x="9220200" y="3683000"/>
            <a:ext cx="609600" cy="406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393" name="Line 113"/>
          <p:cNvSpPr>
            <a:spLocks noChangeShapeType="1"/>
          </p:cNvSpPr>
          <p:nvPr/>
        </p:nvSpPr>
        <p:spPr bwMode="auto">
          <a:xfrm flipH="1" flipV="1">
            <a:off x="9626600" y="3073400"/>
            <a:ext cx="20320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394" name="Line 114"/>
          <p:cNvSpPr>
            <a:spLocks noChangeShapeType="1"/>
          </p:cNvSpPr>
          <p:nvPr/>
        </p:nvSpPr>
        <p:spPr bwMode="auto">
          <a:xfrm flipH="1" flipV="1">
            <a:off x="9017000" y="2870200"/>
            <a:ext cx="609600" cy="203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395" name="Freeform 115"/>
          <p:cNvSpPr>
            <a:spLocks/>
          </p:cNvSpPr>
          <p:nvPr/>
        </p:nvSpPr>
        <p:spPr bwMode="auto">
          <a:xfrm>
            <a:off x="8531225" y="36036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396" name="Freeform 116"/>
          <p:cNvSpPr>
            <a:spLocks/>
          </p:cNvSpPr>
          <p:nvPr/>
        </p:nvSpPr>
        <p:spPr bwMode="auto">
          <a:xfrm>
            <a:off x="8531225" y="36036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397" name="Freeform 117"/>
          <p:cNvSpPr>
            <a:spLocks/>
          </p:cNvSpPr>
          <p:nvPr/>
        </p:nvSpPr>
        <p:spPr bwMode="auto">
          <a:xfrm>
            <a:off x="8937625" y="27908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398" name="Freeform 118"/>
          <p:cNvSpPr>
            <a:spLocks/>
          </p:cNvSpPr>
          <p:nvPr/>
        </p:nvSpPr>
        <p:spPr bwMode="auto">
          <a:xfrm>
            <a:off x="8937625" y="27908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399" name="Freeform 119"/>
          <p:cNvSpPr>
            <a:spLocks/>
          </p:cNvSpPr>
          <p:nvPr/>
        </p:nvSpPr>
        <p:spPr bwMode="auto">
          <a:xfrm>
            <a:off x="8328025" y="48228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400" name="Freeform 120"/>
          <p:cNvSpPr>
            <a:spLocks/>
          </p:cNvSpPr>
          <p:nvPr/>
        </p:nvSpPr>
        <p:spPr bwMode="auto">
          <a:xfrm>
            <a:off x="8328025" y="48228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401" name="Freeform 121"/>
          <p:cNvSpPr>
            <a:spLocks/>
          </p:cNvSpPr>
          <p:nvPr/>
        </p:nvSpPr>
        <p:spPr bwMode="auto">
          <a:xfrm>
            <a:off x="9750425" y="36036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402" name="Freeform 122"/>
          <p:cNvSpPr>
            <a:spLocks/>
          </p:cNvSpPr>
          <p:nvPr/>
        </p:nvSpPr>
        <p:spPr bwMode="auto">
          <a:xfrm>
            <a:off x="9750425" y="36036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403" name="Freeform 123"/>
          <p:cNvSpPr>
            <a:spLocks/>
          </p:cNvSpPr>
          <p:nvPr/>
        </p:nvSpPr>
        <p:spPr bwMode="auto">
          <a:xfrm>
            <a:off x="9547225" y="29940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404" name="Freeform 124"/>
          <p:cNvSpPr>
            <a:spLocks/>
          </p:cNvSpPr>
          <p:nvPr/>
        </p:nvSpPr>
        <p:spPr bwMode="auto">
          <a:xfrm>
            <a:off x="9547225" y="29940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405" name="Freeform 125"/>
          <p:cNvSpPr>
            <a:spLocks/>
          </p:cNvSpPr>
          <p:nvPr/>
        </p:nvSpPr>
        <p:spPr bwMode="auto">
          <a:xfrm>
            <a:off x="9140825" y="40100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406" name="Freeform 126"/>
          <p:cNvSpPr>
            <a:spLocks/>
          </p:cNvSpPr>
          <p:nvPr/>
        </p:nvSpPr>
        <p:spPr bwMode="auto">
          <a:xfrm>
            <a:off x="9140825" y="40100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407" name="Freeform 127"/>
          <p:cNvSpPr>
            <a:spLocks/>
          </p:cNvSpPr>
          <p:nvPr/>
        </p:nvSpPr>
        <p:spPr bwMode="auto">
          <a:xfrm>
            <a:off x="8937625" y="52292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408" name="Freeform 128"/>
          <p:cNvSpPr>
            <a:spLocks/>
          </p:cNvSpPr>
          <p:nvPr/>
        </p:nvSpPr>
        <p:spPr bwMode="auto">
          <a:xfrm>
            <a:off x="8937625" y="52292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409" name="Freeform 129"/>
          <p:cNvSpPr>
            <a:spLocks/>
          </p:cNvSpPr>
          <p:nvPr/>
        </p:nvSpPr>
        <p:spPr bwMode="auto">
          <a:xfrm>
            <a:off x="9026526" y="2552700"/>
            <a:ext cx="79375" cy="114300"/>
          </a:xfrm>
          <a:custGeom>
            <a:avLst/>
            <a:gdLst/>
            <a:ahLst/>
            <a:cxnLst>
              <a:cxn ang="0">
                <a:pos x="18" y="32"/>
              </a:cxn>
              <a:cxn ang="0">
                <a:pos x="20" y="26"/>
              </a:cxn>
              <a:cxn ang="0">
                <a:pos x="22" y="18"/>
              </a:cxn>
              <a:cxn ang="0">
                <a:pos x="24" y="12"/>
              </a:cxn>
              <a:cxn ang="0">
                <a:pos x="28" y="6"/>
              </a:cxn>
              <a:cxn ang="0">
                <a:pos x="32" y="4"/>
              </a:cxn>
              <a:cxn ang="0">
                <a:pos x="38" y="2"/>
              </a:cxn>
              <a:cxn ang="0">
                <a:pos x="40" y="2"/>
              </a:cxn>
              <a:cxn ang="0">
                <a:pos x="42" y="2"/>
              </a:cxn>
              <a:cxn ang="0">
                <a:pos x="40" y="4"/>
              </a:cxn>
              <a:cxn ang="0">
                <a:pos x="40" y="4"/>
              </a:cxn>
              <a:cxn ang="0">
                <a:pos x="38" y="6"/>
              </a:cxn>
              <a:cxn ang="0">
                <a:pos x="38" y="8"/>
              </a:cxn>
              <a:cxn ang="0">
                <a:pos x="38" y="12"/>
              </a:cxn>
              <a:cxn ang="0">
                <a:pos x="40" y="14"/>
              </a:cxn>
              <a:cxn ang="0">
                <a:pos x="44" y="14"/>
              </a:cxn>
              <a:cxn ang="0">
                <a:pos x="46" y="14"/>
              </a:cxn>
              <a:cxn ang="0">
                <a:pos x="46" y="12"/>
              </a:cxn>
              <a:cxn ang="0">
                <a:pos x="48" y="12"/>
              </a:cxn>
              <a:cxn ang="0">
                <a:pos x="50" y="8"/>
              </a:cxn>
              <a:cxn ang="0">
                <a:pos x="48" y="4"/>
              </a:cxn>
              <a:cxn ang="0">
                <a:pos x="46" y="2"/>
              </a:cxn>
              <a:cxn ang="0">
                <a:pos x="42" y="0"/>
              </a:cxn>
              <a:cxn ang="0">
                <a:pos x="38" y="0"/>
              </a:cxn>
              <a:cxn ang="0">
                <a:pos x="32" y="0"/>
              </a:cxn>
              <a:cxn ang="0">
                <a:pos x="28" y="2"/>
              </a:cxn>
              <a:cxn ang="0">
                <a:pos x="24" y="6"/>
              </a:cxn>
              <a:cxn ang="0">
                <a:pos x="22" y="10"/>
              </a:cxn>
              <a:cxn ang="0">
                <a:pos x="20" y="14"/>
              </a:cxn>
              <a:cxn ang="0">
                <a:pos x="18" y="18"/>
              </a:cxn>
              <a:cxn ang="0">
                <a:pos x="18" y="18"/>
              </a:cxn>
              <a:cxn ang="0">
                <a:pos x="18" y="0"/>
              </a:cxn>
              <a:cxn ang="0">
                <a:pos x="0" y="2"/>
              </a:cxn>
              <a:cxn ang="0">
                <a:pos x="0" y="6"/>
              </a:cxn>
              <a:cxn ang="0">
                <a:pos x="4" y="6"/>
              </a:cxn>
              <a:cxn ang="0">
                <a:pos x="8" y="8"/>
              </a:cxn>
              <a:cxn ang="0">
                <a:pos x="10" y="10"/>
              </a:cxn>
              <a:cxn ang="0">
                <a:pos x="10" y="14"/>
              </a:cxn>
              <a:cxn ang="0">
                <a:pos x="10" y="60"/>
              </a:cxn>
              <a:cxn ang="0">
                <a:pos x="10" y="64"/>
              </a:cxn>
              <a:cxn ang="0">
                <a:pos x="10" y="66"/>
              </a:cxn>
              <a:cxn ang="0">
                <a:pos x="8" y="68"/>
              </a:cxn>
              <a:cxn ang="0">
                <a:pos x="4" y="68"/>
              </a:cxn>
              <a:cxn ang="0">
                <a:pos x="0" y="68"/>
              </a:cxn>
              <a:cxn ang="0">
                <a:pos x="0" y="72"/>
              </a:cxn>
              <a:cxn ang="0">
                <a:pos x="4" y="72"/>
              </a:cxn>
              <a:cxn ang="0">
                <a:pos x="10" y="72"/>
              </a:cxn>
              <a:cxn ang="0">
                <a:pos x="14" y="72"/>
              </a:cxn>
              <a:cxn ang="0">
                <a:pos x="20" y="72"/>
              </a:cxn>
              <a:cxn ang="0">
                <a:pos x="28" y="72"/>
              </a:cxn>
              <a:cxn ang="0">
                <a:pos x="32" y="72"/>
              </a:cxn>
              <a:cxn ang="0">
                <a:pos x="32" y="68"/>
              </a:cxn>
              <a:cxn ang="0">
                <a:pos x="26" y="68"/>
              </a:cxn>
              <a:cxn ang="0">
                <a:pos x="22" y="66"/>
              </a:cxn>
              <a:cxn ang="0">
                <a:pos x="20" y="64"/>
              </a:cxn>
              <a:cxn ang="0">
                <a:pos x="18" y="60"/>
              </a:cxn>
              <a:cxn ang="0">
                <a:pos x="18" y="32"/>
              </a:cxn>
            </a:cxnLst>
            <a:rect l="0" t="0" r="r" b="b"/>
            <a:pathLst>
              <a:path w="50" h="72">
                <a:moveTo>
                  <a:pt x="18" y="32"/>
                </a:moveTo>
                <a:lnTo>
                  <a:pt x="20" y="26"/>
                </a:lnTo>
                <a:lnTo>
                  <a:pt x="22" y="18"/>
                </a:lnTo>
                <a:lnTo>
                  <a:pt x="24" y="12"/>
                </a:lnTo>
                <a:lnTo>
                  <a:pt x="28" y="6"/>
                </a:lnTo>
                <a:lnTo>
                  <a:pt x="32" y="4"/>
                </a:lnTo>
                <a:lnTo>
                  <a:pt x="38" y="2"/>
                </a:lnTo>
                <a:lnTo>
                  <a:pt x="40" y="2"/>
                </a:lnTo>
                <a:lnTo>
                  <a:pt x="42" y="2"/>
                </a:lnTo>
                <a:lnTo>
                  <a:pt x="40" y="4"/>
                </a:lnTo>
                <a:lnTo>
                  <a:pt x="40" y="4"/>
                </a:lnTo>
                <a:lnTo>
                  <a:pt x="38" y="6"/>
                </a:lnTo>
                <a:lnTo>
                  <a:pt x="38" y="8"/>
                </a:lnTo>
                <a:lnTo>
                  <a:pt x="38" y="12"/>
                </a:lnTo>
                <a:lnTo>
                  <a:pt x="40" y="14"/>
                </a:lnTo>
                <a:lnTo>
                  <a:pt x="44" y="14"/>
                </a:lnTo>
                <a:lnTo>
                  <a:pt x="46" y="14"/>
                </a:lnTo>
                <a:lnTo>
                  <a:pt x="46" y="12"/>
                </a:lnTo>
                <a:lnTo>
                  <a:pt x="48" y="12"/>
                </a:lnTo>
                <a:lnTo>
                  <a:pt x="50" y="8"/>
                </a:lnTo>
                <a:lnTo>
                  <a:pt x="48" y="4"/>
                </a:lnTo>
                <a:lnTo>
                  <a:pt x="46" y="2"/>
                </a:lnTo>
                <a:lnTo>
                  <a:pt x="42" y="0"/>
                </a:lnTo>
                <a:lnTo>
                  <a:pt x="38" y="0"/>
                </a:lnTo>
                <a:lnTo>
                  <a:pt x="32" y="0"/>
                </a:lnTo>
                <a:lnTo>
                  <a:pt x="28" y="2"/>
                </a:lnTo>
                <a:lnTo>
                  <a:pt x="24" y="6"/>
                </a:lnTo>
                <a:lnTo>
                  <a:pt x="22" y="10"/>
                </a:lnTo>
                <a:lnTo>
                  <a:pt x="20" y="14"/>
                </a:lnTo>
                <a:lnTo>
                  <a:pt x="18" y="18"/>
                </a:lnTo>
                <a:lnTo>
                  <a:pt x="18" y="18"/>
                </a:lnTo>
                <a:lnTo>
                  <a:pt x="18" y="0"/>
                </a:lnTo>
                <a:lnTo>
                  <a:pt x="0" y="2"/>
                </a:lnTo>
                <a:lnTo>
                  <a:pt x="0" y="6"/>
                </a:lnTo>
                <a:lnTo>
                  <a:pt x="4" y="6"/>
                </a:lnTo>
                <a:lnTo>
                  <a:pt x="8" y="8"/>
                </a:lnTo>
                <a:lnTo>
                  <a:pt x="10" y="10"/>
                </a:lnTo>
                <a:lnTo>
                  <a:pt x="10" y="14"/>
                </a:lnTo>
                <a:lnTo>
                  <a:pt x="10" y="60"/>
                </a:lnTo>
                <a:lnTo>
                  <a:pt x="10" y="64"/>
                </a:lnTo>
                <a:lnTo>
                  <a:pt x="10" y="66"/>
                </a:lnTo>
                <a:lnTo>
                  <a:pt x="8" y="68"/>
                </a:lnTo>
                <a:lnTo>
                  <a:pt x="4" y="68"/>
                </a:lnTo>
                <a:lnTo>
                  <a:pt x="0" y="68"/>
                </a:lnTo>
                <a:lnTo>
                  <a:pt x="0" y="72"/>
                </a:lnTo>
                <a:lnTo>
                  <a:pt x="4" y="72"/>
                </a:lnTo>
                <a:lnTo>
                  <a:pt x="10" y="72"/>
                </a:lnTo>
                <a:lnTo>
                  <a:pt x="14" y="72"/>
                </a:lnTo>
                <a:lnTo>
                  <a:pt x="20" y="72"/>
                </a:lnTo>
                <a:lnTo>
                  <a:pt x="28" y="72"/>
                </a:lnTo>
                <a:lnTo>
                  <a:pt x="32" y="72"/>
                </a:lnTo>
                <a:lnTo>
                  <a:pt x="32" y="68"/>
                </a:lnTo>
                <a:lnTo>
                  <a:pt x="26" y="68"/>
                </a:lnTo>
                <a:lnTo>
                  <a:pt x="22" y="66"/>
                </a:lnTo>
                <a:lnTo>
                  <a:pt x="20" y="64"/>
                </a:lnTo>
                <a:lnTo>
                  <a:pt x="18" y="60"/>
                </a:lnTo>
                <a:lnTo>
                  <a:pt x="18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410" name="Freeform 130"/>
          <p:cNvSpPr>
            <a:spLocks noEditPoints="1"/>
          </p:cNvSpPr>
          <p:nvPr/>
        </p:nvSpPr>
        <p:spPr bwMode="auto">
          <a:xfrm>
            <a:off x="9118601" y="2549525"/>
            <a:ext cx="104775" cy="120650"/>
          </a:xfrm>
          <a:custGeom>
            <a:avLst/>
            <a:gdLst/>
            <a:ahLst/>
            <a:cxnLst>
              <a:cxn ang="0">
                <a:pos x="66" y="38"/>
              </a:cxn>
              <a:cxn ang="0">
                <a:pos x="62" y="20"/>
              </a:cxn>
              <a:cxn ang="0">
                <a:pos x="50" y="6"/>
              </a:cxn>
              <a:cxn ang="0">
                <a:pos x="32" y="0"/>
              </a:cxn>
              <a:cxn ang="0">
                <a:pos x="16" y="6"/>
              </a:cxn>
              <a:cxn ang="0">
                <a:pos x="4" y="20"/>
              </a:cxn>
              <a:cxn ang="0">
                <a:pos x="0" y="38"/>
              </a:cxn>
              <a:cxn ang="0">
                <a:pos x="4" y="58"/>
              </a:cxn>
              <a:cxn ang="0">
                <a:pos x="16" y="70"/>
              </a:cxn>
              <a:cxn ang="0">
                <a:pos x="32" y="76"/>
              </a:cxn>
              <a:cxn ang="0">
                <a:pos x="50" y="70"/>
              </a:cxn>
              <a:cxn ang="0">
                <a:pos x="62" y="58"/>
              </a:cxn>
              <a:cxn ang="0">
                <a:pos x="66" y="38"/>
              </a:cxn>
              <a:cxn ang="0">
                <a:pos x="32" y="72"/>
              </a:cxn>
              <a:cxn ang="0">
                <a:pos x="26" y="70"/>
              </a:cxn>
              <a:cxn ang="0">
                <a:pos x="18" y="68"/>
              </a:cxn>
              <a:cxn ang="0">
                <a:pos x="14" y="62"/>
              </a:cxn>
              <a:cxn ang="0">
                <a:pos x="12" y="54"/>
              </a:cxn>
              <a:cxn ang="0">
                <a:pos x="10" y="46"/>
              </a:cxn>
              <a:cxn ang="0">
                <a:pos x="10" y="38"/>
              </a:cxn>
              <a:cxn ang="0">
                <a:pos x="10" y="30"/>
              </a:cxn>
              <a:cxn ang="0">
                <a:pos x="12" y="22"/>
              </a:cxn>
              <a:cxn ang="0">
                <a:pos x="14" y="14"/>
              </a:cxn>
              <a:cxn ang="0">
                <a:pos x="18" y="10"/>
              </a:cxn>
              <a:cxn ang="0">
                <a:pos x="22" y="6"/>
              </a:cxn>
              <a:cxn ang="0">
                <a:pos x="26" y="4"/>
              </a:cxn>
              <a:cxn ang="0">
                <a:pos x="32" y="4"/>
              </a:cxn>
              <a:cxn ang="0">
                <a:pos x="40" y="4"/>
              </a:cxn>
              <a:cxn ang="0">
                <a:pos x="46" y="8"/>
              </a:cxn>
              <a:cxn ang="0">
                <a:pos x="50" y="14"/>
              </a:cxn>
              <a:cxn ang="0">
                <a:pos x="54" y="20"/>
              </a:cxn>
              <a:cxn ang="0">
                <a:pos x="54" y="26"/>
              </a:cxn>
              <a:cxn ang="0">
                <a:pos x="56" y="32"/>
              </a:cxn>
              <a:cxn ang="0">
                <a:pos x="56" y="38"/>
              </a:cxn>
              <a:cxn ang="0">
                <a:pos x="56" y="42"/>
              </a:cxn>
              <a:cxn ang="0">
                <a:pos x="54" y="48"/>
              </a:cxn>
              <a:cxn ang="0">
                <a:pos x="54" y="56"/>
              </a:cxn>
              <a:cxn ang="0">
                <a:pos x="50" y="62"/>
              </a:cxn>
              <a:cxn ang="0">
                <a:pos x="46" y="66"/>
              </a:cxn>
              <a:cxn ang="0">
                <a:pos x="42" y="70"/>
              </a:cxn>
              <a:cxn ang="0">
                <a:pos x="38" y="72"/>
              </a:cxn>
              <a:cxn ang="0">
                <a:pos x="32" y="72"/>
              </a:cxn>
            </a:cxnLst>
            <a:rect l="0" t="0" r="r" b="b"/>
            <a:pathLst>
              <a:path w="66" h="76">
                <a:moveTo>
                  <a:pt x="66" y="38"/>
                </a:moveTo>
                <a:lnTo>
                  <a:pt x="62" y="20"/>
                </a:lnTo>
                <a:lnTo>
                  <a:pt x="50" y="6"/>
                </a:lnTo>
                <a:lnTo>
                  <a:pt x="32" y="0"/>
                </a:lnTo>
                <a:lnTo>
                  <a:pt x="16" y="6"/>
                </a:lnTo>
                <a:lnTo>
                  <a:pt x="4" y="20"/>
                </a:lnTo>
                <a:lnTo>
                  <a:pt x="0" y="38"/>
                </a:lnTo>
                <a:lnTo>
                  <a:pt x="4" y="58"/>
                </a:lnTo>
                <a:lnTo>
                  <a:pt x="16" y="70"/>
                </a:lnTo>
                <a:lnTo>
                  <a:pt x="32" y="76"/>
                </a:lnTo>
                <a:lnTo>
                  <a:pt x="50" y="70"/>
                </a:lnTo>
                <a:lnTo>
                  <a:pt x="62" y="58"/>
                </a:lnTo>
                <a:lnTo>
                  <a:pt x="66" y="38"/>
                </a:lnTo>
                <a:close/>
                <a:moveTo>
                  <a:pt x="32" y="72"/>
                </a:moveTo>
                <a:lnTo>
                  <a:pt x="26" y="70"/>
                </a:lnTo>
                <a:lnTo>
                  <a:pt x="18" y="68"/>
                </a:lnTo>
                <a:lnTo>
                  <a:pt x="14" y="62"/>
                </a:lnTo>
                <a:lnTo>
                  <a:pt x="12" y="54"/>
                </a:lnTo>
                <a:lnTo>
                  <a:pt x="10" y="46"/>
                </a:lnTo>
                <a:lnTo>
                  <a:pt x="10" y="38"/>
                </a:lnTo>
                <a:lnTo>
                  <a:pt x="10" y="30"/>
                </a:lnTo>
                <a:lnTo>
                  <a:pt x="12" y="22"/>
                </a:lnTo>
                <a:lnTo>
                  <a:pt x="14" y="14"/>
                </a:lnTo>
                <a:lnTo>
                  <a:pt x="18" y="10"/>
                </a:lnTo>
                <a:lnTo>
                  <a:pt x="22" y="6"/>
                </a:lnTo>
                <a:lnTo>
                  <a:pt x="26" y="4"/>
                </a:lnTo>
                <a:lnTo>
                  <a:pt x="32" y="4"/>
                </a:lnTo>
                <a:lnTo>
                  <a:pt x="40" y="4"/>
                </a:lnTo>
                <a:lnTo>
                  <a:pt x="46" y="8"/>
                </a:lnTo>
                <a:lnTo>
                  <a:pt x="50" y="14"/>
                </a:lnTo>
                <a:lnTo>
                  <a:pt x="54" y="20"/>
                </a:lnTo>
                <a:lnTo>
                  <a:pt x="54" y="26"/>
                </a:lnTo>
                <a:lnTo>
                  <a:pt x="56" y="32"/>
                </a:lnTo>
                <a:lnTo>
                  <a:pt x="56" y="38"/>
                </a:lnTo>
                <a:lnTo>
                  <a:pt x="56" y="42"/>
                </a:lnTo>
                <a:lnTo>
                  <a:pt x="54" y="48"/>
                </a:lnTo>
                <a:lnTo>
                  <a:pt x="54" y="56"/>
                </a:lnTo>
                <a:lnTo>
                  <a:pt x="50" y="62"/>
                </a:lnTo>
                <a:lnTo>
                  <a:pt x="46" y="66"/>
                </a:lnTo>
                <a:lnTo>
                  <a:pt x="42" y="70"/>
                </a:lnTo>
                <a:lnTo>
                  <a:pt x="38" y="72"/>
                </a:lnTo>
                <a:lnTo>
                  <a:pt x="32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411" name="Freeform 131"/>
          <p:cNvSpPr>
            <a:spLocks noEditPoints="1"/>
          </p:cNvSpPr>
          <p:nvPr/>
        </p:nvSpPr>
        <p:spPr bwMode="auto">
          <a:xfrm>
            <a:off x="9245601" y="2549525"/>
            <a:ext cx="104775" cy="120650"/>
          </a:xfrm>
          <a:custGeom>
            <a:avLst/>
            <a:gdLst/>
            <a:ahLst/>
            <a:cxnLst>
              <a:cxn ang="0">
                <a:pos x="66" y="38"/>
              </a:cxn>
              <a:cxn ang="0">
                <a:pos x="62" y="20"/>
              </a:cxn>
              <a:cxn ang="0">
                <a:pos x="50" y="6"/>
              </a:cxn>
              <a:cxn ang="0">
                <a:pos x="32" y="0"/>
              </a:cxn>
              <a:cxn ang="0">
                <a:pos x="16" y="6"/>
              </a:cxn>
              <a:cxn ang="0">
                <a:pos x="4" y="20"/>
              </a:cxn>
              <a:cxn ang="0">
                <a:pos x="0" y="38"/>
              </a:cxn>
              <a:cxn ang="0">
                <a:pos x="4" y="58"/>
              </a:cxn>
              <a:cxn ang="0">
                <a:pos x="16" y="70"/>
              </a:cxn>
              <a:cxn ang="0">
                <a:pos x="32" y="76"/>
              </a:cxn>
              <a:cxn ang="0">
                <a:pos x="50" y="70"/>
              </a:cxn>
              <a:cxn ang="0">
                <a:pos x="62" y="58"/>
              </a:cxn>
              <a:cxn ang="0">
                <a:pos x="66" y="38"/>
              </a:cxn>
              <a:cxn ang="0">
                <a:pos x="32" y="72"/>
              </a:cxn>
              <a:cxn ang="0">
                <a:pos x="26" y="70"/>
              </a:cxn>
              <a:cxn ang="0">
                <a:pos x="18" y="68"/>
              </a:cxn>
              <a:cxn ang="0">
                <a:pos x="14" y="62"/>
              </a:cxn>
              <a:cxn ang="0">
                <a:pos x="12" y="54"/>
              </a:cxn>
              <a:cxn ang="0">
                <a:pos x="10" y="46"/>
              </a:cxn>
              <a:cxn ang="0">
                <a:pos x="10" y="38"/>
              </a:cxn>
              <a:cxn ang="0">
                <a:pos x="10" y="30"/>
              </a:cxn>
              <a:cxn ang="0">
                <a:pos x="12" y="22"/>
              </a:cxn>
              <a:cxn ang="0">
                <a:pos x="14" y="14"/>
              </a:cxn>
              <a:cxn ang="0">
                <a:pos x="18" y="10"/>
              </a:cxn>
              <a:cxn ang="0">
                <a:pos x="22" y="6"/>
              </a:cxn>
              <a:cxn ang="0">
                <a:pos x="26" y="4"/>
              </a:cxn>
              <a:cxn ang="0">
                <a:pos x="32" y="4"/>
              </a:cxn>
              <a:cxn ang="0">
                <a:pos x="40" y="4"/>
              </a:cxn>
              <a:cxn ang="0">
                <a:pos x="46" y="8"/>
              </a:cxn>
              <a:cxn ang="0">
                <a:pos x="50" y="14"/>
              </a:cxn>
              <a:cxn ang="0">
                <a:pos x="54" y="20"/>
              </a:cxn>
              <a:cxn ang="0">
                <a:pos x="54" y="26"/>
              </a:cxn>
              <a:cxn ang="0">
                <a:pos x="56" y="32"/>
              </a:cxn>
              <a:cxn ang="0">
                <a:pos x="56" y="38"/>
              </a:cxn>
              <a:cxn ang="0">
                <a:pos x="56" y="42"/>
              </a:cxn>
              <a:cxn ang="0">
                <a:pos x="54" y="48"/>
              </a:cxn>
              <a:cxn ang="0">
                <a:pos x="54" y="56"/>
              </a:cxn>
              <a:cxn ang="0">
                <a:pos x="50" y="62"/>
              </a:cxn>
              <a:cxn ang="0">
                <a:pos x="46" y="66"/>
              </a:cxn>
              <a:cxn ang="0">
                <a:pos x="42" y="70"/>
              </a:cxn>
              <a:cxn ang="0">
                <a:pos x="38" y="72"/>
              </a:cxn>
              <a:cxn ang="0">
                <a:pos x="32" y="72"/>
              </a:cxn>
            </a:cxnLst>
            <a:rect l="0" t="0" r="r" b="b"/>
            <a:pathLst>
              <a:path w="66" h="76">
                <a:moveTo>
                  <a:pt x="66" y="38"/>
                </a:moveTo>
                <a:lnTo>
                  <a:pt x="62" y="20"/>
                </a:lnTo>
                <a:lnTo>
                  <a:pt x="50" y="6"/>
                </a:lnTo>
                <a:lnTo>
                  <a:pt x="32" y="0"/>
                </a:lnTo>
                <a:lnTo>
                  <a:pt x="16" y="6"/>
                </a:lnTo>
                <a:lnTo>
                  <a:pt x="4" y="20"/>
                </a:lnTo>
                <a:lnTo>
                  <a:pt x="0" y="38"/>
                </a:lnTo>
                <a:lnTo>
                  <a:pt x="4" y="58"/>
                </a:lnTo>
                <a:lnTo>
                  <a:pt x="16" y="70"/>
                </a:lnTo>
                <a:lnTo>
                  <a:pt x="32" y="76"/>
                </a:lnTo>
                <a:lnTo>
                  <a:pt x="50" y="70"/>
                </a:lnTo>
                <a:lnTo>
                  <a:pt x="62" y="58"/>
                </a:lnTo>
                <a:lnTo>
                  <a:pt x="66" y="38"/>
                </a:lnTo>
                <a:close/>
                <a:moveTo>
                  <a:pt x="32" y="72"/>
                </a:moveTo>
                <a:lnTo>
                  <a:pt x="26" y="70"/>
                </a:lnTo>
                <a:lnTo>
                  <a:pt x="18" y="68"/>
                </a:lnTo>
                <a:lnTo>
                  <a:pt x="14" y="62"/>
                </a:lnTo>
                <a:lnTo>
                  <a:pt x="12" y="54"/>
                </a:lnTo>
                <a:lnTo>
                  <a:pt x="10" y="46"/>
                </a:lnTo>
                <a:lnTo>
                  <a:pt x="10" y="38"/>
                </a:lnTo>
                <a:lnTo>
                  <a:pt x="10" y="30"/>
                </a:lnTo>
                <a:lnTo>
                  <a:pt x="12" y="22"/>
                </a:lnTo>
                <a:lnTo>
                  <a:pt x="14" y="14"/>
                </a:lnTo>
                <a:lnTo>
                  <a:pt x="18" y="10"/>
                </a:lnTo>
                <a:lnTo>
                  <a:pt x="22" y="6"/>
                </a:lnTo>
                <a:lnTo>
                  <a:pt x="26" y="4"/>
                </a:lnTo>
                <a:lnTo>
                  <a:pt x="32" y="4"/>
                </a:lnTo>
                <a:lnTo>
                  <a:pt x="40" y="4"/>
                </a:lnTo>
                <a:lnTo>
                  <a:pt x="46" y="8"/>
                </a:lnTo>
                <a:lnTo>
                  <a:pt x="50" y="14"/>
                </a:lnTo>
                <a:lnTo>
                  <a:pt x="54" y="20"/>
                </a:lnTo>
                <a:lnTo>
                  <a:pt x="54" y="26"/>
                </a:lnTo>
                <a:lnTo>
                  <a:pt x="56" y="32"/>
                </a:lnTo>
                <a:lnTo>
                  <a:pt x="56" y="38"/>
                </a:lnTo>
                <a:lnTo>
                  <a:pt x="56" y="42"/>
                </a:lnTo>
                <a:lnTo>
                  <a:pt x="54" y="48"/>
                </a:lnTo>
                <a:lnTo>
                  <a:pt x="54" y="56"/>
                </a:lnTo>
                <a:lnTo>
                  <a:pt x="50" y="62"/>
                </a:lnTo>
                <a:lnTo>
                  <a:pt x="46" y="66"/>
                </a:lnTo>
                <a:lnTo>
                  <a:pt x="42" y="70"/>
                </a:lnTo>
                <a:lnTo>
                  <a:pt x="38" y="72"/>
                </a:lnTo>
                <a:lnTo>
                  <a:pt x="32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412" name="Freeform 132"/>
          <p:cNvSpPr>
            <a:spLocks/>
          </p:cNvSpPr>
          <p:nvPr/>
        </p:nvSpPr>
        <p:spPr bwMode="auto">
          <a:xfrm>
            <a:off x="9359901" y="2505075"/>
            <a:ext cx="79375" cy="165100"/>
          </a:xfrm>
          <a:custGeom>
            <a:avLst/>
            <a:gdLst/>
            <a:ahLst/>
            <a:cxnLst>
              <a:cxn ang="0">
                <a:pos x="24" y="36"/>
              </a:cxn>
              <a:cxn ang="0">
                <a:pos x="46" y="36"/>
              </a:cxn>
              <a:cxn ang="0">
                <a:pos x="46" y="30"/>
              </a:cxn>
              <a:cxn ang="0">
                <a:pos x="24" y="30"/>
              </a:cxn>
              <a:cxn ang="0">
                <a:pos x="24" y="0"/>
              </a:cxn>
              <a:cxn ang="0">
                <a:pos x="20" y="0"/>
              </a:cxn>
              <a:cxn ang="0">
                <a:pos x="18" y="16"/>
              </a:cxn>
              <a:cxn ang="0">
                <a:pos x="12" y="28"/>
              </a:cxn>
              <a:cxn ang="0">
                <a:pos x="0" y="32"/>
              </a:cxn>
              <a:cxn ang="0">
                <a:pos x="0" y="36"/>
              </a:cxn>
              <a:cxn ang="0">
                <a:pos x="14" y="36"/>
              </a:cxn>
              <a:cxn ang="0">
                <a:pos x="14" y="82"/>
              </a:cxn>
              <a:cxn ang="0">
                <a:pos x="14" y="84"/>
              </a:cxn>
              <a:cxn ang="0">
                <a:pos x="14" y="86"/>
              </a:cxn>
              <a:cxn ang="0">
                <a:pos x="16" y="90"/>
              </a:cxn>
              <a:cxn ang="0">
                <a:pos x="16" y="94"/>
              </a:cxn>
              <a:cxn ang="0">
                <a:pos x="20" y="98"/>
              </a:cxn>
              <a:cxn ang="0">
                <a:pos x="22" y="100"/>
              </a:cxn>
              <a:cxn ang="0">
                <a:pos x="28" y="102"/>
              </a:cxn>
              <a:cxn ang="0">
                <a:pos x="34" y="104"/>
              </a:cxn>
              <a:cxn ang="0">
                <a:pos x="40" y="102"/>
              </a:cxn>
              <a:cxn ang="0">
                <a:pos x="44" y="100"/>
              </a:cxn>
              <a:cxn ang="0">
                <a:pos x="46" y="94"/>
              </a:cxn>
              <a:cxn ang="0">
                <a:pos x="48" y="88"/>
              </a:cxn>
              <a:cxn ang="0">
                <a:pos x="50" y="82"/>
              </a:cxn>
              <a:cxn ang="0">
                <a:pos x="50" y="72"/>
              </a:cxn>
              <a:cxn ang="0">
                <a:pos x="46" y="72"/>
              </a:cxn>
              <a:cxn ang="0">
                <a:pos x="46" y="82"/>
              </a:cxn>
              <a:cxn ang="0">
                <a:pos x="46" y="90"/>
              </a:cxn>
              <a:cxn ang="0">
                <a:pos x="42" y="96"/>
              </a:cxn>
              <a:cxn ang="0">
                <a:pos x="40" y="98"/>
              </a:cxn>
              <a:cxn ang="0">
                <a:pos x="34" y="100"/>
              </a:cxn>
              <a:cxn ang="0">
                <a:pos x="32" y="100"/>
              </a:cxn>
              <a:cxn ang="0">
                <a:pos x="30" y="98"/>
              </a:cxn>
              <a:cxn ang="0">
                <a:pos x="28" y="96"/>
              </a:cxn>
              <a:cxn ang="0">
                <a:pos x="26" y="94"/>
              </a:cxn>
              <a:cxn ang="0">
                <a:pos x="24" y="88"/>
              </a:cxn>
              <a:cxn ang="0">
                <a:pos x="24" y="82"/>
              </a:cxn>
              <a:cxn ang="0">
                <a:pos x="24" y="36"/>
              </a:cxn>
            </a:cxnLst>
            <a:rect l="0" t="0" r="r" b="b"/>
            <a:pathLst>
              <a:path w="50" h="104">
                <a:moveTo>
                  <a:pt x="24" y="36"/>
                </a:moveTo>
                <a:lnTo>
                  <a:pt x="46" y="36"/>
                </a:lnTo>
                <a:lnTo>
                  <a:pt x="46" y="30"/>
                </a:lnTo>
                <a:lnTo>
                  <a:pt x="24" y="30"/>
                </a:lnTo>
                <a:lnTo>
                  <a:pt x="24" y="0"/>
                </a:lnTo>
                <a:lnTo>
                  <a:pt x="20" y="0"/>
                </a:lnTo>
                <a:lnTo>
                  <a:pt x="18" y="16"/>
                </a:lnTo>
                <a:lnTo>
                  <a:pt x="12" y="28"/>
                </a:lnTo>
                <a:lnTo>
                  <a:pt x="0" y="32"/>
                </a:lnTo>
                <a:lnTo>
                  <a:pt x="0" y="36"/>
                </a:lnTo>
                <a:lnTo>
                  <a:pt x="14" y="36"/>
                </a:lnTo>
                <a:lnTo>
                  <a:pt x="14" y="82"/>
                </a:lnTo>
                <a:lnTo>
                  <a:pt x="14" y="84"/>
                </a:lnTo>
                <a:lnTo>
                  <a:pt x="14" y="86"/>
                </a:lnTo>
                <a:lnTo>
                  <a:pt x="16" y="90"/>
                </a:lnTo>
                <a:lnTo>
                  <a:pt x="16" y="94"/>
                </a:lnTo>
                <a:lnTo>
                  <a:pt x="20" y="98"/>
                </a:lnTo>
                <a:lnTo>
                  <a:pt x="22" y="100"/>
                </a:lnTo>
                <a:lnTo>
                  <a:pt x="28" y="102"/>
                </a:lnTo>
                <a:lnTo>
                  <a:pt x="34" y="104"/>
                </a:lnTo>
                <a:lnTo>
                  <a:pt x="40" y="102"/>
                </a:lnTo>
                <a:lnTo>
                  <a:pt x="44" y="100"/>
                </a:lnTo>
                <a:lnTo>
                  <a:pt x="46" y="94"/>
                </a:lnTo>
                <a:lnTo>
                  <a:pt x="48" y="88"/>
                </a:lnTo>
                <a:lnTo>
                  <a:pt x="50" y="82"/>
                </a:lnTo>
                <a:lnTo>
                  <a:pt x="50" y="72"/>
                </a:lnTo>
                <a:lnTo>
                  <a:pt x="46" y="72"/>
                </a:lnTo>
                <a:lnTo>
                  <a:pt x="46" y="82"/>
                </a:lnTo>
                <a:lnTo>
                  <a:pt x="46" y="90"/>
                </a:lnTo>
                <a:lnTo>
                  <a:pt x="42" y="96"/>
                </a:lnTo>
                <a:lnTo>
                  <a:pt x="40" y="98"/>
                </a:lnTo>
                <a:lnTo>
                  <a:pt x="34" y="100"/>
                </a:lnTo>
                <a:lnTo>
                  <a:pt x="32" y="100"/>
                </a:lnTo>
                <a:lnTo>
                  <a:pt x="30" y="98"/>
                </a:lnTo>
                <a:lnTo>
                  <a:pt x="28" y="96"/>
                </a:lnTo>
                <a:lnTo>
                  <a:pt x="26" y="94"/>
                </a:lnTo>
                <a:lnTo>
                  <a:pt x="24" y="88"/>
                </a:lnTo>
                <a:lnTo>
                  <a:pt x="24" y="82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413" name="Freeform 133"/>
          <p:cNvSpPr>
            <a:spLocks/>
          </p:cNvSpPr>
          <p:nvPr/>
        </p:nvSpPr>
        <p:spPr bwMode="auto">
          <a:xfrm>
            <a:off x="9537701" y="2552701"/>
            <a:ext cx="104775" cy="117475"/>
          </a:xfrm>
          <a:custGeom>
            <a:avLst/>
            <a:gdLst/>
            <a:ahLst/>
            <a:cxnLst>
              <a:cxn ang="0">
                <a:pos x="54" y="6"/>
              </a:cxn>
              <a:cxn ang="0">
                <a:pos x="52" y="12"/>
              </a:cxn>
              <a:cxn ang="0">
                <a:pos x="54" y="18"/>
              </a:cxn>
              <a:cxn ang="0">
                <a:pos x="62" y="16"/>
              </a:cxn>
              <a:cxn ang="0">
                <a:pos x="66" y="10"/>
              </a:cxn>
              <a:cxn ang="0">
                <a:pos x="62" y="2"/>
              </a:cxn>
              <a:cxn ang="0">
                <a:pos x="52" y="0"/>
              </a:cxn>
              <a:cxn ang="0">
                <a:pos x="42" y="2"/>
              </a:cxn>
              <a:cxn ang="0">
                <a:pos x="30" y="12"/>
              </a:cxn>
              <a:cxn ang="0">
                <a:pos x="26" y="2"/>
              </a:cxn>
              <a:cxn ang="0">
                <a:pos x="16" y="0"/>
              </a:cxn>
              <a:cxn ang="0">
                <a:pos x="8" y="2"/>
              </a:cxn>
              <a:cxn ang="0">
                <a:pos x="4" y="8"/>
              </a:cxn>
              <a:cxn ang="0">
                <a:pos x="2" y="16"/>
              </a:cxn>
              <a:cxn ang="0">
                <a:pos x="0" y="22"/>
              </a:cxn>
              <a:cxn ang="0">
                <a:pos x="0" y="26"/>
              </a:cxn>
              <a:cxn ang="0">
                <a:pos x="2" y="26"/>
              </a:cxn>
              <a:cxn ang="0">
                <a:pos x="4" y="22"/>
              </a:cxn>
              <a:cxn ang="0">
                <a:pos x="8" y="10"/>
              </a:cxn>
              <a:cxn ang="0">
                <a:pos x="12" y="4"/>
              </a:cxn>
              <a:cxn ang="0">
                <a:pos x="18" y="4"/>
              </a:cxn>
              <a:cxn ang="0">
                <a:pos x="22" y="10"/>
              </a:cxn>
              <a:cxn ang="0">
                <a:pos x="20" y="20"/>
              </a:cxn>
              <a:cxn ang="0">
                <a:pos x="16" y="34"/>
              </a:cxn>
              <a:cxn ang="0">
                <a:pos x="12" y="48"/>
              </a:cxn>
              <a:cxn ang="0">
                <a:pos x="10" y="56"/>
              </a:cxn>
              <a:cxn ang="0">
                <a:pos x="8" y="64"/>
              </a:cxn>
              <a:cxn ang="0">
                <a:pos x="8" y="70"/>
              </a:cxn>
              <a:cxn ang="0">
                <a:pos x="12" y="74"/>
              </a:cxn>
              <a:cxn ang="0">
                <a:pos x="16" y="72"/>
              </a:cxn>
              <a:cxn ang="0">
                <a:pos x="18" y="68"/>
              </a:cxn>
              <a:cxn ang="0">
                <a:pos x="20" y="58"/>
              </a:cxn>
              <a:cxn ang="0">
                <a:pos x="24" y="46"/>
              </a:cxn>
              <a:cxn ang="0">
                <a:pos x="26" y="40"/>
              </a:cxn>
              <a:cxn ang="0">
                <a:pos x="28" y="28"/>
              </a:cxn>
              <a:cxn ang="0">
                <a:pos x="30" y="22"/>
              </a:cxn>
              <a:cxn ang="0">
                <a:pos x="32" y="16"/>
              </a:cxn>
              <a:cxn ang="0">
                <a:pos x="38" y="8"/>
              </a:cxn>
              <a:cxn ang="0">
                <a:pos x="44" y="4"/>
              </a:cxn>
              <a:cxn ang="0">
                <a:pos x="52" y="2"/>
              </a:cxn>
              <a:cxn ang="0">
                <a:pos x="60" y="4"/>
              </a:cxn>
            </a:cxnLst>
            <a:rect l="0" t="0" r="r" b="b"/>
            <a:pathLst>
              <a:path w="66" h="74">
                <a:moveTo>
                  <a:pt x="60" y="4"/>
                </a:moveTo>
                <a:lnTo>
                  <a:pt x="54" y="6"/>
                </a:lnTo>
                <a:lnTo>
                  <a:pt x="52" y="10"/>
                </a:lnTo>
                <a:lnTo>
                  <a:pt x="52" y="12"/>
                </a:lnTo>
                <a:lnTo>
                  <a:pt x="52" y="16"/>
                </a:lnTo>
                <a:lnTo>
                  <a:pt x="54" y="18"/>
                </a:lnTo>
                <a:lnTo>
                  <a:pt x="56" y="18"/>
                </a:lnTo>
                <a:lnTo>
                  <a:pt x="62" y="16"/>
                </a:lnTo>
                <a:lnTo>
                  <a:pt x="64" y="14"/>
                </a:lnTo>
                <a:lnTo>
                  <a:pt x="66" y="10"/>
                </a:lnTo>
                <a:lnTo>
                  <a:pt x="64" y="6"/>
                </a:lnTo>
                <a:lnTo>
                  <a:pt x="62" y="2"/>
                </a:lnTo>
                <a:lnTo>
                  <a:pt x="58" y="0"/>
                </a:lnTo>
                <a:lnTo>
                  <a:pt x="52" y="0"/>
                </a:lnTo>
                <a:lnTo>
                  <a:pt x="46" y="0"/>
                </a:lnTo>
                <a:lnTo>
                  <a:pt x="42" y="2"/>
                </a:lnTo>
                <a:lnTo>
                  <a:pt x="36" y="6"/>
                </a:lnTo>
                <a:lnTo>
                  <a:pt x="30" y="12"/>
                </a:lnTo>
                <a:lnTo>
                  <a:pt x="28" y="6"/>
                </a:lnTo>
                <a:lnTo>
                  <a:pt x="26" y="2"/>
                </a:lnTo>
                <a:lnTo>
                  <a:pt x="22" y="0"/>
                </a:lnTo>
                <a:lnTo>
                  <a:pt x="16" y="0"/>
                </a:lnTo>
                <a:lnTo>
                  <a:pt x="12" y="0"/>
                </a:lnTo>
                <a:lnTo>
                  <a:pt x="8" y="2"/>
                </a:lnTo>
                <a:lnTo>
                  <a:pt x="6" y="4"/>
                </a:lnTo>
                <a:lnTo>
                  <a:pt x="4" y="8"/>
                </a:lnTo>
                <a:lnTo>
                  <a:pt x="4" y="12"/>
                </a:lnTo>
                <a:lnTo>
                  <a:pt x="2" y="16"/>
                </a:lnTo>
                <a:lnTo>
                  <a:pt x="0" y="20"/>
                </a:lnTo>
                <a:lnTo>
                  <a:pt x="0" y="22"/>
                </a:lnTo>
                <a:lnTo>
                  <a:pt x="0" y="24"/>
                </a:lnTo>
                <a:lnTo>
                  <a:pt x="0" y="26"/>
                </a:lnTo>
                <a:lnTo>
                  <a:pt x="2" y="26"/>
                </a:lnTo>
                <a:lnTo>
                  <a:pt x="2" y="26"/>
                </a:lnTo>
                <a:lnTo>
                  <a:pt x="2" y="24"/>
                </a:lnTo>
                <a:lnTo>
                  <a:pt x="4" y="22"/>
                </a:lnTo>
                <a:lnTo>
                  <a:pt x="6" y="16"/>
                </a:lnTo>
                <a:lnTo>
                  <a:pt x="8" y="10"/>
                </a:lnTo>
                <a:lnTo>
                  <a:pt x="10" y="6"/>
                </a:lnTo>
                <a:lnTo>
                  <a:pt x="12" y="4"/>
                </a:lnTo>
                <a:lnTo>
                  <a:pt x="16" y="2"/>
                </a:lnTo>
                <a:lnTo>
                  <a:pt x="18" y="4"/>
                </a:lnTo>
                <a:lnTo>
                  <a:pt x="20" y="6"/>
                </a:lnTo>
                <a:lnTo>
                  <a:pt x="22" y="10"/>
                </a:lnTo>
                <a:lnTo>
                  <a:pt x="20" y="14"/>
                </a:lnTo>
                <a:lnTo>
                  <a:pt x="20" y="20"/>
                </a:lnTo>
                <a:lnTo>
                  <a:pt x="18" y="26"/>
                </a:lnTo>
                <a:lnTo>
                  <a:pt x="16" y="34"/>
                </a:lnTo>
                <a:lnTo>
                  <a:pt x="14" y="44"/>
                </a:lnTo>
                <a:lnTo>
                  <a:pt x="12" y="48"/>
                </a:lnTo>
                <a:lnTo>
                  <a:pt x="12" y="52"/>
                </a:lnTo>
                <a:lnTo>
                  <a:pt x="10" y="56"/>
                </a:lnTo>
                <a:lnTo>
                  <a:pt x="10" y="60"/>
                </a:lnTo>
                <a:lnTo>
                  <a:pt x="8" y="64"/>
                </a:lnTo>
                <a:lnTo>
                  <a:pt x="8" y="68"/>
                </a:lnTo>
                <a:lnTo>
                  <a:pt x="8" y="70"/>
                </a:lnTo>
                <a:lnTo>
                  <a:pt x="8" y="72"/>
                </a:lnTo>
                <a:lnTo>
                  <a:pt x="12" y="74"/>
                </a:lnTo>
                <a:lnTo>
                  <a:pt x="14" y="74"/>
                </a:lnTo>
                <a:lnTo>
                  <a:pt x="16" y="72"/>
                </a:lnTo>
                <a:lnTo>
                  <a:pt x="18" y="70"/>
                </a:lnTo>
                <a:lnTo>
                  <a:pt x="18" y="68"/>
                </a:lnTo>
                <a:lnTo>
                  <a:pt x="20" y="64"/>
                </a:lnTo>
                <a:lnTo>
                  <a:pt x="20" y="58"/>
                </a:lnTo>
                <a:lnTo>
                  <a:pt x="22" y="52"/>
                </a:lnTo>
                <a:lnTo>
                  <a:pt x="24" y="46"/>
                </a:lnTo>
                <a:lnTo>
                  <a:pt x="24" y="42"/>
                </a:lnTo>
                <a:lnTo>
                  <a:pt x="26" y="40"/>
                </a:lnTo>
                <a:lnTo>
                  <a:pt x="26" y="34"/>
                </a:lnTo>
                <a:lnTo>
                  <a:pt x="28" y="28"/>
                </a:lnTo>
                <a:lnTo>
                  <a:pt x="28" y="24"/>
                </a:lnTo>
                <a:lnTo>
                  <a:pt x="30" y="22"/>
                </a:lnTo>
                <a:lnTo>
                  <a:pt x="30" y="20"/>
                </a:lnTo>
                <a:lnTo>
                  <a:pt x="32" y="16"/>
                </a:lnTo>
                <a:lnTo>
                  <a:pt x="36" y="12"/>
                </a:lnTo>
                <a:lnTo>
                  <a:pt x="38" y="8"/>
                </a:lnTo>
                <a:lnTo>
                  <a:pt x="40" y="6"/>
                </a:lnTo>
                <a:lnTo>
                  <a:pt x="44" y="4"/>
                </a:lnTo>
                <a:lnTo>
                  <a:pt x="48" y="4"/>
                </a:lnTo>
                <a:lnTo>
                  <a:pt x="52" y="2"/>
                </a:lnTo>
                <a:lnTo>
                  <a:pt x="56" y="2"/>
                </a:lnTo>
                <a:lnTo>
                  <a:pt x="6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3"/>
          <p:cNvSpPr>
            <a:spLocks noGrp="1" noChangeArrowheads="1"/>
          </p:cNvSpPr>
          <p:nvPr>
            <p:ph idx="1"/>
          </p:nvPr>
        </p:nvSpPr>
        <p:spPr>
          <a:xfrm>
            <a:off x="876300" y="1766093"/>
            <a:ext cx="8229600" cy="4525963"/>
          </a:xfrm>
        </p:spPr>
        <p:txBody>
          <a:bodyPr/>
          <a:lstStyle/>
          <a:p>
            <a:pPr marL="533400" indent="-533400">
              <a:buNone/>
            </a:pPr>
            <a:r>
              <a:rPr lang="en-US" dirty="0"/>
              <a:t>Associate each node v with its parent edge </a:t>
            </a:r>
            <a:r>
              <a:rPr lang="en-US" dirty="0" err="1">
                <a:solidFill>
                  <a:srgbClr val="FF0000"/>
                </a:solidFill>
              </a:rPr>
              <a:t>parent</a:t>
            </a:r>
            <a:r>
              <a:rPr lang="en-US" sz="2600" baseline="-25000" dirty="0" err="1">
                <a:solidFill>
                  <a:srgbClr val="FF0000"/>
                </a:solidFill>
              </a:rPr>
              <a:t>v</a:t>
            </a:r>
            <a:endParaRPr lang="en-US" dirty="0">
              <a:solidFill>
                <a:srgbClr val="FF0000"/>
              </a:solidFill>
            </a:endParaRPr>
          </a:p>
          <a:p>
            <a:pPr marL="533400" indent="-533400">
              <a:buNone/>
            </a:pPr>
            <a:endParaRPr lang="en-US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>
                <a:solidFill>
                  <a:srgbClr val="E16C1D"/>
                </a:solidFill>
              </a:rPr>
              <a:t>[“Budget Balance”]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cost of MST(S) = </a:t>
            </a:r>
            <a:r>
              <a:rPr lang="en-US" dirty="0">
                <a:latin typeface="Trebuchet MS" pitchFamily="34" charset="0"/>
              </a:rPr>
              <a:t>∑</a:t>
            </a:r>
            <a:r>
              <a:rPr lang="en-US" sz="2600" baseline="-25000" dirty="0"/>
              <a:t>v </a:t>
            </a:r>
            <a:r>
              <a:rPr lang="en-US" sz="2600" baseline="-25000" dirty="0">
                <a:latin typeface="Symbol" pitchFamily="18" charset="2"/>
                <a:sym typeface="Symbol" pitchFamily="18" charset="2"/>
              </a:rPr>
              <a:t></a:t>
            </a:r>
            <a:r>
              <a:rPr lang="en-US" sz="2600" baseline="-25000" dirty="0">
                <a:sym typeface="Symbol" pitchFamily="18" charset="2"/>
              </a:rPr>
              <a:t> S</a:t>
            </a:r>
            <a:r>
              <a:rPr lang="en-US" dirty="0"/>
              <a:t> c(</a:t>
            </a:r>
            <a:r>
              <a:rPr lang="en-US" dirty="0" err="1"/>
              <a:t>parent</a:t>
            </a:r>
            <a:r>
              <a:rPr lang="en-US" sz="2600" baseline="-25000" dirty="0" err="1"/>
              <a:t>v</a:t>
            </a:r>
            <a:r>
              <a:rPr lang="en-US" dirty="0"/>
              <a:t>).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en-US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>
                <a:solidFill>
                  <a:srgbClr val="E16C1D"/>
                </a:solidFill>
              </a:rPr>
              <a:t>[“Late-comers OK”]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If S = B </a:t>
            </a:r>
            <a:r>
              <a:rPr lang="en-US" dirty="0">
                <a:latin typeface="Symbol" pitchFamily="18" charset="2"/>
                <a:sym typeface="Symbol" pitchFamily="18" charset="2"/>
              </a:rPr>
              <a:t></a:t>
            </a:r>
            <a:r>
              <a:rPr lang="en-US" dirty="0"/>
              <a:t> G, then </a:t>
            </a:r>
            <a:br>
              <a:rPr lang="en-US" dirty="0"/>
            </a:br>
            <a:r>
              <a:rPr lang="en-US" dirty="0"/>
              <a:t>	    spanning-tree(B) </a:t>
            </a:r>
            <a:r>
              <a:rPr lang="en-US" dirty="0">
                <a:latin typeface="Symbol" pitchFamily="18" charset="2"/>
                <a:sym typeface="Symbol" pitchFamily="18" charset="2"/>
              </a:rPr>
              <a:t></a:t>
            </a:r>
            <a:r>
              <a:rPr lang="en-US" dirty="0"/>
              <a:t> {</a:t>
            </a:r>
            <a:r>
              <a:rPr lang="en-US" dirty="0" err="1"/>
              <a:t>parent</a:t>
            </a:r>
            <a:r>
              <a:rPr lang="en-US" sz="2600" baseline="-25000" dirty="0" err="1"/>
              <a:t>v</a:t>
            </a:r>
            <a:r>
              <a:rPr lang="en-US" dirty="0"/>
              <a:t> | v </a:t>
            </a:r>
            <a:r>
              <a:rPr lang="en-US" dirty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/>
              <a:t> G} </a:t>
            </a:r>
            <a:br>
              <a:rPr lang="en-US" dirty="0"/>
            </a:br>
            <a:r>
              <a:rPr lang="en-US" dirty="0"/>
              <a:t>	spans S.</a:t>
            </a:r>
          </a:p>
        </p:txBody>
      </p:sp>
    </p:spTree>
    <p:extLst>
      <p:ext uri="{BB962C8B-B14F-4D97-AF65-F5344CB8AC3E}">
        <p14:creationId xmlns:p14="http://schemas.microsoft.com/office/powerpoint/2010/main" val="3728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“cost sharing” scheme 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idx="1"/>
          </p:nvPr>
        </p:nvSpPr>
        <p:spPr>
          <a:xfrm>
            <a:off x="885825" y="1787525"/>
            <a:ext cx="10515600" cy="4351338"/>
          </a:xfrm>
        </p:spPr>
        <p:txBody>
          <a:bodyPr/>
          <a:lstStyle/>
          <a:p>
            <a:pPr marL="533400" indent="-533400">
              <a:buNone/>
            </a:pPr>
            <a:r>
              <a:rPr lang="en-US" dirty="0"/>
              <a:t>Associate each node v with its parent edge </a:t>
            </a:r>
            <a:r>
              <a:rPr lang="en-US" dirty="0" err="1">
                <a:solidFill>
                  <a:srgbClr val="FF0000"/>
                </a:solidFill>
              </a:rPr>
              <a:t>parent</a:t>
            </a:r>
            <a:r>
              <a:rPr lang="en-US" sz="2600" baseline="-25000" dirty="0" err="1">
                <a:solidFill>
                  <a:srgbClr val="FF0000"/>
                </a:solidFill>
              </a:rPr>
              <a:t>v</a:t>
            </a:r>
            <a:endParaRPr lang="en-US" dirty="0">
              <a:solidFill>
                <a:srgbClr val="FF0000"/>
              </a:solidFill>
            </a:endParaRPr>
          </a:p>
          <a:p>
            <a:pPr marL="533400" indent="-533400">
              <a:buNone/>
            </a:pPr>
            <a:endParaRPr lang="en-US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>
                <a:solidFill>
                  <a:srgbClr val="E16C1D"/>
                </a:solidFill>
              </a:rPr>
              <a:t>[“Budget Balance”]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cost of MST(S) = </a:t>
            </a:r>
            <a:r>
              <a:rPr lang="en-US" dirty="0">
                <a:latin typeface="Trebuchet MS" pitchFamily="34" charset="0"/>
              </a:rPr>
              <a:t>∑</a:t>
            </a:r>
            <a:r>
              <a:rPr lang="en-US" sz="2600" baseline="-25000" dirty="0"/>
              <a:t>v </a:t>
            </a:r>
            <a:r>
              <a:rPr lang="en-US" sz="2600" baseline="-25000" dirty="0">
                <a:latin typeface="Symbol" pitchFamily="18" charset="2"/>
                <a:sym typeface="Symbol" pitchFamily="18" charset="2"/>
              </a:rPr>
              <a:t></a:t>
            </a:r>
            <a:r>
              <a:rPr lang="en-US" sz="2600" baseline="-25000" dirty="0">
                <a:sym typeface="Symbol" pitchFamily="18" charset="2"/>
              </a:rPr>
              <a:t> S</a:t>
            </a:r>
            <a:r>
              <a:rPr lang="en-US" dirty="0"/>
              <a:t> c(</a:t>
            </a:r>
            <a:r>
              <a:rPr lang="en-US" dirty="0" err="1"/>
              <a:t>parent</a:t>
            </a:r>
            <a:r>
              <a:rPr lang="en-US" sz="2600" baseline="-25000" dirty="0" err="1"/>
              <a:t>v</a:t>
            </a:r>
            <a:r>
              <a:rPr lang="en-US" dirty="0"/>
              <a:t>).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en-US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>
                <a:solidFill>
                  <a:srgbClr val="E16C1D"/>
                </a:solidFill>
              </a:rPr>
              <a:t>[“Late-comers OK”]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If S = B </a:t>
            </a:r>
            <a:r>
              <a:rPr lang="en-US" dirty="0">
                <a:latin typeface="Symbol" pitchFamily="18" charset="2"/>
                <a:sym typeface="Symbol" pitchFamily="18" charset="2"/>
              </a:rPr>
              <a:t></a:t>
            </a:r>
            <a:r>
              <a:rPr lang="en-US" dirty="0"/>
              <a:t> G, then </a:t>
            </a:r>
            <a:br>
              <a:rPr lang="en-US" dirty="0"/>
            </a:br>
            <a:r>
              <a:rPr lang="en-US" dirty="0"/>
              <a:t>	    spanning-tree(B) </a:t>
            </a:r>
            <a:r>
              <a:rPr lang="en-US" dirty="0">
                <a:latin typeface="Symbol" pitchFamily="18" charset="2"/>
                <a:sym typeface="Symbol" pitchFamily="18" charset="2"/>
              </a:rPr>
              <a:t></a:t>
            </a:r>
            <a:r>
              <a:rPr lang="en-US" dirty="0"/>
              <a:t> {</a:t>
            </a:r>
            <a:r>
              <a:rPr lang="en-US" dirty="0" err="1"/>
              <a:t>parent</a:t>
            </a:r>
            <a:r>
              <a:rPr lang="en-US" sz="2600" baseline="-25000" dirty="0" err="1"/>
              <a:t>v</a:t>
            </a:r>
            <a:r>
              <a:rPr lang="en-US" dirty="0"/>
              <a:t> | v </a:t>
            </a:r>
            <a:r>
              <a:rPr lang="en-US" dirty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/>
              <a:t> G} </a:t>
            </a:r>
            <a:br>
              <a:rPr lang="en-US" dirty="0"/>
            </a:br>
            <a:r>
              <a:rPr lang="en-US" dirty="0"/>
              <a:t>	spans S.</a:t>
            </a:r>
          </a:p>
        </p:txBody>
      </p:sp>
      <p:sp>
        <p:nvSpPr>
          <p:cNvPr id="620548" name="Line 4"/>
          <p:cNvSpPr>
            <a:spLocks noChangeShapeType="1"/>
          </p:cNvSpPr>
          <p:nvPr/>
        </p:nvSpPr>
        <p:spPr bwMode="auto">
          <a:xfrm flipH="1">
            <a:off x="8407400" y="4089400"/>
            <a:ext cx="812800" cy="812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49" name="Line 5"/>
          <p:cNvSpPr>
            <a:spLocks noChangeShapeType="1"/>
          </p:cNvSpPr>
          <p:nvPr/>
        </p:nvSpPr>
        <p:spPr bwMode="auto">
          <a:xfrm>
            <a:off x="8407400" y="4902200"/>
            <a:ext cx="609600" cy="406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50" name="Line 6"/>
          <p:cNvSpPr>
            <a:spLocks noChangeShapeType="1"/>
          </p:cNvSpPr>
          <p:nvPr/>
        </p:nvSpPr>
        <p:spPr bwMode="auto">
          <a:xfrm flipH="1" flipV="1">
            <a:off x="9626600" y="3073400"/>
            <a:ext cx="20320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51" name="Freeform 7"/>
          <p:cNvSpPr>
            <a:spLocks/>
          </p:cNvSpPr>
          <p:nvPr/>
        </p:nvSpPr>
        <p:spPr bwMode="auto">
          <a:xfrm>
            <a:off x="8937625" y="27908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52" name="Freeform 8"/>
          <p:cNvSpPr>
            <a:spLocks/>
          </p:cNvSpPr>
          <p:nvPr/>
        </p:nvSpPr>
        <p:spPr bwMode="auto">
          <a:xfrm>
            <a:off x="8937625" y="27908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53" name="Freeform 9"/>
          <p:cNvSpPr>
            <a:spLocks/>
          </p:cNvSpPr>
          <p:nvPr/>
        </p:nvSpPr>
        <p:spPr bwMode="auto">
          <a:xfrm>
            <a:off x="8328025" y="48228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  <a:close/>
              </a:path>
            </a:pathLst>
          </a:custGeom>
          <a:solidFill>
            <a:srgbClr val="33CC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54" name="Freeform 10"/>
          <p:cNvSpPr>
            <a:spLocks/>
          </p:cNvSpPr>
          <p:nvPr/>
        </p:nvSpPr>
        <p:spPr bwMode="auto">
          <a:xfrm>
            <a:off x="8328025" y="48228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</a:path>
            </a:pathLst>
          </a:custGeom>
          <a:solidFill>
            <a:srgbClr val="33CCC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531226" y="2870201"/>
            <a:ext cx="1298575" cy="1298575"/>
            <a:chOff x="4414" y="1808"/>
            <a:chExt cx="818" cy="818"/>
          </a:xfrm>
        </p:grpSpPr>
        <p:sp>
          <p:nvSpPr>
            <p:cNvPr id="620556" name="Line 12"/>
            <p:cNvSpPr>
              <a:spLocks noChangeShapeType="1"/>
            </p:cNvSpPr>
            <p:nvPr/>
          </p:nvSpPr>
          <p:spPr bwMode="auto">
            <a:xfrm>
              <a:off x="4464" y="2320"/>
              <a:ext cx="384" cy="2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57" name="Line 13"/>
            <p:cNvSpPr>
              <a:spLocks noChangeShapeType="1"/>
            </p:cNvSpPr>
            <p:nvPr/>
          </p:nvSpPr>
          <p:spPr bwMode="auto">
            <a:xfrm flipV="1">
              <a:off x="4848" y="2320"/>
              <a:ext cx="384" cy="2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58" name="Line 14"/>
            <p:cNvSpPr>
              <a:spLocks noChangeShapeType="1"/>
            </p:cNvSpPr>
            <p:nvPr/>
          </p:nvSpPr>
          <p:spPr bwMode="auto">
            <a:xfrm flipH="1" flipV="1">
              <a:off x="4720" y="1808"/>
              <a:ext cx="384" cy="12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59" name="Freeform 15"/>
            <p:cNvSpPr>
              <a:spLocks/>
            </p:cNvSpPr>
            <p:nvPr/>
          </p:nvSpPr>
          <p:spPr bwMode="auto">
            <a:xfrm>
              <a:off x="4414" y="2270"/>
              <a:ext cx="100" cy="100"/>
            </a:xfrm>
            <a:custGeom>
              <a:avLst/>
              <a:gdLst/>
              <a:ahLst/>
              <a:cxnLst>
                <a:cxn ang="0">
                  <a:pos x="100" y="50"/>
                </a:cxn>
                <a:cxn ang="0">
                  <a:pos x="96" y="30"/>
                </a:cxn>
                <a:cxn ang="0">
                  <a:pos x="86" y="14"/>
                </a:cxn>
                <a:cxn ang="0">
                  <a:pos x="70" y="4"/>
                </a:cxn>
                <a:cxn ang="0">
                  <a:pos x="50" y="0"/>
                </a:cxn>
                <a:cxn ang="0">
                  <a:pos x="30" y="4"/>
                </a:cxn>
                <a:cxn ang="0">
                  <a:pos x="14" y="14"/>
                </a:cxn>
                <a:cxn ang="0">
                  <a:pos x="4" y="30"/>
                </a:cxn>
                <a:cxn ang="0">
                  <a:pos x="0" y="50"/>
                </a:cxn>
                <a:cxn ang="0">
                  <a:pos x="4" y="70"/>
                </a:cxn>
                <a:cxn ang="0">
                  <a:pos x="14" y="86"/>
                </a:cxn>
                <a:cxn ang="0">
                  <a:pos x="30" y="96"/>
                </a:cxn>
                <a:cxn ang="0">
                  <a:pos x="50" y="100"/>
                </a:cxn>
                <a:cxn ang="0">
                  <a:pos x="70" y="96"/>
                </a:cxn>
                <a:cxn ang="0">
                  <a:pos x="86" y="86"/>
                </a:cxn>
                <a:cxn ang="0">
                  <a:pos x="96" y="70"/>
                </a:cxn>
                <a:cxn ang="0">
                  <a:pos x="100" y="50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lnTo>
                    <a:pt x="96" y="30"/>
                  </a:lnTo>
                  <a:lnTo>
                    <a:pt x="86" y="14"/>
                  </a:lnTo>
                  <a:lnTo>
                    <a:pt x="70" y="4"/>
                  </a:lnTo>
                  <a:lnTo>
                    <a:pt x="50" y="0"/>
                  </a:lnTo>
                  <a:lnTo>
                    <a:pt x="30" y="4"/>
                  </a:lnTo>
                  <a:lnTo>
                    <a:pt x="14" y="14"/>
                  </a:lnTo>
                  <a:lnTo>
                    <a:pt x="4" y="30"/>
                  </a:lnTo>
                  <a:lnTo>
                    <a:pt x="0" y="50"/>
                  </a:lnTo>
                  <a:lnTo>
                    <a:pt x="4" y="70"/>
                  </a:lnTo>
                  <a:lnTo>
                    <a:pt x="14" y="86"/>
                  </a:lnTo>
                  <a:lnTo>
                    <a:pt x="30" y="96"/>
                  </a:lnTo>
                  <a:lnTo>
                    <a:pt x="50" y="100"/>
                  </a:lnTo>
                  <a:lnTo>
                    <a:pt x="70" y="96"/>
                  </a:lnTo>
                  <a:lnTo>
                    <a:pt x="86" y="86"/>
                  </a:lnTo>
                  <a:lnTo>
                    <a:pt x="96" y="70"/>
                  </a:lnTo>
                  <a:lnTo>
                    <a:pt x="100" y="50"/>
                  </a:lnTo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60" name="Freeform 16"/>
            <p:cNvSpPr>
              <a:spLocks/>
            </p:cNvSpPr>
            <p:nvPr/>
          </p:nvSpPr>
          <p:spPr bwMode="auto">
            <a:xfrm>
              <a:off x="4414" y="2270"/>
              <a:ext cx="100" cy="100"/>
            </a:xfrm>
            <a:custGeom>
              <a:avLst/>
              <a:gdLst/>
              <a:ahLst/>
              <a:cxnLst>
                <a:cxn ang="0">
                  <a:pos x="100" y="50"/>
                </a:cxn>
                <a:cxn ang="0">
                  <a:pos x="96" y="30"/>
                </a:cxn>
                <a:cxn ang="0">
                  <a:pos x="86" y="14"/>
                </a:cxn>
                <a:cxn ang="0">
                  <a:pos x="70" y="4"/>
                </a:cxn>
                <a:cxn ang="0">
                  <a:pos x="50" y="0"/>
                </a:cxn>
                <a:cxn ang="0">
                  <a:pos x="30" y="4"/>
                </a:cxn>
                <a:cxn ang="0">
                  <a:pos x="14" y="14"/>
                </a:cxn>
                <a:cxn ang="0">
                  <a:pos x="4" y="30"/>
                </a:cxn>
                <a:cxn ang="0">
                  <a:pos x="0" y="50"/>
                </a:cxn>
                <a:cxn ang="0">
                  <a:pos x="4" y="70"/>
                </a:cxn>
                <a:cxn ang="0">
                  <a:pos x="14" y="86"/>
                </a:cxn>
                <a:cxn ang="0">
                  <a:pos x="30" y="96"/>
                </a:cxn>
                <a:cxn ang="0">
                  <a:pos x="50" y="100"/>
                </a:cxn>
                <a:cxn ang="0">
                  <a:pos x="70" y="96"/>
                </a:cxn>
                <a:cxn ang="0">
                  <a:pos x="86" y="86"/>
                </a:cxn>
                <a:cxn ang="0">
                  <a:pos x="96" y="70"/>
                </a:cxn>
                <a:cxn ang="0">
                  <a:pos x="100" y="50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lnTo>
                    <a:pt x="96" y="30"/>
                  </a:lnTo>
                  <a:lnTo>
                    <a:pt x="86" y="14"/>
                  </a:lnTo>
                  <a:lnTo>
                    <a:pt x="70" y="4"/>
                  </a:lnTo>
                  <a:lnTo>
                    <a:pt x="50" y="0"/>
                  </a:lnTo>
                  <a:lnTo>
                    <a:pt x="30" y="4"/>
                  </a:lnTo>
                  <a:lnTo>
                    <a:pt x="14" y="14"/>
                  </a:lnTo>
                  <a:lnTo>
                    <a:pt x="4" y="30"/>
                  </a:lnTo>
                  <a:lnTo>
                    <a:pt x="0" y="50"/>
                  </a:lnTo>
                  <a:lnTo>
                    <a:pt x="4" y="70"/>
                  </a:lnTo>
                  <a:lnTo>
                    <a:pt x="14" y="86"/>
                  </a:lnTo>
                  <a:lnTo>
                    <a:pt x="30" y="96"/>
                  </a:lnTo>
                  <a:lnTo>
                    <a:pt x="50" y="100"/>
                  </a:lnTo>
                  <a:lnTo>
                    <a:pt x="70" y="96"/>
                  </a:lnTo>
                  <a:lnTo>
                    <a:pt x="86" y="86"/>
                  </a:lnTo>
                  <a:lnTo>
                    <a:pt x="96" y="70"/>
                  </a:lnTo>
                  <a:lnTo>
                    <a:pt x="100" y="50"/>
                  </a:lnTo>
                </a:path>
              </a:pathLst>
            </a:custGeom>
            <a:solidFill>
              <a:srgbClr val="00CC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61" name="Freeform 17"/>
            <p:cNvSpPr>
              <a:spLocks/>
            </p:cNvSpPr>
            <p:nvPr/>
          </p:nvSpPr>
          <p:spPr bwMode="auto">
            <a:xfrm>
              <a:off x="5054" y="1886"/>
              <a:ext cx="100" cy="100"/>
            </a:xfrm>
            <a:custGeom>
              <a:avLst/>
              <a:gdLst/>
              <a:ahLst/>
              <a:cxnLst>
                <a:cxn ang="0">
                  <a:pos x="100" y="50"/>
                </a:cxn>
                <a:cxn ang="0">
                  <a:pos x="96" y="30"/>
                </a:cxn>
                <a:cxn ang="0">
                  <a:pos x="86" y="14"/>
                </a:cxn>
                <a:cxn ang="0">
                  <a:pos x="70" y="4"/>
                </a:cxn>
                <a:cxn ang="0">
                  <a:pos x="50" y="0"/>
                </a:cxn>
                <a:cxn ang="0">
                  <a:pos x="30" y="4"/>
                </a:cxn>
                <a:cxn ang="0">
                  <a:pos x="14" y="14"/>
                </a:cxn>
                <a:cxn ang="0">
                  <a:pos x="4" y="30"/>
                </a:cxn>
                <a:cxn ang="0">
                  <a:pos x="0" y="50"/>
                </a:cxn>
                <a:cxn ang="0">
                  <a:pos x="4" y="70"/>
                </a:cxn>
                <a:cxn ang="0">
                  <a:pos x="14" y="86"/>
                </a:cxn>
                <a:cxn ang="0">
                  <a:pos x="30" y="96"/>
                </a:cxn>
                <a:cxn ang="0">
                  <a:pos x="50" y="100"/>
                </a:cxn>
                <a:cxn ang="0">
                  <a:pos x="70" y="96"/>
                </a:cxn>
                <a:cxn ang="0">
                  <a:pos x="86" y="86"/>
                </a:cxn>
                <a:cxn ang="0">
                  <a:pos x="96" y="70"/>
                </a:cxn>
                <a:cxn ang="0">
                  <a:pos x="100" y="50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lnTo>
                    <a:pt x="96" y="30"/>
                  </a:lnTo>
                  <a:lnTo>
                    <a:pt x="86" y="14"/>
                  </a:lnTo>
                  <a:lnTo>
                    <a:pt x="70" y="4"/>
                  </a:lnTo>
                  <a:lnTo>
                    <a:pt x="50" y="0"/>
                  </a:lnTo>
                  <a:lnTo>
                    <a:pt x="30" y="4"/>
                  </a:lnTo>
                  <a:lnTo>
                    <a:pt x="14" y="14"/>
                  </a:lnTo>
                  <a:lnTo>
                    <a:pt x="4" y="30"/>
                  </a:lnTo>
                  <a:lnTo>
                    <a:pt x="0" y="50"/>
                  </a:lnTo>
                  <a:lnTo>
                    <a:pt x="4" y="70"/>
                  </a:lnTo>
                  <a:lnTo>
                    <a:pt x="14" y="86"/>
                  </a:lnTo>
                  <a:lnTo>
                    <a:pt x="30" y="96"/>
                  </a:lnTo>
                  <a:lnTo>
                    <a:pt x="50" y="100"/>
                  </a:lnTo>
                  <a:lnTo>
                    <a:pt x="70" y="96"/>
                  </a:lnTo>
                  <a:lnTo>
                    <a:pt x="86" y="86"/>
                  </a:lnTo>
                  <a:lnTo>
                    <a:pt x="96" y="70"/>
                  </a:lnTo>
                  <a:lnTo>
                    <a:pt x="100" y="50"/>
                  </a:lnTo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62" name="Freeform 18"/>
            <p:cNvSpPr>
              <a:spLocks/>
            </p:cNvSpPr>
            <p:nvPr/>
          </p:nvSpPr>
          <p:spPr bwMode="auto">
            <a:xfrm>
              <a:off x="5054" y="1886"/>
              <a:ext cx="100" cy="100"/>
            </a:xfrm>
            <a:custGeom>
              <a:avLst/>
              <a:gdLst/>
              <a:ahLst/>
              <a:cxnLst>
                <a:cxn ang="0">
                  <a:pos x="100" y="50"/>
                </a:cxn>
                <a:cxn ang="0">
                  <a:pos x="96" y="30"/>
                </a:cxn>
                <a:cxn ang="0">
                  <a:pos x="86" y="14"/>
                </a:cxn>
                <a:cxn ang="0">
                  <a:pos x="70" y="4"/>
                </a:cxn>
                <a:cxn ang="0">
                  <a:pos x="50" y="0"/>
                </a:cxn>
                <a:cxn ang="0">
                  <a:pos x="30" y="4"/>
                </a:cxn>
                <a:cxn ang="0">
                  <a:pos x="14" y="14"/>
                </a:cxn>
                <a:cxn ang="0">
                  <a:pos x="4" y="30"/>
                </a:cxn>
                <a:cxn ang="0">
                  <a:pos x="0" y="50"/>
                </a:cxn>
                <a:cxn ang="0">
                  <a:pos x="4" y="70"/>
                </a:cxn>
                <a:cxn ang="0">
                  <a:pos x="14" y="86"/>
                </a:cxn>
                <a:cxn ang="0">
                  <a:pos x="30" y="96"/>
                </a:cxn>
                <a:cxn ang="0">
                  <a:pos x="50" y="100"/>
                </a:cxn>
                <a:cxn ang="0">
                  <a:pos x="70" y="96"/>
                </a:cxn>
                <a:cxn ang="0">
                  <a:pos x="86" y="86"/>
                </a:cxn>
                <a:cxn ang="0">
                  <a:pos x="96" y="70"/>
                </a:cxn>
                <a:cxn ang="0">
                  <a:pos x="100" y="50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lnTo>
                    <a:pt x="96" y="30"/>
                  </a:lnTo>
                  <a:lnTo>
                    <a:pt x="86" y="14"/>
                  </a:lnTo>
                  <a:lnTo>
                    <a:pt x="70" y="4"/>
                  </a:lnTo>
                  <a:lnTo>
                    <a:pt x="50" y="0"/>
                  </a:lnTo>
                  <a:lnTo>
                    <a:pt x="30" y="4"/>
                  </a:lnTo>
                  <a:lnTo>
                    <a:pt x="14" y="14"/>
                  </a:lnTo>
                  <a:lnTo>
                    <a:pt x="4" y="30"/>
                  </a:lnTo>
                  <a:lnTo>
                    <a:pt x="0" y="50"/>
                  </a:lnTo>
                  <a:lnTo>
                    <a:pt x="4" y="70"/>
                  </a:lnTo>
                  <a:lnTo>
                    <a:pt x="14" y="86"/>
                  </a:lnTo>
                  <a:lnTo>
                    <a:pt x="30" y="96"/>
                  </a:lnTo>
                  <a:lnTo>
                    <a:pt x="50" y="100"/>
                  </a:lnTo>
                  <a:lnTo>
                    <a:pt x="70" y="96"/>
                  </a:lnTo>
                  <a:lnTo>
                    <a:pt x="86" y="86"/>
                  </a:lnTo>
                  <a:lnTo>
                    <a:pt x="96" y="70"/>
                  </a:lnTo>
                  <a:lnTo>
                    <a:pt x="100" y="50"/>
                  </a:lnTo>
                </a:path>
              </a:pathLst>
            </a:custGeom>
            <a:solidFill>
              <a:srgbClr val="00CC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63" name="Freeform 19"/>
            <p:cNvSpPr>
              <a:spLocks/>
            </p:cNvSpPr>
            <p:nvPr/>
          </p:nvSpPr>
          <p:spPr bwMode="auto">
            <a:xfrm>
              <a:off x="4798" y="2526"/>
              <a:ext cx="100" cy="100"/>
            </a:xfrm>
            <a:custGeom>
              <a:avLst/>
              <a:gdLst/>
              <a:ahLst/>
              <a:cxnLst>
                <a:cxn ang="0">
                  <a:pos x="100" y="50"/>
                </a:cxn>
                <a:cxn ang="0">
                  <a:pos x="96" y="30"/>
                </a:cxn>
                <a:cxn ang="0">
                  <a:pos x="86" y="14"/>
                </a:cxn>
                <a:cxn ang="0">
                  <a:pos x="70" y="4"/>
                </a:cxn>
                <a:cxn ang="0">
                  <a:pos x="50" y="0"/>
                </a:cxn>
                <a:cxn ang="0">
                  <a:pos x="30" y="4"/>
                </a:cxn>
                <a:cxn ang="0">
                  <a:pos x="14" y="14"/>
                </a:cxn>
                <a:cxn ang="0">
                  <a:pos x="4" y="30"/>
                </a:cxn>
                <a:cxn ang="0">
                  <a:pos x="0" y="50"/>
                </a:cxn>
                <a:cxn ang="0">
                  <a:pos x="4" y="70"/>
                </a:cxn>
                <a:cxn ang="0">
                  <a:pos x="14" y="86"/>
                </a:cxn>
                <a:cxn ang="0">
                  <a:pos x="30" y="96"/>
                </a:cxn>
                <a:cxn ang="0">
                  <a:pos x="50" y="100"/>
                </a:cxn>
                <a:cxn ang="0">
                  <a:pos x="70" y="96"/>
                </a:cxn>
                <a:cxn ang="0">
                  <a:pos x="86" y="86"/>
                </a:cxn>
                <a:cxn ang="0">
                  <a:pos x="96" y="70"/>
                </a:cxn>
                <a:cxn ang="0">
                  <a:pos x="100" y="50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lnTo>
                    <a:pt x="96" y="30"/>
                  </a:lnTo>
                  <a:lnTo>
                    <a:pt x="86" y="14"/>
                  </a:lnTo>
                  <a:lnTo>
                    <a:pt x="70" y="4"/>
                  </a:lnTo>
                  <a:lnTo>
                    <a:pt x="50" y="0"/>
                  </a:lnTo>
                  <a:lnTo>
                    <a:pt x="30" y="4"/>
                  </a:lnTo>
                  <a:lnTo>
                    <a:pt x="14" y="14"/>
                  </a:lnTo>
                  <a:lnTo>
                    <a:pt x="4" y="30"/>
                  </a:lnTo>
                  <a:lnTo>
                    <a:pt x="0" y="50"/>
                  </a:lnTo>
                  <a:lnTo>
                    <a:pt x="4" y="70"/>
                  </a:lnTo>
                  <a:lnTo>
                    <a:pt x="14" y="86"/>
                  </a:lnTo>
                  <a:lnTo>
                    <a:pt x="30" y="96"/>
                  </a:lnTo>
                  <a:lnTo>
                    <a:pt x="50" y="100"/>
                  </a:lnTo>
                  <a:lnTo>
                    <a:pt x="70" y="96"/>
                  </a:lnTo>
                  <a:lnTo>
                    <a:pt x="86" y="86"/>
                  </a:lnTo>
                  <a:lnTo>
                    <a:pt x="96" y="70"/>
                  </a:lnTo>
                  <a:lnTo>
                    <a:pt x="100" y="50"/>
                  </a:lnTo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64" name="Freeform 20"/>
            <p:cNvSpPr>
              <a:spLocks/>
            </p:cNvSpPr>
            <p:nvPr/>
          </p:nvSpPr>
          <p:spPr bwMode="auto">
            <a:xfrm>
              <a:off x="4798" y="2526"/>
              <a:ext cx="100" cy="100"/>
            </a:xfrm>
            <a:custGeom>
              <a:avLst/>
              <a:gdLst/>
              <a:ahLst/>
              <a:cxnLst>
                <a:cxn ang="0">
                  <a:pos x="100" y="50"/>
                </a:cxn>
                <a:cxn ang="0">
                  <a:pos x="96" y="30"/>
                </a:cxn>
                <a:cxn ang="0">
                  <a:pos x="86" y="14"/>
                </a:cxn>
                <a:cxn ang="0">
                  <a:pos x="70" y="4"/>
                </a:cxn>
                <a:cxn ang="0">
                  <a:pos x="50" y="0"/>
                </a:cxn>
                <a:cxn ang="0">
                  <a:pos x="30" y="4"/>
                </a:cxn>
                <a:cxn ang="0">
                  <a:pos x="14" y="14"/>
                </a:cxn>
                <a:cxn ang="0">
                  <a:pos x="4" y="30"/>
                </a:cxn>
                <a:cxn ang="0">
                  <a:pos x="0" y="50"/>
                </a:cxn>
                <a:cxn ang="0">
                  <a:pos x="4" y="70"/>
                </a:cxn>
                <a:cxn ang="0">
                  <a:pos x="14" y="86"/>
                </a:cxn>
                <a:cxn ang="0">
                  <a:pos x="30" y="96"/>
                </a:cxn>
                <a:cxn ang="0">
                  <a:pos x="50" y="100"/>
                </a:cxn>
                <a:cxn ang="0">
                  <a:pos x="70" y="96"/>
                </a:cxn>
                <a:cxn ang="0">
                  <a:pos x="86" y="86"/>
                </a:cxn>
                <a:cxn ang="0">
                  <a:pos x="96" y="70"/>
                </a:cxn>
                <a:cxn ang="0">
                  <a:pos x="100" y="50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lnTo>
                    <a:pt x="96" y="30"/>
                  </a:lnTo>
                  <a:lnTo>
                    <a:pt x="86" y="14"/>
                  </a:lnTo>
                  <a:lnTo>
                    <a:pt x="70" y="4"/>
                  </a:lnTo>
                  <a:lnTo>
                    <a:pt x="50" y="0"/>
                  </a:lnTo>
                  <a:lnTo>
                    <a:pt x="30" y="4"/>
                  </a:lnTo>
                  <a:lnTo>
                    <a:pt x="14" y="14"/>
                  </a:lnTo>
                  <a:lnTo>
                    <a:pt x="4" y="30"/>
                  </a:lnTo>
                  <a:lnTo>
                    <a:pt x="0" y="50"/>
                  </a:lnTo>
                  <a:lnTo>
                    <a:pt x="4" y="70"/>
                  </a:lnTo>
                  <a:lnTo>
                    <a:pt x="14" y="86"/>
                  </a:lnTo>
                  <a:lnTo>
                    <a:pt x="30" y="96"/>
                  </a:lnTo>
                  <a:lnTo>
                    <a:pt x="50" y="100"/>
                  </a:lnTo>
                  <a:lnTo>
                    <a:pt x="70" y="96"/>
                  </a:lnTo>
                  <a:lnTo>
                    <a:pt x="86" y="86"/>
                  </a:lnTo>
                  <a:lnTo>
                    <a:pt x="96" y="70"/>
                  </a:lnTo>
                  <a:lnTo>
                    <a:pt x="100" y="50"/>
                  </a:lnTo>
                </a:path>
              </a:pathLst>
            </a:custGeom>
            <a:solidFill>
              <a:srgbClr val="00CC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0565" name="Freeform 21"/>
          <p:cNvSpPr>
            <a:spLocks/>
          </p:cNvSpPr>
          <p:nvPr/>
        </p:nvSpPr>
        <p:spPr bwMode="auto">
          <a:xfrm>
            <a:off x="8937625" y="52292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  <a:close/>
              </a:path>
            </a:pathLst>
          </a:custGeom>
          <a:solidFill>
            <a:srgbClr val="33CC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66" name="Freeform 22"/>
          <p:cNvSpPr>
            <a:spLocks/>
          </p:cNvSpPr>
          <p:nvPr/>
        </p:nvSpPr>
        <p:spPr bwMode="auto">
          <a:xfrm>
            <a:off x="8937625" y="52292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</a:path>
            </a:pathLst>
          </a:custGeom>
          <a:solidFill>
            <a:srgbClr val="33CCC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67" name="Freeform 23"/>
          <p:cNvSpPr>
            <a:spLocks/>
          </p:cNvSpPr>
          <p:nvPr/>
        </p:nvSpPr>
        <p:spPr bwMode="auto">
          <a:xfrm>
            <a:off x="9026526" y="2552700"/>
            <a:ext cx="79375" cy="114300"/>
          </a:xfrm>
          <a:custGeom>
            <a:avLst/>
            <a:gdLst/>
            <a:ahLst/>
            <a:cxnLst>
              <a:cxn ang="0">
                <a:pos x="18" y="32"/>
              </a:cxn>
              <a:cxn ang="0">
                <a:pos x="20" y="26"/>
              </a:cxn>
              <a:cxn ang="0">
                <a:pos x="22" y="18"/>
              </a:cxn>
              <a:cxn ang="0">
                <a:pos x="24" y="12"/>
              </a:cxn>
              <a:cxn ang="0">
                <a:pos x="28" y="6"/>
              </a:cxn>
              <a:cxn ang="0">
                <a:pos x="32" y="4"/>
              </a:cxn>
              <a:cxn ang="0">
                <a:pos x="38" y="2"/>
              </a:cxn>
              <a:cxn ang="0">
                <a:pos x="40" y="2"/>
              </a:cxn>
              <a:cxn ang="0">
                <a:pos x="42" y="2"/>
              </a:cxn>
              <a:cxn ang="0">
                <a:pos x="40" y="4"/>
              </a:cxn>
              <a:cxn ang="0">
                <a:pos x="40" y="4"/>
              </a:cxn>
              <a:cxn ang="0">
                <a:pos x="38" y="6"/>
              </a:cxn>
              <a:cxn ang="0">
                <a:pos x="38" y="8"/>
              </a:cxn>
              <a:cxn ang="0">
                <a:pos x="38" y="12"/>
              </a:cxn>
              <a:cxn ang="0">
                <a:pos x="40" y="14"/>
              </a:cxn>
              <a:cxn ang="0">
                <a:pos x="44" y="14"/>
              </a:cxn>
              <a:cxn ang="0">
                <a:pos x="46" y="14"/>
              </a:cxn>
              <a:cxn ang="0">
                <a:pos x="46" y="12"/>
              </a:cxn>
              <a:cxn ang="0">
                <a:pos x="48" y="12"/>
              </a:cxn>
              <a:cxn ang="0">
                <a:pos x="50" y="8"/>
              </a:cxn>
              <a:cxn ang="0">
                <a:pos x="48" y="4"/>
              </a:cxn>
              <a:cxn ang="0">
                <a:pos x="46" y="2"/>
              </a:cxn>
              <a:cxn ang="0">
                <a:pos x="42" y="0"/>
              </a:cxn>
              <a:cxn ang="0">
                <a:pos x="38" y="0"/>
              </a:cxn>
              <a:cxn ang="0">
                <a:pos x="32" y="0"/>
              </a:cxn>
              <a:cxn ang="0">
                <a:pos x="28" y="2"/>
              </a:cxn>
              <a:cxn ang="0">
                <a:pos x="24" y="6"/>
              </a:cxn>
              <a:cxn ang="0">
                <a:pos x="22" y="10"/>
              </a:cxn>
              <a:cxn ang="0">
                <a:pos x="20" y="14"/>
              </a:cxn>
              <a:cxn ang="0">
                <a:pos x="18" y="18"/>
              </a:cxn>
              <a:cxn ang="0">
                <a:pos x="18" y="18"/>
              </a:cxn>
              <a:cxn ang="0">
                <a:pos x="18" y="0"/>
              </a:cxn>
              <a:cxn ang="0">
                <a:pos x="0" y="2"/>
              </a:cxn>
              <a:cxn ang="0">
                <a:pos x="0" y="6"/>
              </a:cxn>
              <a:cxn ang="0">
                <a:pos x="4" y="6"/>
              </a:cxn>
              <a:cxn ang="0">
                <a:pos x="8" y="8"/>
              </a:cxn>
              <a:cxn ang="0">
                <a:pos x="10" y="10"/>
              </a:cxn>
              <a:cxn ang="0">
                <a:pos x="10" y="14"/>
              </a:cxn>
              <a:cxn ang="0">
                <a:pos x="10" y="60"/>
              </a:cxn>
              <a:cxn ang="0">
                <a:pos x="10" y="64"/>
              </a:cxn>
              <a:cxn ang="0">
                <a:pos x="10" y="66"/>
              </a:cxn>
              <a:cxn ang="0">
                <a:pos x="8" y="68"/>
              </a:cxn>
              <a:cxn ang="0">
                <a:pos x="4" y="68"/>
              </a:cxn>
              <a:cxn ang="0">
                <a:pos x="0" y="68"/>
              </a:cxn>
              <a:cxn ang="0">
                <a:pos x="0" y="72"/>
              </a:cxn>
              <a:cxn ang="0">
                <a:pos x="4" y="72"/>
              </a:cxn>
              <a:cxn ang="0">
                <a:pos x="10" y="72"/>
              </a:cxn>
              <a:cxn ang="0">
                <a:pos x="14" y="72"/>
              </a:cxn>
              <a:cxn ang="0">
                <a:pos x="20" y="72"/>
              </a:cxn>
              <a:cxn ang="0">
                <a:pos x="28" y="72"/>
              </a:cxn>
              <a:cxn ang="0">
                <a:pos x="32" y="72"/>
              </a:cxn>
              <a:cxn ang="0">
                <a:pos x="32" y="68"/>
              </a:cxn>
              <a:cxn ang="0">
                <a:pos x="26" y="68"/>
              </a:cxn>
              <a:cxn ang="0">
                <a:pos x="22" y="66"/>
              </a:cxn>
              <a:cxn ang="0">
                <a:pos x="20" y="64"/>
              </a:cxn>
              <a:cxn ang="0">
                <a:pos x="18" y="60"/>
              </a:cxn>
              <a:cxn ang="0">
                <a:pos x="18" y="32"/>
              </a:cxn>
            </a:cxnLst>
            <a:rect l="0" t="0" r="r" b="b"/>
            <a:pathLst>
              <a:path w="50" h="72">
                <a:moveTo>
                  <a:pt x="18" y="32"/>
                </a:moveTo>
                <a:lnTo>
                  <a:pt x="20" y="26"/>
                </a:lnTo>
                <a:lnTo>
                  <a:pt x="22" y="18"/>
                </a:lnTo>
                <a:lnTo>
                  <a:pt x="24" y="12"/>
                </a:lnTo>
                <a:lnTo>
                  <a:pt x="28" y="6"/>
                </a:lnTo>
                <a:lnTo>
                  <a:pt x="32" y="4"/>
                </a:lnTo>
                <a:lnTo>
                  <a:pt x="38" y="2"/>
                </a:lnTo>
                <a:lnTo>
                  <a:pt x="40" y="2"/>
                </a:lnTo>
                <a:lnTo>
                  <a:pt x="42" y="2"/>
                </a:lnTo>
                <a:lnTo>
                  <a:pt x="40" y="4"/>
                </a:lnTo>
                <a:lnTo>
                  <a:pt x="40" y="4"/>
                </a:lnTo>
                <a:lnTo>
                  <a:pt x="38" y="6"/>
                </a:lnTo>
                <a:lnTo>
                  <a:pt x="38" y="8"/>
                </a:lnTo>
                <a:lnTo>
                  <a:pt x="38" y="12"/>
                </a:lnTo>
                <a:lnTo>
                  <a:pt x="40" y="14"/>
                </a:lnTo>
                <a:lnTo>
                  <a:pt x="44" y="14"/>
                </a:lnTo>
                <a:lnTo>
                  <a:pt x="46" y="14"/>
                </a:lnTo>
                <a:lnTo>
                  <a:pt x="46" y="12"/>
                </a:lnTo>
                <a:lnTo>
                  <a:pt x="48" y="12"/>
                </a:lnTo>
                <a:lnTo>
                  <a:pt x="50" y="8"/>
                </a:lnTo>
                <a:lnTo>
                  <a:pt x="48" y="4"/>
                </a:lnTo>
                <a:lnTo>
                  <a:pt x="46" y="2"/>
                </a:lnTo>
                <a:lnTo>
                  <a:pt x="42" y="0"/>
                </a:lnTo>
                <a:lnTo>
                  <a:pt x="38" y="0"/>
                </a:lnTo>
                <a:lnTo>
                  <a:pt x="32" y="0"/>
                </a:lnTo>
                <a:lnTo>
                  <a:pt x="28" y="2"/>
                </a:lnTo>
                <a:lnTo>
                  <a:pt x="24" y="6"/>
                </a:lnTo>
                <a:lnTo>
                  <a:pt x="22" y="10"/>
                </a:lnTo>
                <a:lnTo>
                  <a:pt x="20" y="14"/>
                </a:lnTo>
                <a:lnTo>
                  <a:pt x="18" y="18"/>
                </a:lnTo>
                <a:lnTo>
                  <a:pt x="18" y="18"/>
                </a:lnTo>
                <a:lnTo>
                  <a:pt x="18" y="0"/>
                </a:lnTo>
                <a:lnTo>
                  <a:pt x="0" y="2"/>
                </a:lnTo>
                <a:lnTo>
                  <a:pt x="0" y="6"/>
                </a:lnTo>
                <a:lnTo>
                  <a:pt x="4" y="6"/>
                </a:lnTo>
                <a:lnTo>
                  <a:pt x="8" y="8"/>
                </a:lnTo>
                <a:lnTo>
                  <a:pt x="10" y="10"/>
                </a:lnTo>
                <a:lnTo>
                  <a:pt x="10" y="14"/>
                </a:lnTo>
                <a:lnTo>
                  <a:pt x="10" y="60"/>
                </a:lnTo>
                <a:lnTo>
                  <a:pt x="10" y="64"/>
                </a:lnTo>
                <a:lnTo>
                  <a:pt x="10" y="66"/>
                </a:lnTo>
                <a:lnTo>
                  <a:pt x="8" y="68"/>
                </a:lnTo>
                <a:lnTo>
                  <a:pt x="4" y="68"/>
                </a:lnTo>
                <a:lnTo>
                  <a:pt x="0" y="68"/>
                </a:lnTo>
                <a:lnTo>
                  <a:pt x="0" y="72"/>
                </a:lnTo>
                <a:lnTo>
                  <a:pt x="4" y="72"/>
                </a:lnTo>
                <a:lnTo>
                  <a:pt x="10" y="72"/>
                </a:lnTo>
                <a:lnTo>
                  <a:pt x="14" y="72"/>
                </a:lnTo>
                <a:lnTo>
                  <a:pt x="20" y="72"/>
                </a:lnTo>
                <a:lnTo>
                  <a:pt x="28" y="72"/>
                </a:lnTo>
                <a:lnTo>
                  <a:pt x="32" y="72"/>
                </a:lnTo>
                <a:lnTo>
                  <a:pt x="32" y="68"/>
                </a:lnTo>
                <a:lnTo>
                  <a:pt x="26" y="68"/>
                </a:lnTo>
                <a:lnTo>
                  <a:pt x="22" y="66"/>
                </a:lnTo>
                <a:lnTo>
                  <a:pt x="20" y="64"/>
                </a:lnTo>
                <a:lnTo>
                  <a:pt x="18" y="60"/>
                </a:lnTo>
                <a:lnTo>
                  <a:pt x="18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68" name="Freeform 24"/>
          <p:cNvSpPr>
            <a:spLocks noEditPoints="1"/>
          </p:cNvSpPr>
          <p:nvPr/>
        </p:nvSpPr>
        <p:spPr bwMode="auto">
          <a:xfrm>
            <a:off x="9118601" y="2549525"/>
            <a:ext cx="104775" cy="120650"/>
          </a:xfrm>
          <a:custGeom>
            <a:avLst/>
            <a:gdLst/>
            <a:ahLst/>
            <a:cxnLst>
              <a:cxn ang="0">
                <a:pos x="66" y="38"/>
              </a:cxn>
              <a:cxn ang="0">
                <a:pos x="62" y="20"/>
              </a:cxn>
              <a:cxn ang="0">
                <a:pos x="50" y="6"/>
              </a:cxn>
              <a:cxn ang="0">
                <a:pos x="32" y="0"/>
              </a:cxn>
              <a:cxn ang="0">
                <a:pos x="16" y="6"/>
              </a:cxn>
              <a:cxn ang="0">
                <a:pos x="4" y="20"/>
              </a:cxn>
              <a:cxn ang="0">
                <a:pos x="0" y="38"/>
              </a:cxn>
              <a:cxn ang="0">
                <a:pos x="4" y="58"/>
              </a:cxn>
              <a:cxn ang="0">
                <a:pos x="16" y="70"/>
              </a:cxn>
              <a:cxn ang="0">
                <a:pos x="32" y="76"/>
              </a:cxn>
              <a:cxn ang="0">
                <a:pos x="50" y="70"/>
              </a:cxn>
              <a:cxn ang="0">
                <a:pos x="62" y="58"/>
              </a:cxn>
              <a:cxn ang="0">
                <a:pos x="66" y="38"/>
              </a:cxn>
              <a:cxn ang="0">
                <a:pos x="32" y="72"/>
              </a:cxn>
              <a:cxn ang="0">
                <a:pos x="26" y="70"/>
              </a:cxn>
              <a:cxn ang="0">
                <a:pos x="18" y="68"/>
              </a:cxn>
              <a:cxn ang="0">
                <a:pos x="14" y="62"/>
              </a:cxn>
              <a:cxn ang="0">
                <a:pos x="12" y="54"/>
              </a:cxn>
              <a:cxn ang="0">
                <a:pos x="10" y="46"/>
              </a:cxn>
              <a:cxn ang="0">
                <a:pos x="10" y="38"/>
              </a:cxn>
              <a:cxn ang="0">
                <a:pos x="10" y="30"/>
              </a:cxn>
              <a:cxn ang="0">
                <a:pos x="12" y="22"/>
              </a:cxn>
              <a:cxn ang="0">
                <a:pos x="14" y="14"/>
              </a:cxn>
              <a:cxn ang="0">
                <a:pos x="18" y="10"/>
              </a:cxn>
              <a:cxn ang="0">
                <a:pos x="22" y="6"/>
              </a:cxn>
              <a:cxn ang="0">
                <a:pos x="26" y="4"/>
              </a:cxn>
              <a:cxn ang="0">
                <a:pos x="32" y="4"/>
              </a:cxn>
              <a:cxn ang="0">
                <a:pos x="40" y="4"/>
              </a:cxn>
              <a:cxn ang="0">
                <a:pos x="46" y="8"/>
              </a:cxn>
              <a:cxn ang="0">
                <a:pos x="50" y="14"/>
              </a:cxn>
              <a:cxn ang="0">
                <a:pos x="54" y="20"/>
              </a:cxn>
              <a:cxn ang="0">
                <a:pos x="54" y="26"/>
              </a:cxn>
              <a:cxn ang="0">
                <a:pos x="56" y="32"/>
              </a:cxn>
              <a:cxn ang="0">
                <a:pos x="56" y="38"/>
              </a:cxn>
              <a:cxn ang="0">
                <a:pos x="56" y="42"/>
              </a:cxn>
              <a:cxn ang="0">
                <a:pos x="54" y="48"/>
              </a:cxn>
              <a:cxn ang="0">
                <a:pos x="54" y="56"/>
              </a:cxn>
              <a:cxn ang="0">
                <a:pos x="50" y="62"/>
              </a:cxn>
              <a:cxn ang="0">
                <a:pos x="46" y="66"/>
              </a:cxn>
              <a:cxn ang="0">
                <a:pos x="42" y="70"/>
              </a:cxn>
              <a:cxn ang="0">
                <a:pos x="38" y="72"/>
              </a:cxn>
              <a:cxn ang="0">
                <a:pos x="32" y="72"/>
              </a:cxn>
            </a:cxnLst>
            <a:rect l="0" t="0" r="r" b="b"/>
            <a:pathLst>
              <a:path w="66" h="76">
                <a:moveTo>
                  <a:pt x="66" y="38"/>
                </a:moveTo>
                <a:lnTo>
                  <a:pt x="62" y="20"/>
                </a:lnTo>
                <a:lnTo>
                  <a:pt x="50" y="6"/>
                </a:lnTo>
                <a:lnTo>
                  <a:pt x="32" y="0"/>
                </a:lnTo>
                <a:lnTo>
                  <a:pt x="16" y="6"/>
                </a:lnTo>
                <a:lnTo>
                  <a:pt x="4" y="20"/>
                </a:lnTo>
                <a:lnTo>
                  <a:pt x="0" y="38"/>
                </a:lnTo>
                <a:lnTo>
                  <a:pt x="4" y="58"/>
                </a:lnTo>
                <a:lnTo>
                  <a:pt x="16" y="70"/>
                </a:lnTo>
                <a:lnTo>
                  <a:pt x="32" y="76"/>
                </a:lnTo>
                <a:lnTo>
                  <a:pt x="50" y="70"/>
                </a:lnTo>
                <a:lnTo>
                  <a:pt x="62" y="58"/>
                </a:lnTo>
                <a:lnTo>
                  <a:pt x="66" y="38"/>
                </a:lnTo>
                <a:close/>
                <a:moveTo>
                  <a:pt x="32" y="72"/>
                </a:moveTo>
                <a:lnTo>
                  <a:pt x="26" y="70"/>
                </a:lnTo>
                <a:lnTo>
                  <a:pt x="18" y="68"/>
                </a:lnTo>
                <a:lnTo>
                  <a:pt x="14" y="62"/>
                </a:lnTo>
                <a:lnTo>
                  <a:pt x="12" y="54"/>
                </a:lnTo>
                <a:lnTo>
                  <a:pt x="10" y="46"/>
                </a:lnTo>
                <a:lnTo>
                  <a:pt x="10" y="38"/>
                </a:lnTo>
                <a:lnTo>
                  <a:pt x="10" y="30"/>
                </a:lnTo>
                <a:lnTo>
                  <a:pt x="12" y="22"/>
                </a:lnTo>
                <a:lnTo>
                  <a:pt x="14" y="14"/>
                </a:lnTo>
                <a:lnTo>
                  <a:pt x="18" y="10"/>
                </a:lnTo>
                <a:lnTo>
                  <a:pt x="22" y="6"/>
                </a:lnTo>
                <a:lnTo>
                  <a:pt x="26" y="4"/>
                </a:lnTo>
                <a:lnTo>
                  <a:pt x="32" y="4"/>
                </a:lnTo>
                <a:lnTo>
                  <a:pt x="40" y="4"/>
                </a:lnTo>
                <a:lnTo>
                  <a:pt x="46" y="8"/>
                </a:lnTo>
                <a:lnTo>
                  <a:pt x="50" y="14"/>
                </a:lnTo>
                <a:lnTo>
                  <a:pt x="54" y="20"/>
                </a:lnTo>
                <a:lnTo>
                  <a:pt x="54" y="26"/>
                </a:lnTo>
                <a:lnTo>
                  <a:pt x="56" y="32"/>
                </a:lnTo>
                <a:lnTo>
                  <a:pt x="56" y="38"/>
                </a:lnTo>
                <a:lnTo>
                  <a:pt x="56" y="42"/>
                </a:lnTo>
                <a:lnTo>
                  <a:pt x="54" y="48"/>
                </a:lnTo>
                <a:lnTo>
                  <a:pt x="54" y="56"/>
                </a:lnTo>
                <a:lnTo>
                  <a:pt x="50" y="62"/>
                </a:lnTo>
                <a:lnTo>
                  <a:pt x="46" y="66"/>
                </a:lnTo>
                <a:lnTo>
                  <a:pt x="42" y="70"/>
                </a:lnTo>
                <a:lnTo>
                  <a:pt x="38" y="72"/>
                </a:lnTo>
                <a:lnTo>
                  <a:pt x="32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69" name="Freeform 25"/>
          <p:cNvSpPr>
            <a:spLocks noEditPoints="1"/>
          </p:cNvSpPr>
          <p:nvPr/>
        </p:nvSpPr>
        <p:spPr bwMode="auto">
          <a:xfrm>
            <a:off x="9245601" y="2549525"/>
            <a:ext cx="104775" cy="120650"/>
          </a:xfrm>
          <a:custGeom>
            <a:avLst/>
            <a:gdLst/>
            <a:ahLst/>
            <a:cxnLst>
              <a:cxn ang="0">
                <a:pos x="66" y="38"/>
              </a:cxn>
              <a:cxn ang="0">
                <a:pos x="62" y="20"/>
              </a:cxn>
              <a:cxn ang="0">
                <a:pos x="50" y="6"/>
              </a:cxn>
              <a:cxn ang="0">
                <a:pos x="32" y="0"/>
              </a:cxn>
              <a:cxn ang="0">
                <a:pos x="16" y="6"/>
              </a:cxn>
              <a:cxn ang="0">
                <a:pos x="4" y="20"/>
              </a:cxn>
              <a:cxn ang="0">
                <a:pos x="0" y="38"/>
              </a:cxn>
              <a:cxn ang="0">
                <a:pos x="4" y="58"/>
              </a:cxn>
              <a:cxn ang="0">
                <a:pos x="16" y="70"/>
              </a:cxn>
              <a:cxn ang="0">
                <a:pos x="32" y="76"/>
              </a:cxn>
              <a:cxn ang="0">
                <a:pos x="50" y="70"/>
              </a:cxn>
              <a:cxn ang="0">
                <a:pos x="62" y="58"/>
              </a:cxn>
              <a:cxn ang="0">
                <a:pos x="66" y="38"/>
              </a:cxn>
              <a:cxn ang="0">
                <a:pos x="32" y="72"/>
              </a:cxn>
              <a:cxn ang="0">
                <a:pos x="26" y="70"/>
              </a:cxn>
              <a:cxn ang="0">
                <a:pos x="18" y="68"/>
              </a:cxn>
              <a:cxn ang="0">
                <a:pos x="14" y="62"/>
              </a:cxn>
              <a:cxn ang="0">
                <a:pos x="12" y="54"/>
              </a:cxn>
              <a:cxn ang="0">
                <a:pos x="10" y="46"/>
              </a:cxn>
              <a:cxn ang="0">
                <a:pos x="10" y="38"/>
              </a:cxn>
              <a:cxn ang="0">
                <a:pos x="10" y="30"/>
              </a:cxn>
              <a:cxn ang="0">
                <a:pos x="12" y="22"/>
              </a:cxn>
              <a:cxn ang="0">
                <a:pos x="14" y="14"/>
              </a:cxn>
              <a:cxn ang="0">
                <a:pos x="18" y="10"/>
              </a:cxn>
              <a:cxn ang="0">
                <a:pos x="22" y="6"/>
              </a:cxn>
              <a:cxn ang="0">
                <a:pos x="26" y="4"/>
              </a:cxn>
              <a:cxn ang="0">
                <a:pos x="32" y="4"/>
              </a:cxn>
              <a:cxn ang="0">
                <a:pos x="40" y="4"/>
              </a:cxn>
              <a:cxn ang="0">
                <a:pos x="46" y="8"/>
              </a:cxn>
              <a:cxn ang="0">
                <a:pos x="50" y="14"/>
              </a:cxn>
              <a:cxn ang="0">
                <a:pos x="54" y="20"/>
              </a:cxn>
              <a:cxn ang="0">
                <a:pos x="54" y="26"/>
              </a:cxn>
              <a:cxn ang="0">
                <a:pos x="56" y="32"/>
              </a:cxn>
              <a:cxn ang="0">
                <a:pos x="56" y="38"/>
              </a:cxn>
              <a:cxn ang="0">
                <a:pos x="56" y="42"/>
              </a:cxn>
              <a:cxn ang="0">
                <a:pos x="54" y="48"/>
              </a:cxn>
              <a:cxn ang="0">
                <a:pos x="54" y="56"/>
              </a:cxn>
              <a:cxn ang="0">
                <a:pos x="50" y="62"/>
              </a:cxn>
              <a:cxn ang="0">
                <a:pos x="46" y="66"/>
              </a:cxn>
              <a:cxn ang="0">
                <a:pos x="42" y="70"/>
              </a:cxn>
              <a:cxn ang="0">
                <a:pos x="38" y="72"/>
              </a:cxn>
              <a:cxn ang="0">
                <a:pos x="32" y="72"/>
              </a:cxn>
            </a:cxnLst>
            <a:rect l="0" t="0" r="r" b="b"/>
            <a:pathLst>
              <a:path w="66" h="76">
                <a:moveTo>
                  <a:pt x="66" y="38"/>
                </a:moveTo>
                <a:lnTo>
                  <a:pt x="62" y="20"/>
                </a:lnTo>
                <a:lnTo>
                  <a:pt x="50" y="6"/>
                </a:lnTo>
                <a:lnTo>
                  <a:pt x="32" y="0"/>
                </a:lnTo>
                <a:lnTo>
                  <a:pt x="16" y="6"/>
                </a:lnTo>
                <a:lnTo>
                  <a:pt x="4" y="20"/>
                </a:lnTo>
                <a:lnTo>
                  <a:pt x="0" y="38"/>
                </a:lnTo>
                <a:lnTo>
                  <a:pt x="4" y="58"/>
                </a:lnTo>
                <a:lnTo>
                  <a:pt x="16" y="70"/>
                </a:lnTo>
                <a:lnTo>
                  <a:pt x="32" y="76"/>
                </a:lnTo>
                <a:lnTo>
                  <a:pt x="50" y="70"/>
                </a:lnTo>
                <a:lnTo>
                  <a:pt x="62" y="58"/>
                </a:lnTo>
                <a:lnTo>
                  <a:pt x="66" y="38"/>
                </a:lnTo>
                <a:close/>
                <a:moveTo>
                  <a:pt x="32" y="72"/>
                </a:moveTo>
                <a:lnTo>
                  <a:pt x="26" y="70"/>
                </a:lnTo>
                <a:lnTo>
                  <a:pt x="18" y="68"/>
                </a:lnTo>
                <a:lnTo>
                  <a:pt x="14" y="62"/>
                </a:lnTo>
                <a:lnTo>
                  <a:pt x="12" y="54"/>
                </a:lnTo>
                <a:lnTo>
                  <a:pt x="10" y="46"/>
                </a:lnTo>
                <a:lnTo>
                  <a:pt x="10" y="38"/>
                </a:lnTo>
                <a:lnTo>
                  <a:pt x="10" y="30"/>
                </a:lnTo>
                <a:lnTo>
                  <a:pt x="12" y="22"/>
                </a:lnTo>
                <a:lnTo>
                  <a:pt x="14" y="14"/>
                </a:lnTo>
                <a:lnTo>
                  <a:pt x="18" y="10"/>
                </a:lnTo>
                <a:lnTo>
                  <a:pt x="22" y="6"/>
                </a:lnTo>
                <a:lnTo>
                  <a:pt x="26" y="4"/>
                </a:lnTo>
                <a:lnTo>
                  <a:pt x="32" y="4"/>
                </a:lnTo>
                <a:lnTo>
                  <a:pt x="40" y="4"/>
                </a:lnTo>
                <a:lnTo>
                  <a:pt x="46" y="8"/>
                </a:lnTo>
                <a:lnTo>
                  <a:pt x="50" y="14"/>
                </a:lnTo>
                <a:lnTo>
                  <a:pt x="54" y="20"/>
                </a:lnTo>
                <a:lnTo>
                  <a:pt x="54" y="26"/>
                </a:lnTo>
                <a:lnTo>
                  <a:pt x="56" y="32"/>
                </a:lnTo>
                <a:lnTo>
                  <a:pt x="56" y="38"/>
                </a:lnTo>
                <a:lnTo>
                  <a:pt x="56" y="42"/>
                </a:lnTo>
                <a:lnTo>
                  <a:pt x="54" y="48"/>
                </a:lnTo>
                <a:lnTo>
                  <a:pt x="54" y="56"/>
                </a:lnTo>
                <a:lnTo>
                  <a:pt x="50" y="62"/>
                </a:lnTo>
                <a:lnTo>
                  <a:pt x="46" y="66"/>
                </a:lnTo>
                <a:lnTo>
                  <a:pt x="42" y="70"/>
                </a:lnTo>
                <a:lnTo>
                  <a:pt x="38" y="72"/>
                </a:lnTo>
                <a:lnTo>
                  <a:pt x="32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70" name="Freeform 26"/>
          <p:cNvSpPr>
            <a:spLocks/>
          </p:cNvSpPr>
          <p:nvPr/>
        </p:nvSpPr>
        <p:spPr bwMode="auto">
          <a:xfrm>
            <a:off x="9359901" y="2505075"/>
            <a:ext cx="79375" cy="165100"/>
          </a:xfrm>
          <a:custGeom>
            <a:avLst/>
            <a:gdLst/>
            <a:ahLst/>
            <a:cxnLst>
              <a:cxn ang="0">
                <a:pos x="24" y="36"/>
              </a:cxn>
              <a:cxn ang="0">
                <a:pos x="46" y="36"/>
              </a:cxn>
              <a:cxn ang="0">
                <a:pos x="46" y="30"/>
              </a:cxn>
              <a:cxn ang="0">
                <a:pos x="24" y="30"/>
              </a:cxn>
              <a:cxn ang="0">
                <a:pos x="24" y="0"/>
              </a:cxn>
              <a:cxn ang="0">
                <a:pos x="20" y="0"/>
              </a:cxn>
              <a:cxn ang="0">
                <a:pos x="18" y="16"/>
              </a:cxn>
              <a:cxn ang="0">
                <a:pos x="12" y="28"/>
              </a:cxn>
              <a:cxn ang="0">
                <a:pos x="0" y="32"/>
              </a:cxn>
              <a:cxn ang="0">
                <a:pos x="0" y="36"/>
              </a:cxn>
              <a:cxn ang="0">
                <a:pos x="14" y="36"/>
              </a:cxn>
              <a:cxn ang="0">
                <a:pos x="14" y="82"/>
              </a:cxn>
              <a:cxn ang="0">
                <a:pos x="14" y="84"/>
              </a:cxn>
              <a:cxn ang="0">
                <a:pos x="14" y="86"/>
              </a:cxn>
              <a:cxn ang="0">
                <a:pos x="16" y="90"/>
              </a:cxn>
              <a:cxn ang="0">
                <a:pos x="16" y="94"/>
              </a:cxn>
              <a:cxn ang="0">
                <a:pos x="20" y="98"/>
              </a:cxn>
              <a:cxn ang="0">
                <a:pos x="22" y="100"/>
              </a:cxn>
              <a:cxn ang="0">
                <a:pos x="28" y="102"/>
              </a:cxn>
              <a:cxn ang="0">
                <a:pos x="34" y="104"/>
              </a:cxn>
              <a:cxn ang="0">
                <a:pos x="40" y="102"/>
              </a:cxn>
              <a:cxn ang="0">
                <a:pos x="44" y="100"/>
              </a:cxn>
              <a:cxn ang="0">
                <a:pos x="46" y="94"/>
              </a:cxn>
              <a:cxn ang="0">
                <a:pos x="48" y="88"/>
              </a:cxn>
              <a:cxn ang="0">
                <a:pos x="50" y="82"/>
              </a:cxn>
              <a:cxn ang="0">
                <a:pos x="50" y="72"/>
              </a:cxn>
              <a:cxn ang="0">
                <a:pos x="46" y="72"/>
              </a:cxn>
              <a:cxn ang="0">
                <a:pos x="46" y="82"/>
              </a:cxn>
              <a:cxn ang="0">
                <a:pos x="46" y="90"/>
              </a:cxn>
              <a:cxn ang="0">
                <a:pos x="42" y="96"/>
              </a:cxn>
              <a:cxn ang="0">
                <a:pos x="40" y="98"/>
              </a:cxn>
              <a:cxn ang="0">
                <a:pos x="34" y="100"/>
              </a:cxn>
              <a:cxn ang="0">
                <a:pos x="32" y="100"/>
              </a:cxn>
              <a:cxn ang="0">
                <a:pos x="30" y="98"/>
              </a:cxn>
              <a:cxn ang="0">
                <a:pos x="28" y="96"/>
              </a:cxn>
              <a:cxn ang="0">
                <a:pos x="26" y="94"/>
              </a:cxn>
              <a:cxn ang="0">
                <a:pos x="24" y="88"/>
              </a:cxn>
              <a:cxn ang="0">
                <a:pos x="24" y="82"/>
              </a:cxn>
              <a:cxn ang="0">
                <a:pos x="24" y="36"/>
              </a:cxn>
            </a:cxnLst>
            <a:rect l="0" t="0" r="r" b="b"/>
            <a:pathLst>
              <a:path w="50" h="104">
                <a:moveTo>
                  <a:pt x="24" y="36"/>
                </a:moveTo>
                <a:lnTo>
                  <a:pt x="46" y="36"/>
                </a:lnTo>
                <a:lnTo>
                  <a:pt x="46" y="30"/>
                </a:lnTo>
                <a:lnTo>
                  <a:pt x="24" y="30"/>
                </a:lnTo>
                <a:lnTo>
                  <a:pt x="24" y="0"/>
                </a:lnTo>
                <a:lnTo>
                  <a:pt x="20" y="0"/>
                </a:lnTo>
                <a:lnTo>
                  <a:pt x="18" y="16"/>
                </a:lnTo>
                <a:lnTo>
                  <a:pt x="12" y="28"/>
                </a:lnTo>
                <a:lnTo>
                  <a:pt x="0" y="32"/>
                </a:lnTo>
                <a:lnTo>
                  <a:pt x="0" y="36"/>
                </a:lnTo>
                <a:lnTo>
                  <a:pt x="14" y="36"/>
                </a:lnTo>
                <a:lnTo>
                  <a:pt x="14" y="82"/>
                </a:lnTo>
                <a:lnTo>
                  <a:pt x="14" y="84"/>
                </a:lnTo>
                <a:lnTo>
                  <a:pt x="14" y="86"/>
                </a:lnTo>
                <a:lnTo>
                  <a:pt x="16" y="90"/>
                </a:lnTo>
                <a:lnTo>
                  <a:pt x="16" y="94"/>
                </a:lnTo>
                <a:lnTo>
                  <a:pt x="20" y="98"/>
                </a:lnTo>
                <a:lnTo>
                  <a:pt x="22" y="100"/>
                </a:lnTo>
                <a:lnTo>
                  <a:pt x="28" y="102"/>
                </a:lnTo>
                <a:lnTo>
                  <a:pt x="34" y="104"/>
                </a:lnTo>
                <a:lnTo>
                  <a:pt x="40" y="102"/>
                </a:lnTo>
                <a:lnTo>
                  <a:pt x="44" y="100"/>
                </a:lnTo>
                <a:lnTo>
                  <a:pt x="46" y="94"/>
                </a:lnTo>
                <a:lnTo>
                  <a:pt x="48" y="88"/>
                </a:lnTo>
                <a:lnTo>
                  <a:pt x="50" y="82"/>
                </a:lnTo>
                <a:lnTo>
                  <a:pt x="50" y="72"/>
                </a:lnTo>
                <a:lnTo>
                  <a:pt x="46" y="72"/>
                </a:lnTo>
                <a:lnTo>
                  <a:pt x="46" y="82"/>
                </a:lnTo>
                <a:lnTo>
                  <a:pt x="46" y="90"/>
                </a:lnTo>
                <a:lnTo>
                  <a:pt x="42" y="96"/>
                </a:lnTo>
                <a:lnTo>
                  <a:pt x="40" y="98"/>
                </a:lnTo>
                <a:lnTo>
                  <a:pt x="34" y="100"/>
                </a:lnTo>
                <a:lnTo>
                  <a:pt x="32" y="100"/>
                </a:lnTo>
                <a:lnTo>
                  <a:pt x="30" y="98"/>
                </a:lnTo>
                <a:lnTo>
                  <a:pt x="28" y="96"/>
                </a:lnTo>
                <a:lnTo>
                  <a:pt x="26" y="94"/>
                </a:lnTo>
                <a:lnTo>
                  <a:pt x="24" y="88"/>
                </a:lnTo>
                <a:lnTo>
                  <a:pt x="24" y="82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71" name="Freeform 27"/>
          <p:cNvSpPr>
            <a:spLocks/>
          </p:cNvSpPr>
          <p:nvPr/>
        </p:nvSpPr>
        <p:spPr bwMode="auto">
          <a:xfrm>
            <a:off x="9537701" y="2552701"/>
            <a:ext cx="104775" cy="117475"/>
          </a:xfrm>
          <a:custGeom>
            <a:avLst/>
            <a:gdLst/>
            <a:ahLst/>
            <a:cxnLst>
              <a:cxn ang="0">
                <a:pos x="54" y="6"/>
              </a:cxn>
              <a:cxn ang="0">
                <a:pos x="52" y="12"/>
              </a:cxn>
              <a:cxn ang="0">
                <a:pos x="54" y="18"/>
              </a:cxn>
              <a:cxn ang="0">
                <a:pos x="62" y="16"/>
              </a:cxn>
              <a:cxn ang="0">
                <a:pos x="66" y="10"/>
              </a:cxn>
              <a:cxn ang="0">
                <a:pos x="62" y="2"/>
              </a:cxn>
              <a:cxn ang="0">
                <a:pos x="52" y="0"/>
              </a:cxn>
              <a:cxn ang="0">
                <a:pos x="42" y="2"/>
              </a:cxn>
              <a:cxn ang="0">
                <a:pos x="30" y="12"/>
              </a:cxn>
              <a:cxn ang="0">
                <a:pos x="26" y="2"/>
              </a:cxn>
              <a:cxn ang="0">
                <a:pos x="16" y="0"/>
              </a:cxn>
              <a:cxn ang="0">
                <a:pos x="8" y="2"/>
              </a:cxn>
              <a:cxn ang="0">
                <a:pos x="4" y="8"/>
              </a:cxn>
              <a:cxn ang="0">
                <a:pos x="2" y="16"/>
              </a:cxn>
              <a:cxn ang="0">
                <a:pos x="0" y="22"/>
              </a:cxn>
              <a:cxn ang="0">
                <a:pos x="0" y="26"/>
              </a:cxn>
              <a:cxn ang="0">
                <a:pos x="2" y="26"/>
              </a:cxn>
              <a:cxn ang="0">
                <a:pos x="4" y="22"/>
              </a:cxn>
              <a:cxn ang="0">
                <a:pos x="8" y="10"/>
              </a:cxn>
              <a:cxn ang="0">
                <a:pos x="12" y="4"/>
              </a:cxn>
              <a:cxn ang="0">
                <a:pos x="18" y="4"/>
              </a:cxn>
              <a:cxn ang="0">
                <a:pos x="22" y="10"/>
              </a:cxn>
              <a:cxn ang="0">
                <a:pos x="20" y="20"/>
              </a:cxn>
              <a:cxn ang="0">
                <a:pos x="16" y="34"/>
              </a:cxn>
              <a:cxn ang="0">
                <a:pos x="12" y="48"/>
              </a:cxn>
              <a:cxn ang="0">
                <a:pos x="10" y="56"/>
              </a:cxn>
              <a:cxn ang="0">
                <a:pos x="8" y="64"/>
              </a:cxn>
              <a:cxn ang="0">
                <a:pos x="8" y="70"/>
              </a:cxn>
              <a:cxn ang="0">
                <a:pos x="12" y="74"/>
              </a:cxn>
              <a:cxn ang="0">
                <a:pos x="16" y="72"/>
              </a:cxn>
              <a:cxn ang="0">
                <a:pos x="18" y="68"/>
              </a:cxn>
              <a:cxn ang="0">
                <a:pos x="20" y="58"/>
              </a:cxn>
              <a:cxn ang="0">
                <a:pos x="24" y="46"/>
              </a:cxn>
              <a:cxn ang="0">
                <a:pos x="26" y="40"/>
              </a:cxn>
              <a:cxn ang="0">
                <a:pos x="28" y="28"/>
              </a:cxn>
              <a:cxn ang="0">
                <a:pos x="30" y="22"/>
              </a:cxn>
              <a:cxn ang="0">
                <a:pos x="32" y="16"/>
              </a:cxn>
              <a:cxn ang="0">
                <a:pos x="38" y="8"/>
              </a:cxn>
              <a:cxn ang="0">
                <a:pos x="44" y="4"/>
              </a:cxn>
              <a:cxn ang="0">
                <a:pos x="52" y="2"/>
              </a:cxn>
              <a:cxn ang="0">
                <a:pos x="60" y="4"/>
              </a:cxn>
            </a:cxnLst>
            <a:rect l="0" t="0" r="r" b="b"/>
            <a:pathLst>
              <a:path w="66" h="74">
                <a:moveTo>
                  <a:pt x="60" y="4"/>
                </a:moveTo>
                <a:lnTo>
                  <a:pt x="54" y="6"/>
                </a:lnTo>
                <a:lnTo>
                  <a:pt x="52" y="10"/>
                </a:lnTo>
                <a:lnTo>
                  <a:pt x="52" y="12"/>
                </a:lnTo>
                <a:lnTo>
                  <a:pt x="52" y="16"/>
                </a:lnTo>
                <a:lnTo>
                  <a:pt x="54" y="18"/>
                </a:lnTo>
                <a:lnTo>
                  <a:pt x="56" y="18"/>
                </a:lnTo>
                <a:lnTo>
                  <a:pt x="62" y="16"/>
                </a:lnTo>
                <a:lnTo>
                  <a:pt x="64" y="14"/>
                </a:lnTo>
                <a:lnTo>
                  <a:pt x="66" y="10"/>
                </a:lnTo>
                <a:lnTo>
                  <a:pt x="64" y="6"/>
                </a:lnTo>
                <a:lnTo>
                  <a:pt x="62" y="2"/>
                </a:lnTo>
                <a:lnTo>
                  <a:pt x="58" y="0"/>
                </a:lnTo>
                <a:lnTo>
                  <a:pt x="52" y="0"/>
                </a:lnTo>
                <a:lnTo>
                  <a:pt x="46" y="0"/>
                </a:lnTo>
                <a:lnTo>
                  <a:pt x="42" y="2"/>
                </a:lnTo>
                <a:lnTo>
                  <a:pt x="36" y="6"/>
                </a:lnTo>
                <a:lnTo>
                  <a:pt x="30" y="12"/>
                </a:lnTo>
                <a:lnTo>
                  <a:pt x="28" y="6"/>
                </a:lnTo>
                <a:lnTo>
                  <a:pt x="26" y="2"/>
                </a:lnTo>
                <a:lnTo>
                  <a:pt x="22" y="0"/>
                </a:lnTo>
                <a:lnTo>
                  <a:pt x="16" y="0"/>
                </a:lnTo>
                <a:lnTo>
                  <a:pt x="12" y="0"/>
                </a:lnTo>
                <a:lnTo>
                  <a:pt x="8" y="2"/>
                </a:lnTo>
                <a:lnTo>
                  <a:pt x="6" y="4"/>
                </a:lnTo>
                <a:lnTo>
                  <a:pt x="4" y="8"/>
                </a:lnTo>
                <a:lnTo>
                  <a:pt x="4" y="12"/>
                </a:lnTo>
                <a:lnTo>
                  <a:pt x="2" y="16"/>
                </a:lnTo>
                <a:lnTo>
                  <a:pt x="0" y="20"/>
                </a:lnTo>
                <a:lnTo>
                  <a:pt x="0" y="22"/>
                </a:lnTo>
                <a:lnTo>
                  <a:pt x="0" y="24"/>
                </a:lnTo>
                <a:lnTo>
                  <a:pt x="0" y="26"/>
                </a:lnTo>
                <a:lnTo>
                  <a:pt x="2" y="26"/>
                </a:lnTo>
                <a:lnTo>
                  <a:pt x="2" y="26"/>
                </a:lnTo>
                <a:lnTo>
                  <a:pt x="2" y="24"/>
                </a:lnTo>
                <a:lnTo>
                  <a:pt x="4" y="22"/>
                </a:lnTo>
                <a:lnTo>
                  <a:pt x="6" y="16"/>
                </a:lnTo>
                <a:lnTo>
                  <a:pt x="8" y="10"/>
                </a:lnTo>
                <a:lnTo>
                  <a:pt x="10" y="6"/>
                </a:lnTo>
                <a:lnTo>
                  <a:pt x="12" y="4"/>
                </a:lnTo>
                <a:lnTo>
                  <a:pt x="16" y="2"/>
                </a:lnTo>
                <a:lnTo>
                  <a:pt x="18" y="4"/>
                </a:lnTo>
                <a:lnTo>
                  <a:pt x="20" y="6"/>
                </a:lnTo>
                <a:lnTo>
                  <a:pt x="22" y="10"/>
                </a:lnTo>
                <a:lnTo>
                  <a:pt x="20" y="14"/>
                </a:lnTo>
                <a:lnTo>
                  <a:pt x="20" y="20"/>
                </a:lnTo>
                <a:lnTo>
                  <a:pt x="18" y="26"/>
                </a:lnTo>
                <a:lnTo>
                  <a:pt x="16" y="34"/>
                </a:lnTo>
                <a:lnTo>
                  <a:pt x="14" y="44"/>
                </a:lnTo>
                <a:lnTo>
                  <a:pt x="12" y="48"/>
                </a:lnTo>
                <a:lnTo>
                  <a:pt x="12" y="52"/>
                </a:lnTo>
                <a:lnTo>
                  <a:pt x="10" y="56"/>
                </a:lnTo>
                <a:lnTo>
                  <a:pt x="10" y="60"/>
                </a:lnTo>
                <a:lnTo>
                  <a:pt x="8" y="64"/>
                </a:lnTo>
                <a:lnTo>
                  <a:pt x="8" y="68"/>
                </a:lnTo>
                <a:lnTo>
                  <a:pt x="8" y="70"/>
                </a:lnTo>
                <a:lnTo>
                  <a:pt x="8" y="72"/>
                </a:lnTo>
                <a:lnTo>
                  <a:pt x="12" y="74"/>
                </a:lnTo>
                <a:lnTo>
                  <a:pt x="14" y="74"/>
                </a:lnTo>
                <a:lnTo>
                  <a:pt x="16" y="72"/>
                </a:lnTo>
                <a:lnTo>
                  <a:pt x="18" y="70"/>
                </a:lnTo>
                <a:lnTo>
                  <a:pt x="18" y="68"/>
                </a:lnTo>
                <a:lnTo>
                  <a:pt x="20" y="64"/>
                </a:lnTo>
                <a:lnTo>
                  <a:pt x="20" y="58"/>
                </a:lnTo>
                <a:lnTo>
                  <a:pt x="22" y="52"/>
                </a:lnTo>
                <a:lnTo>
                  <a:pt x="24" y="46"/>
                </a:lnTo>
                <a:lnTo>
                  <a:pt x="24" y="42"/>
                </a:lnTo>
                <a:lnTo>
                  <a:pt x="26" y="40"/>
                </a:lnTo>
                <a:lnTo>
                  <a:pt x="26" y="34"/>
                </a:lnTo>
                <a:lnTo>
                  <a:pt x="28" y="28"/>
                </a:lnTo>
                <a:lnTo>
                  <a:pt x="28" y="24"/>
                </a:lnTo>
                <a:lnTo>
                  <a:pt x="30" y="22"/>
                </a:lnTo>
                <a:lnTo>
                  <a:pt x="30" y="20"/>
                </a:lnTo>
                <a:lnTo>
                  <a:pt x="32" y="16"/>
                </a:lnTo>
                <a:lnTo>
                  <a:pt x="36" y="12"/>
                </a:lnTo>
                <a:lnTo>
                  <a:pt x="38" y="8"/>
                </a:lnTo>
                <a:lnTo>
                  <a:pt x="40" y="6"/>
                </a:lnTo>
                <a:lnTo>
                  <a:pt x="44" y="4"/>
                </a:lnTo>
                <a:lnTo>
                  <a:pt x="48" y="4"/>
                </a:lnTo>
                <a:lnTo>
                  <a:pt x="52" y="2"/>
                </a:lnTo>
                <a:lnTo>
                  <a:pt x="56" y="2"/>
                </a:lnTo>
                <a:lnTo>
                  <a:pt x="6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72" name="Freeform 28"/>
          <p:cNvSpPr>
            <a:spLocks/>
          </p:cNvSpPr>
          <p:nvPr/>
        </p:nvSpPr>
        <p:spPr bwMode="auto">
          <a:xfrm>
            <a:off x="9750425" y="36036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  <a:close/>
              </a:path>
            </a:pathLst>
          </a:custGeom>
          <a:solidFill>
            <a:srgbClr val="33CC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73" name="Freeform 29"/>
          <p:cNvSpPr>
            <a:spLocks/>
          </p:cNvSpPr>
          <p:nvPr/>
        </p:nvSpPr>
        <p:spPr bwMode="auto">
          <a:xfrm>
            <a:off x="9750425" y="36036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</a:path>
            </a:pathLst>
          </a:custGeom>
          <a:solidFill>
            <a:srgbClr val="33CCC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2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useful “cost sharing” scheme </a:t>
            </a:r>
          </a:p>
        </p:txBody>
      </p:sp>
      <p:sp>
        <p:nvSpPr>
          <p:cNvPr id="610338" name="Line 34"/>
          <p:cNvSpPr>
            <a:spLocks noChangeShapeType="1"/>
          </p:cNvSpPr>
          <p:nvPr/>
        </p:nvSpPr>
        <p:spPr bwMode="auto">
          <a:xfrm flipH="1" flipV="1">
            <a:off x="9017000" y="2870200"/>
            <a:ext cx="812800" cy="812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0339" name="Line 35"/>
          <p:cNvSpPr>
            <a:spLocks noChangeShapeType="1"/>
          </p:cNvSpPr>
          <p:nvPr/>
        </p:nvSpPr>
        <p:spPr bwMode="auto">
          <a:xfrm flipV="1">
            <a:off x="8407400" y="3683000"/>
            <a:ext cx="1422400" cy="1219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0340" name="Line 36"/>
          <p:cNvSpPr>
            <a:spLocks noChangeShapeType="1"/>
          </p:cNvSpPr>
          <p:nvPr/>
        </p:nvSpPr>
        <p:spPr bwMode="auto">
          <a:xfrm>
            <a:off x="8407400" y="4902200"/>
            <a:ext cx="609600" cy="406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0347" name="Freeform 43"/>
          <p:cNvSpPr>
            <a:spLocks/>
          </p:cNvSpPr>
          <p:nvPr/>
        </p:nvSpPr>
        <p:spPr bwMode="auto">
          <a:xfrm>
            <a:off x="8937625" y="27908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0348" name="Freeform 44"/>
          <p:cNvSpPr>
            <a:spLocks/>
          </p:cNvSpPr>
          <p:nvPr/>
        </p:nvSpPr>
        <p:spPr bwMode="auto">
          <a:xfrm>
            <a:off x="8937625" y="27908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0349" name="Freeform 45"/>
          <p:cNvSpPr>
            <a:spLocks/>
          </p:cNvSpPr>
          <p:nvPr/>
        </p:nvSpPr>
        <p:spPr bwMode="auto">
          <a:xfrm>
            <a:off x="8328025" y="48228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  <a:close/>
              </a:path>
            </a:pathLst>
          </a:custGeom>
          <a:solidFill>
            <a:srgbClr val="33CC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0350" name="Freeform 46"/>
          <p:cNvSpPr>
            <a:spLocks/>
          </p:cNvSpPr>
          <p:nvPr/>
        </p:nvSpPr>
        <p:spPr bwMode="auto">
          <a:xfrm>
            <a:off x="8328025" y="48228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</a:path>
            </a:pathLst>
          </a:custGeom>
          <a:solidFill>
            <a:srgbClr val="33CCC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8531226" y="2870201"/>
            <a:ext cx="1298575" cy="1298575"/>
            <a:chOff x="4414" y="1808"/>
            <a:chExt cx="818" cy="818"/>
          </a:xfrm>
        </p:grpSpPr>
        <p:sp>
          <p:nvSpPr>
            <p:cNvPr id="610341" name="Line 37"/>
            <p:cNvSpPr>
              <a:spLocks noChangeShapeType="1"/>
            </p:cNvSpPr>
            <p:nvPr/>
          </p:nvSpPr>
          <p:spPr bwMode="auto">
            <a:xfrm>
              <a:off x="4464" y="2320"/>
              <a:ext cx="384" cy="2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0342" name="Line 38"/>
            <p:cNvSpPr>
              <a:spLocks noChangeShapeType="1"/>
            </p:cNvSpPr>
            <p:nvPr/>
          </p:nvSpPr>
          <p:spPr bwMode="auto">
            <a:xfrm flipV="1">
              <a:off x="4848" y="2320"/>
              <a:ext cx="384" cy="2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0344" name="Line 40"/>
            <p:cNvSpPr>
              <a:spLocks noChangeShapeType="1"/>
            </p:cNvSpPr>
            <p:nvPr/>
          </p:nvSpPr>
          <p:spPr bwMode="auto">
            <a:xfrm flipH="1" flipV="1">
              <a:off x="4720" y="1808"/>
              <a:ext cx="384" cy="12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0345" name="Freeform 41"/>
            <p:cNvSpPr>
              <a:spLocks/>
            </p:cNvSpPr>
            <p:nvPr/>
          </p:nvSpPr>
          <p:spPr bwMode="auto">
            <a:xfrm>
              <a:off x="4414" y="2270"/>
              <a:ext cx="100" cy="100"/>
            </a:xfrm>
            <a:custGeom>
              <a:avLst/>
              <a:gdLst/>
              <a:ahLst/>
              <a:cxnLst>
                <a:cxn ang="0">
                  <a:pos x="100" y="50"/>
                </a:cxn>
                <a:cxn ang="0">
                  <a:pos x="96" y="30"/>
                </a:cxn>
                <a:cxn ang="0">
                  <a:pos x="86" y="14"/>
                </a:cxn>
                <a:cxn ang="0">
                  <a:pos x="70" y="4"/>
                </a:cxn>
                <a:cxn ang="0">
                  <a:pos x="50" y="0"/>
                </a:cxn>
                <a:cxn ang="0">
                  <a:pos x="30" y="4"/>
                </a:cxn>
                <a:cxn ang="0">
                  <a:pos x="14" y="14"/>
                </a:cxn>
                <a:cxn ang="0">
                  <a:pos x="4" y="30"/>
                </a:cxn>
                <a:cxn ang="0">
                  <a:pos x="0" y="50"/>
                </a:cxn>
                <a:cxn ang="0">
                  <a:pos x="4" y="70"/>
                </a:cxn>
                <a:cxn ang="0">
                  <a:pos x="14" y="86"/>
                </a:cxn>
                <a:cxn ang="0">
                  <a:pos x="30" y="96"/>
                </a:cxn>
                <a:cxn ang="0">
                  <a:pos x="50" y="100"/>
                </a:cxn>
                <a:cxn ang="0">
                  <a:pos x="70" y="96"/>
                </a:cxn>
                <a:cxn ang="0">
                  <a:pos x="86" y="86"/>
                </a:cxn>
                <a:cxn ang="0">
                  <a:pos x="96" y="70"/>
                </a:cxn>
                <a:cxn ang="0">
                  <a:pos x="100" y="50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lnTo>
                    <a:pt x="96" y="30"/>
                  </a:lnTo>
                  <a:lnTo>
                    <a:pt x="86" y="14"/>
                  </a:lnTo>
                  <a:lnTo>
                    <a:pt x="70" y="4"/>
                  </a:lnTo>
                  <a:lnTo>
                    <a:pt x="50" y="0"/>
                  </a:lnTo>
                  <a:lnTo>
                    <a:pt x="30" y="4"/>
                  </a:lnTo>
                  <a:lnTo>
                    <a:pt x="14" y="14"/>
                  </a:lnTo>
                  <a:lnTo>
                    <a:pt x="4" y="30"/>
                  </a:lnTo>
                  <a:lnTo>
                    <a:pt x="0" y="50"/>
                  </a:lnTo>
                  <a:lnTo>
                    <a:pt x="4" y="70"/>
                  </a:lnTo>
                  <a:lnTo>
                    <a:pt x="14" y="86"/>
                  </a:lnTo>
                  <a:lnTo>
                    <a:pt x="30" y="96"/>
                  </a:lnTo>
                  <a:lnTo>
                    <a:pt x="50" y="100"/>
                  </a:lnTo>
                  <a:lnTo>
                    <a:pt x="70" y="96"/>
                  </a:lnTo>
                  <a:lnTo>
                    <a:pt x="86" y="86"/>
                  </a:lnTo>
                  <a:lnTo>
                    <a:pt x="96" y="70"/>
                  </a:lnTo>
                  <a:lnTo>
                    <a:pt x="100" y="50"/>
                  </a:lnTo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0346" name="Freeform 42"/>
            <p:cNvSpPr>
              <a:spLocks/>
            </p:cNvSpPr>
            <p:nvPr/>
          </p:nvSpPr>
          <p:spPr bwMode="auto">
            <a:xfrm>
              <a:off x="4414" y="2270"/>
              <a:ext cx="100" cy="100"/>
            </a:xfrm>
            <a:custGeom>
              <a:avLst/>
              <a:gdLst/>
              <a:ahLst/>
              <a:cxnLst>
                <a:cxn ang="0">
                  <a:pos x="100" y="50"/>
                </a:cxn>
                <a:cxn ang="0">
                  <a:pos x="96" y="30"/>
                </a:cxn>
                <a:cxn ang="0">
                  <a:pos x="86" y="14"/>
                </a:cxn>
                <a:cxn ang="0">
                  <a:pos x="70" y="4"/>
                </a:cxn>
                <a:cxn ang="0">
                  <a:pos x="50" y="0"/>
                </a:cxn>
                <a:cxn ang="0">
                  <a:pos x="30" y="4"/>
                </a:cxn>
                <a:cxn ang="0">
                  <a:pos x="14" y="14"/>
                </a:cxn>
                <a:cxn ang="0">
                  <a:pos x="4" y="30"/>
                </a:cxn>
                <a:cxn ang="0">
                  <a:pos x="0" y="50"/>
                </a:cxn>
                <a:cxn ang="0">
                  <a:pos x="4" y="70"/>
                </a:cxn>
                <a:cxn ang="0">
                  <a:pos x="14" y="86"/>
                </a:cxn>
                <a:cxn ang="0">
                  <a:pos x="30" y="96"/>
                </a:cxn>
                <a:cxn ang="0">
                  <a:pos x="50" y="100"/>
                </a:cxn>
                <a:cxn ang="0">
                  <a:pos x="70" y="96"/>
                </a:cxn>
                <a:cxn ang="0">
                  <a:pos x="86" y="86"/>
                </a:cxn>
                <a:cxn ang="0">
                  <a:pos x="96" y="70"/>
                </a:cxn>
                <a:cxn ang="0">
                  <a:pos x="100" y="50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lnTo>
                    <a:pt x="96" y="30"/>
                  </a:lnTo>
                  <a:lnTo>
                    <a:pt x="86" y="14"/>
                  </a:lnTo>
                  <a:lnTo>
                    <a:pt x="70" y="4"/>
                  </a:lnTo>
                  <a:lnTo>
                    <a:pt x="50" y="0"/>
                  </a:lnTo>
                  <a:lnTo>
                    <a:pt x="30" y="4"/>
                  </a:lnTo>
                  <a:lnTo>
                    <a:pt x="14" y="14"/>
                  </a:lnTo>
                  <a:lnTo>
                    <a:pt x="4" y="30"/>
                  </a:lnTo>
                  <a:lnTo>
                    <a:pt x="0" y="50"/>
                  </a:lnTo>
                  <a:lnTo>
                    <a:pt x="4" y="70"/>
                  </a:lnTo>
                  <a:lnTo>
                    <a:pt x="14" y="86"/>
                  </a:lnTo>
                  <a:lnTo>
                    <a:pt x="30" y="96"/>
                  </a:lnTo>
                  <a:lnTo>
                    <a:pt x="50" y="100"/>
                  </a:lnTo>
                  <a:lnTo>
                    <a:pt x="70" y="96"/>
                  </a:lnTo>
                  <a:lnTo>
                    <a:pt x="86" y="86"/>
                  </a:lnTo>
                  <a:lnTo>
                    <a:pt x="96" y="70"/>
                  </a:lnTo>
                  <a:lnTo>
                    <a:pt x="100" y="50"/>
                  </a:lnTo>
                </a:path>
              </a:pathLst>
            </a:custGeom>
            <a:solidFill>
              <a:srgbClr val="00CC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0353" name="Freeform 49"/>
            <p:cNvSpPr>
              <a:spLocks/>
            </p:cNvSpPr>
            <p:nvPr/>
          </p:nvSpPr>
          <p:spPr bwMode="auto">
            <a:xfrm>
              <a:off x="5054" y="1886"/>
              <a:ext cx="100" cy="100"/>
            </a:xfrm>
            <a:custGeom>
              <a:avLst/>
              <a:gdLst/>
              <a:ahLst/>
              <a:cxnLst>
                <a:cxn ang="0">
                  <a:pos x="100" y="50"/>
                </a:cxn>
                <a:cxn ang="0">
                  <a:pos x="96" y="30"/>
                </a:cxn>
                <a:cxn ang="0">
                  <a:pos x="86" y="14"/>
                </a:cxn>
                <a:cxn ang="0">
                  <a:pos x="70" y="4"/>
                </a:cxn>
                <a:cxn ang="0">
                  <a:pos x="50" y="0"/>
                </a:cxn>
                <a:cxn ang="0">
                  <a:pos x="30" y="4"/>
                </a:cxn>
                <a:cxn ang="0">
                  <a:pos x="14" y="14"/>
                </a:cxn>
                <a:cxn ang="0">
                  <a:pos x="4" y="30"/>
                </a:cxn>
                <a:cxn ang="0">
                  <a:pos x="0" y="50"/>
                </a:cxn>
                <a:cxn ang="0">
                  <a:pos x="4" y="70"/>
                </a:cxn>
                <a:cxn ang="0">
                  <a:pos x="14" y="86"/>
                </a:cxn>
                <a:cxn ang="0">
                  <a:pos x="30" y="96"/>
                </a:cxn>
                <a:cxn ang="0">
                  <a:pos x="50" y="100"/>
                </a:cxn>
                <a:cxn ang="0">
                  <a:pos x="70" y="96"/>
                </a:cxn>
                <a:cxn ang="0">
                  <a:pos x="86" y="86"/>
                </a:cxn>
                <a:cxn ang="0">
                  <a:pos x="96" y="70"/>
                </a:cxn>
                <a:cxn ang="0">
                  <a:pos x="100" y="50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lnTo>
                    <a:pt x="96" y="30"/>
                  </a:lnTo>
                  <a:lnTo>
                    <a:pt x="86" y="14"/>
                  </a:lnTo>
                  <a:lnTo>
                    <a:pt x="70" y="4"/>
                  </a:lnTo>
                  <a:lnTo>
                    <a:pt x="50" y="0"/>
                  </a:lnTo>
                  <a:lnTo>
                    <a:pt x="30" y="4"/>
                  </a:lnTo>
                  <a:lnTo>
                    <a:pt x="14" y="14"/>
                  </a:lnTo>
                  <a:lnTo>
                    <a:pt x="4" y="30"/>
                  </a:lnTo>
                  <a:lnTo>
                    <a:pt x="0" y="50"/>
                  </a:lnTo>
                  <a:lnTo>
                    <a:pt x="4" y="70"/>
                  </a:lnTo>
                  <a:lnTo>
                    <a:pt x="14" y="86"/>
                  </a:lnTo>
                  <a:lnTo>
                    <a:pt x="30" y="96"/>
                  </a:lnTo>
                  <a:lnTo>
                    <a:pt x="50" y="100"/>
                  </a:lnTo>
                  <a:lnTo>
                    <a:pt x="70" y="96"/>
                  </a:lnTo>
                  <a:lnTo>
                    <a:pt x="86" y="86"/>
                  </a:lnTo>
                  <a:lnTo>
                    <a:pt x="96" y="70"/>
                  </a:lnTo>
                  <a:lnTo>
                    <a:pt x="100" y="50"/>
                  </a:lnTo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0354" name="Freeform 50"/>
            <p:cNvSpPr>
              <a:spLocks/>
            </p:cNvSpPr>
            <p:nvPr/>
          </p:nvSpPr>
          <p:spPr bwMode="auto">
            <a:xfrm>
              <a:off x="5054" y="1886"/>
              <a:ext cx="100" cy="100"/>
            </a:xfrm>
            <a:custGeom>
              <a:avLst/>
              <a:gdLst/>
              <a:ahLst/>
              <a:cxnLst>
                <a:cxn ang="0">
                  <a:pos x="100" y="50"/>
                </a:cxn>
                <a:cxn ang="0">
                  <a:pos x="96" y="30"/>
                </a:cxn>
                <a:cxn ang="0">
                  <a:pos x="86" y="14"/>
                </a:cxn>
                <a:cxn ang="0">
                  <a:pos x="70" y="4"/>
                </a:cxn>
                <a:cxn ang="0">
                  <a:pos x="50" y="0"/>
                </a:cxn>
                <a:cxn ang="0">
                  <a:pos x="30" y="4"/>
                </a:cxn>
                <a:cxn ang="0">
                  <a:pos x="14" y="14"/>
                </a:cxn>
                <a:cxn ang="0">
                  <a:pos x="4" y="30"/>
                </a:cxn>
                <a:cxn ang="0">
                  <a:pos x="0" y="50"/>
                </a:cxn>
                <a:cxn ang="0">
                  <a:pos x="4" y="70"/>
                </a:cxn>
                <a:cxn ang="0">
                  <a:pos x="14" y="86"/>
                </a:cxn>
                <a:cxn ang="0">
                  <a:pos x="30" y="96"/>
                </a:cxn>
                <a:cxn ang="0">
                  <a:pos x="50" y="100"/>
                </a:cxn>
                <a:cxn ang="0">
                  <a:pos x="70" y="96"/>
                </a:cxn>
                <a:cxn ang="0">
                  <a:pos x="86" y="86"/>
                </a:cxn>
                <a:cxn ang="0">
                  <a:pos x="96" y="70"/>
                </a:cxn>
                <a:cxn ang="0">
                  <a:pos x="100" y="50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lnTo>
                    <a:pt x="96" y="30"/>
                  </a:lnTo>
                  <a:lnTo>
                    <a:pt x="86" y="14"/>
                  </a:lnTo>
                  <a:lnTo>
                    <a:pt x="70" y="4"/>
                  </a:lnTo>
                  <a:lnTo>
                    <a:pt x="50" y="0"/>
                  </a:lnTo>
                  <a:lnTo>
                    <a:pt x="30" y="4"/>
                  </a:lnTo>
                  <a:lnTo>
                    <a:pt x="14" y="14"/>
                  </a:lnTo>
                  <a:lnTo>
                    <a:pt x="4" y="30"/>
                  </a:lnTo>
                  <a:lnTo>
                    <a:pt x="0" y="50"/>
                  </a:lnTo>
                  <a:lnTo>
                    <a:pt x="4" y="70"/>
                  </a:lnTo>
                  <a:lnTo>
                    <a:pt x="14" y="86"/>
                  </a:lnTo>
                  <a:lnTo>
                    <a:pt x="30" y="96"/>
                  </a:lnTo>
                  <a:lnTo>
                    <a:pt x="50" y="100"/>
                  </a:lnTo>
                  <a:lnTo>
                    <a:pt x="70" y="96"/>
                  </a:lnTo>
                  <a:lnTo>
                    <a:pt x="86" y="86"/>
                  </a:lnTo>
                  <a:lnTo>
                    <a:pt x="96" y="70"/>
                  </a:lnTo>
                  <a:lnTo>
                    <a:pt x="100" y="50"/>
                  </a:lnTo>
                </a:path>
              </a:pathLst>
            </a:custGeom>
            <a:solidFill>
              <a:srgbClr val="00CC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0355" name="Freeform 51"/>
            <p:cNvSpPr>
              <a:spLocks/>
            </p:cNvSpPr>
            <p:nvPr/>
          </p:nvSpPr>
          <p:spPr bwMode="auto">
            <a:xfrm>
              <a:off x="4798" y="2526"/>
              <a:ext cx="100" cy="100"/>
            </a:xfrm>
            <a:custGeom>
              <a:avLst/>
              <a:gdLst/>
              <a:ahLst/>
              <a:cxnLst>
                <a:cxn ang="0">
                  <a:pos x="100" y="50"/>
                </a:cxn>
                <a:cxn ang="0">
                  <a:pos x="96" y="30"/>
                </a:cxn>
                <a:cxn ang="0">
                  <a:pos x="86" y="14"/>
                </a:cxn>
                <a:cxn ang="0">
                  <a:pos x="70" y="4"/>
                </a:cxn>
                <a:cxn ang="0">
                  <a:pos x="50" y="0"/>
                </a:cxn>
                <a:cxn ang="0">
                  <a:pos x="30" y="4"/>
                </a:cxn>
                <a:cxn ang="0">
                  <a:pos x="14" y="14"/>
                </a:cxn>
                <a:cxn ang="0">
                  <a:pos x="4" y="30"/>
                </a:cxn>
                <a:cxn ang="0">
                  <a:pos x="0" y="50"/>
                </a:cxn>
                <a:cxn ang="0">
                  <a:pos x="4" y="70"/>
                </a:cxn>
                <a:cxn ang="0">
                  <a:pos x="14" y="86"/>
                </a:cxn>
                <a:cxn ang="0">
                  <a:pos x="30" y="96"/>
                </a:cxn>
                <a:cxn ang="0">
                  <a:pos x="50" y="100"/>
                </a:cxn>
                <a:cxn ang="0">
                  <a:pos x="70" y="96"/>
                </a:cxn>
                <a:cxn ang="0">
                  <a:pos x="86" y="86"/>
                </a:cxn>
                <a:cxn ang="0">
                  <a:pos x="96" y="70"/>
                </a:cxn>
                <a:cxn ang="0">
                  <a:pos x="100" y="50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lnTo>
                    <a:pt x="96" y="30"/>
                  </a:lnTo>
                  <a:lnTo>
                    <a:pt x="86" y="14"/>
                  </a:lnTo>
                  <a:lnTo>
                    <a:pt x="70" y="4"/>
                  </a:lnTo>
                  <a:lnTo>
                    <a:pt x="50" y="0"/>
                  </a:lnTo>
                  <a:lnTo>
                    <a:pt x="30" y="4"/>
                  </a:lnTo>
                  <a:lnTo>
                    <a:pt x="14" y="14"/>
                  </a:lnTo>
                  <a:lnTo>
                    <a:pt x="4" y="30"/>
                  </a:lnTo>
                  <a:lnTo>
                    <a:pt x="0" y="50"/>
                  </a:lnTo>
                  <a:lnTo>
                    <a:pt x="4" y="70"/>
                  </a:lnTo>
                  <a:lnTo>
                    <a:pt x="14" y="86"/>
                  </a:lnTo>
                  <a:lnTo>
                    <a:pt x="30" y="96"/>
                  </a:lnTo>
                  <a:lnTo>
                    <a:pt x="50" y="100"/>
                  </a:lnTo>
                  <a:lnTo>
                    <a:pt x="70" y="96"/>
                  </a:lnTo>
                  <a:lnTo>
                    <a:pt x="86" y="86"/>
                  </a:lnTo>
                  <a:lnTo>
                    <a:pt x="96" y="70"/>
                  </a:lnTo>
                  <a:lnTo>
                    <a:pt x="100" y="50"/>
                  </a:lnTo>
                  <a:close/>
                </a:path>
              </a:pathLst>
            </a:custGeom>
            <a:solidFill>
              <a:srgbClr val="00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0356" name="Freeform 52"/>
            <p:cNvSpPr>
              <a:spLocks/>
            </p:cNvSpPr>
            <p:nvPr/>
          </p:nvSpPr>
          <p:spPr bwMode="auto">
            <a:xfrm>
              <a:off x="4798" y="2526"/>
              <a:ext cx="100" cy="100"/>
            </a:xfrm>
            <a:custGeom>
              <a:avLst/>
              <a:gdLst/>
              <a:ahLst/>
              <a:cxnLst>
                <a:cxn ang="0">
                  <a:pos x="100" y="50"/>
                </a:cxn>
                <a:cxn ang="0">
                  <a:pos x="96" y="30"/>
                </a:cxn>
                <a:cxn ang="0">
                  <a:pos x="86" y="14"/>
                </a:cxn>
                <a:cxn ang="0">
                  <a:pos x="70" y="4"/>
                </a:cxn>
                <a:cxn ang="0">
                  <a:pos x="50" y="0"/>
                </a:cxn>
                <a:cxn ang="0">
                  <a:pos x="30" y="4"/>
                </a:cxn>
                <a:cxn ang="0">
                  <a:pos x="14" y="14"/>
                </a:cxn>
                <a:cxn ang="0">
                  <a:pos x="4" y="30"/>
                </a:cxn>
                <a:cxn ang="0">
                  <a:pos x="0" y="50"/>
                </a:cxn>
                <a:cxn ang="0">
                  <a:pos x="4" y="70"/>
                </a:cxn>
                <a:cxn ang="0">
                  <a:pos x="14" y="86"/>
                </a:cxn>
                <a:cxn ang="0">
                  <a:pos x="30" y="96"/>
                </a:cxn>
                <a:cxn ang="0">
                  <a:pos x="50" y="100"/>
                </a:cxn>
                <a:cxn ang="0">
                  <a:pos x="70" y="96"/>
                </a:cxn>
                <a:cxn ang="0">
                  <a:pos x="86" y="86"/>
                </a:cxn>
                <a:cxn ang="0">
                  <a:pos x="96" y="70"/>
                </a:cxn>
                <a:cxn ang="0">
                  <a:pos x="100" y="50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lnTo>
                    <a:pt x="96" y="30"/>
                  </a:lnTo>
                  <a:lnTo>
                    <a:pt x="86" y="14"/>
                  </a:lnTo>
                  <a:lnTo>
                    <a:pt x="70" y="4"/>
                  </a:lnTo>
                  <a:lnTo>
                    <a:pt x="50" y="0"/>
                  </a:lnTo>
                  <a:lnTo>
                    <a:pt x="30" y="4"/>
                  </a:lnTo>
                  <a:lnTo>
                    <a:pt x="14" y="14"/>
                  </a:lnTo>
                  <a:lnTo>
                    <a:pt x="4" y="30"/>
                  </a:lnTo>
                  <a:lnTo>
                    <a:pt x="0" y="50"/>
                  </a:lnTo>
                  <a:lnTo>
                    <a:pt x="4" y="70"/>
                  </a:lnTo>
                  <a:lnTo>
                    <a:pt x="14" y="86"/>
                  </a:lnTo>
                  <a:lnTo>
                    <a:pt x="30" y="96"/>
                  </a:lnTo>
                  <a:lnTo>
                    <a:pt x="50" y="100"/>
                  </a:lnTo>
                  <a:lnTo>
                    <a:pt x="70" y="96"/>
                  </a:lnTo>
                  <a:lnTo>
                    <a:pt x="86" y="86"/>
                  </a:lnTo>
                  <a:lnTo>
                    <a:pt x="96" y="70"/>
                  </a:lnTo>
                  <a:lnTo>
                    <a:pt x="100" y="50"/>
                  </a:lnTo>
                </a:path>
              </a:pathLst>
            </a:custGeom>
            <a:solidFill>
              <a:srgbClr val="00CC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0357" name="Freeform 53"/>
          <p:cNvSpPr>
            <a:spLocks/>
          </p:cNvSpPr>
          <p:nvPr/>
        </p:nvSpPr>
        <p:spPr bwMode="auto">
          <a:xfrm>
            <a:off x="8937625" y="52292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  <a:close/>
              </a:path>
            </a:pathLst>
          </a:custGeom>
          <a:solidFill>
            <a:srgbClr val="33CC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0358" name="Freeform 54"/>
          <p:cNvSpPr>
            <a:spLocks/>
          </p:cNvSpPr>
          <p:nvPr/>
        </p:nvSpPr>
        <p:spPr bwMode="auto">
          <a:xfrm>
            <a:off x="8937625" y="52292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</a:path>
            </a:pathLst>
          </a:custGeom>
          <a:solidFill>
            <a:srgbClr val="33CCC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0359" name="Freeform 55"/>
          <p:cNvSpPr>
            <a:spLocks/>
          </p:cNvSpPr>
          <p:nvPr/>
        </p:nvSpPr>
        <p:spPr bwMode="auto">
          <a:xfrm>
            <a:off x="9026526" y="2552700"/>
            <a:ext cx="79375" cy="114300"/>
          </a:xfrm>
          <a:custGeom>
            <a:avLst/>
            <a:gdLst/>
            <a:ahLst/>
            <a:cxnLst>
              <a:cxn ang="0">
                <a:pos x="18" y="32"/>
              </a:cxn>
              <a:cxn ang="0">
                <a:pos x="20" y="26"/>
              </a:cxn>
              <a:cxn ang="0">
                <a:pos x="22" y="18"/>
              </a:cxn>
              <a:cxn ang="0">
                <a:pos x="24" y="12"/>
              </a:cxn>
              <a:cxn ang="0">
                <a:pos x="28" y="6"/>
              </a:cxn>
              <a:cxn ang="0">
                <a:pos x="32" y="4"/>
              </a:cxn>
              <a:cxn ang="0">
                <a:pos x="38" y="2"/>
              </a:cxn>
              <a:cxn ang="0">
                <a:pos x="40" y="2"/>
              </a:cxn>
              <a:cxn ang="0">
                <a:pos x="42" y="2"/>
              </a:cxn>
              <a:cxn ang="0">
                <a:pos x="40" y="4"/>
              </a:cxn>
              <a:cxn ang="0">
                <a:pos x="40" y="4"/>
              </a:cxn>
              <a:cxn ang="0">
                <a:pos x="38" y="6"/>
              </a:cxn>
              <a:cxn ang="0">
                <a:pos x="38" y="8"/>
              </a:cxn>
              <a:cxn ang="0">
                <a:pos x="38" y="12"/>
              </a:cxn>
              <a:cxn ang="0">
                <a:pos x="40" y="14"/>
              </a:cxn>
              <a:cxn ang="0">
                <a:pos x="44" y="14"/>
              </a:cxn>
              <a:cxn ang="0">
                <a:pos x="46" y="14"/>
              </a:cxn>
              <a:cxn ang="0">
                <a:pos x="46" y="12"/>
              </a:cxn>
              <a:cxn ang="0">
                <a:pos x="48" y="12"/>
              </a:cxn>
              <a:cxn ang="0">
                <a:pos x="50" y="8"/>
              </a:cxn>
              <a:cxn ang="0">
                <a:pos x="48" y="4"/>
              </a:cxn>
              <a:cxn ang="0">
                <a:pos x="46" y="2"/>
              </a:cxn>
              <a:cxn ang="0">
                <a:pos x="42" y="0"/>
              </a:cxn>
              <a:cxn ang="0">
                <a:pos x="38" y="0"/>
              </a:cxn>
              <a:cxn ang="0">
                <a:pos x="32" y="0"/>
              </a:cxn>
              <a:cxn ang="0">
                <a:pos x="28" y="2"/>
              </a:cxn>
              <a:cxn ang="0">
                <a:pos x="24" y="6"/>
              </a:cxn>
              <a:cxn ang="0">
                <a:pos x="22" y="10"/>
              </a:cxn>
              <a:cxn ang="0">
                <a:pos x="20" y="14"/>
              </a:cxn>
              <a:cxn ang="0">
                <a:pos x="18" y="18"/>
              </a:cxn>
              <a:cxn ang="0">
                <a:pos x="18" y="18"/>
              </a:cxn>
              <a:cxn ang="0">
                <a:pos x="18" y="0"/>
              </a:cxn>
              <a:cxn ang="0">
                <a:pos x="0" y="2"/>
              </a:cxn>
              <a:cxn ang="0">
                <a:pos x="0" y="6"/>
              </a:cxn>
              <a:cxn ang="0">
                <a:pos x="4" y="6"/>
              </a:cxn>
              <a:cxn ang="0">
                <a:pos x="8" y="8"/>
              </a:cxn>
              <a:cxn ang="0">
                <a:pos x="10" y="10"/>
              </a:cxn>
              <a:cxn ang="0">
                <a:pos x="10" y="14"/>
              </a:cxn>
              <a:cxn ang="0">
                <a:pos x="10" y="60"/>
              </a:cxn>
              <a:cxn ang="0">
                <a:pos x="10" y="64"/>
              </a:cxn>
              <a:cxn ang="0">
                <a:pos x="10" y="66"/>
              </a:cxn>
              <a:cxn ang="0">
                <a:pos x="8" y="68"/>
              </a:cxn>
              <a:cxn ang="0">
                <a:pos x="4" y="68"/>
              </a:cxn>
              <a:cxn ang="0">
                <a:pos x="0" y="68"/>
              </a:cxn>
              <a:cxn ang="0">
                <a:pos x="0" y="72"/>
              </a:cxn>
              <a:cxn ang="0">
                <a:pos x="4" y="72"/>
              </a:cxn>
              <a:cxn ang="0">
                <a:pos x="10" y="72"/>
              </a:cxn>
              <a:cxn ang="0">
                <a:pos x="14" y="72"/>
              </a:cxn>
              <a:cxn ang="0">
                <a:pos x="20" y="72"/>
              </a:cxn>
              <a:cxn ang="0">
                <a:pos x="28" y="72"/>
              </a:cxn>
              <a:cxn ang="0">
                <a:pos x="32" y="72"/>
              </a:cxn>
              <a:cxn ang="0">
                <a:pos x="32" y="68"/>
              </a:cxn>
              <a:cxn ang="0">
                <a:pos x="26" y="68"/>
              </a:cxn>
              <a:cxn ang="0">
                <a:pos x="22" y="66"/>
              </a:cxn>
              <a:cxn ang="0">
                <a:pos x="20" y="64"/>
              </a:cxn>
              <a:cxn ang="0">
                <a:pos x="18" y="60"/>
              </a:cxn>
              <a:cxn ang="0">
                <a:pos x="18" y="32"/>
              </a:cxn>
            </a:cxnLst>
            <a:rect l="0" t="0" r="r" b="b"/>
            <a:pathLst>
              <a:path w="50" h="72">
                <a:moveTo>
                  <a:pt x="18" y="32"/>
                </a:moveTo>
                <a:lnTo>
                  <a:pt x="20" y="26"/>
                </a:lnTo>
                <a:lnTo>
                  <a:pt x="22" y="18"/>
                </a:lnTo>
                <a:lnTo>
                  <a:pt x="24" y="12"/>
                </a:lnTo>
                <a:lnTo>
                  <a:pt x="28" y="6"/>
                </a:lnTo>
                <a:lnTo>
                  <a:pt x="32" y="4"/>
                </a:lnTo>
                <a:lnTo>
                  <a:pt x="38" y="2"/>
                </a:lnTo>
                <a:lnTo>
                  <a:pt x="40" y="2"/>
                </a:lnTo>
                <a:lnTo>
                  <a:pt x="42" y="2"/>
                </a:lnTo>
                <a:lnTo>
                  <a:pt x="40" y="4"/>
                </a:lnTo>
                <a:lnTo>
                  <a:pt x="40" y="4"/>
                </a:lnTo>
                <a:lnTo>
                  <a:pt x="38" y="6"/>
                </a:lnTo>
                <a:lnTo>
                  <a:pt x="38" y="8"/>
                </a:lnTo>
                <a:lnTo>
                  <a:pt x="38" y="12"/>
                </a:lnTo>
                <a:lnTo>
                  <a:pt x="40" y="14"/>
                </a:lnTo>
                <a:lnTo>
                  <a:pt x="44" y="14"/>
                </a:lnTo>
                <a:lnTo>
                  <a:pt x="46" y="14"/>
                </a:lnTo>
                <a:lnTo>
                  <a:pt x="46" y="12"/>
                </a:lnTo>
                <a:lnTo>
                  <a:pt x="48" y="12"/>
                </a:lnTo>
                <a:lnTo>
                  <a:pt x="50" y="8"/>
                </a:lnTo>
                <a:lnTo>
                  <a:pt x="48" y="4"/>
                </a:lnTo>
                <a:lnTo>
                  <a:pt x="46" y="2"/>
                </a:lnTo>
                <a:lnTo>
                  <a:pt x="42" y="0"/>
                </a:lnTo>
                <a:lnTo>
                  <a:pt x="38" y="0"/>
                </a:lnTo>
                <a:lnTo>
                  <a:pt x="32" y="0"/>
                </a:lnTo>
                <a:lnTo>
                  <a:pt x="28" y="2"/>
                </a:lnTo>
                <a:lnTo>
                  <a:pt x="24" y="6"/>
                </a:lnTo>
                <a:lnTo>
                  <a:pt x="22" y="10"/>
                </a:lnTo>
                <a:lnTo>
                  <a:pt x="20" y="14"/>
                </a:lnTo>
                <a:lnTo>
                  <a:pt x="18" y="18"/>
                </a:lnTo>
                <a:lnTo>
                  <a:pt x="18" y="18"/>
                </a:lnTo>
                <a:lnTo>
                  <a:pt x="18" y="0"/>
                </a:lnTo>
                <a:lnTo>
                  <a:pt x="0" y="2"/>
                </a:lnTo>
                <a:lnTo>
                  <a:pt x="0" y="6"/>
                </a:lnTo>
                <a:lnTo>
                  <a:pt x="4" y="6"/>
                </a:lnTo>
                <a:lnTo>
                  <a:pt x="8" y="8"/>
                </a:lnTo>
                <a:lnTo>
                  <a:pt x="10" y="10"/>
                </a:lnTo>
                <a:lnTo>
                  <a:pt x="10" y="14"/>
                </a:lnTo>
                <a:lnTo>
                  <a:pt x="10" y="60"/>
                </a:lnTo>
                <a:lnTo>
                  <a:pt x="10" y="64"/>
                </a:lnTo>
                <a:lnTo>
                  <a:pt x="10" y="66"/>
                </a:lnTo>
                <a:lnTo>
                  <a:pt x="8" y="68"/>
                </a:lnTo>
                <a:lnTo>
                  <a:pt x="4" y="68"/>
                </a:lnTo>
                <a:lnTo>
                  <a:pt x="0" y="68"/>
                </a:lnTo>
                <a:lnTo>
                  <a:pt x="0" y="72"/>
                </a:lnTo>
                <a:lnTo>
                  <a:pt x="4" y="72"/>
                </a:lnTo>
                <a:lnTo>
                  <a:pt x="10" y="72"/>
                </a:lnTo>
                <a:lnTo>
                  <a:pt x="14" y="72"/>
                </a:lnTo>
                <a:lnTo>
                  <a:pt x="20" y="72"/>
                </a:lnTo>
                <a:lnTo>
                  <a:pt x="28" y="72"/>
                </a:lnTo>
                <a:lnTo>
                  <a:pt x="32" y="72"/>
                </a:lnTo>
                <a:lnTo>
                  <a:pt x="32" y="68"/>
                </a:lnTo>
                <a:lnTo>
                  <a:pt x="26" y="68"/>
                </a:lnTo>
                <a:lnTo>
                  <a:pt x="22" y="66"/>
                </a:lnTo>
                <a:lnTo>
                  <a:pt x="20" y="64"/>
                </a:lnTo>
                <a:lnTo>
                  <a:pt x="18" y="60"/>
                </a:lnTo>
                <a:lnTo>
                  <a:pt x="18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0360" name="Freeform 56"/>
          <p:cNvSpPr>
            <a:spLocks noEditPoints="1"/>
          </p:cNvSpPr>
          <p:nvPr/>
        </p:nvSpPr>
        <p:spPr bwMode="auto">
          <a:xfrm>
            <a:off x="9118601" y="2549525"/>
            <a:ext cx="104775" cy="120650"/>
          </a:xfrm>
          <a:custGeom>
            <a:avLst/>
            <a:gdLst/>
            <a:ahLst/>
            <a:cxnLst>
              <a:cxn ang="0">
                <a:pos x="66" y="38"/>
              </a:cxn>
              <a:cxn ang="0">
                <a:pos x="62" y="20"/>
              </a:cxn>
              <a:cxn ang="0">
                <a:pos x="50" y="6"/>
              </a:cxn>
              <a:cxn ang="0">
                <a:pos x="32" y="0"/>
              </a:cxn>
              <a:cxn ang="0">
                <a:pos x="16" y="6"/>
              </a:cxn>
              <a:cxn ang="0">
                <a:pos x="4" y="20"/>
              </a:cxn>
              <a:cxn ang="0">
                <a:pos x="0" y="38"/>
              </a:cxn>
              <a:cxn ang="0">
                <a:pos x="4" y="58"/>
              </a:cxn>
              <a:cxn ang="0">
                <a:pos x="16" y="70"/>
              </a:cxn>
              <a:cxn ang="0">
                <a:pos x="32" y="76"/>
              </a:cxn>
              <a:cxn ang="0">
                <a:pos x="50" y="70"/>
              </a:cxn>
              <a:cxn ang="0">
                <a:pos x="62" y="58"/>
              </a:cxn>
              <a:cxn ang="0">
                <a:pos x="66" y="38"/>
              </a:cxn>
              <a:cxn ang="0">
                <a:pos x="32" y="72"/>
              </a:cxn>
              <a:cxn ang="0">
                <a:pos x="26" y="70"/>
              </a:cxn>
              <a:cxn ang="0">
                <a:pos x="18" y="68"/>
              </a:cxn>
              <a:cxn ang="0">
                <a:pos x="14" y="62"/>
              </a:cxn>
              <a:cxn ang="0">
                <a:pos x="12" y="54"/>
              </a:cxn>
              <a:cxn ang="0">
                <a:pos x="10" y="46"/>
              </a:cxn>
              <a:cxn ang="0">
                <a:pos x="10" y="38"/>
              </a:cxn>
              <a:cxn ang="0">
                <a:pos x="10" y="30"/>
              </a:cxn>
              <a:cxn ang="0">
                <a:pos x="12" y="22"/>
              </a:cxn>
              <a:cxn ang="0">
                <a:pos x="14" y="14"/>
              </a:cxn>
              <a:cxn ang="0">
                <a:pos x="18" y="10"/>
              </a:cxn>
              <a:cxn ang="0">
                <a:pos x="22" y="6"/>
              </a:cxn>
              <a:cxn ang="0">
                <a:pos x="26" y="4"/>
              </a:cxn>
              <a:cxn ang="0">
                <a:pos x="32" y="4"/>
              </a:cxn>
              <a:cxn ang="0">
                <a:pos x="40" y="4"/>
              </a:cxn>
              <a:cxn ang="0">
                <a:pos x="46" y="8"/>
              </a:cxn>
              <a:cxn ang="0">
                <a:pos x="50" y="14"/>
              </a:cxn>
              <a:cxn ang="0">
                <a:pos x="54" y="20"/>
              </a:cxn>
              <a:cxn ang="0">
                <a:pos x="54" y="26"/>
              </a:cxn>
              <a:cxn ang="0">
                <a:pos x="56" y="32"/>
              </a:cxn>
              <a:cxn ang="0">
                <a:pos x="56" y="38"/>
              </a:cxn>
              <a:cxn ang="0">
                <a:pos x="56" y="42"/>
              </a:cxn>
              <a:cxn ang="0">
                <a:pos x="54" y="48"/>
              </a:cxn>
              <a:cxn ang="0">
                <a:pos x="54" y="56"/>
              </a:cxn>
              <a:cxn ang="0">
                <a:pos x="50" y="62"/>
              </a:cxn>
              <a:cxn ang="0">
                <a:pos x="46" y="66"/>
              </a:cxn>
              <a:cxn ang="0">
                <a:pos x="42" y="70"/>
              </a:cxn>
              <a:cxn ang="0">
                <a:pos x="38" y="72"/>
              </a:cxn>
              <a:cxn ang="0">
                <a:pos x="32" y="72"/>
              </a:cxn>
            </a:cxnLst>
            <a:rect l="0" t="0" r="r" b="b"/>
            <a:pathLst>
              <a:path w="66" h="76">
                <a:moveTo>
                  <a:pt x="66" y="38"/>
                </a:moveTo>
                <a:lnTo>
                  <a:pt x="62" y="20"/>
                </a:lnTo>
                <a:lnTo>
                  <a:pt x="50" y="6"/>
                </a:lnTo>
                <a:lnTo>
                  <a:pt x="32" y="0"/>
                </a:lnTo>
                <a:lnTo>
                  <a:pt x="16" y="6"/>
                </a:lnTo>
                <a:lnTo>
                  <a:pt x="4" y="20"/>
                </a:lnTo>
                <a:lnTo>
                  <a:pt x="0" y="38"/>
                </a:lnTo>
                <a:lnTo>
                  <a:pt x="4" y="58"/>
                </a:lnTo>
                <a:lnTo>
                  <a:pt x="16" y="70"/>
                </a:lnTo>
                <a:lnTo>
                  <a:pt x="32" y="76"/>
                </a:lnTo>
                <a:lnTo>
                  <a:pt x="50" y="70"/>
                </a:lnTo>
                <a:lnTo>
                  <a:pt x="62" y="58"/>
                </a:lnTo>
                <a:lnTo>
                  <a:pt x="66" y="38"/>
                </a:lnTo>
                <a:close/>
                <a:moveTo>
                  <a:pt x="32" y="72"/>
                </a:moveTo>
                <a:lnTo>
                  <a:pt x="26" y="70"/>
                </a:lnTo>
                <a:lnTo>
                  <a:pt x="18" y="68"/>
                </a:lnTo>
                <a:lnTo>
                  <a:pt x="14" y="62"/>
                </a:lnTo>
                <a:lnTo>
                  <a:pt x="12" y="54"/>
                </a:lnTo>
                <a:lnTo>
                  <a:pt x="10" y="46"/>
                </a:lnTo>
                <a:lnTo>
                  <a:pt x="10" y="38"/>
                </a:lnTo>
                <a:lnTo>
                  <a:pt x="10" y="30"/>
                </a:lnTo>
                <a:lnTo>
                  <a:pt x="12" y="22"/>
                </a:lnTo>
                <a:lnTo>
                  <a:pt x="14" y="14"/>
                </a:lnTo>
                <a:lnTo>
                  <a:pt x="18" y="10"/>
                </a:lnTo>
                <a:lnTo>
                  <a:pt x="22" y="6"/>
                </a:lnTo>
                <a:lnTo>
                  <a:pt x="26" y="4"/>
                </a:lnTo>
                <a:lnTo>
                  <a:pt x="32" y="4"/>
                </a:lnTo>
                <a:lnTo>
                  <a:pt x="40" y="4"/>
                </a:lnTo>
                <a:lnTo>
                  <a:pt x="46" y="8"/>
                </a:lnTo>
                <a:lnTo>
                  <a:pt x="50" y="14"/>
                </a:lnTo>
                <a:lnTo>
                  <a:pt x="54" y="20"/>
                </a:lnTo>
                <a:lnTo>
                  <a:pt x="54" y="26"/>
                </a:lnTo>
                <a:lnTo>
                  <a:pt x="56" y="32"/>
                </a:lnTo>
                <a:lnTo>
                  <a:pt x="56" y="38"/>
                </a:lnTo>
                <a:lnTo>
                  <a:pt x="56" y="42"/>
                </a:lnTo>
                <a:lnTo>
                  <a:pt x="54" y="48"/>
                </a:lnTo>
                <a:lnTo>
                  <a:pt x="54" y="56"/>
                </a:lnTo>
                <a:lnTo>
                  <a:pt x="50" y="62"/>
                </a:lnTo>
                <a:lnTo>
                  <a:pt x="46" y="66"/>
                </a:lnTo>
                <a:lnTo>
                  <a:pt x="42" y="70"/>
                </a:lnTo>
                <a:lnTo>
                  <a:pt x="38" y="72"/>
                </a:lnTo>
                <a:lnTo>
                  <a:pt x="32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0361" name="Freeform 57"/>
          <p:cNvSpPr>
            <a:spLocks noEditPoints="1"/>
          </p:cNvSpPr>
          <p:nvPr/>
        </p:nvSpPr>
        <p:spPr bwMode="auto">
          <a:xfrm>
            <a:off x="9245601" y="2549525"/>
            <a:ext cx="104775" cy="120650"/>
          </a:xfrm>
          <a:custGeom>
            <a:avLst/>
            <a:gdLst/>
            <a:ahLst/>
            <a:cxnLst>
              <a:cxn ang="0">
                <a:pos x="66" y="38"/>
              </a:cxn>
              <a:cxn ang="0">
                <a:pos x="62" y="20"/>
              </a:cxn>
              <a:cxn ang="0">
                <a:pos x="50" y="6"/>
              </a:cxn>
              <a:cxn ang="0">
                <a:pos x="32" y="0"/>
              </a:cxn>
              <a:cxn ang="0">
                <a:pos x="16" y="6"/>
              </a:cxn>
              <a:cxn ang="0">
                <a:pos x="4" y="20"/>
              </a:cxn>
              <a:cxn ang="0">
                <a:pos x="0" y="38"/>
              </a:cxn>
              <a:cxn ang="0">
                <a:pos x="4" y="58"/>
              </a:cxn>
              <a:cxn ang="0">
                <a:pos x="16" y="70"/>
              </a:cxn>
              <a:cxn ang="0">
                <a:pos x="32" y="76"/>
              </a:cxn>
              <a:cxn ang="0">
                <a:pos x="50" y="70"/>
              </a:cxn>
              <a:cxn ang="0">
                <a:pos x="62" y="58"/>
              </a:cxn>
              <a:cxn ang="0">
                <a:pos x="66" y="38"/>
              </a:cxn>
              <a:cxn ang="0">
                <a:pos x="32" y="72"/>
              </a:cxn>
              <a:cxn ang="0">
                <a:pos x="26" y="70"/>
              </a:cxn>
              <a:cxn ang="0">
                <a:pos x="18" y="68"/>
              </a:cxn>
              <a:cxn ang="0">
                <a:pos x="14" y="62"/>
              </a:cxn>
              <a:cxn ang="0">
                <a:pos x="12" y="54"/>
              </a:cxn>
              <a:cxn ang="0">
                <a:pos x="10" y="46"/>
              </a:cxn>
              <a:cxn ang="0">
                <a:pos x="10" y="38"/>
              </a:cxn>
              <a:cxn ang="0">
                <a:pos x="10" y="30"/>
              </a:cxn>
              <a:cxn ang="0">
                <a:pos x="12" y="22"/>
              </a:cxn>
              <a:cxn ang="0">
                <a:pos x="14" y="14"/>
              </a:cxn>
              <a:cxn ang="0">
                <a:pos x="18" y="10"/>
              </a:cxn>
              <a:cxn ang="0">
                <a:pos x="22" y="6"/>
              </a:cxn>
              <a:cxn ang="0">
                <a:pos x="26" y="4"/>
              </a:cxn>
              <a:cxn ang="0">
                <a:pos x="32" y="4"/>
              </a:cxn>
              <a:cxn ang="0">
                <a:pos x="40" y="4"/>
              </a:cxn>
              <a:cxn ang="0">
                <a:pos x="46" y="8"/>
              </a:cxn>
              <a:cxn ang="0">
                <a:pos x="50" y="14"/>
              </a:cxn>
              <a:cxn ang="0">
                <a:pos x="54" y="20"/>
              </a:cxn>
              <a:cxn ang="0">
                <a:pos x="54" y="26"/>
              </a:cxn>
              <a:cxn ang="0">
                <a:pos x="56" y="32"/>
              </a:cxn>
              <a:cxn ang="0">
                <a:pos x="56" y="38"/>
              </a:cxn>
              <a:cxn ang="0">
                <a:pos x="56" y="42"/>
              </a:cxn>
              <a:cxn ang="0">
                <a:pos x="54" y="48"/>
              </a:cxn>
              <a:cxn ang="0">
                <a:pos x="54" y="56"/>
              </a:cxn>
              <a:cxn ang="0">
                <a:pos x="50" y="62"/>
              </a:cxn>
              <a:cxn ang="0">
                <a:pos x="46" y="66"/>
              </a:cxn>
              <a:cxn ang="0">
                <a:pos x="42" y="70"/>
              </a:cxn>
              <a:cxn ang="0">
                <a:pos x="38" y="72"/>
              </a:cxn>
              <a:cxn ang="0">
                <a:pos x="32" y="72"/>
              </a:cxn>
            </a:cxnLst>
            <a:rect l="0" t="0" r="r" b="b"/>
            <a:pathLst>
              <a:path w="66" h="76">
                <a:moveTo>
                  <a:pt x="66" y="38"/>
                </a:moveTo>
                <a:lnTo>
                  <a:pt x="62" y="20"/>
                </a:lnTo>
                <a:lnTo>
                  <a:pt x="50" y="6"/>
                </a:lnTo>
                <a:lnTo>
                  <a:pt x="32" y="0"/>
                </a:lnTo>
                <a:lnTo>
                  <a:pt x="16" y="6"/>
                </a:lnTo>
                <a:lnTo>
                  <a:pt x="4" y="20"/>
                </a:lnTo>
                <a:lnTo>
                  <a:pt x="0" y="38"/>
                </a:lnTo>
                <a:lnTo>
                  <a:pt x="4" y="58"/>
                </a:lnTo>
                <a:lnTo>
                  <a:pt x="16" y="70"/>
                </a:lnTo>
                <a:lnTo>
                  <a:pt x="32" y="76"/>
                </a:lnTo>
                <a:lnTo>
                  <a:pt x="50" y="70"/>
                </a:lnTo>
                <a:lnTo>
                  <a:pt x="62" y="58"/>
                </a:lnTo>
                <a:lnTo>
                  <a:pt x="66" y="38"/>
                </a:lnTo>
                <a:close/>
                <a:moveTo>
                  <a:pt x="32" y="72"/>
                </a:moveTo>
                <a:lnTo>
                  <a:pt x="26" y="70"/>
                </a:lnTo>
                <a:lnTo>
                  <a:pt x="18" y="68"/>
                </a:lnTo>
                <a:lnTo>
                  <a:pt x="14" y="62"/>
                </a:lnTo>
                <a:lnTo>
                  <a:pt x="12" y="54"/>
                </a:lnTo>
                <a:lnTo>
                  <a:pt x="10" y="46"/>
                </a:lnTo>
                <a:lnTo>
                  <a:pt x="10" y="38"/>
                </a:lnTo>
                <a:lnTo>
                  <a:pt x="10" y="30"/>
                </a:lnTo>
                <a:lnTo>
                  <a:pt x="12" y="22"/>
                </a:lnTo>
                <a:lnTo>
                  <a:pt x="14" y="14"/>
                </a:lnTo>
                <a:lnTo>
                  <a:pt x="18" y="10"/>
                </a:lnTo>
                <a:lnTo>
                  <a:pt x="22" y="6"/>
                </a:lnTo>
                <a:lnTo>
                  <a:pt x="26" y="4"/>
                </a:lnTo>
                <a:lnTo>
                  <a:pt x="32" y="4"/>
                </a:lnTo>
                <a:lnTo>
                  <a:pt x="40" y="4"/>
                </a:lnTo>
                <a:lnTo>
                  <a:pt x="46" y="8"/>
                </a:lnTo>
                <a:lnTo>
                  <a:pt x="50" y="14"/>
                </a:lnTo>
                <a:lnTo>
                  <a:pt x="54" y="20"/>
                </a:lnTo>
                <a:lnTo>
                  <a:pt x="54" y="26"/>
                </a:lnTo>
                <a:lnTo>
                  <a:pt x="56" y="32"/>
                </a:lnTo>
                <a:lnTo>
                  <a:pt x="56" y="38"/>
                </a:lnTo>
                <a:lnTo>
                  <a:pt x="56" y="42"/>
                </a:lnTo>
                <a:lnTo>
                  <a:pt x="54" y="48"/>
                </a:lnTo>
                <a:lnTo>
                  <a:pt x="54" y="56"/>
                </a:lnTo>
                <a:lnTo>
                  <a:pt x="50" y="62"/>
                </a:lnTo>
                <a:lnTo>
                  <a:pt x="46" y="66"/>
                </a:lnTo>
                <a:lnTo>
                  <a:pt x="42" y="70"/>
                </a:lnTo>
                <a:lnTo>
                  <a:pt x="38" y="72"/>
                </a:lnTo>
                <a:lnTo>
                  <a:pt x="32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0362" name="Freeform 58"/>
          <p:cNvSpPr>
            <a:spLocks/>
          </p:cNvSpPr>
          <p:nvPr/>
        </p:nvSpPr>
        <p:spPr bwMode="auto">
          <a:xfrm>
            <a:off x="9359901" y="2505075"/>
            <a:ext cx="79375" cy="165100"/>
          </a:xfrm>
          <a:custGeom>
            <a:avLst/>
            <a:gdLst/>
            <a:ahLst/>
            <a:cxnLst>
              <a:cxn ang="0">
                <a:pos x="24" y="36"/>
              </a:cxn>
              <a:cxn ang="0">
                <a:pos x="46" y="36"/>
              </a:cxn>
              <a:cxn ang="0">
                <a:pos x="46" y="30"/>
              </a:cxn>
              <a:cxn ang="0">
                <a:pos x="24" y="30"/>
              </a:cxn>
              <a:cxn ang="0">
                <a:pos x="24" y="0"/>
              </a:cxn>
              <a:cxn ang="0">
                <a:pos x="20" y="0"/>
              </a:cxn>
              <a:cxn ang="0">
                <a:pos x="18" y="16"/>
              </a:cxn>
              <a:cxn ang="0">
                <a:pos x="12" y="28"/>
              </a:cxn>
              <a:cxn ang="0">
                <a:pos x="0" y="32"/>
              </a:cxn>
              <a:cxn ang="0">
                <a:pos x="0" y="36"/>
              </a:cxn>
              <a:cxn ang="0">
                <a:pos x="14" y="36"/>
              </a:cxn>
              <a:cxn ang="0">
                <a:pos x="14" y="82"/>
              </a:cxn>
              <a:cxn ang="0">
                <a:pos x="14" y="84"/>
              </a:cxn>
              <a:cxn ang="0">
                <a:pos x="14" y="86"/>
              </a:cxn>
              <a:cxn ang="0">
                <a:pos x="16" y="90"/>
              </a:cxn>
              <a:cxn ang="0">
                <a:pos x="16" y="94"/>
              </a:cxn>
              <a:cxn ang="0">
                <a:pos x="20" y="98"/>
              </a:cxn>
              <a:cxn ang="0">
                <a:pos x="22" y="100"/>
              </a:cxn>
              <a:cxn ang="0">
                <a:pos x="28" y="102"/>
              </a:cxn>
              <a:cxn ang="0">
                <a:pos x="34" y="104"/>
              </a:cxn>
              <a:cxn ang="0">
                <a:pos x="40" y="102"/>
              </a:cxn>
              <a:cxn ang="0">
                <a:pos x="44" y="100"/>
              </a:cxn>
              <a:cxn ang="0">
                <a:pos x="46" y="94"/>
              </a:cxn>
              <a:cxn ang="0">
                <a:pos x="48" y="88"/>
              </a:cxn>
              <a:cxn ang="0">
                <a:pos x="50" y="82"/>
              </a:cxn>
              <a:cxn ang="0">
                <a:pos x="50" y="72"/>
              </a:cxn>
              <a:cxn ang="0">
                <a:pos x="46" y="72"/>
              </a:cxn>
              <a:cxn ang="0">
                <a:pos x="46" y="82"/>
              </a:cxn>
              <a:cxn ang="0">
                <a:pos x="46" y="90"/>
              </a:cxn>
              <a:cxn ang="0">
                <a:pos x="42" y="96"/>
              </a:cxn>
              <a:cxn ang="0">
                <a:pos x="40" y="98"/>
              </a:cxn>
              <a:cxn ang="0">
                <a:pos x="34" y="100"/>
              </a:cxn>
              <a:cxn ang="0">
                <a:pos x="32" y="100"/>
              </a:cxn>
              <a:cxn ang="0">
                <a:pos x="30" y="98"/>
              </a:cxn>
              <a:cxn ang="0">
                <a:pos x="28" y="96"/>
              </a:cxn>
              <a:cxn ang="0">
                <a:pos x="26" y="94"/>
              </a:cxn>
              <a:cxn ang="0">
                <a:pos x="24" y="88"/>
              </a:cxn>
              <a:cxn ang="0">
                <a:pos x="24" y="82"/>
              </a:cxn>
              <a:cxn ang="0">
                <a:pos x="24" y="36"/>
              </a:cxn>
            </a:cxnLst>
            <a:rect l="0" t="0" r="r" b="b"/>
            <a:pathLst>
              <a:path w="50" h="104">
                <a:moveTo>
                  <a:pt x="24" y="36"/>
                </a:moveTo>
                <a:lnTo>
                  <a:pt x="46" y="36"/>
                </a:lnTo>
                <a:lnTo>
                  <a:pt x="46" y="30"/>
                </a:lnTo>
                <a:lnTo>
                  <a:pt x="24" y="30"/>
                </a:lnTo>
                <a:lnTo>
                  <a:pt x="24" y="0"/>
                </a:lnTo>
                <a:lnTo>
                  <a:pt x="20" y="0"/>
                </a:lnTo>
                <a:lnTo>
                  <a:pt x="18" y="16"/>
                </a:lnTo>
                <a:lnTo>
                  <a:pt x="12" y="28"/>
                </a:lnTo>
                <a:lnTo>
                  <a:pt x="0" y="32"/>
                </a:lnTo>
                <a:lnTo>
                  <a:pt x="0" y="36"/>
                </a:lnTo>
                <a:lnTo>
                  <a:pt x="14" y="36"/>
                </a:lnTo>
                <a:lnTo>
                  <a:pt x="14" y="82"/>
                </a:lnTo>
                <a:lnTo>
                  <a:pt x="14" y="84"/>
                </a:lnTo>
                <a:lnTo>
                  <a:pt x="14" y="86"/>
                </a:lnTo>
                <a:lnTo>
                  <a:pt x="16" y="90"/>
                </a:lnTo>
                <a:lnTo>
                  <a:pt x="16" y="94"/>
                </a:lnTo>
                <a:lnTo>
                  <a:pt x="20" y="98"/>
                </a:lnTo>
                <a:lnTo>
                  <a:pt x="22" y="100"/>
                </a:lnTo>
                <a:lnTo>
                  <a:pt x="28" y="102"/>
                </a:lnTo>
                <a:lnTo>
                  <a:pt x="34" y="104"/>
                </a:lnTo>
                <a:lnTo>
                  <a:pt x="40" y="102"/>
                </a:lnTo>
                <a:lnTo>
                  <a:pt x="44" y="100"/>
                </a:lnTo>
                <a:lnTo>
                  <a:pt x="46" y="94"/>
                </a:lnTo>
                <a:lnTo>
                  <a:pt x="48" y="88"/>
                </a:lnTo>
                <a:lnTo>
                  <a:pt x="50" y="82"/>
                </a:lnTo>
                <a:lnTo>
                  <a:pt x="50" y="72"/>
                </a:lnTo>
                <a:lnTo>
                  <a:pt x="46" y="72"/>
                </a:lnTo>
                <a:lnTo>
                  <a:pt x="46" y="82"/>
                </a:lnTo>
                <a:lnTo>
                  <a:pt x="46" y="90"/>
                </a:lnTo>
                <a:lnTo>
                  <a:pt x="42" y="96"/>
                </a:lnTo>
                <a:lnTo>
                  <a:pt x="40" y="98"/>
                </a:lnTo>
                <a:lnTo>
                  <a:pt x="34" y="100"/>
                </a:lnTo>
                <a:lnTo>
                  <a:pt x="32" y="100"/>
                </a:lnTo>
                <a:lnTo>
                  <a:pt x="30" y="98"/>
                </a:lnTo>
                <a:lnTo>
                  <a:pt x="28" y="96"/>
                </a:lnTo>
                <a:lnTo>
                  <a:pt x="26" y="94"/>
                </a:lnTo>
                <a:lnTo>
                  <a:pt x="24" y="88"/>
                </a:lnTo>
                <a:lnTo>
                  <a:pt x="24" y="82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0363" name="Freeform 59"/>
          <p:cNvSpPr>
            <a:spLocks/>
          </p:cNvSpPr>
          <p:nvPr/>
        </p:nvSpPr>
        <p:spPr bwMode="auto">
          <a:xfrm>
            <a:off x="9537701" y="2552701"/>
            <a:ext cx="104775" cy="117475"/>
          </a:xfrm>
          <a:custGeom>
            <a:avLst/>
            <a:gdLst/>
            <a:ahLst/>
            <a:cxnLst>
              <a:cxn ang="0">
                <a:pos x="54" y="6"/>
              </a:cxn>
              <a:cxn ang="0">
                <a:pos x="52" y="12"/>
              </a:cxn>
              <a:cxn ang="0">
                <a:pos x="54" y="18"/>
              </a:cxn>
              <a:cxn ang="0">
                <a:pos x="62" y="16"/>
              </a:cxn>
              <a:cxn ang="0">
                <a:pos x="66" y="10"/>
              </a:cxn>
              <a:cxn ang="0">
                <a:pos x="62" y="2"/>
              </a:cxn>
              <a:cxn ang="0">
                <a:pos x="52" y="0"/>
              </a:cxn>
              <a:cxn ang="0">
                <a:pos x="42" y="2"/>
              </a:cxn>
              <a:cxn ang="0">
                <a:pos x="30" y="12"/>
              </a:cxn>
              <a:cxn ang="0">
                <a:pos x="26" y="2"/>
              </a:cxn>
              <a:cxn ang="0">
                <a:pos x="16" y="0"/>
              </a:cxn>
              <a:cxn ang="0">
                <a:pos x="8" y="2"/>
              </a:cxn>
              <a:cxn ang="0">
                <a:pos x="4" y="8"/>
              </a:cxn>
              <a:cxn ang="0">
                <a:pos x="2" y="16"/>
              </a:cxn>
              <a:cxn ang="0">
                <a:pos x="0" y="22"/>
              </a:cxn>
              <a:cxn ang="0">
                <a:pos x="0" y="26"/>
              </a:cxn>
              <a:cxn ang="0">
                <a:pos x="2" y="26"/>
              </a:cxn>
              <a:cxn ang="0">
                <a:pos x="4" y="22"/>
              </a:cxn>
              <a:cxn ang="0">
                <a:pos x="8" y="10"/>
              </a:cxn>
              <a:cxn ang="0">
                <a:pos x="12" y="4"/>
              </a:cxn>
              <a:cxn ang="0">
                <a:pos x="18" y="4"/>
              </a:cxn>
              <a:cxn ang="0">
                <a:pos x="22" y="10"/>
              </a:cxn>
              <a:cxn ang="0">
                <a:pos x="20" y="20"/>
              </a:cxn>
              <a:cxn ang="0">
                <a:pos x="16" y="34"/>
              </a:cxn>
              <a:cxn ang="0">
                <a:pos x="12" y="48"/>
              </a:cxn>
              <a:cxn ang="0">
                <a:pos x="10" y="56"/>
              </a:cxn>
              <a:cxn ang="0">
                <a:pos x="8" y="64"/>
              </a:cxn>
              <a:cxn ang="0">
                <a:pos x="8" y="70"/>
              </a:cxn>
              <a:cxn ang="0">
                <a:pos x="12" y="74"/>
              </a:cxn>
              <a:cxn ang="0">
                <a:pos x="16" y="72"/>
              </a:cxn>
              <a:cxn ang="0">
                <a:pos x="18" y="68"/>
              </a:cxn>
              <a:cxn ang="0">
                <a:pos x="20" y="58"/>
              </a:cxn>
              <a:cxn ang="0">
                <a:pos x="24" y="46"/>
              </a:cxn>
              <a:cxn ang="0">
                <a:pos x="26" y="40"/>
              </a:cxn>
              <a:cxn ang="0">
                <a:pos x="28" y="28"/>
              </a:cxn>
              <a:cxn ang="0">
                <a:pos x="30" y="22"/>
              </a:cxn>
              <a:cxn ang="0">
                <a:pos x="32" y="16"/>
              </a:cxn>
              <a:cxn ang="0">
                <a:pos x="38" y="8"/>
              </a:cxn>
              <a:cxn ang="0">
                <a:pos x="44" y="4"/>
              </a:cxn>
              <a:cxn ang="0">
                <a:pos x="52" y="2"/>
              </a:cxn>
              <a:cxn ang="0">
                <a:pos x="60" y="4"/>
              </a:cxn>
            </a:cxnLst>
            <a:rect l="0" t="0" r="r" b="b"/>
            <a:pathLst>
              <a:path w="66" h="74">
                <a:moveTo>
                  <a:pt x="60" y="4"/>
                </a:moveTo>
                <a:lnTo>
                  <a:pt x="54" y="6"/>
                </a:lnTo>
                <a:lnTo>
                  <a:pt x="52" y="10"/>
                </a:lnTo>
                <a:lnTo>
                  <a:pt x="52" y="12"/>
                </a:lnTo>
                <a:lnTo>
                  <a:pt x="52" y="16"/>
                </a:lnTo>
                <a:lnTo>
                  <a:pt x="54" y="18"/>
                </a:lnTo>
                <a:lnTo>
                  <a:pt x="56" y="18"/>
                </a:lnTo>
                <a:lnTo>
                  <a:pt x="62" y="16"/>
                </a:lnTo>
                <a:lnTo>
                  <a:pt x="64" y="14"/>
                </a:lnTo>
                <a:lnTo>
                  <a:pt x="66" y="10"/>
                </a:lnTo>
                <a:lnTo>
                  <a:pt x="64" y="6"/>
                </a:lnTo>
                <a:lnTo>
                  <a:pt x="62" y="2"/>
                </a:lnTo>
                <a:lnTo>
                  <a:pt x="58" y="0"/>
                </a:lnTo>
                <a:lnTo>
                  <a:pt x="52" y="0"/>
                </a:lnTo>
                <a:lnTo>
                  <a:pt x="46" y="0"/>
                </a:lnTo>
                <a:lnTo>
                  <a:pt x="42" y="2"/>
                </a:lnTo>
                <a:lnTo>
                  <a:pt x="36" y="6"/>
                </a:lnTo>
                <a:lnTo>
                  <a:pt x="30" y="12"/>
                </a:lnTo>
                <a:lnTo>
                  <a:pt x="28" y="6"/>
                </a:lnTo>
                <a:lnTo>
                  <a:pt x="26" y="2"/>
                </a:lnTo>
                <a:lnTo>
                  <a:pt x="22" y="0"/>
                </a:lnTo>
                <a:lnTo>
                  <a:pt x="16" y="0"/>
                </a:lnTo>
                <a:lnTo>
                  <a:pt x="12" y="0"/>
                </a:lnTo>
                <a:lnTo>
                  <a:pt x="8" y="2"/>
                </a:lnTo>
                <a:lnTo>
                  <a:pt x="6" y="4"/>
                </a:lnTo>
                <a:lnTo>
                  <a:pt x="4" y="8"/>
                </a:lnTo>
                <a:lnTo>
                  <a:pt x="4" y="12"/>
                </a:lnTo>
                <a:lnTo>
                  <a:pt x="2" y="16"/>
                </a:lnTo>
                <a:lnTo>
                  <a:pt x="0" y="20"/>
                </a:lnTo>
                <a:lnTo>
                  <a:pt x="0" y="22"/>
                </a:lnTo>
                <a:lnTo>
                  <a:pt x="0" y="24"/>
                </a:lnTo>
                <a:lnTo>
                  <a:pt x="0" y="26"/>
                </a:lnTo>
                <a:lnTo>
                  <a:pt x="2" y="26"/>
                </a:lnTo>
                <a:lnTo>
                  <a:pt x="2" y="26"/>
                </a:lnTo>
                <a:lnTo>
                  <a:pt x="2" y="24"/>
                </a:lnTo>
                <a:lnTo>
                  <a:pt x="4" y="22"/>
                </a:lnTo>
                <a:lnTo>
                  <a:pt x="6" y="16"/>
                </a:lnTo>
                <a:lnTo>
                  <a:pt x="8" y="10"/>
                </a:lnTo>
                <a:lnTo>
                  <a:pt x="10" y="6"/>
                </a:lnTo>
                <a:lnTo>
                  <a:pt x="12" y="4"/>
                </a:lnTo>
                <a:lnTo>
                  <a:pt x="16" y="2"/>
                </a:lnTo>
                <a:lnTo>
                  <a:pt x="18" y="4"/>
                </a:lnTo>
                <a:lnTo>
                  <a:pt x="20" y="6"/>
                </a:lnTo>
                <a:lnTo>
                  <a:pt x="22" y="10"/>
                </a:lnTo>
                <a:lnTo>
                  <a:pt x="20" y="14"/>
                </a:lnTo>
                <a:lnTo>
                  <a:pt x="20" y="20"/>
                </a:lnTo>
                <a:lnTo>
                  <a:pt x="18" y="26"/>
                </a:lnTo>
                <a:lnTo>
                  <a:pt x="16" y="34"/>
                </a:lnTo>
                <a:lnTo>
                  <a:pt x="14" y="44"/>
                </a:lnTo>
                <a:lnTo>
                  <a:pt x="12" y="48"/>
                </a:lnTo>
                <a:lnTo>
                  <a:pt x="12" y="52"/>
                </a:lnTo>
                <a:lnTo>
                  <a:pt x="10" y="56"/>
                </a:lnTo>
                <a:lnTo>
                  <a:pt x="10" y="60"/>
                </a:lnTo>
                <a:lnTo>
                  <a:pt x="8" y="64"/>
                </a:lnTo>
                <a:lnTo>
                  <a:pt x="8" y="68"/>
                </a:lnTo>
                <a:lnTo>
                  <a:pt x="8" y="70"/>
                </a:lnTo>
                <a:lnTo>
                  <a:pt x="8" y="72"/>
                </a:lnTo>
                <a:lnTo>
                  <a:pt x="12" y="74"/>
                </a:lnTo>
                <a:lnTo>
                  <a:pt x="14" y="74"/>
                </a:lnTo>
                <a:lnTo>
                  <a:pt x="16" y="72"/>
                </a:lnTo>
                <a:lnTo>
                  <a:pt x="18" y="70"/>
                </a:lnTo>
                <a:lnTo>
                  <a:pt x="18" y="68"/>
                </a:lnTo>
                <a:lnTo>
                  <a:pt x="20" y="64"/>
                </a:lnTo>
                <a:lnTo>
                  <a:pt x="20" y="58"/>
                </a:lnTo>
                <a:lnTo>
                  <a:pt x="22" y="52"/>
                </a:lnTo>
                <a:lnTo>
                  <a:pt x="24" y="46"/>
                </a:lnTo>
                <a:lnTo>
                  <a:pt x="24" y="42"/>
                </a:lnTo>
                <a:lnTo>
                  <a:pt x="26" y="40"/>
                </a:lnTo>
                <a:lnTo>
                  <a:pt x="26" y="34"/>
                </a:lnTo>
                <a:lnTo>
                  <a:pt x="28" y="28"/>
                </a:lnTo>
                <a:lnTo>
                  <a:pt x="28" y="24"/>
                </a:lnTo>
                <a:lnTo>
                  <a:pt x="30" y="22"/>
                </a:lnTo>
                <a:lnTo>
                  <a:pt x="30" y="20"/>
                </a:lnTo>
                <a:lnTo>
                  <a:pt x="32" y="16"/>
                </a:lnTo>
                <a:lnTo>
                  <a:pt x="36" y="12"/>
                </a:lnTo>
                <a:lnTo>
                  <a:pt x="38" y="8"/>
                </a:lnTo>
                <a:lnTo>
                  <a:pt x="40" y="6"/>
                </a:lnTo>
                <a:lnTo>
                  <a:pt x="44" y="4"/>
                </a:lnTo>
                <a:lnTo>
                  <a:pt x="48" y="4"/>
                </a:lnTo>
                <a:lnTo>
                  <a:pt x="52" y="2"/>
                </a:lnTo>
                <a:lnTo>
                  <a:pt x="56" y="2"/>
                </a:lnTo>
                <a:lnTo>
                  <a:pt x="6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0351" name="Freeform 47"/>
          <p:cNvSpPr>
            <a:spLocks/>
          </p:cNvSpPr>
          <p:nvPr/>
        </p:nvSpPr>
        <p:spPr bwMode="auto">
          <a:xfrm>
            <a:off x="9750425" y="36036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  <a:close/>
              </a:path>
            </a:pathLst>
          </a:custGeom>
          <a:solidFill>
            <a:srgbClr val="33CC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0352" name="Freeform 48"/>
          <p:cNvSpPr>
            <a:spLocks/>
          </p:cNvSpPr>
          <p:nvPr/>
        </p:nvSpPr>
        <p:spPr bwMode="auto">
          <a:xfrm>
            <a:off x="9750425" y="3603625"/>
            <a:ext cx="158750" cy="158750"/>
          </a:xfrm>
          <a:custGeom>
            <a:avLst/>
            <a:gdLst/>
            <a:ahLst/>
            <a:cxnLst>
              <a:cxn ang="0">
                <a:pos x="100" y="50"/>
              </a:cxn>
              <a:cxn ang="0">
                <a:pos x="96" y="30"/>
              </a:cxn>
              <a:cxn ang="0">
                <a:pos x="86" y="14"/>
              </a:cxn>
              <a:cxn ang="0">
                <a:pos x="70" y="4"/>
              </a:cxn>
              <a:cxn ang="0">
                <a:pos x="50" y="0"/>
              </a:cxn>
              <a:cxn ang="0">
                <a:pos x="30" y="4"/>
              </a:cxn>
              <a:cxn ang="0">
                <a:pos x="14" y="14"/>
              </a:cxn>
              <a:cxn ang="0">
                <a:pos x="4" y="30"/>
              </a:cxn>
              <a:cxn ang="0">
                <a:pos x="0" y="50"/>
              </a:cxn>
              <a:cxn ang="0">
                <a:pos x="4" y="70"/>
              </a:cxn>
              <a:cxn ang="0">
                <a:pos x="14" y="86"/>
              </a:cxn>
              <a:cxn ang="0">
                <a:pos x="30" y="96"/>
              </a:cxn>
              <a:cxn ang="0">
                <a:pos x="50" y="100"/>
              </a:cxn>
              <a:cxn ang="0">
                <a:pos x="70" y="96"/>
              </a:cxn>
              <a:cxn ang="0">
                <a:pos x="86" y="86"/>
              </a:cxn>
              <a:cxn ang="0">
                <a:pos x="96" y="70"/>
              </a:cxn>
              <a:cxn ang="0">
                <a:pos x="100" y="50"/>
              </a:cxn>
            </a:cxnLst>
            <a:rect l="0" t="0" r="r" b="b"/>
            <a:pathLst>
              <a:path w="100" h="100">
                <a:moveTo>
                  <a:pt x="100" y="50"/>
                </a:moveTo>
                <a:lnTo>
                  <a:pt x="96" y="30"/>
                </a:lnTo>
                <a:lnTo>
                  <a:pt x="86" y="14"/>
                </a:lnTo>
                <a:lnTo>
                  <a:pt x="70" y="4"/>
                </a:lnTo>
                <a:lnTo>
                  <a:pt x="50" y="0"/>
                </a:lnTo>
                <a:lnTo>
                  <a:pt x="30" y="4"/>
                </a:lnTo>
                <a:lnTo>
                  <a:pt x="14" y="14"/>
                </a:lnTo>
                <a:lnTo>
                  <a:pt x="4" y="30"/>
                </a:lnTo>
                <a:lnTo>
                  <a:pt x="0" y="50"/>
                </a:lnTo>
                <a:lnTo>
                  <a:pt x="4" y="70"/>
                </a:lnTo>
                <a:lnTo>
                  <a:pt x="14" y="86"/>
                </a:lnTo>
                <a:lnTo>
                  <a:pt x="30" y="96"/>
                </a:lnTo>
                <a:lnTo>
                  <a:pt x="50" y="100"/>
                </a:lnTo>
                <a:lnTo>
                  <a:pt x="70" y="96"/>
                </a:lnTo>
                <a:lnTo>
                  <a:pt x="86" y="86"/>
                </a:lnTo>
                <a:lnTo>
                  <a:pt x="96" y="70"/>
                </a:lnTo>
                <a:lnTo>
                  <a:pt x="100" y="50"/>
                </a:lnTo>
              </a:path>
            </a:pathLst>
          </a:custGeom>
          <a:solidFill>
            <a:srgbClr val="33CCC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13310" y="5715001"/>
            <a:ext cx="4245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20000"/>
              </a:spcBef>
            </a:pPr>
            <a:r>
              <a:rPr lang="en-US" sz="2400" dirty="0"/>
              <a:t>Let parent(X) = {</a:t>
            </a:r>
            <a:r>
              <a:rPr lang="en-US" sz="2400" dirty="0" err="1"/>
              <a:t>parent</a:t>
            </a:r>
            <a:r>
              <a:rPr lang="en-US" sz="2800" baseline="-25000" dirty="0" err="1"/>
              <a:t>v</a:t>
            </a:r>
            <a:r>
              <a:rPr lang="en-US" sz="2400" dirty="0"/>
              <a:t> | v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</a:t>
            </a:r>
            <a:r>
              <a:rPr lang="en-US" sz="2400" dirty="0"/>
              <a:t> X}.</a:t>
            </a:r>
          </a:p>
        </p:txBody>
      </p:sp>
      <p:sp>
        <p:nvSpPr>
          <p:cNvPr id="31" name="Rectangle 3"/>
          <p:cNvSpPr>
            <a:spLocks noGrp="1" noChangeArrowheads="1"/>
          </p:cNvSpPr>
          <p:nvPr>
            <p:ph idx="1"/>
          </p:nvPr>
        </p:nvSpPr>
        <p:spPr>
          <a:xfrm>
            <a:off x="885825" y="1787525"/>
            <a:ext cx="10515600" cy="4351338"/>
          </a:xfrm>
        </p:spPr>
        <p:txBody>
          <a:bodyPr/>
          <a:lstStyle/>
          <a:p>
            <a:pPr marL="533400" indent="-533400">
              <a:buNone/>
            </a:pPr>
            <a:r>
              <a:rPr lang="en-US" dirty="0"/>
              <a:t>Associate each node v with its parent edge </a:t>
            </a:r>
            <a:r>
              <a:rPr lang="en-US" dirty="0" err="1">
                <a:solidFill>
                  <a:srgbClr val="FF0000"/>
                </a:solidFill>
              </a:rPr>
              <a:t>parent</a:t>
            </a:r>
            <a:r>
              <a:rPr lang="en-US" sz="2600" baseline="-25000" dirty="0" err="1">
                <a:solidFill>
                  <a:srgbClr val="FF0000"/>
                </a:solidFill>
              </a:rPr>
              <a:t>v</a:t>
            </a:r>
            <a:endParaRPr lang="en-US" dirty="0">
              <a:solidFill>
                <a:srgbClr val="FF0000"/>
              </a:solidFill>
            </a:endParaRPr>
          </a:p>
          <a:p>
            <a:pPr marL="533400" indent="-533400">
              <a:buNone/>
            </a:pPr>
            <a:endParaRPr lang="en-US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>
                <a:solidFill>
                  <a:srgbClr val="E16C1D"/>
                </a:solidFill>
              </a:rPr>
              <a:t>[“Budget Balance”]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cost of MST(S) = </a:t>
            </a:r>
            <a:r>
              <a:rPr lang="en-US" dirty="0">
                <a:latin typeface="Trebuchet MS" pitchFamily="34" charset="0"/>
              </a:rPr>
              <a:t>∑</a:t>
            </a:r>
            <a:r>
              <a:rPr lang="en-US" sz="2600" baseline="-25000" dirty="0"/>
              <a:t>v </a:t>
            </a:r>
            <a:r>
              <a:rPr lang="en-US" sz="2600" baseline="-25000" dirty="0">
                <a:latin typeface="Symbol" pitchFamily="18" charset="2"/>
                <a:sym typeface="Symbol" pitchFamily="18" charset="2"/>
              </a:rPr>
              <a:t></a:t>
            </a:r>
            <a:r>
              <a:rPr lang="en-US" sz="2600" baseline="-25000" dirty="0">
                <a:sym typeface="Symbol" pitchFamily="18" charset="2"/>
              </a:rPr>
              <a:t> S</a:t>
            </a:r>
            <a:r>
              <a:rPr lang="en-US" dirty="0"/>
              <a:t> c(</a:t>
            </a:r>
            <a:r>
              <a:rPr lang="en-US" dirty="0" err="1"/>
              <a:t>parent</a:t>
            </a:r>
            <a:r>
              <a:rPr lang="en-US" sz="2600" baseline="-25000" dirty="0" err="1"/>
              <a:t>v</a:t>
            </a:r>
            <a:r>
              <a:rPr lang="en-US" dirty="0"/>
              <a:t>).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en-US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>
                <a:solidFill>
                  <a:srgbClr val="E16C1D"/>
                </a:solidFill>
              </a:rPr>
              <a:t>[“Late-comers OK”]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If S = B </a:t>
            </a:r>
            <a:r>
              <a:rPr lang="en-US" dirty="0">
                <a:latin typeface="Symbol" pitchFamily="18" charset="2"/>
                <a:sym typeface="Symbol" pitchFamily="18" charset="2"/>
              </a:rPr>
              <a:t></a:t>
            </a:r>
            <a:r>
              <a:rPr lang="en-US" dirty="0"/>
              <a:t> G, then </a:t>
            </a:r>
            <a:br>
              <a:rPr lang="en-US" dirty="0"/>
            </a:br>
            <a:r>
              <a:rPr lang="en-US" dirty="0"/>
              <a:t>	    spanning-tree(B) </a:t>
            </a:r>
            <a:r>
              <a:rPr lang="en-US" dirty="0">
                <a:latin typeface="Symbol" pitchFamily="18" charset="2"/>
                <a:sym typeface="Symbol" pitchFamily="18" charset="2"/>
              </a:rPr>
              <a:t></a:t>
            </a:r>
            <a:r>
              <a:rPr lang="en-US" dirty="0"/>
              <a:t> {</a:t>
            </a:r>
            <a:r>
              <a:rPr lang="en-US" dirty="0" err="1"/>
              <a:t>parent</a:t>
            </a:r>
            <a:r>
              <a:rPr lang="en-US" sz="2600" baseline="-25000" dirty="0" err="1"/>
              <a:t>v</a:t>
            </a:r>
            <a:r>
              <a:rPr lang="en-US" dirty="0"/>
              <a:t> | v </a:t>
            </a:r>
            <a:r>
              <a:rPr lang="en-US" dirty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/>
              <a:t> G} </a:t>
            </a:r>
            <a:br>
              <a:rPr lang="en-US" dirty="0"/>
            </a:br>
            <a:r>
              <a:rPr lang="en-US" dirty="0"/>
              <a:t>	spans S.</a:t>
            </a:r>
          </a:p>
        </p:txBody>
      </p:sp>
    </p:spTree>
    <p:extLst>
      <p:ext uri="{BB962C8B-B14F-4D97-AF65-F5344CB8AC3E}">
        <p14:creationId xmlns:p14="http://schemas.microsoft.com/office/powerpoint/2010/main" val="173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nalysis </a:t>
            </a:r>
            <a:r>
              <a:rPr lang="en-US" dirty="0"/>
              <a:t>of 2</a:t>
            </a:r>
            <a:r>
              <a:rPr lang="en-US" baseline="30000" dirty="0"/>
              <a:t>nd</a:t>
            </a:r>
            <a:r>
              <a:rPr lang="en-US" dirty="0"/>
              <a:t> stage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8" name="Rectangle 4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38200" y="1835150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Consider</a:t>
                </a:r>
                <a:r>
                  <a:rPr lang="en-US" dirty="0"/>
                  <a:t> </a:t>
                </a:r>
                <a:r>
                  <a:rPr lang="en-US" dirty="0" smtClean="0"/>
                  <a:t>taking </a:t>
                </a:r>
                <a:r>
                  <a:rPr lang="el-GR" dirty="0">
                    <a:solidFill>
                      <a:schemeClr val="folHlink"/>
                    </a:solidFill>
                  </a:rPr>
                  <a:t>λ</a:t>
                </a:r>
                <a:r>
                  <a:rPr lang="en-US" dirty="0">
                    <a:solidFill>
                      <a:schemeClr val="folHlink"/>
                    </a:solidFill>
                  </a:rPr>
                  <a:t>+</a:t>
                </a:r>
                <a:r>
                  <a:rPr lang="en-US" dirty="0">
                    <a:solidFill>
                      <a:schemeClr val="folHlink"/>
                    </a:solidFill>
                    <a:latin typeface="Times New Roman" pitchFamily="18" charset="0"/>
                  </a:rPr>
                  <a:t>1</a:t>
                </a:r>
                <a:r>
                  <a:rPr lang="en-US" dirty="0"/>
                  <a:t> </a:t>
                </a:r>
                <a:r>
                  <a:rPr lang="en-US" dirty="0" smtClean="0"/>
                  <a:t>samples, </a:t>
                </a:r>
                <a:r>
                  <a:rPr lang="en-US" dirty="0"/>
                  <a:t>instead of </a:t>
                </a:r>
                <a:r>
                  <a:rPr lang="el-GR" dirty="0">
                    <a:solidFill>
                      <a:schemeClr val="folHlink"/>
                    </a:solidFill>
                    <a:latin typeface="Trebuchet MS" pitchFamily="34" charset="0"/>
                  </a:rPr>
                  <a:t>λ</a:t>
                </a:r>
              </a:p>
              <a:p>
                <a:pPr lvl="1">
                  <a:buFont typeface="Wingdings" pitchFamily="2" charset="2"/>
                  <a:buNone/>
                </a:pPr>
                <a:endParaRPr lang="en-US" dirty="0"/>
              </a:p>
              <a:p>
                <a:r>
                  <a:rPr lang="en-US" sz="2800" b="1" dirty="0">
                    <a:solidFill>
                      <a:srgbClr val="0070C0"/>
                    </a:solidFill>
                  </a:rPr>
                  <a:t>E</a:t>
                </a:r>
                <a:r>
                  <a:rPr lang="en-US" dirty="0">
                    <a:solidFill>
                      <a:srgbClr val="0070C0"/>
                    </a:solidFill>
                  </a:rPr>
                  <a:t>[Cost of MST on these </a:t>
                </a:r>
                <a:r>
                  <a:rPr lang="el-GR" dirty="0">
                    <a:solidFill>
                      <a:srgbClr val="0070C0"/>
                    </a:solidFill>
                    <a:latin typeface="Trebuchet MS" pitchFamily="34" charset="0"/>
                  </a:rPr>
                  <a:t>λ</a:t>
                </a:r>
                <a:r>
                  <a:rPr lang="en-US" dirty="0">
                    <a:solidFill>
                      <a:srgbClr val="0070C0"/>
                    </a:solidFill>
                  </a:rPr>
                  <a:t>+</a:t>
                </a:r>
                <a:r>
                  <a:rPr lang="en-US" dirty="0">
                    <a:solidFill>
                      <a:srgbClr val="0070C0"/>
                    </a:solidFill>
                    <a:latin typeface="Times New Roman" pitchFamily="18" charset="0"/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 samples] </a:t>
                </a:r>
                <a:r>
                  <a:rPr lang="en-US" dirty="0">
                    <a:solidFill>
                      <a:srgbClr val="0070C0"/>
                    </a:solidFill>
                    <a:latin typeface="Trebuchet MS" pitchFamily="34" charset="0"/>
                  </a:rPr>
                  <a:t>≤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Pick one sample at random, call it real terminal set </a:t>
                </a:r>
                <a:r>
                  <a:rPr lang="en-US" dirty="0">
                    <a:solidFill>
                      <a:schemeClr val="folHlink"/>
                    </a:solidFill>
                  </a:rPr>
                  <a:t>R</a:t>
                </a:r>
                <a:r>
                  <a:rPr lang="en-US" dirty="0"/>
                  <a:t>.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dirty="0"/>
                  <a:t>	Others </a:t>
                </a:r>
                <a:r>
                  <a:rPr lang="el-GR" dirty="0">
                    <a:latin typeface="Trebuchet MS" pitchFamily="34" charset="0"/>
                  </a:rPr>
                  <a:t>λ</a:t>
                </a:r>
                <a:r>
                  <a:rPr lang="en-US" dirty="0"/>
                  <a:t> samples are </a:t>
                </a:r>
                <a:r>
                  <a:rPr lang="en-US" dirty="0">
                    <a:solidFill>
                      <a:schemeClr val="folHlink"/>
                    </a:solidFill>
                  </a:rPr>
                  <a:t>S</a:t>
                </a:r>
                <a:r>
                  <a:rPr lang="en-US" baseline="-25000" dirty="0">
                    <a:solidFill>
                      <a:schemeClr val="folHlink"/>
                    </a:solidFill>
                  </a:rPr>
                  <a:t>1</a:t>
                </a:r>
                <a:r>
                  <a:rPr lang="en-US" dirty="0">
                    <a:solidFill>
                      <a:schemeClr val="folHlink"/>
                    </a:solidFill>
                  </a:rPr>
                  <a:t>, S</a:t>
                </a:r>
                <a:r>
                  <a:rPr lang="en-US" baseline="-25000" dirty="0">
                    <a:solidFill>
                      <a:schemeClr val="folHlink"/>
                    </a:solidFill>
                  </a:rPr>
                  <a:t>2</a:t>
                </a:r>
                <a:r>
                  <a:rPr lang="en-US" dirty="0">
                    <a:solidFill>
                      <a:schemeClr val="folHlink"/>
                    </a:solidFill>
                  </a:rPr>
                  <a:t>, </a:t>
                </a:r>
                <a:r>
                  <a:rPr lang="en-US" dirty="0">
                    <a:solidFill>
                      <a:schemeClr val="folHlink"/>
                    </a:solidFill>
                    <a:latin typeface="Trebuchet MS" pitchFamily="34" charset="0"/>
                  </a:rPr>
                  <a:t>…,</a:t>
                </a:r>
                <a:r>
                  <a:rPr lang="en-US" dirty="0">
                    <a:solidFill>
                      <a:schemeClr val="folHlink"/>
                    </a:solidFill>
                  </a:rPr>
                  <a:t> S</a:t>
                </a:r>
                <a:r>
                  <a:rPr lang="el-GR" baseline="-25000" dirty="0">
                    <a:solidFill>
                      <a:schemeClr val="folHlink"/>
                    </a:solidFill>
                    <a:latin typeface="Trebuchet MS" pitchFamily="34" charset="0"/>
                  </a:rPr>
                  <a:t>λ</a:t>
                </a:r>
                <a:r>
                  <a:rPr lang="en-US" dirty="0"/>
                  <a:t> with </a:t>
                </a:r>
                <a:r>
                  <a:rPr lang="en-US" dirty="0">
                    <a:solidFill>
                      <a:schemeClr val="folHlink"/>
                    </a:solidFill>
                  </a:rPr>
                  <a:t>S = </a:t>
                </a:r>
                <a:r>
                  <a:rPr lang="en-US" dirty="0">
                    <a:solidFill>
                      <a:schemeClr val="folHlink"/>
                    </a:solidFill>
                    <a:latin typeface="Symbol" pitchFamily="18" charset="2"/>
                    <a:sym typeface="Symbol" pitchFamily="18" charset="2"/>
                  </a:rPr>
                  <a:t></a:t>
                </a:r>
                <a:r>
                  <a:rPr lang="en-US" dirty="0">
                    <a:solidFill>
                      <a:schemeClr val="folHlink"/>
                    </a:solidFill>
                  </a:rPr>
                  <a:t> </a:t>
                </a:r>
                <a:r>
                  <a:rPr lang="en-US" dirty="0" err="1">
                    <a:solidFill>
                      <a:schemeClr val="folHlink"/>
                    </a:solidFill>
                  </a:rPr>
                  <a:t>S</a:t>
                </a:r>
                <a:r>
                  <a:rPr lang="en-US" baseline="-25000" dirty="0" err="1">
                    <a:solidFill>
                      <a:schemeClr val="folHlink"/>
                    </a:solidFill>
                  </a:rPr>
                  <a:t>j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>
                  <a:buFont typeface="Wingdings" pitchFamily="2" charset="2"/>
                  <a:buNone/>
                </a:pPr>
                <a:endParaRPr lang="en-US" dirty="0"/>
              </a:p>
              <a:p>
                <a:pPr>
                  <a:buFont typeface="Wingdings" pitchFamily="2" charset="2"/>
                  <a:buNone/>
                </a:pPr>
                <a:endParaRPr lang="en-US" dirty="0" smtClean="0"/>
              </a:p>
              <a:p>
                <a:pPr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 smtClean="0"/>
                  <a:t>second stage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654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5150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6669" name="Rectangle 125"/>
          <p:cNvSpPr>
            <a:spLocks noChangeArrowheads="1"/>
          </p:cNvSpPr>
          <p:nvPr/>
        </p:nvSpPr>
        <p:spPr bwMode="auto">
          <a:xfrm>
            <a:off x="1905000" y="4829176"/>
            <a:ext cx="5726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Expected cost </a:t>
            </a:r>
            <a:r>
              <a:rPr lang="en-US" sz="2400" dirty="0" smtClean="0">
                <a:solidFill>
                  <a:srgbClr val="0070C0"/>
                </a:solidFill>
              </a:rPr>
              <a:t>for R to reconnect to MST(S) ≤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2" name="Group 48"/>
          <p:cNvGrpSpPr/>
          <p:nvPr/>
        </p:nvGrpSpPr>
        <p:grpSpPr>
          <a:xfrm>
            <a:off x="6024758" y="2626559"/>
            <a:ext cx="1350626" cy="597932"/>
            <a:chOff x="5486400" y="2983468"/>
            <a:chExt cx="1350626" cy="597932"/>
          </a:xfrm>
        </p:grpSpPr>
        <p:sp>
          <p:nvSpPr>
            <p:cNvPr id="43" name="TextBox 42"/>
            <p:cNvSpPr txBox="1"/>
            <p:nvPr/>
          </p:nvSpPr>
          <p:spPr>
            <a:xfrm>
              <a:off x="5486400" y="2983468"/>
              <a:ext cx="1350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2(</a:t>
              </a:r>
              <a:r>
                <a:rPr lang="en-US" b="1" dirty="0">
                  <a:solidFill>
                    <a:srgbClr val="0070C0"/>
                  </a:solidFill>
                  <a:latin typeface="cmmi10"/>
                </a:rPr>
                <a:t>¸</a:t>
              </a:r>
              <a:r>
                <a:rPr lang="en-US" b="1" dirty="0">
                  <a:solidFill>
                    <a:srgbClr val="0070C0"/>
                  </a:solidFill>
                </a:rPr>
                <a:t> + 1) OPT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29082" y="3212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cmmi10"/>
                </a:rPr>
                <a:t>¸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10800000">
              <a:off x="5562600" y="3275012"/>
              <a:ext cx="1219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3"/>
          <p:cNvGrpSpPr/>
          <p:nvPr/>
        </p:nvGrpSpPr>
        <p:grpSpPr>
          <a:xfrm>
            <a:off x="7801562" y="4781550"/>
            <a:ext cx="1302921" cy="597932"/>
            <a:chOff x="3886200" y="5334000"/>
            <a:chExt cx="1302921" cy="597932"/>
          </a:xfrm>
        </p:grpSpPr>
        <p:sp>
          <p:nvSpPr>
            <p:cNvPr id="51" name="TextBox 50"/>
            <p:cNvSpPr txBox="1"/>
            <p:nvPr/>
          </p:nvSpPr>
          <p:spPr>
            <a:xfrm>
              <a:off x="3886200" y="5334000"/>
              <a:ext cx="1302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MST (R </a:t>
              </a:r>
              <a:r>
                <a:rPr lang="en-US" b="1" dirty="0">
                  <a:solidFill>
                    <a:srgbClr val="0070C0"/>
                  </a:solidFill>
                  <a:latin typeface="cmsy10"/>
                </a:rPr>
                <a:t>[</a:t>
              </a:r>
              <a:r>
                <a:rPr lang="en-US" b="1" dirty="0">
                  <a:solidFill>
                    <a:srgbClr val="0070C0"/>
                  </a:solidFill>
                </a:rPr>
                <a:t> S)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252682" y="5562600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cmmi10"/>
                </a:rPr>
                <a:t>¸</a:t>
              </a:r>
              <a:r>
                <a:rPr lang="en-US" b="1" dirty="0">
                  <a:solidFill>
                    <a:srgbClr val="0070C0"/>
                  </a:solidFill>
                </a:rPr>
                <a:t> + 1</a:t>
              </a:r>
              <a:endParaRPr lang="en-US" b="1" dirty="0">
                <a:solidFill>
                  <a:srgbClr val="0070C0"/>
                </a:solidFill>
                <a:latin typeface="cmmi1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10800000">
              <a:off x="3886200" y="5625544"/>
              <a:ext cx="1219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4"/>
          <p:cNvGrpSpPr/>
          <p:nvPr/>
        </p:nvGrpSpPr>
        <p:grpSpPr>
          <a:xfrm>
            <a:off x="9706561" y="4793218"/>
            <a:ext cx="799514" cy="586264"/>
            <a:chOff x="5486400" y="2983468"/>
            <a:chExt cx="799514" cy="586264"/>
          </a:xfrm>
        </p:grpSpPr>
        <p:sp>
          <p:nvSpPr>
            <p:cNvPr id="56" name="TextBox 55"/>
            <p:cNvSpPr txBox="1"/>
            <p:nvPr/>
          </p:nvSpPr>
          <p:spPr>
            <a:xfrm>
              <a:off x="5486400" y="2983468"/>
              <a:ext cx="799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2  OPT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91200" y="32004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cmmi10"/>
                </a:rPr>
                <a:t>¸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10800000">
              <a:off x="5562600" y="3275012"/>
              <a:ext cx="685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9325561" y="478155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70C0"/>
                </a:solidFill>
              </a:rPr>
              <a:t>≤</a:t>
            </a:r>
          </a:p>
        </p:txBody>
      </p:sp>
    </p:spTree>
    <p:extLst>
      <p:ext uri="{BB962C8B-B14F-4D97-AF65-F5344CB8AC3E}">
        <p14:creationId xmlns:p14="http://schemas.microsoft.com/office/powerpoint/2010/main" val="323015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669" grpId="0"/>
      <p:bldP spid="5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nalysis </a:t>
            </a:r>
            <a:r>
              <a:rPr lang="en-US" dirty="0"/>
              <a:t>of 2</a:t>
            </a:r>
            <a:r>
              <a:rPr lang="en-US" baseline="30000" dirty="0"/>
              <a:t>nd</a:t>
            </a:r>
            <a:r>
              <a:rPr lang="en-US" dirty="0"/>
              <a:t> stage cost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But </a:t>
            </a:r>
            <a:r>
              <a:rPr lang="en-US" dirty="0">
                <a:solidFill>
                  <a:schemeClr val="folHlink"/>
                </a:solidFill>
              </a:rPr>
              <a:t>parent(R) </a:t>
            </a:r>
            <a:r>
              <a:rPr lang="en-US" dirty="0">
                <a:solidFill>
                  <a:schemeClr val="folHlink"/>
                </a:solidFill>
                <a:latin typeface="Symbol" pitchFamily="18" charset="2"/>
                <a:sym typeface="Symbol" pitchFamily="18" charset="2"/>
              </a:rPr>
              <a:t></a:t>
            </a:r>
            <a:r>
              <a:rPr lang="en-US" dirty="0">
                <a:solidFill>
                  <a:schemeClr val="folHlink"/>
                </a:solidFill>
              </a:rPr>
              <a:t> MST(S)</a:t>
            </a:r>
            <a:r>
              <a:rPr lang="en-US" dirty="0"/>
              <a:t> is a feasible Steiner tree for </a:t>
            </a:r>
            <a:r>
              <a:rPr lang="en-US" dirty="0">
                <a:solidFill>
                  <a:schemeClr val="folHlink"/>
                </a:solidFill>
              </a:rPr>
              <a:t>R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>
                <a:sym typeface="Symbol" pitchFamily="18" charset="2"/>
              </a:rPr>
              <a:t> </a:t>
            </a:r>
            <a:r>
              <a:rPr lang="en-US" dirty="0"/>
              <a:t>buying</a:t>
            </a:r>
            <a:r>
              <a:rPr lang="en-US" dirty="0">
                <a:solidFill>
                  <a:schemeClr val="folHlink"/>
                </a:solidFill>
              </a:rPr>
              <a:t> parent(R)</a:t>
            </a:r>
            <a:r>
              <a:rPr lang="en-US" dirty="0"/>
              <a:t> is a feasible action for the second stage!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Hence, </a:t>
            </a:r>
            <a:r>
              <a:rPr lang="en-US" sz="2800" b="1" dirty="0">
                <a:solidFill>
                  <a:srgbClr val="0070C0"/>
                </a:solidFill>
              </a:rPr>
              <a:t>E</a:t>
            </a:r>
            <a:r>
              <a:rPr lang="en-US" dirty="0">
                <a:solidFill>
                  <a:srgbClr val="0070C0"/>
                </a:solidFill>
              </a:rPr>
              <a:t>[cost of second stage]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≤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λ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c(parent(R))]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≤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2 OPT.</a:t>
            </a:r>
          </a:p>
        </p:txBody>
      </p:sp>
      <p:sp>
        <p:nvSpPr>
          <p:cNvPr id="32" name="Rectangle 125"/>
          <p:cNvSpPr>
            <a:spLocks noChangeArrowheads="1"/>
          </p:cNvSpPr>
          <p:nvPr/>
        </p:nvSpPr>
        <p:spPr bwMode="auto">
          <a:xfrm>
            <a:off x="2477086" y="1992869"/>
            <a:ext cx="37046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Expected cost of parent(R) ≤</a:t>
            </a:r>
          </a:p>
        </p:txBody>
      </p:sp>
      <p:grpSp>
        <p:nvGrpSpPr>
          <p:cNvPr id="2" name="Group 36"/>
          <p:cNvGrpSpPr/>
          <p:nvPr/>
        </p:nvGrpSpPr>
        <p:grpSpPr>
          <a:xfrm>
            <a:off x="6287086" y="1981200"/>
            <a:ext cx="799514" cy="586264"/>
            <a:chOff x="5486400" y="2983468"/>
            <a:chExt cx="799514" cy="586264"/>
          </a:xfrm>
        </p:grpSpPr>
        <p:sp>
          <p:nvSpPr>
            <p:cNvPr id="38" name="TextBox 37"/>
            <p:cNvSpPr txBox="1"/>
            <p:nvPr/>
          </p:nvSpPr>
          <p:spPr>
            <a:xfrm>
              <a:off x="5486400" y="2983468"/>
              <a:ext cx="799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2  OPT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91200" y="32004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cmmi10"/>
                </a:rPr>
                <a:t>¸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10800000">
              <a:off x="5562600" y="3275012"/>
              <a:ext cx="685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575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Steiner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27008"/>
            <a:ext cx="4800600" cy="47023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Input</a:t>
            </a:r>
            <a:r>
              <a:rPr lang="en-US" sz="2000" dirty="0"/>
              <a:t>: a metric space</a:t>
            </a:r>
          </a:p>
          <a:p>
            <a:pPr>
              <a:buNone/>
            </a:pPr>
            <a:r>
              <a:rPr lang="en-US" sz="2000" dirty="0"/>
              <a:t>	a root vertex </a:t>
            </a:r>
            <a:r>
              <a:rPr lang="en-US" sz="2000" dirty="0">
                <a:solidFill>
                  <a:srgbClr val="00B050"/>
                </a:solidFill>
              </a:rPr>
              <a:t>r</a:t>
            </a:r>
          </a:p>
          <a:p>
            <a:pPr>
              <a:buNone/>
            </a:pPr>
            <a:r>
              <a:rPr lang="en-US" sz="2000" dirty="0"/>
              <a:t>	a subset </a:t>
            </a:r>
            <a:r>
              <a:rPr lang="en-US" sz="2000" dirty="0">
                <a:solidFill>
                  <a:srgbClr val="0070C0"/>
                </a:solidFill>
              </a:rPr>
              <a:t>R of terminals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Output</a:t>
            </a:r>
            <a:r>
              <a:rPr lang="en-US" sz="2000" dirty="0"/>
              <a:t>: a tree </a:t>
            </a:r>
            <a:r>
              <a:rPr lang="en-US" sz="2000" dirty="0">
                <a:solidFill>
                  <a:srgbClr val="0070C0"/>
                </a:solidFill>
              </a:rPr>
              <a:t>T connecting R to </a:t>
            </a:r>
            <a:r>
              <a:rPr lang="en-US" sz="2000" dirty="0">
                <a:solidFill>
                  <a:srgbClr val="00B050"/>
                </a:solidFill>
              </a:rPr>
              <a:t>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of minimum length/cost.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Stochastic Question:  </a:t>
            </a:r>
          </a:p>
          <a:p>
            <a:pPr>
              <a:buNone/>
            </a:pPr>
            <a:r>
              <a:rPr lang="en-US" sz="2000" dirty="0"/>
              <a:t>actual terminal set appears tomorrow</a:t>
            </a:r>
          </a:p>
          <a:p>
            <a:pPr>
              <a:buNone/>
            </a:pPr>
            <a:r>
              <a:rPr lang="en-US" sz="2000" dirty="0"/>
              <a:t>      (say) random sample of 10% of nodes</a:t>
            </a:r>
          </a:p>
          <a:p>
            <a:pPr>
              <a:buNone/>
            </a:pPr>
            <a:r>
              <a:rPr lang="en-US" sz="2000" dirty="0"/>
              <a:t>but edges costs are changed tomorrow</a:t>
            </a:r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Q:</a:t>
            </a:r>
            <a:r>
              <a:rPr lang="en-US" sz="2000" dirty="0"/>
              <a:t> What should you do</a:t>
            </a:r>
            <a:r>
              <a:rPr lang="en-US" sz="2000" dirty="0" smtClean="0"/>
              <a:t>? 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61" name="Oval 4"/>
          <p:cNvSpPr>
            <a:spLocks noChangeArrowheads="1"/>
          </p:cNvSpPr>
          <p:nvPr/>
        </p:nvSpPr>
        <p:spPr bwMode="auto">
          <a:xfrm>
            <a:off x="10029825" y="19937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" name="Oval 5"/>
          <p:cNvSpPr>
            <a:spLocks noChangeArrowheads="1"/>
          </p:cNvSpPr>
          <p:nvPr/>
        </p:nvSpPr>
        <p:spPr bwMode="auto">
          <a:xfrm>
            <a:off x="8124825" y="27557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277225" y="39749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10487025" y="29843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" name="Oval 9"/>
          <p:cNvSpPr>
            <a:spLocks noChangeArrowheads="1"/>
          </p:cNvSpPr>
          <p:nvPr/>
        </p:nvSpPr>
        <p:spPr bwMode="auto">
          <a:xfrm>
            <a:off x="9039225" y="31367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" name="Oval 10"/>
          <p:cNvSpPr>
            <a:spLocks noChangeArrowheads="1"/>
          </p:cNvSpPr>
          <p:nvPr/>
        </p:nvSpPr>
        <p:spPr bwMode="auto">
          <a:xfrm>
            <a:off x="9191625" y="41273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" name="Oval 11"/>
          <p:cNvSpPr>
            <a:spLocks noChangeArrowheads="1"/>
          </p:cNvSpPr>
          <p:nvPr/>
        </p:nvSpPr>
        <p:spPr bwMode="auto">
          <a:xfrm>
            <a:off x="9191625" y="26795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" name="Oval 13"/>
          <p:cNvSpPr>
            <a:spLocks noChangeArrowheads="1"/>
          </p:cNvSpPr>
          <p:nvPr/>
        </p:nvSpPr>
        <p:spPr bwMode="auto">
          <a:xfrm>
            <a:off x="10182225" y="45083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" name="Oval 14"/>
          <p:cNvSpPr>
            <a:spLocks noChangeArrowheads="1"/>
          </p:cNvSpPr>
          <p:nvPr/>
        </p:nvSpPr>
        <p:spPr bwMode="auto">
          <a:xfrm>
            <a:off x="8963025" y="22223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" name="Oval 17"/>
          <p:cNvSpPr>
            <a:spLocks noChangeArrowheads="1"/>
          </p:cNvSpPr>
          <p:nvPr/>
        </p:nvSpPr>
        <p:spPr bwMode="auto">
          <a:xfrm>
            <a:off x="10791825" y="32891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" name="Oval 18"/>
          <p:cNvSpPr>
            <a:spLocks noChangeArrowheads="1"/>
          </p:cNvSpPr>
          <p:nvPr/>
        </p:nvSpPr>
        <p:spPr bwMode="auto">
          <a:xfrm>
            <a:off x="10410825" y="24509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8" name="Oval 20"/>
          <p:cNvSpPr>
            <a:spLocks noChangeArrowheads="1"/>
          </p:cNvSpPr>
          <p:nvPr/>
        </p:nvSpPr>
        <p:spPr bwMode="auto">
          <a:xfrm>
            <a:off x="8886825" y="38987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" name="Oval 21"/>
          <p:cNvSpPr>
            <a:spLocks noChangeArrowheads="1"/>
          </p:cNvSpPr>
          <p:nvPr/>
        </p:nvSpPr>
        <p:spPr bwMode="auto">
          <a:xfrm>
            <a:off x="9725025" y="26033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" name="Oval 22"/>
          <p:cNvSpPr>
            <a:spLocks noChangeArrowheads="1"/>
          </p:cNvSpPr>
          <p:nvPr/>
        </p:nvSpPr>
        <p:spPr bwMode="auto">
          <a:xfrm>
            <a:off x="10334625" y="34415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" name="Oval 23"/>
          <p:cNvSpPr>
            <a:spLocks noChangeArrowheads="1"/>
          </p:cNvSpPr>
          <p:nvPr/>
        </p:nvSpPr>
        <p:spPr bwMode="auto">
          <a:xfrm>
            <a:off x="9572625" y="44321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5" name="Oval 24"/>
          <p:cNvSpPr>
            <a:spLocks noChangeArrowheads="1"/>
          </p:cNvSpPr>
          <p:nvPr/>
        </p:nvSpPr>
        <p:spPr bwMode="auto">
          <a:xfrm>
            <a:off x="8582025" y="21461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" name="Oval 27"/>
          <p:cNvSpPr>
            <a:spLocks noChangeArrowheads="1"/>
          </p:cNvSpPr>
          <p:nvPr/>
        </p:nvSpPr>
        <p:spPr bwMode="auto">
          <a:xfrm>
            <a:off x="9496425" y="30605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7" name="Oval 28"/>
          <p:cNvSpPr>
            <a:spLocks noChangeArrowheads="1"/>
          </p:cNvSpPr>
          <p:nvPr/>
        </p:nvSpPr>
        <p:spPr bwMode="auto">
          <a:xfrm>
            <a:off x="10029825" y="26033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8" name="Oval 31"/>
          <p:cNvSpPr>
            <a:spLocks noChangeArrowheads="1"/>
          </p:cNvSpPr>
          <p:nvPr/>
        </p:nvSpPr>
        <p:spPr bwMode="auto">
          <a:xfrm>
            <a:off x="8201025" y="23747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9" name="Oval 32"/>
          <p:cNvSpPr>
            <a:spLocks noChangeArrowheads="1"/>
          </p:cNvSpPr>
          <p:nvPr/>
        </p:nvSpPr>
        <p:spPr bwMode="auto">
          <a:xfrm>
            <a:off x="9953625" y="35939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0" name="Oval 37"/>
          <p:cNvSpPr>
            <a:spLocks noChangeArrowheads="1"/>
          </p:cNvSpPr>
          <p:nvPr/>
        </p:nvSpPr>
        <p:spPr bwMode="auto">
          <a:xfrm>
            <a:off x="8658225" y="32129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" name="Oval 38"/>
          <p:cNvSpPr>
            <a:spLocks noChangeArrowheads="1"/>
          </p:cNvSpPr>
          <p:nvPr/>
        </p:nvSpPr>
        <p:spPr bwMode="auto">
          <a:xfrm>
            <a:off x="9420225" y="24509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" name="Oval 41"/>
          <p:cNvSpPr>
            <a:spLocks noChangeArrowheads="1"/>
          </p:cNvSpPr>
          <p:nvPr/>
        </p:nvSpPr>
        <p:spPr bwMode="auto">
          <a:xfrm>
            <a:off x="8734425" y="26033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3" name="Oval 42"/>
          <p:cNvSpPr>
            <a:spLocks noChangeArrowheads="1"/>
          </p:cNvSpPr>
          <p:nvPr/>
        </p:nvSpPr>
        <p:spPr bwMode="auto">
          <a:xfrm>
            <a:off x="9267825" y="35939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4" name="Oval 43"/>
          <p:cNvSpPr>
            <a:spLocks noChangeArrowheads="1"/>
          </p:cNvSpPr>
          <p:nvPr/>
        </p:nvSpPr>
        <p:spPr bwMode="auto">
          <a:xfrm>
            <a:off x="8201025" y="48131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" name="Oval 44"/>
          <p:cNvSpPr>
            <a:spLocks noChangeArrowheads="1"/>
          </p:cNvSpPr>
          <p:nvPr/>
        </p:nvSpPr>
        <p:spPr bwMode="auto">
          <a:xfrm>
            <a:off x="7972425" y="36701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96" name="Straight Connector 95"/>
          <p:cNvCxnSpPr>
            <a:stCxn id="85" idx="4"/>
            <a:endCxn id="92" idx="1"/>
          </p:cNvCxnSpPr>
          <p:nvPr/>
        </p:nvCxnSpPr>
        <p:spPr>
          <a:xfrm rot="16200000" flipH="1">
            <a:off x="8543925" y="2412808"/>
            <a:ext cx="327118" cy="985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2" idx="6"/>
            <a:endCxn id="71" idx="2"/>
          </p:cNvCxnSpPr>
          <p:nvPr/>
        </p:nvCxnSpPr>
        <p:spPr>
          <a:xfrm>
            <a:off x="8886825" y="2679508"/>
            <a:ext cx="3048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71" idx="7"/>
            <a:endCxn id="91" idx="3"/>
          </p:cNvCxnSpPr>
          <p:nvPr/>
        </p:nvCxnSpPr>
        <p:spPr>
          <a:xfrm rot="5400000" flipH="1" flipV="1">
            <a:off x="9321707" y="2580990"/>
            <a:ext cx="120836" cy="1208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1" idx="6"/>
            <a:endCxn id="79" idx="1"/>
          </p:cNvCxnSpPr>
          <p:nvPr/>
        </p:nvCxnSpPr>
        <p:spPr>
          <a:xfrm>
            <a:off x="9572625" y="2527108"/>
            <a:ext cx="174718" cy="985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71" idx="4"/>
            <a:endCxn id="68" idx="7"/>
          </p:cNvCxnSpPr>
          <p:nvPr/>
        </p:nvCxnSpPr>
        <p:spPr>
          <a:xfrm rot="5400000">
            <a:off x="9055007" y="2946208"/>
            <a:ext cx="327118" cy="985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0" idx="6"/>
            <a:endCxn id="68" idx="2"/>
          </p:cNvCxnSpPr>
          <p:nvPr/>
        </p:nvCxnSpPr>
        <p:spPr>
          <a:xfrm flipV="1">
            <a:off x="8810625" y="3212908"/>
            <a:ext cx="2286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68" idx="6"/>
            <a:endCxn id="86" idx="2"/>
          </p:cNvCxnSpPr>
          <p:nvPr/>
        </p:nvCxnSpPr>
        <p:spPr>
          <a:xfrm flipV="1">
            <a:off x="9191625" y="3136708"/>
            <a:ext cx="3048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6" idx="5"/>
            <a:endCxn id="89" idx="1"/>
          </p:cNvCxnSpPr>
          <p:nvPr/>
        </p:nvCxnSpPr>
        <p:spPr>
          <a:xfrm rot="16200000" flipH="1">
            <a:off x="9588407" y="3228690"/>
            <a:ext cx="425636" cy="349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68" idx="4"/>
            <a:endCxn id="78" idx="0"/>
          </p:cNvCxnSpPr>
          <p:nvPr/>
        </p:nvCxnSpPr>
        <p:spPr>
          <a:xfrm rot="5400000">
            <a:off x="8734425" y="3517708"/>
            <a:ext cx="6096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78" idx="2"/>
            <a:endCxn id="64" idx="6"/>
          </p:cNvCxnSpPr>
          <p:nvPr/>
        </p:nvCxnSpPr>
        <p:spPr>
          <a:xfrm rot="10800000" flipV="1">
            <a:off x="8429625" y="3974908"/>
            <a:ext cx="4572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0" idx="1"/>
            <a:endCxn id="78" idx="5"/>
          </p:cNvCxnSpPr>
          <p:nvPr/>
        </p:nvCxnSpPr>
        <p:spPr>
          <a:xfrm rot="16200000" flipV="1">
            <a:off x="9055007" y="3990690"/>
            <a:ext cx="120836" cy="197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38"/>
          <p:cNvSpPr>
            <a:spLocks noChangeArrowheads="1"/>
          </p:cNvSpPr>
          <p:nvPr/>
        </p:nvSpPr>
        <p:spPr bwMode="auto">
          <a:xfrm>
            <a:off x="8353425" y="30605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108" name="Straight Connector 107"/>
          <p:cNvCxnSpPr>
            <a:stCxn id="92" idx="3"/>
            <a:endCxn id="107" idx="7"/>
          </p:cNvCxnSpPr>
          <p:nvPr/>
        </p:nvCxnSpPr>
        <p:spPr>
          <a:xfrm rot="5400000">
            <a:off x="8445407" y="2771490"/>
            <a:ext cx="349436" cy="273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7"/>
          <p:cNvSpPr>
            <a:spLocks noChangeArrowheads="1"/>
          </p:cNvSpPr>
          <p:nvPr/>
        </p:nvSpPr>
        <p:spPr bwMode="auto">
          <a:xfrm>
            <a:off x="9344025" y="21461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" name="Oval 17"/>
          <p:cNvSpPr>
            <a:spLocks noChangeArrowheads="1"/>
          </p:cNvSpPr>
          <p:nvPr/>
        </p:nvSpPr>
        <p:spPr bwMode="auto">
          <a:xfrm>
            <a:off x="9648825" y="17651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1" name="Oval 18"/>
          <p:cNvSpPr>
            <a:spLocks noChangeArrowheads="1"/>
          </p:cNvSpPr>
          <p:nvPr/>
        </p:nvSpPr>
        <p:spPr bwMode="auto">
          <a:xfrm>
            <a:off x="9801225" y="21461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" name="Oval 22"/>
          <p:cNvSpPr>
            <a:spLocks noChangeArrowheads="1"/>
          </p:cNvSpPr>
          <p:nvPr/>
        </p:nvSpPr>
        <p:spPr bwMode="auto">
          <a:xfrm>
            <a:off x="8963025" y="18413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Oval 6"/>
          <p:cNvSpPr>
            <a:spLocks noChangeArrowheads="1"/>
          </p:cNvSpPr>
          <p:nvPr/>
        </p:nvSpPr>
        <p:spPr bwMode="auto">
          <a:xfrm>
            <a:off x="8201025" y="44321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Oval 10"/>
          <p:cNvSpPr>
            <a:spLocks noChangeArrowheads="1"/>
          </p:cNvSpPr>
          <p:nvPr/>
        </p:nvSpPr>
        <p:spPr bwMode="auto">
          <a:xfrm>
            <a:off x="9115425" y="45845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Oval 13"/>
          <p:cNvSpPr>
            <a:spLocks noChangeArrowheads="1"/>
          </p:cNvSpPr>
          <p:nvPr/>
        </p:nvSpPr>
        <p:spPr bwMode="auto">
          <a:xfrm>
            <a:off x="10106025" y="49655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6" name="Oval 20"/>
          <p:cNvSpPr>
            <a:spLocks noChangeArrowheads="1"/>
          </p:cNvSpPr>
          <p:nvPr/>
        </p:nvSpPr>
        <p:spPr bwMode="auto">
          <a:xfrm>
            <a:off x="8810625" y="43559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7" name="Oval 23"/>
          <p:cNvSpPr>
            <a:spLocks noChangeArrowheads="1"/>
          </p:cNvSpPr>
          <p:nvPr/>
        </p:nvSpPr>
        <p:spPr bwMode="auto">
          <a:xfrm>
            <a:off x="9496425" y="48893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" name="Oval 30"/>
          <p:cNvSpPr>
            <a:spLocks noChangeArrowheads="1"/>
          </p:cNvSpPr>
          <p:nvPr/>
        </p:nvSpPr>
        <p:spPr bwMode="auto">
          <a:xfrm>
            <a:off x="8429625" y="45083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9" name="Oval 33"/>
          <p:cNvSpPr>
            <a:spLocks noChangeArrowheads="1"/>
          </p:cNvSpPr>
          <p:nvPr/>
        </p:nvSpPr>
        <p:spPr bwMode="auto">
          <a:xfrm>
            <a:off x="9115425" y="49655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0" name="Oval 43"/>
          <p:cNvSpPr>
            <a:spLocks noChangeArrowheads="1"/>
          </p:cNvSpPr>
          <p:nvPr/>
        </p:nvSpPr>
        <p:spPr bwMode="auto">
          <a:xfrm>
            <a:off x="8505825" y="4736908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09885" y="6011712"/>
            <a:ext cx="441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minimize </a:t>
            </a:r>
            <a:r>
              <a:rPr lang="en-US" b="1" dirty="0" smtClean="0"/>
              <a:t>E</a:t>
            </a:r>
            <a:r>
              <a:rPr lang="en-US" dirty="0" smtClean="0"/>
              <a:t>[total cost incurred over two days]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analysis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1</a:t>
            </a:r>
            <a:r>
              <a:rPr lang="en-US" sz="3000" baseline="30000" dirty="0">
                <a:solidFill>
                  <a:srgbClr val="00B050"/>
                </a:solidFill>
              </a:rPr>
              <a:t>st</a:t>
            </a:r>
            <a:r>
              <a:rPr lang="en-US" dirty="0">
                <a:solidFill>
                  <a:srgbClr val="00B050"/>
                </a:solidFill>
              </a:rPr>
              <a:t> stage: Sample from the distribution of clients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l-GR" i="1" dirty="0">
                <a:solidFill>
                  <a:srgbClr val="00B050"/>
                </a:solidFill>
              </a:rPr>
              <a:t>λ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times</a:t>
            </a:r>
          </a:p>
          <a:p>
            <a:pPr lvl="1"/>
            <a:r>
              <a:rPr lang="en-US" sz="2000" dirty="0"/>
              <a:t>Build minimum spanning tree </a:t>
            </a:r>
            <a:r>
              <a:rPr lang="en-US" sz="2000" i="1" dirty="0"/>
              <a:t>T</a:t>
            </a:r>
            <a:r>
              <a:rPr lang="en-US" sz="2000" i="1" baseline="-25000" dirty="0"/>
              <a:t>0</a:t>
            </a:r>
            <a:r>
              <a:rPr lang="en-US" sz="2000" dirty="0"/>
              <a:t> on </a:t>
            </a:r>
            <a:r>
              <a:rPr lang="en-US" sz="2000" i="1" dirty="0"/>
              <a:t>S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</a:t>
            </a:r>
            <a:r>
              <a:rPr lang="en-US" sz="2000" i="1" dirty="0"/>
              <a:t> root</a:t>
            </a:r>
            <a:endParaRPr lang="en-US" sz="1800" dirty="0"/>
          </a:p>
          <a:p>
            <a:r>
              <a:rPr lang="en-US" dirty="0">
                <a:solidFill>
                  <a:srgbClr val="C00000"/>
                </a:solidFill>
              </a:rPr>
              <a:t>2</a:t>
            </a:r>
            <a:r>
              <a:rPr lang="en-US" baseline="30000" dirty="0">
                <a:solidFill>
                  <a:srgbClr val="C00000"/>
                </a:solidFill>
              </a:rPr>
              <a:t>nd</a:t>
            </a:r>
            <a:r>
              <a:rPr lang="en-US" dirty="0">
                <a:solidFill>
                  <a:srgbClr val="C00000"/>
                </a:solidFill>
              </a:rPr>
              <a:t> stage: actual client set </a:t>
            </a:r>
            <a:r>
              <a:rPr lang="en-US" i="1" dirty="0">
                <a:solidFill>
                  <a:srgbClr val="C00000"/>
                </a:solidFill>
              </a:rPr>
              <a:t>R realized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sz="2000" dirty="0"/>
              <a:t>Extend </a:t>
            </a:r>
            <a:r>
              <a:rPr lang="en-US" sz="2000" i="1" dirty="0"/>
              <a:t>T</a:t>
            </a:r>
            <a:r>
              <a:rPr lang="en-US" sz="2000" i="1" baseline="-25000" dirty="0"/>
              <a:t>0</a:t>
            </a:r>
            <a:r>
              <a:rPr lang="en-US" sz="2000" dirty="0"/>
              <a:t> with some edges in </a:t>
            </a:r>
            <a:r>
              <a:rPr lang="en-US" sz="2000" i="1" dirty="0"/>
              <a:t>T</a:t>
            </a:r>
            <a:r>
              <a:rPr lang="en-US" sz="2000" i="1" baseline="-25000" dirty="0"/>
              <a:t>R</a:t>
            </a:r>
            <a:r>
              <a:rPr lang="en-US" sz="2000" dirty="0"/>
              <a:t> so as to span </a:t>
            </a:r>
            <a:r>
              <a:rPr lang="en-US" sz="2000" i="1" dirty="0"/>
              <a:t>R</a:t>
            </a:r>
            <a:endParaRPr lang="en-US" sz="2000" dirty="0"/>
          </a:p>
          <a:p>
            <a:pPr lvl="1"/>
            <a:endParaRPr lang="en-US" sz="2000" dirty="0"/>
          </a:p>
          <a:p>
            <a:pPr>
              <a:buFont typeface="Wingdings" pitchFamily="2" charset="2"/>
              <a:buNone/>
            </a:pPr>
            <a:endParaRPr lang="en-US" sz="28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Proof:</a:t>
            </a:r>
            <a:endParaRPr lang="en-US" sz="28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  <a:p>
            <a:r>
              <a:rPr lang="en-US" sz="2800" b="1" dirty="0"/>
              <a:t>E</a:t>
            </a:r>
            <a:r>
              <a:rPr lang="en-US" dirty="0"/>
              <a:t>[Cost(1</a:t>
            </a:r>
            <a:r>
              <a:rPr lang="en-US" sz="3000" baseline="30000" dirty="0"/>
              <a:t>st</a:t>
            </a:r>
            <a:r>
              <a:rPr lang="en-US" dirty="0"/>
              <a:t> stage)] </a:t>
            </a:r>
            <a:r>
              <a:rPr lang="en-US" dirty="0">
                <a:latin typeface="Trebuchet MS" pitchFamily="34" charset="0"/>
              </a:rPr>
              <a:t>≤</a:t>
            </a:r>
            <a:r>
              <a:rPr lang="en-US" dirty="0"/>
              <a:t>  2 </a:t>
            </a:r>
            <a:r>
              <a:rPr lang="en-US" b="1" dirty="0">
                <a:latin typeface="cmsy10" pitchFamily="34" charset="0"/>
              </a:rPr>
              <a:t>£</a:t>
            </a:r>
            <a:r>
              <a:rPr lang="en-US" dirty="0"/>
              <a:t> OPT</a:t>
            </a:r>
          </a:p>
          <a:p>
            <a:r>
              <a:rPr lang="en-US" sz="2800" b="1" dirty="0"/>
              <a:t>E</a:t>
            </a:r>
            <a:r>
              <a:rPr lang="en-US" dirty="0"/>
              <a:t>[Cost(2</a:t>
            </a:r>
            <a:r>
              <a:rPr lang="en-US" sz="3000" baseline="30000" dirty="0"/>
              <a:t>nd</a:t>
            </a:r>
            <a:r>
              <a:rPr lang="en-US" dirty="0"/>
              <a:t> stage)] </a:t>
            </a:r>
            <a:r>
              <a:rPr lang="en-US" dirty="0">
                <a:latin typeface="Trebuchet MS" pitchFamily="34" charset="0"/>
              </a:rPr>
              <a:t>≤ </a:t>
            </a:r>
            <a:r>
              <a:rPr lang="en-US" dirty="0"/>
              <a:t>2 </a:t>
            </a:r>
            <a:r>
              <a:rPr lang="en-US" b="1" dirty="0">
                <a:latin typeface="cmsy10" pitchFamily="34" charset="0"/>
              </a:rPr>
              <a:t>£</a:t>
            </a:r>
            <a:r>
              <a:rPr lang="en-US" dirty="0"/>
              <a:t> OPT</a:t>
            </a:r>
          </a:p>
        </p:txBody>
      </p:sp>
      <p:grpSp>
        <p:nvGrpSpPr>
          <p:cNvPr id="2" name="Group 7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762376" y="4229101"/>
            <a:ext cx="4265613" cy="339725"/>
            <a:chOff x="1961" y="1512"/>
            <a:chExt cx="2687" cy="214"/>
          </a:xfrm>
        </p:grpSpPr>
        <p:sp>
          <p:nvSpPr>
            <p:cNvPr id="603212" name="Text Box 76"/>
            <p:cNvSpPr txBox="1">
              <a:spLocks noChangeAspect="1" noChangeArrowheads="1"/>
            </p:cNvSpPr>
            <p:nvPr/>
          </p:nvSpPr>
          <p:spPr bwMode="auto">
            <a:xfrm>
              <a:off x="1961" y="1527"/>
              <a:ext cx="163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5425" rIns="0" bIns="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O</a:t>
              </a:r>
            </a:p>
          </p:txBody>
        </p:sp>
        <p:sp>
          <p:nvSpPr>
            <p:cNvPr id="603213" name="Text Box 77"/>
            <p:cNvSpPr txBox="1">
              <a:spLocks noChangeAspect="1" noChangeArrowheads="1"/>
            </p:cNvSpPr>
            <p:nvPr/>
          </p:nvSpPr>
          <p:spPr bwMode="auto">
            <a:xfrm>
              <a:off x="2124" y="1527"/>
              <a:ext cx="14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5425" rIns="0" bIns="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P</a:t>
              </a:r>
            </a:p>
          </p:txBody>
        </p:sp>
        <p:sp>
          <p:nvSpPr>
            <p:cNvPr id="603214" name="Text Box 78"/>
            <p:cNvSpPr txBox="1">
              <a:spLocks noChangeAspect="1" noChangeArrowheads="1"/>
            </p:cNvSpPr>
            <p:nvPr/>
          </p:nvSpPr>
          <p:spPr bwMode="auto">
            <a:xfrm>
              <a:off x="2266" y="1527"/>
              <a:ext cx="151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5425" rIns="0" bIns="0" anchor="b"/>
            <a:lstStyle/>
            <a:p>
              <a:pPr eaLnBrk="0" hangingPunct="0"/>
              <a:r>
                <a:rPr lang="en-US" sz="2600" dirty="0">
                  <a:latin typeface="cmr10" pitchFamily="34" charset="0"/>
                </a:rPr>
                <a:t>T</a:t>
              </a:r>
            </a:p>
          </p:txBody>
        </p:sp>
        <p:sp>
          <p:nvSpPr>
            <p:cNvPr id="603215" name="Text Box 79"/>
            <p:cNvSpPr txBox="1">
              <a:spLocks noChangeAspect="1" noChangeArrowheads="1"/>
            </p:cNvSpPr>
            <p:nvPr/>
          </p:nvSpPr>
          <p:spPr bwMode="auto">
            <a:xfrm>
              <a:off x="2486" y="1593"/>
              <a:ext cx="163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63512" rIns="0" bIns="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=</a:t>
              </a:r>
            </a:p>
          </p:txBody>
        </p:sp>
        <p:sp>
          <p:nvSpPr>
            <p:cNvPr id="603216" name="Text Box 80"/>
            <p:cNvSpPr txBox="1">
              <a:spLocks noChangeAspect="1" noChangeArrowheads="1"/>
            </p:cNvSpPr>
            <p:nvPr/>
          </p:nvSpPr>
          <p:spPr bwMode="auto">
            <a:xfrm>
              <a:off x="2719" y="1580"/>
              <a:ext cx="90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1288" rIns="0" bIns="0" anchor="b"/>
            <a:lstStyle/>
            <a:p>
              <a:pPr eaLnBrk="0" hangingPunct="0"/>
              <a:r>
                <a:rPr lang="en-US" sz="2600">
                  <a:latin typeface="cmmi10" pitchFamily="34" charset="0"/>
                </a:rPr>
                <a:t>c</a:t>
              </a:r>
            </a:p>
          </p:txBody>
        </p:sp>
        <p:sp>
          <p:nvSpPr>
            <p:cNvPr id="603217" name="Text Box 81"/>
            <p:cNvSpPr txBox="1">
              <a:spLocks noChangeAspect="1" noChangeArrowheads="1"/>
            </p:cNvSpPr>
            <p:nvPr/>
          </p:nvSpPr>
          <p:spPr bwMode="auto">
            <a:xfrm>
              <a:off x="2809" y="1513"/>
              <a:ext cx="8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7650" rIns="0" bIns="8255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(</a:t>
              </a:r>
            </a:p>
          </p:txBody>
        </p:sp>
        <p:sp>
          <p:nvSpPr>
            <p:cNvPr id="603218" name="Text Box 82"/>
            <p:cNvSpPr txBox="1">
              <a:spLocks noChangeAspect="1" noChangeArrowheads="1"/>
            </p:cNvSpPr>
            <p:nvPr/>
          </p:nvSpPr>
          <p:spPr bwMode="auto">
            <a:xfrm>
              <a:off x="2890" y="1527"/>
              <a:ext cx="12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5425" rIns="0" bIns="0" anchor="b"/>
            <a:lstStyle/>
            <a:p>
              <a:pPr eaLnBrk="0" hangingPunct="0"/>
              <a:r>
                <a:rPr lang="en-US" sz="2600">
                  <a:latin typeface="cmmi10" pitchFamily="34" charset="0"/>
                </a:rPr>
                <a:t>T</a:t>
              </a:r>
            </a:p>
          </p:txBody>
        </p:sp>
        <p:sp>
          <p:nvSpPr>
            <p:cNvPr id="603219" name="Text Box 83"/>
            <p:cNvSpPr txBox="1">
              <a:spLocks noChangeAspect="1" noChangeArrowheads="1"/>
            </p:cNvSpPr>
            <p:nvPr/>
          </p:nvSpPr>
          <p:spPr bwMode="auto">
            <a:xfrm>
              <a:off x="3042" y="1525"/>
              <a:ext cx="86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15888" rIns="0" bIns="0" anchor="b"/>
            <a:lstStyle/>
            <a:p>
              <a:pPr eaLnBrk="0" hangingPunct="0"/>
              <a:r>
                <a:rPr lang="en-US">
                  <a:latin typeface="cmsy7" pitchFamily="34" charset="0"/>
                </a:rPr>
                <a:t>¤</a:t>
              </a:r>
            </a:p>
          </p:txBody>
        </p:sp>
        <p:sp>
          <p:nvSpPr>
            <p:cNvPr id="603220" name="Text Box 84"/>
            <p:cNvSpPr txBox="1">
              <a:spLocks noChangeAspect="1" noChangeArrowheads="1"/>
            </p:cNvSpPr>
            <p:nvPr/>
          </p:nvSpPr>
          <p:spPr bwMode="auto">
            <a:xfrm>
              <a:off x="3012" y="1626"/>
              <a:ext cx="83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9225" rIns="0" bIns="0" anchor="b"/>
            <a:lstStyle/>
            <a:p>
              <a:pPr eaLnBrk="0" hangingPunct="0"/>
              <a:r>
                <a:rPr lang="en-US">
                  <a:latin typeface="cmr7" pitchFamily="34" charset="0"/>
                </a:rPr>
                <a:t>0</a:t>
              </a:r>
            </a:p>
          </p:txBody>
        </p:sp>
        <p:sp>
          <p:nvSpPr>
            <p:cNvPr id="603221" name="Text Box 85"/>
            <p:cNvSpPr txBox="1">
              <a:spLocks noChangeAspect="1" noChangeArrowheads="1"/>
            </p:cNvSpPr>
            <p:nvPr/>
          </p:nvSpPr>
          <p:spPr bwMode="auto">
            <a:xfrm>
              <a:off x="3138" y="1513"/>
              <a:ext cx="8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7650" rIns="0" bIns="8255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)</a:t>
              </a:r>
            </a:p>
          </p:txBody>
        </p:sp>
        <p:sp>
          <p:nvSpPr>
            <p:cNvPr id="603222" name="Text Box 86"/>
            <p:cNvSpPr txBox="1">
              <a:spLocks noChangeAspect="1" noChangeArrowheads="1"/>
            </p:cNvSpPr>
            <p:nvPr/>
          </p:nvSpPr>
          <p:spPr bwMode="auto">
            <a:xfrm>
              <a:off x="3265" y="1548"/>
              <a:ext cx="163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92088" rIns="0" bIns="26988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+</a:t>
              </a:r>
            </a:p>
          </p:txBody>
        </p:sp>
        <p:sp>
          <p:nvSpPr>
            <p:cNvPr id="603223" name="Text Box 87"/>
            <p:cNvSpPr txBox="1">
              <a:spLocks noChangeAspect="1" noChangeArrowheads="1"/>
            </p:cNvSpPr>
            <p:nvPr/>
          </p:nvSpPr>
          <p:spPr bwMode="auto">
            <a:xfrm>
              <a:off x="3474" y="1527"/>
              <a:ext cx="154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5425" rIns="0" bIns="0" anchor="b"/>
            <a:lstStyle/>
            <a:p>
              <a:pPr eaLnBrk="0" hangingPunct="0"/>
              <a:r>
                <a:rPr lang="en-US" sz="2600">
                  <a:latin typeface="cmmi10" pitchFamily="34" charset="0"/>
                </a:rPr>
                <a:t>E</a:t>
              </a:r>
            </a:p>
          </p:txBody>
        </p:sp>
        <p:sp>
          <p:nvSpPr>
            <p:cNvPr id="603224" name="Text Box 88"/>
            <p:cNvSpPr txBox="1">
              <a:spLocks noChangeAspect="1" noChangeArrowheads="1"/>
            </p:cNvSpPr>
            <p:nvPr/>
          </p:nvSpPr>
          <p:spPr bwMode="auto">
            <a:xfrm>
              <a:off x="3629" y="1638"/>
              <a:ext cx="98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98425" rIns="0" bIns="0" anchor="b"/>
            <a:lstStyle/>
            <a:p>
              <a:pPr eaLnBrk="0" hangingPunct="0"/>
              <a:r>
                <a:rPr lang="en-US">
                  <a:latin typeface="cmmi7" pitchFamily="34" charset="0"/>
                </a:rPr>
                <a:t>¼</a:t>
              </a:r>
            </a:p>
          </p:txBody>
        </p:sp>
        <p:sp>
          <p:nvSpPr>
            <p:cNvPr id="603225" name="Text Box 89"/>
            <p:cNvSpPr txBox="1">
              <a:spLocks noChangeAspect="1" noChangeArrowheads="1"/>
            </p:cNvSpPr>
            <p:nvPr/>
          </p:nvSpPr>
          <p:spPr bwMode="auto">
            <a:xfrm>
              <a:off x="3742" y="1513"/>
              <a:ext cx="5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7650" rIns="0" bIns="8255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[</a:t>
              </a:r>
            </a:p>
          </p:txBody>
        </p:sp>
        <p:sp>
          <p:nvSpPr>
            <p:cNvPr id="603226" name="Text Box 90"/>
            <p:cNvSpPr txBox="1">
              <a:spLocks noChangeAspect="1" noChangeArrowheads="1"/>
            </p:cNvSpPr>
            <p:nvPr/>
          </p:nvSpPr>
          <p:spPr bwMode="auto">
            <a:xfrm>
              <a:off x="3800" y="1580"/>
              <a:ext cx="119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1288" rIns="0" bIns="0" anchor="b"/>
            <a:lstStyle/>
            <a:p>
              <a:pPr eaLnBrk="0" hangingPunct="0"/>
              <a:r>
                <a:rPr lang="en-US" sz="2600">
                  <a:latin typeface="cmmi10" pitchFamily="34" charset="0"/>
                </a:rPr>
                <a:t>¾</a:t>
              </a:r>
            </a:p>
          </p:txBody>
        </p:sp>
        <p:sp>
          <p:nvSpPr>
            <p:cNvPr id="603227" name="Text Box 91"/>
            <p:cNvSpPr txBox="1">
              <a:spLocks noChangeAspect="1" noChangeArrowheads="1"/>
            </p:cNvSpPr>
            <p:nvPr/>
          </p:nvSpPr>
          <p:spPr bwMode="auto">
            <a:xfrm>
              <a:off x="3973" y="1577"/>
              <a:ext cx="58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63512" rIns="0" bIns="0" anchor="b"/>
            <a:lstStyle/>
            <a:p>
              <a:pPr eaLnBrk="0" hangingPunct="0"/>
              <a:r>
                <a:rPr lang="en-US" sz="2600">
                  <a:latin typeface="cmsy10" pitchFamily="34" charset="0"/>
                </a:rPr>
                <a:t>¢</a:t>
              </a:r>
            </a:p>
          </p:txBody>
        </p:sp>
        <p:sp>
          <p:nvSpPr>
            <p:cNvPr id="603228" name="Text Box 92"/>
            <p:cNvSpPr txBox="1">
              <a:spLocks noChangeAspect="1" noChangeArrowheads="1"/>
            </p:cNvSpPr>
            <p:nvPr/>
          </p:nvSpPr>
          <p:spPr bwMode="auto">
            <a:xfrm>
              <a:off x="4078" y="1580"/>
              <a:ext cx="90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1288" rIns="0" bIns="0" anchor="b"/>
            <a:lstStyle/>
            <a:p>
              <a:pPr eaLnBrk="0" hangingPunct="0"/>
              <a:r>
                <a:rPr lang="en-US" sz="2600">
                  <a:latin typeface="cmmi10" pitchFamily="34" charset="0"/>
                </a:rPr>
                <a:t>c</a:t>
              </a:r>
            </a:p>
          </p:txBody>
        </p:sp>
        <p:sp>
          <p:nvSpPr>
            <p:cNvPr id="603229" name="Text Box 93"/>
            <p:cNvSpPr txBox="1">
              <a:spLocks noChangeAspect="1" noChangeArrowheads="1"/>
            </p:cNvSpPr>
            <p:nvPr/>
          </p:nvSpPr>
          <p:spPr bwMode="auto">
            <a:xfrm>
              <a:off x="4168" y="1513"/>
              <a:ext cx="8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7650" rIns="0" bIns="8255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(</a:t>
              </a:r>
            </a:p>
          </p:txBody>
        </p:sp>
        <p:sp>
          <p:nvSpPr>
            <p:cNvPr id="603230" name="Text Box 94"/>
            <p:cNvSpPr txBox="1">
              <a:spLocks noChangeAspect="1" noChangeArrowheads="1"/>
            </p:cNvSpPr>
            <p:nvPr/>
          </p:nvSpPr>
          <p:spPr bwMode="auto">
            <a:xfrm>
              <a:off x="4250" y="1527"/>
              <a:ext cx="12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5425" rIns="0" bIns="0" anchor="b"/>
            <a:lstStyle/>
            <a:p>
              <a:pPr eaLnBrk="0" hangingPunct="0"/>
              <a:r>
                <a:rPr lang="en-US" sz="2600">
                  <a:latin typeface="cmmi10" pitchFamily="34" charset="0"/>
                </a:rPr>
                <a:t>T</a:t>
              </a:r>
            </a:p>
          </p:txBody>
        </p:sp>
        <p:sp>
          <p:nvSpPr>
            <p:cNvPr id="603231" name="Text Box 95"/>
            <p:cNvSpPr txBox="1">
              <a:spLocks noChangeAspect="1" noChangeArrowheads="1"/>
            </p:cNvSpPr>
            <p:nvPr/>
          </p:nvSpPr>
          <p:spPr bwMode="auto">
            <a:xfrm>
              <a:off x="4401" y="1525"/>
              <a:ext cx="86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15888" rIns="0" bIns="0" anchor="b"/>
            <a:lstStyle/>
            <a:p>
              <a:pPr eaLnBrk="0" hangingPunct="0"/>
              <a:r>
                <a:rPr lang="en-US">
                  <a:latin typeface="cmsy7" pitchFamily="34" charset="0"/>
                </a:rPr>
                <a:t>¤</a:t>
              </a:r>
            </a:p>
          </p:txBody>
        </p:sp>
        <p:sp>
          <p:nvSpPr>
            <p:cNvPr id="603232" name="Text Box 96"/>
            <p:cNvSpPr txBox="1">
              <a:spLocks noChangeAspect="1" noChangeArrowheads="1"/>
            </p:cNvSpPr>
            <p:nvPr/>
          </p:nvSpPr>
          <p:spPr bwMode="auto">
            <a:xfrm>
              <a:off x="4372" y="1627"/>
              <a:ext cx="126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0" anchor="b"/>
            <a:lstStyle/>
            <a:p>
              <a:pPr eaLnBrk="0" hangingPunct="0"/>
              <a:r>
                <a:rPr lang="en-US">
                  <a:latin typeface="cmmi7" pitchFamily="34" charset="0"/>
                </a:rPr>
                <a:t>R</a:t>
              </a:r>
            </a:p>
          </p:txBody>
        </p:sp>
        <p:sp>
          <p:nvSpPr>
            <p:cNvPr id="603233" name="Text Box 97"/>
            <p:cNvSpPr txBox="1">
              <a:spLocks noChangeAspect="1" noChangeArrowheads="1"/>
            </p:cNvSpPr>
            <p:nvPr/>
          </p:nvSpPr>
          <p:spPr bwMode="auto">
            <a:xfrm>
              <a:off x="4509" y="1513"/>
              <a:ext cx="8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7650" rIns="0" bIns="8255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)</a:t>
              </a:r>
            </a:p>
          </p:txBody>
        </p:sp>
        <p:sp>
          <p:nvSpPr>
            <p:cNvPr id="603234" name="Text Box 98"/>
            <p:cNvSpPr txBox="1">
              <a:spLocks noChangeAspect="1" noChangeArrowheads="1"/>
            </p:cNvSpPr>
            <p:nvPr/>
          </p:nvSpPr>
          <p:spPr bwMode="auto">
            <a:xfrm>
              <a:off x="4590" y="1513"/>
              <a:ext cx="5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7650" rIns="0" bIns="82550" anchor="b"/>
            <a:lstStyle/>
            <a:p>
              <a:pPr eaLnBrk="0" hangingPunct="0"/>
              <a:r>
                <a:rPr lang="en-US" sz="2600">
                  <a:latin typeface="cmr10" pitchFamily="34" charset="0"/>
                </a:rPr>
                <a:t>]</a:t>
              </a:r>
            </a:p>
          </p:txBody>
        </p:sp>
        <p:sp>
          <p:nvSpPr>
            <p:cNvPr id="603235" name="Rectangle 99"/>
            <p:cNvSpPr>
              <a:spLocks noChangeAspect="1" noChangeArrowheads="1"/>
            </p:cNvSpPr>
            <p:nvPr/>
          </p:nvSpPr>
          <p:spPr bwMode="auto">
            <a:xfrm>
              <a:off x="1961" y="1512"/>
              <a:ext cx="2687" cy="2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3236" name="AutoShape 100"/>
          <p:cNvSpPr>
            <a:spLocks/>
          </p:cNvSpPr>
          <p:nvPr/>
        </p:nvSpPr>
        <p:spPr bwMode="auto">
          <a:xfrm rot="5400000">
            <a:off x="5743575" y="2511425"/>
            <a:ext cx="381000" cy="4343400"/>
          </a:xfrm>
          <a:prstGeom prst="rightBrace">
            <a:avLst>
              <a:gd name="adj1" fmla="val 95000"/>
              <a:gd name="adj2" fmla="val 83333"/>
            </a:avLst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657975" y="4072236"/>
            <a:ext cx="32733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2400" i="1" dirty="0">
                <a:solidFill>
                  <a:prstClr val="black"/>
                </a:solidFill>
              </a:rPr>
              <a:t>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boosted sampling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Idea: take </a:t>
            </a:r>
            <a:r>
              <a:rPr lang="el-GR" sz="2000" dirty="0">
                <a:latin typeface="Calibri"/>
              </a:rPr>
              <a:t>λ</a:t>
            </a:r>
            <a:r>
              <a:rPr lang="en-US" sz="2000" dirty="0">
                <a:latin typeface="Calibri"/>
              </a:rPr>
              <a:t> samples from the distribution,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	build a solution on those as first stage solution.</a:t>
            </a:r>
          </a:p>
          <a:p>
            <a:pPr marL="0" indent="0">
              <a:buNone/>
            </a:pPr>
            <a:r>
              <a:rPr lang="en-US" sz="2000" dirty="0">
                <a:latin typeface="Calibri"/>
              </a:rPr>
              <a:t>          for proof: show “strict” cost-sharing scheme for problem/algorithm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</a:rPr>
              <a:t>Pros: </a:t>
            </a:r>
            <a:r>
              <a:rPr lang="en-US" sz="2000" dirty="0"/>
              <a:t>take very few samples (only </a:t>
            </a:r>
            <a:r>
              <a:rPr lang="el-GR" sz="2000" dirty="0">
                <a:latin typeface="Calibri"/>
              </a:rPr>
              <a:t>λ</a:t>
            </a:r>
            <a:r>
              <a:rPr lang="en-US" sz="2000" dirty="0">
                <a:latin typeface="Calibri"/>
              </a:rPr>
              <a:t>), very simple algorithm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alibri"/>
              </a:rPr>
              <a:t>Cons:</a:t>
            </a:r>
            <a:r>
              <a:rPr lang="en-US" sz="2000" dirty="0">
                <a:latin typeface="Calibri"/>
              </a:rPr>
              <a:t> works only for uniform inflation, need to prove cost-sharing scheme</a:t>
            </a:r>
          </a:p>
          <a:p>
            <a:pPr marL="0" indent="0">
              <a:buNone/>
            </a:pPr>
            <a:endParaRPr lang="en-US" sz="2000" dirty="0">
              <a:latin typeface="Calibri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Can currently show for Steiner tree/forest, vertex cover, facility location</a:t>
            </a:r>
          </a:p>
          <a:p>
            <a:pPr marL="0" indent="0">
              <a:buNone/>
            </a:pPr>
            <a:r>
              <a:rPr lang="en-US" sz="2000" dirty="0">
                <a:latin typeface="Calibri"/>
              </a:rPr>
              <a:t>       </a:t>
            </a:r>
            <a:r>
              <a:rPr lang="en-US" sz="2000" dirty="0">
                <a:solidFill>
                  <a:srgbClr val="7030A0"/>
                </a:solidFill>
                <a:latin typeface="Calibri"/>
              </a:rPr>
              <a:t>Good cost-shares do not exist for set cover.</a:t>
            </a:r>
          </a:p>
          <a:p>
            <a:pPr marL="0" indent="0">
              <a:buNone/>
            </a:pPr>
            <a:endParaRPr lang="en-US" sz="2000" dirty="0">
              <a:latin typeface="Calibri"/>
            </a:endParaRPr>
          </a:p>
          <a:p>
            <a:pPr marL="0" indent="0">
              <a:buNone/>
            </a:pPr>
            <a:r>
              <a:rPr lang="en-US" sz="2000" b="1" dirty="0">
                <a:latin typeface="Calibri"/>
              </a:rPr>
              <a:t>Question:</a:t>
            </a:r>
            <a:r>
              <a:rPr lang="en-US" sz="2000" dirty="0">
                <a:latin typeface="Calibri"/>
              </a:rPr>
              <a:t> for what other problems do such good cost-shares exist?</a:t>
            </a:r>
          </a:p>
          <a:p>
            <a:pPr marL="0" indent="0">
              <a:buNone/>
            </a:pPr>
            <a:endParaRPr lang="en-US" sz="2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6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</a:t>
            </a:r>
            <a:r>
              <a:rPr lang="en-US" sz="3200"/>
              <a:t>esults </a:t>
            </a:r>
            <a:r>
              <a:rPr lang="en-US" sz="3200" dirty="0"/>
              <a:t>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Stochastic Vertex Cover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00B050"/>
                </a:solidFill>
              </a:rPr>
              <a:t>Theorem:  </a:t>
            </a:r>
            <a:r>
              <a:rPr lang="en-US" sz="2000" dirty="0"/>
              <a:t>4-approximation for explicit scenarios. (2-approx in problems.)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C00000"/>
                </a:solidFill>
              </a:rPr>
              <a:t>Theorem:</a:t>
            </a:r>
            <a:r>
              <a:rPr lang="en-US" sz="2000" b="1" dirty="0"/>
              <a:t> </a:t>
            </a:r>
            <a:r>
              <a:rPr lang="en-US" sz="2000" dirty="0"/>
              <a:t>better than 2-approx refutes the unique games conjecture.</a:t>
            </a:r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b="1" dirty="0">
                <a:solidFill>
                  <a:srgbClr val="7030A0"/>
                </a:solidFill>
              </a:rPr>
              <a:t>Stochastic MST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00B050"/>
                </a:solidFill>
              </a:rPr>
              <a:t>Theorem:  </a:t>
            </a:r>
            <a:r>
              <a:rPr lang="en-US" sz="2000" dirty="0"/>
              <a:t>O(log nm)-approximation for explicit scenarios. 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C00000"/>
                </a:solidFill>
              </a:rPr>
              <a:t>Theorem:</a:t>
            </a:r>
            <a:r>
              <a:rPr lang="en-US" sz="2000" b="1" dirty="0"/>
              <a:t> </a:t>
            </a:r>
            <a:r>
              <a:rPr lang="en-US" sz="2000" dirty="0"/>
              <a:t>better than O(log n)-approx even for m = poly(n) =&gt; P=NP.</a:t>
            </a:r>
          </a:p>
          <a:p>
            <a:pPr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7030A0"/>
                </a:solidFill>
              </a:rPr>
              <a:t>Stochastic Steiner Tree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00B050"/>
                </a:solidFill>
              </a:rPr>
              <a:t>Theorem:  </a:t>
            </a:r>
            <a:r>
              <a:rPr lang="en-US" sz="2000" dirty="0"/>
              <a:t>4-approximation for black-box, uniform inflation. 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C00000"/>
                </a:solidFill>
              </a:rPr>
              <a:t>Theorem:</a:t>
            </a:r>
            <a:r>
              <a:rPr lang="en-US" sz="2000" b="1" dirty="0">
                <a:solidFill>
                  <a:srgbClr val="00B050"/>
                </a:solidFill>
              </a:rPr>
              <a:t>  </a:t>
            </a:r>
            <a:r>
              <a:rPr lang="en-US" sz="2000" dirty="0"/>
              <a:t>1.00001-hard in the classical (non-stochastic) setting.</a:t>
            </a:r>
          </a:p>
        </p:txBody>
      </p:sp>
    </p:spTree>
    <p:extLst>
      <p:ext uri="{BB962C8B-B14F-4D97-AF65-F5344CB8AC3E}">
        <p14:creationId xmlns:p14="http://schemas.microsoft.com/office/powerpoint/2010/main" val="94518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“infinite horizon” problems:</a:t>
            </a:r>
            <a:br>
              <a:rPr lang="en-US" sz="32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stochastic meets online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multi-stage a.k.a. </a:t>
            </a:r>
            <a:r>
              <a:rPr lang="en-US" dirty="0" smtClean="0"/>
              <a:t>average-case online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1851819"/>
            <a:ext cx="457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C00000"/>
                </a:solidFill>
              </a:rPr>
              <a:t>The Model</a:t>
            </a:r>
            <a:r>
              <a:rPr lang="en-US" sz="2000" dirty="0"/>
              <a:t>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/>
              <a:t>	Instead of being given set R up-front, the nodes in R arrive one-by-one.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/>
              <a:t>	Node must be connected to the root </a:t>
            </a:r>
            <a:br>
              <a:rPr lang="en-US" sz="2000" dirty="0"/>
            </a:br>
            <a:r>
              <a:rPr lang="en-US" sz="2000" dirty="0"/>
              <a:t>as soon as it arrives.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/>
              <a:t>	However, the requests not drawn </a:t>
            </a:r>
            <a:br>
              <a:rPr lang="en-US" sz="2000" dirty="0"/>
            </a:br>
            <a:r>
              <a:rPr lang="en-US" sz="2000" dirty="0"/>
              <a:t>by an adversary, but randomly from</a:t>
            </a:r>
            <a:br>
              <a:rPr lang="en-US" sz="2000" dirty="0"/>
            </a:br>
            <a:r>
              <a:rPr lang="en-US" sz="2000" dirty="0"/>
              <a:t>some known stochastic process.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/>
              <a:t>	E.g., each node v independently chosen with probability </a:t>
            </a:r>
            <a:r>
              <a:rPr lang="en-US" sz="2000" dirty="0" err="1">
                <a:latin typeface="Calibri"/>
              </a:rPr>
              <a:t>p</a:t>
            </a:r>
            <a:r>
              <a:rPr lang="en-US" sz="2000" baseline="-25000" dirty="0" err="1">
                <a:latin typeface="Calibri"/>
              </a:rPr>
              <a:t>v</a:t>
            </a:r>
            <a:endParaRPr lang="en-US" sz="2000" baseline="-25000" dirty="0">
              <a:latin typeface="Calibri"/>
            </a:endParaRPr>
          </a:p>
        </p:txBody>
      </p:sp>
      <p:sp>
        <p:nvSpPr>
          <p:cNvPr id="35" name="Oval 4"/>
          <p:cNvSpPr>
            <a:spLocks noChangeArrowheads="1"/>
          </p:cNvSpPr>
          <p:nvPr/>
        </p:nvSpPr>
        <p:spPr bwMode="auto">
          <a:xfrm>
            <a:off x="9886950" y="27146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8591550" y="32480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8591550" y="45434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10801350" y="35528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9353550" y="37052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9505950" y="46958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auto">
          <a:xfrm>
            <a:off x="9505950" y="3248025"/>
            <a:ext cx="152400" cy="152400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" name="Oval 13"/>
          <p:cNvSpPr>
            <a:spLocks noChangeArrowheads="1"/>
          </p:cNvSpPr>
          <p:nvPr/>
        </p:nvSpPr>
        <p:spPr bwMode="auto">
          <a:xfrm>
            <a:off x="10496550" y="50768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9277350" y="25622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" name="Oval 17"/>
          <p:cNvSpPr>
            <a:spLocks noChangeArrowheads="1"/>
          </p:cNvSpPr>
          <p:nvPr/>
        </p:nvSpPr>
        <p:spPr bwMode="auto">
          <a:xfrm>
            <a:off x="10191750" y="37052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" name="Oval 18"/>
          <p:cNvSpPr>
            <a:spLocks noChangeArrowheads="1"/>
          </p:cNvSpPr>
          <p:nvPr/>
        </p:nvSpPr>
        <p:spPr bwMode="auto">
          <a:xfrm>
            <a:off x="10725150" y="30194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9201150" y="44672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" name="Oval 21"/>
          <p:cNvSpPr>
            <a:spLocks noChangeArrowheads="1"/>
          </p:cNvSpPr>
          <p:nvPr/>
        </p:nvSpPr>
        <p:spPr bwMode="auto">
          <a:xfrm>
            <a:off x="10039350" y="31718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Oval 22"/>
          <p:cNvSpPr>
            <a:spLocks noChangeArrowheads="1"/>
          </p:cNvSpPr>
          <p:nvPr/>
        </p:nvSpPr>
        <p:spPr bwMode="auto">
          <a:xfrm>
            <a:off x="10648950" y="40100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" name="Oval 23"/>
          <p:cNvSpPr>
            <a:spLocks noChangeArrowheads="1"/>
          </p:cNvSpPr>
          <p:nvPr/>
        </p:nvSpPr>
        <p:spPr bwMode="auto">
          <a:xfrm>
            <a:off x="9886950" y="50006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" name="Oval 24"/>
          <p:cNvSpPr>
            <a:spLocks noChangeArrowheads="1"/>
          </p:cNvSpPr>
          <p:nvPr/>
        </p:nvSpPr>
        <p:spPr bwMode="auto">
          <a:xfrm>
            <a:off x="8896350" y="27146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" name="Oval 27"/>
          <p:cNvSpPr>
            <a:spLocks noChangeArrowheads="1"/>
          </p:cNvSpPr>
          <p:nvPr/>
        </p:nvSpPr>
        <p:spPr bwMode="auto">
          <a:xfrm>
            <a:off x="9810750" y="36290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10344150" y="31718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820150" y="46196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" name="Oval 31"/>
          <p:cNvSpPr>
            <a:spLocks noChangeArrowheads="1"/>
          </p:cNvSpPr>
          <p:nvPr/>
        </p:nvSpPr>
        <p:spPr bwMode="auto">
          <a:xfrm>
            <a:off x="8515350" y="29432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" name="Oval 32"/>
          <p:cNvSpPr>
            <a:spLocks noChangeArrowheads="1"/>
          </p:cNvSpPr>
          <p:nvPr/>
        </p:nvSpPr>
        <p:spPr bwMode="auto">
          <a:xfrm>
            <a:off x="10267950" y="41624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6" name="Oval 33"/>
          <p:cNvSpPr>
            <a:spLocks noChangeArrowheads="1"/>
          </p:cNvSpPr>
          <p:nvPr/>
        </p:nvSpPr>
        <p:spPr bwMode="auto">
          <a:xfrm>
            <a:off x="9505950" y="50768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" name="Oval 37"/>
          <p:cNvSpPr>
            <a:spLocks noChangeArrowheads="1"/>
          </p:cNvSpPr>
          <p:nvPr/>
        </p:nvSpPr>
        <p:spPr bwMode="auto">
          <a:xfrm>
            <a:off x="8972550" y="37814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" name="Oval 38"/>
          <p:cNvSpPr>
            <a:spLocks noChangeArrowheads="1"/>
          </p:cNvSpPr>
          <p:nvPr/>
        </p:nvSpPr>
        <p:spPr bwMode="auto">
          <a:xfrm>
            <a:off x="9734550" y="30194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" name="Oval 41"/>
          <p:cNvSpPr>
            <a:spLocks noChangeArrowheads="1"/>
          </p:cNvSpPr>
          <p:nvPr/>
        </p:nvSpPr>
        <p:spPr bwMode="auto">
          <a:xfrm>
            <a:off x="9048750" y="31718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" name="Oval 42"/>
          <p:cNvSpPr>
            <a:spLocks noChangeArrowheads="1"/>
          </p:cNvSpPr>
          <p:nvPr/>
        </p:nvSpPr>
        <p:spPr bwMode="auto">
          <a:xfrm>
            <a:off x="9658350" y="40100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" name="Oval 43"/>
          <p:cNvSpPr>
            <a:spLocks noChangeArrowheads="1"/>
          </p:cNvSpPr>
          <p:nvPr/>
        </p:nvSpPr>
        <p:spPr bwMode="auto">
          <a:xfrm>
            <a:off x="8896350" y="48482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" name="Oval 44"/>
          <p:cNvSpPr>
            <a:spLocks noChangeArrowheads="1"/>
          </p:cNvSpPr>
          <p:nvPr/>
        </p:nvSpPr>
        <p:spPr bwMode="auto">
          <a:xfrm>
            <a:off x="9124950" y="35528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" name="Oval 38"/>
          <p:cNvSpPr>
            <a:spLocks noChangeArrowheads="1"/>
          </p:cNvSpPr>
          <p:nvPr/>
        </p:nvSpPr>
        <p:spPr bwMode="auto">
          <a:xfrm>
            <a:off x="8667750" y="36290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7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multi-stage a.k.a. average-case online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747043"/>
            <a:ext cx="457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C00000"/>
                </a:solidFill>
              </a:rPr>
              <a:t>Measure of Goodness: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r>
              <a:rPr lang="en-US" sz="2000" dirty="0"/>
              <a:t>	</a:t>
            </a:r>
            <a:r>
              <a:rPr lang="en-US" sz="2000" dirty="0" smtClean="0"/>
              <a:t>W</a:t>
            </a:r>
            <a:r>
              <a:rPr lang="en-US" sz="2000" dirty="0" smtClean="0"/>
              <a:t>e can consider</a:t>
            </a:r>
            <a:endParaRPr lang="en-US" sz="2000" dirty="0"/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r>
              <a:rPr lang="en-US" sz="2000" dirty="0"/>
              <a:t>	or</a:t>
            </a:r>
          </a:p>
        </p:txBody>
      </p:sp>
      <p:grpSp>
        <p:nvGrpSpPr>
          <p:cNvPr id="35" name="Group 9"/>
          <p:cNvGrpSpPr/>
          <p:nvPr/>
        </p:nvGrpSpPr>
        <p:grpSpPr>
          <a:xfrm>
            <a:off x="1581150" y="3028290"/>
            <a:ext cx="3353482" cy="800220"/>
            <a:chOff x="2971800" y="4705290"/>
            <a:chExt cx="3353482" cy="800220"/>
          </a:xfrm>
        </p:grpSpPr>
        <p:sp>
          <p:nvSpPr>
            <p:cNvPr id="37" name="TextBox 36"/>
            <p:cNvSpPr txBox="1"/>
            <p:nvPr/>
          </p:nvSpPr>
          <p:spPr>
            <a:xfrm>
              <a:off x="2971800" y="4705290"/>
              <a:ext cx="33534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</a:rPr>
                <a:t>E</a:t>
              </a:r>
              <a:r>
                <a:rPr lang="en-US" sz="2000" baseline="-25000" dirty="0">
                  <a:solidFill>
                    <a:srgbClr val="00B050"/>
                  </a:solidFill>
                  <a:latin typeface="cmmi10"/>
                </a:rPr>
                <a:t>¾</a:t>
              </a:r>
              <a:r>
                <a:rPr lang="en-US" sz="2000" dirty="0">
                  <a:solidFill>
                    <a:srgbClr val="00B050"/>
                  </a:solidFill>
                </a:rPr>
                <a:t> [ cost of algorithm A on </a:t>
              </a:r>
              <a:r>
                <a:rPr lang="en-US" sz="2000" dirty="0">
                  <a:solidFill>
                    <a:srgbClr val="00B050"/>
                  </a:solidFill>
                  <a:latin typeface="cmmi10"/>
                </a:rPr>
                <a:t>¾</a:t>
              </a:r>
              <a:r>
                <a:rPr lang="en-US" sz="2000" dirty="0">
                  <a:solidFill>
                    <a:srgbClr val="00B050"/>
                  </a:solidFill>
                </a:rPr>
                <a:t> ]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81400" y="5105400"/>
              <a:ext cx="19647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</a:rPr>
                <a:t>E</a:t>
              </a:r>
              <a:r>
                <a:rPr lang="en-US" sz="2000" baseline="-25000" dirty="0">
                  <a:solidFill>
                    <a:srgbClr val="00B050"/>
                  </a:solidFill>
                  <a:latin typeface="cmmi10"/>
                </a:rPr>
                <a:t>¾</a:t>
              </a:r>
              <a:r>
                <a:rPr lang="en-US" sz="2000" dirty="0">
                  <a:solidFill>
                    <a:srgbClr val="00B050"/>
                  </a:solidFill>
                  <a:latin typeface="cmmi10"/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</a:rPr>
                <a:t>[ OPT(set </a:t>
              </a:r>
              <a:r>
                <a:rPr lang="en-US" sz="2000" dirty="0">
                  <a:solidFill>
                    <a:srgbClr val="00B050"/>
                  </a:solidFill>
                  <a:latin typeface="cmmi10"/>
                </a:rPr>
                <a:t>¾</a:t>
              </a:r>
              <a:r>
                <a:rPr lang="en-US" sz="2000" dirty="0">
                  <a:solidFill>
                    <a:srgbClr val="00B050"/>
                  </a:solidFill>
                </a:rPr>
                <a:t>) ]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048000" y="5105400"/>
              <a:ext cx="2971800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19"/>
          <p:cNvGrpSpPr/>
          <p:nvPr/>
        </p:nvGrpSpPr>
        <p:grpSpPr>
          <a:xfrm>
            <a:off x="1504951" y="4361910"/>
            <a:ext cx="3123319" cy="914400"/>
            <a:chOff x="3366044" y="4724400"/>
            <a:chExt cx="3123319" cy="914400"/>
          </a:xfrm>
        </p:grpSpPr>
        <p:sp>
          <p:nvSpPr>
            <p:cNvPr id="52" name="TextBox 51"/>
            <p:cNvSpPr txBox="1"/>
            <p:nvPr/>
          </p:nvSpPr>
          <p:spPr>
            <a:xfrm>
              <a:off x="3733800" y="4781490"/>
              <a:ext cx="27555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</a:rPr>
                <a:t>cost of algorithm A on </a:t>
              </a:r>
              <a:r>
                <a:rPr lang="en-US" sz="2000" dirty="0">
                  <a:solidFill>
                    <a:srgbClr val="00B050"/>
                  </a:solidFill>
                  <a:latin typeface="cmmi10"/>
                </a:rPr>
                <a:t>¾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28366" y="5181600"/>
              <a:ext cx="1353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</a:rPr>
                <a:t>OPT(set </a:t>
              </a:r>
              <a:r>
                <a:rPr lang="en-US" sz="2000" dirty="0">
                  <a:solidFill>
                    <a:srgbClr val="00B050"/>
                  </a:solidFill>
                  <a:latin typeface="cmmi10"/>
                </a:rPr>
                <a:t>¾</a:t>
              </a:r>
              <a:r>
                <a:rPr lang="en-US" sz="2000" dirty="0">
                  <a:solidFill>
                    <a:srgbClr val="00B050"/>
                  </a:solidFill>
                </a:rPr>
                <a:t>)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3810000" y="5181600"/>
              <a:ext cx="2514600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3366044" y="4953000"/>
              <a:ext cx="5100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</a:rPr>
                <a:t>E</a:t>
              </a:r>
              <a:r>
                <a:rPr lang="en-US" sz="2000" baseline="-25000" dirty="0">
                  <a:solidFill>
                    <a:srgbClr val="00B050"/>
                  </a:solidFill>
                  <a:latin typeface="cmmi10"/>
                </a:rPr>
                <a:t>¾</a:t>
              </a:r>
              <a:r>
                <a:rPr lang="en-US" sz="2000" dirty="0">
                  <a:solidFill>
                    <a:srgbClr val="00B050"/>
                  </a:solidFill>
                </a:rPr>
                <a:t> </a:t>
              </a:r>
            </a:p>
          </p:txBody>
        </p:sp>
        <p:sp>
          <p:nvSpPr>
            <p:cNvPr id="56" name="Double Bracket 55"/>
            <p:cNvSpPr/>
            <p:nvPr/>
          </p:nvSpPr>
          <p:spPr>
            <a:xfrm>
              <a:off x="3733800" y="4724400"/>
              <a:ext cx="2667000" cy="914400"/>
            </a:xfrm>
            <a:prstGeom prst="bracketPair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9886950" y="27146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" name="Oval 5"/>
          <p:cNvSpPr>
            <a:spLocks noChangeArrowheads="1"/>
          </p:cNvSpPr>
          <p:nvPr/>
        </p:nvSpPr>
        <p:spPr bwMode="auto">
          <a:xfrm>
            <a:off x="8591550" y="32480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" name="Oval 6"/>
          <p:cNvSpPr>
            <a:spLocks noChangeArrowheads="1"/>
          </p:cNvSpPr>
          <p:nvPr/>
        </p:nvSpPr>
        <p:spPr bwMode="auto">
          <a:xfrm>
            <a:off x="8591550" y="45434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" name="Oval 7"/>
          <p:cNvSpPr>
            <a:spLocks noChangeArrowheads="1"/>
          </p:cNvSpPr>
          <p:nvPr/>
        </p:nvSpPr>
        <p:spPr bwMode="auto">
          <a:xfrm>
            <a:off x="10801350" y="35528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" name="Oval 9"/>
          <p:cNvSpPr>
            <a:spLocks noChangeArrowheads="1"/>
          </p:cNvSpPr>
          <p:nvPr/>
        </p:nvSpPr>
        <p:spPr bwMode="auto">
          <a:xfrm>
            <a:off x="9353550" y="37052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" name="Oval 10"/>
          <p:cNvSpPr>
            <a:spLocks noChangeArrowheads="1"/>
          </p:cNvSpPr>
          <p:nvPr/>
        </p:nvSpPr>
        <p:spPr bwMode="auto">
          <a:xfrm>
            <a:off x="9505950" y="46958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" name="Oval 11"/>
          <p:cNvSpPr>
            <a:spLocks noChangeArrowheads="1"/>
          </p:cNvSpPr>
          <p:nvPr/>
        </p:nvSpPr>
        <p:spPr bwMode="auto">
          <a:xfrm>
            <a:off x="9505950" y="3248025"/>
            <a:ext cx="152400" cy="152400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" name="Oval 13"/>
          <p:cNvSpPr>
            <a:spLocks noChangeArrowheads="1"/>
          </p:cNvSpPr>
          <p:nvPr/>
        </p:nvSpPr>
        <p:spPr bwMode="auto">
          <a:xfrm>
            <a:off x="10496550" y="50768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" name="Oval 14"/>
          <p:cNvSpPr>
            <a:spLocks noChangeArrowheads="1"/>
          </p:cNvSpPr>
          <p:nvPr/>
        </p:nvSpPr>
        <p:spPr bwMode="auto">
          <a:xfrm>
            <a:off x="9277350" y="25622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" name="Oval 17"/>
          <p:cNvSpPr>
            <a:spLocks noChangeArrowheads="1"/>
          </p:cNvSpPr>
          <p:nvPr/>
        </p:nvSpPr>
        <p:spPr bwMode="auto">
          <a:xfrm>
            <a:off x="10191750" y="37052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" name="Oval 18"/>
          <p:cNvSpPr>
            <a:spLocks noChangeArrowheads="1"/>
          </p:cNvSpPr>
          <p:nvPr/>
        </p:nvSpPr>
        <p:spPr bwMode="auto">
          <a:xfrm>
            <a:off x="10725150" y="30194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" name="Oval 20"/>
          <p:cNvSpPr>
            <a:spLocks noChangeArrowheads="1"/>
          </p:cNvSpPr>
          <p:nvPr/>
        </p:nvSpPr>
        <p:spPr bwMode="auto">
          <a:xfrm>
            <a:off x="9201150" y="44672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" name="Oval 21"/>
          <p:cNvSpPr>
            <a:spLocks noChangeArrowheads="1"/>
          </p:cNvSpPr>
          <p:nvPr/>
        </p:nvSpPr>
        <p:spPr bwMode="auto">
          <a:xfrm>
            <a:off x="10039350" y="31718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" name="Oval 22"/>
          <p:cNvSpPr>
            <a:spLocks noChangeArrowheads="1"/>
          </p:cNvSpPr>
          <p:nvPr/>
        </p:nvSpPr>
        <p:spPr bwMode="auto">
          <a:xfrm>
            <a:off x="10648950" y="40100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9886950" y="50006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" name="Oval 24"/>
          <p:cNvSpPr>
            <a:spLocks noChangeArrowheads="1"/>
          </p:cNvSpPr>
          <p:nvPr/>
        </p:nvSpPr>
        <p:spPr bwMode="auto">
          <a:xfrm>
            <a:off x="8896350" y="27146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" name="Oval 27"/>
          <p:cNvSpPr>
            <a:spLocks noChangeArrowheads="1"/>
          </p:cNvSpPr>
          <p:nvPr/>
        </p:nvSpPr>
        <p:spPr bwMode="auto">
          <a:xfrm>
            <a:off x="9810750" y="36290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" name="Oval 28"/>
          <p:cNvSpPr>
            <a:spLocks noChangeArrowheads="1"/>
          </p:cNvSpPr>
          <p:nvPr/>
        </p:nvSpPr>
        <p:spPr bwMode="auto">
          <a:xfrm>
            <a:off x="10344150" y="31718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" name="Oval 30"/>
          <p:cNvSpPr>
            <a:spLocks noChangeArrowheads="1"/>
          </p:cNvSpPr>
          <p:nvPr/>
        </p:nvSpPr>
        <p:spPr bwMode="auto">
          <a:xfrm>
            <a:off x="8820150" y="46196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" name="Oval 31"/>
          <p:cNvSpPr>
            <a:spLocks noChangeArrowheads="1"/>
          </p:cNvSpPr>
          <p:nvPr/>
        </p:nvSpPr>
        <p:spPr bwMode="auto">
          <a:xfrm>
            <a:off x="8515350" y="29432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" name="Oval 32"/>
          <p:cNvSpPr>
            <a:spLocks noChangeArrowheads="1"/>
          </p:cNvSpPr>
          <p:nvPr/>
        </p:nvSpPr>
        <p:spPr bwMode="auto">
          <a:xfrm>
            <a:off x="10267950" y="41624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" name="Oval 33"/>
          <p:cNvSpPr>
            <a:spLocks noChangeArrowheads="1"/>
          </p:cNvSpPr>
          <p:nvPr/>
        </p:nvSpPr>
        <p:spPr bwMode="auto">
          <a:xfrm>
            <a:off x="9505950" y="50768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8" name="Oval 37"/>
          <p:cNvSpPr>
            <a:spLocks noChangeArrowheads="1"/>
          </p:cNvSpPr>
          <p:nvPr/>
        </p:nvSpPr>
        <p:spPr bwMode="auto">
          <a:xfrm>
            <a:off x="8972550" y="37814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" name="Oval 38"/>
          <p:cNvSpPr>
            <a:spLocks noChangeArrowheads="1"/>
          </p:cNvSpPr>
          <p:nvPr/>
        </p:nvSpPr>
        <p:spPr bwMode="auto">
          <a:xfrm>
            <a:off x="9734550" y="30194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" name="Oval 41"/>
          <p:cNvSpPr>
            <a:spLocks noChangeArrowheads="1"/>
          </p:cNvSpPr>
          <p:nvPr/>
        </p:nvSpPr>
        <p:spPr bwMode="auto">
          <a:xfrm>
            <a:off x="9048750" y="31718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" name="Oval 42"/>
          <p:cNvSpPr>
            <a:spLocks noChangeArrowheads="1"/>
          </p:cNvSpPr>
          <p:nvPr/>
        </p:nvSpPr>
        <p:spPr bwMode="auto">
          <a:xfrm>
            <a:off x="9658350" y="40100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" name="Oval 43"/>
          <p:cNvSpPr>
            <a:spLocks noChangeArrowheads="1"/>
          </p:cNvSpPr>
          <p:nvPr/>
        </p:nvSpPr>
        <p:spPr bwMode="auto">
          <a:xfrm>
            <a:off x="8896350" y="48482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" name="Oval 44"/>
          <p:cNvSpPr>
            <a:spLocks noChangeArrowheads="1"/>
          </p:cNvSpPr>
          <p:nvPr/>
        </p:nvSpPr>
        <p:spPr bwMode="auto">
          <a:xfrm>
            <a:off x="9124950" y="35528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4" name="Oval 38"/>
          <p:cNvSpPr>
            <a:spLocks noChangeArrowheads="1"/>
          </p:cNvSpPr>
          <p:nvPr/>
        </p:nvSpPr>
        <p:spPr bwMode="auto">
          <a:xfrm>
            <a:off x="8667750" y="3629025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6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Greedy Algorithm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48400" y="4343400"/>
            <a:ext cx="228600" cy="228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57800" y="34290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14800" y="32766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57800" y="41148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2578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9800" y="32766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10400" y="35814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91400" y="44958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91200" y="51054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43400" y="44196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38600" y="55626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53000" y="53340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76299" y="1920398"/>
            <a:ext cx="1029652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2"/>
                </a:solidFill>
              </a:rPr>
              <a:t>Given: </a:t>
            </a:r>
            <a:r>
              <a:rPr lang="en-US" dirty="0"/>
              <a:t>graph G, edge costs c: E → R, root vertex r.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029200" y="47244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95800" y="51054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48200" y="38100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62400" y="38862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24400" y="30480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96000" y="38100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86600" y="41910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20000" y="38100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34200" y="31242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467600" y="51054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81800" y="46482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791200" y="44958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620000" y="336042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077200" y="43434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077200" y="49530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15200" y="54864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62600" y="59436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77000" y="57150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019800" y="54864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324600" y="49530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553200" y="34290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299" y="1751013"/>
            <a:ext cx="10353675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Imase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Waxman ’91] </a:t>
            </a:r>
            <a:r>
              <a:rPr lang="en-US" sz="2000" dirty="0"/>
              <a:t>The greedy algorithm is </a:t>
            </a:r>
            <a:r>
              <a:rPr lang="en-US" sz="2000" dirty="0">
                <a:solidFill>
                  <a:srgbClr val="00B050"/>
                </a:solidFill>
              </a:rPr>
              <a:t>O(log k)</a:t>
            </a:r>
            <a:r>
              <a:rPr lang="en-US" sz="2000" dirty="0"/>
              <a:t> competitive for sequences of length </a:t>
            </a:r>
            <a:r>
              <a:rPr lang="en-US" sz="2000" dirty="0">
                <a:solidFill>
                  <a:srgbClr val="00B050"/>
                </a:solidFill>
              </a:rPr>
              <a:t>k</a:t>
            </a:r>
            <a:r>
              <a:rPr lang="en-US" sz="2000" dirty="0"/>
              <a:t>.</a:t>
            </a:r>
          </a:p>
          <a:p>
            <a:pPr>
              <a:buNone/>
            </a:pPr>
            <a:r>
              <a:rPr lang="en-US" sz="2000" dirty="0">
                <a:solidFill>
                  <a:srgbClr val="FF0000"/>
                </a:solidFill>
              </a:rPr>
              <a:t>	And this is tight.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67000" y="4572000"/>
            <a:ext cx="67818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90800" y="4495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Greedy Algorithm</a:t>
            </a:r>
            <a:endParaRPr lang="en-US" dirty="0"/>
          </a:p>
        </p:txBody>
      </p:sp>
      <p:sp>
        <p:nvSpPr>
          <p:cNvPr id="3278" name="Line 206"/>
          <p:cNvSpPr>
            <a:spLocks noChangeShapeType="1"/>
          </p:cNvSpPr>
          <p:nvPr/>
        </p:nvSpPr>
        <p:spPr bwMode="auto">
          <a:xfrm>
            <a:off x="5449955" y="3680668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" name="Line 207"/>
          <p:cNvSpPr>
            <a:spLocks noChangeShapeType="1"/>
          </p:cNvSpPr>
          <p:nvPr/>
        </p:nvSpPr>
        <p:spPr bwMode="auto">
          <a:xfrm>
            <a:off x="5453411" y="3684125"/>
            <a:ext cx="1152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" name="Line 208"/>
          <p:cNvSpPr>
            <a:spLocks noChangeShapeType="1"/>
          </p:cNvSpPr>
          <p:nvPr/>
        </p:nvSpPr>
        <p:spPr bwMode="auto">
          <a:xfrm>
            <a:off x="5454563" y="3687582"/>
            <a:ext cx="1152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" name="Freeform 209"/>
          <p:cNvSpPr>
            <a:spLocks/>
          </p:cNvSpPr>
          <p:nvPr/>
        </p:nvSpPr>
        <p:spPr bwMode="auto">
          <a:xfrm>
            <a:off x="4783935" y="5101431"/>
            <a:ext cx="33416" cy="32264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8" y="0"/>
              </a:cxn>
              <a:cxn ang="0">
                <a:pos x="24" y="4"/>
              </a:cxn>
              <a:cxn ang="0">
                <a:pos x="27" y="7"/>
              </a:cxn>
              <a:cxn ang="0">
                <a:pos x="28" y="10"/>
              </a:cxn>
              <a:cxn ang="0">
                <a:pos x="29" y="14"/>
              </a:cxn>
              <a:cxn ang="0">
                <a:pos x="27" y="21"/>
              </a:cxn>
              <a:cxn ang="0">
                <a:pos x="24" y="24"/>
              </a:cxn>
              <a:cxn ang="0">
                <a:pos x="18" y="28"/>
              </a:cxn>
              <a:cxn ang="0">
                <a:pos x="11" y="28"/>
              </a:cxn>
              <a:cxn ang="0">
                <a:pos x="8" y="26"/>
              </a:cxn>
              <a:cxn ang="0">
                <a:pos x="4" y="24"/>
              </a:cxn>
              <a:cxn ang="0">
                <a:pos x="2" y="21"/>
              </a:cxn>
              <a:cxn ang="0">
                <a:pos x="0" y="14"/>
              </a:cxn>
              <a:cxn ang="0">
                <a:pos x="1" y="10"/>
              </a:cxn>
              <a:cxn ang="0">
                <a:pos x="2" y="7"/>
              </a:cxn>
              <a:cxn ang="0">
                <a:pos x="4" y="4"/>
              </a:cxn>
              <a:cxn ang="0">
                <a:pos x="8" y="2"/>
              </a:cxn>
              <a:cxn ang="0">
                <a:pos x="11" y="0"/>
              </a:cxn>
            </a:cxnLst>
            <a:rect l="0" t="0" r="r" b="b"/>
            <a:pathLst>
              <a:path w="29" h="28">
                <a:moveTo>
                  <a:pt x="11" y="0"/>
                </a:moveTo>
                <a:lnTo>
                  <a:pt x="18" y="0"/>
                </a:lnTo>
                <a:lnTo>
                  <a:pt x="24" y="4"/>
                </a:lnTo>
                <a:lnTo>
                  <a:pt x="27" y="7"/>
                </a:lnTo>
                <a:lnTo>
                  <a:pt x="28" y="10"/>
                </a:lnTo>
                <a:lnTo>
                  <a:pt x="29" y="14"/>
                </a:lnTo>
                <a:lnTo>
                  <a:pt x="27" y="21"/>
                </a:lnTo>
                <a:lnTo>
                  <a:pt x="24" y="24"/>
                </a:lnTo>
                <a:lnTo>
                  <a:pt x="18" y="28"/>
                </a:lnTo>
                <a:lnTo>
                  <a:pt x="11" y="28"/>
                </a:lnTo>
                <a:lnTo>
                  <a:pt x="8" y="26"/>
                </a:lnTo>
                <a:lnTo>
                  <a:pt x="4" y="24"/>
                </a:lnTo>
                <a:lnTo>
                  <a:pt x="2" y="21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" name="Line 210"/>
          <p:cNvSpPr>
            <a:spLocks noChangeShapeType="1"/>
          </p:cNvSpPr>
          <p:nvPr/>
        </p:nvSpPr>
        <p:spPr bwMode="auto">
          <a:xfrm flipH="1">
            <a:off x="4815048" y="5117563"/>
            <a:ext cx="2305" cy="8066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3" name="Line 211"/>
          <p:cNvSpPr>
            <a:spLocks noChangeShapeType="1"/>
          </p:cNvSpPr>
          <p:nvPr/>
        </p:nvSpPr>
        <p:spPr bwMode="auto">
          <a:xfrm flipH="1">
            <a:off x="4811591" y="5125630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4" name="Line 212"/>
          <p:cNvSpPr>
            <a:spLocks noChangeShapeType="1"/>
          </p:cNvSpPr>
          <p:nvPr/>
        </p:nvSpPr>
        <p:spPr bwMode="auto">
          <a:xfrm flipH="1">
            <a:off x="4804676" y="5129087"/>
            <a:ext cx="6914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5" name="Line 213"/>
          <p:cNvSpPr>
            <a:spLocks noChangeShapeType="1"/>
          </p:cNvSpPr>
          <p:nvPr/>
        </p:nvSpPr>
        <p:spPr bwMode="auto">
          <a:xfrm flipH="1">
            <a:off x="4796610" y="5133695"/>
            <a:ext cx="8066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6" name="Line 214"/>
          <p:cNvSpPr>
            <a:spLocks noChangeShapeType="1"/>
          </p:cNvSpPr>
          <p:nvPr/>
        </p:nvSpPr>
        <p:spPr bwMode="auto">
          <a:xfrm flipH="1" flipV="1">
            <a:off x="4793154" y="5131391"/>
            <a:ext cx="3457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7" name="Line 215"/>
          <p:cNvSpPr>
            <a:spLocks noChangeShapeType="1"/>
          </p:cNvSpPr>
          <p:nvPr/>
        </p:nvSpPr>
        <p:spPr bwMode="auto">
          <a:xfrm flipH="1" flipV="1">
            <a:off x="4788545" y="5129087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8" name="Line 216"/>
          <p:cNvSpPr>
            <a:spLocks noChangeShapeType="1"/>
          </p:cNvSpPr>
          <p:nvPr/>
        </p:nvSpPr>
        <p:spPr bwMode="auto">
          <a:xfrm flipH="1" flipV="1">
            <a:off x="4786241" y="5125630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9" name="Line 217"/>
          <p:cNvSpPr>
            <a:spLocks noChangeShapeType="1"/>
          </p:cNvSpPr>
          <p:nvPr/>
        </p:nvSpPr>
        <p:spPr bwMode="auto">
          <a:xfrm flipH="1" flipV="1">
            <a:off x="4783936" y="5117563"/>
            <a:ext cx="2305" cy="8066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0" name="Line 218"/>
          <p:cNvSpPr>
            <a:spLocks noChangeShapeType="1"/>
          </p:cNvSpPr>
          <p:nvPr/>
        </p:nvSpPr>
        <p:spPr bwMode="auto">
          <a:xfrm flipV="1">
            <a:off x="4783935" y="5112955"/>
            <a:ext cx="1152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1" name="Line 219"/>
          <p:cNvSpPr>
            <a:spLocks noChangeShapeType="1"/>
          </p:cNvSpPr>
          <p:nvPr/>
        </p:nvSpPr>
        <p:spPr bwMode="auto">
          <a:xfrm flipV="1">
            <a:off x="4785087" y="5109498"/>
            <a:ext cx="1152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2" name="Line 220"/>
          <p:cNvSpPr>
            <a:spLocks noChangeShapeType="1"/>
          </p:cNvSpPr>
          <p:nvPr/>
        </p:nvSpPr>
        <p:spPr bwMode="auto">
          <a:xfrm flipV="1">
            <a:off x="4786241" y="5106041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3" name="Line 221"/>
          <p:cNvSpPr>
            <a:spLocks noChangeShapeType="1"/>
          </p:cNvSpPr>
          <p:nvPr/>
        </p:nvSpPr>
        <p:spPr bwMode="auto">
          <a:xfrm flipV="1">
            <a:off x="4788545" y="5103737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4" name="Line 222"/>
          <p:cNvSpPr>
            <a:spLocks noChangeShapeType="1"/>
          </p:cNvSpPr>
          <p:nvPr/>
        </p:nvSpPr>
        <p:spPr bwMode="auto">
          <a:xfrm flipV="1">
            <a:off x="4793154" y="5101432"/>
            <a:ext cx="3457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5" name="Line 223"/>
          <p:cNvSpPr>
            <a:spLocks noChangeShapeType="1"/>
          </p:cNvSpPr>
          <p:nvPr/>
        </p:nvSpPr>
        <p:spPr bwMode="auto">
          <a:xfrm>
            <a:off x="4796610" y="5101431"/>
            <a:ext cx="8066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6" name="Line 224"/>
          <p:cNvSpPr>
            <a:spLocks noChangeShapeType="1"/>
          </p:cNvSpPr>
          <p:nvPr/>
        </p:nvSpPr>
        <p:spPr bwMode="auto">
          <a:xfrm>
            <a:off x="4804676" y="5101432"/>
            <a:ext cx="6914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7" name="Line 225"/>
          <p:cNvSpPr>
            <a:spLocks noChangeShapeType="1"/>
          </p:cNvSpPr>
          <p:nvPr/>
        </p:nvSpPr>
        <p:spPr bwMode="auto">
          <a:xfrm>
            <a:off x="4811591" y="5106041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8" name="Line 226"/>
          <p:cNvSpPr>
            <a:spLocks noChangeShapeType="1"/>
          </p:cNvSpPr>
          <p:nvPr/>
        </p:nvSpPr>
        <p:spPr bwMode="auto">
          <a:xfrm>
            <a:off x="4815047" y="5109498"/>
            <a:ext cx="1152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9" name="Line 227"/>
          <p:cNvSpPr>
            <a:spLocks noChangeShapeType="1"/>
          </p:cNvSpPr>
          <p:nvPr/>
        </p:nvSpPr>
        <p:spPr bwMode="auto">
          <a:xfrm>
            <a:off x="4816199" y="5112955"/>
            <a:ext cx="1152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0" name="Freeform 228"/>
          <p:cNvSpPr>
            <a:spLocks/>
          </p:cNvSpPr>
          <p:nvPr/>
        </p:nvSpPr>
        <p:spPr bwMode="auto">
          <a:xfrm>
            <a:off x="4833483" y="4904391"/>
            <a:ext cx="33416" cy="33416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9" y="1"/>
              </a:cxn>
              <a:cxn ang="0">
                <a:pos x="23" y="3"/>
              </a:cxn>
              <a:cxn ang="0">
                <a:pos x="26" y="6"/>
              </a:cxn>
              <a:cxn ang="0">
                <a:pos x="28" y="9"/>
              </a:cxn>
              <a:cxn ang="0">
                <a:pos x="29" y="14"/>
              </a:cxn>
              <a:cxn ang="0">
                <a:pos x="28" y="19"/>
              </a:cxn>
              <a:cxn ang="0">
                <a:pos x="26" y="23"/>
              </a:cxn>
              <a:cxn ang="0">
                <a:pos x="23" y="26"/>
              </a:cxn>
              <a:cxn ang="0">
                <a:pos x="19" y="28"/>
              </a:cxn>
              <a:cxn ang="0">
                <a:pos x="14" y="29"/>
              </a:cxn>
              <a:cxn ang="0">
                <a:pos x="9" y="28"/>
              </a:cxn>
              <a:cxn ang="0">
                <a:pos x="5" y="26"/>
              </a:cxn>
              <a:cxn ang="0">
                <a:pos x="3" y="23"/>
              </a:cxn>
              <a:cxn ang="0">
                <a:pos x="1" y="19"/>
              </a:cxn>
              <a:cxn ang="0">
                <a:pos x="0" y="14"/>
              </a:cxn>
              <a:cxn ang="0">
                <a:pos x="1" y="9"/>
              </a:cxn>
              <a:cxn ang="0">
                <a:pos x="3" y="6"/>
              </a:cxn>
              <a:cxn ang="0">
                <a:pos x="5" y="3"/>
              </a:cxn>
              <a:cxn ang="0">
                <a:pos x="9" y="1"/>
              </a:cxn>
              <a:cxn ang="0">
                <a:pos x="14" y="0"/>
              </a:cxn>
            </a:cxnLst>
            <a:rect l="0" t="0" r="r" b="b"/>
            <a:pathLst>
              <a:path w="29" h="29">
                <a:moveTo>
                  <a:pt x="14" y="0"/>
                </a:moveTo>
                <a:lnTo>
                  <a:pt x="19" y="1"/>
                </a:lnTo>
                <a:lnTo>
                  <a:pt x="23" y="3"/>
                </a:lnTo>
                <a:lnTo>
                  <a:pt x="26" y="6"/>
                </a:lnTo>
                <a:lnTo>
                  <a:pt x="28" y="9"/>
                </a:lnTo>
                <a:lnTo>
                  <a:pt x="29" y="14"/>
                </a:lnTo>
                <a:lnTo>
                  <a:pt x="28" y="19"/>
                </a:lnTo>
                <a:lnTo>
                  <a:pt x="26" y="23"/>
                </a:lnTo>
                <a:lnTo>
                  <a:pt x="23" y="26"/>
                </a:lnTo>
                <a:lnTo>
                  <a:pt x="19" y="28"/>
                </a:lnTo>
                <a:lnTo>
                  <a:pt x="14" y="29"/>
                </a:lnTo>
                <a:lnTo>
                  <a:pt x="9" y="28"/>
                </a:lnTo>
                <a:lnTo>
                  <a:pt x="5" y="26"/>
                </a:lnTo>
                <a:lnTo>
                  <a:pt x="3" y="23"/>
                </a:lnTo>
                <a:lnTo>
                  <a:pt x="1" y="19"/>
                </a:lnTo>
                <a:lnTo>
                  <a:pt x="0" y="14"/>
                </a:lnTo>
                <a:lnTo>
                  <a:pt x="1" y="9"/>
                </a:lnTo>
                <a:lnTo>
                  <a:pt x="3" y="6"/>
                </a:lnTo>
                <a:lnTo>
                  <a:pt x="5" y="3"/>
                </a:lnTo>
                <a:lnTo>
                  <a:pt x="9" y="1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1" name="Line 229"/>
          <p:cNvSpPr>
            <a:spLocks noChangeShapeType="1"/>
          </p:cNvSpPr>
          <p:nvPr/>
        </p:nvSpPr>
        <p:spPr bwMode="auto">
          <a:xfrm flipH="1">
            <a:off x="4865747" y="4920524"/>
            <a:ext cx="1152" cy="5761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2" name="Line 230"/>
          <p:cNvSpPr>
            <a:spLocks noChangeShapeType="1"/>
          </p:cNvSpPr>
          <p:nvPr/>
        </p:nvSpPr>
        <p:spPr bwMode="auto">
          <a:xfrm flipH="1">
            <a:off x="4863443" y="4926285"/>
            <a:ext cx="2305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3" name="Line 231"/>
          <p:cNvSpPr>
            <a:spLocks noChangeShapeType="1"/>
          </p:cNvSpPr>
          <p:nvPr/>
        </p:nvSpPr>
        <p:spPr bwMode="auto">
          <a:xfrm flipH="1">
            <a:off x="4859987" y="4930894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4" name="Line 232"/>
          <p:cNvSpPr>
            <a:spLocks noChangeShapeType="1"/>
          </p:cNvSpPr>
          <p:nvPr/>
        </p:nvSpPr>
        <p:spPr bwMode="auto">
          <a:xfrm flipH="1">
            <a:off x="4855377" y="4934351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5" name="Line 233"/>
          <p:cNvSpPr>
            <a:spLocks noChangeShapeType="1"/>
          </p:cNvSpPr>
          <p:nvPr/>
        </p:nvSpPr>
        <p:spPr bwMode="auto">
          <a:xfrm flipH="1">
            <a:off x="4849616" y="4936655"/>
            <a:ext cx="5761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6" name="Line 234"/>
          <p:cNvSpPr>
            <a:spLocks noChangeShapeType="1"/>
          </p:cNvSpPr>
          <p:nvPr/>
        </p:nvSpPr>
        <p:spPr bwMode="auto">
          <a:xfrm flipH="1" flipV="1">
            <a:off x="4843855" y="4936655"/>
            <a:ext cx="5761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7" name="Line 235"/>
          <p:cNvSpPr>
            <a:spLocks noChangeShapeType="1"/>
          </p:cNvSpPr>
          <p:nvPr/>
        </p:nvSpPr>
        <p:spPr bwMode="auto">
          <a:xfrm flipH="1" flipV="1">
            <a:off x="4839246" y="4934351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8" name="Line 236"/>
          <p:cNvSpPr>
            <a:spLocks noChangeShapeType="1"/>
          </p:cNvSpPr>
          <p:nvPr/>
        </p:nvSpPr>
        <p:spPr bwMode="auto">
          <a:xfrm flipH="1" flipV="1">
            <a:off x="4836941" y="4930894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9" name="Line 237"/>
          <p:cNvSpPr>
            <a:spLocks noChangeShapeType="1"/>
          </p:cNvSpPr>
          <p:nvPr/>
        </p:nvSpPr>
        <p:spPr bwMode="auto">
          <a:xfrm flipH="1" flipV="1">
            <a:off x="4834636" y="4926285"/>
            <a:ext cx="2305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0" name="Line 238"/>
          <p:cNvSpPr>
            <a:spLocks noChangeShapeType="1"/>
          </p:cNvSpPr>
          <p:nvPr/>
        </p:nvSpPr>
        <p:spPr bwMode="auto">
          <a:xfrm flipH="1" flipV="1">
            <a:off x="4833483" y="4920524"/>
            <a:ext cx="1152" cy="5761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1" name="Line 239"/>
          <p:cNvSpPr>
            <a:spLocks noChangeShapeType="1"/>
          </p:cNvSpPr>
          <p:nvPr/>
        </p:nvSpPr>
        <p:spPr bwMode="auto">
          <a:xfrm flipV="1">
            <a:off x="4833483" y="4914762"/>
            <a:ext cx="1152" cy="5761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2" name="Line 240"/>
          <p:cNvSpPr>
            <a:spLocks noChangeShapeType="1"/>
          </p:cNvSpPr>
          <p:nvPr/>
        </p:nvSpPr>
        <p:spPr bwMode="auto">
          <a:xfrm flipV="1">
            <a:off x="4834636" y="4911305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3" name="Line 241"/>
          <p:cNvSpPr>
            <a:spLocks noChangeShapeType="1"/>
          </p:cNvSpPr>
          <p:nvPr/>
        </p:nvSpPr>
        <p:spPr bwMode="auto">
          <a:xfrm flipV="1">
            <a:off x="4836941" y="4907849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4" name="Line 242"/>
          <p:cNvSpPr>
            <a:spLocks noChangeShapeType="1"/>
          </p:cNvSpPr>
          <p:nvPr/>
        </p:nvSpPr>
        <p:spPr bwMode="auto">
          <a:xfrm flipV="1">
            <a:off x="4839246" y="4905544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5" name="Line 243"/>
          <p:cNvSpPr>
            <a:spLocks noChangeShapeType="1"/>
          </p:cNvSpPr>
          <p:nvPr/>
        </p:nvSpPr>
        <p:spPr bwMode="auto">
          <a:xfrm flipV="1">
            <a:off x="4843855" y="4904391"/>
            <a:ext cx="5761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6" name="Line 244"/>
          <p:cNvSpPr>
            <a:spLocks noChangeShapeType="1"/>
          </p:cNvSpPr>
          <p:nvPr/>
        </p:nvSpPr>
        <p:spPr bwMode="auto">
          <a:xfrm>
            <a:off x="4849616" y="4904391"/>
            <a:ext cx="5761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7" name="Line 245"/>
          <p:cNvSpPr>
            <a:spLocks noChangeShapeType="1"/>
          </p:cNvSpPr>
          <p:nvPr/>
        </p:nvSpPr>
        <p:spPr bwMode="auto">
          <a:xfrm>
            <a:off x="4855377" y="4905544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8" name="Line 246"/>
          <p:cNvSpPr>
            <a:spLocks noChangeShapeType="1"/>
          </p:cNvSpPr>
          <p:nvPr/>
        </p:nvSpPr>
        <p:spPr bwMode="auto">
          <a:xfrm>
            <a:off x="4859987" y="4907849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9" name="Line 247"/>
          <p:cNvSpPr>
            <a:spLocks noChangeShapeType="1"/>
          </p:cNvSpPr>
          <p:nvPr/>
        </p:nvSpPr>
        <p:spPr bwMode="auto">
          <a:xfrm>
            <a:off x="4863443" y="4911305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0" name="Line 248"/>
          <p:cNvSpPr>
            <a:spLocks noChangeShapeType="1"/>
          </p:cNvSpPr>
          <p:nvPr/>
        </p:nvSpPr>
        <p:spPr bwMode="auto">
          <a:xfrm>
            <a:off x="4865747" y="4914762"/>
            <a:ext cx="1152" cy="5761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1" name="Freeform 249"/>
          <p:cNvSpPr>
            <a:spLocks/>
          </p:cNvSpPr>
          <p:nvPr/>
        </p:nvSpPr>
        <p:spPr bwMode="auto">
          <a:xfrm>
            <a:off x="4931427" y="5542755"/>
            <a:ext cx="33416" cy="33416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9" y="1"/>
              </a:cxn>
              <a:cxn ang="0">
                <a:pos x="23" y="3"/>
              </a:cxn>
              <a:cxn ang="0">
                <a:pos x="26" y="6"/>
              </a:cxn>
              <a:cxn ang="0">
                <a:pos x="28" y="10"/>
              </a:cxn>
              <a:cxn ang="0">
                <a:pos x="29" y="15"/>
              </a:cxn>
              <a:cxn ang="0">
                <a:pos x="28" y="20"/>
              </a:cxn>
              <a:cxn ang="0">
                <a:pos x="26" y="23"/>
              </a:cxn>
              <a:cxn ang="0">
                <a:pos x="23" y="26"/>
              </a:cxn>
              <a:cxn ang="0">
                <a:pos x="19" y="28"/>
              </a:cxn>
              <a:cxn ang="0">
                <a:pos x="14" y="29"/>
              </a:cxn>
              <a:cxn ang="0">
                <a:pos x="9" y="28"/>
              </a:cxn>
              <a:cxn ang="0">
                <a:pos x="5" y="26"/>
              </a:cxn>
              <a:cxn ang="0">
                <a:pos x="3" y="23"/>
              </a:cxn>
              <a:cxn ang="0">
                <a:pos x="1" y="20"/>
              </a:cxn>
              <a:cxn ang="0">
                <a:pos x="0" y="15"/>
              </a:cxn>
              <a:cxn ang="0">
                <a:pos x="1" y="10"/>
              </a:cxn>
              <a:cxn ang="0">
                <a:pos x="3" y="6"/>
              </a:cxn>
              <a:cxn ang="0">
                <a:pos x="5" y="3"/>
              </a:cxn>
              <a:cxn ang="0">
                <a:pos x="9" y="1"/>
              </a:cxn>
              <a:cxn ang="0">
                <a:pos x="14" y="0"/>
              </a:cxn>
            </a:cxnLst>
            <a:rect l="0" t="0" r="r" b="b"/>
            <a:pathLst>
              <a:path w="29" h="29">
                <a:moveTo>
                  <a:pt x="14" y="0"/>
                </a:moveTo>
                <a:lnTo>
                  <a:pt x="19" y="1"/>
                </a:lnTo>
                <a:lnTo>
                  <a:pt x="23" y="3"/>
                </a:lnTo>
                <a:lnTo>
                  <a:pt x="26" y="6"/>
                </a:lnTo>
                <a:lnTo>
                  <a:pt x="28" y="10"/>
                </a:lnTo>
                <a:lnTo>
                  <a:pt x="29" y="15"/>
                </a:lnTo>
                <a:lnTo>
                  <a:pt x="28" y="20"/>
                </a:lnTo>
                <a:lnTo>
                  <a:pt x="26" y="23"/>
                </a:lnTo>
                <a:lnTo>
                  <a:pt x="23" y="26"/>
                </a:lnTo>
                <a:lnTo>
                  <a:pt x="19" y="28"/>
                </a:lnTo>
                <a:lnTo>
                  <a:pt x="14" y="29"/>
                </a:lnTo>
                <a:lnTo>
                  <a:pt x="9" y="28"/>
                </a:lnTo>
                <a:lnTo>
                  <a:pt x="5" y="26"/>
                </a:lnTo>
                <a:lnTo>
                  <a:pt x="3" y="23"/>
                </a:lnTo>
                <a:lnTo>
                  <a:pt x="1" y="20"/>
                </a:lnTo>
                <a:lnTo>
                  <a:pt x="0" y="15"/>
                </a:lnTo>
                <a:lnTo>
                  <a:pt x="1" y="10"/>
                </a:lnTo>
                <a:lnTo>
                  <a:pt x="3" y="6"/>
                </a:lnTo>
                <a:lnTo>
                  <a:pt x="5" y="3"/>
                </a:lnTo>
                <a:lnTo>
                  <a:pt x="9" y="1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2" name="Line 250"/>
          <p:cNvSpPr>
            <a:spLocks noChangeShapeType="1"/>
          </p:cNvSpPr>
          <p:nvPr/>
        </p:nvSpPr>
        <p:spPr bwMode="auto">
          <a:xfrm flipH="1">
            <a:off x="4963691" y="5560040"/>
            <a:ext cx="1152" cy="5761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3" name="Line 251"/>
          <p:cNvSpPr>
            <a:spLocks noChangeShapeType="1"/>
          </p:cNvSpPr>
          <p:nvPr/>
        </p:nvSpPr>
        <p:spPr bwMode="auto">
          <a:xfrm flipH="1">
            <a:off x="4961387" y="5565802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4" name="Line 252"/>
          <p:cNvSpPr>
            <a:spLocks noChangeShapeType="1"/>
          </p:cNvSpPr>
          <p:nvPr/>
        </p:nvSpPr>
        <p:spPr bwMode="auto">
          <a:xfrm flipH="1">
            <a:off x="4957931" y="5569259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5" name="Line 253"/>
          <p:cNvSpPr>
            <a:spLocks noChangeShapeType="1"/>
          </p:cNvSpPr>
          <p:nvPr/>
        </p:nvSpPr>
        <p:spPr bwMode="auto">
          <a:xfrm flipH="1">
            <a:off x="4953321" y="5572715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6" name="Line 254"/>
          <p:cNvSpPr>
            <a:spLocks noChangeShapeType="1"/>
          </p:cNvSpPr>
          <p:nvPr/>
        </p:nvSpPr>
        <p:spPr bwMode="auto">
          <a:xfrm flipH="1">
            <a:off x="4947560" y="5575019"/>
            <a:ext cx="5761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7" name="Line 255"/>
          <p:cNvSpPr>
            <a:spLocks noChangeShapeType="1"/>
          </p:cNvSpPr>
          <p:nvPr/>
        </p:nvSpPr>
        <p:spPr bwMode="auto">
          <a:xfrm flipH="1" flipV="1">
            <a:off x="4941799" y="5575019"/>
            <a:ext cx="5761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8" name="Line 256"/>
          <p:cNvSpPr>
            <a:spLocks noChangeShapeType="1"/>
          </p:cNvSpPr>
          <p:nvPr/>
        </p:nvSpPr>
        <p:spPr bwMode="auto">
          <a:xfrm flipH="1" flipV="1">
            <a:off x="4937190" y="5572715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9" name="Line 257"/>
          <p:cNvSpPr>
            <a:spLocks noChangeShapeType="1"/>
          </p:cNvSpPr>
          <p:nvPr/>
        </p:nvSpPr>
        <p:spPr bwMode="auto">
          <a:xfrm flipH="1" flipV="1">
            <a:off x="4934885" y="5569259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0" name="Line 258"/>
          <p:cNvSpPr>
            <a:spLocks noChangeShapeType="1"/>
          </p:cNvSpPr>
          <p:nvPr/>
        </p:nvSpPr>
        <p:spPr bwMode="auto">
          <a:xfrm flipH="1" flipV="1">
            <a:off x="4932580" y="5565802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1" name="Line 259"/>
          <p:cNvSpPr>
            <a:spLocks noChangeShapeType="1"/>
          </p:cNvSpPr>
          <p:nvPr/>
        </p:nvSpPr>
        <p:spPr bwMode="auto">
          <a:xfrm flipH="1" flipV="1">
            <a:off x="4931427" y="5560040"/>
            <a:ext cx="1152" cy="5761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2" name="Line 260"/>
          <p:cNvSpPr>
            <a:spLocks noChangeShapeType="1"/>
          </p:cNvSpPr>
          <p:nvPr/>
        </p:nvSpPr>
        <p:spPr bwMode="auto">
          <a:xfrm flipV="1">
            <a:off x="4931427" y="5554279"/>
            <a:ext cx="1152" cy="5761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3" name="Line 261"/>
          <p:cNvSpPr>
            <a:spLocks noChangeShapeType="1"/>
          </p:cNvSpPr>
          <p:nvPr/>
        </p:nvSpPr>
        <p:spPr bwMode="auto">
          <a:xfrm flipV="1">
            <a:off x="4932580" y="5549670"/>
            <a:ext cx="2305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4" name="Line 262"/>
          <p:cNvSpPr>
            <a:spLocks noChangeShapeType="1"/>
          </p:cNvSpPr>
          <p:nvPr/>
        </p:nvSpPr>
        <p:spPr bwMode="auto">
          <a:xfrm flipV="1">
            <a:off x="4934885" y="5546213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5" name="Line 263"/>
          <p:cNvSpPr>
            <a:spLocks noChangeShapeType="1"/>
          </p:cNvSpPr>
          <p:nvPr/>
        </p:nvSpPr>
        <p:spPr bwMode="auto">
          <a:xfrm flipV="1">
            <a:off x="4937190" y="5543908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6" name="Line 264"/>
          <p:cNvSpPr>
            <a:spLocks noChangeShapeType="1"/>
          </p:cNvSpPr>
          <p:nvPr/>
        </p:nvSpPr>
        <p:spPr bwMode="auto">
          <a:xfrm flipV="1">
            <a:off x="4941799" y="5542755"/>
            <a:ext cx="5761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7" name="Line 265"/>
          <p:cNvSpPr>
            <a:spLocks noChangeShapeType="1"/>
          </p:cNvSpPr>
          <p:nvPr/>
        </p:nvSpPr>
        <p:spPr bwMode="auto">
          <a:xfrm>
            <a:off x="4947560" y="5542755"/>
            <a:ext cx="5761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8" name="Line 266"/>
          <p:cNvSpPr>
            <a:spLocks noChangeShapeType="1"/>
          </p:cNvSpPr>
          <p:nvPr/>
        </p:nvSpPr>
        <p:spPr bwMode="auto">
          <a:xfrm>
            <a:off x="4953321" y="5543908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9" name="Line 267"/>
          <p:cNvSpPr>
            <a:spLocks noChangeShapeType="1"/>
          </p:cNvSpPr>
          <p:nvPr/>
        </p:nvSpPr>
        <p:spPr bwMode="auto">
          <a:xfrm>
            <a:off x="4957931" y="5546213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0" name="Line 268"/>
          <p:cNvSpPr>
            <a:spLocks noChangeShapeType="1"/>
          </p:cNvSpPr>
          <p:nvPr/>
        </p:nvSpPr>
        <p:spPr bwMode="auto">
          <a:xfrm>
            <a:off x="4961387" y="5549670"/>
            <a:ext cx="2305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1" name="Line 269"/>
          <p:cNvSpPr>
            <a:spLocks noChangeShapeType="1"/>
          </p:cNvSpPr>
          <p:nvPr/>
        </p:nvSpPr>
        <p:spPr bwMode="auto">
          <a:xfrm>
            <a:off x="4963691" y="5554279"/>
            <a:ext cx="1152" cy="5761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2" name="Freeform 270"/>
          <p:cNvSpPr>
            <a:spLocks/>
          </p:cNvSpPr>
          <p:nvPr/>
        </p:nvSpPr>
        <p:spPr bwMode="auto">
          <a:xfrm>
            <a:off x="5274807" y="5248923"/>
            <a:ext cx="32264" cy="32264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9" y="0"/>
              </a:cxn>
              <a:cxn ang="0">
                <a:pos x="24" y="4"/>
              </a:cxn>
              <a:cxn ang="0">
                <a:pos x="26" y="7"/>
              </a:cxn>
              <a:cxn ang="0">
                <a:pos x="28" y="10"/>
              </a:cxn>
              <a:cxn ang="0">
                <a:pos x="28" y="14"/>
              </a:cxn>
              <a:cxn ang="0">
                <a:pos x="27" y="19"/>
              </a:cxn>
              <a:cxn ang="0">
                <a:pos x="25" y="22"/>
              </a:cxn>
              <a:cxn ang="0">
                <a:pos x="22" y="25"/>
              </a:cxn>
              <a:cxn ang="0">
                <a:pos x="20" y="27"/>
              </a:cxn>
              <a:cxn ang="0">
                <a:pos x="15" y="28"/>
              </a:cxn>
              <a:cxn ang="0">
                <a:pos x="11" y="28"/>
              </a:cxn>
              <a:cxn ang="0">
                <a:pos x="8" y="26"/>
              </a:cxn>
              <a:cxn ang="0">
                <a:pos x="4" y="24"/>
              </a:cxn>
              <a:cxn ang="0">
                <a:pos x="2" y="21"/>
              </a:cxn>
              <a:cxn ang="0">
                <a:pos x="1" y="18"/>
              </a:cxn>
              <a:cxn ang="0">
                <a:pos x="0" y="14"/>
              </a:cxn>
              <a:cxn ang="0">
                <a:pos x="2" y="7"/>
              </a:cxn>
              <a:cxn ang="0">
                <a:pos x="4" y="4"/>
              </a:cxn>
              <a:cxn ang="0">
                <a:pos x="8" y="2"/>
              </a:cxn>
              <a:cxn ang="0">
                <a:pos x="11" y="0"/>
              </a:cxn>
            </a:cxnLst>
            <a:rect l="0" t="0" r="r" b="b"/>
            <a:pathLst>
              <a:path w="28" h="28">
                <a:moveTo>
                  <a:pt x="11" y="0"/>
                </a:moveTo>
                <a:lnTo>
                  <a:pt x="19" y="0"/>
                </a:lnTo>
                <a:lnTo>
                  <a:pt x="24" y="4"/>
                </a:lnTo>
                <a:lnTo>
                  <a:pt x="26" y="7"/>
                </a:lnTo>
                <a:lnTo>
                  <a:pt x="28" y="10"/>
                </a:lnTo>
                <a:lnTo>
                  <a:pt x="28" y="14"/>
                </a:lnTo>
                <a:lnTo>
                  <a:pt x="27" y="19"/>
                </a:lnTo>
                <a:lnTo>
                  <a:pt x="25" y="22"/>
                </a:lnTo>
                <a:lnTo>
                  <a:pt x="22" y="25"/>
                </a:lnTo>
                <a:lnTo>
                  <a:pt x="20" y="27"/>
                </a:lnTo>
                <a:lnTo>
                  <a:pt x="15" y="28"/>
                </a:lnTo>
                <a:lnTo>
                  <a:pt x="11" y="28"/>
                </a:lnTo>
                <a:lnTo>
                  <a:pt x="8" y="26"/>
                </a:lnTo>
                <a:lnTo>
                  <a:pt x="4" y="24"/>
                </a:lnTo>
                <a:lnTo>
                  <a:pt x="2" y="21"/>
                </a:lnTo>
                <a:lnTo>
                  <a:pt x="1" y="18"/>
                </a:lnTo>
                <a:lnTo>
                  <a:pt x="0" y="14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3" name="Line 271"/>
          <p:cNvSpPr>
            <a:spLocks noChangeShapeType="1"/>
          </p:cNvSpPr>
          <p:nvPr/>
        </p:nvSpPr>
        <p:spPr bwMode="auto">
          <a:xfrm flipH="1">
            <a:off x="5305919" y="5265056"/>
            <a:ext cx="1152" cy="5761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4" name="Line 272"/>
          <p:cNvSpPr>
            <a:spLocks noChangeShapeType="1"/>
          </p:cNvSpPr>
          <p:nvPr/>
        </p:nvSpPr>
        <p:spPr bwMode="auto">
          <a:xfrm flipH="1">
            <a:off x="5303615" y="5270817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5" name="Line 273"/>
          <p:cNvSpPr>
            <a:spLocks noChangeShapeType="1"/>
          </p:cNvSpPr>
          <p:nvPr/>
        </p:nvSpPr>
        <p:spPr bwMode="auto">
          <a:xfrm flipH="1">
            <a:off x="5300158" y="5274274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6" name="Line 274"/>
          <p:cNvSpPr>
            <a:spLocks noChangeShapeType="1"/>
          </p:cNvSpPr>
          <p:nvPr/>
        </p:nvSpPr>
        <p:spPr bwMode="auto">
          <a:xfrm flipH="1">
            <a:off x="5297854" y="5277731"/>
            <a:ext cx="2305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7" name="Line 275"/>
          <p:cNvSpPr>
            <a:spLocks noChangeShapeType="1"/>
          </p:cNvSpPr>
          <p:nvPr/>
        </p:nvSpPr>
        <p:spPr bwMode="auto">
          <a:xfrm flipH="1">
            <a:off x="5292092" y="5280035"/>
            <a:ext cx="5761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8" name="Line 276"/>
          <p:cNvSpPr>
            <a:spLocks noChangeShapeType="1"/>
          </p:cNvSpPr>
          <p:nvPr/>
        </p:nvSpPr>
        <p:spPr bwMode="auto">
          <a:xfrm flipH="1">
            <a:off x="5287483" y="5281187"/>
            <a:ext cx="4609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9" name="Line 277"/>
          <p:cNvSpPr>
            <a:spLocks noChangeShapeType="1"/>
          </p:cNvSpPr>
          <p:nvPr/>
        </p:nvSpPr>
        <p:spPr bwMode="auto">
          <a:xfrm flipH="1" flipV="1">
            <a:off x="5284026" y="5278883"/>
            <a:ext cx="3457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0" name="Line 278"/>
          <p:cNvSpPr>
            <a:spLocks noChangeShapeType="1"/>
          </p:cNvSpPr>
          <p:nvPr/>
        </p:nvSpPr>
        <p:spPr bwMode="auto">
          <a:xfrm flipH="1" flipV="1">
            <a:off x="5279417" y="5276579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1" name="Line 279"/>
          <p:cNvSpPr>
            <a:spLocks noChangeShapeType="1"/>
          </p:cNvSpPr>
          <p:nvPr/>
        </p:nvSpPr>
        <p:spPr bwMode="auto">
          <a:xfrm flipH="1" flipV="1">
            <a:off x="5277113" y="5273122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2" name="Line 280"/>
          <p:cNvSpPr>
            <a:spLocks noChangeShapeType="1"/>
          </p:cNvSpPr>
          <p:nvPr/>
        </p:nvSpPr>
        <p:spPr bwMode="auto">
          <a:xfrm flipH="1" flipV="1">
            <a:off x="5275959" y="5269665"/>
            <a:ext cx="1152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3" name="Line 281"/>
          <p:cNvSpPr>
            <a:spLocks noChangeShapeType="1"/>
          </p:cNvSpPr>
          <p:nvPr/>
        </p:nvSpPr>
        <p:spPr bwMode="auto">
          <a:xfrm flipH="1" flipV="1">
            <a:off x="5274807" y="5265056"/>
            <a:ext cx="1152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4" name="Line 282"/>
          <p:cNvSpPr>
            <a:spLocks noChangeShapeType="1"/>
          </p:cNvSpPr>
          <p:nvPr/>
        </p:nvSpPr>
        <p:spPr bwMode="auto">
          <a:xfrm flipV="1">
            <a:off x="5274808" y="5256989"/>
            <a:ext cx="2305" cy="8066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5" name="Line 283"/>
          <p:cNvSpPr>
            <a:spLocks noChangeShapeType="1"/>
          </p:cNvSpPr>
          <p:nvPr/>
        </p:nvSpPr>
        <p:spPr bwMode="auto">
          <a:xfrm flipV="1">
            <a:off x="5277113" y="5253533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6" name="Line 284"/>
          <p:cNvSpPr>
            <a:spLocks noChangeShapeType="1"/>
          </p:cNvSpPr>
          <p:nvPr/>
        </p:nvSpPr>
        <p:spPr bwMode="auto">
          <a:xfrm flipV="1">
            <a:off x="5279417" y="5251229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7" name="Line 285"/>
          <p:cNvSpPr>
            <a:spLocks noChangeShapeType="1"/>
          </p:cNvSpPr>
          <p:nvPr/>
        </p:nvSpPr>
        <p:spPr bwMode="auto">
          <a:xfrm flipV="1">
            <a:off x="5284026" y="5248924"/>
            <a:ext cx="3457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8" name="Line 286"/>
          <p:cNvSpPr>
            <a:spLocks noChangeShapeType="1"/>
          </p:cNvSpPr>
          <p:nvPr/>
        </p:nvSpPr>
        <p:spPr bwMode="auto">
          <a:xfrm>
            <a:off x="5287482" y="5248923"/>
            <a:ext cx="9218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9" name="Line 287"/>
          <p:cNvSpPr>
            <a:spLocks noChangeShapeType="1"/>
          </p:cNvSpPr>
          <p:nvPr/>
        </p:nvSpPr>
        <p:spPr bwMode="auto">
          <a:xfrm>
            <a:off x="5296702" y="5248924"/>
            <a:ext cx="5761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0" name="Line 288"/>
          <p:cNvSpPr>
            <a:spLocks noChangeShapeType="1"/>
          </p:cNvSpPr>
          <p:nvPr/>
        </p:nvSpPr>
        <p:spPr bwMode="auto">
          <a:xfrm>
            <a:off x="5302463" y="5253533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1" name="Line 289"/>
          <p:cNvSpPr>
            <a:spLocks noChangeShapeType="1"/>
          </p:cNvSpPr>
          <p:nvPr/>
        </p:nvSpPr>
        <p:spPr bwMode="auto">
          <a:xfrm>
            <a:off x="5304768" y="5256990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2" name="Line 290"/>
          <p:cNvSpPr>
            <a:spLocks noChangeShapeType="1"/>
          </p:cNvSpPr>
          <p:nvPr/>
        </p:nvSpPr>
        <p:spPr bwMode="auto">
          <a:xfrm>
            <a:off x="5307071" y="5260447"/>
            <a:ext cx="1152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3" name="Freeform 291"/>
          <p:cNvSpPr>
            <a:spLocks/>
          </p:cNvSpPr>
          <p:nvPr/>
        </p:nvSpPr>
        <p:spPr bwMode="auto">
          <a:xfrm>
            <a:off x="5717283" y="5542755"/>
            <a:ext cx="32264" cy="33416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8" y="1"/>
              </a:cxn>
              <a:cxn ang="0">
                <a:pos x="22" y="3"/>
              </a:cxn>
              <a:cxn ang="0">
                <a:pos x="25" y="6"/>
              </a:cxn>
              <a:cxn ang="0">
                <a:pos x="27" y="10"/>
              </a:cxn>
              <a:cxn ang="0">
                <a:pos x="28" y="15"/>
              </a:cxn>
              <a:cxn ang="0">
                <a:pos x="27" y="20"/>
              </a:cxn>
              <a:cxn ang="0">
                <a:pos x="25" y="23"/>
              </a:cxn>
              <a:cxn ang="0">
                <a:pos x="22" y="26"/>
              </a:cxn>
              <a:cxn ang="0">
                <a:pos x="18" y="28"/>
              </a:cxn>
              <a:cxn ang="0">
                <a:pos x="13" y="29"/>
              </a:cxn>
              <a:cxn ang="0">
                <a:pos x="9" y="28"/>
              </a:cxn>
              <a:cxn ang="0">
                <a:pos x="7" y="27"/>
              </a:cxn>
              <a:cxn ang="0">
                <a:pos x="4" y="25"/>
              </a:cxn>
              <a:cxn ang="0">
                <a:pos x="2" y="22"/>
              </a:cxn>
              <a:cxn ang="0">
                <a:pos x="0" y="19"/>
              </a:cxn>
              <a:cxn ang="0">
                <a:pos x="0" y="11"/>
              </a:cxn>
              <a:cxn ang="0">
                <a:pos x="4" y="5"/>
              </a:cxn>
              <a:cxn ang="0">
                <a:pos x="7" y="2"/>
              </a:cxn>
              <a:cxn ang="0">
                <a:pos x="9" y="1"/>
              </a:cxn>
              <a:cxn ang="0">
                <a:pos x="13" y="0"/>
              </a:cxn>
            </a:cxnLst>
            <a:rect l="0" t="0" r="r" b="b"/>
            <a:pathLst>
              <a:path w="28" h="29">
                <a:moveTo>
                  <a:pt x="13" y="0"/>
                </a:moveTo>
                <a:lnTo>
                  <a:pt x="18" y="1"/>
                </a:lnTo>
                <a:lnTo>
                  <a:pt x="22" y="3"/>
                </a:lnTo>
                <a:lnTo>
                  <a:pt x="25" y="6"/>
                </a:lnTo>
                <a:lnTo>
                  <a:pt x="27" y="10"/>
                </a:lnTo>
                <a:lnTo>
                  <a:pt x="28" y="15"/>
                </a:lnTo>
                <a:lnTo>
                  <a:pt x="27" y="20"/>
                </a:lnTo>
                <a:lnTo>
                  <a:pt x="25" y="23"/>
                </a:lnTo>
                <a:lnTo>
                  <a:pt x="22" y="26"/>
                </a:lnTo>
                <a:lnTo>
                  <a:pt x="18" y="28"/>
                </a:lnTo>
                <a:lnTo>
                  <a:pt x="13" y="29"/>
                </a:lnTo>
                <a:lnTo>
                  <a:pt x="9" y="28"/>
                </a:lnTo>
                <a:lnTo>
                  <a:pt x="7" y="27"/>
                </a:lnTo>
                <a:lnTo>
                  <a:pt x="4" y="25"/>
                </a:lnTo>
                <a:lnTo>
                  <a:pt x="2" y="22"/>
                </a:lnTo>
                <a:lnTo>
                  <a:pt x="0" y="19"/>
                </a:lnTo>
                <a:lnTo>
                  <a:pt x="0" y="11"/>
                </a:lnTo>
                <a:lnTo>
                  <a:pt x="4" y="5"/>
                </a:lnTo>
                <a:lnTo>
                  <a:pt x="7" y="2"/>
                </a:lnTo>
                <a:lnTo>
                  <a:pt x="9" y="1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4" name="Line 292"/>
          <p:cNvSpPr>
            <a:spLocks noChangeShapeType="1"/>
          </p:cNvSpPr>
          <p:nvPr/>
        </p:nvSpPr>
        <p:spPr bwMode="auto">
          <a:xfrm flipH="1">
            <a:off x="5748395" y="5560040"/>
            <a:ext cx="1152" cy="5761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5" name="Line 293"/>
          <p:cNvSpPr>
            <a:spLocks noChangeShapeType="1"/>
          </p:cNvSpPr>
          <p:nvPr/>
        </p:nvSpPr>
        <p:spPr bwMode="auto">
          <a:xfrm flipH="1">
            <a:off x="5746092" y="5565802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6" name="Line 294"/>
          <p:cNvSpPr>
            <a:spLocks noChangeShapeType="1"/>
          </p:cNvSpPr>
          <p:nvPr/>
        </p:nvSpPr>
        <p:spPr bwMode="auto">
          <a:xfrm flipH="1">
            <a:off x="5742635" y="5569259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7" name="Line 295"/>
          <p:cNvSpPr>
            <a:spLocks noChangeShapeType="1"/>
          </p:cNvSpPr>
          <p:nvPr/>
        </p:nvSpPr>
        <p:spPr bwMode="auto">
          <a:xfrm flipH="1">
            <a:off x="5738026" y="5572715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8" name="Line 296"/>
          <p:cNvSpPr>
            <a:spLocks noChangeShapeType="1"/>
          </p:cNvSpPr>
          <p:nvPr/>
        </p:nvSpPr>
        <p:spPr bwMode="auto">
          <a:xfrm flipH="1">
            <a:off x="5732264" y="5575019"/>
            <a:ext cx="5761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9" name="Line 297"/>
          <p:cNvSpPr>
            <a:spLocks noChangeShapeType="1"/>
          </p:cNvSpPr>
          <p:nvPr/>
        </p:nvSpPr>
        <p:spPr bwMode="auto">
          <a:xfrm flipH="1" flipV="1">
            <a:off x="5727655" y="5575019"/>
            <a:ext cx="4609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0" name="Line 298"/>
          <p:cNvSpPr>
            <a:spLocks noChangeShapeType="1"/>
          </p:cNvSpPr>
          <p:nvPr/>
        </p:nvSpPr>
        <p:spPr bwMode="auto">
          <a:xfrm flipH="1" flipV="1">
            <a:off x="5725350" y="5573867"/>
            <a:ext cx="2305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1" name="Line 299"/>
          <p:cNvSpPr>
            <a:spLocks noChangeShapeType="1"/>
          </p:cNvSpPr>
          <p:nvPr/>
        </p:nvSpPr>
        <p:spPr bwMode="auto">
          <a:xfrm flipH="1" flipV="1">
            <a:off x="5721894" y="5571563"/>
            <a:ext cx="3457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2" name="Line 300"/>
          <p:cNvSpPr>
            <a:spLocks noChangeShapeType="1"/>
          </p:cNvSpPr>
          <p:nvPr/>
        </p:nvSpPr>
        <p:spPr bwMode="auto">
          <a:xfrm flipH="1" flipV="1">
            <a:off x="5719589" y="5568106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3" name="Line 301"/>
          <p:cNvSpPr>
            <a:spLocks noChangeShapeType="1"/>
          </p:cNvSpPr>
          <p:nvPr/>
        </p:nvSpPr>
        <p:spPr bwMode="auto">
          <a:xfrm flipH="1" flipV="1">
            <a:off x="5717284" y="5564649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4" name="Line 302"/>
          <p:cNvSpPr>
            <a:spLocks noChangeShapeType="1"/>
          </p:cNvSpPr>
          <p:nvPr/>
        </p:nvSpPr>
        <p:spPr bwMode="auto">
          <a:xfrm flipV="1">
            <a:off x="5717283" y="5555430"/>
            <a:ext cx="1152" cy="921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5" name="Line 303"/>
          <p:cNvSpPr>
            <a:spLocks noChangeShapeType="1"/>
          </p:cNvSpPr>
          <p:nvPr/>
        </p:nvSpPr>
        <p:spPr bwMode="auto">
          <a:xfrm flipV="1">
            <a:off x="5717284" y="5548516"/>
            <a:ext cx="4609" cy="6914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6" name="Line 304"/>
          <p:cNvSpPr>
            <a:spLocks noChangeShapeType="1"/>
          </p:cNvSpPr>
          <p:nvPr/>
        </p:nvSpPr>
        <p:spPr bwMode="auto">
          <a:xfrm flipV="1">
            <a:off x="5721894" y="5545061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7" name="Line 305"/>
          <p:cNvSpPr>
            <a:spLocks noChangeShapeType="1"/>
          </p:cNvSpPr>
          <p:nvPr/>
        </p:nvSpPr>
        <p:spPr bwMode="auto">
          <a:xfrm flipV="1">
            <a:off x="5725350" y="5543907"/>
            <a:ext cx="2305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8" name="Line 306"/>
          <p:cNvSpPr>
            <a:spLocks noChangeShapeType="1"/>
          </p:cNvSpPr>
          <p:nvPr/>
        </p:nvSpPr>
        <p:spPr bwMode="auto">
          <a:xfrm flipV="1">
            <a:off x="5727655" y="5542755"/>
            <a:ext cx="4609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" name="Line 307"/>
          <p:cNvSpPr>
            <a:spLocks noChangeShapeType="1"/>
          </p:cNvSpPr>
          <p:nvPr/>
        </p:nvSpPr>
        <p:spPr bwMode="auto">
          <a:xfrm>
            <a:off x="5732264" y="5542755"/>
            <a:ext cx="5761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" name="Line 308"/>
          <p:cNvSpPr>
            <a:spLocks noChangeShapeType="1"/>
          </p:cNvSpPr>
          <p:nvPr/>
        </p:nvSpPr>
        <p:spPr bwMode="auto">
          <a:xfrm>
            <a:off x="5738026" y="5543908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" name="Line 309"/>
          <p:cNvSpPr>
            <a:spLocks noChangeShapeType="1"/>
          </p:cNvSpPr>
          <p:nvPr/>
        </p:nvSpPr>
        <p:spPr bwMode="auto">
          <a:xfrm>
            <a:off x="5742635" y="5546213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" name="Line 310"/>
          <p:cNvSpPr>
            <a:spLocks noChangeShapeType="1"/>
          </p:cNvSpPr>
          <p:nvPr/>
        </p:nvSpPr>
        <p:spPr bwMode="auto">
          <a:xfrm>
            <a:off x="5746092" y="5549670"/>
            <a:ext cx="2305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" name="Line 311"/>
          <p:cNvSpPr>
            <a:spLocks noChangeShapeType="1"/>
          </p:cNvSpPr>
          <p:nvPr/>
        </p:nvSpPr>
        <p:spPr bwMode="auto">
          <a:xfrm>
            <a:off x="5748395" y="5554279"/>
            <a:ext cx="1152" cy="5761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" name="Freeform 312"/>
          <p:cNvSpPr>
            <a:spLocks/>
          </p:cNvSpPr>
          <p:nvPr/>
        </p:nvSpPr>
        <p:spPr bwMode="auto">
          <a:xfrm>
            <a:off x="5520243" y="5640699"/>
            <a:ext cx="33416" cy="33416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9" y="1"/>
              </a:cxn>
              <a:cxn ang="0">
                <a:pos x="23" y="3"/>
              </a:cxn>
              <a:cxn ang="0">
                <a:pos x="26" y="6"/>
              </a:cxn>
              <a:cxn ang="0">
                <a:pos x="28" y="10"/>
              </a:cxn>
              <a:cxn ang="0">
                <a:pos x="29" y="15"/>
              </a:cxn>
              <a:cxn ang="0">
                <a:pos x="28" y="20"/>
              </a:cxn>
              <a:cxn ang="0">
                <a:pos x="26" y="24"/>
              </a:cxn>
              <a:cxn ang="0">
                <a:pos x="23" y="26"/>
              </a:cxn>
              <a:cxn ang="0">
                <a:pos x="19" y="28"/>
              </a:cxn>
              <a:cxn ang="0">
                <a:pos x="14" y="29"/>
              </a:cxn>
              <a:cxn ang="0">
                <a:pos x="9" y="28"/>
              </a:cxn>
              <a:cxn ang="0">
                <a:pos x="6" y="26"/>
              </a:cxn>
              <a:cxn ang="0">
                <a:pos x="3" y="24"/>
              </a:cxn>
              <a:cxn ang="0">
                <a:pos x="1" y="20"/>
              </a:cxn>
              <a:cxn ang="0">
                <a:pos x="0" y="15"/>
              </a:cxn>
              <a:cxn ang="0">
                <a:pos x="1" y="10"/>
              </a:cxn>
              <a:cxn ang="0">
                <a:pos x="3" y="6"/>
              </a:cxn>
              <a:cxn ang="0">
                <a:pos x="6" y="3"/>
              </a:cxn>
              <a:cxn ang="0">
                <a:pos x="9" y="1"/>
              </a:cxn>
              <a:cxn ang="0">
                <a:pos x="14" y="0"/>
              </a:cxn>
            </a:cxnLst>
            <a:rect l="0" t="0" r="r" b="b"/>
            <a:pathLst>
              <a:path w="29" h="29">
                <a:moveTo>
                  <a:pt x="14" y="0"/>
                </a:moveTo>
                <a:lnTo>
                  <a:pt x="19" y="1"/>
                </a:lnTo>
                <a:lnTo>
                  <a:pt x="23" y="3"/>
                </a:lnTo>
                <a:lnTo>
                  <a:pt x="26" y="6"/>
                </a:lnTo>
                <a:lnTo>
                  <a:pt x="28" y="10"/>
                </a:lnTo>
                <a:lnTo>
                  <a:pt x="29" y="15"/>
                </a:lnTo>
                <a:lnTo>
                  <a:pt x="28" y="20"/>
                </a:lnTo>
                <a:lnTo>
                  <a:pt x="26" y="24"/>
                </a:lnTo>
                <a:lnTo>
                  <a:pt x="23" y="26"/>
                </a:lnTo>
                <a:lnTo>
                  <a:pt x="19" y="28"/>
                </a:lnTo>
                <a:lnTo>
                  <a:pt x="14" y="29"/>
                </a:lnTo>
                <a:lnTo>
                  <a:pt x="9" y="28"/>
                </a:lnTo>
                <a:lnTo>
                  <a:pt x="6" y="26"/>
                </a:lnTo>
                <a:lnTo>
                  <a:pt x="3" y="24"/>
                </a:lnTo>
                <a:lnTo>
                  <a:pt x="1" y="20"/>
                </a:lnTo>
                <a:lnTo>
                  <a:pt x="0" y="15"/>
                </a:lnTo>
                <a:lnTo>
                  <a:pt x="1" y="10"/>
                </a:lnTo>
                <a:lnTo>
                  <a:pt x="3" y="6"/>
                </a:lnTo>
                <a:lnTo>
                  <a:pt x="6" y="3"/>
                </a:lnTo>
                <a:lnTo>
                  <a:pt x="9" y="1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" name="Line 313"/>
          <p:cNvSpPr>
            <a:spLocks noChangeShapeType="1"/>
          </p:cNvSpPr>
          <p:nvPr/>
        </p:nvSpPr>
        <p:spPr bwMode="auto">
          <a:xfrm flipH="1">
            <a:off x="5552507" y="5657984"/>
            <a:ext cx="1152" cy="5761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" name="Line 314"/>
          <p:cNvSpPr>
            <a:spLocks noChangeShapeType="1"/>
          </p:cNvSpPr>
          <p:nvPr/>
        </p:nvSpPr>
        <p:spPr bwMode="auto">
          <a:xfrm flipH="1">
            <a:off x="5550204" y="5663746"/>
            <a:ext cx="2305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" name="Line 315"/>
          <p:cNvSpPr>
            <a:spLocks noChangeShapeType="1"/>
          </p:cNvSpPr>
          <p:nvPr/>
        </p:nvSpPr>
        <p:spPr bwMode="auto">
          <a:xfrm flipH="1">
            <a:off x="5546747" y="5668355"/>
            <a:ext cx="3457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" name="Line 316"/>
          <p:cNvSpPr>
            <a:spLocks noChangeShapeType="1"/>
          </p:cNvSpPr>
          <p:nvPr/>
        </p:nvSpPr>
        <p:spPr bwMode="auto">
          <a:xfrm flipH="1">
            <a:off x="5542138" y="5670659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" name="Line 317"/>
          <p:cNvSpPr>
            <a:spLocks noChangeShapeType="1"/>
          </p:cNvSpPr>
          <p:nvPr/>
        </p:nvSpPr>
        <p:spPr bwMode="auto">
          <a:xfrm flipH="1">
            <a:off x="5536376" y="5672963"/>
            <a:ext cx="5761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" name="Line 318"/>
          <p:cNvSpPr>
            <a:spLocks noChangeShapeType="1"/>
          </p:cNvSpPr>
          <p:nvPr/>
        </p:nvSpPr>
        <p:spPr bwMode="auto">
          <a:xfrm flipH="1" flipV="1">
            <a:off x="5530615" y="5672963"/>
            <a:ext cx="5761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" name="Line 319"/>
          <p:cNvSpPr>
            <a:spLocks noChangeShapeType="1"/>
          </p:cNvSpPr>
          <p:nvPr/>
        </p:nvSpPr>
        <p:spPr bwMode="auto">
          <a:xfrm flipH="1" flipV="1">
            <a:off x="5527158" y="5670659"/>
            <a:ext cx="3457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2" name="Line 320"/>
          <p:cNvSpPr>
            <a:spLocks noChangeShapeType="1"/>
          </p:cNvSpPr>
          <p:nvPr/>
        </p:nvSpPr>
        <p:spPr bwMode="auto">
          <a:xfrm flipH="1" flipV="1">
            <a:off x="5523701" y="5668355"/>
            <a:ext cx="3457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3" name="Line 321"/>
          <p:cNvSpPr>
            <a:spLocks noChangeShapeType="1"/>
          </p:cNvSpPr>
          <p:nvPr/>
        </p:nvSpPr>
        <p:spPr bwMode="auto">
          <a:xfrm flipH="1" flipV="1">
            <a:off x="5521397" y="5663746"/>
            <a:ext cx="2305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4" name="Line 322"/>
          <p:cNvSpPr>
            <a:spLocks noChangeShapeType="1"/>
          </p:cNvSpPr>
          <p:nvPr/>
        </p:nvSpPr>
        <p:spPr bwMode="auto">
          <a:xfrm flipH="1" flipV="1">
            <a:off x="5520243" y="5657984"/>
            <a:ext cx="1152" cy="5761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5" name="Line 323"/>
          <p:cNvSpPr>
            <a:spLocks noChangeShapeType="1"/>
          </p:cNvSpPr>
          <p:nvPr/>
        </p:nvSpPr>
        <p:spPr bwMode="auto">
          <a:xfrm flipV="1">
            <a:off x="5520243" y="5652223"/>
            <a:ext cx="1152" cy="5761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6" name="Line 324"/>
          <p:cNvSpPr>
            <a:spLocks noChangeShapeType="1"/>
          </p:cNvSpPr>
          <p:nvPr/>
        </p:nvSpPr>
        <p:spPr bwMode="auto">
          <a:xfrm flipV="1">
            <a:off x="5521397" y="5647614"/>
            <a:ext cx="2305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7" name="Line 325"/>
          <p:cNvSpPr>
            <a:spLocks noChangeShapeType="1"/>
          </p:cNvSpPr>
          <p:nvPr/>
        </p:nvSpPr>
        <p:spPr bwMode="auto">
          <a:xfrm flipV="1">
            <a:off x="5523701" y="5644157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8" name="Line 326"/>
          <p:cNvSpPr>
            <a:spLocks noChangeShapeType="1"/>
          </p:cNvSpPr>
          <p:nvPr/>
        </p:nvSpPr>
        <p:spPr bwMode="auto">
          <a:xfrm flipV="1">
            <a:off x="5527158" y="5641852"/>
            <a:ext cx="3457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9" name="Line 327"/>
          <p:cNvSpPr>
            <a:spLocks noChangeShapeType="1"/>
          </p:cNvSpPr>
          <p:nvPr/>
        </p:nvSpPr>
        <p:spPr bwMode="auto">
          <a:xfrm flipV="1">
            <a:off x="5530615" y="5640699"/>
            <a:ext cx="5761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0" name="Line 328"/>
          <p:cNvSpPr>
            <a:spLocks noChangeShapeType="1"/>
          </p:cNvSpPr>
          <p:nvPr/>
        </p:nvSpPr>
        <p:spPr bwMode="auto">
          <a:xfrm>
            <a:off x="5536376" y="5640699"/>
            <a:ext cx="5761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1" name="Line 329"/>
          <p:cNvSpPr>
            <a:spLocks noChangeShapeType="1"/>
          </p:cNvSpPr>
          <p:nvPr/>
        </p:nvSpPr>
        <p:spPr bwMode="auto">
          <a:xfrm>
            <a:off x="5542138" y="5641852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2" name="Line 330"/>
          <p:cNvSpPr>
            <a:spLocks noChangeShapeType="1"/>
          </p:cNvSpPr>
          <p:nvPr/>
        </p:nvSpPr>
        <p:spPr bwMode="auto">
          <a:xfrm>
            <a:off x="5546747" y="5644157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3" name="Line 331"/>
          <p:cNvSpPr>
            <a:spLocks noChangeShapeType="1"/>
          </p:cNvSpPr>
          <p:nvPr/>
        </p:nvSpPr>
        <p:spPr bwMode="auto">
          <a:xfrm>
            <a:off x="5550204" y="5647614"/>
            <a:ext cx="2305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4" name="Line 332"/>
          <p:cNvSpPr>
            <a:spLocks noChangeShapeType="1"/>
          </p:cNvSpPr>
          <p:nvPr/>
        </p:nvSpPr>
        <p:spPr bwMode="auto">
          <a:xfrm>
            <a:off x="5552507" y="5652223"/>
            <a:ext cx="1152" cy="5761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5" name="Freeform 333"/>
          <p:cNvSpPr>
            <a:spLocks/>
          </p:cNvSpPr>
          <p:nvPr/>
        </p:nvSpPr>
        <p:spPr bwMode="auto">
          <a:xfrm>
            <a:off x="5422299" y="5690247"/>
            <a:ext cx="33416" cy="33416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9" y="1"/>
              </a:cxn>
              <a:cxn ang="0">
                <a:pos x="23" y="3"/>
              </a:cxn>
              <a:cxn ang="0">
                <a:pos x="26" y="6"/>
              </a:cxn>
              <a:cxn ang="0">
                <a:pos x="28" y="10"/>
              </a:cxn>
              <a:cxn ang="0">
                <a:pos x="29" y="14"/>
              </a:cxn>
              <a:cxn ang="0">
                <a:pos x="28" y="19"/>
              </a:cxn>
              <a:cxn ang="0">
                <a:pos x="26" y="23"/>
              </a:cxn>
              <a:cxn ang="0">
                <a:pos x="23" y="26"/>
              </a:cxn>
              <a:cxn ang="0">
                <a:pos x="19" y="28"/>
              </a:cxn>
              <a:cxn ang="0">
                <a:pos x="14" y="29"/>
              </a:cxn>
              <a:cxn ang="0">
                <a:pos x="9" y="28"/>
              </a:cxn>
              <a:cxn ang="0">
                <a:pos x="6" y="26"/>
              </a:cxn>
              <a:cxn ang="0">
                <a:pos x="3" y="23"/>
              </a:cxn>
              <a:cxn ang="0">
                <a:pos x="1" y="19"/>
              </a:cxn>
              <a:cxn ang="0">
                <a:pos x="0" y="14"/>
              </a:cxn>
              <a:cxn ang="0">
                <a:pos x="1" y="10"/>
              </a:cxn>
              <a:cxn ang="0">
                <a:pos x="3" y="6"/>
              </a:cxn>
              <a:cxn ang="0">
                <a:pos x="6" y="3"/>
              </a:cxn>
              <a:cxn ang="0">
                <a:pos x="9" y="1"/>
              </a:cxn>
              <a:cxn ang="0">
                <a:pos x="14" y="0"/>
              </a:cxn>
            </a:cxnLst>
            <a:rect l="0" t="0" r="r" b="b"/>
            <a:pathLst>
              <a:path w="29" h="29">
                <a:moveTo>
                  <a:pt x="14" y="0"/>
                </a:moveTo>
                <a:lnTo>
                  <a:pt x="19" y="1"/>
                </a:lnTo>
                <a:lnTo>
                  <a:pt x="23" y="3"/>
                </a:lnTo>
                <a:lnTo>
                  <a:pt x="26" y="6"/>
                </a:lnTo>
                <a:lnTo>
                  <a:pt x="28" y="10"/>
                </a:lnTo>
                <a:lnTo>
                  <a:pt x="29" y="14"/>
                </a:lnTo>
                <a:lnTo>
                  <a:pt x="28" y="19"/>
                </a:lnTo>
                <a:lnTo>
                  <a:pt x="26" y="23"/>
                </a:lnTo>
                <a:lnTo>
                  <a:pt x="23" y="26"/>
                </a:lnTo>
                <a:lnTo>
                  <a:pt x="19" y="28"/>
                </a:lnTo>
                <a:lnTo>
                  <a:pt x="14" y="29"/>
                </a:lnTo>
                <a:lnTo>
                  <a:pt x="9" y="28"/>
                </a:lnTo>
                <a:lnTo>
                  <a:pt x="6" y="26"/>
                </a:lnTo>
                <a:lnTo>
                  <a:pt x="3" y="23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3" y="6"/>
                </a:lnTo>
                <a:lnTo>
                  <a:pt x="6" y="3"/>
                </a:lnTo>
                <a:lnTo>
                  <a:pt x="9" y="1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6" name="Line 334"/>
          <p:cNvSpPr>
            <a:spLocks noChangeShapeType="1"/>
          </p:cNvSpPr>
          <p:nvPr/>
        </p:nvSpPr>
        <p:spPr bwMode="auto">
          <a:xfrm flipH="1">
            <a:off x="5454563" y="5706380"/>
            <a:ext cx="1152" cy="5761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7" name="Line 335"/>
          <p:cNvSpPr>
            <a:spLocks noChangeShapeType="1"/>
          </p:cNvSpPr>
          <p:nvPr/>
        </p:nvSpPr>
        <p:spPr bwMode="auto">
          <a:xfrm flipH="1">
            <a:off x="5452260" y="5712142"/>
            <a:ext cx="2305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8" name="Line 336"/>
          <p:cNvSpPr>
            <a:spLocks noChangeShapeType="1"/>
          </p:cNvSpPr>
          <p:nvPr/>
        </p:nvSpPr>
        <p:spPr bwMode="auto">
          <a:xfrm flipH="1">
            <a:off x="5448803" y="5716751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9" name="Line 337"/>
          <p:cNvSpPr>
            <a:spLocks noChangeShapeType="1"/>
          </p:cNvSpPr>
          <p:nvPr/>
        </p:nvSpPr>
        <p:spPr bwMode="auto">
          <a:xfrm flipH="1">
            <a:off x="5444194" y="5720207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" name="Line 338"/>
          <p:cNvSpPr>
            <a:spLocks noChangeShapeType="1"/>
          </p:cNvSpPr>
          <p:nvPr/>
        </p:nvSpPr>
        <p:spPr bwMode="auto">
          <a:xfrm flipH="1">
            <a:off x="5438432" y="5722511"/>
            <a:ext cx="5761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1" name="Line 339"/>
          <p:cNvSpPr>
            <a:spLocks noChangeShapeType="1"/>
          </p:cNvSpPr>
          <p:nvPr/>
        </p:nvSpPr>
        <p:spPr bwMode="auto">
          <a:xfrm flipH="1" flipV="1">
            <a:off x="5432671" y="5722511"/>
            <a:ext cx="5761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2" name="Line 340"/>
          <p:cNvSpPr>
            <a:spLocks noChangeShapeType="1"/>
          </p:cNvSpPr>
          <p:nvPr/>
        </p:nvSpPr>
        <p:spPr bwMode="auto">
          <a:xfrm flipH="1" flipV="1">
            <a:off x="5429214" y="5720207"/>
            <a:ext cx="3457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3" name="Line 341"/>
          <p:cNvSpPr>
            <a:spLocks noChangeShapeType="1"/>
          </p:cNvSpPr>
          <p:nvPr/>
        </p:nvSpPr>
        <p:spPr bwMode="auto">
          <a:xfrm flipH="1" flipV="1">
            <a:off x="5425757" y="5716751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4" name="Line 342"/>
          <p:cNvSpPr>
            <a:spLocks noChangeShapeType="1"/>
          </p:cNvSpPr>
          <p:nvPr/>
        </p:nvSpPr>
        <p:spPr bwMode="auto">
          <a:xfrm flipH="1" flipV="1">
            <a:off x="5423453" y="5712142"/>
            <a:ext cx="2305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5" name="Line 343"/>
          <p:cNvSpPr>
            <a:spLocks noChangeShapeType="1"/>
          </p:cNvSpPr>
          <p:nvPr/>
        </p:nvSpPr>
        <p:spPr bwMode="auto">
          <a:xfrm flipH="1" flipV="1">
            <a:off x="5422299" y="5706380"/>
            <a:ext cx="1152" cy="5761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6" name="Line 344"/>
          <p:cNvSpPr>
            <a:spLocks noChangeShapeType="1"/>
          </p:cNvSpPr>
          <p:nvPr/>
        </p:nvSpPr>
        <p:spPr bwMode="auto">
          <a:xfrm flipV="1">
            <a:off x="5422299" y="5701771"/>
            <a:ext cx="1152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7" name="Line 345"/>
          <p:cNvSpPr>
            <a:spLocks noChangeShapeType="1"/>
          </p:cNvSpPr>
          <p:nvPr/>
        </p:nvSpPr>
        <p:spPr bwMode="auto">
          <a:xfrm flipV="1">
            <a:off x="5423453" y="5697162"/>
            <a:ext cx="2305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8" name="Line 346"/>
          <p:cNvSpPr>
            <a:spLocks noChangeShapeType="1"/>
          </p:cNvSpPr>
          <p:nvPr/>
        </p:nvSpPr>
        <p:spPr bwMode="auto">
          <a:xfrm flipV="1">
            <a:off x="5425757" y="5693705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9" name="Line 347"/>
          <p:cNvSpPr>
            <a:spLocks noChangeShapeType="1"/>
          </p:cNvSpPr>
          <p:nvPr/>
        </p:nvSpPr>
        <p:spPr bwMode="auto">
          <a:xfrm flipV="1">
            <a:off x="5429214" y="5691400"/>
            <a:ext cx="3457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0" name="Line 348"/>
          <p:cNvSpPr>
            <a:spLocks noChangeShapeType="1"/>
          </p:cNvSpPr>
          <p:nvPr/>
        </p:nvSpPr>
        <p:spPr bwMode="auto">
          <a:xfrm flipV="1">
            <a:off x="5432671" y="5690247"/>
            <a:ext cx="5761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1" name="Line 349"/>
          <p:cNvSpPr>
            <a:spLocks noChangeShapeType="1"/>
          </p:cNvSpPr>
          <p:nvPr/>
        </p:nvSpPr>
        <p:spPr bwMode="auto">
          <a:xfrm>
            <a:off x="5438432" y="5690247"/>
            <a:ext cx="5761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2" name="Line 350"/>
          <p:cNvSpPr>
            <a:spLocks noChangeShapeType="1"/>
          </p:cNvSpPr>
          <p:nvPr/>
        </p:nvSpPr>
        <p:spPr bwMode="auto">
          <a:xfrm>
            <a:off x="5444194" y="5691400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3" name="Line 351"/>
          <p:cNvSpPr>
            <a:spLocks noChangeShapeType="1"/>
          </p:cNvSpPr>
          <p:nvPr/>
        </p:nvSpPr>
        <p:spPr bwMode="auto">
          <a:xfrm>
            <a:off x="5448803" y="5693705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4" name="Line 352"/>
          <p:cNvSpPr>
            <a:spLocks noChangeShapeType="1"/>
          </p:cNvSpPr>
          <p:nvPr/>
        </p:nvSpPr>
        <p:spPr bwMode="auto">
          <a:xfrm>
            <a:off x="5452260" y="5697162"/>
            <a:ext cx="2305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5" name="Line 353"/>
          <p:cNvSpPr>
            <a:spLocks noChangeShapeType="1"/>
          </p:cNvSpPr>
          <p:nvPr/>
        </p:nvSpPr>
        <p:spPr bwMode="auto">
          <a:xfrm>
            <a:off x="5454563" y="5701771"/>
            <a:ext cx="1152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6" name="Freeform 354"/>
          <p:cNvSpPr>
            <a:spLocks/>
          </p:cNvSpPr>
          <p:nvPr/>
        </p:nvSpPr>
        <p:spPr bwMode="auto">
          <a:xfrm>
            <a:off x="5324355" y="5936836"/>
            <a:ext cx="32264" cy="32264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8" y="0"/>
              </a:cxn>
              <a:cxn ang="0">
                <a:pos x="24" y="4"/>
              </a:cxn>
              <a:cxn ang="0">
                <a:pos x="26" y="7"/>
              </a:cxn>
              <a:cxn ang="0">
                <a:pos x="28" y="10"/>
              </a:cxn>
              <a:cxn ang="0">
                <a:pos x="28" y="14"/>
              </a:cxn>
              <a:cxn ang="0">
                <a:pos x="27" y="19"/>
              </a:cxn>
              <a:cxn ang="0">
                <a:pos x="25" y="22"/>
              </a:cxn>
              <a:cxn ang="0">
                <a:pos x="22" y="25"/>
              </a:cxn>
              <a:cxn ang="0">
                <a:pos x="19" y="27"/>
              </a:cxn>
              <a:cxn ang="0">
                <a:pos x="14" y="28"/>
              </a:cxn>
              <a:cxn ang="0">
                <a:pos x="10" y="28"/>
              </a:cxn>
              <a:cxn ang="0">
                <a:pos x="7" y="26"/>
              </a:cxn>
              <a:cxn ang="0">
                <a:pos x="4" y="24"/>
              </a:cxn>
              <a:cxn ang="0">
                <a:pos x="2" y="21"/>
              </a:cxn>
              <a:cxn ang="0">
                <a:pos x="1" y="18"/>
              </a:cxn>
              <a:cxn ang="0">
                <a:pos x="0" y="14"/>
              </a:cxn>
              <a:cxn ang="0">
                <a:pos x="2" y="7"/>
              </a:cxn>
              <a:cxn ang="0">
                <a:pos x="4" y="4"/>
              </a:cxn>
              <a:cxn ang="0">
                <a:pos x="7" y="2"/>
              </a:cxn>
              <a:cxn ang="0">
                <a:pos x="10" y="0"/>
              </a:cxn>
            </a:cxnLst>
            <a:rect l="0" t="0" r="r" b="b"/>
            <a:pathLst>
              <a:path w="28" h="28">
                <a:moveTo>
                  <a:pt x="10" y="0"/>
                </a:moveTo>
                <a:lnTo>
                  <a:pt x="18" y="0"/>
                </a:lnTo>
                <a:lnTo>
                  <a:pt x="24" y="4"/>
                </a:lnTo>
                <a:lnTo>
                  <a:pt x="26" y="7"/>
                </a:lnTo>
                <a:lnTo>
                  <a:pt x="28" y="10"/>
                </a:lnTo>
                <a:lnTo>
                  <a:pt x="28" y="14"/>
                </a:lnTo>
                <a:lnTo>
                  <a:pt x="27" y="19"/>
                </a:lnTo>
                <a:lnTo>
                  <a:pt x="25" y="22"/>
                </a:lnTo>
                <a:lnTo>
                  <a:pt x="22" y="25"/>
                </a:lnTo>
                <a:lnTo>
                  <a:pt x="19" y="27"/>
                </a:lnTo>
                <a:lnTo>
                  <a:pt x="14" y="28"/>
                </a:lnTo>
                <a:lnTo>
                  <a:pt x="10" y="28"/>
                </a:lnTo>
                <a:lnTo>
                  <a:pt x="7" y="26"/>
                </a:lnTo>
                <a:lnTo>
                  <a:pt x="4" y="24"/>
                </a:lnTo>
                <a:lnTo>
                  <a:pt x="2" y="21"/>
                </a:lnTo>
                <a:lnTo>
                  <a:pt x="1" y="18"/>
                </a:lnTo>
                <a:lnTo>
                  <a:pt x="0" y="14"/>
                </a:lnTo>
                <a:lnTo>
                  <a:pt x="2" y="7"/>
                </a:lnTo>
                <a:lnTo>
                  <a:pt x="4" y="4"/>
                </a:lnTo>
                <a:lnTo>
                  <a:pt x="7" y="2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7" name="Line 355"/>
          <p:cNvSpPr>
            <a:spLocks noChangeShapeType="1"/>
          </p:cNvSpPr>
          <p:nvPr/>
        </p:nvSpPr>
        <p:spPr bwMode="auto">
          <a:xfrm flipH="1">
            <a:off x="5355467" y="5952968"/>
            <a:ext cx="1152" cy="5761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8" name="Line 356"/>
          <p:cNvSpPr>
            <a:spLocks noChangeShapeType="1"/>
          </p:cNvSpPr>
          <p:nvPr/>
        </p:nvSpPr>
        <p:spPr bwMode="auto">
          <a:xfrm flipH="1">
            <a:off x="5353163" y="5958730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9" name="Line 357"/>
          <p:cNvSpPr>
            <a:spLocks noChangeShapeType="1"/>
          </p:cNvSpPr>
          <p:nvPr/>
        </p:nvSpPr>
        <p:spPr bwMode="auto">
          <a:xfrm flipH="1">
            <a:off x="5349707" y="5962187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0" name="Line 358"/>
          <p:cNvSpPr>
            <a:spLocks noChangeShapeType="1"/>
          </p:cNvSpPr>
          <p:nvPr/>
        </p:nvSpPr>
        <p:spPr bwMode="auto">
          <a:xfrm flipH="1">
            <a:off x="5346250" y="5965644"/>
            <a:ext cx="3457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1" name="Line 359"/>
          <p:cNvSpPr>
            <a:spLocks noChangeShapeType="1"/>
          </p:cNvSpPr>
          <p:nvPr/>
        </p:nvSpPr>
        <p:spPr bwMode="auto">
          <a:xfrm flipH="1">
            <a:off x="5340488" y="5967947"/>
            <a:ext cx="5761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2" name="Line 360"/>
          <p:cNvSpPr>
            <a:spLocks noChangeShapeType="1"/>
          </p:cNvSpPr>
          <p:nvPr/>
        </p:nvSpPr>
        <p:spPr bwMode="auto">
          <a:xfrm flipH="1">
            <a:off x="5335879" y="5969099"/>
            <a:ext cx="4609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3" name="Line 361"/>
          <p:cNvSpPr>
            <a:spLocks noChangeShapeType="1"/>
          </p:cNvSpPr>
          <p:nvPr/>
        </p:nvSpPr>
        <p:spPr bwMode="auto">
          <a:xfrm flipH="1" flipV="1">
            <a:off x="5332422" y="5966796"/>
            <a:ext cx="3457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4" name="Line 362"/>
          <p:cNvSpPr>
            <a:spLocks noChangeShapeType="1"/>
          </p:cNvSpPr>
          <p:nvPr/>
        </p:nvSpPr>
        <p:spPr bwMode="auto">
          <a:xfrm flipH="1" flipV="1">
            <a:off x="5328965" y="5964491"/>
            <a:ext cx="3457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5" name="Line 363"/>
          <p:cNvSpPr>
            <a:spLocks noChangeShapeType="1"/>
          </p:cNvSpPr>
          <p:nvPr/>
        </p:nvSpPr>
        <p:spPr bwMode="auto">
          <a:xfrm flipH="1" flipV="1">
            <a:off x="5326661" y="5961034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6" name="Line 364"/>
          <p:cNvSpPr>
            <a:spLocks noChangeShapeType="1"/>
          </p:cNvSpPr>
          <p:nvPr/>
        </p:nvSpPr>
        <p:spPr bwMode="auto">
          <a:xfrm flipH="1" flipV="1">
            <a:off x="5325508" y="5957578"/>
            <a:ext cx="1152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7" name="Line 365"/>
          <p:cNvSpPr>
            <a:spLocks noChangeShapeType="1"/>
          </p:cNvSpPr>
          <p:nvPr/>
        </p:nvSpPr>
        <p:spPr bwMode="auto">
          <a:xfrm flipH="1" flipV="1">
            <a:off x="5324355" y="5952968"/>
            <a:ext cx="1152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8" name="Line 366"/>
          <p:cNvSpPr>
            <a:spLocks noChangeShapeType="1"/>
          </p:cNvSpPr>
          <p:nvPr/>
        </p:nvSpPr>
        <p:spPr bwMode="auto">
          <a:xfrm flipV="1">
            <a:off x="5324356" y="5944902"/>
            <a:ext cx="2305" cy="8066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9" name="Line 367"/>
          <p:cNvSpPr>
            <a:spLocks noChangeShapeType="1"/>
          </p:cNvSpPr>
          <p:nvPr/>
        </p:nvSpPr>
        <p:spPr bwMode="auto">
          <a:xfrm flipV="1">
            <a:off x="5326661" y="5941446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0" name="Line 368"/>
          <p:cNvSpPr>
            <a:spLocks noChangeShapeType="1"/>
          </p:cNvSpPr>
          <p:nvPr/>
        </p:nvSpPr>
        <p:spPr bwMode="auto">
          <a:xfrm flipV="1">
            <a:off x="5328965" y="5939141"/>
            <a:ext cx="3457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1" name="Line 369"/>
          <p:cNvSpPr>
            <a:spLocks noChangeShapeType="1"/>
          </p:cNvSpPr>
          <p:nvPr/>
        </p:nvSpPr>
        <p:spPr bwMode="auto">
          <a:xfrm flipV="1">
            <a:off x="5332422" y="5936837"/>
            <a:ext cx="3457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2" name="Line 370"/>
          <p:cNvSpPr>
            <a:spLocks noChangeShapeType="1"/>
          </p:cNvSpPr>
          <p:nvPr/>
        </p:nvSpPr>
        <p:spPr bwMode="auto">
          <a:xfrm>
            <a:off x="5335878" y="5936836"/>
            <a:ext cx="9218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3" name="Line 371"/>
          <p:cNvSpPr>
            <a:spLocks noChangeShapeType="1"/>
          </p:cNvSpPr>
          <p:nvPr/>
        </p:nvSpPr>
        <p:spPr bwMode="auto">
          <a:xfrm>
            <a:off x="5345096" y="5936837"/>
            <a:ext cx="6914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4" name="Line 372"/>
          <p:cNvSpPr>
            <a:spLocks noChangeShapeType="1"/>
          </p:cNvSpPr>
          <p:nvPr/>
        </p:nvSpPr>
        <p:spPr bwMode="auto">
          <a:xfrm>
            <a:off x="5352011" y="5941446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5" name="Line 373"/>
          <p:cNvSpPr>
            <a:spLocks noChangeShapeType="1"/>
          </p:cNvSpPr>
          <p:nvPr/>
        </p:nvSpPr>
        <p:spPr bwMode="auto">
          <a:xfrm>
            <a:off x="5354316" y="5944903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6" name="Line 374"/>
          <p:cNvSpPr>
            <a:spLocks noChangeShapeType="1"/>
          </p:cNvSpPr>
          <p:nvPr/>
        </p:nvSpPr>
        <p:spPr bwMode="auto">
          <a:xfrm>
            <a:off x="5356619" y="5948359"/>
            <a:ext cx="1152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7" name="Freeform 375"/>
          <p:cNvSpPr>
            <a:spLocks/>
          </p:cNvSpPr>
          <p:nvPr/>
        </p:nvSpPr>
        <p:spPr bwMode="auto">
          <a:xfrm>
            <a:off x="7434184" y="4806447"/>
            <a:ext cx="32264" cy="33416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8" y="1"/>
              </a:cxn>
              <a:cxn ang="0">
                <a:pos x="21" y="2"/>
              </a:cxn>
              <a:cxn ang="0">
                <a:pos x="24" y="3"/>
              </a:cxn>
              <a:cxn ang="0">
                <a:pos x="26" y="6"/>
              </a:cxn>
              <a:cxn ang="0">
                <a:pos x="28" y="10"/>
              </a:cxn>
              <a:cxn ang="0">
                <a:pos x="28" y="13"/>
              </a:cxn>
              <a:cxn ang="0">
                <a:pos x="26" y="21"/>
              </a:cxn>
              <a:cxn ang="0">
                <a:pos x="21" y="27"/>
              </a:cxn>
              <a:cxn ang="0">
                <a:pos x="14" y="29"/>
              </a:cxn>
              <a:cxn ang="0">
                <a:pos x="6" y="27"/>
              </a:cxn>
              <a:cxn ang="0">
                <a:pos x="1" y="21"/>
              </a:cxn>
              <a:cxn ang="0">
                <a:pos x="0" y="13"/>
              </a:cxn>
              <a:cxn ang="0">
                <a:pos x="0" y="10"/>
              </a:cxn>
              <a:cxn ang="0">
                <a:pos x="1" y="6"/>
              </a:cxn>
              <a:cxn ang="0">
                <a:pos x="3" y="3"/>
              </a:cxn>
              <a:cxn ang="0">
                <a:pos x="6" y="2"/>
              </a:cxn>
              <a:cxn ang="0">
                <a:pos x="14" y="0"/>
              </a:cxn>
            </a:cxnLst>
            <a:rect l="0" t="0" r="r" b="b"/>
            <a:pathLst>
              <a:path w="28" h="29">
                <a:moveTo>
                  <a:pt x="14" y="0"/>
                </a:moveTo>
                <a:lnTo>
                  <a:pt x="18" y="1"/>
                </a:lnTo>
                <a:lnTo>
                  <a:pt x="21" y="2"/>
                </a:lnTo>
                <a:lnTo>
                  <a:pt x="24" y="3"/>
                </a:lnTo>
                <a:lnTo>
                  <a:pt x="26" y="6"/>
                </a:lnTo>
                <a:lnTo>
                  <a:pt x="28" y="10"/>
                </a:lnTo>
                <a:lnTo>
                  <a:pt x="28" y="13"/>
                </a:lnTo>
                <a:lnTo>
                  <a:pt x="26" y="21"/>
                </a:lnTo>
                <a:lnTo>
                  <a:pt x="21" y="27"/>
                </a:lnTo>
                <a:lnTo>
                  <a:pt x="14" y="29"/>
                </a:lnTo>
                <a:lnTo>
                  <a:pt x="6" y="27"/>
                </a:lnTo>
                <a:lnTo>
                  <a:pt x="1" y="21"/>
                </a:lnTo>
                <a:lnTo>
                  <a:pt x="0" y="13"/>
                </a:lnTo>
                <a:lnTo>
                  <a:pt x="0" y="10"/>
                </a:lnTo>
                <a:lnTo>
                  <a:pt x="1" y="6"/>
                </a:lnTo>
                <a:lnTo>
                  <a:pt x="3" y="3"/>
                </a:lnTo>
                <a:lnTo>
                  <a:pt x="6" y="2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8" name="Freeform 376"/>
          <p:cNvSpPr>
            <a:spLocks noEditPoints="1"/>
          </p:cNvSpPr>
          <p:nvPr/>
        </p:nvSpPr>
        <p:spPr bwMode="auto">
          <a:xfrm>
            <a:off x="7431880" y="4804143"/>
            <a:ext cx="35721" cy="38025"/>
          </a:xfrm>
          <a:custGeom>
            <a:avLst/>
            <a:gdLst/>
            <a:ahLst/>
            <a:cxnLst>
              <a:cxn ang="0">
                <a:pos x="16" y="4"/>
              </a:cxn>
              <a:cxn ang="0">
                <a:pos x="11" y="5"/>
              </a:cxn>
              <a:cxn ang="0">
                <a:pos x="7" y="7"/>
              </a:cxn>
              <a:cxn ang="0">
                <a:pos x="4" y="11"/>
              </a:cxn>
              <a:cxn ang="0">
                <a:pos x="3" y="15"/>
              </a:cxn>
              <a:cxn ang="0">
                <a:pos x="4" y="20"/>
              </a:cxn>
              <a:cxn ang="0">
                <a:pos x="7" y="25"/>
              </a:cxn>
              <a:cxn ang="0">
                <a:pos x="11" y="28"/>
              </a:cxn>
              <a:cxn ang="0">
                <a:pos x="16" y="29"/>
              </a:cxn>
              <a:cxn ang="0">
                <a:pos x="20" y="28"/>
              </a:cxn>
              <a:cxn ang="0">
                <a:pos x="25" y="25"/>
              </a:cxn>
              <a:cxn ang="0">
                <a:pos x="27" y="20"/>
              </a:cxn>
              <a:cxn ang="0">
                <a:pos x="28" y="15"/>
              </a:cxn>
              <a:cxn ang="0">
                <a:pos x="27" y="11"/>
              </a:cxn>
              <a:cxn ang="0">
                <a:pos x="25" y="7"/>
              </a:cxn>
              <a:cxn ang="0">
                <a:pos x="20" y="5"/>
              </a:cxn>
              <a:cxn ang="0">
                <a:pos x="16" y="4"/>
              </a:cxn>
              <a:cxn ang="0">
                <a:pos x="16" y="0"/>
              </a:cxn>
              <a:cxn ang="0">
                <a:pos x="22" y="1"/>
              </a:cxn>
              <a:cxn ang="0">
                <a:pos x="23" y="2"/>
              </a:cxn>
              <a:cxn ang="0">
                <a:pos x="28" y="5"/>
              </a:cxn>
              <a:cxn ang="0">
                <a:pos x="30" y="8"/>
              </a:cxn>
              <a:cxn ang="0">
                <a:pos x="31" y="9"/>
              </a:cxn>
              <a:cxn ang="0">
                <a:pos x="31" y="10"/>
              </a:cxn>
              <a:cxn ang="0">
                <a:pos x="31" y="15"/>
              </a:cxn>
              <a:cxn ang="0">
                <a:pos x="31" y="22"/>
              </a:cxn>
              <a:cxn ang="0">
                <a:pos x="30" y="23"/>
              </a:cxn>
              <a:cxn ang="0">
                <a:pos x="28" y="28"/>
              </a:cxn>
              <a:cxn ang="0">
                <a:pos x="23" y="31"/>
              </a:cxn>
              <a:cxn ang="0">
                <a:pos x="22" y="32"/>
              </a:cxn>
              <a:cxn ang="0">
                <a:pos x="16" y="33"/>
              </a:cxn>
              <a:cxn ang="0">
                <a:pos x="10" y="32"/>
              </a:cxn>
              <a:cxn ang="0">
                <a:pos x="9" y="32"/>
              </a:cxn>
              <a:cxn ang="0">
                <a:pos x="8" y="31"/>
              </a:cxn>
              <a:cxn ang="0">
                <a:pos x="4" y="28"/>
              </a:cxn>
              <a:cxn ang="0">
                <a:pos x="2" y="23"/>
              </a:cxn>
              <a:cxn ang="0">
                <a:pos x="1" y="22"/>
              </a:cxn>
              <a:cxn ang="0">
                <a:pos x="0" y="15"/>
              </a:cxn>
              <a:cxn ang="0">
                <a:pos x="1" y="10"/>
              </a:cxn>
              <a:cxn ang="0">
                <a:pos x="1" y="9"/>
              </a:cxn>
              <a:cxn ang="0">
                <a:pos x="2" y="8"/>
              </a:cxn>
              <a:cxn ang="0">
                <a:pos x="4" y="5"/>
              </a:cxn>
              <a:cxn ang="0">
                <a:pos x="8" y="2"/>
              </a:cxn>
              <a:cxn ang="0">
                <a:pos x="9" y="1"/>
              </a:cxn>
              <a:cxn ang="0">
                <a:pos x="10" y="1"/>
              </a:cxn>
              <a:cxn ang="0">
                <a:pos x="16" y="0"/>
              </a:cxn>
            </a:cxnLst>
            <a:rect l="0" t="0" r="r" b="b"/>
            <a:pathLst>
              <a:path w="31" h="33">
                <a:moveTo>
                  <a:pt x="16" y="4"/>
                </a:moveTo>
                <a:lnTo>
                  <a:pt x="11" y="5"/>
                </a:lnTo>
                <a:lnTo>
                  <a:pt x="7" y="7"/>
                </a:lnTo>
                <a:lnTo>
                  <a:pt x="4" y="11"/>
                </a:lnTo>
                <a:lnTo>
                  <a:pt x="3" y="15"/>
                </a:lnTo>
                <a:lnTo>
                  <a:pt x="4" y="20"/>
                </a:lnTo>
                <a:lnTo>
                  <a:pt x="7" y="25"/>
                </a:lnTo>
                <a:lnTo>
                  <a:pt x="11" y="28"/>
                </a:lnTo>
                <a:lnTo>
                  <a:pt x="16" y="29"/>
                </a:lnTo>
                <a:lnTo>
                  <a:pt x="20" y="28"/>
                </a:lnTo>
                <a:lnTo>
                  <a:pt x="25" y="25"/>
                </a:lnTo>
                <a:lnTo>
                  <a:pt x="27" y="20"/>
                </a:lnTo>
                <a:lnTo>
                  <a:pt x="28" y="15"/>
                </a:lnTo>
                <a:lnTo>
                  <a:pt x="27" y="11"/>
                </a:lnTo>
                <a:lnTo>
                  <a:pt x="25" y="7"/>
                </a:lnTo>
                <a:lnTo>
                  <a:pt x="20" y="5"/>
                </a:lnTo>
                <a:lnTo>
                  <a:pt x="16" y="4"/>
                </a:lnTo>
                <a:close/>
                <a:moveTo>
                  <a:pt x="16" y="0"/>
                </a:moveTo>
                <a:lnTo>
                  <a:pt x="22" y="1"/>
                </a:lnTo>
                <a:lnTo>
                  <a:pt x="23" y="2"/>
                </a:lnTo>
                <a:lnTo>
                  <a:pt x="28" y="5"/>
                </a:lnTo>
                <a:lnTo>
                  <a:pt x="30" y="8"/>
                </a:lnTo>
                <a:lnTo>
                  <a:pt x="31" y="9"/>
                </a:lnTo>
                <a:lnTo>
                  <a:pt x="31" y="10"/>
                </a:lnTo>
                <a:lnTo>
                  <a:pt x="31" y="15"/>
                </a:lnTo>
                <a:lnTo>
                  <a:pt x="31" y="22"/>
                </a:lnTo>
                <a:lnTo>
                  <a:pt x="30" y="23"/>
                </a:lnTo>
                <a:lnTo>
                  <a:pt x="28" y="28"/>
                </a:lnTo>
                <a:lnTo>
                  <a:pt x="23" y="31"/>
                </a:lnTo>
                <a:lnTo>
                  <a:pt x="22" y="32"/>
                </a:lnTo>
                <a:lnTo>
                  <a:pt x="16" y="33"/>
                </a:lnTo>
                <a:lnTo>
                  <a:pt x="10" y="32"/>
                </a:lnTo>
                <a:lnTo>
                  <a:pt x="9" y="32"/>
                </a:lnTo>
                <a:lnTo>
                  <a:pt x="8" y="31"/>
                </a:lnTo>
                <a:lnTo>
                  <a:pt x="4" y="28"/>
                </a:lnTo>
                <a:lnTo>
                  <a:pt x="2" y="23"/>
                </a:lnTo>
                <a:lnTo>
                  <a:pt x="1" y="22"/>
                </a:lnTo>
                <a:lnTo>
                  <a:pt x="0" y="15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4" y="5"/>
                </a:lnTo>
                <a:lnTo>
                  <a:pt x="8" y="2"/>
                </a:lnTo>
                <a:lnTo>
                  <a:pt x="9" y="1"/>
                </a:lnTo>
                <a:lnTo>
                  <a:pt x="10" y="1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9" name="Freeform 377"/>
          <p:cNvSpPr>
            <a:spLocks/>
          </p:cNvSpPr>
          <p:nvPr/>
        </p:nvSpPr>
        <p:spPr bwMode="auto">
          <a:xfrm>
            <a:off x="7139200" y="5346867"/>
            <a:ext cx="32264" cy="32264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9" y="1"/>
              </a:cxn>
              <a:cxn ang="0">
                <a:pos x="23" y="3"/>
              </a:cxn>
              <a:cxn ang="0">
                <a:pos x="26" y="6"/>
              </a:cxn>
              <a:cxn ang="0">
                <a:pos x="28" y="10"/>
              </a:cxn>
              <a:cxn ang="0">
                <a:pos x="28" y="14"/>
              </a:cxn>
              <a:cxn ang="0">
                <a:pos x="28" y="18"/>
              </a:cxn>
              <a:cxn ang="0">
                <a:pos x="27" y="21"/>
              </a:cxn>
              <a:cxn ang="0">
                <a:pos x="25" y="24"/>
              </a:cxn>
              <a:cxn ang="0">
                <a:pos x="21" y="26"/>
              </a:cxn>
              <a:cxn ang="0">
                <a:pos x="18" y="28"/>
              </a:cxn>
              <a:cxn ang="0">
                <a:pos x="10" y="28"/>
              </a:cxn>
              <a:cxn ang="0">
                <a:pos x="4" y="24"/>
              </a:cxn>
              <a:cxn ang="0">
                <a:pos x="1" y="21"/>
              </a:cxn>
              <a:cxn ang="0">
                <a:pos x="0" y="18"/>
              </a:cxn>
              <a:cxn ang="0">
                <a:pos x="0" y="14"/>
              </a:cxn>
              <a:cxn ang="0">
                <a:pos x="0" y="10"/>
              </a:cxn>
              <a:cxn ang="0">
                <a:pos x="2" y="6"/>
              </a:cxn>
              <a:cxn ang="0">
                <a:pos x="5" y="3"/>
              </a:cxn>
              <a:cxn ang="0">
                <a:pos x="9" y="1"/>
              </a:cxn>
              <a:cxn ang="0">
                <a:pos x="14" y="0"/>
              </a:cxn>
            </a:cxnLst>
            <a:rect l="0" t="0" r="r" b="b"/>
            <a:pathLst>
              <a:path w="28" h="28">
                <a:moveTo>
                  <a:pt x="14" y="0"/>
                </a:moveTo>
                <a:lnTo>
                  <a:pt x="19" y="1"/>
                </a:lnTo>
                <a:lnTo>
                  <a:pt x="23" y="3"/>
                </a:lnTo>
                <a:lnTo>
                  <a:pt x="26" y="6"/>
                </a:lnTo>
                <a:lnTo>
                  <a:pt x="28" y="10"/>
                </a:lnTo>
                <a:lnTo>
                  <a:pt x="28" y="14"/>
                </a:lnTo>
                <a:lnTo>
                  <a:pt x="28" y="18"/>
                </a:lnTo>
                <a:lnTo>
                  <a:pt x="27" y="21"/>
                </a:lnTo>
                <a:lnTo>
                  <a:pt x="25" y="24"/>
                </a:lnTo>
                <a:lnTo>
                  <a:pt x="21" y="26"/>
                </a:lnTo>
                <a:lnTo>
                  <a:pt x="18" y="28"/>
                </a:lnTo>
                <a:lnTo>
                  <a:pt x="10" y="28"/>
                </a:lnTo>
                <a:lnTo>
                  <a:pt x="4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9" y="1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0" name="Freeform 378"/>
          <p:cNvSpPr>
            <a:spLocks noEditPoints="1"/>
          </p:cNvSpPr>
          <p:nvPr/>
        </p:nvSpPr>
        <p:spPr bwMode="auto">
          <a:xfrm>
            <a:off x="7136896" y="5344563"/>
            <a:ext cx="36873" cy="36873"/>
          </a:xfrm>
          <a:custGeom>
            <a:avLst/>
            <a:gdLst/>
            <a:ahLst/>
            <a:cxnLst>
              <a:cxn ang="0">
                <a:pos x="16" y="4"/>
              </a:cxn>
              <a:cxn ang="0">
                <a:pos x="12" y="5"/>
              </a:cxn>
              <a:cxn ang="0">
                <a:pos x="7" y="8"/>
              </a:cxn>
              <a:cxn ang="0">
                <a:pos x="4" y="13"/>
              </a:cxn>
              <a:cxn ang="0">
                <a:pos x="3" y="16"/>
              </a:cxn>
              <a:cxn ang="0">
                <a:pos x="4" y="20"/>
              </a:cxn>
              <a:cxn ang="0">
                <a:pos x="7" y="25"/>
              </a:cxn>
              <a:cxn ang="0">
                <a:pos x="12" y="27"/>
              </a:cxn>
              <a:cxn ang="0">
                <a:pos x="16" y="28"/>
              </a:cxn>
              <a:cxn ang="0">
                <a:pos x="20" y="27"/>
              </a:cxn>
              <a:cxn ang="0">
                <a:pos x="25" y="25"/>
              </a:cxn>
              <a:cxn ang="0">
                <a:pos x="28" y="20"/>
              </a:cxn>
              <a:cxn ang="0">
                <a:pos x="29" y="16"/>
              </a:cxn>
              <a:cxn ang="0">
                <a:pos x="28" y="13"/>
              </a:cxn>
              <a:cxn ang="0">
                <a:pos x="25" y="8"/>
              </a:cxn>
              <a:cxn ang="0">
                <a:pos x="20" y="5"/>
              </a:cxn>
              <a:cxn ang="0">
                <a:pos x="16" y="4"/>
              </a:cxn>
              <a:cxn ang="0">
                <a:pos x="16" y="0"/>
              </a:cxn>
              <a:cxn ang="0">
                <a:pos x="22" y="1"/>
              </a:cxn>
              <a:cxn ang="0">
                <a:pos x="23" y="2"/>
              </a:cxn>
              <a:cxn ang="0">
                <a:pos x="28" y="5"/>
              </a:cxn>
              <a:cxn ang="0">
                <a:pos x="30" y="10"/>
              </a:cxn>
              <a:cxn ang="0">
                <a:pos x="31" y="11"/>
              </a:cxn>
              <a:cxn ang="0">
                <a:pos x="31" y="12"/>
              </a:cxn>
              <a:cxn ang="0">
                <a:pos x="32" y="16"/>
              </a:cxn>
              <a:cxn ang="0">
                <a:pos x="31" y="22"/>
              </a:cxn>
              <a:cxn ang="0">
                <a:pos x="30" y="23"/>
              </a:cxn>
              <a:cxn ang="0">
                <a:pos x="28" y="28"/>
              </a:cxn>
              <a:cxn ang="0">
                <a:pos x="23" y="30"/>
              </a:cxn>
              <a:cxn ang="0">
                <a:pos x="22" y="31"/>
              </a:cxn>
              <a:cxn ang="0">
                <a:pos x="16" y="32"/>
              </a:cxn>
              <a:cxn ang="0">
                <a:pos x="11" y="31"/>
              </a:cxn>
              <a:cxn ang="0">
                <a:pos x="10" y="31"/>
              </a:cxn>
              <a:cxn ang="0">
                <a:pos x="9" y="30"/>
              </a:cxn>
              <a:cxn ang="0">
                <a:pos x="4" y="28"/>
              </a:cxn>
              <a:cxn ang="0">
                <a:pos x="2" y="23"/>
              </a:cxn>
              <a:cxn ang="0">
                <a:pos x="1" y="22"/>
              </a:cxn>
              <a:cxn ang="0">
                <a:pos x="0" y="16"/>
              </a:cxn>
              <a:cxn ang="0">
                <a:pos x="1" y="12"/>
              </a:cxn>
              <a:cxn ang="0">
                <a:pos x="1" y="11"/>
              </a:cxn>
              <a:cxn ang="0">
                <a:pos x="2" y="10"/>
              </a:cxn>
              <a:cxn ang="0">
                <a:pos x="4" y="5"/>
              </a:cxn>
              <a:cxn ang="0">
                <a:pos x="9" y="2"/>
              </a:cxn>
              <a:cxn ang="0">
                <a:pos x="10" y="1"/>
              </a:cxn>
              <a:cxn ang="0">
                <a:pos x="11" y="1"/>
              </a:cxn>
              <a:cxn ang="0">
                <a:pos x="16" y="0"/>
              </a:cxn>
            </a:cxnLst>
            <a:rect l="0" t="0" r="r" b="b"/>
            <a:pathLst>
              <a:path w="32" h="32">
                <a:moveTo>
                  <a:pt x="16" y="4"/>
                </a:moveTo>
                <a:lnTo>
                  <a:pt x="12" y="5"/>
                </a:lnTo>
                <a:lnTo>
                  <a:pt x="7" y="8"/>
                </a:lnTo>
                <a:lnTo>
                  <a:pt x="4" y="13"/>
                </a:lnTo>
                <a:lnTo>
                  <a:pt x="3" y="16"/>
                </a:lnTo>
                <a:lnTo>
                  <a:pt x="4" y="20"/>
                </a:lnTo>
                <a:lnTo>
                  <a:pt x="7" y="25"/>
                </a:lnTo>
                <a:lnTo>
                  <a:pt x="12" y="27"/>
                </a:lnTo>
                <a:lnTo>
                  <a:pt x="16" y="28"/>
                </a:lnTo>
                <a:lnTo>
                  <a:pt x="20" y="27"/>
                </a:lnTo>
                <a:lnTo>
                  <a:pt x="25" y="25"/>
                </a:lnTo>
                <a:lnTo>
                  <a:pt x="28" y="20"/>
                </a:lnTo>
                <a:lnTo>
                  <a:pt x="29" y="16"/>
                </a:lnTo>
                <a:lnTo>
                  <a:pt x="28" y="13"/>
                </a:lnTo>
                <a:lnTo>
                  <a:pt x="25" y="8"/>
                </a:lnTo>
                <a:lnTo>
                  <a:pt x="20" y="5"/>
                </a:lnTo>
                <a:lnTo>
                  <a:pt x="16" y="4"/>
                </a:lnTo>
                <a:close/>
                <a:moveTo>
                  <a:pt x="16" y="0"/>
                </a:moveTo>
                <a:lnTo>
                  <a:pt x="22" y="1"/>
                </a:lnTo>
                <a:lnTo>
                  <a:pt x="23" y="2"/>
                </a:lnTo>
                <a:lnTo>
                  <a:pt x="28" y="5"/>
                </a:lnTo>
                <a:lnTo>
                  <a:pt x="30" y="10"/>
                </a:lnTo>
                <a:lnTo>
                  <a:pt x="31" y="11"/>
                </a:lnTo>
                <a:lnTo>
                  <a:pt x="31" y="12"/>
                </a:lnTo>
                <a:lnTo>
                  <a:pt x="32" y="16"/>
                </a:lnTo>
                <a:lnTo>
                  <a:pt x="31" y="22"/>
                </a:lnTo>
                <a:lnTo>
                  <a:pt x="30" y="23"/>
                </a:lnTo>
                <a:lnTo>
                  <a:pt x="28" y="28"/>
                </a:lnTo>
                <a:lnTo>
                  <a:pt x="23" y="30"/>
                </a:lnTo>
                <a:lnTo>
                  <a:pt x="22" y="31"/>
                </a:lnTo>
                <a:lnTo>
                  <a:pt x="16" y="32"/>
                </a:lnTo>
                <a:lnTo>
                  <a:pt x="11" y="31"/>
                </a:lnTo>
                <a:lnTo>
                  <a:pt x="10" y="31"/>
                </a:lnTo>
                <a:lnTo>
                  <a:pt x="9" y="30"/>
                </a:lnTo>
                <a:lnTo>
                  <a:pt x="4" y="28"/>
                </a:lnTo>
                <a:lnTo>
                  <a:pt x="2" y="23"/>
                </a:lnTo>
                <a:lnTo>
                  <a:pt x="1" y="22"/>
                </a:lnTo>
                <a:lnTo>
                  <a:pt x="0" y="16"/>
                </a:lnTo>
                <a:lnTo>
                  <a:pt x="1" y="12"/>
                </a:lnTo>
                <a:lnTo>
                  <a:pt x="1" y="11"/>
                </a:lnTo>
                <a:lnTo>
                  <a:pt x="2" y="10"/>
                </a:lnTo>
                <a:lnTo>
                  <a:pt x="4" y="5"/>
                </a:lnTo>
                <a:lnTo>
                  <a:pt x="9" y="2"/>
                </a:lnTo>
                <a:lnTo>
                  <a:pt x="10" y="1"/>
                </a:lnTo>
                <a:lnTo>
                  <a:pt x="11" y="1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1" name="Freeform 379"/>
          <p:cNvSpPr>
            <a:spLocks/>
          </p:cNvSpPr>
          <p:nvPr/>
        </p:nvSpPr>
        <p:spPr bwMode="auto">
          <a:xfrm>
            <a:off x="6746271" y="5640699"/>
            <a:ext cx="32264" cy="33416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9" y="1"/>
              </a:cxn>
              <a:cxn ang="0">
                <a:pos x="22" y="2"/>
              </a:cxn>
              <a:cxn ang="0">
                <a:pos x="25" y="5"/>
              </a:cxn>
              <a:cxn ang="0">
                <a:pos x="28" y="11"/>
              </a:cxn>
              <a:cxn ang="0">
                <a:pos x="28" y="19"/>
              </a:cxn>
              <a:cxn ang="0">
                <a:pos x="27" y="22"/>
              </a:cxn>
              <a:cxn ang="0">
                <a:pos x="25" y="26"/>
              </a:cxn>
              <a:cxn ang="0">
                <a:pos x="22" y="27"/>
              </a:cxn>
              <a:cxn ang="0">
                <a:pos x="19" y="28"/>
              </a:cxn>
              <a:cxn ang="0">
                <a:pos x="15" y="29"/>
              </a:cxn>
              <a:cxn ang="0">
                <a:pos x="7" y="27"/>
              </a:cxn>
              <a:cxn ang="0">
                <a:pos x="4" y="26"/>
              </a:cxn>
              <a:cxn ang="0">
                <a:pos x="2" y="22"/>
              </a:cxn>
              <a:cxn ang="0">
                <a:pos x="0" y="19"/>
              </a:cxn>
              <a:cxn ang="0">
                <a:pos x="0" y="11"/>
              </a:cxn>
              <a:cxn ang="0">
                <a:pos x="4" y="5"/>
              </a:cxn>
              <a:cxn ang="0">
                <a:pos x="7" y="2"/>
              </a:cxn>
              <a:cxn ang="0">
                <a:pos x="15" y="0"/>
              </a:cxn>
            </a:cxnLst>
            <a:rect l="0" t="0" r="r" b="b"/>
            <a:pathLst>
              <a:path w="28" h="29">
                <a:moveTo>
                  <a:pt x="15" y="0"/>
                </a:moveTo>
                <a:lnTo>
                  <a:pt x="19" y="1"/>
                </a:lnTo>
                <a:lnTo>
                  <a:pt x="22" y="2"/>
                </a:lnTo>
                <a:lnTo>
                  <a:pt x="25" y="5"/>
                </a:lnTo>
                <a:lnTo>
                  <a:pt x="28" y="11"/>
                </a:lnTo>
                <a:lnTo>
                  <a:pt x="28" y="19"/>
                </a:lnTo>
                <a:lnTo>
                  <a:pt x="27" y="22"/>
                </a:lnTo>
                <a:lnTo>
                  <a:pt x="25" y="26"/>
                </a:lnTo>
                <a:lnTo>
                  <a:pt x="22" y="27"/>
                </a:lnTo>
                <a:lnTo>
                  <a:pt x="19" y="28"/>
                </a:lnTo>
                <a:lnTo>
                  <a:pt x="15" y="29"/>
                </a:lnTo>
                <a:lnTo>
                  <a:pt x="7" y="27"/>
                </a:lnTo>
                <a:lnTo>
                  <a:pt x="4" y="26"/>
                </a:lnTo>
                <a:lnTo>
                  <a:pt x="2" y="22"/>
                </a:lnTo>
                <a:lnTo>
                  <a:pt x="0" y="19"/>
                </a:lnTo>
                <a:lnTo>
                  <a:pt x="0" y="11"/>
                </a:lnTo>
                <a:lnTo>
                  <a:pt x="4" y="5"/>
                </a:lnTo>
                <a:lnTo>
                  <a:pt x="7" y="2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2" name="Freeform 380"/>
          <p:cNvSpPr>
            <a:spLocks noEditPoints="1"/>
          </p:cNvSpPr>
          <p:nvPr/>
        </p:nvSpPr>
        <p:spPr bwMode="auto">
          <a:xfrm>
            <a:off x="6743968" y="5638395"/>
            <a:ext cx="36873" cy="38025"/>
          </a:xfrm>
          <a:custGeom>
            <a:avLst/>
            <a:gdLst/>
            <a:ahLst/>
            <a:cxnLst>
              <a:cxn ang="0">
                <a:pos x="17" y="4"/>
              </a:cxn>
              <a:cxn ang="0">
                <a:pos x="12" y="5"/>
              </a:cxn>
              <a:cxn ang="0">
                <a:pos x="8" y="8"/>
              </a:cxn>
              <a:cxn ang="0">
                <a:pos x="5" y="13"/>
              </a:cxn>
              <a:cxn ang="0">
                <a:pos x="4" y="17"/>
              </a:cxn>
              <a:cxn ang="0">
                <a:pos x="5" y="21"/>
              </a:cxn>
              <a:cxn ang="0">
                <a:pos x="8" y="26"/>
              </a:cxn>
              <a:cxn ang="0">
                <a:pos x="12" y="28"/>
              </a:cxn>
              <a:cxn ang="0">
                <a:pos x="17" y="29"/>
              </a:cxn>
              <a:cxn ang="0">
                <a:pos x="21" y="28"/>
              </a:cxn>
              <a:cxn ang="0">
                <a:pos x="26" y="26"/>
              </a:cxn>
              <a:cxn ang="0">
                <a:pos x="28" y="21"/>
              </a:cxn>
              <a:cxn ang="0">
                <a:pos x="29" y="17"/>
              </a:cxn>
              <a:cxn ang="0">
                <a:pos x="28" y="13"/>
              </a:cxn>
              <a:cxn ang="0">
                <a:pos x="26" y="8"/>
              </a:cxn>
              <a:cxn ang="0">
                <a:pos x="21" y="5"/>
              </a:cxn>
              <a:cxn ang="0">
                <a:pos x="17" y="4"/>
              </a:cxn>
              <a:cxn ang="0">
                <a:pos x="17" y="0"/>
              </a:cxn>
              <a:cxn ang="0">
                <a:pos x="23" y="1"/>
              </a:cxn>
              <a:cxn ang="0">
                <a:pos x="24" y="2"/>
              </a:cxn>
              <a:cxn ang="0">
                <a:pos x="29" y="5"/>
              </a:cxn>
              <a:cxn ang="0">
                <a:pos x="30" y="10"/>
              </a:cxn>
              <a:cxn ang="0">
                <a:pos x="31" y="11"/>
              </a:cxn>
              <a:cxn ang="0">
                <a:pos x="31" y="12"/>
              </a:cxn>
              <a:cxn ang="0">
                <a:pos x="32" y="17"/>
              </a:cxn>
              <a:cxn ang="0">
                <a:pos x="31" y="23"/>
              </a:cxn>
              <a:cxn ang="0">
                <a:pos x="30" y="24"/>
              </a:cxn>
              <a:cxn ang="0">
                <a:pos x="29" y="28"/>
              </a:cxn>
              <a:cxn ang="0">
                <a:pos x="24" y="31"/>
              </a:cxn>
              <a:cxn ang="0">
                <a:pos x="23" y="32"/>
              </a:cxn>
              <a:cxn ang="0">
                <a:pos x="17" y="33"/>
              </a:cxn>
              <a:cxn ang="0">
                <a:pos x="11" y="32"/>
              </a:cxn>
              <a:cxn ang="0">
                <a:pos x="10" y="32"/>
              </a:cxn>
              <a:cxn ang="0">
                <a:pos x="9" y="31"/>
              </a:cxn>
              <a:cxn ang="0">
                <a:pos x="5" y="28"/>
              </a:cxn>
              <a:cxn ang="0">
                <a:pos x="2" y="24"/>
              </a:cxn>
              <a:cxn ang="0">
                <a:pos x="1" y="23"/>
              </a:cxn>
              <a:cxn ang="0">
                <a:pos x="0" y="17"/>
              </a:cxn>
              <a:cxn ang="0">
                <a:pos x="1" y="12"/>
              </a:cxn>
              <a:cxn ang="0">
                <a:pos x="1" y="11"/>
              </a:cxn>
              <a:cxn ang="0">
                <a:pos x="2" y="10"/>
              </a:cxn>
              <a:cxn ang="0">
                <a:pos x="5" y="5"/>
              </a:cxn>
              <a:cxn ang="0">
                <a:pos x="9" y="2"/>
              </a:cxn>
              <a:cxn ang="0">
                <a:pos x="10" y="1"/>
              </a:cxn>
              <a:cxn ang="0">
                <a:pos x="11" y="1"/>
              </a:cxn>
              <a:cxn ang="0">
                <a:pos x="17" y="0"/>
              </a:cxn>
            </a:cxnLst>
            <a:rect l="0" t="0" r="r" b="b"/>
            <a:pathLst>
              <a:path w="32" h="33">
                <a:moveTo>
                  <a:pt x="17" y="4"/>
                </a:moveTo>
                <a:lnTo>
                  <a:pt x="12" y="5"/>
                </a:lnTo>
                <a:lnTo>
                  <a:pt x="8" y="8"/>
                </a:lnTo>
                <a:lnTo>
                  <a:pt x="5" y="13"/>
                </a:lnTo>
                <a:lnTo>
                  <a:pt x="4" y="17"/>
                </a:lnTo>
                <a:lnTo>
                  <a:pt x="5" y="21"/>
                </a:lnTo>
                <a:lnTo>
                  <a:pt x="8" y="26"/>
                </a:lnTo>
                <a:lnTo>
                  <a:pt x="12" y="28"/>
                </a:lnTo>
                <a:lnTo>
                  <a:pt x="17" y="29"/>
                </a:lnTo>
                <a:lnTo>
                  <a:pt x="21" y="28"/>
                </a:lnTo>
                <a:lnTo>
                  <a:pt x="26" y="26"/>
                </a:lnTo>
                <a:lnTo>
                  <a:pt x="28" y="21"/>
                </a:lnTo>
                <a:lnTo>
                  <a:pt x="29" y="17"/>
                </a:lnTo>
                <a:lnTo>
                  <a:pt x="28" y="13"/>
                </a:lnTo>
                <a:lnTo>
                  <a:pt x="26" y="8"/>
                </a:lnTo>
                <a:lnTo>
                  <a:pt x="21" y="5"/>
                </a:lnTo>
                <a:lnTo>
                  <a:pt x="17" y="4"/>
                </a:lnTo>
                <a:close/>
                <a:moveTo>
                  <a:pt x="17" y="0"/>
                </a:moveTo>
                <a:lnTo>
                  <a:pt x="23" y="1"/>
                </a:lnTo>
                <a:lnTo>
                  <a:pt x="24" y="2"/>
                </a:lnTo>
                <a:lnTo>
                  <a:pt x="29" y="5"/>
                </a:lnTo>
                <a:lnTo>
                  <a:pt x="30" y="10"/>
                </a:lnTo>
                <a:lnTo>
                  <a:pt x="31" y="11"/>
                </a:lnTo>
                <a:lnTo>
                  <a:pt x="31" y="12"/>
                </a:lnTo>
                <a:lnTo>
                  <a:pt x="32" y="17"/>
                </a:lnTo>
                <a:lnTo>
                  <a:pt x="31" y="23"/>
                </a:lnTo>
                <a:lnTo>
                  <a:pt x="30" y="24"/>
                </a:lnTo>
                <a:lnTo>
                  <a:pt x="29" y="28"/>
                </a:lnTo>
                <a:lnTo>
                  <a:pt x="24" y="31"/>
                </a:lnTo>
                <a:lnTo>
                  <a:pt x="23" y="32"/>
                </a:lnTo>
                <a:lnTo>
                  <a:pt x="17" y="33"/>
                </a:lnTo>
                <a:lnTo>
                  <a:pt x="11" y="32"/>
                </a:lnTo>
                <a:lnTo>
                  <a:pt x="10" y="32"/>
                </a:lnTo>
                <a:lnTo>
                  <a:pt x="9" y="31"/>
                </a:lnTo>
                <a:lnTo>
                  <a:pt x="5" y="28"/>
                </a:lnTo>
                <a:lnTo>
                  <a:pt x="2" y="24"/>
                </a:lnTo>
                <a:lnTo>
                  <a:pt x="1" y="23"/>
                </a:lnTo>
                <a:lnTo>
                  <a:pt x="0" y="17"/>
                </a:lnTo>
                <a:lnTo>
                  <a:pt x="1" y="12"/>
                </a:lnTo>
                <a:lnTo>
                  <a:pt x="1" y="11"/>
                </a:lnTo>
                <a:lnTo>
                  <a:pt x="2" y="10"/>
                </a:lnTo>
                <a:lnTo>
                  <a:pt x="5" y="5"/>
                </a:lnTo>
                <a:lnTo>
                  <a:pt x="9" y="2"/>
                </a:lnTo>
                <a:lnTo>
                  <a:pt x="10" y="1"/>
                </a:lnTo>
                <a:lnTo>
                  <a:pt x="11" y="1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3" name="Freeform 381"/>
          <p:cNvSpPr>
            <a:spLocks/>
          </p:cNvSpPr>
          <p:nvPr/>
        </p:nvSpPr>
        <p:spPr bwMode="auto">
          <a:xfrm>
            <a:off x="6991707" y="5199375"/>
            <a:ext cx="33416" cy="32264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8" y="0"/>
              </a:cxn>
              <a:cxn ang="0">
                <a:pos x="21" y="2"/>
              </a:cxn>
              <a:cxn ang="0">
                <a:pos x="25" y="4"/>
              </a:cxn>
              <a:cxn ang="0">
                <a:pos x="27" y="7"/>
              </a:cxn>
              <a:cxn ang="0">
                <a:pos x="29" y="15"/>
              </a:cxn>
              <a:cxn ang="0">
                <a:pos x="28" y="19"/>
              </a:cxn>
              <a:cxn ang="0">
                <a:pos x="27" y="21"/>
              </a:cxn>
              <a:cxn ang="0">
                <a:pos x="25" y="24"/>
              </a:cxn>
              <a:cxn ang="0">
                <a:pos x="21" y="26"/>
              </a:cxn>
              <a:cxn ang="0">
                <a:pos x="18" y="28"/>
              </a:cxn>
              <a:cxn ang="0">
                <a:pos x="11" y="28"/>
              </a:cxn>
              <a:cxn ang="0">
                <a:pos x="5" y="24"/>
              </a:cxn>
              <a:cxn ang="0">
                <a:pos x="2" y="21"/>
              </a:cxn>
              <a:cxn ang="0">
                <a:pos x="1" y="19"/>
              </a:cxn>
              <a:cxn ang="0">
                <a:pos x="0" y="15"/>
              </a:cxn>
              <a:cxn ang="0">
                <a:pos x="2" y="7"/>
              </a:cxn>
              <a:cxn ang="0">
                <a:pos x="5" y="4"/>
              </a:cxn>
              <a:cxn ang="0">
                <a:pos x="11" y="0"/>
              </a:cxn>
            </a:cxnLst>
            <a:rect l="0" t="0" r="r" b="b"/>
            <a:pathLst>
              <a:path w="29" h="28">
                <a:moveTo>
                  <a:pt x="11" y="0"/>
                </a:moveTo>
                <a:lnTo>
                  <a:pt x="18" y="0"/>
                </a:lnTo>
                <a:lnTo>
                  <a:pt x="21" y="2"/>
                </a:lnTo>
                <a:lnTo>
                  <a:pt x="25" y="4"/>
                </a:lnTo>
                <a:lnTo>
                  <a:pt x="27" y="7"/>
                </a:lnTo>
                <a:lnTo>
                  <a:pt x="29" y="15"/>
                </a:lnTo>
                <a:lnTo>
                  <a:pt x="28" y="19"/>
                </a:lnTo>
                <a:lnTo>
                  <a:pt x="27" y="21"/>
                </a:lnTo>
                <a:lnTo>
                  <a:pt x="25" y="24"/>
                </a:lnTo>
                <a:lnTo>
                  <a:pt x="21" y="26"/>
                </a:lnTo>
                <a:lnTo>
                  <a:pt x="18" y="28"/>
                </a:lnTo>
                <a:lnTo>
                  <a:pt x="11" y="28"/>
                </a:lnTo>
                <a:lnTo>
                  <a:pt x="5" y="24"/>
                </a:lnTo>
                <a:lnTo>
                  <a:pt x="2" y="21"/>
                </a:lnTo>
                <a:lnTo>
                  <a:pt x="1" y="19"/>
                </a:lnTo>
                <a:lnTo>
                  <a:pt x="0" y="15"/>
                </a:lnTo>
                <a:lnTo>
                  <a:pt x="2" y="7"/>
                </a:lnTo>
                <a:lnTo>
                  <a:pt x="5" y="4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4" name="Freeform 382"/>
          <p:cNvSpPr>
            <a:spLocks noEditPoints="1"/>
          </p:cNvSpPr>
          <p:nvPr/>
        </p:nvSpPr>
        <p:spPr bwMode="auto">
          <a:xfrm>
            <a:off x="6989404" y="5197071"/>
            <a:ext cx="38025" cy="36873"/>
          </a:xfrm>
          <a:custGeom>
            <a:avLst/>
            <a:gdLst/>
            <a:ahLst/>
            <a:cxnLst>
              <a:cxn ang="0">
                <a:pos x="16" y="4"/>
              </a:cxn>
              <a:cxn ang="0">
                <a:pos x="13" y="5"/>
              </a:cxn>
              <a:cxn ang="0">
                <a:pos x="8" y="8"/>
              </a:cxn>
              <a:cxn ang="0">
                <a:pos x="5" y="12"/>
              </a:cxn>
              <a:cxn ang="0">
                <a:pos x="4" y="17"/>
              </a:cxn>
              <a:cxn ang="0">
                <a:pos x="5" y="21"/>
              </a:cxn>
              <a:cxn ang="0">
                <a:pos x="8" y="25"/>
              </a:cxn>
              <a:cxn ang="0">
                <a:pos x="13" y="27"/>
              </a:cxn>
              <a:cxn ang="0">
                <a:pos x="16" y="28"/>
              </a:cxn>
              <a:cxn ang="0">
                <a:pos x="20" y="27"/>
              </a:cxn>
              <a:cxn ang="0">
                <a:pos x="25" y="25"/>
              </a:cxn>
              <a:cxn ang="0">
                <a:pos x="28" y="21"/>
              </a:cxn>
              <a:cxn ang="0">
                <a:pos x="29" y="17"/>
              </a:cxn>
              <a:cxn ang="0">
                <a:pos x="28" y="12"/>
              </a:cxn>
              <a:cxn ang="0">
                <a:pos x="25" y="8"/>
              </a:cxn>
              <a:cxn ang="0">
                <a:pos x="20" y="5"/>
              </a:cxn>
              <a:cxn ang="0">
                <a:pos x="16" y="4"/>
              </a:cxn>
              <a:cxn ang="0">
                <a:pos x="16" y="0"/>
              </a:cxn>
              <a:cxn ang="0">
                <a:pos x="22" y="1"/>
              </a:cxn>
              <a:cxn ang="0">
                <a:pos x="23" y="2"/>
              </a:cxn>
              <a:cxn ang="0">
                <a:pos x="28" y="5"/>
              </a:cxn>
              <a:cxn ang="0">
                <a:pos x="31" y="9"/>
              </a:cxn>
              <a:cxn ang="0">
                <a:pos x="32" y="10"/>
              </a:cxn>
              <a:cxn ang="0">
                <a:pos x="32" y="11"/>
              </a:cxn>
              <a:cxn ang="0">
                <a:pos x="33" y="17"/>
              </a:cxn>
              <a:cxn ang="0">
                <a:pos x="32" y="23"/>
              </a:cxn>
              <a:cxn ang="0">
                <a:pos x="31" y="23"/>
              </a:cxn>
              <a:cxn ang="0">
                <a:pos x="28" y="28"/>
              </a:cxn>
              <a:cxn ang="0">
                <a:pos x="23" y="30"/>
              </a:cxn>
              <a:cxn ang="0">
                <a:pos x="22" y="31"/>
              </a:cxn>
              <a:cxn ang="0">
                <a:pos x="16" y="32"/>
              </a:cxn>
              <a:cxn ang="0">
                <a:pos x="12" y="31"/>
              </a:cxn>
              <a:cxn ang="0">
                <a:pos x="11" y="31"/>
              </a:cxn>
              <a:cxn ang="0">
                <a:pos x="10" y="30"/>
              </a:cxn>
              <a:cxn ang="0">
                <a:pos x="5" y="28"/>
              </a:cxn>
              <a:cxn ang="0">
                <a:pos x="2" y="23"/>
              </a:cxn>
              <a:cxn ang="0">
                <a:pos x="1" y="23"/>
              </a:cxn>
              <a:cxn ang="0">
                <a:pos x="0" y="17"/>
              </a:cxn>
              <a:cxn ang="0">
                <a:pos x="1" y="11"/>
              </a:cxn>
              <a:cxn ang="0">
                <a:pos x="1" y="10"/>
              </a:cxn>
              <a:cxn ang="0">
                <a:pos x="2" y="9"/>
              </a:cxn>
              <a:cxn ang="0">
                <a:pos x="5" y="5"/>
              </a:cxn>
              <a:cxn ang="0">
                <a:pos x="10" y="2"/>
              </a:cxn>
              <a:cxn ang="0">
                <a:pos x="11" y="1"/>
              </a:cxn>
              <a:cxn ang="0">
                <a:pos x="12" y="1"/>
              </a:cxn>
              <a:cxn ang="0">
                <a:pos x="16" y="0"/>
              </a:cxn>
            </a:cxnLst>
            <a:rect l="0" t="0" r="r" b="b"/>
            <a:pathLst>
              <a:path w="33" h="32">
                <a:moveTo>
                  <a:pt x="16" y="4"/>
                </a:moveTo>
                <a:lnTo>
                  <a:pt x="13" y="5"/>
                </a:lnTo>
                <a:lnTo>
                  <a:pt x="8" y="8"/>
                </a:lnTo>
                <a:lnTo>
                  <a:pt x="5" y="12"/>
                </a:lnTo>
                <a:lnTo>
                  <a:pt x="4" y="17"/>
                </a:lnTo>
                <a:lnTo>
                  <a:pt x="5" y="21"/>
                </a:lnTo>
                <a:lnTo>
                  <a:pt x="8" y="25"/>
                </a:lnTo>
                <a:lnTo>
                  <a:pt x="13" y="27"/>
                </a:lnTo>
                <a:lnTo>
                  <a:pt x="16" y="28"/>
                </a:lnTo>
                <a:lnTo>
                  <a:pt x="20" y="27"/>
                </a:lnTo>
                <a:lnTo>
                  <a:pt x="25" y="25"/>
                </a:lnTo>
                <a:lnTo>
                  <a:pt x="28" y="21"/>
                </a:lnTo>
                <a:lnTo>
                  <a:pt x="29" y="17"/>
                </a:lnTo>
                <a:lnTo>
                  <a:pt x="28" y="12"/>
                </a:lnTo>
                <a:lnTo>
                  <a:pt x="25" y="8"/>
                </a:lnTo>
                <a:lnTo>
                  <a:pt x="20" y="5"/>
                </a:lnTo>
                <a:lnTo>
                  <a:pt x="16" y="4"/>
                </a:lnTo>
                <a:close/>
                <a:moveTo>
                  <a:pt x="16" y="0"/>
                </a:moveTo>
                <a:lnTo>
                  <a:pt x="22" y="1"/>
                </a:lnTo>
                <a:lnTo>
                  <a:pt x="23" y="2"/>
                </a:lnTo>
                <a:lnTo>
                  <a:pt x="28" y="5"/>
                </a:lnTo>
                <a:lnTo>
                  <a:pt x="31" y="9"/>
                </a:lnTo>
                <a:lnTo>
                  <a:pt x="32" y="10"/>
                </a:lnTo>
                <a:lnTo>
                  <a:pt x="32" y="11"/>
                </a:lnTo>
                <a:lnTo>
                  <a:pt x="33" y="17"/>
                </a:lnTo>
                <a:lnTo>
                  <a:pt x="32" y="23"/>
                </a:lnTo>
                <a:lnTo>
                  <a:pt x="31" y="23"/>
                </a:lnTo>
                <a:lnTo>
                  <a:pt x="28" y="28"/>
                </a:lnTo>
                <a:lnTo>
                  <a:pt x="23" y="30"/>
                </a:lnTo>
                <a:lnTo>
                  <a:pt x="22" y="31"/>
                </a:lnTo>
                <a:lnTo>
                  <a:pt x="16" y="32"/>
                </a:lnTo>
                <a:lnTo>
                  <a:pt x="12" y="31"/>
                </a:lnTo>
                <a:lnTo>
                  <a:pt x="11" y="31"/>
                </a:lnTo>
                <a:lnTo>
                  <a:pt x="10" y="30"/>
                </a:lnTo>
                <a:lnTo>
                  <a:pt x="5" y="28"/>
                </a:lnTo>
                <a:lnTo>
                  <a:pt x="2" y="23"/>
                </a:lnTo>
                <a:lnTo>
                  <a:pt x="1" y="23"/>
                </a:lnTo>
                <a:lnTo>
                  <a:pt x="0" y="17"/>
                </a:lnTo>
                <a:lnTo>
                  <a:pt x="1" y="11"/>
                </a:lnTo>
                <a:lnTo>
                  <a:pt x="1" y="10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5" name="Freeform 383"/>
          <p:cNvSpPr>
            <a:spLocks/>
          </p:cNvSpPr>
          <p:nvPr/>
        </p:nvSpPr>
        <p:spPr bwMode="auto">
          <a:xfrm>
            <a:off x="6893764" y="5150979"/>
            <a:ext cx="32264" cy="32264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4" y="0"/>
              </a:cxn>
              <a:cxn ang="0">
                <a:pos x="19" y="1"/>
              </a:cxn>
              <a:cxn ang="0">
                <a:pos x="22" y="3"/>
              </a:cxn>
              <a:cxn ang="0">
                <a:pos x="25" y="5"/>
              </a:cxn>
              <a:cxn ang="0">
                <a:pos x="27" y="8"/>
              </a:cxn>
              <a:cxn ang="0">
                <a:pos x="28" y="13"/>
              </a:cxn>
              <a:cxn ang="0">
                <a:pos x="28" y="17"/>
              </a:cxn>
              <a:cxn ang="0">
                <a:pos x="26" y="21"/>
              </a:cxn>
              <a:cxn ang="0">
                <a:pos x="24" y="24"/>
              </a:cxn>
              <a:cxn ang="0">
                <a:pos x="18" y="28"/>
              </a:cxn>
              <a:cxn ang="0">
                <a:pos x="11" y="28"/>
              </a:cxn>
              <a:cxn ang="0">
                <a:pos x="5" y="24"/>
              </a:cxn>
              <a:cxn ang="0">
                <a:pos x="2" y="21"/>
              </a:cxn>
              <a:cxn ang="0">
                <a:pos x="0" y="13"/>
              </a:cxn>
              <a:cxn ang="0">
                <a:pos x="1" y="9"/>
              </a:cxn>
              <a:cxn ang="0">
                <a:pos x="2" y="6"/>
              </a:cxn>
              <a:cxn ang="0">
                <a:pos x="5" y="3"/>
              </a:cxn>
              <a:cxn ang="0">
                <a:pos x="11" y="0"/>
              </a:cxn>
            </a:cxnLst>
            <a:rect l="0" t="0" r="r" b="b"/>
            <a:pathLst>
              <a:path w="28" h="28">
                <a:moveTo>
                  <a:pt x="11" y="0"/>
                </a:moveTo>
                <a:lnTo>
                  <a:pt x="14" y="0"/>
                </a:lnTo>
                <a:lnTo>
                  <a:pt x="19" y="1"/>
                </a:lnTo>
                <a:lnTo>
                  <a:pt x="22" y="3"/>
                </a:lnTo>
                <a:lnTo>
                  <a:pt x="25" y="5"/>
                </a:lnTo>
                <a:lnTo>
                  <a:pt x="27" y="8"/>
                </a:lnTo>
                <a:lnTo>
                  <a:pt x="28" y="13"/>
                </a:lnTo>
                <a:lnTo>
                  <a:pt x="28" y="17"/>
                </a:lnTo>
                <a:lnTo>
                  <a:pt x="26" y="21"/>
                </a:lnTo>
                <a:lnTo>
                  <a:pt x="24" y="24"/>
                </a:lnTo>
                <a:lnTo>
                  <a:pt x="18" y="28"/>
                </a:lnTo>
                <a:lnTo>
                  <a:pt x="11" y="28"/>
                </a:lnTo>
                <a:lnTo>
                  <a:pt x="5" y="24"/>
                </a:lnTo>
                <a:lnTo>
                  <a:pt x="2" y="21"/>
                </a:lnTo>
                <a:lnTo>
                  <a:pt x="0" y="13"/>
                </a:lnTo>
                <a:lnTo>
                  <a:pt x="1" y="9"/>
                </a:lnTo>
                <a:lnTo>
                  <a:pt x="2" y="6"/>
                </a:lnTo>
                <a:lnTo>
                  <a:pt x="5" y="3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6" name="Freeform 384"/>
          <p:cNvSpPr>
            <a:spLocks noEditPoints="1"/>
          </p:cNvSpPr>
          <p:nvPr/>
        </p:nvSpPr>
        <p:spPr bwMode="auto">
          <a:xfrm>
            <a:off x="6891460" y="5148676"/>
            <a:ext cx="36873" cy="36873"/>
          </a:xfrm>
          <a:custGeom>
            <a:avLst/>
            <a:gdLst/>
            <a:ahLst/>
            <a:cxnLst>
              <a:cxn ang="0">
                <a:pos x="16" y="4"/>
              </a:cxn>
              <a:cxn ang="0">
                <a:pos x="13" y="5"/>
              </a:cxn>
              <a:cxn ang="0">
                <a:pos x="8" y="7"/>
              </a:cxn>
              <a:cxn ang="0">
                <a:pos x="5" y="11"/>
              </a:cxn>
              <a:cxn ang="0">
                <a:pos x="4" y="15"/>
              </a:cxn>
              <a:cxn ang="0">
                <a:pos x="5" y="20"/>
              </a:cxn>
              <a:cxn ang="0">
                <a:pos x="8" y="24"/>
              </a:cxn>
              <a:cxn ang="0">
                <a:pos x="13" y="27"/>
              </a:cxn>
              <a:cxn ang="0">
                <a:pos x="16" y="28"/>
              </a:cxn>
              <a:cxn ang="0">
                <a:pos x="20" y="27"/>
              </a:cxn>
              <a:cxn ang="0">
                <a:pos x="25" y="24"/>
              </a:cxn>
              <a:cxn ang="0">
                <a:pos x="27" y="20"/>
              </a:cxn>
              <a:cxn ang="0">
                <a:pos x="28" y="15"/>
              </a:cxn>
              <a:cxn ang="0">
                <a:pos x="27" y="11"/>
              </a:cxn>
              <a:cxn ang="0">
                <a:pos x="25" y="7"/>
              </a:cxn>
              <a:cxn ang="0">
                <a:pos x="20" y="5"/>
              </a:cxn>
              <a:cxn ang="0">
                <a:pos x="16" y="4"/>
              </a:cxn>
              <a:cxn ang="0">
                <a:pos x="16" y="0"/>
              </a:cxn>
              <a:cxn ang="0">
                <a:pos x="22" y="1"/>
              </a:cxn>
              <a:cxn ang="0">
                <a:pos x="23" y="2"/>
              </a:cxn>
              <a:cxn ang="0">
                <a:pos x="28" y="5"/>
              </a:cxn>
              <a:cxn ang="0">
                <a:pos x="30" y="8"/>
              </a:cxn>
              <a:cxn ang="0">
                <a:pos x="31" y="9"/>
              </a:cxn>
              <a:cxn ang="0">
                <a:pos x="31" y="10"/>
              </a:cxn>
              <a:cxn ang="0">
                <a:pos x="32" y="15"/>
              </a:cxn>
              <a:cxn ang="0">
                <a:pos x="31" y="22"/>
              </a:cxn>
              <a:cxn ang="0">
                <a:pos x="30" y="23"/>
              </a:cxn>
              <a:cxn ang="0">
                <a:pos x="28" y="27"/>
              </a:cxn>
              <a:cxn ang="0">
                <a:pos x="23" y="30"/>
              </a:cxn>
              <a:cxn ang="0">
                <a:pos x="22" y="31"/>
              </a:cxn>
              <a:cxn ang="0">
                <a:pos x="16" y="32"/>
              </a:cxn>
              <a:cxn ang="0">
                <a:pos x="12" y="31"/>
              </a:cxn>
              <a:cxn ang="0">
                <a:pos x="11" y="31"/>
              </a:cxn>
              <a:cxn ang="0">
                <a:pos x="10" y="30"/>
              </a:cxn>
              <a:cxn ang="0">
                <a:pos x="5" y="27"/>
              </a:cxn>
              <a:cxn ang="0">
                <a:pos x="2" y="23"/>
              </a:cxn>
              <a:cxn ang="0">
                <a:pos x="1" y="22"/>
              </a:cxn>
              <a:cxn ang="0">
                <a:pos x="0" y="15"/>
              </a:cxn>
              <a:cxn ang="0">
                <a:pos x="1" y="10"/>
              </a:cxn>
              <a:cxn ang="0">
                <a:pos x="1" y="9"/>
              </a:cxn>
              <a:cxn ang="0">
                <a:pos x="2" y="8"/>
              </a:cxn>
              <a:cxn ang="0">
                <a:pos x="5" y="5"/>
              </a:cxn>
              <a:cxn ang="0">
                <a:pos x="10" y="2"/>
              </a:cxn>
              <a:cxn ang="0">
                <a:pos x="11" y="1"/>
              </a:cxn>
              <a:cxn ang="0">
                <a:pos x="12" y="1"/>
              </a:cxn>
              <a:cxn ang="0">
                <a:pos x="16" y="0"/>
              </a:cxn>
            </a:cxnLst>
            <a:rect l="0" t="0" r="r" b="b"/>
            <a:pathLst>
              <a:path w="32" h="32">
                <a:moveTo>
                  <a:pt x="16" y="4"/>
                </a:moveTo>
                <a:lnTo>
                  <a:pt x="13" y="5"/>
                </a:lnTo>
                <a:lnTo>
                  <a:pt x="8" y="7"/>
                </a:lnTo>
                <a:lnTo>
                  <a:pt x="5" y="11"/>
                </a:lnTo>
                <a:lnTo>
                  <a:pt x="4" y="15"/>
                </a:lnTo>
                <a:lnTo>
                  <a:pt x="5" y="20"/>
                </a:lnTo>
                <a:lnTo>
                  <a:pt x="8" y="24"/>
                </a:lnTo>
                <a:lnTo>
                  <a:pt x="13" y="27"/>
                </a:lnTo>
                <a:lnTo>
                  <a:pt x="16" y="28"/>
                </a:lnTo>
                <a:lnTo>
                  <a:pt x="20" y="27"/>
                </a:lnTo>
                <a:lnTo>
                  <a:pt x="25" y="24"/>
                </a:lnTo>
                <a:lnTo>
                  <a:pt x="27" y="20"/>
                </a:lnTo>
                <a:lnTo>
                  <a:pt x="28" y="15"/>
                </a:lnTo>
                <a:lnTo>
                  <a:pt x="27" y="11"/>
                </a:lnTo>
                <a:lnTo>
                  <a:pt x="25" y="7"/>
                </a:lnTo>
                <a:lnTo>
                  <a:pt x="20" y="5"/>
                </a:lnTo>
                <a:lnTo>
                  <a:pt x="16" y="4"/>
                </a:lnTo>
                <a:close/>
                <a:moveTo>
                  <a:pt x="16" y="0"/>
                </a:moveTo>
                <a:lnTo>
                  <a:pt x="22" y="1"/>
                </a:lnTo>
                <a:lnTo>
                  <a:pt x="23" y="2"/>
                </a:lnTo>
                <a:lnTo>
                  <a:pt x="28" y="5"/>
                </a:lnTo>
                <a:lnTo>
                  <a:pt x="30" y="8"/>
                </a:lnTo>
                <a:lnTo>
                  <a:pt x="31" y="9"/>
                </a:lnTo>
                <a:lnTo>
                  <a:pt x="31" y="10"/>
                </a:lnTo>
                <a:lnTo>
                  <a:pt x="32" y="15"/>
                </a:lnTo>
                <a:lnTo>
                  <a:pt x="31" y="22"/>
                </a:lnTo>
                <a:lnTo>
                  <a:pt x="30" y="23"/>
                </a:lnTo>
                <a:lnTo>
                  <a:pt x="28" y="27"/>
                </a:lnTo>
                <a:lnTo>
                  <a:pt x="23" y="30"/>
                </a:lnTo>
                <a:lnTo>
                  <a:pt x="22" y="31"/>
                </a:lnTo>
                <a:lnTo>
                  <a:pt x="16" y="32"/>
                </a:lnTo>
                <a:lnTo>
                  <a:pt x="12" y="31"/>
                </a:lnTo>
                <a:lnTo>
                  <a:pt x="11" y="31"/>
                </a:lnTo>
                <a:lnTo>
                  <a:pt x="10" y="30"/>
                </a:lnTo>
                <a:lnTo>
                  <a:pt x="5" y="27"/>
                </a:lnTo>
                <a:lnTo>
                  <a:pt x="2" y="23"/>
                </a:lnTo>
                <a:lnTo>
                  <a:pt x="1" y="22"/>
                </a:lnTo>
                <a:lnTo>
                  <a:pt x="0" y="15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5" y="5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" name="Freeform 385"/>
          <p:cNvSpPr>
            <a:spLocks/>
          </p:cNvSpPr>
          <p:nvPr/>
        </p:nvSpPr>
        <p:spPr bwMode="auto">
          <a:xfrm>
            <a:off x="6844215" y="4904391"/>
            <a:ext cx="32264" cy="33416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9" y="1"/>
              </a:cxn>
              <a:cxn ang="0">
                <a:pos x="22" y="2"/>
              </a:cxn>
              <a:cxn ang="0">
                <a:pos x="25" y="5"/>
              </a:cxn>
              <a:cxn ang="0">
                <a:pos x="28" y="10"/>
              </a:cxn>
              <a:cxn ang="0">
                <a:pos x="28" y="18"/>
              </a:cxn>
              <a:cxn ang="0">
                <a:pos x="27" y="21"/>
              </a:cxn>
              <a:cxn ang="0">
                <a:pos x="25" y="25"/>
              </a:cxn>
              <a:cxn ang="0">
                <a:pos x="22" y="27"/>
              </a:cxn>
              <a:cxn ang="0">
                <a:pos x="19" y="28"/>
              </a:cxn>
              <a:cxn ang="0">
                <a:pos x="15" y="29"/>
              </a:cxn>
              <a:cxn ang="0">
                <a:pos x="10" y="28"/>
              </a:cxn>
              <a:cxn ang="0">
                <a:pos x="6" y="26"/>
              </a:cxn>
              <a:cxn ang="0">
                <a:pos x="3" y="23"/>
              </a:cxn>
              <a:cxn ang="0">
                <a:pos x="1" y="19"/>
              </a:cxn>
              <a:cxn ang="0">
                <a:pos x="0" y="14"/>
              </a:cxn>
              <a:cxn ang="0">
                <a:pos x="1" y="9"/>
              </a:cxn>
              <a:cxn ang="0">
                <a:pos x="3" y="6"/>
              </a:cxn>
              <a:cxn ang="0">
                <a:pos x="6" y="3"/>
              </a:cxn>
              <a:cxn ang="0">
                <a:pos x="10" y="1"/>
              </a:cxn>
              <a:cxn ang="0">
                <a:pos x="15" y="0"/>
              </a:cxn>
            </a:cxnLst>
            <a:rect l="0" t="0" r="r" b="b"/>
            <a:pathLst>
              <a:path w="28" h="29">
                <a:moveTo>
                  <a:pt x="15" y="0"/>
                </a:moveTo>
                <a:lnTo>
                  <a:pt x="19" y="1"/>
                </a:lnTo>
                <a:lnTo>
                  <a:pt x="22" y="2"/>
                </a:lnTo>
                <a:lnTo>
                  <a:pt x="25" y="5"/>
                </a:lnTo>
                <a:lnTo>
                  <a:pt x="28" y="10"/>
                </a:lnTo>
                <a:lnTo>
                  <a:pt x="28" y="18"/>
                </a:lnTo>
                <a:lnTo>
                  <a:pt x="27" y="21"/>
                </a:lnTo>
                <a:lnTo>
                  <a:pt x="25" y="25"/>
                </a:lnTo>
                <a:lnTo>
                  <a:pt x="22" y="27"/>
                </a:lnTo>
                <a:lnTo>
                  <a:pt x="19" y="28"/>
                </a:lnTo>
                <a:lnTo>
                  <a:pt x="15" y="29"/>
                </a:lnTo>
                <a:lnTo>
                  <a:pt x="10" y="28"/>
                </a:lnTo>
                <a:lnTo>
                  <a:pt x="6" y="26"/>
                </a:lnTo>
                <a:lnTo>
                  <a:pt x="3" y="23"/>
                </a:lnTo>
                <a:lnTo>
                  <a:pt x="1" y="19"/>
                </a:lnTo>
                <a:lnTo>
                  <a:pt x="0" y="14"/>
                </a:lnTo>
                <a:lnTo>
                  <a:pt x="1" y="9"/>
                </a:lnTo>
                <a:lnTo>
                  <a:pt x="3" y="6"/>
                </a:lnTo>
                <a:lnTo>
                  <a:pt x="6" y="3"/>
                </a:lnTo>
                <a:lnTo>
                  <a:pt x="10" y="1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8" name="Freeform 386"/>
          <p:cNvSpPr>
            <a:spLocks noEditPoints="1"/>
          </p:cNvSpPr>
          <p:nvPr/>
        </p:nvSpPr>
        <p:spPr bwMode="auto">
          <a:xfrm>
            <a:off x="6843064" y="4902087"/>
            <a:ext cx="35721" cy="38025"/>
          </a:xfrm>
          <a:custGeom>
            <a:avLst/>
            <a:gdLst/>
            <a:ahLst/>
            <a:cxnLst>
              <a:cxn ang="0">
                <a:pos x="16" y="4"/>
              </a:cxn>
              <a:cxn ang="0">
                <a:pos x="12" y="5"/>
              </a:cxn>
              <a:cxn ang="0">
                <a:pos x="7" y="8"/>
              </a:cxn>
              <a:cxn ang="0">
                <a:pos x="4" y="12"/>
              </a:cxn>
              <a:cxn ang="0">
                <a:pos x="3" y="16"/>
              </a:cxn>
              <a:cxn ang="0">
                <a:pos x="4" y="20"/>
              </a:cxn>
              <a:cxn ang="0">
                <a:pos x="7" y="25"/>
              </a:cxn>
              <a:cxn ang="0">
                <a:pos x="12" y="28"/>
              </a:cxn>
              <a:cxn ang="0">
                <a:pos x="16" y="29"/>
              </a:cxn>
              <a:cxn ang="0">
                <a:pos x="20" y="28"/>
              </a:cxn>
              <a:cxn ang="0">
                <a:pos x="25" y="25"/>
              </a:cxn>
              <a:cxn ang="0">
                <a:pos x="27" y="20"/>
              </a:cxn>
              <a:cxn ang="0">
                <a:pos x="28" y="16"/>
              </a:cxn>
              <a:cxn ang="0">
                <a:pos x="27" y="12"/>
              </a:cxn>
              <a:cxn ang="0">
                <a:pos x="25" y="8"/>
              </a:cxn>
              <a:cxn ang="0">
                <a:pos x="20" y="5"/>
              </a:cxn>
              <a:cxn ang="0">
                <a:pos x="16" y="4"/>
              </a:cxn>
              <a:cxn ang="0">
                <a:pos x="16" y="0"/>
              </a:cxn>
              <a:cxn ang="0">
                <a:pos x="22" y="1"/>
              </a:cxn>
              <a:cxn ang="0">
                <a:pos x="23" y="2"/>
              </a:cxn>
              <a:cxn ang="0">
                <a:pos x="28" y="5"/>
              </a:cxn>
              <a:cxn ang="0">
                <a:pos x="29" y="10"/>
              </a:cxn>
              <a:cxn ang="0">
                <a:pos x="30" y="10"/>
              </a:cxn>
              <a:cxn ang="0">
                <a:pos x="30" y="11"/>
              </a:cxn>
              <a:cxn ang="0">
                <a:pos x="31" y="16"/>
              </a:cxn>
              <a:cxn ang="0">
                <a:pos x="30" y="22"/>
              </a:cxn>
              <a:cxn ang="0">
                <a:pos x="29" y="23"/>
              </a:cxn>
              <a:cxn ang="0">
                <a:pos x="28" y="28"/>
              </a:cxn>
              <a:cxn ang="0">
                <a:pos x="23" y="31"/>
              </a:cxn>
              <a:cxn ang="0">
                <a:pos x="22" y="32"/>
              </a:cxn>
              <a:cxn ang="0">
                <a:pos x="16" y="33"/>
              </a:cxn>
              <a:cxn ang="0">
                <a:pos x="11" y="32"/>
              </a:cxn>
              <a:cxn ang="0">
                <a:pos x="10" y="32"/>
              </a:cxn>
              <a:cxn ang="0">
                <a:pos x="9" y="31"/>
              </a:cxn>
              <a:cxn ang="0">
                <a:pos x="4" y="28"/>
              </a:cxn>
              <a:cxn ang="0">
                <a:pos x="1" y="23"/>
              </a:cxn>
              <a:cxn ang="0">
                <a:pos x="0" y="22"/>
              </a:cxn>
              <a:cxn ang="0">
                <a:pos x="0" y="16"/>
              </a:cxn>
              <a:cxn ang="0">
                <a:pos x="0" y="11"/>
              </a:cxn>
              <a:cxn ang="0">
                <a:pos x="0" y="10"/>
              </a:cxn>
              <a:cxn ang="0">
                <a:pos x="1" y="10"/>
              </a:cxn>
              <a:cxn ang="0">
                <a:pos x="4" y="5"/>
              </a:cxn>
              <a:cxn ang="0">
                <a:pos x="9" y="2"/>
              </a:cxn>
              <a:cxn ang="0">
                <a:pos x="10" y="1"/>
              </a:cxn>
              <a:cxn ang="0">
                <a:pos x="11" y="1"/>
              </a:cxn>
              <a:cxn ang="0">
                <a:pos x="16" y="0"/>
              </a:cxn>
            </a:cxnLst>
            <a:rect l="0" t="0" r="r" b="b"/>
            <a:pathLst>
              <a:path w="31" h="33">
                <a:moveTo>
                  <a:pt x="16" y="4"/>
                </a:moveTo>
                <a:lnTo>
                  <a:pt x="12" y="5"/>
                </a:lnTo>
                <a:lnTo>
                  <a:pt x="7" y="8"/>
                </a:lnTo>
                <a:lnTo>
                  <a:pt x="4" y="12"/>
                </a:lnTo>
                <a:lnTo>
                  <a:pt x="3" y="16"/>
                </a:lnTo>
                <a:lnTo>
                  <a:pt x="4" y="20"/>
                </a:lnTo>
                <a:lnTo>
                  <a:pt x="7" y="25"/>
                </a:lnTo>
                <a:lnTo>
                  <a:pt x="12" y="28"/>
                </a:lnTo>
                <a:lnTo>
                  <a:pt x="16" y="29"/>
                </a:lnTo>
                <a:lnTo>
                  <a:pt x="20" y="28"/>
                </a:lnTo>
                <a:lnTo>
                  <a:pt x="25" y="25"/>
                </a:lnTo>
                <a:lnTo>
                  <a:pt x="27" y="20"/>
                </a:lnTo>
                <a:lnTo>
                  <a:pt x="28" y="16"/>
                </a:lnTo>
                <a:lnTo>
                  <a:pt x="27" y="12"/>
                </a:lnTo>
                <a:lnTo>
                  <a:pt x="25" y="8"/>
                </a:lnTo>
                <a:lnTo>
                  <a:pt x="20" y="5"/>
                </a:lnTo>
                <a:lnTo>
                  <a:pt x="16" y="4"/>
                </a:lnTo>
                <a:close/>
                <a:moveTo>
                  <a:pt x="16" y="0"/>
                </a:moveTo>
                <a:lnTo>
                  <a:pt x="22" y="1"/>
                </a:lnTo>
                <a:lnTo>
                  <a:pt x="23" y="2"/>
                </a:lnTo>
                <a:lnTo>
                  <a:pt x="28" y="5"/>
                </a:lnTo>
                <a:lnTo>
                  <a:pt x="29" y="10"/>
                </a:lnTo>
                <a:lnTo>
                  <a:pt x="30" y="10"/>
                </a:lnTo>
                <a:lnTo>
                  <a:pt x="30" y="11"/>
                </a:lnTo>
                <a:lnTo>
                  <a:pt x="31" y="16"/>
                </a:lnTo>
                <a:lnTo>
                  <a:pt x="30" y="22"/>
                </a:lnTo>
                <a:lnTo>
                  <a:pt x="29" y="23"/>
                </a:lnTo>
                <a:lnTo>
                  <a:pt x="28" y="28"/>
                </a:lnTo>
                <a:lnTo>
                  <a:pt x="23" y="31"/>
                </a:lnTo>
                <a:lnTo>
                  <a:pt x="22" y="32"/>
                </a:lnTo>
                <a:lnTo>
                  <a:pt x="16" y="33"/>
                </a:lnTo>
                <a:lnTo>
                  <a:pt x="11" y="32"/>
                </a:lnTo>
                <a:lnTo>
                  <a:pt x="10" y="32"/>
                </a:lnTo>
                <a:lnTo>
                  <a:pt x="9" y="31"/>
                </a:lnTo>
                <a:lnTo>
                  <a:pt x="4" y="28"/>
                </a:lnTo>
                <a:lnTo>
                  <a:pt x="1" y="23"/>
                </a:lnTo>
                <a:lnTo>
                  <a:pt x="0" y="22"/>
                </a:lnTo>
                <a:lnTo>
                  <a:pt x="0" y="16"/>
                </a:lnTo>
                <a:lnTo>
                  <a:pt x="0" y="11"/>
                </a:lnTo>
                <a:lnTo>
                  <a:pt x="0" y="10"/>
                </a:lnTo>
                <a:lnTo>
                  <a:pt x="1" y="10"/>
                </a:lnTo>
                <a:lnTo>
                  <a:pt x="4" y="5"/>
                </a:lnTo>
                <a:lnTo>
                  <a:pt x="9" y="2"/>
                </a:lnTo>
                <a:lnTo>
                  <a:pt x="10" y="1"/>
                </a:lnTo>
                <a:lnTo>
                  <a:pt x="11" y="1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9" name="Freeform 387"/>
          <p:cNvSpPr>
            <a:spLocks/>
          </p:cNvSpPr>
          <p:nvPr/>
        </p:nvSpPr>
        <p:spPr bwMode="auto">
          <a:xfrm>
            <a:off x="6452439" y="5199375"/>
            <a:ext cx="32264" cy="32264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8" y="0"/>
              </a:cxn>
              <a:cxn ang="0">
                <a:pos x="21" y="2"/>
              </a:cxn>
              <a:cxn ang="0">
                <a:pos x="25" y="4"/>
              </a:cxn>
              <a:cxn ang="0">
                <a:pos x="26" y="7"/>
              </a:cxn>
              <a:cxn ang="0">
                <a:pos x="28" y="15"/>
              </a:cxn>
              <a:cxn ang="0">
                <a:pos x="27" y="19"/>
              </a:cxn>
              <a:cxn ang="0">
                <a:pos x="26" y="21"/>
              </a:cxn>
              <a:cxn ang="0">
                <a:pos x="25" y="24"/>
              </a:cxn>
              <a:cxn ang="0">
                <a:pos x="21" y="26"/>
              </a:cxn>
              <a:cxn ang="0">
                <a:pos x="18" y="28"/>
              </a:cxn>
              <a:cxn ang="0">
                <a:pos x="14" y="28"/>
              </a:cxn>
              <a:cxn ang="0">
                <a:pos x="9" y="27"/>
              </a:cxn>
              <a:cxn ang="0">
                <a:pos x="6" y="25"/>
              </a:cxn>
              <a:cxn ang="0">
                <a:pos x="3" y="22"/>
              </a:cxn>
              <a:cxn ang="0">
                <a:pos x="1" y="20"/>
              </a:cxn>
              <a:cxn ang="0">
                <a:pos x="0" y="15"/>
              </a:cxn>
              <a:cxn ang="0">
                <a:pos x="0" y="11"/>
              </a:cxn>
              <a:cxn ang="0">
                <a:pos x="2" y="7"/>
              </a:cxn>
              <a:cxn ang="0">
                <a:pos x="4" y="4"/>
              </a:cxn>
              <a:cxn ang="0">
                <a:pos x="10" y="0"/>
              </a:cxn>
            </a:cxnLst>
            <a:rect l="0" t="0" r="r" b="b"/>
            <a:pathLst>
              <a:path w="28" h="28">
                <a:moveTo>
                  <a:pt x="10" y="0"/>
                </a:moveTo>
                <a:lnTo>
                  <a:pt x="18" y="0"/>
                </a:lnTo>
                <a:lnTo>
                  <a:pt x="21" y="2"/>
                </a:lnTo>
                <a:lnTo>
                  <a:pt x="25" y="4"/>
                </a:lnTo>
                <a:lnTo>
                  <a:pt x="26" y="7"/>
                </a:lnTo>
                <a:lnTo>
                  <a:pt x="28" y="15"/>
                </a:lnTo>
                <a:lnTo>
                  <a:pt x="27" y="19"/>
                </a:lnTo>
                <a:lnTo>
                  <a:pt x="26" y="21"/>
                </a:lnTo>
                <a:lnTo>
                  <a:pt x="25" y="24"/>
                </a:lnTo>
                <a:lnTo>
                  <a:pt x="21" y="26"/>
                </a:lnTo>
                <a:lnTo>
                  <a:pt x="18" y="28"/>
                </a:lnTo>
                <a:lnTo>
                  <a:pt x="14" y="28"/>
                </a:lnTo>
                <a:lnTo>
                  <a:pt x="9" y="27"/>
                </a:lnTo>
                <a:lnTo>
                  <a:pt x="6" y="25"/>
                </a:lnTo>
                <a:lnTo>
                  <a:pt x="3" y="22"/>
                </a:lnTo>
                <a:lnTo>
                  <a:pt x="1" y="20"/>
                </a:lnTo>
                <a:lnTo>
                  <a:pt x="0" y="15"/>
                </a:ln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0" name="Freeform 388"/>
          <p:cNvSpPr>
            <a:spLocks noEditPoints="1"/>
          </p:cNvSpPr>
          <p:nvPr/>
        </p:nvSpPr>
        <p:spPr bwMode="auto">
          <a:xfrm>
            <a:off x="6450136" y="5197071"/>
            <a:ext cx="36873" cy="36873"/>
          </a:xfrm>
          <a:custGeom>
            <a:avLst/>
            <a:gdLst/>
            <a:ahLst/>
            <a:cxnLst>
              <a:cxn ang="0">
                <a:pos x="16" y="4"/>
              </a:cxn>
              <a:cxn ang="0">
                <a:pos x="12" y="5"/>
              </a:cxn>
              <a:cxn ang="0">
                <a:pos x="8" y="8"/>
              </a:cxn>
              <a:cxn ang="0">
                <a:pos x="5" y="12"/>
              </a:cxn>
              <a:cxn ang="0">
                <a:pos x="4" y="17"/>
              </a:cxn>
              <a:cxn ang="0">
                <a:pos x="5" y="21"/>
              </a:cxn>
              <a:cxn ang="0">
                <a:pos x="8" y="25"/>
              </a:cxn>
              <a:cxn ang="0">
                <a:pos x="12" y="27"/>
              </a:cxn>
              <a:cxn ang="0">
                <a:pos x="16" y="28"/>
              </a:cxn>
              <a:cxn ang="0">
                <a:pos x="20" y="27"/>
              </a:cxn>
              <a:cxn ang="0">
                <a:pos x="25" y="25"/>
              </a:cxn>
              <a:cxn ang="0">
                <a:pos x="27" y="21"/>
              </a:cxn>
              <a:cxn ang="0">
                <a:pos x="28" y="17"/>
              </a:cxn>
              <a:cxn ang="0">
                <a:pos x="27" y="12"/>
              </a:cxn>
              <a:cxn ang="0">
                <a:pos x="25" y="8"/>
              </a:cxn>
              <a:cxn ang="0">
                <a:pos x="20" y="5"/>
              </a:cxn>
              <a:cxn ang="0">
                <a:pos x="16" y="4"/>
              </a:cxn>
              <a:cxn ang="0">
                <a:pos x="16" y="0"/>
              </a:cxn>
              <a:cxn ang="0">
                <a:pos x="22" y="1"/>
              </a:cxn>
              <a:cxn ang="0">
                <a:pos x="23" y="2"/>
              </a:cxn>
              <a:cxn ang="0">
                <a:pos x="27" y="5"/>
              </a:cxn>
              <a:cxn ang="0">
                <a:pos x="30" y="9"/>
              </a:cxn>
              <a:cxn ang="0">
                <a:pos x="31" y="10"/>
              </a:cxn>
              <a:cxn ang="0">
                <a:pos x="31" y="11"/>
              </a:cxn>
              <a:cxn ang="0">
                <a:pos x="32" y="17"/>
              </a:cxn>
              <a:cxn ang="0">
                <a:pos x="31" y="23"/>
              </a:cxn>
              <a:cxn ang="0">
                <a:pos x="30" y="23"/>
              </a:cxn>
              <a:cxn ang="0">
                <a:pos x="27" y="28"/>
              </a:cxn>
              <a:cxn ang="0">
                <a:pos x="23" y="30"/>
              </a:cxn>
              <a:cxn ang="0">
                <a:pos x="22" y="31"/>
              </a:cxn>
              <a:cxn ang="0">
                <a:pos x="16" y="32"/>
              </a:cxn>
              <a:cxn ang="0">
                <a:pos x="11" y="31"/>
              </a:cxn>
              <a:cxn ang="0">
                <a:pos x="10" y="31"/>
              </a:cxn>
              <a:cxn ang="0">
                <a:pos x="9" y="30"/>
              </a:cxn>
              <a:cxn ang="0">
                <a:pos x="5" y="28"/>
              </a:cxn>
              <a:cxn ang="0">
                <a:pos x="2" y="23"/>
              </a:cxn>
              <a:cxn ang="0">
                <a:pos x="1" y="23"/>
              </a:cxn>
              <a:cxn ang="0">
                <a:pos x="0" y="17"/>
              </a:cxn>
              <a:cxn ang="0">
                <a:pos x="1" y="11"/>
              </a:cxn>
              <a:cxn ang="0">
                <a:pos x="1" y="10"/>
              </a:cxn>
              <a:cxn ang="0">
                <a:pos x="2" y="9"/>
              </a:cxn>
              <a:cxn ang="0">
                <a:pos x="5" y="5"/>
              </a:cxn>
              <a:cxn ang="0">
                <a:pos x="9" y="2"/>
              </a:cxn>
              <a:cxn ang="0">
                <a:pos x="10" y="1"/>
              </a:cxn>
              <a:cxn ang="0">
                <a:pos x="11" y="1"/>
              </a:cxn>
              <a:cxn ang="0">
                <a:pos x="16" y="0"/>
              </a:cxn>
            </a:cxnLst>
            <a:rect l="0" t="0" r="r" b="b"/>
            <a:pathLst>
              <a:path w="32" h="32">
                <a:moveTo>
                  <a:pt x="16" y="4"/>
                </a:moveTo>
                <a:lnTo>
                  <a:pt x="12" y="5"/>
                </a:lnTo>
                <a:lnTo>
                  <a:pt x="8" y="8"/>
                </a:lnTo>
                <a:lnTo>
                  <a:pt x="5" y="12"/>
                </a:lnTo>
                <a:lnTo>
                  <a:pt x="4" y="17"/>
                </a:lnTo>
                <a:lnTo>
                  <a:pt x="5" y="21"/>
                </a:lnTo>
                <a:lnTo>
                  <a:pt x="8" y="25"/>
                </a:lnTo>
                <a:lnTo>
                  <a:pt x="12" y="27"/>
                </a:lnTo>
                <a:lnTo>
                  <a:pt x="16" y="28"/>
                </a:lnTo>
                <a:lnTo>
                  <a:pt x="20" y="27"/>
                </a:lnTo>
                <a:lnTo>
                  <a:pt x="25" y="25"/>
                </a:lnTo>
                <a:lnTo>
                  <a:pt x="27" y="21"/>
                </a:lnTo>
                <a:lnTo>
                  <a:pt x="28" y="17"/>
                </a:lnTo>
                <a:lnTo>
                  <a:pt x="27" y="12"/>
                </a:lnTo>
                <a:lnTo>
                  <a:pt x="25" y="8"/>
                </a:lnTo>
                <a:lnTo>
                  <a:pt x="20" y="5"/>
                </a:lnTo>
                <a:lnTo>
                  <a:pt x="16" y="4"/>
                </a:lnTo>
                <a:close/>
                <a:moveTo>
                  <a:pt x="16" y="0"/>
                </a:moveTo>
                <a:lnTo>
                  <a:pt x="22" y="1"/>
                </a:lnTo>
                <a:lnTo>
                  <a:pt x="23" y="2"/>
                </a:lnTo>
                <a:lnTo>
                  <a:pt x="27" y="5"/>
                </a:lnTo>
                <a:lnTo>
                  <a:pt x="30" y="9"/>
                </a:lnTo>
                <a:lnTo>
                  <a:pt x="31" y="10"/>
                </a:lnTo>
                <a:lnTo>
                  <a:pt x="31" y="11"/>
                </a:lnTo>
                <a:lnTo>
                  <a:pt x="32" y="17"/>
                </a:lnTo>
                <a:lnTo>
                  <a:pt x="31" y="23"/>
                </a:lnTo>
                <a:lnTo>
                  <a:pt x="30" y="23"/>
                </a:lnTo>
                <a:lnTo>
                  <a:pt x="27" y="28"/>
                </a:lnTo>
                <a:lnTo>
                  <a:pt x="23" y="30"/>
                </a:lnTo>
                <a:lnTo>
                  <a:pt x="22" y="31"/>
                </a:lnTo>
                <a:lnTo>
                  <a:pt x="16" y="32"/>
                </a:lnTo>
                <a:lnTo>
                  <a:pt x="11" y="31"/>
                </a:lnTo>
                <a:lnTo>
                  <a:pt x="10" y="31"/>
                </a:lnTo>
                <a:lnTo>
                  <a:pt x="9" y="30"/>
                </a:lnTo>
                <a:lnTo>
                  <a:pt x="5" y="28"/>
                </a:lnTo>
                <a:lnTo>
                  <a:pt x="2" y="23"/>
                </a:lnTo>
                <a:lnTo>
                  <a:pt x="1" y="23"/>
                </a:lnTo>
                <a:lnTo>
                  <a:pt x="0" y="17"/>
                </a:lnTo>
                <a:lnTo>
                  <a:pt x="1" y="11"/>
                </a:lnTo>
                <a:lnTo>
                  <a:pt x="1" y="10"/>
                </a:lnTo>
                <a:lnTo>
                  <a:pt x="2" y="9"/>
                </a:lnTo>
                <a:lnTo>
                  <a:pt x="5" y="5"/>
                </a:lnTo>
                <a:lnTo>
                  <a:pt x="9" y="2"/>
                </a:lnTo>
                <a:lnTo>
                  <a:pt x="10" y="1"/>
                </a:lnTo>
                <a:lnTo>
                  <a:pt x="11" y="1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1" name="Freeform 389"/>
          <p:cNvSpPr>
            <a:spLocks/>
          </p:cNvSpPr>
          <p:nvPr/>
        </p:nvSpPr>
        <p:spPr bwMode="auto">
          <a:xfrm>
            <a:off x="6207003" y="5640699"/>
            <a:ext cx="33416" cy="33416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9" y="1"/>
              </a:cxn>
              <a:cxn ang="0">
                <a:pos x="23" y="3"/>
              </a:cxn>
              <a:cxn ang="0">
                <a:pos x="26" y="6"/>
              </a:cxn>
              <a:cxn ang="0">
                <a:pos x="28" y="10"/>
              </a:cxn>
              <a:cxn ang="0">
                <a:pos x="29" y="15"/>
              </a:cxn>
              <a:cxn ang="0">
                <a:pos x="28" y="20"/>
              </a:cxn>
              <a:cxn ang="0">
                <a:pos x="26" y="24"/>
              </a:cxn>
              <a:cxn ang="0">
                <a:pos x="23" y="26"/>
              </a:cxn>
              <a:cxn ang="0">
                <a:pos x="19" y="28"/>
              </a:cxn>
              <a:cxn ang="0">
                <a:pos x="14" y="29"/>
              </a:cxn>
              <a:cxn ang="0">
                <a:pos x="10" y="28"/>
              </a:cxn>
              <a:cxn ang="0">
                <a:pos x="6" y="26"/>
              </a:cxn>
              <a:cxn ang="0">
                <a:pos x="3" y="24"/>
              </a:cxn>
              <a:cxn ang="0">
                <a:pos x="1" y="20"/>
              </a:cxn>
              <a:cxn ang="0">
                <a:pos x="0" y="15"/>
              </a:cxn>
              <a:cxn ang="0">
                <a:pos x="1" y="10"/>
              </a:cxn>
              <a:cxn ang="0">
                <a:pos x="3" y="6"/>
              </a:cxn>
              <a:cxn ang="0">
                <a:pos x="6" y="3"/>
              </a:cxn>
              <a:cxn ang="0">
                <a:pos x="10" y="1"/>
              </a:cxn>
              <a:cxn ang="0">
                <a:pos x="14" y="0"/>
              </a:cxn>
            </a:cxnLst>
            <a:rect l="0" t="0" r="r" b="b"/>
            <a:pathLst>
              <a:path w="29" h="29">
                <a:moveTo>
                  <a:pt x="14" y="0"/>
                </a:moveTo>
                <a:lnTo>
                  <a:pt x="19" y="1"/>
                </a:lnTo>
                <a:lnTo>
                  <a:pt x="23" y="3"/>
                </a:lnTo>
                <a:lnTo>
                  <a:pt x="26" y="6"/>
                </a:lnTo>
                <a:lnTo>
                  <a:pt x="28" y="10"/>
                </a:lnTo>
                <a:lnTo>
                  <a:pt x="29" y="15"/>
                </a:lnTo>
                <a:lnTo>
                  <a:pt x="28" y="20"/>
                </a:lnTo>
                <a:lnTo>
                  <a:pt x="26" y="24"/>
                </a:lnTo>
                <a:lnTo>
                  <a:pt x="23" y="26"/>
                </a:lnTo>
                <a:lnTo>
                  <a:pt x="19" y="28"/>
                </a:lnTo>
                <a:lnTo>
                  <a:pt x="14" y="29"/>
                </a:lnTo>
                <a:lnTo>
                  <a:pt x="10" y="28"/>
                </a:lnTo>
                <a:lnTo>
                  <a:pt x="6" y="26"/>
                </a:lnTo>
                <a:lnTo>
                  <a:pt x="3" y="24"/>
                </a:lnTo>
                <a:lnTo>
                  <a:pt x="1" y="20"/>
                </a:lnTo>
                <a:lnTo>
                  <a:pt x="0" y="15"/>
                </a:lnTo>
                <a:lnTo>
                  <a:pt x="1" y="10"/>
                </a:lnTo>
                <a:lnTo>
                  <a:pt x="3" y="6"/>
                </a:lnTo>
                <a:lnTo>
                  <a:pt x="6" y="3"/>
                </a:lnTo>
                <a:lnTo>
                  <a:pt x="10" y="1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2" name="Freeform 390"/>
          <p:cNvSpPr>
            <a:spLocks noEditPoints="1"/>
          </p:cNvSpPr>
          <p:nvPr/>
        </p:nvSpPr>
        <p:spPr bwMode="auto">
          <a:xfrm>
            <a:off x="6204700" y="5638395"/>
            <a:ext cx="38025" cy="38025"/>
          </a:xfrm>
          <a:custGeom>
            <a:avLst/>
            <a:gdLst/>
            <a:ahLst/>
            <a:cxnLst>
              <a:cxn ang="0">
                <a:pos x="16" y="4"/>
              </a:cxn>
              <a:cxn ang="0">
                <a:pos x="12" y="5"/>
              </a:cxn>
              <a:cxn ang="0">
                <a:pos x="8" y="8"/>
              </a:cxn>
              <a:cxn ang="0">
                <a:pos x="5" y="13"/>
              </a:cxn>
              <a:cxn ang="0">
                <a:pos x="4" y="17"/>
              </a:cxn>
              <a:cxn ang="0">
                <a:pos x="5" y="21"/>
              </a:cxn>
              <a:cxn ang="0">
                <a:pos x="8" y="26"/>
              </a:cxn>
              <a:cxn ang="0">
                <a:pos x="12" y="28"/>
              </a:cxn>
              <a:cxn ang="0">
                <a:pos x="16" y="29"/>
              </a:cxn>
              <a:cxn ang="0">
                <a:pos x="20" y="28"/>
              </a:cxn>
              <a:cxn ang="0">
                <a:pos x="25" y="26"/>
              </a:cxn>
              <a:cxn ang="0">
                <a:pos x="28" y="21"/>
              </a:cxn>
              <a:cxn ang="0">
                <a:pos x="29" y="17"/>
              </a:cxn>
              <a:cxn ang="0">
                <a:pos x="28" y="13"/>
              </a:cxn>
              <a:cxn ang="0">
                <a:pos x="25" y="8"/>
              </a:cxn>
              <a:cxn ang="0">
                <a:pos x="20" y="5"/>
              </a:cxn>
              <a:cxn ang="0">
                <a:pos x="16" y="4"/>
              </a:cxn>
              <a:cxn ang="0">
                <a:pos x="16" y="0"/>
              </a:cxn>
              <a:cxn ang="0">
                <a:pos x="22" y="1"/>
              </a:cxn>
              <a:cxn ang="0">
                <a:pos x="23" y="2"/>
              </a:cxn>
              <a:cxn ang="0">
                <a:pos x="28" y="5"/>
              </a:cxn>
              <a:cxn ang="0">
                <a:pos x="31" y="10"/>
              </a:cxn>
              <a:cxn ang="0">
                <a:pos x="32" y="11"/>
              </a:cxn>
              <a:cxn ang="0">
                <a:pos x="32" y="12"/>
              </a:cxn>
              <a:cxn ang="0">
                <a:pos x="33" y="17"/>
              </a:cxn>
              <a:cxn ang="0">
                <a:pos x="32" y="23"/>
              </a:cxn>
              <a:cxn ang="0">
                <a:pos x="31" y="24"/>
              </a:cxn>
              <a:cxn ang="0">
                <a:pos x="28" y="28"/>
              </a:cxn>
              <a:cxn ang="0">
                <a:pos x="23" y="31"/>
              </a:cxn>
              <a:cxn ang="0">
                <a:pos x="22" y="32"/>
              </a:cxn>
              <a:cxn ang="0">
                <a:pos x="16" y="33"/>
              </a:cxn>
              <a:cxn ang="0">
                <a:pos x="12" y="32"/>
              </a:cxn>
              <a:cxn ang="0">
                <a:pos x="11" y="32"/>
              </a:cxn>
              <a:cxn ang="0">
                <a:pos x="10" y="31"/>
              </a:cxn>
              <a:cxn ang="0">
                <a:pos x="5" y="28"/>
              </a:cxn>
              <a:cxn ang="0">
                <a:pos x="2" y="24"/>
              </a:cxn>
              <a:cxn ang="0">
                <a:pos x="1" y="23"/>
              </a:cxn>
              <a:cxn ang="0">
                <a:pos x="0" y="17"/>
              </a:cxn>
              <a:cxn ang="0">
                <a:pos x="1" y="12"/>
              </a:cxn>
              <a:cxn ang="0">
                <a:pos x="1" y="11"/>
              </a:cxn>
              <a:cxn ang="0">
                <a:pos x="2" y="10"/>
              </a:cxn>
              <a:cxn ang="0">
                <a:pos x="5" y="5"/>
              </a:cxn>
              <a:cxn ang="0">
                <a:pos x="10" y="2"/>
              </a:cxn>
              <a:cxn ang="0">
                <a:pos x="11" y="1"/>
              </a:cxn>
              <a:cxn ang="0">
                <a:pos x="12" y="1"/>
              </a:cxn>
              <a:cxn ang="0">
                <a:pos x="16" y="0"/>
              </a:cxn>
            </a:cxnLst>
            <a:rect l="0" t="0" r="r" b="b"/>
            <a:pathLst>
              <a:path w="33" h="33">
                <a:moveTo>
                  <a:pt x="16" y="4"/>
                </a:moveTo>
                <a:lnTo>
                  <a:pt x="12" y="5"/>
                </a:lnTo>
                <a:lnTo>
                  <a:pt x="8" y="8"/>
                </a:lnTo>
                <a:lnTo>
                  <a:pt x="5" y="13"/>
                </a:lnTo>
                <a:lnTo>
                  <a:pt x="4" y="17"/>
                </a:lnTo>
                <a:lnTo>
                  <a:pt x="5" y="21"/>
                </a:lnTo>
                <a:lnTo>
                  <a:pt x="8" y="26"/>
                </a:lnTo>
                <a:lnTo>
                  <a:pt x="12" y="28"/>
                </a:lnTo>
                <a:lnTo>
                  <a:pt x="16" y="29"/>
                </a:lnTo>
                <a:lnTo>
                  <a:pt x="20" y="28"/>
                </a:lnTo>
                <a:lnTo>
                  <a:pt x="25" y="26"/>
                </a:lnTo>
                <a:lnTo>
                  <a:pt x="28" y="21"/>
                </a:lnTo>
                <a:lnTo>
                  <a:pt x="29" y="17"/>
                </a:lnTo>
                <a:lnTo>
                  <a:pt x="28" y="13"/>
                </a:lnTo>
                <a:lnTo>
                  <a:pt x="25" y="8"/>
                </a:lnTo>
                <a:lnTo>
                  <a:pt x="20" y="5"/>
                </a:lnTo>
                <a:lnTo>
                  <a:pt x="16" y="4"/>
                </a:lnTo>
                <a:close/>
                <a:moveTo>
                  <a:pt x="16" y="0"/>
                </a:moveTo>
                <a:lnTo>
                  <a:pt x="22" y="1"/>
                </a:lnTo>
                <a:lnTo>
                  <a:pt x="23" y="2"/>
                </a:lnTo>
                <a:lnTo>
                  <a:pt x="28" y="5"/>
                </a:lnTo>
                <a:lnTo>
                  <a:pt x="31" y="10"/>
                </a:lnTo>
                <a:lnTo>
                  <a:pt x="32" y="11"/>
                </a:lnTo>
                <a:lnTo>
                  <a:pt x="32" y="12"/>
                </a:lnTo>
                <a:lnTo>
                  <a:pt x="33" y="17"/>
                </a:lnTo>
                <a:lnTo>
                  <a:pt x="32" y="23"/>
                </a:lnTo>
                <a:lnTo>
                  <a:pt x="31" y="24"/>
                </a:lnTo>
                <a:lnTo>
                  <a:pt x="28" y="28"/>
                </a:lnTo>
                <a:lnTo>
                  <a:pt x="23" y="31"/>
                </a:lnTo>
                <a:lnTo>
                  <a:pt x="22" y="32"/>
                </a:lnTo>
                <a:lnTo>
                  <a:pt x="16" y="33"/>
                </a:lnTo>
                <a:lnTo>
                  <a:pt x="12" y="32"/>
                </a:lnTo>
                <a:lnTo>
                  <a:pt x="11" y="32"/>
                </a:lnTo>
                <a:lnTo>
                  <a:pt x="10" y="31"/>
                </a:lnTo>
                <a:lnTo>
                  <a:pt x="5" y="28"/>
                </a:lnTo>
                <a:lnTo>
                  <a:pt x="2" y="24"/>
                </a:lnTo>
                <a:lnTo>
                  <a:pt x="1" y="23"/>
                </a:lnTo>
                <a:lnTo>
                  <a:pt x="0" y="17"/>
                </a:lnTo>
                <a:lnTo>
                  <a:pt x="1" y="12"/>
                </a:lnTo>
                <a:lnTo>
                  <a:pt x="1" y="11"/>
                </a:lnTo>
                <a:lnTo>
                  <a:pt x="2" y="10"/>
                </a:lnTo>
                <a:lnTo>
                  <a:pt x="5" y="5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3" name="Freeform 391"/>
          <p:cNvSpPr>
            <a:spLocks/>
          </p:cNvSpPr>
          <p:nvPr/>
        </p:nvSpPr>
        <p:spPr bwMode="auto">
          <a:xfrm>
            <a:off x="6011115" y="5542755"/>
            <a:ext cx="32264" cy="33416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8" y="1"/>
              </a:cxn>
              <a:cxn ang="0">
                <a:pos x="21" y="2"/>
              </a:cxn>
              <a:cxn ang="0">
                <a:pos x="24" y="5"/>
              </a:cxn>
              <a:cxn ang="0">
                <a:pos x="28" y="11"/>
              </a:cxn>
              <a:cxn ang="0">
                <a:pos x="28" y="19"/>
              </a:cxn>
              <a:cxn ang="0">
                <a:pos x="26" y="22"/>
              </a:cxn>
              <a:cxn ang="0">
                <a:pos x="24" y="25"/>
              </a:cxn>
              <a:cxn ang="0">
                <a:pos x="21" y="27"/>
              </a:cxn>
              <a:cxn ang="0">
                <a:pos x="18" y="28"/>
              </a:cxn>
              <a:cxn ang="0">
                <a:pos x="14" y="29"/>
              </a:cxn>
              <a:cxn ang="0">
                <a:pos x="7" y="27"/>
              </a:cxn>
              <a:cxn ang="0">
                <a:pos x="4" y="25"/>
              </a:cxn>
              <a:cxn ang="0">
                <a:pos x="2" y="22"/>
              </a:cxn>
              <a:cxn ang="0">
                <a:pos x="0" y="19"/>
              </a:cxn>
              <a:cxn ang="0">
                <a:pos x="0" y="11"/>
              </a:cxn>
              <a:cxn ang="0">
                <a:pos x="4" y="5"/>
              </a:cxn>
              <a:cxn ang="0">
                <a:pos x="7" y="2"/>
              </a:cxn>
              <a:cxn ang="0">
                <a:pos x="14" y="0"/>
              </a:cxn>
            </a:cxnLst>
            <a:rect l="0" t="0" r="r" b="b"/>
            <a:pathLst>
              <a:path w="28" h="29">
                <a:moveTo>
                  <a:pt x="14" y="0"/>
                </a:moveTo>
                <a:lnTo>
                  <a:pt x="18" y="1"/>
                </a:lnTo>
                <a:lnTo>
                  <a:pt x="21" y="2"/>
                </a:lnTo>
                <a:lnTo>
                  <a:pt x="24" y="5"/>
                </a:lnTo>
                <a:lnTo>
                  <a:pt x="28" y="11"/>
                </a:lnTo>
                <a:lnTo>
                  <a:pt x="28" y="19"/>
                </a:lnTo>
                <a:lnTo>
                  <a:pt x="26" y="22"/>
                </a:lnTo>
                <a:lnTo>
                  <a:pt x="24" y="25"/>
                </a:lnTo>
                <a:lnTo>
                  <a:pt x="21" y="27"/>
                </a:lnTo>
                <a:lnTo>
                  <a:pt x="18" y="28"/>
                </a:lnTo>
                <a:lnTo>
                  <a:pt x="14" y="29"/>
                </a:lnTo>
                <a:lnTo>
                  <a:pt x="7" y="27"/>
                </a:lnTo>
                <a:lnTo>
                  <a:pt x="4" y="25"/>
                </a:lnTo>
                <a:lnTo>
                  <a:pt x="2" y="22"/>
                </a:lnTo>
                <a:lnTo>
                  <a:pt x="0" y="19"/>
                </a:lnTo>
                <a:lnTo>
                  <a:pt x="0" y="11"/>
                </a:lnTo>
                <a:lnTo>
                  <a:pt x="4" y="5"/>
                </a:lnTo>
                <a:lnTo>
                  <a:pt x="7" y="2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4" name="Freeform 392"/>
          <p:cNvSpPr>
            <a:spLocks noEditPoints="1"/>
          </p:cNvSpPr>
          <p:nvPr/>
        </p:nvSpPr>
        <p:spPr bwMode="auto">
          <a:xfrm>
            <a:off x="6008812" y="5540451"/>
            <a:ext cx="36873" cy="38025"/>
          </a:xfrm>
          <a:custGeom>
            <a:avLst/>
            <a:gdLst/>
            <a:ahLst/>
            <a:cxnLst>
              <a:cxn ang="0">
                <a:pos x="16" y="4"/>
              </a:cxn>
              <a:cxn ang="0">
                <a:pos x="11" y="5"/>
              </a:cxn>
              <a:cxn ang="0">
                <a:pos x="8" y="8"/>
              </a:cxn>
              <a:cxn ang="0">
                <a:pos x="5" y="13"/>
              </a:cxn>
              <a:cxn ang="0">
                <a:pos x="4" y="17"/>
              </a:cxn>
              <a:cxn ang="0">
                <a:pos x="5" y="21"/>
              </a:cxn>
              <a:cxn ang="0">
                <a:pos x="8" y="25"/>
              </a:cxn>
              <a:cxn ang="0">
                <a:pos x="11" y="28"/>
              </a:cxn>
              <a:cxn ang="0">
                <a:pos x="16" y="29"/>
              </a:cxn>
              <a:cxn ang="0">
                <a:pos x="20" y="28"/>
              </a:cxn>
              <a:cxn ang="0">
                <a:pos x="25" y="25"/>
              </a:cxn>
              <a:cxn ang="0">
                <a:pos x="27" y="21"/>
              </a:cxn>
              <a:cxn ang="0">
                <a:pos x="28" y="17"/>
              </a:cxn>
              <a:cxn ang="0">
                <a:pos x="27" y="13"/>
              </a:cxn>
              <a:cxn ang="0">
                <a:pos x="25" y="8"/>
              </a:cxn>
              <a:cxn ang="0">
                <a:pos x="20" y="5"/>
              </a:cxn>
              <a:cxn ang="0">
                <a:pos x="16" y="4"/>
              </a:cxn>
              <a:cxn ang="0">
                <a:pos x="16" y="0"/>
              </a:cxn>
              <a:cxn ang="0">
                <a:pos x="22" y="1"/>
              </a:cxn>
              <a:cxn ang="0">
                <a:pos x="23" y="2"/>
              </a:cxn>
              <a:cxn ang="0">
                <a:pos x="28" y="5"/>
              </a:cxn>
              <a:cxn ang="0">
                <a:pos x="30" y="10"/>
              </a:cxn>
              <a:cxn ang="0">
                <a:pos x="31" y="11"/>
              </a:cxn>
              <a:cxn ang="0">
                <a:pos x="31" y="12"/>
              </a:cxn>
              <a:cxn ang="0">
                <a:pos x="32" y="17"/>
              </a:cxn>
              <a:cxn ang="0">
                <a:pos x="31" y="23"/>
              </a:cxn>
              <a:cxn ang="0">
                <a:pos x="30" y="24"/>
              </a:cxn>
              <a:cxn ang="0">
                <a:pos x="28" y="28"/>
              </a:cxn>
              <a:cxn ang="0">
                <a:pos x="23" y="31"/>
              </a:cxn>
              <a:cxn ang="0">
                <a:pos x="22" y="32"/>
              </a:cxn>
              <a:cxn ang="0">
                <a:pos x="16" y="33"/>
              </a:cxn>
              <a:cxn ang="0">
                <a:pos x="11" y="32"/>
              </a:cxn>
              <a:cxn ang="0">
                <a:pos x="10" y="32"/>
              </a:cxn>
              <a:cxn ang="0">
                <a:pos x="9" y="31"/>
              </a:cxn>
              <a:cxn ang="0">
                <a:pos x="5" y="28"/>
              </a:cxn>
              <a:cxn ang="0">
                <a:pos x="2" y="24"/>
              </a:cxn>
              <a:cxn ang="0">
                <a:pos x="1" y="23"/>
              </a:cxn>
              <a:cxn ang="0">
                <a:pos x="0" y="17"/>
              </a:cxn>
              <a:cxn ang="0">
                <a:pos x="1" y="12"/>
              </a:cxn>
              <a:cxn ang="0">
                <a:pos x="1" y="11"/>
              </a:cxn>
              <a:cxn ang="0">
                <a:pos x="2" y="10"/>
              </a:cxn>
              <a:cxn ang="0">
                <a:pos x="5" y="5"/>
              </a:cxn>
              <a:cxn ang="0">
                <a:pos x="9" y="2"/>
              </a:cxn>
              <a:cxn ang="0">
                <a:pos x="10" y="1"/>
              </a:cxn>
              <a:cxn ang="0">
                <a:pos x="11" y="1"/>
              </a:cxn>
              <a:cxn ang="0">
                <a:pos x="16" y="0"/>
              </a:cxn>
            </a:cxnLst>
            <a:rect l="0" t="0" r="r" b="b"/>
            <a:pathLst>
              <a:path w="32" h="33">
                <a:moveTo>
                  <a:pt x="16" y="4"/>
                </a:moveTo>
                <a:lnTo>
                  <a:pt x="11" y="5"/>
                </a:lnTo>
                <a:lnTo>
                  <a:pt x="8" y="8"/>
                </a:lnTo>
                <a:lnTo>
                  <a:pt x="5" y="13"/>
                </a:lnTo>
                <a:lnTo>
                  <a:pt x="4" y="17"/>
                </a:lnTo>
                <a:lnTo>
                  <a:pt x="5" y="21"/>
                </a:lnTo>
                <a:lnTo>
                  <a:pt x="8" y="25"/>
                </a:lnTo>
                <a:lnTo>
                  <a:pt x="11" y="28"/>
                </a:lnTo>
                <a:lnTo>
                  <a:pt x="16" y="29"/>
                </a:lnTo>
                <a:lnTo>
                  <a:pt x="20" y="28"/>
                </a:lnTo>
                <a:lnTo>
                  <a:pt x="25" y="25"/>
                </a:lnTo>
                <a:lnTo>
                  <a:pt x="27" y="21"/>
                </a:lnTo>
                <a:lnTo>
                  <a:pt x="28" y="17"/>
                </a:lnTo>
                <a:lnTo>
                  <a:pt x="27" y="13"/>
                </a:lnTo>
                <a:lnTo>
                  <a:pt x="25" y="8"/>
                </a:lnTo>
                <a:lnTo>
                  <a:pt x="20" y="5"/>
                </a:lnTo>
                <a:lnTo>
                  <a:pt x="16" y="4"/>
                </a:lnTo>
                <a:close/>
                <a:moveTo>
                  <a:pt x="16" y="0"/>
                </a:moveTo>
                <a:lnTo>
                  <a:pt x="22" y="1"/>
                </a:lnTo>
                <a:lnTo>
                  <a:pt x="23" y="2"/>
                </a:lnTo>
                <a:lnTo>
                  <a:pt x="28" y="5"/>
                </a:lnTo>
                <a:lnTo>
                  <a:pt x="30" y="10"/>
                </a:lnTo>
                <a:lnTo>
                  <a:pt x="31" y="11"/>
                </a:lnTo>
                <a:lnTo>
                  <a:pt x="31" y="12"/>
                </a:lnTo>
                <a:lnTo>
                  <a:pt x="32" y="17"/>
                </a:lnTo>
                <a:lnTo>
                  <a:pt x="31" y="23"/>
                </a:lnTo>
                <a:lnTo>
                  <a:pt x="30" y="24"/>
                </a:lnTo>
                <a:lnTo>
                  <a:pt x="28" y="28"/>
                </a:lnTo>
                <a:lnTo>
                  <a:pt x="23" y="31"/>
                </a:lnTo>
                <a:lnTo>
                  <a:pt x="22" y="32"/>
                </a:lnTo>
                <a:lnTo>
                  <a:pt x="16" y="33"/>
                </a:lnTo>
                <a:lnTo>
                  <a:pt x="11" y="32"/>
                </a:lnTo>
                <a:lnTo>
                  <a:pt x="10" y="32"/>
                </a:lnTo>
                <a:lnTo>
                  <a:pt x="9" y="31"/>
                </a:lnTo>
                <a:lnTo>
                  <a:pt x="5" y="28"/>
                </a:lnTo>
                <a:lnTo>
                  <a:pt x="2" y="24"/>
                </a:lnTo>
                <a:lnTo>
                  <a:pt x="1" y="23"/>
                </a:lnTo>
                <a:lnTo>
                  <a:pt x="0" y="17"/>
                </a:lnTo>
                <a:lnTo>
                  <a:pt x="1" y="12"/>
                </a:lnTo>
                <a:lnTo>
                  <a:pt x="1" y="11"/>
                </a:lnTo>
                <a:lnTo>
                  <a:pt x="2" y="10"/>
                </a:lnTo>
                <a:lnTo>
                  <a:pt x="5" y="5"/>
                </a:lnTo>
                <a:lnTo>
                  <a:pt x="9" y="2"/>
                </a:lnTo>
                <a:lnTo>
                  <a:pt x="10" y="1"/>
                </a:lnTo>
                <a:lnTo>
                  <a:pt x="11" y="1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5" name="Freeform 393"/>
          <p:cNvSpPr>
            <a:spLocks/>
          </p:cNvSpPr>
          <p:nvPr/>
        </p:nvSpPr>
        <p:spPr bwMode="auto">
          <a:xfrm>
            <a:off x="6255399" y="5739795"/>
            <a:ext cx="33416" cy="33416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9" y="0"/>
              </a:cxn>
              <a:cxn ang="0">
                <a:pos x="22" y="2"/>
              </a:cxn>
              <a:cxn ang="0">
                <a:pos x="25" y="4"/>
              </a:cxn>
              <a:cxn ang="0">
                <a:pos x="27" y="7"/>
              </a:cxn>
              <a:cxn ang="0">
                <a:pos x="28" y="10"/>
              </a:cxn>
              <a:cxn ang="0">
                <a:pos x="29" y="14"/>
              </a:cxn>
              <a:cxn ang="0">
                <a:pos x="28" y="19"/>
              </a:cxn>
              <a:cxn ang="0">
                <a:pos x="26" y="23"/>
              </a:cxn>
              <a:cxn ang="0">
                <a:pos x="24" y="26"/>
              </a:cxn>
              <a:cxn ang="0">
                <a:pos x="20" y="28"/>
              </a:cxn>
              <a:cxn ang="0">
                <a:pos x="15" y="29"/>
              </a:cxn>
              <a:cxn ang="0">
                <a:pos x="10" y="28"/>
              </a:cxn>
              <a:cxn ang="0">
                <a:pos x="6" y="26"/>
              </a:cxn>
              <a:cxn ang="0">
                <a:pos x="3" y="23"/>
              </a:cxn>
              <a:cxn ang="0">
                <a:pos x="1" y="19"/>
              </a:cxn>
              <a:cxn ang="0">
                <a:pos x="0" y="14"/>
              </a:cxn>
              <a:cxn ang="0">
                <a:pos x="1" y="10"/>
              </a:cxn>
              <a:cxn ang="0">
                <a:pos x="2" y="7"/>
              </a:cxn>
              <a:cxn ang="0">
                <a:pos x="5" y="4"/>
              </a:cxn>
              <a:cxn ang="0">
                <a:pos x="11" y="0"/>
              </a:cxn>
            </a:cxnLst>
            <a:rect l="0" t="0" r="r" b="b"/>
            <a:pathLst>
              <a:path w="29" h="29">
                <a:moveTo>
                  <a:pt x="11" y="0"/>
                </a:moveTo>
                <a:lnTo>
                  <a:pt x="19" y="0"/>
                </a:lnTo>
                <a:lnTo>
                  <a:pt x="22" y="2"/>
                </a:lnTo>
                <a:lnTo>
                  <a:pt x="25" y="4"/>
                </a:lnTo>
                <a:lnTo>
                  <a:pt x="27" y="7"/>
                </a:lnTo>
                <a:lnTo>
                  <a:pt x="28" y="10"/>
                </a:lnTo>
                <a:lnTo>
                  <a:pt x="29" y="14"/>
                </a:lnTo>
                <a:lnTo>
                  <a:pt x="28" y="19"/>
                </a:lnTo>
                <a:lnTo>
                  <a:pt x="26" y="23"/>
                </a:lnTo>
                <a:lnTo>
                  <a:pt x="24" y="26"/>
                </a:lnTo>
                <a:lnTo>
                  <a:pt x="20" y="28"/>
                </a:lnTo>
                <a:lnTo>
                  <a:pt x="15" y="29"/>
                </a:lnTo>
                <a:lnTo>
                  <a:pt x="10" y="28"/>
                </a:lnTo>
                <a:lnTo>
                  <a:pt x="6" y="26"/>
                </a:lnTo>
                <a:lnTo>
                  <a:pt x="3" y="23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5" y="4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6" name="Freeform 394"/>
          <p:cNvSpPr>
            <a:spLocks noEditPoints="1"/>
          </p:cNvSpPr>
          <p:nvPr/>
        </p:nvSpPr>
        <p:spPr bwMode="auto">
          <a:xfrm>
            <a:off x="6253096" y="5738644"/>
            <a:ext cx="38025" cy="35721"/>
          </a:xfrm>
          <a:custGeom>
            <a:avLst/>
            <a:gdLst/>
            <a:ahLst/>
            <a:cxnLst>
              <a:cxn ang="0">
                <a:pos x="17" y="3"/>
              </a:cxn>
              <a:cxn ang="0">
                <a:pos x="13" y="4"/>
              </a:cxn>
              <a:cxn ang="0">
                <a:pos x="8" y="7"/>
              </a:cxn>
              <a:cxn ang="0">
                <a:pos x="5" y="11"/>
              </a:cxn>
              <a:cxn ang="0">
                <a:pos x="4" y="15"/>
              </a:cxn>
              <a:cxn ang="0">
                <a:pos x="5" y="19"/>
              </a:cxn>
              <a:cxn ang="0">
                <a:pos x="8" y="24"/>
              </a:cxn>
              <a:cxn ang="0">
                <a:pos x="13" y="27"/>
              </a:cxn>
              <a:cxn ang="0">
                <a:pos x="17" y="28"/>
              </a:cxn>
              <a:cxn ang="0">
                <a:pos x="21" y="27"/>
              </a:cxn>
              <a:cxn ang="0">
                <a:pos x="26" y="24"/>
              </a:cxn>
              <a:cxn ang="0">
                <a:pos x="28" y="19"/>
              </a:cxn>
              <a:cxn ang="0">
                <a:pos x="29" y="15"/>
              </a:cxn>
              <a:cxn ang="0">
                <a:pos x="28" y="11"/>
              </a:cxn>
              <a:cxn ang="0">
                <a:pos x="26" y="7"/>
              </a:cxn>
              <a:cxn ang="0">
                <a:pos x="21" y="4"/>
              </a:cxn>
              <a:cxn ang="0">
                <a:pos x="17" y="3"/>
              </a:cxn>
              <a:cxn ang="0">
                <a:pos x="17" y="0"/>
              </a:cxn>
              <a:cxn ang="0">
                <a:pos x="23" y="1"/>
              </a:cxn>
              <a:cxn ang="0">
                <a:pos x="24" y="1"/>
              </a:cxn>
              <a:cxn ang="0">
                <a:pos x="28" y="4"/>
              </a:cxn>
              <a:cxn ang="0">
                <a:pos x="31" y="8"/>
              </a:cxn>
              <a:cxn ang="0">
                <a:pos x="32" y="9"/>
              </a:cxn>
              <a:cxn ang="0">
                <a:pos x="32" y="10"/>
              </a:cxn>
              <a:cxn ang="0">
                <a:pos x="33" y="15"/>
              </a:cxn>
              <a:cxn ang="0">
                <a:pos x="32" y="21"/>
              </a:cxn>
              <a:cxn ang="0">
                <a:pos x="31" y="22"/>
              </a:cxn>
              <a:cxn ang="0">
                <a:pos x="28" y="27"/>
              </a:cxn>
              <a:cxn ang="0">
                <a:pos x="24" y="30"/>
              </a:cxn>
              <a:cxn ang="0">
                <a:pos x="23" y="31"/>
              </a:cxn>
              <a:cxn ang="0">
                <a:pos x="17" y="31"/>
              </a:cxn>
              <a:cxn ang="0">
                <a:pos x="12" y="31"/>
              </a:cxn>
              <a:cxn ang="0">
                <a:pos x="11" y="31"/>
              </a:cxn>
              <a:cxn ang="0">
                <a:pos x="10" y="30"/>
              </a:cxn>
              <a:cxn ang="0">
                <a:pos x="5" y="27"/>
              </a:cxn>
              <a:cxn ang="0">
                <a:pos x="2" y="22"/>
              </a:cxn>
              <a:cxn ang="0">
                <a:pos x="1" y="21"/>
              </a:cxn>
              <a:cxn ang="0">
                <a:pos x="0" y="15"/>
              </a:cxn>
              <a:cxn ang="0">
                <a:pos x="1" y="10"/>
              </a:cxn>
              <a:cxn ang="0">
                <a:pos x="1" y="9"/>
              </a:cxn>
              <a:cxn ang="0">
                <a:pos x="2" y="8"/>
              </a:cxn>
              <a:cxn ang="0">
                <a:pos x="5" y="4"/>
              </a:cxn>
              <a:cxn ang="0">
                <a:pos x="10" y="1"/>
              </a:cxn>
              <a:cxn ang="0">
                <a:pos x="11" y="1"/>
              </a:cxn>
              <a:cxn ang="0">
                <a:pos x="12" y="1"/>
              </a:cxn>
              <a:cxn ang="0">
                <a:pos x="17" y="0"/>
              </a:cxn>
            </a:cxnLst>
            <a:rect l="0" t="0" r="r" b="b"/>
            <a:pathLst>
              <a:path w="33" h="31">
                <a:moveTo>
                  <a:pt x="17" y="3"/>
                </a:moveTo>
                <a:lnTo>
                  <a:pt x="13" y="4"/>
                </a:lnTo>
                <a:lnTo>
                  <a:pt x="8" y="7"/>
                </a:lnTo>
                <a:lnTo>
                  <a:pt x="5" y="11"/>
                </a:lnTo>
                <a:lnTo>
                  <a:pt x="4" y="15"/>
                </a:lnTo>
                <a:lnTo>
                  <a:pt x="5" y="19"/>
                </a:lnTo>
                <a:lnTo>
                  <a:pt x="8" y="24"/>
                </a:lnTo>
                <a:lnTo>
                  <a:pt x="13" y="27"/>
                </a:lnTo>
                <a:lnTo>
                  <a:pt x="17" y="28"/>
                </a:lnTo>
                <a:lnTo>
                  <a:pt x="21" y="27"/>
                </a:lnTo>
                <a:lnTo>
                  <a:pt x="26" y="24"/>
                </a:lnTo>
                <a:lnTo>
                  <a:pt x="28" y="19"/>
                </a:lnTo>
                <a:lnTo>
                  <a:pt x="29" y="15"/>
                </a:lnTo>
                <a:lnTo>
                  <a:pt x="28" y="11"/>
                </a:lnTo>
                <a:lnTo>
                  <a:pt x="26" y="7"/>
                </a:lnTo>
                <a:lnTo>
                  <a:pt x="21" y="4"/>
                </a:lnTo>
                <a:lnTo>
                  <a:pt x="17" y="3"/>
                </a:lnTo>
                <a:close/>
                <a:moveTo>
                  <a:pt x="17" y="0"/>
                </a:moveTo>
                <a:lnTo>
                  <a:pt x="23" y="1"/>
                </a:lnTo>
                <a:lnTo>
                  <a:pt x="24" y="1"/>
                </a:lnTo>
                <a:lnTo>
                  <a:pt x="28" y="4"/>
                </a:lnTo>
                <a:lnTo>
                  <a:pt x="31" y="8"/>
                </a:lnTo>
                <a:lnTo>
                  <a:pt x="32" y="9"/>
                </a:lnTo>
                <a:lnTo>
                  <a:pt x="32" y="10"/>
                </a:lnTo>
                <a:lnTo>
                  <a:pt x="33" y="15"/>
                </a:lnTo>
                <a:lnTo>
                  <a:pt x="32" y="21"/>
                </a:lnTo>
                <a:lnTo>
                  <a:pt x="31" y="22"/>
                </a:lnTo>
                <a:lnTo>
                  <a:pt x="28" y="27"/>
                </a:lnTo>
                <a:lnTo>
                  <a:pt x="24" y="30"/>
                </a:lnTo>
                <a:lnTo>
                  <a:pt x="23" y="31"/>
                </a:lnTo>
                <a:lnTo>
                  <a:pt x="17" y="31"/>
                </a:lnTo>
                <a:lnTo>
                  <a:pt x="12" y="31"/>
                </a:lnTo>
                <a:lnTo>
                  <a:pt x="11" y="31"/>
                </a:lnTo>
                <a:lnTo>
                  <a:pt x="10" y="30"/>
                </a:lnTo>
                <a:lnTo>
                  <a:pt x="5" y="27"/>
                </a:lnTo>
                <a:lnTo>
                  <a:pt x="2" y="22"/>
                </a:lnTo>
                <a:lnTo>
                  <a:pt x="1" y="21"/>
                </a:lnTo>
                <a:lnTo>
                  <a:pt x="0" y="15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5" y="4"/>
                </a:lnTo>
                <a:lnTo>
                  <a:pt x="10" y="1"/>
                </a:lnTo>
                <a:lnTo>
                  <a:pt x="11" y="1"/>
                </a:lnTo>
                <a:lnTo>
                  <a:pt x="12" y="1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7" name="Freeform 395"/>
          <p:cNvSpPr>
            <a:spLocks/>
          </p:cNvSpPr>
          <p:nvPr/>
        </p:nvSpPr>
        <p:spPr bwMode="auto">
          <a:xfrm>
            <a:off x="6304947" y="5936836"/>
            <a:ext cx="33416" cy="32264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8" y="0"/>
              </a:cxn>
              <a:cxn ang="0">
                <a:pos x="21" y="2"/>
              </a:cxn>
              <a:cxn ang="0">
                <a:pos x="25" y="4"/>
              </a:cxn>
              <a:cxn ang="0">
                <a:pos x="27" y="7"/>
              </a:cxn>
              <a:cxn ang="0">
                <a:pos x="29" y="14"/>
              </a:cxn>
              <a:cxn ang="0">
                <a:pos x="28" y="18"/>
              </a:cxn>
              <a:cxn ang="0">
                <a:pos x="27" y="21"/>
              </a:cxn>
              <a:cxn ang="0">
                <a:pos x="25" y="24"/>
              </a:cxn>
              <a:cxn ang="0">
                <a:pos x="21" y="26"/>
              </a:cxn>
              <a:cxn ang="0">
                <a:pos x="18" y="28"/>
              </a:cxn>
              <a:cxn ang="0">
                <a:pos x="10" y="28"/>
              </a:cxn>
              <a:cxn ang="0">
                <a:pos x="5" y="24"/>
              </a:cxn>
              <a:cxn ang="0">
                <a:pos x="2" y="21"/>
              </a:cxn>
              <a:cxn ang="0">
                <a:pos x="1" y="18"/>
              </a:cxn>
              <a:cxn ang="0">
                <a:pos x="0" y="14"/>
              </a:cxn>
              <a:cxn ang="0">
                <a:pos x="2" y="7"/>
              </a:cxn>
              <a:cxn ang="0">
                <a:pos x="5" y="4"/>
              </a:cxn>
              <a:cxn ang="0">
                <a:pos x="10" y="0"/>
              </a:cxn>
            </a:cxnLst>
            <a:rect l="0" t="0" r="r" b="b"/>
            <a:pathLst>
              <a:path w="29" h="28">
                <a:moveTo>
                  <a:pt x="10" y="0"/>
                </a:moveTo>
                <a:lnTo>
                  <a:pt x="18" y="0"/>
                </a:lnTo>
                <a:lnTo>
                  <a:pt x="21" y="2"/>
                </a:lnTo>
                <a:lnTo>
                  <a:pt x="25" y="4"/>
                </a:lnTo>
                <a:lnTo>
                  <a:pt x="27" y="7"/>
                </a:lnTo>
                <a:lnTo>
                  <a:pt x="29" y="14"/>
                </a:lnTo>
                <a:lnTo>
                  <a:pt x="28" y="18"/>
                </a:lnTo>
                <a:lnTo>
                  <a:pt x="27" y="21"/>
                </a:lnTo>
                <a:lnTo>
                  <a:pt x="25" y="24"/>
                </a:lnTo>
                <a:lnTo>
                  <a:pt x="21" y="26"/>
                </a:lnTo>
                <a:lnTo>
                  <a:pt x="18" y="28"/>
                </a:lnTo>
                <a:lnTo>
                  <a:pt x="10" y="28"/>
                </a:lnTo>
                <a:lnTo>
                  <a:pt x="5" y="24"/>
                </a:lnTo>
                <a:lnTo>
                  <a:pt x="2" y="21"/>
                </a:lnTo>
                <a:lnTo>
                  <a:pt x="1" y="18"/>
                </a:lnTo>
                <a:lnTo>
                  <a:pt x="0" y="14"/>
                </a:lnTo>
                <a:lnTo>
                  <a:pt x="2" y="7"/>
                </a:lnTo>
                <a:lnTo>
                  <a:pt x="5" y="4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8" name="Freeform 396"/>
          <p:cNvSpPr>
            <a:spLocks noEditPoints="1"/>
          </p:cNvSpPr>
          <p:nvPr/>
        </p:nvSpPr>
        <p:spPr bwMode="auto">
          <a:xfrm>
            <a:off x="6302644" y="5934532"/>
            <a:ext cx="38025" cy="36873"/>
          </a:xfrm>
          <a:custGeom>
            <a:avLst/>
            <a:gdLst/>
            <a:ahLst/>
            <a:cxnLst>
              <a:cxn ang="0">
                <a:pos x="16" y="4"/>
              </a:cxn>
              <a:cxn ang="0">
                <a:pos x="12" y="5"/>
              </a:cxn>
              <a:cxn ang="0">
                <a:pos x="8" y="8"/>
              </a:cxn>
              <a:cxn ang="0">
                <a:pos x="5" y="11"/>
              </a:cxn>
              <a:cxn ang="0">
                <a:pos x="4" y="16"/>
              </a:cxn>
              <a:cxn ang="0">
                <a:pos x="5" y="20"/>
              </a:cxn>
              <a:cxn ang="0">
                <a:pos x="8" y="25"/>
              </a:cxn>
              <a:cxn ang="0">
                <a:pos x="12" y="27"/>
              </a:cxn>
              <a:cxn ang="0">
                <a:pos x="16" y="28"/>
              </a:cxn>
              <a:cxn ang="0">
                <a:pos x="20" y="27"/>
              </a:cxn>
              <a:cxn ang="0">
                <a:pos x="25" y="25"/>
              </a:cxn>
              <a:cxn ang="0">
                <a:pos x="28" y="20"/>
              </a:cxn>
              <a:cxn ang="0">
                <a:pos x="29" y="16"/>
              </a:cxn>
              <a:cxn ang="0">
                <a:pos x="28" y="11"/>
              </a:cxn>
              <a:cxn ang="0">
                <a:pos x="25" y="8"/>
              </a:cxn>
              <a:cxn ang="0">
                <a:pos x="20" y="5"/>
              </a:cxn>
              <a:cxn ang="0">
                <a:pos x="16" y="4"/>
              </a:cxn>
              <a:cxn ang="0">
                <a:pos x="16" y="0"/>
              </a:cxn>
              <a:cxn ang="0">
                <a:pos x="22" y="1"/>
              </a:cxn>
              <a:cxn ang="0">
                <a:pos x="23" y="2"/>
              </a:cxn>
              <a:cxn ang="0">
                <a:pos x="28" y="5"/>
              </a:cxn>
              <a:cxn ang="0">
                <a:pos x="31" y="9"/>
              </a:cxn>
              <a:cxn ang="0">
                <a:pos x="32" y="10"/>
              </a:cxn>
              <a:cxn ang="0">
                <a:pos x="32" y="11"/>
              </a:cxn>
              <a:cxn ang="0">
                <a:pos x="33" y="16"/>
              </a:cxn>
              <a:cxn ang="0">
                <a:pos x="32" y="22"/>
              </a:cxn>
              <a:cxn ang="0">
                <a:pos x="31" y="23"/>
              </a:cxn>
              <a:cxn ang="0">
                <a:pos x="28" y="28"/>
              </a:cxn>
              <a:cxn ang="0">
                <a:pos x="23" y="30"/>
              </a:cxn>
              <a:cxn ang="0">
                <a:pos x="22" y="31"/>
              </a:cxn>
              <a:cxn ang="0">
                <a:pos x="16" y="32"/>
              </a:cxn>
              <a:cxn ang="0">
                <a:pos x="12" y="31"/>
              </a:cxn>
              <a:cxn ang="0">
                <a:pos x="11" y="31"/>
              </a:cxn>
              <a:cxn ang="0">
                <a:pos x="10" y="30"/>
              </a:cxn>
              <a:cxn ang="0">
                <a:pos x="5" y="28"/>
              </a:cxn>
              <a:cxn ang="0">
                <a:pos x="2" y="23"/>
              </a:cxn>
              <a:cxn ang="0">
                <a:pos x="1" y="22"/>
              </a:cxn>
              <a:cxn ang="0">
                <a:pos x="0" y="16"/>
              </a:cxn>
              <a:cxn ang="0">
                <a:pos x="1" y="11"/>
              </a:cxn>
              <a:cxn ang="0">
                <a:pos x="1" y="10"/>
              </a:cxn>
              <a:cxn ang="0">
                <a:pos x="2" y="9"/>
              </a:cxn>
              <a:cxn ang="0">
                <a:pos x="5" y="5"/>
              </a:cxn>
              <a:cxn ang="0">
                <a:pos x="10" y="2"/>
              </a:cxn>
              <a:cxn ang="0">
                <a:pos x="11" y="1"/>
              </a:cxn>
              <a:cxn ang="0">
                <a:pos x="12" y="1"/>
              </a:cxn>
              <a:cxn ang="0">
                <a:pos x="16" y="0"/>
              </a:cxn>
            </a:cxnLst>
            <a:rect l="0" t="0" r="r" b="b"/>
            <a:pathLst>
              <a:path w="33" h="32">
                <a:moveTo>
                  <a:pt x="16" y="4"/>
                </a:moveTo>
                <a:lnTo>
                  <a:pt x="12" y="5"/>
                </a:lnTo>
                <a:lnTo>
                  <a:pt x="8" y="8"/>
                </a:lnTo>
                <a:lnTo>
                  <a:pt x="5" y="11"/>
                </a:lnTo>
                <a:lnTo>
                  <a:pt x="4" y="16"/>
                </a:lnTo>
                <a:lnTo>
                  <a:pt x="5" y="20"/>
                </a:lnTo>
                <a:lnTo>
                  <a:pt x="8" y="25"/>
                </a:lnTo>
                <a:lnTo>
                  <a:pt x="12" y="27"/>
                </a:lnTo>
                <a:lnTo>
                  <a:pt x="16" y="28"/>
                </a:lnTo>
                <a:lnTo>
                  <a:pt x="20" y="27"/>
                </a:lnTo>
                <a:lnTo>
                  <a:pt x="25" y="25"/>
                </a:lnTo>
                <a:lnTo>
                  <a:pt x="28" y="20"/>
                </a:lnTo>
                <a:lnTo>
                  <a:pt x="29" y="16"/>
                </a:lnTo>
                <a:lnTo>
                  <a:pt x="28" y="11"/>
                </a:lnTo>
                <a:lnTo>
                  <a:pt x="25" y="8"/>
                </a:lnTo>
                <a:lnTo>
                  <a:pt x="20" y="5"/>
                </a:lnTo>
                <a:lnTo>
                  <a:pt x="16" y="4"/>
                </a:lnTo>
                <a:close/>
                <a:moveTo>
                  <a:pt x="16" y="0"/>
                </a:moveTo>
                <a:lnTo>
                  <a:pt x="22" y="1"/>
                </a:lnTo>
                <a:lnTo>
                  <a:pt x="23" y="2"/>
                </a:lnTo>
                <a:lnTo>
                  <a:pt x="28" y="5"/>
                </a:lnTo>
                <a:lnTo>
                  <a:pt x="31" y="9"/>
                </a:lnTo>
                <a:lnTo>
                  <a:pt x="32" y="10"/>
                </a:lnTo>
                <a:lnTo>
                  <a:pt x="32" y="11"/>
                </a:lnTo>
                <a:lnTo>
                  <a:pt x="33" y="16"/>
                </a:lnTo>
                <a:lnTo>
                  <a:pt x="32" y="22"/>
                </a:lnTo>
                <a:lnTo>
                  <a:pt x="31" y="23"/>
                </a:lnTo>
                <a:lnTo>
                  <a:pt x="28" y="28"/>
                </a:lnTo>
                <a:lnTo>
                  <a:pt x="23" y="30"/>
                </a:lnTo>
                <a:lnTo>
                  <a:pt x="22" y="31"/>
                </a:lnTo>
                <a:lnTo>
                  <a:pt x="16" y="32"/>
                </a:lnTo>
                <a:lnTo>
                  <a:pt x="12" y="31"/>
                </a:lnTo>
                <a:lnTo>
                  <a:pt x="11" y="31"/>
                </a:lnTo>
                <a:lnTo>
                  <a:pt x="10" y="30"/>
                </a:lnTo>
                <a:lnTo>
                  <a:pt x="5" y="28"/>
                </a:lnTo>
                <a:lnTo>
                  <a:pt x="2" y="23"/>
                </a:lnTo>
                <a:lnTo>
                  <a:pt x="1" y="22"/>
                </a:lnTo>
                <a:lnTo>
                  <a:pt x="0" y="16"/>
                </a:lnTo>
                <a:lnTo>
                  <a:pt x="1" y="11"/>
                </a:lnTo>
                <a:lnTo>
                  <a:pt x="1" y="10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9" name="Freeform 397"/>
          <p:cNvSpPr>
            <a:spLocks/>
          </p:cNvSpPr>
          <p:nvPr/>
        </p:nvSpPr>
        <p:spPr bwMode="auto">
          <a:xfrm>
            <a:off x="6942159" y="4511462"/>
            <a:ext cx="33416" cy="32264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9" y="0"/>
              </a:cxn>
              <a:cxn ang="0">
                <a:pos x="22" y="2"/>
              </a:cxn>
              <a:cxn ang="0">
                <a:pos x="26" y="4"/>
              </a:cxn>
              <a:cxn ang="0">
                <a:pos x="28" y="7"/>
              </a:cxn>
              <a:cxn ang="0">
                <a:pos x="29" y="15"/>
              </a:cxn>
              <a:cxn ang="0">
                <a:pos x="28" y="19"/>
              </a:cxn>
              <a:cxn ang="0">
                <a:pos x="28" y="21"/>
              </a:cxn>
              <a:cxn ang="0">
                <a:pos x="26" y="24"/>
              </a:cxn>
              <a:cxn ang="0">
                <a:pos x="22" y="26"/>
              </a:cxn>
              <a:cxn ang="0">
                <a:pos x="19" y="28"/>
              </a:cxn>
              <a:cxn ang="0">
                <a:pos x="11" y="28"/>
              </a:cxn>
              <a:cxn ang="0">
                <a:pos x="5" y="24"/>
              </a:cxn>
              <a:cxn ang="0">
                <a:pos x="2" y="21"/>
              </a:cxn>
              <a:cxn ang="0">
                <a:pos x="1" y="19"/>
              </a:cxn>
              <a:cxn ang="0">
                <a:pos x="0" y="15"/>
              </a:cxn>
              <a:cxn ang="0">
                <a:pos x="2" y="7"/>
              </a:cxn>
              <a:cxn ang="0">
                <a:pos x="5" y="4"/>
              </a:cxn>
              <a:cxn ang="0">
                <a:pos x="11" y="0"/>
              </a:cxn>
            </a:cxnLst>
            <a:rect l="0" t="0" r="r" b="b"/>
            <a:pathLst>
              <a:path w="29" h="28">
                <a:moveTo>
                  <a:pt x="11" y="0"/>
                </a:moveTo>
                <a:lnTo>
                  <a:pt x="19" y="0"/>
                </a:lnTo>
                <a:lnTo>
                  <a:pt x="22" y="2"/>
                </a:lnTo>
                <a:lnTo>
                  <a:pt x="26" y="4"/>
                </a:lnTo>
                <a:lnTo>
                  <a:pt x="28" y="7"/>
                </a:lnTo>
                <a:lnTo>
                  <a:pt x="29" y="15"/>
                </a:lnTo>
                <a:lnTo>
                  <a:pt x="28" y="19"/>
                </a:lnTo>
                <a:lnTo>
                  <a:pt x="28" y="21"/>
                </a:lnTo>
                <a:lnTo>
                  <a:pt x="26" y="24"/>
                </a:lnTo>
                <a:lnTo>
                  <a:pt x="22" y="26"/>
                </a:lnTo>
                <a:lnTo>
                  <a:pt x="19" y="28"/>
                </a:lnTo>
                <a:lnTo>
                  <a:pt x="11" y="28"/>
                </a:lnTo>
                <a:lnTo>
                  <a:pt x="5" y="24"/>
                </a:lnTo>
                <a:lnTo>
                  <a:pt x="2" y="21"/>
                </a:lnTo>
                <a:lnTo>
                  <a:pt x="1" y="19"/>
                </a:lnTo>
                <a:lnTo>
                  <a:pt x="0" y="15"/>
                </a:lnTo>
                <a:lnTo>
                  <a:pt x="2" y="7"/>
                </a:lnTo>
                <a:lnTo>
                  <a:pt x="5" y="4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0" name="Freeform 398"/>
          <p:cNvSpPr>
            <a:spLocks noEditPoints="1"/>
          </p:cNvSpPr>
          <p:nvPr/>
        </p:nvSpPr>
        <p:spPr bwMode="auto">
          <a:xfrm>
            <a:off x="6941008" y="4509159"/>
            <a:ext cx="36873" cy="36873"/>
          </a:xfrm>
          <a:custGeom>
            <a:avLst/>
            <a:gdLst/>
            <a:ahLst/>
            <a:cxnLst>
              <a:cxn ang="0">
                <a:pos x="16" y="4"/>
              </a:cxn>
              <a:cxn ang="0">
                <a:pos x="12" y="5"/>
              </a:cxn>
              <a:cxn ang="0">
                <a:pos x="7" y="8"/>
              </a:cxn>
              <a:cxn ang="0">
                <a:pos x="4" y="12"/>
              </a:cxn>
              <a:cxn ang="0">
                <a:pos x="3" y="17"/>
              </a:cxn>
              <a:cxn ang="0">
                <a:pos x="4" y="21"/>
              </a:cxn>
              <a:cxn ang="0">
                <a:pos x="7" y="25"/>
              </a:cxn>
              <a:cxn ang="0">
                <a:pos x="12" y="27"/>
              </a:cxn>
              <a:cxn ang="0">
                <a:pos x="16" y="28"/>
              </a:cxn>
              <a:cxn ang="0">
                <a:pos x="20" y="27"/>
              </a:cxn>
              <a:cxn ang="0">
                <a:pos x="25" y="25"/>
              </a:cxn>
              <a:cxn ang="0">
                <a:pos x="28" y="21"/>
              </a:cxn>
              <a:cxn ang="0">
                <a:pos x="29" y="17"/>
              </a:cxn>
              <a:cxn ang="0">
                <a:pos x="28" y="12"/>
              </a:cxn>
              <a:cxn ang="0">
                <a:pos x="25" y="8"/>
              </a:cxn>
              <a:cxn ang="0">
                <a:pos x="20" y="5"/>
              </a:cxn>
              <a:cxn ang="0">
                <a:pos x="16" y="4"/>
              </a:cxn>
              <a:cxn ang="0">
                <a:pos x="16" y="0"/>
              </a:cxn>
              <a:cxn ang="0">
                <a:pos x="22" y="1"/>
              </a:cxn>
              <a:cxn ang="0">
                <a:pos x="23" y="2"/>
              </a:cxn>
              <a:cxn ang="0">
                <a:pos x="28" y="5"/>
              </a:cxn>
              <a:cxn ang="0">
                <a:pos x="30" y="9"/>
              </a:cxn>
              <a:cxn ang="0">
                <a:pos x="31" y="10"/>
              </a:cxn>
              <a:cxn ang="0">
                <a:pos x="31" y="11"/>
              </a:cxn>
              <a:cxn ang="0">
                <a:pos x="32" y="17"/>
              </a:cxn>
              <a:cxn ang="0">
                <a:pos x="31" y="22"/>
              </a:cxn>
              <a:cxn ang="0">
                <a:pos x="30" y="23"/>
              </a:cxn>
              <a:cxn ang="0">
                <a:pos x="28" y="28"/>
              </a:cxn>
              <a:cxn ang="0">
                <a:pos x="23" y="30"/>
              </a:cxn>
              <a:cxn ang="0">
                <a:pos x="22" y="31"/>
              </a:cxn>
              <a:cxn ang="0">
                <a:pos x="16" y="32"/>
              </a:cxn>
              <a:cxn ang="0">
                <a:pos x="11" y="31"/>
              </a:cxn>
              <a:cxn ang="0">
                <a:pos x="10" y="31"/>
              </a:cxn>
              <a:cxn ang="0">
                <a:pos x="9" y="30"/>
              </a:cxn>
              <a:cxn ang="0">
                <a:pos x="4" y="28"/>
              </a:cxn>
              <a:cxn ang="0">
                <a:pos x="1" y="23"/>
              </a:cxn>
              <a:cxn ang="0">
                <a:pos x="1" y="22"/>
              </a:cxn>
              <a:cxn ang="0">
                <a:pos x="0" y="17"/>
              </a:cxn>
              <a:cxn ang="0">
                <a:pos x="1" y="11"/>
              </a:cxn>
              <a:cxn ang="0">
                <a:pos x="1" y="10"/>
              </a:cxn>
              <a:cxn ang="0">
                <a:pos x="1" y="9"/>
              </a:cxn>
              <a:cxn ang="0">
                <a:pos x="4" y="5"/>
              </a:cxn>
              <a:cxn ang="0">
                <a:pos x="9" y="2"/>
              </a:cxn>
              <a:cxn ang="0">
                <a:pos x="10" y="1"/>
              </a:cxn>
              <a:cxn ang="0">
                <a:pos x="11" y="1"/>
              </a:cxn>
              <a:cxn ang="0">
                <a:pos x="16" y="0"/>
              </a:cxn>
            </a:cxnLst>
            <a:rect l="0" t="0" r="r" b="b"/>
            <a:pathLst>
              <a:path w="32" h="32">
                <a:moveTo>
                  <a:pt x="16" y="4"/>
                </a:moveTo>
                <a:lnTo>
                  <a:pt x="12" y="5"/>
                </a:lnTo>
                <a:lnTo>
                  <a:pt x="7" y="8"/>
                </a:lnTo>
                <a:lnTo>
                  <a:pt x="4" y="12"/>
                </a:lnTo>
                <a:lnTo>
                  <a:pt x="3" y="17"/>
                </a:lnTo>
                <a:lnTo>
                  <a:pt x="4" y="21"/>
                </a:lnTo>
                <a:lnTo>
                  <a:pt x="7" y="25"/>
                </a:lnTo>
                <a:lnTo>
                  <a:pt x="12" y="27"/>
                </a:lnTo>
                <a:lnTo>
                  <a:pt x="16" y="28"/>
                </a:lnTo>
                <a:lnTo>
                  <a:pt x="20" y="27"/>
                </a:lnTo>
                <a:lnTo>
                  <a:pt x="25" y="25"/>
                </a:lnTo>
                <a:lnTo>
                  <a:pt x="28" y="21"/>
                </a:lnTo>
                <a:lnTo>
                  <a:pt x="29" y="17"/>
                </a:lnTo>
                <a:lnTo>
                  <a:pt x="28" y="12"/>
                </a:lnTo>
                <a:lnTo>
                  <a:pt x="25" y="8"/>
                </a:lnTo>
                <a:lnTo>
                  <a:pt x="20" y="5"/>
                </a:lnTo>
                <a:lnTo>
                  <a:pt x="16" y="4"/>
                </a:lnTo>
                <a:close/>
                <a:moveTo>
                  <a:pt x="16" y="0"/>
                </a:moveTo>
                <a:lnTo>
                  <a:pt x="22" y="1"/>
                </a:lnTo>
                <a:lnTo>
                  <a:pt x="23" y="2"/>
                </a:lnTo>
                <a:lnTo>
                  <a:pt x="28" y="5"/>
                </a:lnTo>
                <a:lnTo>
                  <a:pt x="30" y="9"/>
                </a:lnTo>
                <a:lnTo>
                  <a:pt x="31" y="10"/>
                </a:lnTo>
                <a:lnTo>
                  <a:pt x="31" y="11"/>
                </a:lnTo>
                <a:lnTo>
                  <a:pt x="32" y="17"/>
                </a:lnTo>
                <a:lnTo>
                  <a:pt x="31" y="22"/>
                </a:lnTo>
                <a:lnTo>
                  <a:pt x="30" y="23"/>
                </a:lnTo>
                <a:lnTo>
                  <a:pt x="28" y="28"/>
                </a:lnTo>
                <a:lnTo>
                  <a:pt x="23" y="30"/>
                </a:lnTo>
                <a:lnTo>
                  <a:pt x="22" y="31"/>
                </a:lnTo>
                <a:lnTo>
                  <a:pt x="16" y="32"/>
                </a:lnTo>
                <a:lnTo>
                  <a:pt x="11" y="31"/>
                </a:lnTo>
                <a:lnTo>
                  <a:pt x="10" y="31"/>
                </a:lnTo>
                <a:lnTo>
                  <a:pt x="9" y="30"/>
                </a:lnTo>
                <a:lnTo>
                  <a:pt x="4" y="28"/>
                </a:lnTo>
                <a:lnTo>
                  <a:pt x="1" y="23"/>
                </a:lnTo>
                <a:lnTo>
                  <a:pt x="1" y="22"/>
                </a:lnTo>
                <a:lnTo>
                  <a:pt x="0" y="17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4" y="5"/>
                </a:lnTo>
                <a:lnTo>
                  <a:pt x="9" y="2"/>
                </a:lnTo>
                <a:lnTo>
                  <a:pt x="10" y="1"/>
                </a:lnTo>
                <a:lnTo>
                  <a:pt x="11" y="1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1" name="Freeform 399"/>
          <p:cNvSpPr>
            <a:spLocks/>
          </p:cNvSpPr>
          <p:nvPr/>
        </p:nvSpPr>
        <p:spPr bwMode="auto">
          <a:xfrm>
            <a:off x="6893764" y="4707350"/>
            <a:ext cx="32264" cy="33416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8" y="1"/>
              </a:cxn>
              <a:cxn ang="0">
                <a:pos x="21" y="2"/>
              </a:cxn>
              <a:cxn ang="0">
                <a:pos x="24" y="4"/>
              </a:cxn>
              <a:cxn ang="0">
                <a:pos x="26" y="8"/>
              </a:cxn>
              <a:cxn ang="0">
                <a:pos x="28" y="11"/>
              </a:cxn>
              <a:cxn ang="0">
                <a:pos x="28" y="19"/>
              </a:cxn>
              <a:cxn ang="0">
                <a:pos x="24" y="25"/>
              </a:cxn>
              <a:cxn ang="0">
                <a:pos x="21" y="28"/>
              </a:cxn>
              <a:cxn ang="0">
                <a:pos x="18" y="29"/>
              </a:cxn>
              <a:cxn ang="0">
                <a:pos x="14" y="29"/>
              </a:cxn>
              <a:cxn ang="0">
                <a:pos x="10" y="29"/>
              </a:cxn>
              <a:cxn ang="0">
                <a:pos x="6" y="27"/>
              </a:cxn>
              <a:cxn ang="0">
                <a:pos x="3" y="24"/>
              </a:cxn>
              <a:cxn ang="0">
                <a:pos x="1" y="20"/>
              </a:cxn>
              <a:cxn ang="0">
                <a:pos x="0" y="15"/>
              </a:cxn>
              <a:cxn ang="0">
                <a:pos x="1" y="10"/>
              </a:cxn>
              <a:cxn ang="0">
                <a:pos x="3" y="6"/>
              </a:cxn>
              <a:cxn ang="0">
                <a:pos x="6" y="3"/>
              </a:cxn>
              <a:cxn ang="0">
                <a:pos x="10" y="1"/>
              </a:cxn>
              <a:cxn ang="0">
                <a:pos x="14" y="0"/>
              </a:cxn>
            </a:cxnLst>
            <a:rect l="0" t="0" r="r" b="b"/>
            <a:pathLst>
              <a:path w="28" h="29">
                <a:moveTo>
                  <a:pt x="14" y="0"/>
                </a:moveTo>
                <a:lnTo>
                  <a:pt x="18" y="1"/>
                </a:lnTo>
                <a:lnTo>
                  <a:pt x="21" y="2"/>
                </a:lnTo>
                <a:lnTo>
                  <a:pt x="24" y="4"/>
                </a:lnTo>
                <a:lnTo>
                  <a:pt x="26" y="8"/>
                </a:lnTo>
                <a:lnTo>
                  <a:pt x="28" y="11"/>
                </a:lnTo>
                <a:lnTo>
                  <a:pt x="28" y="19"/>
                </a:lnTo>
                <a:lnTo>
                  <a:pt x="24" y="25"/>
                </a:lnTo>
                <a:lnTo>
                  <a:pt x="21" y="28"/>
                </a:lnTo>
                <a:lnTo>
                  <a:pt x="18" y="29"/>
                </a:lnTo>
                <a:lnTo>
                  <a:pt x="14" y="29"/>
                </a:lnTo>
                <a:lnTo>
                  <a:pt x="10" y="29"/>
                </a:lnTo>
                <a:lnTo>
                  <a:pt x="6" y="27"/>
                </a:lnTo>
                <a:lnTo>
                  <a:pt x="3" y="24"/>
                </a:lnTo>
                <a:lnTo>
                  <a:pt x="1" y="20"/>
                </a:lnTo>
                <a:lnTo>
                  <a:pt x="0" y="15"/>
                </a:lnTo>
                <a:lnTo>
                  <a:pt x="1" y="10"/>
                </a:lnTo>
                <a:lnTo>
                  <a:pt x="3" y="6"/>
                </a:lnTo>
                <a:lnTo>
                  <a:pt x="6" y="3"/>
                </a:lnTo>
                <a:lnTo>
                  <a:pt x="10" y="1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2" name="Freeform 400"/>
          <p:cNvSpPr>
            <a:spLocks noEditPoints="1"/>
          </p:cNvSpPr>
          <p:nvPr/>
        </p:nvSpPr>
        <p:spPr bwMode="auto">
          <a:xfrm>
            <a:off x="6891460" y="4706199"/>
            <a:ext cx="36873" cy="36873"/>
          </a:xfrm>
          <a:custGeom>
            <a:avLst/>
            <a:gdLst/>
            <a:ahLst/>
            <a:cxnLst>
              <a:cxn ang="0">
                <a:pos x="16" y="3"/>
              </a:cxn>
              <a:cxn ang="0">
                <a:pos x="13" y="4"/>
              </a:cxn>
              <a:cxn ang="0">
                <a:pos x="8" y="7"/>
              </a:cxn>
              <a:cxn ang="0">
                <a:pos x="5" y="12"/>
              </a:cxn>
              <a:cxn ang="0">
                <a:pos x="4" y="16"/>
              </a:cxn>
              <a:cxn ang="0">
                <a:pos x="5" y="20"/>
              </a:cxn>
              <a:cxn ang="0">
                <a:pos x="8" y="25"/>
              </a:cxn>
              <a:cxn ang="0">
                <a:pos x="13" y="28"/>
              </a:cxn>
              <a:cxn ang="0">
                <a:pos x="16" y="29"/>
              </a:cxn>
              <a:cxn ang="0">
                <a:pos x="20" y="28"/>
              </a:cxn>
              <a:cxn ang="0">
                <a:pos x="25" y="25"/>
              </a:cxn>
              <a:cxn ang="0">
                <a:pos x="27" y="20"/>
              </a:cxn>
              <a:cxn ang="0">
                <a:pos x="28" y="16"/>
              </a:cxn>
              <a:cxn ang="0">
                <a:pos x="27" y="12"/>
              </a:cxn>
              <a:cxn ang="0">
                <a:pos x="25" y="7"/>
              </a:cxn>
              <a:cxn ang="0">
                <a:pos x="20" y="4"/>
              </a:cxn>
              <a:cxn ang="0">
                <a:pos x="16" y="3"/>
              </a:cxn>
              <a:cxn ang="0">
                <a:pos x="16" y="0"/>
              </a:cxn>
              <a:cxn ang="0">
                <a:pos x="22" y="0"/>
              </a:cxn>
              <a:cxn ang="0">
                <a:pos x="23" y="1"/>
              </a:cxn>
              <a:cxn ang="0">
                <a:pos x="28" y="4"/>
              </a:cxn>
              <a:cxn ang="0">
                <a:pos x="30" y="9"/>
              </a:cxn>
              <a:cxn ang="0">
                <a:pos x="31" y="10"/>
              </a:cxn>
              <a:cxn ang="0">
                <a:pos x="31" y="11"/>
              </a:cxn>
              <a:cxn ang="0">
                <a:pos x="32" y="16"/>
              </a:cxn>
              <a:cxn ang="0">
                <a:pos x="31" y="22"/>
              </a:cxn>
              <a:cxn ang="0">
                <a:pos x="30" y="23"/>
              </a:cxn>
              <a:cxn ang="0">
                <a:pos x="28" y="28"/>
              </a:cxn>
              <a:cxn ang="0">
                <a:pos x="23" y="30"/>
              </a:cxn>
              <a:cxn ang="0">
                <a:pos x="22" y="31"/>
              </a:cxn>
              <a:cxn ang="0">
                <a:pos x="16" y="32"/>
              </a:cxn>
              <a:cxn ang="0">
                <a:pos x="12" y="31"/>
              </a:cxn>
              <a:cxn ang="0">
                <a:pos x="11" y="31"/>
              </a:cxn>
              <a:cxn ang="0">
                <a:pos x="10" y="30"/>
              </a:cxn>
              <a:cxn ang="0">
                <a:pos x="5" y="28"/>
              </a:cxn>
              <a:cxn ang="0">
                <a:pos x="2" y="23"/>
              </a:cxn>
              <a:cxn ang="0">
                <a:pos x="1" y="22"/>
              </a:cxn>
              <a:cxn ang="0">
                <a:pos x="0" y="16"/>
              </a:cxn>
              <a:cxn ang="0">
                <a:pos x="1" y="11"/>
              </a:cxn>
              <a:cxn ang="0">
                <a:pos x="1" y="10"/>
              </a:cxn>
              <a:cxn ang="0">
                <a:pos x="2" y="9"/>
              </a:cxn>
              <a:cxn ang="0">
                <a:pos x="5" y="4"/>
              </a:cxn>
              <a:cxn ang="0">
                <a:pos x="10" y="1"/>
              </a:cxn>
              <a:cxn ang="0">
                <a:pos x="11" y="0"/>
              </a:cxn>
              <a:cxn ang="0">
                <a:pos x="12" y="0"/>
              </a:cxn>
              <a:cxn ang="0">
                <a:pos x="16" y="0"/>
              </a:cxn>
            </a:cxnLst>
            <a:rect l="0" t="0" r="r" b="b"/>
            <a:pathLst>
              <a:path w="32" h="32">
                <a:moveTo>
                  <a:pt x="16" y="3"/>
                </a:moveTo>
                <a:lnTo>
                  <a:pt x="13" y="4"/>
                </a:lnTo>
                <a:lnTo>
                  <a:pt x="8" y="7"/>
                </a:lnTo>
                <a:lnTo>
                  <a:pt x="5" y="12"/>
                </a:lnTo>
                <a:lnTo>
                  <a:pt x="4" y="16"/>
                </a:lnTo>
                <a:lnTo>
                  <a:pt x="5" y="20"/>
                </a:lnTo>
                <a:lnTo>
                  <a:pt x="8" y="25"/>
                </a:lnTo>
                <a:lnTo>
                  <a:pt x="13" y="28"/>
                </a:lnTo>
                <a:lnTo>
                  <a:pt x="16" y="29"/>
                </a:lnTo>
                <a:lnTo>
                  <a:pt x="20" y="28"/>
                </a:lnTo>
                <a:lnTo>
                  <a:pt x="25" y="25"/>
                </a:lnTo>
                <a:lnTo>
                  <a:pt x="27" y="20"/>
                </a:lnTo>
                <a:lnTo>
                  <a:pt x="28" y="16"/>
                </a:lnTo>
                <a:lnTo>
                  <a:pt x="27" y="12"/>
                </a:lnTo>
                <a:lnTo>
                  <a:pt x="25" y="7"/>
                </a:lnTo>
                <a:lnTo>
                  <a:pt x="20" y="4"/>
                </a:lnTo>
                <a:lnTo>
                  <a:pt x="16" y="3"/>
                </a:lnTo>
                <a:close/>
                <a:moveTo>
                  <a:pt x="16" y="0"/>
                </a:moveTo>
                <a:lnTo>
                  <a:pt x="22" y="0"/>
                </a:lnTo>
                <a:lnTo>
                  <a:pt x="23" y="1"/>
                </a:lnTo>
                <a:lnTo>
                  <a:pt x="28" y="4"/>
                </a:lnTo>
                <a:lnTo>
                  <a:pt x="30" y="9"/>
                </a:lnTo>
                <a:lnTo>
                  <a:pt x="31" y="10"/>
                </a:lnTo>
                <a:lnTo>
                  <a:pt x="31" y="11"/>
                </a:lnTo>
                <a:lnTo>
                  <a:pt x="32" y="16"/>
                </a:lnTo>
                <a:lnTo>
                  <a:pt x="31" y="22"/>
                </a:lnTo>
                <a:lnTo>
                  <a:pt x="30" y="23"/>
                </a:lnTo>
                <a:lnTo>
                  <a:pt x="28" y="28"/>
                </a:lnTo>
                <a:lnTo>
                  <a:pt x="23" y="30"/>
                </a:lnTo>
                <a:lnTo>
                  <a:pt x="22" y="31"/>
                </a:lnTo>
                <a:lnTo>
                  <a:pt x="16" y="32"/>
                </a:lnTo>
                <a:lnTo>
                  <a:pt x="12" y="31"/>
                </a:lnTo>
                <a:lnTo>
                  <a:pt x="11" y="31"/>
                </a:lnTo>
                <a:lnTo>
                  <a:pt x="10" y="30"/>
                </a:lnTo>
                <a:lnTo>
                  <a:pt x="5" y="28"/>
                </a:lnTo>
                <a:lnTo>
                  <a:pt x="2" y="23"/>
                </a:lnTo>
                <a:lnTo>
                  <a:pt x="1" y="22"/>
                </a:lnTo>
                <a:lnTo>
                  <a:pt x="0" y="16"/>
                </a:lnTo>
                <a:lnTo>
                  <a:pt x="1" y="11"/>
                </a:lnTo>
                <a:lnTo>
                  <a:pt x="1" y="10"/>
                </a:lnTo>
                <a:lnTo>
                  <a:pt x="2" y="9"/>
                </a:lnTo>
                <a:lnTo>
                  <a:pt x="5" y="4"/>
                </a:lnTo>
                <a:lnTo>
                  <a:pt x="10" y="1"/>
                </a:lnTo>
                <a:lnTo>
                  <a:pt x="11" y="0"/>
                </a:lnTo>
                <a:lnTo>
                  <a:pt x="12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3" name="Freeform 401"/>
          <p:cNvSpPr>
            <a:spLocks/>
          </p:cNvSpPr>
          <p:nvPr/>
        </p:nvSpPr>
        <p:spPr bwMode="auto">
          <a:xfrm>
            <a:off x="7040103" y="4463067"/>
            <a:ext cx="33416" cy="32264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9" y="0"/>
              </a:cxn>
              <a:cxn ang="0">
                <a:pos x="22" y="2"/>
              </a:cxn>
              <a:cxn ang="0">
                <a:pos x="26" y="3"/>
              </a:cxn>
              <a:cxn ang="0">
                <a:pos x="28" y="6"/>
              </a:cxn>
              <a:cxn ang="0">
                <a:pos x="29" y="14"/>
              </a:cxn>
              <a:cxn ang="0">
                <a:pos x="29" y="18"/>
              </a:cxn>
              <a:cxn ang="0">
                <a:pos x="28" y="21"/>
              </a:cxn>
              <a:cxn ang="0">
                <a:pos x="26" y="24"/>
              </a:cxn>
              <a:cxn ang="0">
                <a:pos x="22" y="26"/>
              </a:cxn>
              <a:cxn ang="0">
                <a:pos x="19" y="28"/>
              </a:cxn>
              <a:cxn ang="0">
                <a:pos x="11" y="28"/>
              </a:cxn>
              <a:cxn ang="0">
                <a:pos x="5" y="24"/>
              </a:cxn>
              <a:cxn ang="0">
                <a:pos x="2" y="21"/>
              </a:cxn>
              <a:cxn ang="0">
                <a:pos x="1" y="18"/>
              </a:cxn>
              <a:cxn ang="0">
                <a:pos x="0" y="14"/>
              </a:cxn>
              <a:cxn ang="0">
                <a:pos x="2" y="6"/>
              </a:cxn>
              <a:cxn ang="0">
                <a:pos x="5" y="3"/>
              </a:cxn>
              <a:cxn ang="0">
                <a:pos x="11" y="0"/>
              </a:cxn>
            </a:cxnLst>
            <a:rect l="0" t="0" r="r" b="b"/>
            <a:pathLst>
              <a:path w="29" h="28">
                <a:moveTo>
                  <a:pt x="11" y="0"/>
                </a:moveTo>
                <a:lnTo>
                  <a:pt x="19" y="0"/>
                </a:lnTo>
                <a:lnTo>
                  <a:pt x="22" y="2"/>
                </a:lnTo>
                <a:lnTo>
                  <a:pt x="26" y="3"/>
                </a:lnTo>
                <a:lnTo>
                  <a:pt x="28" y="6"/>
                </a:lnTo>
                <a:lnTo>
                  <a:pt x="29" y="14"/>
                </a:lnTo>
                <a:lnTo>
                  <a:pt x="29" y="18"/>
                </a:lnTo>
                <a:lnTo>
                  <a:pt x="28" y="21"/>
                </a:lnTo>
                <a:lnTo>
                  <a:pt x="26" y="24"/>
                </a:lnTo>
                <a:lnTo>
                  <a:pt x="22" y="26"/>
                </a:lnTo>
                <a:lnTo>
                  <a:pt x="19" y="28"/>
                </a:lnTo>
                <a:lnTo>
                  <a:pt x="11" y="28"/>
                </a:lnTo>
                <a:lnTo>
                  <a:pt x="5" y="24"/>
                </a:lnTo>
                <a:lnTo>
                  <a:pt x="2" y="21"/>
                </a:lnTo>
                <a:lnTo>
                  <a:pt x="1" y="18"/>
                </a:lnTo>
                <a:lnTo>
                  <a:pt x="0" y="14"/>
                </a:lnTo>
                <a:lnTo>
                  <a:pt x="2" y="6"/>
                </a:lnTo>
                <a:lnTo>
                  <a:pt x="5" y="3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4" name="Freeform 402"/>
          <p:cNvSpPr>
            <a:spLocks noEditPoints="1"/>
          </p:cNvSpPr>
          <p:nvPr/>
        </p:nvSpPr>
        <p:spPr bwMode="auto">
          <a:xfrm>
            <a:off x="7038952" y="4460763"/>
            <a:ext cx="36873" cy="36873"/>
          </a:xfrm>
          <a:custGeom>
            <a:avLst/>
            <a:gdLst/>
            <a:ahLst/>
            <a:cxnLst>
              <a:cxn ang="0">
                <a:pos x="16" y="4"/>
              </a:cxn>
              <a:cxn ang="0">
                <a:pos x="12" y="4"/>
              </a:cxn>
              <a:cxn ang="0">
                <a:pos x="7" y="7"/>
              </a:cxn>
              <a:cxn ang="0">
                <a:pos x="4" y="11"/>
              </a:cxn>
              <a:cxn ang="0">
                <a:pos x="3" y="16"/>
              </a:cxn>
              <a:cxn ang="0">
                <a:pos x="4" y="20"/>
              </a:cxn>
              <a:cxn ang="0">
                <a:pos x="7" y="25"/>
              </a:cxn>
              <a:cxn ang="0">
                <a:pos x="12" y="27"/>
              </a:cxn>
              <a:cxn ang="0">
                <a:pos x="16" y="28"/>
              </a:cxn>
              <a:cxn ang="0">
                <a:pos x="20" y="27"/>
              </a:cxn>
              <a:cxn ang="0">
                <a:pos x="25" y="25"/>
              </a:cxn>
              <a:cxn ang="0">
                <a:pos x="28" y="20"/>
              </a:cxn>
              <a:cxn ang="0">
                <a:pos x="29" y="16"/>
              </a:cxn>
              <a:cxn ang="0">
                <a:pos x="28" y="11"/>
              </a:cxn>
              <a:cxn ang="0">
                <a:pos x="25" y="7"/>
              </a:cxn>
              <a:cxn ang="0">
                <a:pos x="20" y="4"/>
              </a:cxn>
              <a:cxn ang="0">
                <a:pos x="16" y="4"/>
              </a:cxn>
              <a:cxn ang="0">
                <a:pos x="16" y="0"/>
              </a:cxn>
              <a:cxn ang="0">
                <a:pos x="22" y="1"/>
              </a:cxn>
              <a:cxn ang="0">
                <a:pos x="23" y="2"/>
              </a:cxn>
              <a:cxn ang="0">
                <a:pos x="28" y="4"/>
              </a:cxn>
              <a:cxn ang="0">
                <a:pos x="30" y="8"/>
              </a:cxn>
              <a:cxn ang="0">
                <a:pos x="31" y="9"/>
              </a:cxn>
              <a:cxn ang="0">
                <a:pos x="31" y="10"/>
              </a:cxn>
              <a:cxn ang="0">
                <a:pos x="32" y="16"/>
              </a:cxn>
              <a:cxn ang="0">
                <a:pos x="31" y="22"/>
              </a:cxn>
              <a:cxn ang="0">
                <a:pos x="30" y="23"/>
              </a:cxn>
              <a:cxn ang="0">
                <a:pos x="28" y="28"/>
              </a:cxn>
              <a:cxn ang="0">
                <a:pos x="23" y="30"/>
              </a:cxn>
              <a:cxn ang="0">
                <a:pos x="22" y="31"/>
              </a:cxn>
              <a:cxn ang="0">
                <a:pos x="16" y="32"/>
              </a:cxn>
              <a:cxn ang="0">
                <a:pos x="11" y="31"/>
              </a:cxn>
              <a:cxn ang="0">
                <a:pos x="10" y="31"/>
              </a:cxn>
              <a:cxn ang="0">
                <a:pos x="9" y="30"/>
              </a:cxn>
              <a:cxn ang="0">
                <a:pos x="4" y="28"/>
              </a:cxn>
              <a:cxn ang="0">
                <a:pos x="1" y="23"/>
              </a:cxn>
              <a:cxn ang="0">
                <a:pos x="1" y="22"/>
              </a:cxn>
              <a:cxn ang="0">
                <a:pos x="0" y="16"/>
              </a:cxn>
              <a:cxn ang="0">
                <a:pos x="1" y="10"/>
              </a:cxn>
              <a:cxn ang="0">
                <a:pos x="1" y="9"/>
              </a:cxn>
              <a:cxn ang="0">
                <a:pos x="1" y="8"/>
              </a:cxn>
              <a:cxn ang="0">
                <a:pos x="4" y="4"/>
              </a:cxn>
              <a:cxn ang="0">
                <a:pos x="9" y="2"/>
              </a:cxn>
              <a:cxn ang="0">
                <a:pos x="10" y="1"/>
              </a:cxn>
              <a:cxn ang="0">
                <a:pos x="11" y="1"/>
              </a:cxn>
              <a:cxn ang="0">
                <a:pos x="16" y="0"/>
              </a:cxn>
            </a:cxnLst>
            <a:rect l="0" t="0" r="r" b="b"/>
            <a:pathLst>
              <a:path w="32" h="32">
                <a:moveTo>
                  <a:pt x="16" y="4"/>
                </a:moveTo>
                <a:lnTo>
                  <a:pt x="12" y="4"/>
                </a:lnTo>
                <a:lnTo>
                  <a:pt x="7" y="7"/>
                </a:lnTo>
                <a:lnTo>
                  <a:pt x="4" y="11"/>
                </a:lnTo>
                <a:lnTo>
                  <a:pt x="3" y="16"/>
                </a:lnTo>
                <a:lnTo>
                  <a:pt x="4" y="20"/>
                </a:lnTo>
                <a:lnTo>
                  <a:pt x="7" y="25"/>
                </a:lnTo>
                <a:lnTo>
                  <a:pt x="12" y="27"/>
                </a:lnTo>
                <a:lnTo>
                  <a:pt x="16" y="28"/>
                </a:lnTo>
                <a:lnTo>
                  <a:pt x="20" y="27"/>
                </a:lnTo>
                <a:lnTo>
                  <a:pt x="25" y="25"/>
                </a:lnTo>
                <a:lnTo>
                  <a:pt x="28" y="20"/>
                </a:lnTo>
                <a:lnTo>
                  <a:pt x="29" y="16"/>
                </a:lnTo>
                <a:lnTo>
                  <a:pt x="28" y="11"/>
                </a:lnTo>
                <a:lnTo>
                  <a:pt x="25" y="7"/>
                </a:lnTo>
                <a:lnTo>
                  <a:pt x="20" y="4"/>
                </a:lnTo>
                <a:lnTo>
                  <a:pt x="16" y="4"/>
                </a:lnTo>
                <a:close/>
                <a:moveTo>
                  <a:pt x="16" y="0"/>
                </a:moveTo>
                <a:lnTo>
                  <a:pt x="22" y="1"/>
                </a:lnTo>
                <a:lnTo>
                  <a:pt x="23" y="2"/>
                </a:lnTo>
                <a:lnTo>
                  <a:pt x="28" y="4"/>
                </a:lnTo>
                <a:lnTo>
                  <a:pt x="30" y="8"/>
                </a:lnTo>
                <a:lnTo>
                  <a:pt x="31" y="9"/>
                </a:lnTo>
                <a:lnTo>
                  <a:pt x="31" y="10"/>
                </a:lnTo>
                <a:lnTo>
                  <a:pt x="32" y="16"/>
                </a:lnTo>
                <a:lnTo>
                  <a:pt x="31" y="22"/>
                </a:lnTo>
                <a:lnTo>
                  <a:pt x="30" y="23"/>
                </a:lnTo>
                <a:lnTo>
                  <a:pt x="28" y="28"/>
                </a:lnTo>
                <a:lnTo>
                  <a:pt x="23" y="30"/>
                </a:lnTo>
                <a:lnTo>
                  <a:pt x="22" y="31"/>
                </a:lnTo>
                <a:lnTo>
                  <a:pt x="16" y="32"/>
                </a:lnTo>
                <a:lnTo>
                  <a:pt x="11" y="31"/>
                </a:lnTo>
                <a:lnTo>
                  <a:pt x="10" y="31"/>
                </a:lnTo>
                <a:lnTo>
                  <a:pt x="9" y="30"/>
                </a:lnTo>
                <a:lnTo>
                  <a:pt x="4" y="28"/>
                </a:lnTo>
                <a:lnTo>
                  <a:pt x="1" y="23"/>
                </a:lnTo>
                <a:lnTo>
                  <a:pt x="1" y="22"/>
                </a:lnTo>
                <a:lnTo>
                  <a:pt x="0" y="16"/>
                </a:lnTo>
                <a:lnTo>
                  <a:pt x="1" y="10"/>
                </a:lnTo>
                <a:lnTo>
                  <a:pt x="1" y="9"/>
                </a:lnTo>
                <a:lnTo>
                  <a:pt x="1" y="8"/>
                </a:lnTo>
                <a:lnTo>
                  <a:pt x="4" y="4"/>
                </a:lnTo>
                <a:lnTo>
                  <a:pt x="9" y="2"/>
                </a:lnTo>
                <a:lnTo>
                  <a:pt x="10" y="1"/>
                </a:lnTo>
                <a:lnTo>
                  <a:pt x="11" y="1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5" name="Freeform 403"/>
          <p:cNvSpPr>
            <a:spLocks/>
          </p:cNvSpPr>
          <p:nvPr/>
        </p:nvSpPr>
        <p:spPr bwMode="auto">
          <a:xfrm>
            <a:off x="7187595" y="4363970"/>
            <a:ext cx="33416" cy="32264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8" y="0"/>
              </a:cxn>
              <a:cxn ang="0">
                <a:pos x="21" y="2"/>
              </a:cxn>
              <a:cxn ang="0">
                <a:pos x="25" y="4"/>
              </a:cxn>
              <a:cxn ang="0">
                <a:pos x="27" y="7"/>
              </a:cxn>
              <a:cxn ang="0">
                <a:pos x="28" y="10"/>
              </a:cxn>
              <a:cxn ang="0">
                <a:pos x="29" y="14"/>
              </a:cxn>
              <a:cxn ang="0">
                <a:pos x="27" y="22"/>
              </a:cxn>
              <a:cxn ang="0">
                <a:pos x="25" y="25"/>
              </a:cxn>
              <a:cxn ang="0">
                <a:pos x="21" y="27"/>
              </a:cxn>
              <a:cxn ang="0">
                <a:pos x="18" y="28"/>
              </a:cxn>
              <a:cxn ang="0">
                <a:pos x="11" y="28"/>
              </a:cxn>
              <a:cxn ang="0">
                <a:pos x="5" y="25"/>
              </a:cxn>
              <a:cxn ang="0">
                <a:pos x="2" y="22"/>
              </a:cxn>
              <a:cxn ang="0">
                <a:pos x="0" y="14"/>
              </a:cxn>
              <a:cxn ang="0">
                <a:pos x="1" y="10"/>
              </a:cxn>
              <a:cxn ang="0">
                <a:pos x="2" y="7"/>
              </a:cxn>
              <a:cxn ang="0">
                <a:pos x="5" y="4"/>
              </a:cxn>
              <a:cxn ang="0">
                <a:pos x="11" y="0"/>
              </a:cxn>
            </a:cxnLst>
            <a:rect l="0" t="0" r="r" b="b"/>
            <a:pathLst>
              <a:path w="29" h="28">
                <a:moveTo>
                  <a:pt x="11" y="0"/>
                </a:moveTo>
                <a:lnTo>
                  <a:pt x="18" y="0"/>
                </a:lnTo>
                <a:lnTo>
                  <a:pt x="21" y="2"/>
                </a:lnTo>
                <a:lnTo>
                  <a:pt x="25" y="4"/>
                </a:lnTo>
                <a:lnTo>
                  <a:pt x="27" y="7"/>
                </a:lnTo>
                <a:lnTo>
                  <a:pt x="28" y="10"/>
                </a:lnTo>
                <a:lnTo>
                  <a:pt x="29" y="14"/>
                </a:lnTo>
                <a:lnTo>
                  <a:pt x="27" y="22"/>
                </a:lnTo>
                <a:lnTo>
                  <a:pt x="25" y="25"/>
                </a:lnTo>
                <a:lnTo>
                  <a:pt x="21" y="27"/>
                </a:lnTo>
                <a:lnTo>
                  <a:pt x="18" y="28"/>
                </a:lnTo>
                <a:lnTo>
                  <a:pt x="11" y="28"/>
                </a:lnTo>
                <a:lnTo>
                  <a:pt x="5" y="25"/>
                </a:lnTo>
                <a:lnTo>
                  <a:pt x="2" y="22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5" y="4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6" name="Freeform 404"/>
          <p:cNvSpPr>
            <a:spLocks noEditPoints="1"/>
          </p:cNvSpPr>
          <p:nvPr/>
        </p:nvSpPr>
        <p:spPr bwMode="auto">
          <a:xfrm>
            <a:off x="7185292" y="4361667"/>
            <a:ext cx="38025" cy="36873"/>
          </a:xfrm>
          <a:custGeom>
            <a:avLst/>
            <a:gdLst/>
            <a:ahLst/>
            <a:cxnLst>
              <a:cxn ang="0">
                <a:pos x="17" y="4"/>
              </a:cxn>
              <a:cxn ang="0">
                <a:pos x="13" y="5"/>
              </a:cxn>
              <a:cxn ang="0">
                <a:pos x="8" y="8"/>
              </a:cxn>
              <a:cxn ang="0">
                <a:pos x="5" y="12"/>
              </a:cxn>
              <a:cxn ang="0">
                <a:pos x="4" y="16"/>
              </a:cxn>
              <a:cxn ang="0">
                <a:pos x="5" y="21"/>
              </a:cxn>
              <a:cxn ang="0">
                <a:pos x="8" y="25"/>
              </a:cxn>
              <a:cxn ang="0">
                <a:pos x="13" y="28"/>
              </a:cxn>
              <a:cxn ang="0">
                <a:pos x="17" y="29"/>
              </a:cxn>
              <a:cxn ang="0">
                <a:pos x="20" y="28"/>
              </a:cxn>
              <a:cxn ang="0">
                <a:pos x="25" y="25"/>
              </a:cxn>
              <a:cxn ang="0">
                <a:pos x="28" y="21"/>
              </a:cxn>
              <a:cxn ang="0">
                <a:pos x="29" y="16"/>
              </a:cxn>
              <a:cxn ang="0">
                <a:pos x="28" y="12"/>
              </a:cxn>
              <a:cxn ang="0">
                <a:pos x="25" y="8"/>
              </a:cxn>
              <a:cxn ang="0">
                <a:pos x="20" y="5"/>
              </a:cxn>
              <a:cxn ang="0">
                <a:pos x="17" y="4"/>
              </a:cxn>
              <a:cxn ang="0">
                <a:pos x="17" y="0"/>
              </a:cxn>
              <a:cxn ang="0">
                <a:pos x="22" y="1"/>
              </a:cxn>
              <a:cxn ang="0">
                <a:pos x="23" y="2"/>
              </a:cxn>
              <a:cxn ang="0">
                <a:pos x="28" y="5"/>
              </a:cxn>
              <a:cxn ang="0">
                <a:pos x="31" y="9"/>
              </a:cxn>
              <a:cxn ang="0">
                <a:pos x="32" y="10"/>
              </a:cxn>
              <a:cxn ang="0">
                <a:pos x="32" y="11"/>
              </a:cxn>
              <a:cxn ang="0">
                <a:pos x="33" y="16"/>
              </a:cxn>
              <a:cxn ang="0">
                <a:pos x="32" y="23"/>
              </a:cxn>
              <a:cxn ang="0">
                <a:pos x="31" y="24"/>
              </a:cxn>
              <a:cxn ang="0">
                <a:pos x="28" y="28"/>
              </a:cxn>
              <a:cxn ang="0">
                <a:pos x="23" y="30"/>
              </a:cxn>
              <a:cxn ang="0">
                <a:pos x="22" y="31"/>
              </a:cxn>
              <a:cxn ang="0">
                <a:pos x="17" y="32"/>
              </a:cxn>
              <a:cxn ang="0">
                <a:pos x="12" y="31"/>
              </a:cxn>
              <a:cxn ang="0">
                <a:pos x="11" y="31"/>
              </a:cxn>
              <a:cxn ang="0">
                <a:pos x="10" y="30"/>
              </a:cxn>
              <a:cxn ang="0">
                <a:pos x="5" y="28"/>
              </a:cxn>
              <a:cxn ang="0">
                <a:pos x="2" y="24"/>
              </a:cxn>
              <a:cxn ang="0">
                <a:pos x="1" y="23"/>
              </a:cxn>
              <a:cxn ang="0">
                <a:pos x="0" y="16"/>
              </a:cxn>
              <a:cxn ang="0">
                <a:pos x="1" y="11"/>
              </a:cxn>
              <a:cxn ang="0">
                <a:pos x="1" y="10"/>
              </a:cxn>
              <a:cxn ang="0">
                <a:pos x="2" y="9"/>
              </a:cxn>
              <a:cxn ang="0">
                <a:pos x="5" y="5"/>
              </a:cxn>
              <a:cxn ang="0">
                <a:pos x="10" y="2"/>
              </a:cxn>
              <a:cxn ang="0">
                <a:pos x="11" y="1"/>
              </a:cxn>
              <a:cxn ang="0">
                <a:pos x="12" y="1"/>
              </a:cxn>
              <a:cxn ang="0">
                <a:pos x="17" y="0"/>
              </a:cxn>
            </a:cxnLst>
            <a:rect l="0" t="0" r="r" b="b"/>
            <a:pathLst>
              <a:path w="33" h="32">
                <a:moveTo>
                  <a:pt x="17" y="4"/>
                </a:moveTo>
                <a:lnTo>
                  <a:pt x="13" y="5"/>
                </a:lnTo>
                <a:lnTo>
                  <a:pt x="8" y="8"/>
                </a:lnTo>
                <a:lnTo>
                  <a:pt x="5" y="12"/>
                </a:lnTo>
                <a:lnTo>
                  <a:pt x="4" y="16"/>
                </a:lnTo>
                <a:lnTo>
                  <a:pt x="5" y="21"/>
                </a:lnTo>
                <a:lnTo>
                  <a:pt x="8" y="25"/>
                </a:lnTo>
                <a:lnTo>
                  <a:pt x="13" y="28"/>
                </a:lnTo>
                <a:lnTo>
                  <a:pt x="17" y="29"/>
                </a:lnTo>
                <a:lnTo>
                  <a:pt x="20" y="28"/>
                </a:lnTo>
                <a:lnTo>
                  <a:pt x="25" y="25"/>
                </a:lnTo>
                <a:lnTo>
                  <a:pt x="28" y="21"/>
                </a:lnTo>
                <a:lnTo>
                  <a:pt x="29" y="16"/>
                </a:lnTo>
                <a:lnTo>
                  <a:pt x="28" y="12"/>
                </a:lnTo>
                <a:lnTo>
                  <a:pt x="25" y="8"/>
                </a:lnTo>
                <a:lnTo>
                  <a:pt x="20" y="5"/>
                </a:lnTo>
                <a:lnTo>
                  <a:pt x="17" y="4"/>
                </a:lnTo>
                <a:close/>
                <a:moveTo>
                  <a:pt x="17" y="0"/>
                </a:moveTo>
                <a:lnTo>
                  <a:pt x="22" y="1"/>
                </a:lnTo>
                <a:lnTo>
                  <a:pt x="23" y="2"/>
                </a:lnTo>
                <a:lnTo>
                  <a:pt x="28" y="5"/>
                </a:lnTo>
                <a:lnTo>
                  <a:pt x="31" y="9"/>
                </a:lnTo>
                <a:lnTo>
                  <a:pt x="32" y="10"/>
                </a:lnTo>
                <a:lnTo>
                  <a:pt x="32" y="11"/>
                </a:lnTo>
                <a:lnTo>
                  <a:pt x="33" y="16"/>
                </a:lnTo>
                <a:lnTo>
                  <a:pt x="32" y="23"/>
                </a:lnTo>
                <a:lnTo>
                  <a:pt x="31" y="24"/>
                </a:lnTo>
                <a:lnTo>
                  <a:pt x="28" y="28"/>
                </a:lnTo>
                <a:lnTo>
                  <a:pt x="23" y="30"/>
                </a:lnTo>
                <a:lnTo>
                  <a:pt x="22" y="31"/>
                </a:lnTo>
                <a:lnTo>
                  <a:pt x="17" y="32"/>
                </a:lnTo>
                <a:lnTo>
                  <a:pt x="12" y="31"/>
                </a:lnTo>
                <a:lnTo>
                  <a:pt x="11" y="31"/>
                </a:lnTo>
                <a:lnTo>
                  <a:pt x="10" y="30"/>
                </a:lnTo>
                <a:lnTo>
                  <a:pt x="5" y="28"/>
                </a:lnTo>
                <a:lnTo>
                  <a:pt x="2" y="24"/>
                </a:lnTo>
                <a:lnTo>
                  <a:pt x="1" y="23"/>
                </a:lnTo>
                <a:lnTo>
                  <a:pt x="0" y="16"/>
                </a:lnTo>
                <a:lnTo>
                  <a:pt x="1" y="11"/>
                </a:lnTo>
                <a:lnTo>
                  <a:pt x="1" y="10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7" name="Freeform 405"/>
          <p:cNvSpPr>
            <a:spLocks/>
          </p:cNvSpPr>
          <p:nvPr/>
        </p:nvSpPr>
        <p:spPr bwMode="auto">
          <a:xfrm>
            <a:off x="6795820" y="4068986"/>
            <a:ext cx="32264" cy="33416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8" y="1"/>
              </a:cxn>
              <a:cxn ang="0">
                <a:pos x="21" y="2"/>
              </a:cxn>
              <a:cxn ang="0">
                <a:pos x="24" y="4"/>
              </a:cxn>
              <a:cxn ang="0">
                <a:pos x="26" y="8"/>
              </a:cxn>
              <a:cxn ang="0">
                <a:pos x="28" y="11"/>
              </a:cxn>
              <a:cxn ang="0">
                <a:pos x="28" y="18"/>
              </a:cxn>
              <a:cxn ang="0">
                <a:pos x="24" y="24"/>
              </a:cxn>
              <a:cxn ang="0">
                <a:pos x="21" y="27"/>
              </a:cxn>
              <a:cxn ang="0">
                <a:pos x="18" y="28"/>
              </a:cxn>
              <a:cxn ang="0">
                <a:pos x="14" y="29"/>
              </a:cxn>
              <a:cxn ang="0">
                <a:pos x="10" y="28"/>
              </a:cxn>
              <a:cxn ang="0">
                <a:pos x="6" y="26"/>
              </a:cxn>
              <a:cxn ang="0">
                <a:pos x="3" y="23"/>
              </a:cxn>
              <a:cxn ang="0">
                <a:pos x="1" y="19"/>
              </a:cxn>
              <a:cxn ang="0">
                <a:pos x="0" y="15"/>
              </a:cxn>
              <a:cxn ang="0">
                <a:pos x="1" y="10"/>
              </a:cxn>
              <a:cxn ang="0">
                <a:pos x="3" y="6"/>
              </a:cxn>
              <a:cxn ang="0">
                <a:pos x="6" y="3"/>
              </a:cxn>
              <a:cxn ang="0">
                <a:pos x="10" y="1"/>
              </a:cxn>
              <a:cxn ang="0">
                <a:pos x="14" y="0"/>
              </a:cxn>
            </a:cxnLst>
            <a:rect l="0" t="0" r="r" b="b"/>
            <a:pathLst>
              <a:path w="28" h="29">
                <a:moveTo>
                  <a:pt x="14" y="0"/>
                </a:moveTo>
                <a:lnTo>
                  <a:pt x="18" y="1"/>
                </a:lnTo>
                <a:lnTo>
                  <a:pt x="21" y="2"/>
                </a:lnTo>
                <a:lnTo>
                  <a:pt x="24" y="4"/>
                </a:lnTo>
                <a:lnTo>
                  <a:pt x="26" y="8"/>
                </a:lnTo>
                <a:lnTo>
                  <a:pt x="28" y="11"/>
                </a:lnTo>
                <a:lnTo>
                  <a:pt x="28" y="18"/>
                </a:lnTo>
                <a:lnTo>
                  <a:pt x="24" y="24"/>
                </a:lnTo>
                <a:lnTo>
                  <a:pt x="21" y="27"/>
                </a:lnTo>
                <a:lnTo>
                  <a:pt x="18" y="28"/>
                </a:lnTo>
                <a:lnTo>
                  <a:pt x="14" y="29"/>
                </a:lnTo>
                <a:lnTo>
                  <a:pt x="10" y="28"/>
                </a:lnTo>
                <a:lnTo>
                  <a:pt x="6" y="26"/>
                </a:lnTo>
                <a:lnTo>
                  <a:pt x="3" y="23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3" y="6"/>
                </a:lnTo>
                <a:lnTo>
                  <a:pt x="6" y="3"/>
                </a:lnTo>
                <a:lnTo>
                  <a:pt x="10" y="1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9" name="Freeform 407"/>
          <p:cNvSpPr>
            <a:spLocks noEditPoints="1"/>
          </p:cNvSpPr>
          <p:nvPr/>
        </p:nvSpPr>
        <p:spPr bwMode="auto">
          <a:xfrm>
            <a:off x="6793516" y="4066683"/>
            <a:ext cx="36873" cy="38025"/>
          </a:xfrm>
          <a:custGeom>
            <a:avLst/>
            <a:gdLst/>
            <a:ahLst/>
            <a:cxnLst>
              <a:cxn ang="0">
                <a:pos x="16" y="4"/>
              </a:cxn>
              <a:cxn ang="0">
                <a:pos x="13" y="5"/>
              </a:cxn>
              <a:cxn ang="0">
                <a:pos x="8" y="8"/>
              </a:cxn>
              <a:cxn ang="0">
                <a:pos x="5" y="13"/>
              </a:cxn>
              <a:cxn ang="0">
                <a:pos x="4" y="17"/>
              </a:cxn>
              <a:cxn ang="0">
                <a:pos x="5" y="20"/>
              </a:cxn>
              <a:cxn ang="0">
                <a:pos x="8" y="25"/>
              </a:cxn>
              <a:cxn ang="0">
                <a:pos x="13" y="28"/>
              </a:cxn>
              <a:cxn ang="0">
                <a:pos x="16" y="29"/>
              </a:cxn>
              <a:cxn ang="0">
                <a:pos x="20" y="28"/>
              </a:cxn>
              <a:cxn ang="0">
                <a:pos x="25" y="25"/>
              </a:cxn>
              <a:cxn ang="0">
                <a:pos x="27" y="20"/>
              </a:cxn>
              <a:cxn ang="0">
                <a:pos x="28" y="17"/>
              </a:cxn>
              <a:cxn ang="0">
                <a:pos x="27" y="13"/>
              </a:cxn>
              <a:cxn ang="0">
                <a:pos x="25" y="8"/>
              </a:cxn>
              <a:cxn ang="0">
                <a:pos x="20" y="5"/>
              </a:cxn>
              <a:cxn ang="0">
                <a:pos x="16" y="4"/>
              </a:cxn>
              <a:cxn ang="0">
                <a:pos x="16" y="0"/>
              </a:cxn>
              <a:cxn ang="0">
                <a:pos x="22" y="1"/>
              </a:cxn>
              <a:cxn ang="0">
                <a:pos x="23" y="2"/>
              </a:cxn>
              <a:cxn ang="0">
                <a:pos x="28" y="5"/>
              </a:cxn>
              <a:cxn ang="0">
                <a:pos x="30" y="10"/>
              </a:cxn>
              <a:cxn ang="0">
                <a:pos x="31" y="11"/>
              </a:cxn>
              <a:cxn ang="0">
                <a:pos x="31" y="12"/>
              </a:cxn>
              <a:cxn ang="0">
                <a:pos x="32" y="17"/>
              </a:cxn>
              <a:cxn ang="0">
                <a:pos x="31" y="22"/>
              </a:cxn>
              <a:cxn ang="0">
                <a:pos x="30" y="23"/>
              </a:cxn>
              <a:cxn ang="0">
                <a:pos x="28" y="28"/>
              </a:cxn>
              <a:cxn ang="0">
                <a:pos x="23" y="31"/>
              </a:cxn>
              <a:cxn ang="0">
                <a:pos x="22" y="32"/>
              </a:cxn>
              <a:cxn ang="0">
                <a:pos x="16" y="33"/>
              </a:cxn>
              <a:cxn ang="0">
                <a:pos x="12" y="32"/>
              </a:cxn>
              <a:cxn ang="0">
                <a:pos x="11" y="32"/>
              </a:cxn>
              <a:cxn ang="0">
                <a:pos x="10" y="31"/>
              </a:cxn>
              <a:cxn ang="0">
                <a:pos x="5" y="28"/>
              </a:cxn>
              <a:cxn ang="0">
                <a:pos x="2" y="23"/>
              </a:cxn>
              <a:cxn ang="0">
                <a:pos x="1" y="22"/>
              </a:cxn>
              <a:cxn ang="0">
                <a:pos x="0" y="17"/>
              </a:cxn>
              <a:cxn ang="0">
                <a:pos x="1" y="12"/>
              </a:cxn>
              <a:cxn ang="0">
                <a:pos x="1" y="11"/>
              </a:cxn>
              <a:cxn ang="0">
                <a:pos x="2" y="10"/>
              </a:cxn>
              <a:cxn ang="0">
                <a:pos x="5" y="5"/>
              </a:cxn>
              <a:cxn ang="0">
                <a:pos x="10" y="2"/>
              </a:cxn>
              <a:cxn ang="0">
                <a:pos x="11" y="1"/>
              </a:cxn>
              <a:cxn ang="0">
                <a:pos x="12" y="1"/>
              </a:cxn>
              <a:cxn ang="0">
                <a:pos x="16" y="0"/>
              </a:cxn>
            </a:cxnLst>
            <a:rect l="0" t="0" r="r" b="b"/>
            <a:pathLst>
              <a:path w="32" h="33">
                <a:moveTo>
                  <a:pt x="16" y="4"/>
                </a:moveTo>
                <a:lnTo>
                  <a:pt x="13" y="5"/>
                </a:lnTo>
                <a:lnTo>
                  <a:pt x="8" y="8"/>
                </a:lnTo>
                <a:lnTo>
                  <a:pt x="5" y="13"/>
                </a:lnTo>
                <a:lnTo>
                  <a:pt x="4" y="17"/>
                </a:lnTo>
                <a:lnTo>
                  <a:pt x="5" y="20"/>
                </a:lnTo>
                <a:lnTo>
                  <a:pt x="8" y="25"/>
                </a:lnTo>
                <a:lnTo>
                  <a:pt x="13" y="28"/>
                </a:lnTo>
                <a:lnTo>
                  <a:pt x="16" y="29"/>
                </a:lnTo>
                <a:lnTo>
                  <a:pt x="20" y="28"/>
                </a:lnTo>
                <a:lnTo>
                  <a:pt x="25" y="25"/>
                </a:lnTo>
                <a:lnTo>
                  <a:pt x="27" y="20"/>
                </a:lnTo>
                <a:lnTo>
                  <a:pt x="28" y="17"/>
                </a:lnTo>
                <a:lnTo>
                  <a:pt x="27" y="13"/>
                </a:lnTo>
                <a:lnTo>
                  <a:pt x="25" y="8"/>
                </a:lnTo>
                <a:lnTo>
                  <a:pt x="20" y="5"/>
                </a:lnTo>
                <a:lnTo>
                  <a:pt x="16" y="4"/>
                </a:lnTo>
                <a:close/>
                <a:moveTo>
                  <a:pt x="16" y="0"/>
                </a:moveTo>
                <a:lnTo>
                  <a:pt x="22" y="1"/>
                </a:lnTo>
                <a:lnTo>
                  <a:pt x="23" y="2"/>
                </a:lnTo>
                <a:lnTo>
                  <a:pt x="28" y="5"/>
                </a:lnTo>
                <a:lnTo>
                  <a:pt x="30" y="10"/>
                </a:lnTo>
                <a:lnTo>
                  <a:pt x="31" y="11"/>
                </a:lnTo>
                <a:lnTo>
                  <a:pt x="31" y="12"/>
                </a:lnTo>
                <a:lnTo>
                  <a:pt x="32" y="17"/>
                </a:lnTo>
                <a:lnTo>
                  <a:pt x="31" y="22"/>
                </a:lnTo>
                <a:lnTo>
                  <a:pt x="30" y="23"/>
                </a:lnTo>
                <a:lnTo>
                  <a:pt x="28" y="28"/>
                </a:lnTo>
                <a:lnTo>
                  <a:pt x="23" y="31"/>
                </a:lnTo>
                <a:lnTo>
                  <a:pt x="22" y="32"/>
                </a:lnTo>
                <a:lnTo>
                  <a:pt x="16" y="33"/>
                </a:lnTo>
                <a:lnTo>
                  <a:pt x="12" y="32"/>
                </a:lnTo>
                <a:lnTo>
                  <a:pt x="11" y="32"/>
                </a:lnTo>
                <a:lnTo>
                  <a:pt x="10" y="31"/>
                </a:lnTo>
                <a:lnTo>
                  <a:pt x="5" y="28"/>
                </a:lnTo>
                <a:lnTo>
                  <a:pt x="2" y="23"/>
                </a:lnTo>
                <a:lnTo>
                  <a:pt x="1" y="22"/>
                </a:lnTo>
                <a:lnTo>
                  <a:pt x="0" y="17"/>
                </a:lnTo>
                <a:lnTo>
                  <a:pt x="1" y="12"/>
                </a:lnTo>
                <a:lnTo>
                  <a:pt x="1" y="11"/>
                </a:lnTo>
                <a:lnTo>
                  <a:pt x="2" y="10"/>
                </a:lnTo>
                <a:lnTo>
                  <a:pt x="5" y="5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0" name="Freeform 408"/>
          <p:cNvSpPr>
            <a:spLocks/>
          </p:cNvSpPr>
          <p:nvPr/>
        </p:nvSpPr>
        <p:spPr bwMode="auto">
          <a:xfrm>
            <a:off x="6452439" y="4363971"/>
            <a:ext cx="32264" cy="32264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8" y="0"/>
              </a:cxn>
              <a:cxn ang="0">
                <a:pos x="21" y="2"/>
              </a:cxn>
              <a:cxn ang="0">
                <a:pos x="25" y="4"/>
              </a:cxn>
              <a:cxn ang="0">
                <a:pos x="26" y="7"/>
              </a:cxn>
              <a:cxn ang="0">
                <a:pos x="27" y="10"/>
              </a:cxn>
              <a:cxn ang="0">
                <a:pos x="28" y="14"/>
              </a:cxn>
              <a:cxn ang="0">
                <a:pos x="26" y="22"/>
              </a:cxn>
              <a:cxn ang="0">
                <a:pos x="25" y="25"/>
              </a:cxn>
              <a:cxn ang="0">
                <a:pos x="21" y="27"/>
              </a:cxn>
              <a:cxn ang="0">
                <a:pos x="18" y="28"/>
              </a:cxn>
              <a:cxn ang="0">
                <a:pos x="10" y="28"/>
              </a:cxn>
              <a:cxn ang="0">
                <a:pos x="4" y="25"/>
              </a:cxn>
              <a:cxn ang="0">
                <a:pos x="2" y="22"/>
              </a:cxn>
              <a:cxn ang="0">
                <a:pos x="0" y="18"/>
              </a:cxn>
              <a:cxn ang="0">
                <a:pos x="0" y="14"/>
              </a:cxn>
              <a:cxn ang="0">
                <a:pos x="1" y="9"/>
              </a:cxn>
              <a:cxn ang="0">
                <a:pos x="3" y="6"/>
              </a:cxn>
              <a:cxn ang="0">
                <a:pos x="6" y="3"/>
              </a:cxn>
              <a:cxn ang="0">
                <a:pos x="9" y="1"/>
              </a:cxn>
              <a:cxn ang="0">
                <a:pos x="14" y="0"/>
              </a:cxn>
            </a:cxnLst>
            <a:rect l="0" t="0" r="r" b="b"/>
            <a:pathLst>
              <a:path w="28" h="28">
                <a:moveTo>
                  <a:pt x="14" y="0"/>
                </a:moveTo>
                <a:lnTo>
                  <a:pt x="18" y="0"/>
                </a:lnTo>
                <a:lnTo>
                  <a:pt x="21" y="2"/>
                </a:lnTo>
                <a:lnTo>
                  <a:pt x="25" y="4"/>
                </a:lnTo>
                <a:lnTo>
                  <a:pt x="26" y="7"/>
                </a:lnTo>
                <a:lnTo>
                  <a:pt x="27" y="10"/>
                </a:lnTo>
                <a:lnTo>
                  <a:pt x="28" y="14"/>
                </a:lnTo>
                <a:lnTo>
                  <a:pt x="26" y="22"/>
                </a:lnTo>
                <a:lnTo>
                  <a:pt x="25" y="25"/>
                </a:lnTo>
                <a:lnTo>
                  <a:pt x="21" y="27"/>
                </a:lnTo>
                <a:lnTo>
                  <a:pt x="18" y="28"/>
                </a:lnTo>
                <a:lnTo>
                  <a:pt x="10" y="28"/>
                </a:lnTo>
                <a:lnTo>
                  <a:pt x="4" y="25"/>
                </a:lnTo>
                <a:lnTo>
                  <a:pt x="2" y="22"/>
                </a:lnTo>
                <a:lnTo>
                  <a:pt x="0" y="18"/>
                </a:lnTo>
                <a:lnTo>
                  <a:pt x="0" y="14"/>
                </a:lnTo>
                <a:lnTo>
                  <a:pt x="1" y="9"/>
                </a:lnTo>
                <a:lnTo>
                  <a:pt x="3" y="6"/>
                </a:lnTo>
                <a:lnTo>
                  <a:pt x="6" y="3"/>
                </a:lnTo>
                <a:lnTo>
                  <a:pt x="9" y="1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" name="Freeform 409"/>
          <p:cNvSpPr>
            <a:spLocks noEditPoints="1"/>
          </p:cNvSpPr>
          <p:nvPr/>
        </p:nvSpPr>
        <p:spPr bwMode="auto">
          <a:xfrm>
            <a:off x="6450136" y="4361667"/>
            <a:ext cx="36873" cy="36873"/>
          </a:xfrm>
          <a:custGeom>
            <a:avLst/>
            <a:gdLst/>
            <a:ahLst/>
            <a:cxnLst>
              <a:cxn ang="0">
                <a:pos x="16" y="4"/>
              </a:cxn>
              <a:cxn ang="0">
                <a:pos x="12" y="5"/>
              </a:cxn>
              <a:cxn ang="0">
                <a:pos x="8" y="8"/>
              </a:cxn>
              <a:cxn ang="0">
                <a:pos x="5" y="12"/>
              </a:cxn>
              <a:cxn ang="0">
                <a:pos x="4" y="16"/>
              </a:cxn>
              <a:cxn ang="0">
                <a:pos x="5" y="21"/>
              </a:cxn>
              <a:cxn ang="0">
                <a:pos x="8" y="25"/>
              </a:cxn>
              <a:cxn ang="0">
                <a:pos x="12" y="28"/>
              </a:cxn>
              <a:cxn ang="0">
                <a:pos x="16" y="29"/>
              </a:cxn>
              <a:cxn ang="0">
                <a:pos x="20" y="28"/>
              </a:cxn>
              <a:cxn ang="0">
                <a:pos x="25" y="25"/>
              </a:cxn>
              <a:cxn ang="0">
                <a:pos x="27" y="21"/>
              </a:cxn>
              <a:cxn ang="0">
                <a:pos x="28" y="16"/>
              </a:cxn>
              <a:cxn ang="0">
                <a:pos x="27" y="12"/>
              </a:cxn>
              <a:cxn ang="0">
                <a:pos x="25" y="8"/>
              </a:cxn>
              <a:cxn ang="0">
                <a:pos x="20" y="5"/>
              </a:cxn>
              <a:cxn ang="0">
                <a:pos x="16" y="4"/>
              </a:cxn>
              <a:cxn ang="0">
                <a:pos x="16" y="0"/>
              </a:cxn>
              <a:cxn ang="0">
                <a:pos x="22" y="1"/>
              </a:cxn>
              <a:cxn ang="0">
                <a:pos x="23" y="2"/>
              </a:cxn>
              <a:cxn ang="0">
                <a:pos x="27" y="5"/>
              </a:cxn>
              <a:cxn ang="0">
                <a:pos x="30" y="9"/>
              </a:cxn>
              <a:cxn ang="0">
                <a:pos x="31" y="10"/>
              </a:cxn>
              <a:cxn ang="0">
                <a:pos x="31" y="11"/>
              </a:cxn>
              <a:cxn ang="0">
                <a:pos x="32" y="16"/>
              </a:cxn>
              <a:cxn ang="0">
                <a:pos x="31" y="23"/>
              </a:cxn>
              <a:cxn ang="0">
                <a:pos x="30" y="24"/>
              </a:cxn>
              <a:cxn ang="0">
                <a:pos x="27" y="28"/>
              </a:cxn>
              <a:cxn ang="0">
                <a:pos x="23" y="30"/>
              </a:cxn>
              <a:cxn ang="0">
                <a:pos x="22" y="31"/>
              </a:cxn>
              <a:cxn ang="0">
                <a:pos x="16" y="32"/>
              </a:cxn>
              <a:cxn ang="0">
                <a:pos x="11" y="31"/>
              </a:cxn>
              <a:cxn ang="0">
                <a:pos x="10" y="31"/>
              </a:cxn>
              <a:cxn ang="0">
                <a:pos x="9" y="30"/>
              </a:cxn>
              <a:cxn ang="0">
                <a:pos x="5" y="28"/>
              </a:cxn>
              <a:cxn ang="0">
                <a:pos x="2" y="24"/>
              </a:cxn>
              <a:cxn ang="0">
                <a:pos x="1" y="23"/>
              </a:cxn>
              <a:cxn ang="0">
                <a:pos x="0" y="16"/>
              </a:cxn>
              <a:cxn ang="0">
                <a:pos x="1" y="11"/>
              </a:cxn>
              <a:cxn ang="0">
                <a:pos x="1" y="10"/>
              </a:cxn>
              <a:cxn ang="0">
                <a:pos x="2" y="9"/>
              </a:cxn>
              <a:cxn ang="0">
                <a:pos x="5" y="5"/>
              </a:cxn>
              <a:cxn ang="0">
                <a:pos x="9" y="2"/>
              </a:cxn>
              <a:cxn ang="0">
                <a:pos x="10" y="1"/>
              </a:cxn>
              <a:cxn ang="0">
                <a:pos x="11" y="1"/>
              </a:cxn>
              <a:cxn ang="0">
                <a:pos x="16" y="0"/>
              </a:cxn>
            </a:cxnLst>
            <a:rect l="0" t="0" r="r" b="b"/>
            <a:pathLst>
              <a:path w="32" h="32">
                <a:moveTo>
                  <a:pt x="16" y="4"/>
                </a:moveTo>
                <a:lnTo>
                  <a:pt x="12" y="5"/>
                </a:lnTo>
                <a:lnTo>
                  <a:pt x="8" y="8"/>
                </a:lnTo>
                <a:lnTo>
                  <a:pt x="5" y="12"/>
                </a:lnTo>
                <a:lnTo>
                  <a:pt x="4" y="16"/>
                </a:lnTo>
                <a:lnTo>
                  <a:pt x="5" y="21"/>
                </a:lnTo>
                <a:lnTo>
                  <a:pt x="8" y="25"/>
                </a:lnTo>
                <a:lnTo>
                  <a:pt x="12" y="28"/>
                </a:lnTo>
                <a:lnTo>
                  <a:pt x="16" y="29"/>
                </a:lnTo>
                <a:lnTo>
                  <a:pt x="20" y="28"/>
                </a:lnTo>
                <a:lnTo>
                  <a:pt x="25" y="25"/>
                </a:lnTo>
                <a:lnTo>
                  <a:pt x="27" y="21"/>
                </a:lnTo>
                <a:lnTo>
                  <a:pt x="28" y="16"/>
                </a:lnTo>
                <a:lnTo>
                  <a:pt x="27" y="12"/>
                </a:lnTo>
                <a:lnTo>
                  <a:pt x="25" y="8"/>
                </a:lnTo>
                <a:lnTo>
                  <a:pt x="20" y="5"/>
                </a:lnTo>
                <a:lnTo>
                  <a:pt x="16" y="4"/>
                </a:lnTo>
                <a:close/>
                <a:moveTo>
                  <a:pt x="16" y="0"/>
                </a:moveTo>
                <a:lnTo>
                  <a:pt x="22" y="1"/>
                </a:lnTo>
                <a:lnTo>
                  <a:pt x="23" y="2"/>
                </a:lnTo>
                <a:lnTo>
                  <a:pt x="27" y="5"/>
                </a:lnTo>
                <a:lnTo>
                  <a:pt x="30" y="9"/>
                </a:lnTo>
                <a:lnTo>
                  <a:pt x="31" y="10"/>
                </a:lnTo>
                <a:lnTo>
                  <a:pt x="31" y="11"/>
                </a:lnTo>
                <a:lnTo>
                  <a:pt x="32" y="16"/>
                </a:lnTo>
                <a:lnTo>
                  <a:pt x="31" y="23"/>
                </a:lnTo>
                <a:lnTo>
                  <a:pt x="30" y="24"/>
                </a:lnTo>
                <a:lnTo>
                  <a:pt x="27" y="28"/>
                </a:lnTo>
                <a:lnTo>
                  <a:pt x="23" y="30"/>
                </a:lnTo>
                <a:lnTo>
                  <a:pt x="22" y="31"/>
                </a:lnTo>
                <a:lnTo>
                  <a:pt x="16" y="32"/>
                </a:lnTo>
                <a:lnTo>
                  <a:pt x="11" y="31"/>
                </a:lnTo>
                <a:lnTo>
                  <a:pt x="10" y="31"/>
                </a:lnTo>
                <a:lnTo>
                  <a:pt x="9" y="30"/>
                </a:lnTo>
                <a:lnTo>
                  <a:pt x="5" y="28"/>
                </a:lnTo>
                <a:lnTo>
                  <a:pt x="2" y="24"/>
                </a:lnTo>
                <a:lnTo>
                  <a:pt x="1" y="23"/>
                </a:lnTo>
                <a:lnTo>
                  <a:pt x="0" y="16"/>
                </a:lnTo>
                <a:lnTo>
                  <a:pt x="1" y="11"/>
                </a:lnTo>
                <a:lnTo>
                  <a:pt x="1" y="10"/>
                </a:lnTo>
                <a:lnTo>
                  <a:pt x="2" y="9"/>
                </a:lnTo>
                <a:lnTo>
                  <a:pt x="5" y="5"/>
                </a:lnTo>
                <a:lnTo>
                  <a:pt x="9" y="2"/>
                </a:lnTo>
                <a:lnTo>
                  <a:pt x="10" y="1"/>
                </a:lnTo>
                <a:lnTo>
                  <a:pt x="11" y="1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" name="Freeform 410"/>
          <p:cNvSpPr>
            <a:spLocks/>
          </p:cNvSpPr>
          <p:nvPr/>
        </p:nvSpPr>
        <p:spPr bwMode="auto">
          <a:xfrm>
            <a:off x="6011115" y="4068986"/>
            <a:ext cx="32264" cy="33416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8" y="1"/>
              </a:cxn>
              <a:cxn ang="0">
                <a:pos x="21" y="2"/>
              </a:cxn>
              <a:cxn ang="0">
                <a:pos x="24" y="4"/>
              </a:cxn>
              <a:cxn ang="0">
                <a:pos x="26" y="8"/>
              </a:cxn>
              <a:cxn ang="0">
                <a:pos x="28" y="11"/>
              </a:cxn>
              <a:cxn ang="0">
                <a:pos x="28" y="18"/>
              </a:cxn>
              <a:cxn ang="0">
                <a:pos x="24" y="24"/>
              </a:cxn>
              <a:cxn ang="0">
                <a:pos x="21" y="27"/>
              </a:cxn>
              <a:cxn ang="0">
                <a:pos x="18" y="28"/>
              </a:cxn>
              <a:cxn ang="0">
                <a:pos x="14" y="29"/>
              </a:cxn>
              <a:cxn ang="0">
                <a:pos x="7" y="27"/>
              </a:cxn>
              <a:cxn ang="0">
                <a:pos x="4" y="24"/>
              </a:cxn>
              <a:cxn ang="0">
                <a:pos x="0" y="18"/>
              </a:cxn>
              <a:cxn ang="0">
                <a:pos x="0" y="11"/>
              </a:cxn>
              <a:cxn ang="0">
                <a:pos x="2" y="8"/>
              </a:cxn>
              <a:cxn ang="0">
                <a:pos x="4" y="4"/>
              </a:cxn>
              <a:cxn ang="0">
                <a:pos x="7" y="2"/>
              </a:cxn>
              <a:cxn ang="0">
                <a:pos x="14" y="0"/>
              </a:cxn>
            </a:cxnLst>
            <a:rect l="0" t="0" r="r" b="b"/>
            <a:pathLst>
              <a:path w="28" h="29">
                <a:moveTo>
                  <a:pt x="14" y="0"/>
                </a:moveTo>
                <a:lnTo>
                  <a:pt x="18" y="1"/>
                </a:lnTo>
                <a:lnTo>
                  <a:pt x="21" y="2"/>
                </a:lnTo>
                <a:lnTo>
                  <a:pt x="24" y="4"/>
                </a:lnTo>
                <a:lnTo>
                  <a:pt x="26" y="8"/>
                </a:lnTo>
                <a:lnTo>
                  <a:pt x="28" y="11"/>
                </a:lnTo>
                <a:lnTo>
                  <a:pt x="28" y="18"/>
                </a:lnTo>
                <a:lnTo>
                  <a:pt x="24" y="24"/>
                </a:lnTo>
                <a:lnTo>
                  <a:pt x="21" y="27"/>
                </a:lnTo>
                <a:lnTo>
                  <a:pt x="18" y="28"/>
                </a:lnTo>
                <a:lnTo>
                  <a:pt x="14" y="29"/>
                </a:lnTo>
                <a:lnTo>
                  <a:pt x="7" y="27"/>
                </a:lnTo>
                <a:lnTo>
                  <a:pt x="4" y="24"/>
                </a:lnTo>
                <a:lnTo>
                  <a:pt x="0" y="18"/>
                </a:lnTo>
                <a:lnTo>
                  <a:pt x="0" y="11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" name="Freeform 411"/>
          <p:cNvSpPr>
            <a:spLocks noEditPoints="1"/>
          </p:cNvSpPr>
          <p:nvPr/>
        </p:nvSpPr>
        <p:spPr bwMode="auto">
          <a:xfrm>
            <a:off x="6008812" y="4066683"/>
            <a:ext cx="36873" cy="38025"/>
          </a:xfrm>
          <a:custGeom>
            <a:avLst/>
            <a:gdLst/>
            <a:ahLst/>
            <a:cxnLst>
              <a:cxn ang="0">
                <a:pos x="16" y="4"/>
              </a:cxn>
              <a:cxn ang="0">
                <a:pos x="11" y="5"/>
              </a:cxn>
              <a:cxn ang="0">
                <a:pos x="8" y="8"/>
              </a:cxn>
              <a:cxn ang="0">
                <a:pos x="5" y="13"/>
              </a:cxn>
              <a:cxn ang="0">
                <a:pos x="4" y="17"/>
              </a:cxn>
              <a:cxn ang="0">
                <a:pos x="5" y="20"/>
              </a:cxn>
              <a:cxn ang="0">
                <a:pos x="8" y="25"/>
              </a:cxn>
              <a:cxn ang="0">
                <a:pos x="11" y="28"/>
              </a:cxn>
              <a:cxn ang="0">
                <a:pos x="16" y="29"/>
              </a:cxn>
              <a:cxn ang="0">
                <a:pos x="20" y="28"/>
              </a:cxn>
              <a:cxn ang="0">
                <a:pos x="25" y="25"/>
              </a:cxn>
              <a:cxn ang="0">
                <a:pos x="27" y="20"/>
              </a:cxn>
              <a:cxn ang="0">
                <a:pos x="28" y="17"/>
              </a:cxn>
              <a:cxn ang="0">
                <a:pos x="27" y="13"/>
              </a:cxn>
              <a:cxn ang="0">
                <a:pos x="25" y="8"/>
              </a:cxn>
              <a:cxn ang="0">
                <a:pos x="20" y="5"/>
              </a:cxn>
              <a:cxn ang="0">
                <a:pos x="16" y="4"/>
              </a:cxn>
              <a:cxn ang="0">
                <a:pos x="16" y="0"/>
              </a:cxn>
              <a:cxn ang="0">
                <a:pos x="22" y="1"/>
              </a:cxn>
              <a:cxn ang="0">
                <a:pos x="23" y="2"/>
              </a:cxn>
              <a:cxn ang="0">
                <a:pos x="28" y="5"/>
              </a:cxn>
              <a:cxn ang="0">
                <a:pos x="30" y="10"/>
              </a:cxn>
              <a:cxn ang="0">
                <a:pos x="31" y="11"/>
              </a:cxn>
              <a:cxn ang="0">
                <a:pos x="31" y="12"/>
              </a:cxn>
              <a:cxn ang="0">
                <a:pos x="32" y="17"/>
              </a:cxn>
              <a:cxn ang="0">
                <a:pos x="31" y="22"/>
              </a:cxn>
              <a:cxn ang="0">
                <a:pos x="30" y="23"/>
              </a:cxn>
              <a:cxn ang="0">
                <a:pos x="28" y="28"/>
              </a:cxn>
              <a:cxn ang="0">
                <a:pos x="23" y="31"/>
              </a:cxn>
              <a:cxn ang="0">
                <a:pos x="22" y="32"/>
              </a:cxn>
              <a:cxn ang="0">
                <a:pos x="16" y="33"/>
              </a:cxn>
              <a:cxn ang="0">
                <a:pos x="11" y="32"/>
              </a:cxn>
              <a:cxn ang="0">
                <a:pos x="10" y="32"/>
              </a:cxn>
              <a:cxn ang="0">
                <a:pos x="9" y="31"/>
              </a:cxn>
              <a:cxn ang="0">
                <a:pos x="5" y="28"/>
              </a:cxn>
              <a:cxn ang="0">
                <a:pos x="2" y="23"/>
              </a:cxn>
              <a:cxn ang="0">
                <a:pos x="1" y="22"/>
              </a:cxn>
              <a:cxn ang="0">
                <a:pos x="0" y="17"/>
              </a:cxn>
              <a:cxn ang="0">
                <a:pos x="1" y="12"/>
              </a:cxn>
              <a:cxn ang="0">
                <a:pos x="1" y="11"/>
              </a:cxn>
              <a:cxn ang="0">
                <a:pos x="2" y="10"/>
              </a:cxn>
              <a:cxn ang="0">
                <a:pos x="5" y="5"/>
              </a:cxn>
              <a:cxn ang="0">
                <a:pos x="9" y="2"/>
              </a:cxn>
              <a:cxn ang="0">
                <a:pos x="10" y="1"/>
              </a:cxn>
              <a:cxn ang="0">
                <a:pos x="11" y="1"/>
              </a:cxn>
              <a:cxn ang="0">
                <a:pos x="16" y="0"/>
              </a:cxn>
            </a:cxnLst>
            <a:rect l="0" t="0" r="r" b="b"/>
            <a:pathLst>
              <a:path w="32" h="33">
                <a:moveTo>
                  <a:pt x="16" y="4"/>
                </a:moveTo>
                <a:lnTo>
                  <a:pt x="11" y="5"/>
                </a:lnTo>
                <a:lnTo>
                  <a:pt x="8" y="8"/>
                </a:lnTo>
                <a:lnTo>
                  <a:pt x="5" y="13"/>
                </a:lnTo>
                <a:lnTo>
                  <a:pt x="4" y="17"/>
                </a:lnTo>
                <a:lnTo>
                  <a:pt x="5" y="20"/>
                </a:lnTo>
                <a:lnTo>
                  <a:pt x="8" y="25"/>
                </a:lnTo>
                <a:lnTo>
                  <a:pt x="11" y="28"/>
                </a:lnTo>
                <a:lnTo>
                  <a:pt x="16" y="29"/>
                </a:lnTo>
                <a:lnTo>
                  <a:pt x="20" y="28"/>
                </a:lnTo>
                <a:lnTo>
                  <a:pt x="25" y="25"/>
                </a:lnTo>
                <a:lnTo>
                  <a:pt x="27" y="20"/>
                </a:lnTo>
                <a:lnTo>
                  <a:pt x="28" y="17"/>
                </a:lnTo>
                <a:lnTo>
                  <a:pt x="27" y="13"/>
                </a:lnTo>
                <a:lnTo>
                  <a:pt x="25" y="8"/>
                </a:lnTo>
                <a:lnTo>
                  <a:pt x="20" y="5"/>
                </a:lnTo>
                <a:lnTo>
                  <a:pt x="16" y="4"/>
                </a:lnTo>
                <a:close/>
                <a:moveTo>
                  <a:pt x="16" y="0"/>
                </a:moveTo>
                <a:lnTo>
                  <a:pt x="22" y="1"/>
                </a:lnTo>
                <a:lnTo>
                  <a:pt x="23" y="2"/>
                </a:lnTo>
                <a:lnTo>
                  <a:pt x="28" y="5"/>
                </a:lnTo>
                <a:lnTo>
                  <a:pt x="30" y="10"/>
                </a:lnTo>
                <a:lnTo>
                  <a:pt x="31" y="11"/>
                </a:lnTo>
                <a:lnTo>
                  <a:pt x="31" y="12"/>
                </a:lnTo>
                <a:lnTo>
                  <a:pt x="32" y="17"/>
                </a:lnTo>
                <a:lnTo>
                  <a:pt x="31" y="22"/>
                </a:lnTo>
                <a:lnTo>
                  <a:pt x="30" y="23"/>
                </a:lnTo>
                <a:lnTo>
                  <a:pt x="28" y="28"/>
                </a:lnTo>
                <a:lnTo>
                  <a:pt x="23" y="31"/>
                </a:lnTo>
                <a:lnTo>
                  <a:pt x="22" y="32"/>
                </a:lnTo>
                <a:lnTo>
                  <a:pt x="16" y="33"/>
                </a:lnTo>
                <a:lnTo>
                  <a:pt x="11" y="32"/>
                </a:lnTo>
                <a:lnTo>
                  <a:pt x="10" y="32"/>
                </a:lnTo>
                <a:lnTo>
                  <a:pt x="9" y="31"/>
                </a:lnTo>
                <a:lnTo>
                  <a:pt x="5" y="28"/>
                </a:lnTo>
                <a:lnTo>
                  <a:pt x="2" y="23"/>
                </a:lnTo>
                <a:lnTo>
                  <a:pt x="1" y="22"/>
                </a:lnTo>
                <a:lnTo>
                  <a:pt x="0" y="17"/>
                </a:lnTo>
                <a:lnTo>
                  <a:pt x="1" y="12"/>
                </a:lnTo>
                <a:lnTo>
                  <a:pt x="1" y="11"/>
                </a:lnTo>
                <a:lnTo>
                  <a:pt x="2" y="10"/>
                </a:lnTo>
                <a:lnTo>
                  <a:pt x="5" y="5"/>
                </a:lnTo>
                <a:lnTo>
                  <a:pt x="9" y="2"/>
                </a:lnTo>
                <a:lnTo>
                  <a:pt x="10" y="1"/>
                </a:lnTo>
                <a:lnTo>
                  <a:pt x="11" y="1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" name="Freeform 412"/>
          <p:cNvSpPr>
            <a:spLocks/>
          </p:cNvSpPr>
          <p:nvPr/>
        </p:nvSpPr>
        <p:spPr bwMode="auto">
          <a:xfrm>
            <a:off x="6207003" y="3971042"/>
            <a:ext cx="33416" cy="33416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9" y="1"/>
              </a:cxn>
              <a:cxn ang="0">
                <a:pos x="23" y="3"/>
              </a:cxn>
              <a:cxn ang="0">
                <a:pos x="26" y="6"/>
              </a:cxn>
              <a:cxn ang="0">
                <a:pos x="28" y="10"/>
              </a:cxn>
              <a:cxn ang="0">
                <a:pos x="29" y="14"/>
              </a:cxn>
              <a:cxn ang="0">
                <a:pos x="28" y="19"/>
              </a:cxn>
              <a:cxn ang="0">
                <a:pos x="26" y="23"/>
              </a:cxn>
              <a:cxn ang="0">
                <a:pos x="23" y="26"/>
              </a:cxn>
              <a:cxn ang="0">
                <a:pos x="19" y="28"/>
              </a:cxn>
              <a:cxn ang="0">
                <a:pos x="14" y="29"/>
              </a:cxn>
              <a:cxn ang="0">
                <a:pos x="10" y="28"/>
              </a:cxn>
              <a:cxn ang="0">
                <a:pos x="6" y="26"/>
              </a:cxn>
              <a:cxn ang="0">
                <a:pos x="3" y="23"/>
              </a:cxn>
              <a:cxn ang="0">
                <a:pos x="1" y="19"/>
              </a:cxn>
              <a:cxn ang="0">
                <a:pos x="0" y="14"/>
              </a:cxn>
              <a:cxn ang="0">
                <a:pos x="1" y="10"/>
              </a:cxn>
              <a:cxn ang="0">
                <a:pos x="3" y="6"/>
              </a:cxn>
              <a:cxn ang="0">
                <a:pos x="6" y="3"/>
              </a:cxn>
              <a:cxn ang="0">
                <a:pos x="10" y="1"/>
              </a:cxn>
              <a:cxn ang="0">
                <a:pos x="14" y="0"/>
              </a:cxn>
            </a:cxnLst>
            <a:rect l="0" t="0" r="r" b="b"/>
            <a:pathLst>
              <a:path w="29" h="29">
                <a:moveTo>
                  <a:pt x="14" y="0"/>
                </a:moveTo>
                <a:lnTo>
                  <a:pt x="19" y="1"/>
                </a:lnTo>
                <a:lnTo>
                  <a:pt x="23" y="3"/>
                </a:lnTo>
                <a:lnTo>
                  <a:pt x="26" y="6"/>
                </a:lnTo>
                <a:lnTo>
                  <a:pt x="28" y="10"/>
                </a:lnTo>
                <a:lnTo>
                  <a:pt x="29" y="14"/>
                </a:lnTo>
                <a:lnTo>
                  <a:pt x="28" y="19"/>
                </a:lnTo>
                <a:lnTo>
                  <a:pt x="26" y="23"/>
                </a:lnTo>
                <a:lnTo>
                  <a:pt x="23" y="26"/>
                </a:lnTo>
                <a:lnTo>
                  <a:pt x="19" y="28"/>
                </a:lnTo>
                <a:lnTo>
                  <a:pt x="14" y="29"/>
                </a:lnTo>
                <a:lnTo>
                  <a:pt x="10" y="28"/>
                </a:lnTo>
                <a:lnTo>
                  <a:pt x="6" y="26"/>
                </a:lnTo>
                <a:lnTo>
                  <a:pt x="3" y="23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3" y="6"/>
                </a:lnTo>
                <a:lnTo>
                  <a:pt x="6" y="3"/>
                </a:lnTo>
                <a:lnTo>
                  <a:pt x="10" y="1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" name="Freeform 413"/>
          <p:cNvSpPr>
            <a:spLocks noEditPoints="1"/>
          </p:cNvSpPr>
          <p:nvPr/>
        </p:nvSpPr>
        <p:spPr bwMode="auto">
          <a:xfrm>
            <a:off x="6204700" y="3968739"/>
            <a:ext cx="38025" cy="38025"/>
          </a:xfrm>
          <a:custGeom>
            <a:avLst/>
            <a:gdLst/>
            <a:ahLst/>
            <a:cxnLst>
              <a:cxn ang="0">
                <a:pos x="16" y="4"/>
              </a:cxn>
              <a:cxn ang="0">
                <a:pos x="12" y="5"/>
              </a:cxn>
              <a:cxn ang="0">
                <a:pos x="8" y="8"/>
              </a:cxn>
              <a:cxn ang="0">
                <a:pos x="5" y="12"/>
              </a:cxn>
              <a:cxn ang="0">
                <a:pos x="4" y="16"/>
              </a:cxn>
              <a:cxn ang="0">
                <a:pos x="5" y="20"/>
              </a:cxn>
              <a:cxn ang="0">
                <a:pos x="8" y="25"/>
              </a:cxn>
              <a:cxn ang="0">
                <a:pos x="12" y="28"/>
              </a:cxn>
              <a:cxn ang="0">
                <a:pos x="16" y="29"/>
              </a:cxn>
              <a:cxn ang="0">
                <a:pos x="20" y="28"/>
              </a:cxn>
              <a:cxn ang="0">
                <a:pos x="25" y="25"/>
              </a:cxn>
              <a:cxn ang="0">
                <a:pos x="28" y="20"/>
              </a:cxn>
              <a:cxn ang="0">
                <a:pos x="29" y="16"/>
              </a:cxn>
              <a:cxn ang="0">
                <a:pos x="28" y="12"/>
              </a:cxn>
              <a:cxn ang="0">
                <a:pos x="25" y="8"/>
              </a:cxn>
              <a:cxn ang="0">
                <a:pos x="20" y="5"/>
              </a:cxn>
              <a:cxn ang="0">
                <a:pos x="16" y="4"/>
              </a:cxn>
              <a:cxn ang="0">
                <a:pos x="16" y="0"/>
              </a:cxn>
              <a:cxn ang="0">
                <a:pos x="22" y="1"/>
              </a:cxn>
              <a:cxn ang="0">
                <a:pos x="23" y="2"/>
              </a:cxn>
              <a:cxn ang="0">
                <a:pos x="28" y="5"/>
              </a:cxn>
              <a:cxn ang="0">
                <a:pos x="31" y="10"/>
              </a:cxn>
              <a:cxn ang="0">
                <a:pos x="32" y="11"/>
              </a:cxn>
              <a:cxn ang="0">
                <a:pos x="32" y="12"/>
              </a:cxn>
              <a:cxn ang="0">
                <a:pos x="33" y="16"/>
              </a:cxn>
              <a:cxn ang="0">
                <a:pos x="32" y="22"/>
              </a:cxn>
              <a:cxn ang="0">
                <a:pos x="31" y="23"/>
              </a:cxn>
              <a:cxn ang="0">
                <a:pos x="28" y="28"/>
              </a:cxn>
              <a:cxn ang="0">
                <a:pos x="23" y="31"/>
              </a:cxn>
              <a:cxn ang="0">
                <a:pos x="22" y="32"/>
              </a:cxn>
              <a:cxn ang="0">
                <a:pos x="16" y="33"/>
              </a:cxn>
              <a:cxn ang="0">
                <a:pos x="12" y="32"/>
              </a:cxn>
              <a:cxn ang="0">
                <a:pos x="11" y="32"/>
              </a:cxn>
              <a:cxn ang="0">
                <a:pos x="10" y="31"/>
              </a:cxn>
              <a:cxn ang="0">
                <a:pos x="5" y="28"/>
              </a:cxn>
              <a:cxn ang="0">
                <a:pos x="2" y="23"/>
              </a:cxn>
              <a:cxn ang="0">
                <a:pos x="1" y="22"/>
              </a:cxn>
              <a:cxn ang="0">
                <a:pos x="0" y="16"/>
              </a:cxn>
              <a:cxn ang="0">
                <a:pos x="1" y="12"/>
              </a:cxn>
              <a:cxn ang="0">
                <a:pos x="1" y="11"/>
              </a:cxn>
              <a:cxn ang="0">
                <a:pos x="2" y="10"/>
              </a:cxn>
              <a:cxn ang="0">
                <a:pos x="5" y="5"/>
              </a:cxn>
              <a:cxn ang="0">
                <a:pos x="10" y="2"/>
              </a:cxn>
              <a:cxn ang="0">
                <a:pos x="11" y="1"/>
              </a:cxn>
              <a:cxn ang="0">
                <a:pos x="12" y="1"/>
              </a:cxn>
              <a:cxn ang="0">
                <a:pos x="16" y="0"/>
              </a:cxn>
            </a:cxnLst>
            <a:rect l="0" t="0" r="r" b="b"/>
            <a:pathLst>
              <a:path w="33" h="33">
                <a:moveTo>
                  <a:pt x="16" y="4"/>
                </a:moveTo>
                <a:lnTo>
                  <a:pt x="12" y="5"/>
                </a:lnTo>
                <a:lnTo>
                  <a:pt x="8" y="8"/>
                </a:lnTo>
                <a:lnTo>
                  <a:pt x="5" y="12"/>
                </a:lnTo>
                <a:lnTo>
                  <a:pt x="4" y="16"/>
                </a:lnTo>
                <a:lnTo>
                  <a:pt x="5" y="20"/>
                </a:lnTo>
                <a:lnTo>
                  <a:pt x="8" y="25"/>
                </a:lnTo>
                <a:lnTo>
                  <a:pt x="12" y="28"/>
                </a:lnTo>
                <a:lnTo>
                  <a:pt x="16" y="29"/>
                </a:lnTo>
                <a:lnTo>
                  <a:pt x="20" y="28"/>
                </a:lnTo>
                <a:lnTo>
                  <a:pt x="25" y="25"/>
                </a:lnTo>
                <a:lnTo>
                  <a:pt x="28" y="20"/>
                </a:lnTo>
                <a:lnTo>
                  <a:pt x="29" y="16"/>
                </a:lnTo>
                <a:lnTo>
                  <a:pt x="28" y="12"/>
                </a:lnTo>
                <a:lnTo>
                  <a:pt x="25" y="8"/>
                </a:lnTo>
                <a:lnTo>
                  <a:pt x="20" y="5"/>
                </a:lnTo>
                <a:lnTo>
                  <a:pt x="16" y="4"/>
                </a:lnTo>
                <a:close/>
                <a:moveTo>
                  <a:pt x="16" y="0"/>
                </a:moveTo>
                <a:lnTo>
                  <a:pt x="22" y="1"/>
                </a:lnTo>
                <a:lnTo>
                  <a:pt x="23" y="2"/>
                </a:lnTo>
                <a:lnTo>
                  <a:pt x="28" y="5"/>
                </a:lnTo>
                <a:lnTo>
                  <a:pt x="31" y="10"/>
                </a:lnTo>
                <a:lnTo>
                  <a:pt x="32" y="11"/>
                </a:lnTo>
                <a:lnTo>
                  <a:pt x="32" y="12"/>
                </a:lnTo>
                <a:lnTo>
                  <a:pt x="33" y="16"/>
                </a:lnTo>
                <a:lnTo>
                  <a:pt x="32" y="22"/>
                </a:lnTo>
                <a:lnTo>
                  <a:pt x="31" y="23"/>
                </a:lnTo>
                <a:lnTo>
                  <a:pt x="28" y="28"/>
                </a:lnTo>
                <a:lnTo>
                  <a:pt x="23" y="31"/>
                </a:lnTo>
                <a:lnTo>
                  <a:pt x="22" y="32"/>
                </a:lnTo>
                <a:lnTo>
                  <a:pt x="16" y="33"/>
                </a:lnTo>
                <a:lnTo>
                  <a:pt x="12" y="32"/>
                </a:lnTo>
                <a:lnTo>
                  <a:pt x="11" y="32"/>
                </a:lnTo>
                <a:lnTo>
                  <a:pt x="10" y="31"/>
                </a:lnTo>
                <a:lnTo>
                  <a:pt x="5" y="28"/>
                </a:lnTo>
                <a:lnTo>
                  <a:pt x="2" y="23"/>
                </a:lnTo>
                <a:lnTo>
                  <a:pt x="1" y="22"/>
                </a:lnTo>
                <a:lnTo>
                  <a:pt x="0" y="16"/>
                </a:lnTo>
                <a:lnTo>
                  <a:pt x="1" y="12"/>
                </a:lnTo>
                <a:lnTo>
                  <a:pt x="1" y="11"/>
                </a:lnTo>
                <a:lnTo>
                  <a:pt x="2" y="10"/>
                </a:lnTo>
                <a:lnTo>
                  <a:pt x="5" y="5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" name="Freeform 414"/>
          <p:cNvSpPr>
            <a:spLocks/>
          </p:cNvSpPr>
          <p:nvPr/>
        </p:nvSpPr>
        <p:spPr bwMode="auto">
          <a:xfrm>
            <a:off x="6304947" y="3921494"/>
            <a:ext cx="33416" cy="33416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9" y="1"/>
              </a:cxn>
              <a:cxn ang="0">
                <a:pos x="23" y="3"/>
              </a:cxn>
              <a:cxn ang="0">
                <a:pos x="26" y="6"/>
              </a:cxn>
              <a:cxn ang="0">
                <a:pos x="28" y="10"/>
              </a:cxn>
              <a:cxn ang="0">
                <a:pos x="29" y="15"/>
              </a:cxn>
              <a:cxn ang="0">
                <a:pos x="28" y="20"/>
              </a:cxn>
              <a:cxn ang="0">
                <a:pos x="26" y="23"/>
              </a:cxn>
              <a:cxn ang="0">
                <a:pos x="23" y="26"/>
              </a:cxn>
              <a:cxn ang="0">
                <a:pos x="19" y="28"/>
              </a:cxn>
              <a:cxn ang="0">
                <a:pos x="14" y="29"/>
              </a:cxn>
              <a:cxn ang="0">
                <a:pos x="10" y="28"/>
              </a:cxn>
              <a:cxn ang="0">
                <a:pos x="6" y="26"/>
              </a:cxn>
              <a:cxn ang="0">
                <a:pos x="3" y="23"/>
              </a:cxn>
              <a:cxn ang="0">
                <a:pos x="1" y="20"/>
              </a:cxn>
              <a:cxn ang="0">
                <a:pos x="0" y="15"/>
              </a:cxn>
              <a:cxn ang="0">
                <a:pos x="1" y="10"/>
              </a:cxn>
              <a:cxn ang="0">
                <a:pos x="3" y="6"/>
              </a:cxn>
              <a:cxn ang="0">
                <a:pos x="6" y="3"/>
              </a:cxn>
              <a:cxn ang="0">
                <a:pos x="10" y="1"/>
              </a:cxn>
              <a:cxn ang="0">
                <a:pos x="14" y="0"/>
              </a:cxn>
            </a:cxnLst>
            <a:rect l="0" t="0" r="r" b="b"/>
            <a:pathLst>
              <a:path w="29" h="29">
                <a:moveTo>
                  <a:pt x="14" y="0"/>
                </a:moveTo>
                <a:lnTo>
                  <a:pt x="19" y="1"/>
                </a:lnTo>
                <a:lnTo>
                  <a:pt x="23" y="3"/>
                </a:lnTo>
                <a:lnTo>
                  <a:pt x="26" y="6"/>
                </a:lnTo>
                <a:lnTo>
                  <a:pt x="28" y="10"/>
                </a:lnTo>
                <a:lnTo>
                  <a:pt x="29" y="15"/>
                </a:lnTo>
                <a:lnTo>
                  <a:pt x="28" y="20"/>
                </a:lnTo>
                <a:lnTo>
                  <a:pt x="26" y="23"/>
                </a:lnTo>
                <a:lnTo>
                  <a:pt x="23" y="26"/>
                </a:lnTo>
                <a:lnTo>
                  <a:pt x="19" y="28"/>
                </a:lnTo>
                <a:lnTo>
                  <a:pt x="14" y="29"/>
                </a:lnTo>
                <a:lnTo>
                  <a:pt x="10" y="28"/>
                </a:lnTo>
                <a:lnTo>
                  <a:pt x="6" y="26"/>
                </a:lnTo>
                <a:lnTo>
                  <a:pt x="3" y="23"/>
                </a:lnTo>
                <a:lnTo>
                  <a:pt x="1" y="20"/>
                </a:lnTo>
                <a:lnTo>
                  <a:pt x="0" y="15"/>
                </a:lnTo>
                <a:lnTo>
                  <a:pt x="1" y="10"/>
                </a:lnTo>
                <a:lnTo>
                  <a:pt x="3" y="6"/>
                </a:lnTo>
                <a:lnTo>
                  <a:pt x="6" y="3"/>
                </a:lnTo>
                <a:lnTo>
                  <a:pt x="10" y="1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" name="Freeform 415"/>
          <p:cNvSpPr>
            <a:spLocks noEditPoints="1"/>
          </p:cNvSpPr>
          <p:nvPr/>
        </p:nvSpPr>
        <p:spPr bwMode="auto">
          <a:xfrm>
            <a:off x="6302644" y="3919191"/>
            <a:ext cx="38025" cy="38025"/>
          </a:xfrm>
          <a:custGeom>
            <a:avLst/>
            <a:gdLst/>
            <a:ahLst/>
            <a:cxnLst>
              <a:cxn ang="0">
                <a:pos x="16" y="4"/>
              </a:cxn>
              <a:cxn ang="0">
                <a:pos x="12" y="5"/>
              </a:cxn>
              <a:cxn ang="0">
                <a:pos x="8" y="8"/>
              </a:cxn>
              <a:cxn ang="0">
                <a:pos x="5" y="13"/>
              </a:cxn>
              <a:cxn ang="0">
                <a:pos x="4" y="17"/>
              </a:cxn>
              <a:cxn ang="0">
                <a:pos x="5" y="21"/>
              </a:cxn>
              <a:cxn ang="0">
                <a:pos x="8" y="25"/>
              </a:cxn>
              <a:cxn ang="0">
                <a:pos x="12" y="28"/>
              </a:cxn>
              <a:cxn ang="0">
                <a:pos x="16" y="29"/>
              </a:cxn>
              <a:cxn ang="0">
                <a:pos x="20" y="28"/>
              </a:cxn>
              <a:cxn ang="0">
                <a:pos x="25" y="25"/>
              </a:cxn>
              <a:cxn ang="0">
                <a:pos x="28" y="21"/>
              </a:cxn>
              <a:cxn ang="0">
                <a:pos x="29" y="17"/>
              </a:cxn>
              <a:cxn ang="0">
                <a:pos x="28" y="13"/>
              </a:cxn>
              <a:cxn ang="0">
                <a:pos x="25" y="8"/>
              </a:cxn>
              <a:cxn ang="0">
                <a:pos x="20" y="5"/>
              </a:cxn>
              <a:cxn ang="0">
                <a:pos x="16" y="4"/>
              </a:cxn>
              <a:cxn ang="0">
                <a:pos x="16" y="0"/>
              </a:cxn>
              <a:cxn ang="0">
                <a:pos x="22" y="1"/>
              </a:cxn>
              <a:cxn ang="0">
                <a:pos x="23" y="2"/>
              </a:cxn>
              <a:cxn ang="0">
                <a:pos x="28" y="5"/>
              </a:cxn>
              <a:cxn ang="0">
                <a:pos x="31" y="10"/>
              </a:cxn>
              <a:cxn ang="0">
                <a:pos x="32" y="11"/>
              </a:cxn>
              <a:cxn ang="0">
                <a:pos x="32" y="12"/>
              </a:cxn>
              <a:cxn ang="0">
                <a:pos x="33" y="17"/>
              </a:cxn>
              <a:cxn ang="0">
                <a:pos x="32" y="23"/>
              </a:cxn>
              <a:cxn ang="0">
                <a:pos x="31" y="24"/>
              </a:cxn>
              <a:cxn ang="0">
                <a:pos x="28" y="28"/>
              </a:cxn>
              <a:cxn ang="0">
                <a:pos x="23" y="31"/>
              </a:cxn>
              <a:cxn ang="0">
                <a:pos x="22" y="32"/>
              </a:cxn>
              <a:cxn ang="0">
                <a:pos x="16" y="33"/>
              </a:cxn>
              <a:cxn ang="0">
                <a:pos x="12" y="32"/>
              </a:cxn>
              <a:cxn ang="0">
                <a:pos x="11" y="32"/>
              </a:cxn>
              <a:cxn ang="0">
                <a:pos x="10" y="31"/>
              </a:cxn>
              <a:cxn ang="0">
                <a:pos x="5" y="28"/>
              </a:cxn>
              <a:cxn ang="0">
                <a:pos x="2" y="24"/>
              </a:cxn>
              <a:cxn ang="0">
                <a:pos x="1" y="23"/>
              </a:cxn>
              <a:cxn ang="0">
                <a:pos x="0" y="17"/>
              </a:cxn>
              <a:cxn ang="0">
                <a:pos x="1" y="12"/>
              </a:cxn>
              <a:cxn ang="0">
                <a:pos x="1" y="11"/>
              </a:cxn>
              <a:cxn ang="0">
                <a:pos x="2" y="10"/>
              </a:cxn>
              <a:cxn ang="0">
                <a:pos x="5" y="5"/>
              </a:cxn>
              <a:cxn ang="0">
                <a:pos x="10" y="2"/>
              </a:cxn>
              <a:cxn ang="0">
                <a:pos x="11" y="1"/>
              </a:cxn>
              <a:cxn ang="0">
                <a:pos x="12" y="1"/>
              </a:cxn>
              <a:cxn ang="0">
                <a:pos x="16" y="0"/>
              </a:cxn>
            </a:cxnLst>
            <a:rect l="0" t="0" r="r" b="b"/>
            <a:pathLst>
              <a:path w="33" h="33">
                <a:moveTo>
                  <a:pt x="16" y="4"/>
                </a:moveTo>
                <a:lnTo>
                  <a:pt x="12" y="5"/>
                </a:lnTo>
                <a:lnTo>
                  <a:pt x="8" y="8"/>
                </a:lnTo>
                <a:lnTo>
                  <a:pt x="5" y="13"/>
                </a:lnTo>
                <a:lnTo>
                  <a:pt x="4" y="17"/>
                </a:lnTo>
                <a:lnTo>
                  <a:pt x="5" y="21"/>
                </a:lnTo>
                <a:lnTo>
                  <a:pt x="8" y="25"/>
                </a:lnTo>
                <a:lnTo>
                  <a:pt x="12" y="28"/>
                </a:lnTo>
                <a:lnTo>
                  <a:pt x="16" y="29"/>
                </a:lnTo>
                <a:lnTo>
                  <a:pt x="20" y="28"/>
                </a:lnTo>
                <a:lnTo>
                  <a:pt x="25" y="25"/>
                </a:lnTo>
                <a:lnTo>
                  <a:pt x="28" y="21"/>
                </a:lnTo>
                <a:lnTo>
                  <a:pt x="29" y="17"/>
                </a:lnTo>
                <a:lnTo>
                  <a:pt x="28" y="13"/>
                </a:lnTo>
                <a:lnTo>
                  <a:pt x="25" y="8"/>
                </a:lnTo>
                <a:lnTo>
                  <a:pt x="20" y="5"/>
                </a:lnTo>
                <a:lnTo>
                  <a:pt x="16" y="4"/>
                </a:lnTo>
                <a:close/>
                <a:moveTo>
                  <a:pt x="16" y="0"/>
                </a:moveTo>
                <a:lnTo>
                  <a:pt x="22" y="1"/>
                </a:lnTo>
                <a:lnTo>
                  <a:pt x="23" y="2"/>
                </a:lnTo>
                <a:lnTo>
                  <a:pt x="28" y="5"/>
                </a:lnTo>
                <a:lnTo>
                  <a:pt x="31" y="10"/>
                </a:lnTo>
                <a:lnTo>
                  <a:pt x="32" y="11"/>
                </a:lnTo>
                <a:lnTo>
                  <a:pt x="32" y="12"/>
                </a:lnTo>
                <a:lnTo>
                  <a:pt x="33" y="17"/>
                </a:lnTo>
                <a:lnTo>
                  <a:pt x="32" y="23"/>
                </a:lnTo>
                <a:lnTo>
                  <a:pt x="31" y="24"/>
                </a:lnTo>
                <a:lnTo>
                  <a:pt x="28" y="28"/>
                </a:lnTo>
                <a:lnTo>
                  <a:pt x="23" y="31"/>
                </a:lnTo>
                <a:lnTo>
                  <a:pt x="22" y="32"/>
                </a:lnTo>
                <a:lnTo>
                  <a:pt x="16" y="33"/>
                </a:lnTo>
                <a:lnTo>
                  <a:pt x="12" y="32"/>
                </a:lnTo>
                <a:lnTo>
                  <a:pt x="11" y="32"/>
                </a:lnTo>
                <a:lnTo>
                  <a:pt x="10" y="31"/>
                </a:lnTo>
                <a:lnTo>
                  <a:pt x="5" y="28"/>
                </a:lnTo>
                <a:lnTo>
                  <a:pt x="2" y="24"/>
                </a:lnTo>
                <a:lnTo>
                  <a:pt x="1" y="23"/>
                </a:lnTo>
                <a:lnTo>
                  <a:pt x="0" y="17"/>
                </a:lnTo>
                <a:lnTo>
                  <a:pt x="1" y="12"/>
                </a:lnTo>
                <a:lnTo>
                  <a:pt x="1" y="11"/>
                </a:lnTo>
                <a:lnTo>
                  <a:pt x="2" y="10"/>
                </a:lnTo>
                <a:lnTo>
                  <a:pt x="5" y="5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" name="Freeform 416"/>
          <p:cNvSpPr>
            <a:spLocks/>
          </p:cNvSpPr>
          <p:nvPr/>
        </p:nvSpPr>
        <p:spPr bwMode="auto">
          <a:xfrm>
            <a:off x="6402891" y="3676058"/>
            <a:ext cx="33416" cy="32264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8" y="0"/>
              </a:cxn>
              <a:cxn ang="0">
                <a:pos x="21" y="2"/>
              </a:cxn>
              <a:cxn ang="0">
                <a:pos x="25" y="4"/>
              </a:cxn>
              <a:cxn ang="0">
                <a:pos x="27" y="7"/>
              </a:cxn>
              <a:cxn ang="0">
                <a:pos x="28" y="10"/>
              </a:cxn>
              <a:cxn ang="0">
                <a:pos x="29" y="14"/>
              </a:cxn>
              <a:cxn ang="0">
                <a:pos x="27" y="22"/>
              </a:cxn>
              <a:cxn ang="0">
                <a:pos x="25" y="25"/>
              </a:cxn>
              <a:cxn ang="0">
                <a:pos x="21" y="27"/>
              </a:cxn>
              <a:cxn ang="0">
                <a:pos x="18" y="28"/>
              </a:cxn>
              <a:cxn ang="0">
                <a:pos x="11" y="28"/>
              </a:cxn>
              <a:cxn ang="0">
                <a:pos x="5" y="25"/>
              </a:cxn>
              <a:cxn ang="0">
                <a:pos x="2" y="22"/>
              </a:cxn>
              <a:cxn ang="0">
                <a:pos x="0" y="14"/>
              </a:cxn>
              <a:cxn ang="0">
                <a:pos x="1" y="10"/>
              </a:cxn>
              <a:cxn ang="0">
                <a:pos x="2" y="7"/>
              </a:cxn>
              <a:cxn ang="0">
                <a:pos x="5" y="4"/>
              </a:cxn>
              <a:cxn ang="0">
                <a:pos x="11" y="0"/>
              </a:cxn>
            </a:cxnLst>
            <a:rect l="0" t="0" r="r" b="b"/>
            <a:pathLst>
              <a:path w="29" h="28">
                <a:moveTo>
                  <a:pt x="11" y="0"/>
                </a:moveTo>
                <a:lnTo>
                  <a:pt x="18" y="0"/>
                </a:lnTo>
                <a:lnTo>
                  <a:pt x="21" y="2"/>
                </a:lnTo>
                <a:lnTo>
                  <a:pt x="25" y="4"/>
                </a:lnTo>
                <a:lnTo>
                  <a:pt x="27" y="7"/>
                </a:lnTo>
                <a:lnTo>
                  <a:pt x="28" y="10"/>
                </a:lnTo>
                <a:lnTo>
                  <a:pt x="29" y="14"/>
                </a:lnTo>
                <a:lnTo>
                  <a:pt x="27" y="22"/>
                </a:lnTo>
                <a:lnTo>
                  <a:pt x="25" y="25"/>
                </a:lnTo>
                <a:lnTo>
                  <a:pt x="21" y="27"/>
                </a:lnTo>
                <a:lnTo>
                  <a:pt x="18" y="28"/>
                </a:lnTo>
                <a:lnTo>
                  <a:pt x="11" y="28"/>
                </a:lnTo>
                <a:lnTo>
                  <a:pt x="5" y="25"/>
                </a:lnTo>
                <a:lnTo>
                  <a:pt x="2" y="22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5" y="4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9" name="Freeform 417"/>
          <p:cNvSpPr>
            <a:spLocks noEditPoints="1"/>
          </p:cNvSpPr>
          <p:nvPr/>
        </p:nvSpPr>
        <p:spPr bwMode="auto">
          <a:xfrm>
            <a:off x="6400588" y="3673755"/>
            <a:ext cx="38025" cy="36873"/>
          </a:xfrm>
          <a:custGeom>
            <a:avLst/>
            <a:gdLst/>
            <a:ahLst/>
            <a:cxnLst>
              <a:cxn ang="0">
                <a:pos x="16" y="4"/>
              </a:cxn>
              <a:cxn ang="0">
                <a:pos x="13" y="5"/>
              </a:cxn>
              <a:cxn ang="0">
                <a:pos x="8" y="8"/>
              </a:cxn>
              <a:cxn ang="0">
                <a:pos x="5" y="12"/>
              </a:cxn>
              <a:cxn ang="0">
                <a:pos x="4" y="16"/>
              </a:cxn>
              <a:cxn ang="0">
                <a:pos x="5" y="21"/>
              </a:cxn>
              <a:cxn ang="0">
                <a:pos x="8" y="25"/>
              </a:cxn>
              <a:cxn ang="0">
                <a:pos x="13" y="28"/>
              </a:cxn>
              <a:cxn ang="0">
                <a:pos x="16" y="29"/>
              </a:cxn>
              <a:cxn ang="0">
                <a:pos x="20" y="28"/>
              </a:cxn>
              <a:cxn ang="0">
                <a:pos x="25" y="25"/>
              </a:cxn>
              <a:cxn ang="0">
                <a:pos x="28" y="21"/>
              </a:cxn>
              <a:cxn ang="0">
                <a:pos x="29" y="16"/>
              </a:cxn>
              <a:cxn ang="0">
                <a:pos x="28" y="12"/>
              </a:cxn>
              <a:cxn ang="0">
                <a:pos x="25" y="8"/>
              </a:cxn>
              <a:cxn ang="0">
                <a:pos x="20" y="5"/>
              </a:cxn>
              <a:cxn ang="0">
                <a:pos x="16" y="4"/>
              </a:cxn>
              <a:cxn ang="0">
                <a:pos x="16" y="0"/>
              </a:cxn>
              <a:cxn ang="0">
                <a:pos x="22" y="1"/>
              </a:cxn>
              <a:cxn ang="0">
                <a:pos x="23" y="2"/>
              </a:cxn>
              <a:cxn ang="0">
                <a:pos x="28" y="5"/>
              </a:cxn>
              <a:cxn ang="0">
                <a:pos x="31" y="9"/>
              </a:cxn>
              <a:cxn ang="0">
                <a:pos x="32" y="10"/>
              </a:cxn>
              <a:cxn ang="0">
                <a:pos x="32" y="11"/>
              </a:cxn>
              <a:cxn ang="0">
                <a:pos x="33" y="16"/>
              </a:cxn>
              <a:cxn ang="0">
                <a:pos x="32" y="23"/>
              </a:cxn>
              <a:cxn ang="0">
                <a:pos x="31" y="24"/>
              </a:cxn>
              <a:cxn ang="0">
                <a:pos x="28" y="28"/>
              </a:cxn>
              <a:cxn ang="0">
                <a:pos x="23" y="30"/>
              </a:cxn>
              <a:cxn ang="0">
                <a:pos x="22" y="31"/>
              </a:cxn>
              <a:cxn ang="0">
                <a:pos x="16" y="32"/>
              </a:cxn>
              <a:cxn ang="0">
                <a:pos x="12" y="31"/>
              </a:cxn>
              <a:cxn ang="0">
                <a:pos x="11" y="31"/>
              </a:cxn>
              <a:cxn ang="0">
                <a:pos x="10" y="30"/>
              </a:cxn>
              <a:cxn ang="0">
                <a:pos x="5" y="28"/>
              </a:cxn>
              <a:cxn ang="0">
                <a:pos x="2" y="24"/>
              </a:cxn>
              <a:cxn ang="0">
                <a:pos x="1" y="23"/>
              </a:cxn>
              <a:cxn ang="0">
                <a:pos x="0" y="16"/>
              </a:cxn>
              <a:cxn ang="0">
                <a:pos x="1" y="11"/>
              </a:cxn>
              <a:cxn ang="0">
                <a:pos x="1" y="10"/>
              </a:cxn>
              <a:cxn ang="0">
                <a:pos x="2" y="9"/>
              </a:cxn>
              <a:cxn ang="0">
                <a:pos x="5" y="5"/>
              </a:cxn>
              <a:cxn ang="0">
                <a:pos x="10" y="2"/>
              </a:cxn>
              <a:cxn ang="0">
                <a:pos x="11" y="1"/>
              </a:cxn>
              <a:cxn ang="0">
                <a:pos x="12" y="1"/>
              </a:cxn>
              <a:cxn ang="0">
                <a:pos x="16" y="0"/>
              </a:cxn>
            </a:cxnLst>
            <a:rect l="0" t="0" r="r" b="b"/>
            <a:pathLst>
              <a:path w="33" h="32">
                <a:moveTo>
                  <a:pt x="16" y="4"/>
                </a:moveTo>
                <a:lnTo>
                  <a:pt x="13" y="5"/>
                </a:lnTo>
                <a:lnTo>
                  <a:pt x="8" y="8"/>
                </a:lnTo>
                <a:lnTo>
                  <a:pt x="5" y="12"/>
                </a:lnTo>
                <a:lnTo>
                  <a:pt x="4" y="16"/>
                </a:lnTo>
                <a:lnTo>
                  <a:pt x="5" y="21"/>
                </a:lnTo>
                <a:lnTo>
                  <a:pt x="8" y="25"/>
                </a:lnTo>
                <a:lnTo>
                  <a:pt x="13" y="28"/>
                </a:lnTo>
                <a:lnTo>
                  <a:pt x="16" y="29"/>
                </a:lnTo>
                <a:lnTo>
                  <a:pt x="20" y="28"/>
                </a:lnTo>
                <a:lnTo>
                  <a:pt x="25" y="25"/>
                </a:lnTo>
                <a:lnTo>
                  <a:pt x="28" y="21"/>
                </a:lnTo>
                <a:lnTo>
                  <a:pt x="29" y="16"/>
                </a:lnTo>
                <a:lnTo>
                  <a:pt x="28" y="12"/>
                </a:lnTo>
                <a:lnTo>
                  <a:pt x="25" y="8"/>
                </a:lnTo>
                <a:lnTo>
                  <a:pt x="20" y="5"/>
                </a:lnTo>
                <a:lnTo>
                  <a:pt x="16" y="4"/>
                </a:lnTo>
                <a:close/>
                <a:moveTo>
                  <a:pt x="16" y="0"/>
                </a:moveTo>
                <a:lnTo>
                  <a:pt x="22" y="1"/>
                </a:lnTo>
                <a:lnTo>
                  <a:pt x="23" y="2"/>
                </a:lnTo>
                <a:lnTo>
                  <a:pt x="28" y="5"/>
                </a:lnTo>
                <a:lnTo>
                  <a:pt x="31" y="9"/>
                </a:lnTo>
                <a:lnTo>
                  <a:pt x="32" y="10"/>
                </a:lnTo>
                <a:lnTo>
                  <a:pt x="32" y="11"/>
                </a:lnTo>
                <a:lnTo>
                  <a:pt x="33" y="16"/>
                </a:lnTo>
                <a:lnTo>
                  <a:pt x="32" y="23"/>
                </a:lnTo>
                <a:lnTo>
                  <a:pt x="31" y="24"/>
                </a:lnTo>
                <a:lnTo>
                  <a:pt x="28" y="28"/>
                </a:lnTo>
                <a:lnTo>
                  <a:pt x="23" y="30"/>
                </a:lnTo>
                <a:lnTo>
                  <a:pt x="22" y="31"/>
                </a:lnTo>
                <a:lnTo>
                  <a:pt x="16" y="32"/>
                </a:lnTo>
                <a:lnTo>
                  <a:pt x="12" y="31"/>
                </a:lnTo>
                <a:lnTo>
                  <a:pt x="11" y="31"/>
                </a:lnTo>
                <a:lnTo>
                  <a:pt x="10" y="30"/>
                </a:lnTo>
                <a:lnTo>
                  <a:pt x="5" y="28"/>
                </a:lnTo>
                <a:lnTo>
                  <a:pt x="2" y="24"/>
                </a:lnTo>
                <a:lnTo>
                  <a:pt x="1" y="23"/>
                </a:lnTo>
                <a:lnTo>
                  <a:pt x="0" y="16"/>
                </a:lnTo>
                <a:lnTo>
                  <a:pt x="1" y="11"/>
                </a:lnTo>
                <a:lnTo>
                  <a:pt x="1" y="10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0" name="Freeform 418"/>
          <p:cNvSpPr>
            <a:spLocks/>
          </p:cNvSpPr>
          <p:nvPr/>
        </p:nvSpPr>
        <p:spPr bwMode="auto">
          <a:xfrm>
            <a:off x="4980975" y="3971042"/>
            <a:ext cx="32264" cy="33416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8" y="1"/>
              </a:cxn>
              <a:cxn ang="0">
                <a:pos x="22" y="3"/>
              </a:cxn>
              <a:cxn ang="0">
                <a:pos x="25" y="6"/>
              </a:cxn>
              <a:cxn ang="0">
                <a:pos x="27" y="10"/>
              </a:cxn>
              <a:cxn ang="0">
                <a:pos x="28" y="14"/>
              </a:cxn>
              <a:cxn ang="0">
                <a:pos x="27" y="19"/>
              </a:cxn>
              <a:cxn ang="0">
                <a:pos x="25" y="23"/>
              </a:cxn>
              <a:cxn ang="0">
                <a:pos x="22" y="26"/>
              </a:cxn>
              <a:cxn ang="0">
                <a:pos x="18" y="28"/>
              </a:cxn>
              <a:cxn ang="0">
                <a:pos x="14" y="29"/>
              </a:cxn>
              <a:cxn ang="0">
                <a:pos x="10" y="28"/>
              </a:cxn>
              <a:cxn ang="0">
                <a:pos x="7" y="27"/>
              </a:cxn>
              <a:cxn ang="0">
                <a:pos x="4" y="24"/>
              </a:cxn>
              <a:cxn ang="0">
                <a:pos x="0" y="18"/>
              </a:cxn>
              <a:cxn ang="0">
                <a:pos x="0" y="10"/>
              </a:cxn>
              <a:cxn ang="0">
                <a:pos x="2" y="8"/>
              </a:cxn>
              <a:cxn ang="0">
                <a:pos x="4" y="4"/>
              </a:cxn>
              <a:cxn ang="0">
                <a:pos x="7" y="2"/>
              </a:cxn>
              <a:cxn ang="0">
                <a:pos x="10" y="1"/>
              </a:cxn>
              <a:cxn ang="0">
                <a:pos x="14" y="0"/>
              </a:cxn>
            </a:cxnLst>
            <a:rect l="0" t="0" r="r" b="b"/>
            <a:pathLst>
              <a:path w="28" h="29">
                <a:moveTo>
                  <a:pt x="14" y="0"/>
                </a:moveTo>
                <a:lnTo>
                  <a:pt x="18" y="1"/>
                </a:lnTo>
                <a:lnTo>
                  <a:pt x="22" y="3"/>
                </a:lnTo>
                <a:lnTo>
                  <a:pt x="25" y="6"/>
                </a:lnTo>
                <a:lnTo>
                  <a:pt x="27" y="10"/>
                </a:lnTo>
                <a:lnTo>
                  <a:pt x="28" y="14"/>
                </a:lnTo>
                <a:lnTo>
                  <a:pt x="27" y="19"/>
                </a:lnTo>
                <a:lnTo>
                  <a:pt x="25" y="23"/>
                </a:lnTo>
                <a:lnTo>
                  <a:pt x="22" y="26"/>
                </a:lnTo>
                <a:lnTo>
                  <a:pt x="18" y="28"/>
                </a:lnTo>
                <a:lnTo>
                  <a:pt x="14" y="29"/>
                </a:lnTo>
                <a:lnTo>
                  <a:pt x="10" y="28"/>
                </a:lnTo>
                <a:lnTo>
                  <a:pt x="7" y="27"/>
                </a:lnTo>
                <a:lnTo>
                  <a:pt x="4" y="24"/>
                </a:lnTo>
                <a:lnTo>
                  <a:pt x="0" y="18"/>
                </a:lnTo>
                <a:lnTo>
                  <a:pt x="0" y="10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0" y="1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1" name="Line 419"/>
          <p:cNvSpPr>
            <a:spLocks noChangeShapeType="1"/>
          </p:cNvSpPr>
          <p:nvPr/>
        </p:nvSpPr>
        <p:spPr bwMode="auto">
          <a:xfrm flipH="1">
            <a:off x="5012087" y="3987175"/>
            <a:ext cx="1152" cy="5761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2" name="Line 420"/>
          <p:cNvSpPr>
            <a:spLocks noChangeShapeType="1"/>
          </p:cNvSpPr>
          <p:nvPr/>
        </p:nvSpPr>
        <p:spPr bwMode="auto">
          <a:xfrm flipH="1">
            <a:off x="5009783" y="3992937"/>
            <a:ext cx="2305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3" name="Line 421"/>
          <p:cNvSpPr>
            <a:spLocks noChangeShapeType="1"/>
          </p:cNvSpPr>
          <p:nvPr/>
        </p:nvSpPr>
        <p:spPr bwMode="auto">
          <a:xfrm flipH="1">
            <a:off x="5006326" y="3997546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4" name="Line 422"/>
          <p:cNvSpPr>
            <a:spLocks noChangeShapeType="1"/>
          </p:cNvSpPr>
          <p:nvPr/>
        </p:nvSpPr>
        <p:spPr bwMode="auto">
          <a:xfrm flipH="1">
            <a:off x="5001717" y="4001003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5" name="Line 423"/>
          <p:cNvSpPr>
            <a:spLocks noChangeShapeType="1"/>
          </p:cNvSpPr>
          <p:nvPr/>
        </p:nvSpPr>
        <p:spPr bwMode="auto">
          <a:xfrm flipH="1">
            <a:off x="4997108" y="4003306"/>
            <a:ext cx="4609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6" name="Line 424"/>
          <p:cNvSpPr>
            <a:spLocks noChangeShapeType="1"/>
          </p:cNvSpPr>
          <p:nvPr/>
        </p:nvSpPr>
        <p:spPr bwMode="auto">
          <a:xfrm flipH="1" flipV="1">
            <a:off x="4992499" y="4003306"/>
            <a:ext cx="4609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7" name="Line 425"/>
          <p:cNvSpPr>
            <a:spLocks noChangeShapeType="1"/>
          </p:cNvSpPr>
          <p:nvPr/>
        </p:nvSpPr>
        <p:spPr bwMode="auto">
          <a:xfrm flipH="1" flipV="1">
            <a:off x="4989042" y="4002154"/>
            <a:ext cx="3457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8" name="Line 426"/>
          <p:cNvSpPr>
            <a:spLocks noChangeShapeType="1"/>
          </p:cNvSpPr>
          <p:nvPr/>
        </p:nvSpPr>
        <p:spPr bwMode="auto">
          <a:xfrm flipH="1" flipV="1">
            <a:off x="4985585" y="3998698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9" name="Line 427"/>
          <p:cNvSpPr>
            <a:spLocks noChangeShapeType="1"/>
          </p:cNvSpPr>
          <p:nvPr/>
        </p:nvSpPr>
        <p:spPr bwMode="auto">
          <a:xfrm flipH="1" flipV="1">
            <a:off x="4980976" y="3991784"/>
            <a:ext cx="4609" cy="6914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0" name="Line 428"/>
          <p:cNvSpPr>
            <a:spLocks noChangeShapeType="1"/>
          </p:cNvSpPr>
          <p:nvPr/>
        </p:nvSpPr>
        <p:spPr bwMode="auto">
          <a:xfrm flipV="1">
            <a:off x="4980975" y="3982565"/>
            <a:ext cx="1152" cy="921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1" name="Line 429"/>
          <p:cNvSpPr>
            <a:spLocks noChangeShapeType="1"/>
          </p:cNvSpPr>
          <p:nvPr/>
        </p:nvSpPr>
        <p:spPr bwMode="auto">
          <a:xfrm flipV="1">
            <a:off x="4980976" y="3980262"/>
            <a:ext cx="2305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2" name="Line 430"/>
          <p:cNvSpPr>
            <a:spLocks noChangeShapeType="1"/>
          </p:cNvSpPr>
          <p:nvPr/>
        </p:nvSpPr>
        <p:spPr bwMode="auto">
          <a:xfrm flipV="1">
            <a:off x="4983281" y="3975653"/>
            <a:ext cx="2305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3" name="Line 431"/>
          <p:cNvSpPr>
            <a:spLocks noChangeShapeType="1"/>
          </p:cNvSpPr>
          <p:nvPr/>
        </p:nvSpPr>
        <p:spPr bwMode="auto">
          <a:xfrm flipV="1">
            <a:off x="4985585" y="3973348"/>
            <a:ext cx="3457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4" name="Line 432"/>
          <p:cNvSpPr>
            <a:spLocks noChangeShapeType="1"/>
          </p:cNvSpPr>
          <p:nvPr/>
        </p:nvSpPr>
        <p:spPr bwMode="auto">
          <a:xfrm flipV="1">
            <a:off x="4989042" y="3972195"/>
            <a:ext cx="3457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5" name="Line 433"/>
          <p:cNvSpPr>
            <a:spLocks noChangeShapeType="1"/>
          </p:cNvSpPr>
          <p:nvPr/>
        </p:nvSpPr>
        <p:spPr bwMode="auto">
          <a:xfrm flipV="1">
            <a:off x="4992499" y="3971042"/>
            <a:ext cx="4609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6" name="Line 434"/>
          <p:cNvSpPr>
            <a:spLocks noChangeShapeType="1"/>
          </p:cNvSpPr>
          <p:nvPr/>
        </p:nvSpPr>
        <p:spPr bwMode="auto">
          <a:xfrm>
            <a:off x="4997108" y="3971042"/>
            <a:ext cx="4609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7" name="Line 435"/>
          <p:cNvSpPr>
            <a:spLocks noChangeShapeType="1"/>
          </p:cNvSpPr>
          <p:nvPr/>
        </p:nvSpPr>
        <p:spPr bwMode="auto">
          <a:xfrm>
            <a:off x="5001717" y="3972196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8" name="Line 436"/>
          <p:cNvSpPr>
            <a:spLocks noChangeShapeType="1"/>
          </p:cNvSpPr>
          <p:nvPr/>
        </p:nvSpPr>
        <p:spPr bwMode="auto">
          <a:xfrm>
            <a:off x="5006326" y="3974500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9" name="Line 437"/>
          <p:cNvSpPr>
            <a:spLocks noChangeShapeType="1"/>
          </p:cNvSpPr>
          <p:nvPr/>
        </p:nvSpPr>
        <p:spPr bwMode="auto">
          <a:xfrm>
            <a:off x="5009783" y="3977957"/>
            <a:ext cx="2305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0" name="Line 438"/>
          <p:cNvSpPr>
            <a:spLocks noChangeShapeType="1"/>
          </p:cNvSpPr>
          <p:nvPr/>
        </p:nvSpPr>
        <p:spPr bwMode="auto">
          <a:xfrm>
            <a:off x="5012087" y="3982566"/>
            <a:ext cx="1152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1" name="Freeform 439"/>
          <p:cNvSpPr>
            <a:spLocks/>
          </p:cNvSpPr>
          <p:nvPr/>
        </p:nvSpPr>
        <p:spPr bwMode="auto">
          <a:xfrm>
            <a:off x="4685991" y="5150979"/>
            <a:ext cx="33416" cy="32264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8" y="0"/>
              </a:cxn>
              <a:cxn ang="0">
                <a:pos x="24" y="3"/>
              </a:cxn>
              <a:cxn ang="0">
                <a:pos x="27" y="6"/>
              </a:cxn>
              <a:cxn ang="0">
                <a:pos x="28" y="9"/>
              </a:cxn>
              <a:cxn ang="0">
                <a:pos x="29" y="13"/>
              </a:cxn>
              <a:cxn ang="0">
                <a:pos x="27" y="21"/>
              </a:cxn>
              <a:cxn ang="0">
                <a:pos x="24" y="24"/>
              </a:cxn>
              <a:cxn ang="0">
                <a:pos x="18" y="28"/>
              </a:cxn>
              <a:cxn ang="0">
                <a:pos x="11" y="28"/>
              </a:cxn>
              <a:cxn ang="0">
                <a:pos x="8" y="26"/>
              </a:cxn>
              <a:cxn ang="0">
                <a:pos x="4" y="24"/>
              </a:cxn>
              <a:cxn ang="0">
                <a:pos x="2" y="21"/>
              </a:cxn>
              <a:cxn ang="0">
                <a:pos x="0" y="13"/>
              </a:cxn>
              <a:cxn ang="0">
                <a:pos x="1" y="9"/>
              </a:cxn>
              <a:cxn ang="0">
                <a:pos x="2" y="6"/>
              </a:cxn>
              <a:cxn ang="0">
                <a:pos x="4" y="3"/>
              </a:cxn>
              <a:cxn ang="0">
                <a:pos x="8" y="2"/>
              </a:cxn>
              <a:cxn ang="0">
                <a:pos x="11" y="0"/>
              </a:cxn>
            </a:cxnLst>
            <a:rect l="0" t="0" r="r" b="b"/>
            <a:pathLst>
              <a:path w="29" h="28">
                <a:moveTo>
                  <a:pt x="11" y="0"/>
                </a:moveTo>
                <a:lnTo>
                  <a:pt x="18" y="0"/>
                </a:lnTo>
                <a:lnTo>
                  <a:pt x="24" y="3"/>
                </a:lnTo>
                <a:lnTo>
                  <a:pt x="27" y="6"/>
                </a:lnTo>
                <a:lnTo>
                  <a:pt x="28" y="9"/>
                </a:lnTo>
                <a:lnTo>
                  <a:pt x="29" y="13"/>
                </a:lnTo>
                <a:lnTo>
                  <a:pt x="27" y="21"/>
                </a:lnTo>
                <a:lnTo>
                  <a:pt x="24" y="24"/>
                </a:lnTo>
                <a:lnTo>
                  <a:pt x="18" y="28"/>
                </a:lnTo>
                <a:lnTo>
                  <a:pt x="11" y="28"/>
                </a:lnTo>
                <a:lnTo>
                  <a:pt x="8" y="26"/>
                </a:lnTo>
                <a:lnTo>
                  <a:pt x="4" y="24"/>
                </a:lnTo>
                <a:lnTo>
                  <a:pt x="2" y="21"/>
                </a:lnTo>
                <a:lnTo>
                  <a:pt x="0" y="13"/>
                </a:lnTo>
                <a:lnTo>
                  <a:pt x="1" y="9"/>
                </a:lnTo>
                <a:lnTo>
                  <a:pt x="2" y="6"/>
                </a:lnTo>
                <a:lnTo>
                  <a:pt x="4" y="3"/>
                </a:lnTo>
                <a:lnTo>
                  <a:pt x="8" y="2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" name="Line 440"/>
          <p:cNvSpPr>
            <a:spLocks noChangeShapeType="1"/>
          </p:cNvSpPr>
          <p:nvPr/>
        </p:nvSpPr>
        <p:spPr bwMode="auto">
          <a:xfrm flipH="1">
            <a:off x="4717104" y="5165959"/>
            <a:ext cx="2305" cy="921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3" name="Line 441"/>
          <p:cNvSpPr>
            <a:spLocks noChangeShapeType="1"/>
          </p:cNvSpPr>
          <p:nvPr/>
        </p:nvSpPr>
        <p:spPr bwMode="auto">
          <a:xfrm flipH="1">
            <a:off x="4713647" y="5175178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4" name="Line 442"/>
          <p:cNvSpPr>
            <a:spLocks noChangeShapeType="1"/>
          </p:cNvSpPr>
          <p:nvPr/>
        </p:nvSpPr>
        <p:spPr bwMode="auto">
          <a:xfrm flipH="1">
            <a:off x="4706732" y="5178635"/>
            <a:ext cx="6914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5" name="Line 443"/>
          <p:cNvSpPr>
            <a:spLocks noChangeShapeType="1"/>
          </p:cNvSpPr>
          <p:nvPr/>
        </p:nvSpPr>
        <p:spPr bwMode="auto">
          <a:xfrm flipH="1">
            <a:off x="4698666" y="5183243"/>
            <a:ext cx="8066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6" name="Line 444"/>
          <p:cNvSpPr>
            <a:spLocks noChangeShapeType="1"/>
          </p:cNvSpPr>
          <p:nvPr/>
        </p:nvSpPr>
        <p:spPr bwMode="auto">
          <a:xfrm flipH="1" flipV="1">
            <a:off x="4695210" y="5180940"/>
            <a:ext cx="3457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7" name="Line 445"/>
          <p:cNvSpPr>
            <a:spLocks noChangeShapeType="1"/>
          </p:cNvSpPr>
          <p:nvPr/>
        </p:nvSpPr>
        <p:spPr bwMode="auto">
          <a:xfrm flipH="1" flipV="1">
            <a:off x="4690601" y="5178635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8" name="Line 446"/>
          <p:cNvSpPr>
            <a:spLocks noChangeShapeType="1"/>
          </p:cNvSpPr>
          <p:nvPr/>
        </p:nvSpPr>
        <p:spPr bwMode="auto">
          <a:xfrm flipH="1" flipV="1">
            <a:off x="4688297" y="5175178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9" name="Line 447"/>
          <p:cNvSpPr>
            <a:spLocks noChangeShapeType="1"/>
          </p:cNvSpPr>
          <p:nvPr/>
        </p:nvSpPr>
        <p:spPr bwMode="auto">
          <a:xfrm flipH="1" flipV="1">
            <a:off x="4685992" y="5165959"/>
            <a:ext cx="2305" cy="921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0" name="Line 448"/>
          <p:cNvSpPr>
            <a:spLocks noChangeShapeType="1"/>
          </p:cNvSpPr>
          <p:nvPr/>
        </p:nvSpPr>
        <p:spPr bwMode="auto">
          <a:xfrm flipV="1">
            <a:off x="4685991" y="5161351"/>
            <a:ext cx="1152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1" name="Line 449"/>
          <p:cNvSpPr>
            <a:spLocks noChangeShapeType="1"/>
          </p:cNvSpPr>
          <p:nvPr/>
        </p:nvSpPr>
        <p:spPr bwMode="auto">
          <a:xfrm flipV="1">
            <a:off x="4687143" y="5157894"/>
            <a:ext cx="1152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2" name="Line 450"/>
          <p:cNvSpPr>
            <a:spLocks noChangeShapeType="1"/>
          </p:cNvSpPr>
          <p:nvPr/>
        </p:nvSpPr>
        <p:spPr bwMode="auto">
          <a:xfrm flipV="1">
            <a:off x="4688297" y="5154437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3" name="Line 451"/>
          <p:cNvSpPr>
            <a:spLocks noChangeShapeType="1"/>
          </p:cNvSpPr>
          <p:nvPr/>
        </p:nvSpPr>
        <p:spPr bwMode="auto">
          <a:xfrm flipV="1">
            <a:off x="4690601" y="5153284"/>
            <a:ext cx="4609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4" name="Line 452"/>
          <p:cNvSpPr>
            <a:spLocks noChangeShapeType="1"/>
          </p:cNvSpPr>
          <p:nvPr/>
        </p:nvSpPr>
        <p:spPr bwMode="auto">
          <a:xfrm flipV="1">
            <a:off x="4695210" y="5150980"/>
            <a:ext cx="3457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5" name="Line 453"/>
          <p:cNvSpPr>
            <a:spLocks noChangeShapeType="1"/>
          </p:cNvSpPr>
          <p:nvPr/>
        </p:nvSpPr>
        <p:spPr bwMode="auto">
          <a:xfrm>
            <a:off x="4698666" y="5150979"/>
            <a:ext cx="8066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6" name="Line 454"/>
          <p:cNvSpPr>
            <a:spLocks noChangeShapeType="1"/>
          </p:cNvSpPr>
          <p:nvPr/>
        </p:nvSpPr>
        <p:spPr bwMode="auto">
          <a:xfrm>
            <a:off x="4706732" y="5150980"/>
            <a:ext cx="6914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7" name="Line 455"/>
          <p:cNvSpPr>
            <a:spLocks noChangeShapeType="1"/>
          </p:cNvSpPr>
          <p:nvPr/>
        </p:nvSpPr>
        <p:spPr bwMode="auto">
          <a:xfrm>
            <a:off x="4713647" y="5154437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8" name="Line 456"/>
          <p:cNvSpPr>
            <a:spLocks noChangeShapeType="1"/>
          </p:cNvSpPr>
          <p:nvPr/>
        </p:nvSpPr>
        <p:spPr bwMode="auto">
          <a:xfrm>
            <a:off x="4717103" y="5157894"/>
            <a:ext cx="1152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9" name="Line 457"/>
          <p:cNvSpPr>
            <a:spLocks noChangeShapeType="1"/>
          </p:cNvSpPr>
          <p:nvPr/>
        </p:nvSpPr>
        <p:spPr bwMode="auto">
          <a:xfrm>
            <a:off x="4718255" y="5161351"/>
            <a:ext cx="1152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0" name="Freeform 458"/>
          <p:cNvSpPr>
            <a:spLocks/>
          </p:cNvSpPr>
          <p:nvPr/>
        </p:nvSpPr>
        <p:spPr bwMode="auto">
          <a:xfrm>
            <a:off x="4539651" y="5248923"/>
            <a:ext cx="32264" cy="32264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8" y="0"/>
              </a:cxn>
              <a:cxn ang="0">
                <a:pos x="24" y="4"/>
              </a:cxn>
              <a:cxn ang="0">
                <a:pos x="26" y="7"/>
              </a:cxn>
              <a:cxn ang="0">
                <a:pos x="28" y="10"/>
              </a:cxn>
              <a:cxn ang="0">
                <a:pos x="28" y="14"/>
              </a:cxn>
              <a:cxn ang="0">
                <a:pos x="27" y="19"/>
              </a:cxn>
              <a:cxn ang="0">
                <a:pos x="25" y="22"/>
              </a:cxn>
              <a:cxn ang="0">
                <a:pos x="22" y="25"/>
              </a:cxn>
              <a:cxn ang="0">
                <a:pos x="19" y="27"/>
              </a:cxn>
              <a:cxn ang="0">
                <a:pos x="14" y="28"/>
              </a:cxn>
              <a:cxn ang="0">
                <a:pos x="10" y="28"/>
              </a:cxn>
              <a:cxn ang="0">
                <a:pos x="7" y="26"/>
              </a:cxn>
              <a:cxn ang="0">
                <a:pos x="3" y="24"/>
              </a:cxn>
              <a:cxn ang="0">
                <a:pos x="1" y="21"/>
              </a:cxn>
              <a:cxn ang="0">
                <a:pos x="1" y="18"/>
              </a:cxn>
              <a:cxn ang="0">
                <a:pos x="0" y="14"/>
              </a:cxn>
              <a:cxn ang="0">
                <a:pos x="1" y="7"/>
              </a:cxn>
              <a:cxn ang="0">
                <a:pos x="3" y="4"/>
              </a:cxn>
              <a:cxn ang="0">
                <a:pos x="7" y="2"/>
              </a:cxn>
              <a:cxn ang="0">
                <a:pos x="10" y="0"/>
              </a:cxn>
            </a:cxnLst>
            <a:rect l="0" t="0" r="r" b="b"/>
            <a:pathLst>
              <a:path w="28" h="28">
                <a:moveTo>
                  <a:pt x="10" y="0"/>
                </a:moveTo>
                <a:lnTo>
                  <a:pt x="18" y="0"/>
                </a:lnTo>
                <a:lnTo>
                  <a:pt x="24" y="4"/>
                </a:lnTo>
                <a:lnTo>
                  <a:pt x="26" y="7"/>
                </a:lnTo>
                <a:lnTo>
                  <a:pt x="28" y="10"/>
                </a:lnTo>
                <a:lnTo>
                  <a:pt x="28" y="14"/>
                </a:lnTo>
                <a:lnTo>
                  <a:pt x="27" y="19"/>
                </a:lnTo>
                <a:lnTo>
                  <a:pt x="25" y="22"/>
                </a:lnTo>
                <a:lnTo>
                  <a:pt x="22" y="25"/>
                </a:lnTo>
                <a:lnTo>
                  <a:pt x="19" y="27"/>
                </a:lnTo>
                <a:lnTo>
                  <a:pt x="14" y="28"/>
                </a:lnTo>
                <a:lnTo>
                  <a:pt x="10" y="28"/>
                </a:lnTo>
                <a:lnTo>
                  <a:pt x="7" y="26"/>
                </a:lnTo>
                <a:lnTo>
                  <a:pt x="3" y="24"/>
                </a:lnTo>
                <a:lnTo>
                  <a:pt x="1" y="21"/>
                </a:lnTo>
                <a:lnTo>
                  <a:pt x="1" y="18"/>
                </a:lnTo>
                <a:lnTo>
                  <a:pt x="0" y="14"/>
                </a:lnTo>
                <a:lnTo>
                  <a:pt x="1" y="7"/>
                </a:lnTo>
                <a:lnTo>
                  <a:pt x="3" y="4"/>
                </a:lnTo>
                <a:lnTo>
                  <a:pt x="7" y="2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1" name="Line 459"/>
          <p:cNvSpPr>
            <a:spLocks noChangeShapeType="1"/>
          </p:cNvSpPr>
          <p:nvPr/>
        </p:nvSpPr>
        <p:spPr bwMode="auto">
          <a:xfrm flipH="1">
            <a:off x="4570763" y="5265056"/>
            <a:ext cx="1152" cy="5761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2" name="Line 460"/>
          <p:cNvSpPr>
            <a:spLocks noChangeShapeType="1"/>
          </p:cNvSpPr>
          <p:nvPr/>
        </p:nvSpPr>
        <p:spPr bwMode="auto">
          <a:xfrm flipH="1">
            <a:off x="4568459" y="5270818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3" name="Line 461"/>
          <p:cNvSpPr>
            <a:spLocks noChangeShapeType="1"/>
          </p:cNvSpPr>
          <p:nvPr/>
        </p:nvSpPr>
        <p:spPr bwMode="auto">
          <a:xfrm flipH="1">
            <a:off x="4565002" y="5274275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4" name="Line 462"/>
          <p:cNvSpPr>
            <a:spLocks noChangeShapeType="1"/>
          </p:cNvSpPr>
          <p:nvPr/>
        </p:nvSpPr>
        <p:spPr bwMode="auto">
          <a:xfrm flipH="1">
            <a:off x="4561546" y="5277731"/>
            <a:ext cx="3457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5" name="Line 463"/>
          <p:cNvSpPr>
            <a:spLocks noChangeShapeType="1"/>
          </p:cNvSpPr>
          <p:nvPr/>
        </p:nvSpPr>
        <p:spPr bwMode="auto">
          <a:xfrm flipH="1">
            <a:off x="4555784" y="5280035"/>
            <a:ext cx="5761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6" name="Line 464"/>
          <p:cNvSpPr>
            <a:spLocks noChangeShapeType="1"/>
          </p:cNvSpPr>
          <p:nvPr/>
        </p:nvSpPr>
        <p:spPr bwMode="auto">
          <a:xfrm flipH="1">
            <a:off x="4551175" y="5281187"/>
            <a:ext cx="4609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7" name="Line 465"/>
          <p:cNvSpPr>
            <a:spLocks noChangeShapeType="1"/>
          </p:cNvSpPr>
          <p:nvPr/>
        </p:nvSpPr>
        <p:spPr bwMode="auto">
          <a:xfrm flipH="1" flipV="1">
            <a:off x="4547718" y="5278884"/>
            <a:ext cx="3457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8" name="Line 466"/>
          <p:cNvSpPr>
            <a:spLocks noChangeShapeType="1"/>
          </p:cNvSpPr>
          <p:nvPr/>
        </p:nvSpPr>
        <p:spPr bwMode="auto">
          <a:xfrm flipH="1" flipV="1">
            <a:off x="4543109" y="5276579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9" name="Line 467"/>
          <p:cNvSpPr>
            <a:spLocks noChangeShapeType="1"/>
          </p:cNvSpPr>
          <p:nvPr/>
        </p:nvSpPr>
        <p:spPr bwMode="auto">
          <a:xfrm flipH="1" flipV="1">
            <a:off x="4540804" y="5273122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0" name="Line 468"/>
          <p:cNvSpPr>
            <a:spLocks noChangeShapeType="1"/>
          </p:cNvSpPr>
          <p:nvPr/>
        </p:nvSpPr>
        <p:spPr bwMode="auto">
          <a:xfrm flipV="1">
            <a:off x="4540803" y="5269665"/>
            <a:ext cx="1152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1" name="Line 469"/>
          <p:cNvSpPr>
            <a:spLocks noChangeShapeType="1"/>
          </p:cNvSpPr>
          <p:nvPr/>
        </p:nvSpPr>
        <p:spPr bwMode="auto">
          <a:xfrm flipH="1" flipV="1">
            <a:off x="4539651" y="5265056"/>
            <a:ext cx="1152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2" name="Line 470"/>
          <p:cNvSpPr>
            <a:spLocks noChangeShapeType="1"/>
          </p:cNvSpPr>
          <p:nvPr/>
        </p:nvSpPr>
        <p:spPr bwMode="auto">
          <a:xfrm flipV="1">
            <a:off x="4539651" y="5256989"/>
            <a:ext cx="1152" cy="8066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3" name="Line 471"/>
          <p:cNvSpPr>
            <a:spLocks noChangeShapeType="1"/>
          </p:cNvSpPr>
          <p:nvPr/>
        </p:nvSpPr>
        <p:spPr bwMode="auto">
          <a:xfrm flipV="1">
            <a:off x="4540804" y="5253534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4" name="Line 472"/>
          <p:cNvSpPr>
            <a:spLocks noChangeShapeType="1"/>
          </p:cNvSpPr>
          <p:nvPr/>
        </p:nvSpPr>
        <p:spPr bwMode="auto">
          <a:xfrm flipV="1">
            <a:off x="4543109" y="5251229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5" name="Line 473"/>
          <p:cNvSpPr>
            <a:spLocks noChangeShapeType="1"/>
          </p:cNvSpPr>
          <p:nvPr/>
        </p:nvSpPr>
        <p:spPr bwMode="auto">
          <a:xfrm flipV="1">
            <a:off x="4547718" y="5248924"/>
            <a:ext cx="3457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6" name="Line 474"/>
          <p:cNvSpPr>
            <a:spLocks noChangeShapeType="1"/>
          </p:cNvSpPr>
          <p:nvPr/>
        </p:nvSpPr>
        <p:spPr bwMode="auto">
          <a:xfrm>
            <a:off x="4551174" y="5248923"/>
            <a:ext cx="9218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7" name="Line 475"/>
          <p:cNvSpPr>
            <a:spLocks noChangeShapeType="1"/>
          </p:cNvSpPr>
          <p:nvPr/>
        </p:nvSpPr>
        <p:spPr bwMode="auto">
          <a:xfrm>
            <a:off x="4560392" y="5248924"/>
            <a:ext cx="6914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8" name="Line 476"/>
          <p:cNvSpPr>
            <a:spLocks noChangeShapeType="1"/>
          </p:cNvSpPr>
          <p:nvPr/>
        </p:nvSpPr>
        <p:spPr bwMode="auto">
          <a:xfrm>
            <a:off x="4567307" y="5253534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9" name="Line 477"/>
          <p:cNvSpPr>
            <a:spLocks noChangeShapeType="1"/>
          </p:cNvSpPr>
          <p:nvPr/>
        </p:nvSpPr>
        <p:spPr bwMode="auto">
          <a:xfrm>
            <a:off x="4569612" y="5256990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0" name="Line 478"/>
          <p:cNvSpPr>
            <a:spLocks noChangeShapeType="1"/>
          </p:cNvSpPr>
          <p:nvPr/>
        </p:nvSpPr>
        <p:spPr bwMode="auto">
          <a:xfrm>
            <a:off x="4571915" y="5260447"/>
            <a:ext cx="1152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1" name="Freeform 479"/>
          <p:cNvSpPr>
            <a:spLocks/>
          </p:cNvSpPr>
          <p:nvPr/>
        </p:nvSpPr>
        <p:spPr bwMode="auto">
          <a:xfrm>
            <a:off x="5863623" y="3627662"/>
            <a:ext cx="32264" cy="32264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8" y="0"/>
              </a:cxn>
              <a:cxn ang="0">
                <a:pos x="22" y="2"/>
              </a:cxn>
              <a:cxn ang="0">
                <a:pos x="24" y="4"/>
              </a:cxn>
              <a:cxn ang="0">
                <a:pos x="28" y="9"/>
              </a:cxn>
              <a:cxn ang="0">
                <a:pos x="28" y="17"/>
              </a:cxn>
              <a:cxn ang="0">
                <a:pos x="26" y="21"/>
              </a:cxn>
              <a:cxn ang="0">
                <a:pos x="24" y="24"/>
              </a:cxn>
              <a:cxn ang="0">
                <a:pos x="22" y="26"/>
              </a:cxn>
              <a:cxn ang="0">
                <a:pos x="18" y="28"/>
              </a:cxn>
              <a:cxn ang="0">
                <a:pos x="10" y="28"/>
              </a:cxn>
              <a:cxn ang="0">
                <a:pos x="4" y="24"/>
              </a:cxn>
              <a:cxn ang="0">
                <a:pos x="2" y="21"/>
              </a:cxn>
              <a:cxn ang="0">
                <a:pos x="0" y="17"/>
              </a:cxn>
              <a:cxn ang="0">
                <a:pos x="0" y="13"/>
              </a:cxn>
              <a:cxn ang="0">
                <a:pos x="1" y="9"/>
              </a:cxn>
              <a:cxn ang="0">
                <a:pos x="3" y="6"/>
              </a:cxn>
              <a:cxn ang="0">
                <a:pos x="6" y="3"/>
              </a:cxn>
              <a:cxn ang="0">
                <a:pos x="9" y="1"/>
              </a:cxn>
              <a:cxn ang="0">
                <a:pos x="14" y="0"/>
              </a:cxn>
            </a:cxnLst>
            <a:rect l="0" t="0" r="r" b="b"/>
            <a:pathLst>
              <a:path w="28" h="28">
                <a:moveTo>
                  <a:pt x="14" y="0"/>
                </a:moveTo>
                <a:lnTo>
                  <a:pt x="18" y="0"/>
                </a:lnTo>
                <a:lnTo>
                  <a:pt x="22" y="2"/>
                </a:lnTo>
                <a:lnTo>
                  <a:pt x="24" y="4"/>
                </a:lnTo>
                <a:lnTo>
                  <a:pt x="28" y="9"/>
                </a:lnTo>
                <a:lnTo>
                  <a:pt x="28" y="17"/>
                </a:lnTo>
                <a:lnTo>
                  <a:pt x="26" y="21"/>
                </a:lnTo>
                <a:lnTo>
                  <a:pt x="24" y="24"/>
                </a:lnTo>
                <a:lnTo>
                  <a:pt x="22" y="26"/>
                </a:lnTo>
                <a:lnTo>
                  <a:pt x="18" y="28"/>
                </a:lnTo>
                <a:lnTo>
                  <a:pt x="10" y="28"/>
                </a:lnTo>
                <a:lnTo>
                  <a:pt x="4" y="24"/>
                </a:lnTo>
                <a:lnTo>
                  <a:pt x="2" y="21"/>
                </a:lnTo>
                <a:lnTo>
                  <a:pt x="0" y="17"/>
                </a:lnTo>
                <a:lnTo>
                  <a:pt x="0" y="13"/>
                </a:lnTo>
                <a:lnTo>
                  <a:pt x="1" y="9"/>
                </a:lnTo>
                <a:lnTo>
                  <a:pt x="3" y="6"/>
                </a:lnTo>
                <a:lnTo>
                  <a:pt x="6" y="3"/>
                </a:lnTo>
                <a:lnTo>
                  <a:pt x="9" y="1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2" name="Line 480"/>
          <p:cNvSpPr>
            <a:spLocks noChangeShapeType="1"/>
          </p:cNvSpPr>
          <p:nvPr/>
        </p:nvSpPr>
        <p:spPr bwMode="auto">
          <a:xfrm>
            <a:off x="5895887" y="3642643"/>
            <a:ext cx="1152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" name="Line 481"/>
          <p:cNvSpPr>
            <a:spLocks noChangeShapeType="1"/>
          </p:cNvSpPr>
          <p:nvPr/>
        </p:nvSpPr>
        <p:spPr bwMode="auto">
          <a:xfrm flipH="1">
            <a:off x="5893584" y="3647252"/>
            <a:ext cx="2305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4" name="Line 482"/>
          <p:cNvSpPr>
            <a:spLocks noChangeShapeType="1"/>
          </p:cNvSpPr>
          <p:nvPr/>
        </p:nvSpPr>
        <p:spPr bwMode="auto">
          <a:xfrm flipH="1">
            <a:off x="5891279" y="3651861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5" name="Line 483"/>
          <p:cNvSpPr>
            <a:spLocks noChangeShapeType="1"/>
          </p:cNvSpPr>
          <p:nvPr/>
        </p:nvSpPr>
        <p:spPr bwMode="auto">
          <a:xfrm flipH="1">
            <a:off x="5888974" y="3655318"/>
            <a:ext cx="2305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6" name="Line 484"/>
          <p:cNvSpPr>
            <a:spLocks noChangeShapeType="1"/>
          </p:cNvSpPr>
          <p:nvPr/>
        </p:nvSpPr>
        <p:spPr bwMode="auto">
          <a:xfrm flipH="1">
            <a:off x="5884365" y="3657623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7" name="Line 485"/>
          <p:cNvSpPr>
            <a:spLocks noChangeShapeType="1"/>
          </p:cNvSpPr>
          <p:nvPr/>
        </p:nvSpPr>
        <p:spPr bwMode="auto">
          <a:xfrm flipH="1">
            <a:off x="5875146" y="3659926"/>
            <a:ext cx="9218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8" name="Line 486"/>
          <p:cNvSpPr>
            <a:spLocks noChangeShapeType="1"/>
          </p:cNvSpPr>
          <p:nvPr/>
        </p:nvSpPr>
        <p:spPr bwMode="auto">
          <a:xfrm flipH="1" flipV="1">
            <a:off x="5868232" y="3655318"/>
            <a:ext cx="6914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9" name="Line 487"/>
          <p:cNvSpPr>
            <a:spLocks noChangeShapeType="1"/>
          </p:cNvSpPr>
          <p:nvPr/>
        </p:nvSpPr>
        <p:spPr bwMode="auto">
          <a:xfrm flipH="1" flipV="1">
            <a:off x="5865929" y="3651861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0" name="Line 488"/>
          <p:cNvSpPr>
            <a:spLocks noChangeShapeType="1"/>
          </p:cNvSpPr>
          <p:nvPr/>
        </p:nvSpPr>
        <p:spPr bwMode="auto">
          <a:xfrm flipH="1" flipV="1">
            <a:off x="5863624" y="3647252"/>
            <a:ext cx="2305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1" name="Line 489"/>
          <p:cNvSpPr>
            <a:spLocks noChangeShapeType="1"/>
          </p:cNvSpPr>
          <p:nvPr/>
        </p:nvSpPr>
        <p:spPr bwMode="auto">
          <a:xfrm flipV="1">
            <a:off x="5863623" y="3642643"/>
            <a:ext cx="1152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2" name="Line 490"/>
          <p:cNvSpPr>
            <a:spLocks noChangeShapeType="1"/>
          </p:cNvSpPr>
          <p:nvPr/>
        </p:nvSpPr>
        <p:spPr bwMode="auto">
          <a:xfrm flipV="1">
            <a:off x="5863623" y="3638034"/>
            <a:ext cx="1152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" name="Line 491"/>
          <p:cNvSpPr>
            <a:spLocks noChangeShapeType="1"/>
          </p:cNvSpPr>
          <p:nvPr/>
        </p:nvSpPr>
        <p:spPr bwMode="auto">
          <a:xfrm flipV="1">
            <a:off x="5864776" y="3634577"/>
            <a:ext cx="2305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4" name="Line 492"/>
          <p:cNvSpPr>
            <a:spLocks noChangeShapeType="1"/>
          </p:cNvSpPr>
          <p:nvPr/>
        </p:nvSpPr>
        <p:spPr bwMode="auto">
          <a:xfrm flipV="1">
            <a:off x="5867081" y="3631120"/>
            <a:ext cx="3457" cy="345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5" name="Line 493"/>
          <p:cNvSpPr>
            <a:spLocks noChangeShapeType="1"/>
          </p:cNvSpPr>
          <p:nvPr/>
        </p:nvSpPr>
        <p:spPr bwMode="auto">
          <a:xfrm flipV="1">
            <a:off x="5870538" y="3628816"/>
            <a:ext cx="3457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6" name="Line 494"/>
          <p:cNvSpPr>
            <a:spLocks noChangeShapeType="1"/>
          </p:cNvSpPr>
          <p:nvPr/>
        </p:nvSpPr>
        <p:spPr bwMode="auto">
          <a:xfrm flipV="1">
            <a:off x="5873995" y="3627662"/>
            <a:ext cx="5761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7" name="Line 495"/>
          <p:cNvSpPr>
            <a:spLocks noChangeShapeType="1"/>
          </p:cNvSpPr>
          <p:nvPr/>
        </p:nvSpPr>
        <p:spPr bwMode="auto">
          <a:xfrm>
            <a:off x="5879756" y="3627662"/>
            <a:ext cx="4609" cy="115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8" name="Line 496"/>
          <p:cNvSpPr>
            <a:spLocks noChangeShapeType="1"/>
          </p:cNvSpPr>
          <p:nvPr/>
        </p:nvSpPr>
        <p:spPr bwMode="auto">
          <a:xfrm>
            <a:off x="5884365" y="3627663"/>
            <a:ext cx="4609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9" name="Line 497"/>
          <p:cNvSpPr>
            <a:spLocks noChangeShapeType="1"/>
          </p:cNvSpPr>
          <p:nvPr/>
        </p:nvSpPr>
        <p:spPr bwMode="auto">
          <a:xfrm>
            <a:off x="5888974" y="3629968"/>
            <a:ext cx="2305" cy="230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0" name="Line 498"/>
          <p:cNvSpPr>
            <a:spLocks noChangeShapeType="1"/>
          </p:cNvSpPr>
          <p:nvPr/>
        </p:nvSpPr>
        <p:spPr bwMode="auto">
          <a:xfrm>
            <a:off x="5891279" y="3632273"/>
            <a:ext cx="4609" cy="5761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1" name="Line 499"/>
          <p:cNvSpPr>
            <a:spLocks noChangeShapeType="1"/>
          </p:cNvSpPr>
          <p:nvPr/>
        </p:nvSpPr>
        <p:spPr bwMode="auto">
          <a:xfrm>
            <a:off x="5895887" y="3638034"/>
            <a:ext cx="1152" cy="460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2" name="Freeform 500"/>
          <p:cNvSpPr>
            <a:spLocks/>
          </p:cNvSpPr>
          <p:nvPr/>
        </p:nvSpPr>
        <p:spPr bwMode="auto">
          <a:xfrm>
            <a:off x="5863623" y="5985232"/>
            <a:ext cx="32264" cy="32264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8" y="0"/>
              </a:cxn>
              <a:cxn ang="0">
                <a:pos x="22" y="2"/>
              </a:cxn>
              <a:cxn ang="0">
                <a:pos x="24" y="4"/>
              </a:cxn>
              <a:cxn ang="0">
                <a:pos x="26" y="7"/>
              </a:cxn>
              <a:cxn ang="0">
                <a:pos x="28" y="11"/>
              </a:cxn>
              <a:cxn ang="0">
                <a:pos x="28" y="19"/>
              </a:cxn>
              <a:cxn ang="0">
                <a:pos x="24" y="25"/>
              </a:cxn>
              <a:cxn ang="0">
                <a:pos x="22" y="26"/>
              </a:cxn>
              <a:cxn ang="0">
                <a:pos x="18" y="28"/>
              </a:cxn>
              <a:cxn ang="0">
                <a:pos x="14" y="28"/>
              </a:cxn>
              <a:cxn ang="0">
                <a:pos x="9" y="27"/>
              </a:cxn>
              <a:cxn ang="0">
                <a:pos x="6" y="26"/>
              </a:cxn>
              <a:cxn ang="0">
                <a:pos x="3" y="23"/>
              </a:cxn>
              <a:cxn ang="0">
                <a:pos x="1" y="20"/>
              </a:cxn>
              <a:cxn ang="0">
                <a:pos x="0" y="15"/>
              </a:cxn>
              <a:cxn ang="0">
                <a:pos x="0" y="11"/>
              </a:cxn>
              <a:cxn ang="0">
                <a:pos x="2" y="7"/>
              </a:cxn>
              <a:cxn ang="0">
                <a:pos x="4" y="4"/>
              </a:cxn>
              <a:cxn ang="0">
                <a:pos x="10" y="0"/>
              </a:cxn>
            </a:cxnLst>
            <a:rect l="0" t="0" r="r" b="b"/>
            <a:pathLst>
              <a:path w="28" h="28">
                <a:moveTo>
                  <a:pt x="10" y="0"/>
                </a:moveTo>
                <a:lnTo>
                  <a:pt x="18" y="0"/>
                </a:lnTo>
                <a:lnTo>
                  <a:pt x="22" y="2"/>
                </a:lnTo>
                <a:lnTo>
                  <a:pt x="24" y="4"/>
                </a:lnTo>
                <a:lnTo>
                  <a:pt x="26" y="7"/>
                </a:lnTo>
                <a:lnTo>
                  <a:pt x="28" y="11"/>
                </a:lnTo>
                <a:lnTo>
                  <a:pt x="28" y="19"/>
                </a:lnTo>
                <a:lnTo>
                  <a:pt x="24" y="25"/>
                </a:lnTo>
                <a:lnTo>
                  <a:pt x="22" y="26"/>
                </a:lnTo>
                <a:lnTo>
                  <a:pt x="18" y="28"/>
                </a:lnTo>
                <a:lnTo>
                  <a:pt x="14" y="28"/>
                </a:lnTo>
                <a:lnTo>
                  <a:pt x="9" y="27"/>
                </a:lnTo>
                <a:lnTo>
                  <a:pt x="6" y="26"/>
                </a:lnTo>
                <a:lnTo>
                  <a:pt x="3" y="23"/>
                </a:lnTo>
                <a:lnTo>
                  <a:pt x="1" y="20"/>
                </a:lnTo>
                <a:lnTo>
                  <a:pt x="0" y="15"/>
                </a:ln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3" name="Freeform 501"/>
          <p:cNvSpPr>
            <a:spLocks noEditPoints="1"/>
          </p:cNvSpPr>
          <p:nvPr/>
        </p:nvSpPr>
        <p:spPr bwMode="auto">
          <a:xfrm>
            <a:off x="5861320" y="5982928"/>
            <a:ext cx="36873" cy="36873"/>
          </a:xfrm>
          <a:custGeom>
            <a:avLst/>
            <a:gdLst/>
            <a:ahLst/>
            <a:cxnLst>
              <a:cxn ang="0">
                <a:pos x="16" y="4"/>
              </a:cxn>
              <a:cxn ang="0">
                <a:pos x="12" y="5"/>
              </a:cxn>
              <a:cxn ang="0">
                <a:pos x="8" y="8"/>
              </a:cxn>
              <a:cxn ang="0">
                <a:pos x="5" y="12"/>
              </a:cxn>
              <a:cxn ang="0">
                <a:pos x="4" y="17"/>
              </a:cxn>
              <a:cxn ang="0">
                <a:pos x="5" y="21"/>
              </a:cxn>
              <a:cxn ang="0">
                <a:pos x="8" y="26"/>
              </a:cxn>
              <a:cxn ang="0">
                <a:pos x="12" y="28"/>
              </a:cxn>
              <a:cxn ang="0">
                <a:pos x="16" y="28"/>
              </a:cxn>
              <a:cxn ang="0">
                <a:pos x="21" y="28"/>
              </a:cxn>
              <a:cxn ang="0">
                <a:pos x="24" y="26"/>
              </a:cxn>
              <a:cxn ang="0">
                <a:pos x="27" y="21"/>
              </a:cxn>
              <a:cxn ang="0">
                <a:pos x="28" y="17"/>
              </a:cxn>
              <a:cxn ang="0">
                <a:pos x="27" y="12"/>
              </a:cxn>
              <a:cxn ang="0">
                <a:pos x="24" y="8"/>
              </a:cxn>
              <a:cxn ang="0">
                <a:pos x="21" y="5"/>
              </a:cxn>
              <a:cxn ang="0">
                <a:pos x="16" y="4"/>
              </a:cxn>
              <a:cxn ang="0">
                <a:pos x="16" y="0"/>
              </a:cxn>
              <a:cxn ang="0">
                <a:pos x="23" y="1"/>
              </a:cxn>
              <a:cxn ang="0">
                <a:pos x="24" y="2"/>
              </a:cxn>
              <a:cxn ang="0">
                <a:pos x="27" y="5"/>
              </a:cxn>
              <a:cxn ang="0">
                <a:pos x="30" y="9"/>
              </a:cxn>
              <a:cxn ang="0">
                <a:pos x="31" y="10"/>
              </a:cxn>
              <a:cxn ang="0">
                <a:pos x="31" y="11"/>
              </a:cxn>
              <a:cxn ang="0">
                <a:pos x="32" y="17"/>
              </a:cxn>
              <a:cxn ang="0">
                <a:pos x="31" y="23"/>
              </a:cxn>
              <a:cxn ang="0">
                <a:pos x="30" y="24"/>
              </a:cxn>
              <a:cxn ang="0">
                <a:pos x="27" y="28"/>
              </a:cxn>
              <a:cxn ang="0">
                <a:pos x="24" y="30"/>
              </a:cxn>
              <a:cxn ang="0">
                <a:pos x="23" y="31"/>
              </a:cxn>
              <a:cxn ang="0">
                <a:pos x="16" y="32"/>
              </a:cxn>
              <a:cxn ang="0">
                <a:pos x="11" y="31"/>
              </a:cxn>
              <a:cxn ang="0">
                <a:pos x="10" y="31"/>
              </a:cxn>
              <a:cxn ang="0">
                <a:pos x="9" y="30"/>
              </a:cxn>
              <a:cxn ang="0">
                <a:pos x="5" y="28"/>
              </a:cxn>
              <a:cxn ang="0">
                <a:pos x="2" y="24"/>
              </a:cxn>
              <a:cxn ang="0">
                <a:pos x="1" y="23"/>
              </a:cxn>
              <a:cxn ang="0">
                <a:pos x="0" y="17"/>
              </a:cxn>
              <a:cxn ang="0">
                <a:pos x="1" y="11"/>
              </a:cxn>
              <a:cxn ang="0">
                <a:pos x="1" y="10"/>
              </a:cxn>
              <a:cxn ang="0">
                <a:pos x="2" y="9"/>
              </a:cxn>
              <a:cxn ang="0">
                <a:pos x="5" y="5"/>
              </a:cxn>
              <a:cxn ang="0">
                <a:pos x="9" y="2"/>
              </a:cxn>
              <a:cxn ang="0">
                <a:pos x="10" y="1"/>
              </a:cxn>
              <a:cxn ang="0">
                <a:pos x="11" y="1"/>
              </a:cxn>
              <a:cxn ang="0">
                <a:pos x="16" y="0"/>
              </a:cxn>
            </a:cxnLst>
            <a:rect l="0" t="0" r="r" b="b"/>
            <a:pathLst>
              <a:path w="32" h="32">
                <a:moveTo>
                  <a:pt x="16" y="4"/>
                </a:moveTo>
                <a:lnTo>
                  <a:pt x="12" y="5"/>
                </a:lnTo>
                <a:lnTo>
                  <a:pt x="8" y="8"/>
                </a:lnTo>
                <a:lnTo>
                  <a:pt x="5" y="12"/>
                </a:lnTo>
                <a:lnTo>
                  <a:pt x="4" y="17"/>
                </a:lnTo>
                <a:lnTo>
                  <a:pt x="5" y="21"/>
                </a:lnTo>
                <a:lnTo>
                  <a:pt x="8" y="26"/>
                </a:lnTo>
                <a:lnTo>
                  <a:pt x="12" y="28"/>
                </a:lnTo>
                <a:lnTo>
                  <a:pt x="16" y="28"/>
                </a:lnTo>
                <a:lnTo>
                  <a:pt x="21" y="28"/>
                </a:lnTo>
                <a:lnTo>
                  <a:pt x="24" y="26"/>
                </a:lnTo>
                <a:lnTo>
                  <a:pt x="27" y="21"/>
                </a:lnTo>
                <a:lnTo>
                  <a:pt x="28" y="17"/>
                </a:lnTo>
                <a:lnTo>
                  <a:pt x="27" y="12"/>
                </a:lnTo>
                <a:lnTo>
                  <a:pt x="24" y="8"/>
                </a:lnTo>
                <a:lnTo>
                  <a:pt x="21" y="5"/>
                </a:lnTo>
                <a:lnTo>
                  <a:pt x="16" y="4"/>
                </a:lnTo>
                <a:close/>
                <a:moveTo>
                  <a:pt x="16" y="0"/>
                </a:moveTo>
                <a:lnTo>
                  <a:pt x="23" y="1"/>
                </a:lnTo>
                <a:lnTo>
                  <a:pt x="24" y="2"/>
                </a:lnTo>
                <a:lnTo>
                  <a:pt x="27" y="5"/>
                </a:lnTo>
                <a:lnTo>
                  <a:pt x="30" y="9"/>
                </a:lnTo>
                <a:lnTo>
                  <a:pt x="31" y="10"/>
                </a:lnTo>
                <a:lnTo>
                  <a:pt x="31" y="11"/>
                </a:lnTo>
                <a:lnTo>
                  <a:pt x="32" y="17"/>
                </a:lnTo>
                <a:lnTo>
                  <a:pt x="31" y="23"/>
                </a:lnTo>
                <a:lnTo>
                  <a:pt x="30" y="24"/>
                </a:lnTo>
                <a:lnTo>
                  <a:pt x="27" y="28"/>
                </a:lnTo>
                <a:lnTo>
                  <a:pt x="24" y="30"/>
                </a:lnTo>
                <a:lnTo>
                  <a:pt x="23" y="31"/>
                </a:lnTo>
                <a:lnTo>
                  <a:pt x="16" y="32"/>
                </a:lnTo>
                <a:lnTo>
                  <a:pt x="11" y="31"/>
                </a:lnTo>
                <a:lnTo>
                  <a:pt x="10" y="31"/>
                </a:lnTo>
                <a:lnTo>
                  <a:pt x="9" y="30"/>
                </a:lnTo>
                <a:lnTo>
                  <a:pt x="5" y="28"/>
                </a:lnTo>
                <a:lnTo>
                  <a:pt x="2" y="24"/>
                </a:lnTo>
                <a:lnTo>
                  <a:pt x="1" y="23"/>
                </a:lnTo>
                <a:lnTo>
                  <a:pt x="0" y="17"/>
                </a:lnTo>
                <a:lnTo>
                  <a:pt x="1" y="11"/>
                </a:lnTo>
                <a:lnTo>
                  <a:pt x="1" y="10"/>
                </a:lnTo>
                <a:lnTo>
                  <a:pt x="2" y="9"/>
                </a:lnTo>
                <a:lnTo>
                  <a:pt x="5" y="5"/>
                </a:lnTo>
                <a:lnTo>
                  <a:pt x="9" y="2"/>
                </a:lnTo>
                <a:lnTo>
                  <a:pt x="10" y="1"/>
                </a:lnTo>
                <a:lnTo>
                  <a:pt x="11" y="1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4" name="Line 502"/>
          <p:cNvSpPr>
            <a:spLocks noChangeShapeType="1"/>
          </p:cNvSpPr>
          <p:nvPr/>
        </p:nvSpPr>
        <p:spPr bwMode="auto">
          <a:xfrm flipV="1">
            <a:off x="4310347" y="4282159"/>
            <a:ext cx="294984" cy="54042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5" name="Line 503"/>
          <p:cNvSpPr>
            <a:spLocks noChangeShapeType="1"/>
          </p:cNvSpPr>
          <p:nvPr/>
        </p:nvSpPr>
        <p:spPr bwMode="auto">
          <a:xfrm flipV="1">
            <a:off x="4605331" y="3987174"/>
            <a:ext cx="391776" cy="294984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6" name="Line 504"/>
          <p:cNvSpPr>
            <a:spLocks noChangeShapeType="1"/>
          </p:cNvSpPr>
          <p:nvPr/>
        </p:nvSpPr>
        <p:spPr bwMode="auto">
          <a:xfrm flipV="1">
            <a:off x="4997107" y="3692190"/>
            <a:ext cx="441324" cy="294984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7" name="Line 505"/>
          <p:cNvSpPr>
            <a:spLocks noChangeShapeType="1"/>
          </p:cNvSpPr>
          <p:nvPr/>
        </p:nvSpPr>
        <p:spPr bwMode="auto">
          <a:xfrm flipV="1">
            <a:off x="5438431" y="3642642"/>
            <a:ext cx="441324" cy="4954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8" name="Line 506"/>
          <p:cNvSpPr>
            <a:spLocks noChangeShapeType="1"/>
          </p:cNvSpPr>
          <p:nvPr/>
        </p:nvSpPr>
        <p:spPr bwMode="auto">
          <a:xfrm flipH="1">
            <a:off x="5487979" y="3642642"/>
            <a:ext cx="391776" cy="246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9" name="Line 507"/>
          <p:cNvSpPr>
            <a:spLocks noChangeShapeType="1"/>
          </p:cNvSpPr>
          <p:nvPr/>
        </p:nvSpPr>
        <p:spPr bwMode="auto">
          <a:xfrm flipH="1">
            <a:off x="4997107" y="3889230"/>
            <a:ext cx="490872" cy="97944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0" name="Line 508"/>
          <p:cNvSpPr>
            <a:spLocks noChangeShapeType="1"/>
          </p:cNvSpPr>
          <p:nvPr/>
        </p:nvSpPr>
        <p:spPr bwMode="auto">
          <a:xfrm flipH="1">
            <a:off x="4751671" y="3987174"/>
            <a:ext cx="245436" cy="442476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1" name="Line 509"/>
          <p:cNvSpPr>
            <a:spLocks noChangeShapeType="1"/>
          </p:cNvSpPr>
          <p:nvPr/>
        </p:nvSpPr>
        <p:spPr bwMode="auto">
          <a:xfrm flipH="1">
            <a:off x="4310347" y="4429651"/>
            <a:ext cx="441324" cy="39292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2" name="Line 510"/>
          <p:cNvSpPr>
            <a:spLocks noChangeShapeType="1"/>
          </p:cNvSpPr>
          <p:nvPr/>
        </p:nvSpPr>
        <p:spPr bwMode="auto">
          <a:xfrm flipV="1">
            <a:off x="4310347" y="4479199"/>
            <a:ext cx="539268" cy="34338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3" name="Line 511"/>
          <p:cNvSpPr>
            <a:spLocks noChangeShapeType="1"/>
          </p:cNvSpPr>
          <p:nvPr/>
        </p:nvSpPr>
        <p:spPr bwMode="auto">
          <a:xfrm flipV="1">
            <a:off x="4849615" y="4429651"/>
            <a:ext cx="442476" cy="4954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" name="Line 512"/>
          <p:cNvSpPr>
            <a:spLocks noChangeShapeType="1"/>
          </p:cNvSpPr>
          <p:nvPr/>
        </p:nvSpPr>
        <p:spPr bwMode="auto">
          <a:xfrm flipV="1">
            <a:off x="5292091" y="3987174"/>
            <a:ext cx="244284" cy="442476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" name="Line 513"/>
          <p:cNvSpPr>
            <a:spLocks noChangeShapeType="1"/>
          </p:cNvSpPr>
          <p:nvPr/>
        </p:nvSpPr>
        <p:spPr bwMode="auto">
          <a:xfrm flipV="1">
            <a:off x="5536375" y="3642642"/>
            <a:ext cx="343380" cy="34453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" name="Line 514"/>
          <p:cNvSpPr>
            <a:spLocks noChangeShapeType="1"/>
          </p:cNvSpPr>
          <p:nvPr/>
        </p:nvSpPr>
        <p:spPr bwMode="auto">
          <a:xfrm flipH="1">
            <a:off x="5732263" y="3642643"/>
            <a:ext cx="147492" cy="44362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" name="Line 515"/>
          <p:cNvSpPr>
            <a:spLocks noChangeShapeType="1"/>
          </p:cNvSpPr>
          <p:nvPr/>
        </p:nvSpPr>
        <p:spPr bwMode="auto">
          <a:xfrm flipH="1">
            <a:off x="5292091" y="4086271"/>
            <a:ext cx="440172" cy="34338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" name="Line 516"/>
          <p:cNvSpPr>
            <a:spLocks noChangeShapeType="1"/>
          </p:cNvSpPr>
          <p:nvPr/>
        </p:nvSpPr>
        <p:spPr bwMode="auto">
          <a:xfrm flipH="1">
            <a:off x="4899163" y="4429651"/>
            <a:ext cx="392928" cy="294984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" name="Line 517"/>
          <p:cNvSpPr>
            <a:spLocks noChangeShapeType="1"/>
          </p:cNvSpPr>
          <p:nvPr/>
        </p:nvSpPr>
        <p:spPr bwMode="auto">
          <a:xfrm flipH="1">
            <a:off x="4358743" y="4724635"/>
            <a:ext cx="540420" cy="97944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" name="Line 518"/>
          <p:cNvSpPr>
            <a:spLocks noChangeShapeType="1"/>
          </p:cNvSpPr>
          <p:nvPr/>
        </p:nvSpPr>
        <p:spPr bwMode="auto">
          <a:xfrm>
            <a:off x="4358743" y="4822579"/>
            <a:ext cx="490872" cy="97944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" name="Line 519"/>
          <p:cNvSpPr>
            <a:spLocks noChangeShapeType="1"/>
          </p:cNvSpPr>
          <p:nvPr/>
        </p:nvSpPr>
        <p:spPr bwMode="auto">
          <a:xfrm>
            <a:off x="4849615" y="4920523"/>
            <a:ext cx="442476" cy="34453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" name="Line 520"/>
          <p:cNvSpPr>
            <a:spLocks noChangeShapeType="1"/>
          </p:cNvSpPr>
          <p:nvPr/>
        </p:nvSpPr>
        <p:spPr bwMode="auto">
          <a:xfrm>
            <a:off x="5292091" y="5265055"/>
            <a:ext cx="440172" cy="294984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" name="Line 521"/>
          <p:cNvSpPr>
            <a:spLocks noChangeShapeType="1"/>
          </p:cNvSpPr>
          <p:nvPr/>
        </p:nvSpPr>
        <p:spPr bwMode="auto">
          <a:xfrm>
            <a:off x="5732263" y="5560040"/>
            <a:ext cx="147492" cy="442476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" name="Line 522"/>
          <p:cNvSpPr>
            <a:spLocks noChangeShapeType="1"/>
          </p:cNvSpPr>
          <p:nvPr/>
        </p:nvSpPr>
        <p:spPr bwMode="auto">
          <a:xfrm flipH="1" flipV="1">
            <a:off x="5536375" y="5657984"/>
            <a:ext cx="343380" cy="34453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" name="Line 523"/>
          <p:cNvSpPr>
            <a:spLocks noChangeShapeType="1"/>
          </p:cNvSpPr>
          <p:nvPr/>
        </p:nvSpPr>
        <p:spPr bwMode="auto">
          <a:xfrm flipH="1" flipV="1">
            <a:off x="5292091" y="5265055"/>
            <a:ext cx="244284" cy="39292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" name="Line 524"/>
          <p:cNvSpPr>
            <a:spLocks noChangeShapeType="1"/>
          </p:cNvSpPr>
          <p:nvPr/>
        </p:nvSpPr>
        <p:spPr bwMode="auto">
          <a:xfrm flipH="1" flipV="1">
            <a:off x="4801219" y="5117563"/>
            <a:ext cx="490872" cy="14749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7" name="Line 525"/>
          <p:cNvSpPr>
            <a:spLocks noChangeShapeType="1"/>
          </p:cNvSpPr>
          <p:nvPr/>
        </p:nvSpPr>
        <p:spPr bwMode="auto">
          <a:xfrm flipH="1" flipV="1">
            <a:off x="4310347" y="4822579"/>
            <a:ext cx="490872" cy="294984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8" name="Line 526"/>
          <p:cNvSpPr>
            <a:spLocks noChangeShapeType="1"/>
          </p:cNvSpPr>
          <p:nvPr/>
        </p:nvSpPr>
        <p:spPr bwMode="auto">
          <a:xfrm>
            <a:off x="4310347" y="4822579"/>
            <a:ext cx="392928" cy="34338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9" name="Line 527"/>
          <p:cNvSpPr>
            <a:spLocks noChangeShapeType="1"/>
          </p:cNvSpPr>
          <p:nvPr/>
        </p:nvSpPr>
        <p:spPr bwMode="auto">
          <a:xfrm>
            <a:off x="4703275" y="5165959"/>
            <a:ext cx="244284" cy="39408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0" name="Line 528"/>
          <p:cNvSpPr>
            <a:spLocks noChangeShapeType="1"/>
          </p:cNvSpPr>
          <p:nvPr/>
        </p:nvSpPr>
        <p:spPr bwMode="auto">
          <a:xfrm>
            <a:off x="4947559" y="5560040"/>
            <a:ext cx="490872" cy="14634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1" name="Line 529"/>
          <p:cNvSpPr>
            <a:spLocks noChangeShapeType="1"/>
          </p:cNvSpPr>
          <p:nvPr/>
        </p:nvSpPr>
        <p:spPr bwMode="auto">
          <a:xfrm>
            <a:off x="5438431" y="5706380"/>
            <a:ext cx="441324" cy="29613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2" name="Line 530"/>
          <p:cNvSpPr>
            <a:spLocks noChangeShapeType="1"/>
          </p:cNvSpPr>
          <p:nvPr/>
        </p:nvSpPr>
        <p:spPr bwMode="auto">
          <a:xfrm flipH="1" flipV="1">
            <a:off x="5340487" y="5952968"/>
            <a:ext cx="539268" cy="4954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" name="Line 531"/>
          <p:cNvSpPr>
            <a:spLocks noChangeShapeType="1"/>
          </p:cNvSpPr>
          <p:nvPr/>
        </p:nvSpPr>
        <p:spPr bwMode="auto">
          <a:xfrm flipH="1" flipV="1">
            <a:off x="4947559" y="5560040"/>
            <a:ext cx="392928" cy="39292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4" name="Line 532"/>
          <p:cNvSpPr>
            <a:spLocks noChangeShapeType="1"/>
          </p:cNvSpPr>
          <p:nvPr/>
        </p:nvSpPr>
        <p:spPr bwMode="auto">
          <a:xfrm flipH="1" flipV="1">
            <a:off x="4555783" y="5265055"/>
            <a:ext cx="391776" cy="294984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5" name="Line 533"/>
          <p:cNvSpPr>
            <a:spLocks noChangeShapeType="1"/>
          </p:cNvSpPr>
          <p:nvPr/>
        </p:nvSpPr>
        <p:spPr bwMode="auto">
          <a:xfrm flipH="1" flipV="1">
            <a:off x="4310347" y="4822579"/>
            <a:ext cx="245436" cy="442476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6" name="Line 534"/>
          <p:cNvSpPr>
            <a:spLocks noChangeShapeType="1"/>
          </p:cNvSpPr>
          <p:nvPr/>
        </p:nvSpPr>
        <p:spPr bwMode="auto">
          <a:xfrm flipH="1">
            <a:off x="7155331" y="4822579"/>
            <a:ext cx="294984" cy="54042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7" name="Line 535"/>
          <p:cNvSpPr>
            <a:spLocks noChangeShapeType="1"/>
          </p:cNvSpPr>
          <p:nvPr/>
        </p:nvSpPr>
        <p:spPr bwMode="auto">
          <a:xfrm flipH="1">
            <a:off x="6763555" y="5362999"/>
            <a:ext cx="391776" cy="294984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8" name="Line 536"/>
          <p:cNvSpPr>
            <a:spLocks noChangeShapeType="1"/>
          </p:cNvSpPr>
          <p:nvPr/>
        </p:nvSpPr>
        <p:spPr bwMode="auto">
          <a:xfrm flipH="1">
            <a:off x="6321079" y="5657984"/>
            <a:ext cx="442476" cy="294984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9" name="Line 537"/>
          <p:cNvSpPr>
            <a:spLocks noChangeShapeType="1"/>
          </p:cNvSpPr>
          <p:nvPr/>
        </p:nvSpPr>
        <p:spPr bwMode="auto">
          <a:xfrm flipH="1">
            <a:off x="5879755" y="5952968"/>
            <a:ext cx="441324" cy="4954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0" name="Line 538"/>
          <p:cNvSpPr>
            <a:spLocks noChangeShapeType="1"/>
          </p:cNvSpPr>
          <p:nvPr/>
        </p:nvSpPr>
        <p:spPr bwMode="auto">
          <a:xfrm flipV="1">
            <a:off x="5879755" y="5755928"/>
            <a:ext cx="392928" cy="246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1" name="Line 539"/>
          <p:cNvSpPr>
            <a:spLocks noChangeShapeType="1"/>
          </p:cNvSpPr>
          <p:nvPr/>
        </p:nvSpPr>
        <p:spPr bwMode="auto">
          <a:xfrm flipV="1">
            <a:off x="6272683" y="5657984"/>
            <a:ext cx="490872" cy="97944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2" name="Line 540"/>
          <p:cNvSpPr>
            <a:spLocks noChangeShapeType="1"/>
          </p:cNvSpPr>
          <p:nvPr/>
        </p:nvSpPr>
        <p:spPr bwMode="auto">
          <a:xfrm flipV="1">
            <a:off x="6763555" y="5216659"/>
            <a:ext cx="244284" cy="441324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3" name="Line 541"/>
          <p:cNvSpPr>
            <a:spLocks noChangeShapeType="1"/>
          </p:cNvSpPr>
          <p:nvPr/>
        </p:nvSpPr>
        <p:spPr bwMode="auto">
          <a:xfrm flipV="1">
            <a:off x="7007839" y="4822579"/>
            <a:ext cx="442476" cy="39408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4" name="Line 542"/>
          <p:cNvSpPr>
            <a:spLocks noChangeShapeType="1"/>
          </p:cNvSpPr>
          <p:nvPr/>
        </p:nvSpPr>
        <p:spPr bwMode="auto">
          <a:xfrm flipH="1">
            <a:off x="6909895" y="4822579"/>
            <a:ext cx="540420" cy="34338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5" name="Line 543"/>
          <p:cNvSpPr>
            <a:spLocks noChangeShapeType="1"/>
          </p:cNvSpPr>
          <p:nvPr/>
        </p:nvSpPr>
        <p:spPr bwMode="auto">
          <a:xfrm flipH="1">
            <a:off x="6468571" y="5165959"/>
            <a:ext cx="441324" cy="507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6" name="Line 544"/>
          <p:cNvSpPr>
            <a:spLocks noChangeShapeType="1"/>
          </p:cNvSpPr>
          <p:nvPr/>
        </p:nvSpPr>
        <p:spPr bwMode="auto">
          <a:xfrm flipH="1">
            <a:off x="6223135" y="5216659"/>
            <a:ext cx="245436" cy="441324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7" name="Line 545"/>
          <p:cNvSpPr>
            <a:spLocks noChangeShapeType="1"/>
          </p:cNvSpPr>
          <p:nvPr/>
        </p:nvSpPr>
        <p:spPr bwMode="auto">
          <a:xfrm flipH="1">
            <a:off x="5879755" y="5657984"/>
            <a:ext cx="343380" cy="34453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8" name="Line 546"/>
          <p:cNvSpPr>
            <a:spLocks noChangeShapeType="1"/>
          </p:cNvSpPr>
          <p:nvPr/>
        </p:nvSpPr>
        <p:spPr bwMode="auto">
          <a:xfrm flipV="1">
            <a:off x="5879755" y="5560040"/>
            <a:ext cx="147492" cy="442476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9" name="Line 547"/>
          <p:cNvSpPr>
            <a:spLocks noChangeShapeType="1"/>
          </p:cNvSpPr>
          <p:nvPr/>
        </p:nvSpPr>
        <p:spPr bwMode="auto">
          <a:xfrm flipV="1">
            <a:off x="6027247" y="5216659"/>
            <a:ext cx="441324" cy="34338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0" name="Line 548"/>
          <p:cNvSpPr>
            <a:spLocks noChangeShapeType="1"/>
          </p:cNvSpPr>
          <p:nvPr/>
        </p:nvSpPr>
        <p:spPr bwMode="auto">
          <a:xfrm flipV="1">
            <a:off x="6468571" y="4920524"/>
            <a:ext cx="392928" cy="29613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1" name="Line 549"/>
          <p:cNvSpPr>
            <a:spLocks noChangeShapeType="1"/>
          </p:cNvSpPr>
          <p:nvPr/>
        </p:nvSpPr>
        <p:spPr bwMode="auto">
          <a:xfrm flipV="1">
            <a:off x="6861499" y="4822579"/>
            <a:ext cx="539268" cy="97944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2" name="Line 550"/>
          <p:cNvSpPr>
            <a:spLocks noChangeShapeType="1"/>
          </p:cNvSpPr>
          <p:nvPr/>
        </p:nvSpPr>
        <p:spPr bwMode="auto">
          <a:xfrm flipH="1" flipV="1">
            <a:off x="6909895" y="4724635"/>
            <a:ext cx="490872" cy="97944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3" name="Line 551"/>
          <p:cNvSpPr>
            <a:spLocks noChangeShapeType="1"/>
          </p:cNvSpPr>
          <p:nvPr/>
        </p:nvSpPr>
        <p:spPr bwMode="auto">
          <a:xfrm flipH="1" flipV="1">
            <a:off x="6468571" y="4380103"/>
            <a:ext cx="441324" cy="34453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4" name="Line 552"/>
          <p:cNvSpPr>
            <a:spLocks noChangeShapeType="1"/>
          </p:cNvSpPr>
          <p:nvPr/>
        </p:nvSpPr>
        <p:spPr bwMode="auto">
          <a:xfrm flipH="1" flipV="1">
            <a:off x="6027247" y="4086271"/>
            <a:ext cx="441324" cy="29383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5" name="Line 553"/>
          <p:cNvSpPr>
            <a:spLocks noChangeShapeType="1"/>
          </p:cNvSpPr>
          <p:nvPr/>
        </p:nvSpPr>
        <p:spPr bwMode="auto">
          <a:xfrm flipH="1" flipV="1">
            <a:off x="5879755" y="3642643"/>
            <a:ext cx="147492" cy="443629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6" name="Line 554"/>
          <p:cNvSpPr>
            <a:spLocks noChangeShapeType="1"/>
          </p:cNvSpPr>
          <p:nvPr/>
        </p:nvSpPr>
        <p:spPr bwMode="auto">
          <a:xfrm>
            <a:off x="5879755" y="3642642"/>
            <a:ext cx="343380" cy="34453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7" name="Line 555"/>
          <p:cNvSpPr>
            <a:spLocks noChangeShapeType="1"/>
          </p:cNvSpPr>
          <p:nvPr/>
        </p:nvSpPr>
        <p:spPr bwMode="auto">
          <a:xfrm>
            <a:off x="6223135" y="3987174"/>
            <a:ext cx="245436" cy="39292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8" name="Line 556"/>
          <p:cNvSpPr>
            <a:spLocks noChangeShapeType="1"/>
          </p:cNvSpPr>
          <p:nvPr/>
        </p:nvSpPr>
        <p:spPr bwMode="auto">
          <a:xfrm>
            <a:off x="6468571" y="4380103"/>
            <a:ext cx="490872" cy="148644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9" name="Line 557"/>
          <p:cNvSpPr>
            <a:spLocks noChangeShapeType="1"/>
          </p:cNvSpPr>
          <p:nvPr/>
        </p:nvSpPr>
        <p:spPr bwMode="auto">
          <a:xfrm>
            <a:off x="6959443" y="4528747"/>
            <a:ext cx="490872" cy="29383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0" name="Line 558"/>
          <p:cNvSpPr>
            <a:spLocks noChangeShapeType="1"/>
          </p:cNvSpPr>
          <p:nvPr/>
        </p:nvSpPr>
        <p:spPr bwMode="auto">
          <a:xfrm flipH="1" flipV="1">
            <a:off x="7057387" y="4479199"/>
            <a:ext cx="392928" cy="34338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1" name="Line 559"/>
          <p:cNvSpPr>
            <a:spLocks noChangeShapeType="1"/>
          </p:cNvSpPr>
          <p:nvPr/>
        </p:nvSpPr>
        <p:spPr bwMode="auto">
          <a:xfrm flipH="1" flipV="1">
            <a:off x="6811951" y="4086271"/>
            <a:ext cx="245436" cy="39292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2" name="Line 560"/>
          <p:cNvSpPr>
            <a:spLocks noChangeShapeType="1"/>
          </p:cNvSpPr>
          <p:nvPr/>
        </p:nvSpPr>
        <p:spPr bwMode="auto">
          <a:xfrm flipH="1" flipV="1">
            <a:off x="6321079" y="3938779"/>
            <a:ext cx="490872" cy="14749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3" name="Line 561"/>
          <p:cNvSpPr>
            <a:spLocks noChangeShapeType="1"/>
          </p:cNvSpPr>
          <p:nvPr/>
        </p:nvSpPr>
        <p:spPr bwMode="auto">
          <a:xfrm flipH="1" flipV="1">
            <a:off x="5879755" y="3642643"/>
            <a:ext cx="441324" cy="296137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4" name="Line 562"/>
          <p:cNvSpPr>
            <a:spLocks noChangeShapeType="1"/>
          </p:cNvSpPr>
          <p:nvPr/>
        </p:nvSpPr>
        <p:spPr bwMode="auto">
          <a:xfrm>
            <a:off x="5879755" y="3642642"/>
            <a:ext cx="539268" cy="49548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5" name="Line 563"/>
          <p:cNvSpPr>
            <a:spLocks noChangeShapeType="1"/>
          </p:cNvSpPr>
          <p:nvPr/>
        </p:nvSpPr>
        <p:spPr bwMode="auto">
          <a:xfrm>
            <a:off x="6419023" y="3692190"/>
            <a:ext cx="392928" cy="39408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6" name="Line 564"/>
          <p:cNvSpPr>
            <a:spLocks noChangeShapeType="1"/>
          </p:cNvSpPr>
          <p:nvPr/>
        </p:nvSpPr>
        <p:spPr bwMode="auto">
          <a:xfrm>
            <a:off x="6811951" y="4086271"/>
            <a:ext cx="392928" cy="293832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7" name="Line 565"/>
          <p:cNvSpPr>
            <a:spLocks noChangeShapeType="1"/>
          </p:cNvSpPr>
          <p:nvPr/>
        </p:nvSpPr>
        <p:spPr bwMode="auto">
          <a:xfrm>
            <a:off x="7204879" y="4380103"/>
            <a:ext cx="245436" cy="442476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" name="Content Placeholder 2"/>
          <p:cNvSpPr>
            <a:spLocks noGrp="1"/>
          </p:cNvSpPr>
          <p:nvPr>
            <p:ph idx="1"/>
          </p:nvPr>
        </p:nvSpPr>
        <p:spPr>
          <a:xfrm>
            <a:off x="876299" y="1751013"/>
            <a:ext cx="10353675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Imase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Waxman ’91] </a:t>
            </a:r>
            <a:r>
              <a:rPr lang="en-US" sz="2000" dirty="0"/>
              <a:t>The greedy algorithm is </a:t>
            </a:r>
            <a:r>
              <a:rPr lang="en-US" sz="2000" dirty="0">
                <a:solidFill>
                  <a:srgbClr val="00B050"/>
                </a:solidFill>
              </a:rPr>
              <a:t>O(log k)</a:t>
            </a:r>
            <a:r>
              <a:rPr lang="en-US" sz="2000" dirty="0"/>
              <a:t> competitive for sequences of length </a:t>
            </a:r>
            <a:r>
              <a:rPr lang="en-US" sz="2000" dirty="0">
                <a:solidFill>
                  <a:srgbClr val="00B050"/>
                </a:solidFill>
              </a:rPr>
              <a:t>k</a:t>
            </a:r>
            <a:r>
              <a:rPr lang="en-US" sz="2000" dirty="0"/>
              <a:t>.</a:t>
            </a:r>
          </a:p>
          <a:p>
            <a:pPr>
              <a:buNone/>
            </a:pPr>
            <a:r>
              <a:rPr lang="en-US" sz="2000" dirty="0">
                <a:solidFill>
                  <a:srgbClr val="FF0000"/>
                </a:solidFill>
              </a:rPr>
              <a:t>	And this is tight.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this lecture…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Suppose demands are nodes in V drawn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uniformly</a:t>
            </a:r>
            <a:r>
              <a:rPr lang="en-US" dirty="0"/>
              <a:t> at random, </a:t>
            </a:r>
            <a:r>
              <a:rPr lang="en-US" dirty="0">
                <a:solidFill>
                  <a:srgbClr val="C00000"/>
                </a:solidFill>
              </a:rPr>
              <a:t>independently </a:t>
            </a:r>
            <a:r>
              <a:rPr lang="en-US" dirty="0"/>
              <a:t>of previous demands.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uniformity</a:t>
            </a:r>
            <a:r>
              <a:rPr lang="en-US" dirty="0"/>
              <a:t>: not important</a:t>
            </a:r>
            <a:br>
              <a:rPr lang="en-US" dirty="0"/>
            </a:br>
            <a:r>
              <a:rPr lang="en-US" dirty="0"/>
              <a:t>     could have (given) probability </a:t>
            </a:r>
            <a:r>
              <a:rPr lang="en-US" dirty="0">
                <a:solidFill>
                  <a:srgbClr val="FF0000"/>
                </a:solidFill>
                <a:latin typeface="cmmi10"/>
              </a:rPr>
              <a:t>¼</a:t>
            </a:r>
            <a:r>
              <a:rPr lang="en-US" dirty="0">
                <a:solidFill>
                  <a:srgbClr val="FF0000"/>
                </a:solidFill>
              </a:rPr>
              <a:t>: V </a:t>
            </a:r>
            <a:r>
              <a:rPr lang="en-US" dirty="0">
                <a:solidFill>
                  <a:srgbClr val="FF0000"/>
                </a:solidFill>
                <a:latin typeface="Symbol"/>
                <a:sym typeface="Symbol"/>
              </a:rPr>
              <a:t></a:t>
            </a:r>
            <a:r>
              <a:rPr lang="en-US" dirty="0">
                <a:solidFill>
                  <a:srgbClr val="FF0000"/>
                </a:solidFill>
              </a:rPr>
              <a:t> [0,1]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independence</a:t>
            </a:r>
            <a:r>
              <a:rPr lang="en-US" dirty="0"/>
              <a:t>: important, lower bounds otherwise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Measure of goodness:</a:t>
            </a:r>
          </a:p>
        </p:txBody>
      </p:sp>
      <p:grpSp>
        <p:nvGrpSpPr>
          <p:cNvPr id="4" name="Group 9"/>
          <p:cNvGrpSpPr/>
          <p:nvPr/>
        </p:nvGrpSpPr>
        <p:grpSpPr>
          <a:xfrm>
            <a:off x="4155205" y="4953000"/>
            <a:ext cx="3980449" cy="914400"/>
            <a:chOff x="2971800" y="4705290"/>
            <a:chExt cx="3980449" cy="914400"/>
          </a:xfrm>
        </p:grpSpPr>
        <p:sp>
          <p:nvSpPr>
            <p:cNvPr id="5" name="TextBox 4"/>
            <p:cNvSpPr txBox="1"/>
            <p:nvPr/>
          </p:nvSpPr>
          <p:spPr>
            <a:xfrm>
              <a:off x="2971800" y="4705290"/>
              <a:ext cx="39804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E</a:t>
              </a:r>
              <a:r>
                <a:rPr lang="en-US" sz="2400" baseline="-25000" dirty="0">
                  <a:solidFill>
                    <a:srgbClr val="00B050"/>
                  </a:solidFill>
                  <a:latin typeface="cmmi10"/>
                </a:rPr>
                <a:t>¾</a:t>
              </a:r>
              <a:r>
                <a:rPr lang="en-US" sz="2400" dirty="0">
                  <a:solidFill>
                    <a:srgbClr val="00B050"/>
                  </a:solidFill>
                </a:rPr>
                <a:t> [ cost of algorithm A on </a:t>
              </a:r>
              <a:r>
                <a:rPr lang="en-US" sz="2400" dirty="0">
                  <a:solidFill>
                    <a:srgbClr val="00B050"/>
                  </a:solidFill>
                  <a:latin typeface="cmmi10"/>
                </a:rPr>
                <a:t>¾</a:t>
              </a:r>
              <a:r>
                <a:rPr lang="en-US" sz="2400" dirty="0">
                  <a:solidFill>
                    <a:srgbClr val="00B050"/>
                  </a:solidFill>
                </a:rPr>
                <a:t> ]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5158025"/>
              <a:ext cx="2316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E</a:t>
              </a:r>
              <a:r>
                <a:rPr lang="en-US" sz="2400" baseline="-25000" dirty="0">
                  <a:solidFill>
                    <a:srgbClr val="00B050"/>
                  </a:solidFill>
                  <a:latin typeface="cmmi10"/>
                </a:rPr>
                <a:t>¾</a:t>
              </a:r>
              <a:r>
                <a:rPr lang="en-US" sz="2400" dirty="0">
                  <a:solidFill>
                    <a:srgbClr val="00B050"/>
                  </a:solidFill>
                  <a:latin typeface="cmmi10"/>
                </a:rPr>
                <a:t> </a:t>
              </a:r>
              <a:r>
                <a:rPr lang="en-US" sz="2400" dirty="0">
                  <a:solidFill>
                    <a:srgbClr val="00B050"/>
                  </a:solidFill>
                </a:rPr>
                <a:t>[ OPT(set </a:t>
              </a:r>
              <a:r>
                <a:rPr lang="en-US" sz="2400" dirty="0">
                  <a:solidFill>
                    <a:srgbClr val="00B050"/>
                  </a:solidFill>
                  <a:latin typeface="cmmi10"/>
                </a:rPr>
                <a:t>¾</a:t>
              </a:r>
              <a:r>
                <a:rPr lang="en-US" sz="2400" dirty="0">
                  <a:solidFill>
                    <a:srgbClr val="00B050"/>
                  </a:solidFill>
                </a:rPr>
                <a:t>) ]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048000" y="5162490"/>
              <a:ext cx="3657600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981200" y="6019801"/>
            <a:ext cx="5630580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Assume:</a:t>
            </a:r>
            <a:r>
              <a:rPr lang="en-US" sz="2400" dirty="0"/>
              <a:t> know the length </a:t>
            </a:r>
            <a:r>
              <a:rPr lang="en-US" sz="2400" dirty="0">
                <a:solidFill>
                  <a:srgbClr val="00B050"/>
                </a:solidFill>
              </a:rPr>
              <a:t>k</a:t>
            </a:r>
            <a:r>
              <a:rPr lang="en-US" sz="2400" dirty="0"/>
              <a:t> of the sequence</a:t>
            </a:r>
          </a:p>
        </p:txBody>
      </p:sp>
    </p:spTree>
    <p:extLst>
      <p:ext uri="{BB962C8B-B14F-4D97-AF65-F5344CB8AC3E}">
        <p14:creationId xmlns:p14="http://schemas.microsoft.com/office/powerpoint/2010/main" val="306663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Steiner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04" y="1721526"/>
            <a:ext cx="4267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Input</a:t>
            </a:r>
            <a:r>
              <a:rPr lang="en-US" sz="2000" dirty="0"/>
              <a:t>: a metric space</a:t>
            </a:r>
          </a:p>
          <a:p>
            <a:pPr>
              <a:buNone/>
            </a:pPr>
            <a:r>
              <a:rPr lang="en-US" sz="2000" dirty="0"/>
              <a:t>	a root vertex </a:t>
            </a:r>
            <a:r>
              <a:rPr lang="en-US" sz="2000" dirty="0">
                <a:solidFill>
                  <a:srgbClr val="00B050"/>
                </a:solidFill>
              </a:rPr>
              <a:t>r</a:t>
            </a:r>
          </a:p>
          <a:p>
            <a:pPr>
              <a:buNone/>
            </a:pPr>
            <a:r>
              <a:rPr lang="en-US" sz="2000" dirty="0"/>
              <a:t>	a subset </a:t>
            </a:r>
            <a:r>
              <a:rPr lang="en-US" sz="2000" dirty="0">
                <a:solidFill>
                  <a:srgbClr val="0070C0"/>
                </a:solidFill>
              </a:rPr>
              <a:t>R of terminals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Output</a:t>
            </a:r>
            <a:r>
              <a:rPr lang="en-US" sz="2000" dirty="0"/>
              <a:t>: a tree </a:t>
            </a:r>
            <a:r>
              <a:rPr lang="en-US" sz="2000" dirty="0">
                <a:solidFill>
                  <a:srgbClr val="0070C0"/>
                </a:solidFill>
              </a:rPr>
              <a:t>T connecting R to </a:t>
            </a:r>
            <a:r>
              <a:rPr lang="en-US" sz="2000" dirty="0">
                <a:solidFill>
                  <a:srgbClr val="00B050"/>
                </a:solidFill>
              </a:rPr>
              <a:t>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of minimum length/cost.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Q:</a:t>
            </a:r>
            <a:r>
              <a:rPr lang="en-US" sz="2000" dirty="0"/>
              <a:t> how to represent the distribution?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err="1"/>
              <a:t>i.i.d</a:t>
            </a:r>
            <a:r>
              <a:rPr lang="en-US" sz="2000" dirty="0"/>
              <a:t> samples?</a:t>
            </a:r>
          </a:p>
          <a:p>
            <a:pPr>
              <a:buNone/>
            </a:pPr>
            <a:r>
              <a:rPr lang="en-US" sz="2000" dirty="0"/>
              <a:t>	list of “scenarios”? </a:t>
            </a:r>
          </a:p>
          <a:p>
            <a:pPr>
              <a:buNone/>
            </a:pPr>
            <a:r>
              <a:rPr lang="en-US" sz="2000" dirty="0"/>
              <a:t>	just black box access?</a:t>
            </a:r>
          </a:p>
        </p:txBody>
      </p:sp>
      <p:sp>
        <p:nvSpPr>
          <p:cNvPr id="167" name="Oval 4"/>
          <p:cNvSpPr>
            <a:spLocks noChangeArrowheads="1"/>
          </p:cNvSpPr>
          <p:nvPr/>
        </p:nvSpPr>
        <p:spPr bwMode="auto">
          <a:xfrm>
            <a:off x="10058400" y="19501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8" name="Oval 5"/>
          <p:cNvSpPr>
            <a:spLocks noChangeArrowheads="1"/>
          </p:cNvSpPr>
          <p:nvPr/>
        </p:nvSpPr>
        <p:spPr bwMode="auto">
          <a:xfrm>
            <a:off x="8153400" y="27121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9" name="Oval 6"/>
          <p:cNvSpPr>
            <a:spLocks noChangeArrowheads="1"/>
          </p:cNvSpPr>
          <p:nvPr/>
        </p:nvSpPr>
        <p:spPr bwMode="auto">
          <a:xfrm>
            <a:off x="8305800" y="3931326"/>
            <a:ext cx="152400" cy="152400"/>
          </a:xfrm>
          <a:prstGeom prst="ellipse">
            <a:avLst/>
          </a:prstGeom>
          <a:solidFill>
            <a:srgbClr val="0000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0" name="Oval 7"/>
          <p:cNvSpPr>
            <a:spLocks noChangeArrowheads="1"/>
          </p:cNvSpPr>
          <p:nvPr/>
        </p:nvSpPr>
        <p:spPr bwMode="auto">
          <a:xfrm>
            <a:off x="10515600" y="29407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1" name="Oval 9"/>
          <p:cNvSpPr>
            <a:spLocks noChangeArrowheads="1"/>
          </p:cNvSpPr>
          <p:nvPr/>
        </p:nvSpPr>
        <p:spPr bwMode="auto">
          <a:xfrm>
            <a:off x="9067800" y="30931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2" name="Oval 10"/>
          <p:cNvSpPr>
            <a:spLocks noChangeArrowheads="1"/>
          </p:cNvSpPr>
          <p:nvPr/>
        </p:nvSpPr>
        <p:spPr bwMode="auto">
          <a:xfrm>
            <a:off x="9220200" y="4083726"/>
            <a:ext cx="152400" cy="152400"/>
          </a:xfrm>
          <a:prstGeom prst="ellipse">
            <a:avLst/>
          </a:prstGeom>
          <a:solidFill>
            <a:srgbClr val="0000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3" name="Oval 11"/>
          <p:cNvSpPr>
            <a:spLocks noChangeArrowheads="1"/>
          </p:cNvSpPr>
          <p:nvPr/>
        </p:nvSpPr>
        <p:spPr bwMode="auto">
          <a:xfrm>
            <a:off x="9220200" y="2635926"/>
            <a:ext cx="152400" cy="152400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" name="Oval 13"/>
          <p:cNvSpPr>
            <a:spLocks noChangeArrowheads="1"/>
          </p:cNvSpPr>
          <p:nvPr/>
        </p:nvSpPr>
        <p:spPr bwMode="auto">
          <a:xfrm>
            <a:off x="10210800" y="44647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5" name="Oval 14"/>
          <p:cNvSpPr>
            <a:spLocks noChangeArrowheads="1"/>
          </p:cNvSpPr>
          <p:nvPr/>
        </p:nvSpPr>
        <p:spPr bwMode="auto">
          <a:xfrm>
            <a:off x="8991600" y="21787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6" name="Oval 17"/>
          <p:cNvSpPr>
            <a:spLocks noChangeArrowheads="1"/>
          </p:cNvSpPr>
          <p:nvPr/>
        </p:nvSpPr>
        <p:spPr bwMode="auto">
          <a:xfrm>
            <a:off x="10820400" y="32455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7" name="Oval 18"/>
          <p:cNvSpPr>
            <a:spLocks noChangeArrowheads="1"/>
          </p:cNvSpPr>
          <p:nvPr/>
        </p:nvSpPr>
        <p:spPr bwMode="auto">
          <a:xfrm>
            <a:off x="10439400" y="24073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8" name="Oval 20"/>
          <p:cNvSpPr>
            <a:spLocks noChangeArrowheads="1"/>
          </p:cNvSpPr>
          <p:nvPr/>
        </p:nvSpPr>
        <p:spPr bwMode="auto">
          <a:xfrm>
            <a:off x="8915400" y="38551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9" name="Oval 21"/>
          <p:cNvSpPr>
            <a:spLocks noChangeArrowheads="1"/>
          </p:cNvSpPr>
          <p:nvPr/>
        </p:nvSpPr>
        <p:spPr bwMode="auto">
          <a:xfrm>
            <a:off x="9753600" y="2559726"/>
            <a:ext cx="152400" cy="152400"/>
          </a:xfrm>
          <a:prstGeom prst="ellipse">
            <a:avLst/>
          </a:prstGeom>
          <a:solidFill>
            <a:srgbClr val="0000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0" name="Oval 22"/>
          <p:cNvSpPr>
            <a:spLocks noChangeArrowheads="1"/>
          </p:cNvSpPr>
          <p:nvPr/>
        </p:nvSpPr>
        <p:spPr bwMode="auto">
          <a:xfrm>
            <a:off x="10363200" y="33979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1" name="Oval 23"/>
          <p:cNvSpPr>
            <a:spLocks noChangeArrowheads="1"/>
          </p:cNvSpPr>
          <p:nvPr/>
        </p:nvSpPr>
        <p:spPr bwMode="auto">
          <a:xfrm>
            <a:off x="9601200" y="43885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2" name="Oval 24"/>
          <p:cNvSpPr>
            <a:spLocks noChangeArrowheads="1"/>
          </p:cNvSpPr>
          <p:nvPr/>
        </p:nvSpPr>
        <p:spPr bwMode="auto">
          <a:xfrm>
            <a:off x="8610600" y="2102526"/>
            <a:ext cx="152400" cy="152400"/>
          </a:xfrm>
          <a:prstGeom prst="ellipse">
            <a:avLst/>
          </a:prstGeom>
          <a:solidFill>
            <a:srgbClr val="0000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3" name="Oval 27"/>
          <p:cNvSpPr>
            <a:spLocks noChangeArrowheads="1"/>
          </p:cNvSpPr>
          <p:nvPr/>
        </p:nvSpPr>
        <p:spPr bwMode="auto">
          <a:xfrm>
            <a:off x="9525000" y="3016926"/>
            <a:ext cx="152400" cy="152400"/>
          </a:xfrm>
          <a:prstGeom prst="ellipse">
            <a:avLst/>
          </a:prstGeom>
          <a:solidFill>
            <a:srgbClr val="0000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" name="Oval 28"/>
          <p:cNvSpPr>
            <a:spLocks noChangeArrowheads="1"/>
          </p:cNvSpPr>
          <p:nvPr/>
        </p:nvSpPr>
        <p:spPr bwMode="auto">
          <a:xfrm>
            <a:off x="10058400" y="25597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5" name="Oval 31"/>
          <p:cNvSpPr>
            <a:spLocks noChangeArrowheads="1"/>
          </p:cNvSpPr>
          <p:nvPr/>
        </p:nvSpPr>
        <p:spPr bwMode="auto">
          <a:xfrm>
            <a:off x="8229600" y="23311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6" name="Oval 32"/>
          <p:cNvSpPr>
            <a:spLocks noChangeArrowheads="1"/>
          </p:cNvSpPr>
          <p:nvPr/>
        </p:nvSpPr>
        <p:spPr bwMode="auto">
          <a:xfrm>
            <a:off x="9982200" y="3550326"/>
            <a:ext cx="152400" cy="152400"/>
          </a:xfrm>
          <a:prstGeom prst="ellipse">
            <a:avLst/>
          </a:prstGeom>
          <a:solidFill>
            <a:srgbClr val="0000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" name="Oval 37"/>
          <p:cNvSpPr>
            <a:spLocks noChangeArrowheads="1"/>
          </p:cNvSpPr>
          <p:nvPr/>
        </p:nvSpPr>
        <p:spPr bwMode="auto">
          <a:xfrm>
            <a:off x="8686800" y="3169326"/>
            <a:ext cx="152400" cy="152400"/>
          </a:xfrm>
          <a:prstGeom prst="ellipse">
            <a:avLst/>
          </a:prstGeom>
          <a:solidFill>
            <a:srgbClr val="0000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8" name="Oval 38"/>
          <p:cNvSpPr>
            <a:spLocks noChangeArrowheads="1"/>
          </p:cNvSpPr>
          <p:nvPr/>
        </p:nvSpPr>
        <p:spPr bwMode="auto">
          <a:xfrm>
            <a:off x="9448800" y="2407326"/>
            <a:ext cx="152400" cy="152400"/>
          </a:xfrm>
          <a:prstGeom prst="ellipse">
            <a:avLst/>
          </a:prstGeom>
          <a:solidFill>
            <a:srgbClr val="0000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9" name="Oval 41"/>
          <p:cNvSpPr>
            <a:spLocks noChangeArrowheads="1"/>
          </p:cNvSpPr>
          <p:nvPr/>
        </p:nvSpPr>
        <p:spPr bwMode="auto">
          <a:xfrm>
            <a:off x="8763000" y="25597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0" name="Oval 42"/>
          <p:cNvSpPr>
            <a:spLocks noChangeArrowheads="1"/>
          </p:cNvSpPr>
          <p:nvPr/>
        </p:nvSpPr>
        <p:spPr bwMode="auto">
          <a:xfrm>
            <a:off x="9296400" y="35503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1" name="Oval 43"/>
          <p:cNvSpPr>
            <a:spLocks noChangeArrowheads="1"/>
          </p:cNvSpPr>
          <p:nvPr/>
        </p:nvSpPr>
        <p:spPr bwMode="auto">
          <a:xfrm>
            <a:off x="8229600" y="47695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2" name="Oval 44"/>
          <p:cNvSpPr>
            <a:spLocks noChangeArrowheads="1"/>
          </p:cNvSpPr>
          <p:nvPr/>
        </p:nvSpPr>
        <p:spPr bwMode="auto">
          <a:xfrm>
            <a:off x="8001000" y="36265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193" name="Straight Connector 192"/>
          <p:cNvCxnSpPr>
            <a:stCxn id="182" idx="4"/>
            <a:endCxn id="189" idx="1"/>
          </p:cNvCxnSpPr>
          <p:nvPr/>
        </p:nvCxnSpPr>
        <p:spPr>
          <a:xfrm rot="16200000" flipH="1">
            <a:off x="8572500" y="2369226"/>
            <a:ext cx="327118" cy="985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189" idx="6"/>
            <a:endCxn id="173" idx="2"/>
          </p:cNvCxnSpPr>
          <p:nvPr/>
        </p:nvCxnSpPr>
        <p:spPr>
          <a:xfrm>
            <a:off x="8915400" y="2635926"/>
            <a:ext cx="3048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73" idx="7"/>
            <a:endCxn id="188" idx="3"/>
          </p:cNvCxnSpPr>
          <p:nvPr/>
        </p:nvCxnSpPr>
        <p:spPr>
          <a:xfrm rot="5400000" flipH="1" flipV="1">
            <a:off x="9350282" y="2537408"/>
            <a:ext cx="120836" cy="1208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188" idx="6"/>
            <a:endCxn id="179" idx="1"/>
          </p:cNvCxnSpPr>
          <p:nvPr/>
        </p:nvCxnSpPr>
        <p:spPr>
          <a:xfrm>
            <a:off x="9601200" y="2483526"/>
            <a:ext cx="174718" cy="985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173" idx="4"/>
            <a:endCxn id="171" idx="7"/>
          </p:cNvCxnSpPr>
          <p:nvPr/>
        </p:nvCxnSpPr>
        <p:spPr>
          <a:xfrm rot="5400000">
            <a:off x="9083582" y="2902626"/>
            <a:ext cx="327118" cy="985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87" idx="6"/>
            <a:endCxn id="171" idx="2"/>
          </p:cNvCxnSpPr>
          <p:nvPr/>
        </p:nvCxnSpPr>
        <p:spPr>
          <a:xfrm flipV="1">
            <a:off x="8839200" y="3169326"/>
            <a:ext cx="2286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171" idx="6"/>
            <a:endCxn id="183" idx="2"/>
          </p:cNvCxnSpPr>
          <p:nvPr/>
        </p:nvCxnSpPr>
        <p:spPr>
          <a:xfrm flipV="1">
            <a:off x="9220200" y="3093126"/>
            <a:ext cx="3048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83" idx="5"/>
            <a:endCxn id="186" idx="1"/>
          </p:cNvCxnSpPr>
          <p:nvPr/>
        </p:nvCxnSpPr>
        <p:spPr>
          <a:xfrm rot="16200000" flipH="1">
            <a:off x="9616982" y="3185108"/>
            <a:ext cx="425636" cy="349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171" idx="4"/>
            <a:endCxn id="178" idx="0"/>
          </p:cNvCxnSpPr>
          <p:nvPr/>
        </p:nvCxnSpPr>
        <p:spPr>
          <a:xfrm rot="5400000">
            <a:off x="8763000" y="3474126"/>
            <a:ext cx="6096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178" idx="2"/>
            <a:endCxn id="169" idx="6"/>
          </p:cNvCxnSpPr>
          <p:nvPr/>
        </p:nvCxnSpPr>
        <p:spPr>
          <a:xfrm rot="10800000" flipV="1">
            <a:off x="8458200" y="3931326"/>
            <a:ext cx="4572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172" idx="1"/>
            <a:endCxn id="178" idx="5"/>
          </p:cNvCxnSpPr>
          <p:nvPr/>
        </p:nvCxnSpPr>
        <p:spPr>
          <a:xfrm rot="16200000" flipV="1">
            <a:off x="9083582" y="3947108"/>
            <a:ext cx="120836" cy="197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Oval 38"/>
          <p:cNvSpPr>
            <a:spLocks noChangeArrowheads="1"/>
          </p:cNvSpPr>
          <p:nvPr/>
        </p:nvSpPr>
        <p:spPr bwMode="auto">
          <a:xfrm>
            <a:off x="8382000" y="3016926"/>
            <a:ext cx="152400" cy="152400"/>
          </a:xfrm>
          <a:prstGeom prst="ellipse">
            <a:avLst/>
          </a:prstGeom>
          <a:solidFill>
            <a:srgbClr val="0000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205" name="Straight Connector 204"/>
          <p:cNvCxnSpPr>
            <a:stCxn id="189" idx="3"/>
            <a:endCxn id="204" idx="7"/>
          </p:cNvCxnSpPr>
          <p:nvPr/>
        </p:nvCxnSpPr>
        <p:spPr>
          <a:xfrm rot="5400000">
            <a:off x="8473982" y="2727908"/>
            <a:ext cx="349436" cy="273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Oval 7"/>
          <p:cNvSpPr>
            <a:spLocks noChangeArrowheads="1"/>
          </p:cNvSpPr>
          <p:nvPr/>
        </p:nvSpPr>
        <p:spPr bwMode="auto">
          <a:xfrm>
            <a:off x="9372600" y="21025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7" name="Oval 17"/>
          <p:cNvSpPr>
            <a:spLocks noChangeArrowheads="1"/>
          </p:cNvSpPr>
          <p:nvPr/>
        </p:nvSpPr>
        <p:spPr bwMode="auto">
          <a:xfrm>
            <a:off x="9677400" y="17215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8" name="Oval 18"/>
          <p:cNvSpPr>
            <a:spLocks noChangeArrowheads="1"/>
          </p:cNvSpPr>
          <p:nvPr/>
        </p:nvSpPr>
        <p:spPr bwMode="auto">
          <a:xfrm>
            <a:off x="9829800" y="21025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9" name="Oval 22"/>
          <p:cNvSpPr>
            <a:spLocks noChangeArrowheads="1"/>
          </p:cNvSpPr>
          <p:nvPr/>
        </p:nvSpPr>
        <p:spPr bwMode="auto">
          <a:xfrm>
            <a:off x="8991600" y="17977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0" name="Oval 6"/>
          <p:cNvSpPr>
            <a:spLocks noChangeArrowheads="1"/>
          </p:cNvSpPr>
          <p:nvPr/>
        </p:nvSpPr>
        <p:spPr bwMode="auto">
          <a:xfrm>
            <a:off x="8229600" y="43885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1" name="Oval 10"/>
          <p:cNvSpPr>
            <a:spLocks noChangeArrowheads="1"/>
          </p:cNvSpPr>
          <p:nvPr/>
        </p:nvSpPr>
        <p:spPr bwMode="auto">
          <a:xfrm>
            <a:off x="9144000" y="45409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2" name="Oval 13"/>
          <p:cNvSpPr>
            <a:spLocks noChangeArrowheads="1"/>
          </p:cNvSpPr>
          <p:nvPr/>
        </p:nvSpPr>
        <p:spPr bwMode="auto">
          <a:xfrm>
            <a:off x="10134600" y="49219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3" name="Oval 20"/>
          <p:cNvSpPr>
            <a:spLocks noChangeArrowheads="1"/>
          </p:cNvSpPr>
          <p:nvPr/>
        </p:nvSpPr>
        <p:spPr bwMode="auto">
          <a:xfrm>
            <a:off x="8839200" y="43123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4" name="Oval 23"/>
          <p:cNvSpPr>
            <a:spLocks noChangeArrowheads="1"/>
          </p:cNvSpPr>
          <p:nvPr/>
        </p:nvSpPr>
        <p:spPr bwMode="auto">
          <a:xfrm>
            <a:off x="9525000" y="48457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" name="Oval 30"/>
          <p:cNvSpPr>
            <a:spLocks noChangeArrowheads="1"/>
          </p:cNvSpPr>
          <p:nvPr/>
        </p:nvSpPr>
        <p:spPr bwMode="auto">
          <a:xfrm>
            <a:off x="8458200" y="44647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6" name="Oval 33"/>
          <p:cNvSpPr>
            <a:spLocks noChangeArrowheads="1"/>
          </p:cNvSpPr>
          <p:nvPr/>
        </p:nvSpPr>
        <p:spPr bwMode="auto">
          <a:xfrm>
            <a:off x="9144000" y="49219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7" name="Oval 43"/>
          <p:cNvSpPr>
            <a:spLocks noChangeArrowheads="1"/>
          </p:cNvSpPr>
          <p:nvPr/>
        </p:nvSpPr>
        <p:spPr bwMode="auto">
          <a:xfrm>
            <a:off x="8534400" y="4693326"/>
            <a:ext cx="152400" cy="1524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18" name="Group 208"/>
          <p:cNvGrpSpPr/>
          <p:nvPr/>
        </p:nvGrpSpPr>
        <p:grpSpPr>
          <a:xfrm>
            <a:off x="7391400" y="5299949"/>
            <a:ext cx="1143000" cy="1219200"/>
            <a:chOff x="4876800" y="5105400"/>
            <a:chExt cx="1143000" cy="1219200"/>
          </a:xfrm>
        </p:grpSpPr>
        <p:sp>
          <p:nvSpPr>
            <p:cNvPr id="219" name="Oval 4"/>
            <p:cNvSpPr>
              <a:spLocks noChangeArrowheads="1"/>
            </p:cNvSpPr>
            <p:nvPr/>
          </p:nvSpPr>
          <p:spPr bwMode="auto">
            <a:xfrm>
              <a:off x="5510213" y="524256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0" name="Oval 5"/>
            <p:cNvSpPr>
              <a:spLocks noChangeArrowheads="1"/>
            </p:cNvSpPr>
            <p:nvPr/>
          </p:nvSpPr>
          <p:spPr bwMode="auto">
            <a:xfrm>
              <a:off x="4983956" y="545592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1" name="Oval 6"/>
            <p:cNvSpPr>
              <a:spLocks noChangeArrowheads="1"/>
            </p:cNvSpPr>
            <p:nvPr/>
          </p:nvSpPr>
          <p:spPr bwMode="auto">
            <a:xfrm>
              <a:off x="4983956" y="597408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2" name="Oval 7"/>
            <p:cNvSpPr>
              <a:spLocks noChangeArrowheads="1"/>
            </p:cNvSpPr>
            <p:nvPr/>
          </p:nvSpPr>
          <p:spPr bwMode="auto">
            <a:xfrm>
              <a:off x="5881688" y="557784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" name="Oval 9"/>
            <p:cNvSpPr>
              <a:spLocks noChangeArrowheads="1"/>
            </p:cNvSpPr>
            <p:nvPr/>
          </p:nvSpPr>
          <p:spPr bwMode="auto">
            <a:xfrm>
              <a:off x="5293519" y="563880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4" name="Oval 10"/>
            <p:cNvSpPr>
              <a:spLocks noChangeArrowheads="1"/>
            </p:cNvSpPr>
            <p:nvPr/>
          </p:nvSpPr>
          <p:spPr bwMode="auto">
            <a:xfrm>
              <a:off x="5355431" y="603504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5" name="Oval 11"/>
            <p:cNvSpPr>
              <a:spLocks noChangeArrowheads="1"/>
            </p:cNvSpPr>
            <p:nvPr/>
          </p:nvSpPr>
          <p:spPr bwMode="auto">
            <a:xfrm>
              <a:off x="5355431" y="5455920"/>
              <a:ext cx="61913" cy="6096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6" name="Oval 13"/>
            <p:cNvSpPr>
              <a:spLocks noChangeArrowheads="1"/>
            </p:cNvSpPr>
            <p:nvPr/>
          </p:nvSpPr>
          <p:spPr bwMode="auto">
            <a:xfrm>
              <a:off x="5757863" y="618744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7" name="Oval 14"/>
            <p:cNvSpPr>
              <a:spLocks noChangeArrowheads="1"/>
            </p:cNvSpPr>
            <p:nvPr/>
          </p:nvSpPr>
          <p:spPr bwMode="auto">
            <a:xfrm>
              <a:off x="5262563" y="518160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8" name="Oval 17"/>
            <p:cNvSpPr>
              <a:spLocks noChangeArrowheads="1"/>
            </p:cNvSpPr>
            <p:nvPr/>
          </p:nvSpPr>
          <p:spPr bwMode="auto">
            <a:xfrm>
              <a:off x="5634038" y="563880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9" name="Oval 18"/>
            <p:cNvSpPr>
              <a:spLocks noChangeArrowheads="1"/>
            </p:cNvSpPr>
            <p:nvPr/>
          </p:nvSpPr>
          <p:spPr bwMode="auto">
            <a:xfrm>
              <a:off x="5850731" y="536448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0" name="Oval 20"/>
            <p:cNvSpPr>
              <a:spLocks noChangeArrowheads="1"/>
            </p:cNvSpPr>
            <p:nvPr/>
          </p:nvSpPr>
          <p:spPr bwMode="auto">
            <a:xfrm>
              <a:off x="5231606" y="594360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1" name="Oval 21"/>
            <p:cNvSpPr>
              <a:spLocks noChangeArrowheads="1"/>
            </p:cNvSpPr>
            <p:nvPr/>
          </p:nvSpPr>
          <p:spPr bwMode="auto">
            <a:xfrm>
              <a:off x="5572125" y="542544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2" name="Oval 22"/>
            <p:cNvSpPr>
              <a:spLocks noChangeArrowheads="1"/>
            </p:cNvSpPr>
            <p:nvPr/>
          </p:nvSpPr>
          <p:spPr bwMode="auto">
            <a:xfrm>
              <a:off x="5819775" y="576072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3" name="Oval 23"/>
            <p:cNvSpPr>
              <a:spLocks noChangeArrowheads="1"/>
            </p:cNvSpPr>
            <p:nvPr/>
          </p:nvSpPr>
          <p:spPr bwMode="auto">
            <a:xfrm>
              <a:off x="5510213" y="615696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4" name="Oval 24"/>
            <p:cNvSpPr>
              <a:spLocks noChangeArrowheads="1"/>
            </p:cNvSpPr>
            <p:nvPr/>
          </p:nvSpPr>
          <p:spPr bwMode="auto">
            <a:xfrm>
              <a:off x="5107781" y="524256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" name="Oval 27"/>
            <p:cNvSpPr>
              <a:spLocks noChangeArrowheads="1"/>
            </p:cNvSpPr>
            <p:nvPr/>
          </p:nvSpPr>
          <p:spPr bwMode="auto">
            <a:xfrm>
              <a:off x="5479256" y="560832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6" name="Oval 28"/>
            <p:cNvSpPr>
              <a:spLocks noChangeArrowheads="1"/>
            </p:cNvSpPr>
            <p:nvPr/>
          </p:nvSpPr>
          <p:spPr bwMode="auto">
            <a:xfrm>
              <a:off x="5695950" y="542544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7" name="Oval 30"/>
            <p:cNvSpPr>
              <a:spLocks noChangeArrowheads="1"/>
            </p:cNvSpPr>
            <p:nvPr/>
          </p:nvSpPr>
          <p:spPr bwMode="auto">
            <a:xfrm>
              <a:off x="5076825" y="600456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8" name="Oval 31"/>
            <p:cNvSpPr>
              <a:spLocks noChangeArrowheads="1"/>
            </p:cNvSpPr>
            <p:nvPr/>
          </p:nvSpPr>
          <p:spPr bwMode="auto">
            <a:xfrm>
              <a:off x="4953000" y="533400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9" name="Oval 32"/>
            <p:cNvSpPr>
              <a:spLocks noChangeArrowheads="1"/>
            </p:cNvSpPr>
            <p:nvPr/>
          </p:nvSpPr>
          <p:spPr bwMode="auto">
            <a:xfrm>
              <a:off x="5664994" y="582168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0" name="Oval 33"/>
            <p:cNvSpPr>
              <a:spLocks noChangeArrowheads="1"/>
            </p:cNvSpPr>
            <p:nvPr/>
          </p:nvSpPr>
          <p:spPr bwMode="auto">
            <a:xfrm>
              <a:off x="5355431" y="618744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1" name="Oval 37"/>
            <p:cNvSpPr>
              <a:spLocks noChangeArrowheads="1"/>
            </p:cNvSpPr>
            <p:nvPr/>
          </p:nvSpPr>
          <p:spPr bwMode="auto">
            <a:xfrm>
              <a:off x="5138738" y="566928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2" name="Oval 38"/>
            <p:cNvSpPr>
              <a:spLocks noChangeArrowheads="1"/>
            </p:cNvSpPr>
            <p:nvPr/>
          </p:nvSpPr>
          <p:spPr bwMode="auto">
            <a:xfrm>
              <a:off x="5448300" y="536448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3" name="Oval 41"/>
            <p:cNvSpPr>
              <a:spLocks noChangeArrowheads="1"/>
            </p:cNvSpPr>
            <p:nvPr/>
          </p:nvSpPr>
          <p:spPr bwMode="auto">
            <a:xfrm>
              <a:off x="5169694" y="542544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4" name="Oval 42"/>
            <p:cNvSpPr>
              <a:spLocks noChangeArrowheads="1"/>
            </p:cNvSpPr>
            <p:nvPr/>
          </p:nvSpPr>
          <p:spPr bwMode="auto">
            <a:xfrm>
              <a:off x="5417344" y="576072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5" name="Oval 43"/>
            <p:cNvSpPr>
              <a:spLocks noChangeArrowheads="1"/>
            </p:cNvSpPr>
            <p:nvPr/>
          </p:nvSpPr>
          <p:spPr bwMode="auto">
            <a:xfrm>
              <a:off x="5107781" y="609600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6" name="Oval 44"/>
            <p:cNvSpPr>
              <a:spLocks noChangeArrowheads="1"/>
            </p:cNvSpPr>
            <p:nvPr/>
          </p:nvSpPr>
          <p:spPr bwMode="auto">
            <a:xfrm>
              <a:off x="5200650" y="557784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5014913" y="560832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4876800" y="5105400"/>
              <a:ext cx="1143000" cy="12192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Group 239"/>
          <p:cNvGrpSpPr/>
          <p:nvPr/>
        </p:nvGrpSpPr>
        <p:grpSpPr>
          <a:xfrm>
            <a:off x="8686800" y="5299949"/>
            <a:ext cx="1143000" cy="1219200"/>
            <a:chOff x="6172200" y="5105400"/>
            <a:chExt cx="1143000" cy="1219200"/>
          </a:xfrm>
        </p:grpSpPr>
        <p:sp>
          <p:nvSpPr>
            <p:cNvPr id="250" name="Oval 4"/>
            <p:cNvSpPr>
              <a:spLocks noChangeArrowheads="1"/>
            </p:cNvSpPr>
            <p:nvPr/>
          </p:nvSpPr>
          <p:spPr bwMode="auto">
            <a:xfrm>
              <a:off x="6805613" y="524256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1" name="Oval 5"/>
            <p:cNvSpPr>
              <a:spLocks noChangeArrowheads="1"/>
            </p:cNvSpPr>
            <p:nvPr/>
          </p:nvSpPr>
          <p:spPr bwMode="auto">
            <a:xfrm>
              <a:off x="6279356" y="545592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2" name="Oval 6"/>
            <p:cNvSpPr>
              <a:spLocks noChangeArrowheads="1"/>
            </p:cNvSpPr>
            <p:nvPr/>
          </p:nvSpPr>
          <p:spPr bwMode="auto">
            <a:xfrm>
              <a:off x="6279356" y="597408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3" name="Oval 7"/>
            <p:cNvSpPr>
              <a:spLocks noChangeArrowheads="1"/>
            </p:cNvSpPr>
            <p:nvPr/>
          </p:nvSpPr>
          <p:spPr bwMode="auto">
            <a:xfrm>
              <a:off x="7177088" y="557784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4" name="Oval 9"/>
            <p:cNvSpPr>
              <a:spLocks noChangeArrowheads="1"/>
            </p:cNvSpPr>
            <p:nvPr/>
          </p:nvSpPr>
          <p:spPr bwMode="auto">
            <a:xfrm>
              <a:off x="6588919" y="563880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5" name="Oval 10"/>
            <p:cNvSpPr>
              <a:spLocks noChangeArrowheads="1"/>
            </p:cNvSpPr>
            <p:nvPr/>
          </p:nvSpPr>
          <p:spPr bwMode="auto">
            <a:xfrm>
              <a:off x="6650831" y="603504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" name="Oval 11"/>
            <p:cNvSpPr>
              <a:spLocks noChangeArrowheads="1"/>
            </p:cNvSpPr>
            <p:nvPr/>
          </p:nvSpPr>
          <p:spPr bwMode="auto">
            <a:xfrm>
              <a:off x="6650831" y="5455920"/>
              <a:ext cx="61913" cy="6096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7" name="Oval 13"/>
            <p:cNvSpPr>
              <a:spLocks noChangeArrowheads="1"/>
            </p:cNvSpPr>
            <p:nvPr/>
          </p:nvSpPr>
          <p:spPr bwMode="auto">
            <a:xfrm>
              <a:off x="7053263" y="618744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8" name="Oval 14"/>
            <p:cNvSpPr>
              <a:spLocks noChangeArrowheads="1"/>
            </p:cNvSpPr>
            <p:nvPr/>
          </p:nvSpPr>
          <p:spPr bwMode="auto">
            <a:xfrm>
              <a:off x="6557963" y="518160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9" name="Oval 17"/>
            <p:cNvSpPr>
              <a:spLocks noChangeArrowheads="1"/>
            </p:cNvSpPr>
            <p:nvPr/>
          </p:nvSpPr>
          <p:spPr bwMode="auto">
            <a:xfrm>
              <a:off x="6929438" y="5638800"/>
              <a:ext cx="61913" cy="609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0" name="Oval 18"/>
            <p:cNvSpPr>
              <a:spLocks noChangeArrowheads="1"/>
            </p:cNvSpPr>
            <p:nvPr/>
          </p:nvSpPr>
          <p:spPr bwMode="auto">
            <a:xfrm>
              <a:off x="7146131" y="536448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1" name="Oval 20"/>
            <p:cNvSpPr>
              <a:spLocks noChangeArrowheads="1"/>
            </p:cNvSpPr>
            <p:nvPr/>
          </p:nvSpPr>
          <p:spPr bwMode="auto">
            <a:xfrm>
              <a:off x="6527006" y="594360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2" name="Oval 21"/>
            <p:cNvSpPr>
              <a:spLocks noChangeArrowheads="1"/>
            </p:cNvSpPr>
            <p:nvPr/>
          </p:nvSpPr>
          <p:spPr bwMode="auto">
            <a:xfrm>
              <a:off x="6867525" y="542544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3" name="Oval 22"/>
            <p:cNvSpPr>
              <a:spLocks noChangeArrowheads="1"/>
            </p:cNvSpPr>
            <p:nvPr/>
          </p:nvSpPr>
          <p:spPr bwMode="auto">
            <a:xfrm>
              <a:off x="7115175" y="5760720"/>
              <a:ext cx="61913" cy="609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4" name="Oval 23"/>
            <p:cNvSpPr>
              <a:spLocks noChangeArrowheads="1"/>
            </p:cNvSpPr>
            <p:nvPr/>
          </p:nvSpPr>
          <p:spPr bwMode="auto">
            <a:xfrm>
              <a:off x="6805613" y="615696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5" name="Oval 24"/>
            <p:cNvSpPr>
              <a:spLocks noChangeArrowheads="1"/>
            </p:cNvSpPr>
            <p:nvPr/>
          </p:nvSpPr>
          <p:spPr bwMode="auto">
            <a:xfrm>
              <a:off x="6403181" y="524256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" name="Oval 27"/>
            <p:cNvSpPr>
              <a:spLocks noChangeArrowheads="1"/>
            </p:cNvSpPr>
            <p:nvPr/>
          </p:nvSpPr>
          <p:spPr bwMode="auto">
            <a:xfrm>
              <a:off x="6774656" y="5608320"/>
              <a:ext cx="61913" cy="609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7" name="Oval 28"/>
            <p:cNvSpPr>
              <a:spLocks noChangeArrowheads="1"/>
            </p:cNvSpPr>
            <p:nvPr/>
          </p:nvSpPr>
          <p:spPr bwMode="auto">
            <a:xfrm>
              <a:off x="6991350" y="542544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8" name="Oval 30"/>
            <p:cNvSpPr>
              <a:spLocks noChangeArrowheads="1"/>
            </p:cNvSpPr>
            <p:nvPr/>
          </p:nvSpPr>
          <p:spPr bwMode="auto">
            <a:xfrm>
              <a:off x="6372225" y="600456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9" name="Oval 31"/>
            <p:cNvSpPr>
              <a:spLocks noChangeArrowheads="1"/>
            </p:cNvSpPr>
            <p:nvPr/>
          </p:nvSpPr>
          <p:spPr bwMode="auto">
            <a:xfrm>
              <a:off x="6248400" y="533400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0" name="Oval 32"/>
            <p:cNvSpPr>
              <a:spLocks noChangeArrowheads="1"/>
            </p:cNvSpPr>
            <p:nvPr/>
          </p:nvSpPr>
          <p:spPr bwMode="auto">
            <a:xfrm>
              <a:off x="6960394" y="5821680"/>
              <a:ext cx="61913" cy="609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1" name="Oval 33"/>
            <p:cNvSpPr>
              <a:spLocks noChangeArrowheads="1"/>
            </p:cNvSpPr>
            <p:nvPr/>
          </p:nvSpPr>
          <p:spPr bwMode="auto">
            <a:xfrm>
              <a:off x="6650831" y="618744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2" name="Oval 37"/>
            <p:cNvSpPr>
              <a:spLocks noChangeArrowheads="1"/>
            </p:cNvSpPr>
            <p:nvPr/>
          </p:nvSpPr>
          <p:spPr bwMode="auto">
            <a:xfrm>
              <a:off x="6434138" y="566928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3" name="Oval 38"/>
            <p:cNvSpPr>
              <a:spLocks noChangeArrowheads="1"/>
            </p:cNvSpPr>
            <p:nvPr/>
          </p:nvSpPr>
          <p:spPr bwMode="auto">
            <a:xfrm>
              <a:off x="6743700" y="536448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4" name="Oval 41"/>
            <p:cNvSpPr>
              <a:spLocks noChangeArrowheads="1"/>
            </p:cNvSpPr>
            <p:nvPr/>
          </p:nvSpPr>
          <p:spPr bwMode="auto">
            <a:xfrm>
              <a:off x="6465094" y="542544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5" name="Oval 42"/>
            <p:cNvSpPr>
              <a:spLocks noChangeArrowheads="1"/>
            </p:cNvSpPr>
            <p:nvPr/>
          </p:nvSpPr>
          <p:spPr bwMode="auto">
            <a:xfrm>
              <a:off x="6712744" y="576072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" name="Oval 43"/>
            <p:cNvSpPr>
              <a:spLocks noChangeArrowheads="1"/>
            </p:cNvSpPr>
            <p:nvPr/>
          </p:nvSpPr>
          <p:spPr bwMode="auto">
            <a:xfrm>
              <a:off x="6403181" y="609600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7" name="Oval 44"/>
            <p:cNvSpPr>
              <a:spLocks noChangeArrowheads="1"/>
            </p:cNvSpPr>
            <p:nvPr/>
          </p:nvSpPr>
          <p:spPr bwMode="auto">
            <a:xfrm>
              <a:off x="6496050" y="557784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8" name="Oval 38"/>
            <p:cNvSpPr>
              <a:spLocks noChangeArrowheads="1"/>
            </p:cNvSpPr>
            <p:nvPr/>
          </p:nvSpPr>
          <p:spPr bwMode="auto">
            <a:xfrm>
              <a:off x="6310313" y="560832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6172200" y="5105400"/>
              <a:ext cx="1143000" cy="12192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Group 240"/>
          <p:cNvGrpSpPr/>
          <p:nvPr/>
        </p:nvGrpSpPr>
        <p:grpSpPr>
          <a:xfrm>
            <a:off x="9982200" y="5299949"/>
            <a:ext cx="1143000" cy="1219200"/>
            <a:chOff x="7467600" y="5105400"/>
            <a:chExt cx="1143000" cy="1219200"/>
          </a:xfrm>
        </p:grpSpPr>
        <p:sp>
          <p:nvSpPr>
            <p:cNvPr id="281" name="Oval 4"/>
            <p:cNvSpPr>
              <a:spLocks noChangeArrowheads="1"/>
            </p:cNvSpPr>
            <p:nvPr/>
          </p:nvSpPr>
          <p:spPr bwMode="auto">
            <a:xfrm>
              <a:off x="8101013" y="524256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2" name="Oval 5"/>
            <p:cNvSpPr>
              <a:spLocks noChangeArrowheads="1"/>
            </p:cNvSpPr>
            <p:nvPr/>
          </p:nvSpPr>
          <p:spPr bwMode="auto">
            <a:xfrm>
              <a:off x="7574756" y="545592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3" name="Oval 6"/>
            <p:cNvSpPr>
              <a:spLocks noChangeArrowheads="1"/>
            </p:cNvSpPr>
            <p:nvPr/>
          </p:nvSpPr>
          <p:spPr bwMode="auto">
            <a:xfrm>
              <a:off x="7574756" y="597408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4" name="Oval 7"/>
            <p:cNvSpPr>
              <a:spLocks noChangeArrowheads="1"/>
            </p:cNvSpPr>
            <p:nvPr/>
          </p:nvSpPr>
          <p:spPr bwMode="auto">
            <a:xfrm>
              <a:off x="8472488" y="557784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5" name="Oval 9"/>
            <p:cNvSpPr>
              <a:spLocks noChangeArrowheads="1"/>
            </p:cNvSpPr>
            <p:nvPr/>
          </p:nvSpPr>
          <p:spPr bwMode="auto">
            <a:xfrm>
              <a:off x="7884319" y="563880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6" name="Oval 10"/>
            <p:cNvSpPr>
              <a:spLocks noChangeArrowheads="1"/>
            </p:cNvSpPr>
            <p:nvPr/>
          </p:nvSpPr>
          <p:spPr bwMode="auto">
            <a:xfrm>
              <a:off x="7946231" y="603504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7" name="Oval 11"/>
            <p:cNvSpPr>
              <a:spLocks noChangeArrowheads="1"/>
            </p:cNvSpPr>
            <p:nvPr/>
          </p:nvSpPr>
          <p:spPr bwMode="auto">
            <a:xfrm>
              <a:off x="7946231" y="5455920"/>
              <a:ext cx="61913" cy="6096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8" name="Oval 13"/>
            <p:cNvSpPr>
              <a:spLocks noChangeArrowheads="1"/>
            </p:cNvSpPr>
            <p:nvPr/>
          </p:nvSpPr>
          <p:spPr bwMode="auto">
            <a:xfrm>
              <a:off x="8348663" y="618744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9" name="Oval 14"/>
            <p:cNvSpPr>
              <a:spLocks noChangeArrowheads="1"/>
            </p:cNvSpPr>
            <p:nvPr/>
          </p:nvSpPr>
          <p:spPr bwMode="auto">
            <a:xfrm>
              <a:off x="7853363" y="518160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0" name="Oval 17"/>
            <p:cNvSpPr>
              <a:spLocks noChangeArrowheads="1"/>
            </p:cNvSpPr>
            <p:nvPr/>
          </p:nvSpPr>
          <p:spPr bwMode="auto">
            <a:xfrm>
              <a:off x="8224838" y="5638800"/>
              <a:ext cx="61913" cy="609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1" name="Oval 18"/>
            <p:cNvSpPr>
              <a:spLocks noChangeArrowheads="1"/>
            </p:cNvSpPr>
            <p:nvPr/>
          </p:nvSpPr>
          <p:spPr bwMode="auto">
            <a:xfrm>
              <a:off x="8441531" y="536448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2" name="Oval 20"/>
            <p:cNvSpPr>
              <a:spLocks noChangeArrowheads="1"/>
            </p:cNvSpPr>
            <p:nvPr/>
          </p:nvSpPr>
          <p:spPr bwMode="auto">
            <a:xfrm>
              <a:off x="7822406" y="594360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3" name="Oval 21"/>
            <p:cNvSpPr>
              <a:spLocks noChangeArrowheads="1"/>
            </p:cNvSpPr>
            <p:nvPr/>
          </p:nvSpPr>
          <p:spPr bwMode="auto">
            <a:xfrm>
              <a:off x="8162925" y="542544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4" name="Oval 22"/>
            <p:cNvSpPr>
              <a:spLocks noChangeArrowheads="1"/>
            </p:cNvSpPr>
            <p:nvPr/>
          </p:nvSpPr>
          <p:spPr bwMode="auto">
            <a:xfrm>
              <a:off x="8410575" y="5760720"/>
              <a:ext cx="61913" cy="609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5" name="Oval 23"/>
            <p:cNvSpPr>
              <a:spLocks noChangeArrowheads="1"/>
            </p:cNvSpPr>
            <p:nvPr/>
          </p:nvSpPr>
          <p:spPr bwMode="auto">
            <a:xfrm>
              <a:off x="8101013" y="615696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6" name="Oval 24"/>
            <p:cNvSpPr>
              <a:spLocks noChangeArrowheads="1"/>
            </p:cNvSpPr>
            <p:nvPr/>
          </p:nvSpPr>
          <p:spPr bwMode="auto">
            <a:xfrm>
              <a:off x="7698581" y="524256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" name="Oval 27"/>
            <p:cNvSpPr>
              <a:spLocks noChangeArrowheads="1"/>
            </p:cNvSpPr>
            <p:nvPr/>
          </p:nvSpPr>
          <p:spPr bwMode="auto">
            <a:xfrm>
              <a:off x="8070056" y="5608320"/>
              <a:ext cx="61913" cy="609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8" name="Oval 28"/>
            <p:cNvSpPr>
              <a:spLocks noChangeArrowheads="1"/>
            </p:cNvSpPr>
            <p:nvPr/>
          </p:nvSpPr>
          <p:spPr bwMode="auto">
            <a:xfrm>
              <a:off x="8286750" y="542544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9" name="Oval 30"/>
            <p:cNvSpPr>
              <a:spLocks noChangeArrowheads="1"/>
            </p:cNvSpPr>
            <p:nvPr/>
          </p:nvSpPr>
          <p:spPr bwMode="auto">
            <a:xfrm>
              <a:off x="7667625" y="600456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0" name="Oval 31"/>
            <p:cNvSpPr>
              <a:spLocks noChangeArrowheads="1"/>
            </p:cNvSpPr>
            <p:nvPr/>
          </p:nvSpPr>
          <p:spPr bwMode="auto">
            <a:xfrm>
              <a:off x="7543800" y="533400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1" name="Oval 32"/>
            <p:cNvSpPr>
              <a:spLocks noChangeArrowheads="1"/>
            </p:cNvSpPr>
            <p:nvPr/>
          </p:nvSpPr>
          <p:spPr bwMode="auto">
            <a:xfrm>
              <a:off x="8255794" y="5821680"/>
              <a:ext cx="61913" cy="609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2" name="Oval 33"/>
            <p:cNvSpPr>
              <a:spLocks noChangeArrowheads="1"/>
            </p:cNvSpPr>
            <p:nvPr/>
          </p:nvSpPr>
          <p:spPr bwMode="auto">
            <a:xfrm>
              <a:off x="7946231" y="618744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3" name="Oval 37"/>
            <p:cNvSpPr>
              <a:spLocks noChangeArrowheads="1"/>
            </p:cNvSpPr>
            <p:nvPr/>
          </p:nvSpPr>
          <p:spPr bwMode="auto">
            <a:xfrm>
              <a:off x="7729538" y="566928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4" name="Oval 38"/>
            <p:cNvSpPr>
              <a:spLocks noChangeArrowheads="1"/>
            </p:cNvSpPr>
            <p:nvPr/>
          </p:nvSpPr>
          <p:spPr bwMode="auto">
            <a:xfrm>
              <a:off x="8039100" y="5364480"/>
              <a:ext cx="61913" cy="609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" name="Oval 41"/>
            <p:cNvSpPr>
              <a:spLocks noChangeArrowheads="1"/>
            </p:cNvSpPr>
            <p:nvPr/>
          </p:nvSpPr>
          <p:spPr bwMode="auto">
            <a:xfrm>
              <a:off x="7760494" y="542544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" name="Oval 42"/>
            <p:cNvSpPr>
              <a:spLocks noChangeArrowheads="1"/>
            </p:cNvSpPr>
            <p:nvPr/>
          </p:nvSpPr>
          <p:spPr bwMode="auto">
            <a:xfrm>
              <a:off x="8008144" y="5760720"/>
              <a:ext cx="61913" cy="60960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" name="Oval 43"/>
            <p:cNvSpPr>
              <a:spLocks noChangeArrowheads="1"/>
            </p:cNvSpPr>
            <p:nvPr/>
          </p:nvSpPr>
          <p:spPr bwMode="auto">
            <a:xfrm>
              <a:off x="7698581" y="609600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" name="Oval 44"/>
            <p:cNvSpPr>
              <a:spLocks noChangeArrowheads="1"/>
            </p:cNvSpPr>
            <p:nvPr/>
          </p:nvSpPr>
          <p:spPr bwMode="auto">
            <a:xfrm>
              <a:off x="7791450" y="557784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9" name="Oval 38"/>
            <p:cNvSpPr>
              <a:spLocks noChangeArrowheads="1"/>
            </p:cNvSpPr>
            <p:nvPr/>
          </p:nvSpPr>
          <p:spPr bwMode="auto">
            <a:xfrm>
              <a:off x="7605713" y="5608320"/>
              <a:ext cx="61913" cy="60960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7467600" y="5105400"/>
              <a:ext cx="1143000" cy="12192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TextBox 310"/>
          <p:cNvSpPr txBox="1"/>
          <p:nvPr/>
        </p:nvSpPr>
        <p:spPr>
          <a:xfrm>
            <a:off x="7594342" y="6519149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Calibri"/>
              </a:rPr>
              <a:t>p</a:t>
            </a:r>
            <a:r>
              <a:rPr lang="en-US" sz="1400" baseline="-25000" smtClean="0">
                <a:latin typeface="Calibri"/>
              </a:rPr>
              <a:t>A</a:t>
            </a:r>
            <a:r>
              <a:rPr lang="en-US" sz="1400" smtClean="0"/>
              <a:t> </a:t>
            </a:r>
            <a:r>
              <a:rPr lang="en-US" sz="1400" dirty="0" smtClean="0"/>
              <a:t>= 0.6</a:t>
            </a:r>
            <a:endParaRPr lang="en-US" sz="1400" dirty="0"/>
          </a:p>
        </p:txBody>
      </p:sp>
      <p:sp>
        <p:nvSpPr>
          <p:cNvPr id="312" name="TextBox 311"/>
          <p:cNvSpPr txBox="1"/>
          <p:nvPr/>
        </p:nvSpPr>
        <p:spPr>
          <a:xfrm>
            <a:off x="8814663" y="6519149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libri"/>
              </a:rPr>
              <a:t>p</a:t>
            </a:r>
            <a:r>
              <a:rPr lang="en-US" sz="1400" baseline="-25000" dirty="0" err="1" smtClean="0">
                <a:latin typeface="Calibri"/>
              </a:rPr>
              <a:t>B</a:t>
            </a:r>
            <a:r>
              <a:rPr lang="en-US" sz="1400" dirty="0" smtClean="0"/>
              <a:t> = 0.25</a:t>
            </a:r>
            <a:endParaRPr lang="en-US" sz="1400" dirty="0"/>
          </a:p>
        </p:txBody>
      </p:sp>
      <p:sp>
        <p:nvSpPr>
          <p:cNvPr id="313" name="TextBox 312"/>
          <p:cNvSpPr txBox="1"/>
          <p:nvPr/>
        </p:nvSpPr>
        <p:spPr>
          <a:xfrm>
            <a:off x="10110063" y="6519149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libri"/>
              </a:rPr>
              <a:t>p</a:t>
            </a:r>
            <a:r>
              <a:rPr lang="en-US" sz="1400" baseline="-25000" dirty="0" err="1" smtClean="0">
                <a:latin typeface="Calibri"/>
              </a:rPr>
              <a:t>C</a:t>
            </a:r>
            <a:r>
              <a:rPr lang="en-US" sz="1400" dirty="0" smtClean="0"/>
              <a:t> = 0.15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143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/>
      <p:bldP spid="312" grpId="0"/>
      <p:bldP spid="3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 is (still) bad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667000" y="4572000"/>
            <a:ext cx="67818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590800" y="4495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76299" y="1751013"/>
            <a:ext cx="10353675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Imase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Waxman ’91] </a:t>
            </a:r>
            <a:r>
              <a:rPr lang="en-US" sz="2000" dirty="0" smtClean="0"/>
              <a:t>The greedy algorithm is </a:t>
            </a:r>
            <a:r>
              <a:rPr lang="en-US" sz="2000" dirty="0" smtClean="0">
                <a:solidFill>
                  <a:srgbClr val="00B050"/>
                </a:solidFill>
              </a:rPr>
              <a:t>O(log k)</a:t>
            </a:r>
            <a:r>
              <a:rPr lang="en-US" sz="2000" dirty="0" smtClean="0"/>
              <a:t> competitive for sequences of length </a:t>
            </a:r>
            <a:r>
              <a:rPr lang="en-US" sz="2000" dirty="0" smtClean="0">
                <a:solidFill>
                  <a:srgbClr val="00B050"/>
                </a:solidFill>
              </a:rPr>
              <a:t>k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</a:t>
            </a:r>
            <a:r>
              <a:rPr lang="en-US" sz="2000" dirty="0">
                <a:solidFill>
                  <a:srgbClr val="FF0000"/>
                </a:solidFill>
              </a:rPr>
              <a:t>Tight example holds also for (uniformly) random demands.</a:t>
            </a:r>
          </a:p>
          <a:p>
            <a:pPr>
              <a:buFont typeface="Arial" panose="020B0604020202020204" pitchFamily="34" charset="0"/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however, we can prove…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u="sng" dirty="0">
              <a:solidFill>
                <a:schemeClr val="accent2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For stochastic </a:t>
            </a:r>
            <a:r>
              <a:rPr lang="en-US" dirty="0" smtClean="0"/>
              <a:t>multi-stage </a:t>
            </a:r>
            <a:r>
              <a:rPr lang="en-US" dirty="0"/>
              <a:t>Steiner tree, “augmented greedy” </a:t>
            </a:r>
            <a:br>
              <a:rPr lang="en-US" dirty="0"/>
            </a:br>
            <a:r>
              <a:rPr lang="en-US" dirty="0"/>
              <a:t>gets an </a:t>
            </a:r>
            <a:r>
              <a:rPr lang="en-US" dirty="0">
                <a:solidFill>
                  <a:srgbClr val="FF0000"/>
                </a:solidFill>
              </a:rPr>
              <a:t>ratio of expectations </a:t>
            </a:r>
            <a:r>
              <a:rPr lang="en-US" dirty="0"/>
              <a:t>of 4 for </a:t>
            </a:r>
            <a:r>
              <a:rPr lang="en-US" dirty="0">
                <a:solidFill>
                  <a:srgbClr val="00B050"/>
                </a:solidFill>
              </a:rPr>
              <a:t>known length 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2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088261"/>
            <a:ext cx="8610600" cy="2971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Augmented greedy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Sample </a:t>
            </a:r>
            <a:r>
              <a:rPr lang="en-US" dirty="0">
                <a:solidFill>
                  <a:srgbClr val="C00000"/>
                </a:solidFill>
              </a:rPr>
              <a:t>k</a:t>
            </a:r>
            <a:r>
              <a:rPr lang="en-US" dirty="0"/>
              <a:t> vertices </a:t>
            </a:r>
            <a:r>
              <a:rPr lang="en-US" dirty="0">
                <a:solidFill>
                  <a:srgbClr val="C00000"/>
                </a:solidFill>
              </a:rPr>
              <a:t>A = {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a</a:t>
            </a:r>
            <a:r>
              <a:rPr lang="en-US" baseline="-25000" dirty="0">
                <a:solidFill>
                  <a:srgbClr val="C00000"/>
                </a:solidFill>
                <a:latin typeface="Calibri"/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a</a:t>
            </a:r>
            <a:r>
              <a:rPr lang="en-US" baseline="-25000" dirty="0">
                <a:solidFill>
                  <a:srgbClr val="C00000"/>
                </a:solidFill>
                <a:latin typeface="Calibri"/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, …, </a:t>
            </a:r>
            <a:r>
              <a:rPr lang="en-US" dirty="0" err="1">
                <a:solidFill>
                  <a:srgbClr val="C00000"/>
                </a:solidFill>
                <a:latin typeface="Calibri"/>
              </a:rPr>
              <a:t>a</a:t>
            </a:r>
            <a:r>
              <a:rPr lang="en-US" baseline="-25000" dirty="0" err="1">
                <a:solidFill>
                  <a:srgbClr val="C00000"/>
                </a:solidFill>
                <a:latin typeface="Calibri"/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} </a:t>
            </a:r>
            <a:r>
              <a:rPr lang="en-US" dirty="0"/>
              <a:t>independently.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Build an MST 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srgbClr val="C00000"/>
                </a:solidFill>
                <a:latin typeface="Calibri"/>
              </a:rPr>
              <a:t>0</a:t>
            </a:r>
            <a:r>
              <a:rPr lang="en-US" dirty="0"/>
              <a:t> on these vertices </a:t>
            </a:r>
            <a:r>
              <a:rPr lang="en-US" dirty="0">
                <a:solidFill>
                  <a:srgbClr val="C00000"/>
                </a:solidFill>
              </a:rPr>
              <a:t>A </a:t>
            </a:r>
            <a:r>
              <a:rPr lang="en-US" dirty="0">
                <a:solidFill>
                  <a:srgbClr val="C00000"/>
                </a:solidFill>
                <a:latin typeface="cmsy10"/>
              </a:rPr>
              <a:t>[</a:t>
            </a:r>
            <a:r>
              <a:rPr lang="en-US" dirty="0">
                <a:solidFill>
                  <a:srgbClr val="C00000"/>
                </a:solidFill>
              </a:rPr>
              <a:t> root r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When actual demand points  </a:t>
            </a:r>
            <a:r>
              <a:rPr lang="en-US" dirty="0" err="1">
                <a:solidFill>
                  <a:srgbClr val="C00000"/>
                </a:solidFill>
                <a:latin typeface="Calibri"/>
              </a:rPr>
              <a:t>x</a:t>
            </a:r>
            <a:r>
              <a:rPr lang="en-US" baseline="-25000" dirty="0" err="1">
                <a:solidFill>
                  <a:srgbClr val="C00000"/>
                </a:solidFill>
                <a:latin typeface="Calibri"/>
              </a:rPr>
              <a:t>t</a:t>
            </a:r>
            <a:r>
              <a:rPr lang="en-US" dirty="0"/>
              <a:t> (for </a:t>
            </a:r>
            <a:r>
              <a:rPr lang="en-US" dirty="0" smtClean="0"/>
              <a:t>t in [1.</a:t>
            </a:r>
            <a:r>
              <a:rPr lang="en-US" dirty="0"/>
              <a:t>.</a:t>
            </a:r>
            <a:r>
              <a:rPr lang="en-US" dirty="0" smtClean="0"/>
              <a:t>k]) </a:t>
            </a:r>
            <a:r>
              <a:rPr lang="en-US" dirty="0"/>
              <a:t>arrives,</a:t>
            </a:r>
            <a:br>
              <a:rPr lang="en-US" dirty="0"/>
            </a:br>
            <a:r>
              <a:rPr lang="en-US" dirty="0"/>
              <a:t>	greedily connect </a:t>
            </a:r>
            <a:r>
              <a:rPr lang="en-US" dirty="0" err="1">
                <a:solidFill>
                  <a:srgbClr val="C00000"/>
                </a:solidFill>
                <a:latin typeface="Calibri"/>
              </a:rPr>
              <a:t>x</a:t>
            </a:r>
            <a:r>
              <a:rPr lang="en-US" baseline="-25000" dirty="0" err="1">
                <a:solidFill>
                  <a:srgbClr val="C00000"/>
                </a:solidFill>
                <a:latin typeface="Calibri"/>
              </a:rPr>
              <a:t>t</a:t>
            </a:r>
            <a:r>
              <a:rPr lang="en-US" dirty="0"/>
              <a:t> to the tree 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srgbClr val="C00000"/>
                </a:solidFill>
                <a:latin typeface="Calibri"/>
              </a:rPr>
              <a:t>t-1</a:t>
            </a:r>
            <a:endParaRPr lang="en-US" dirty="0"/>
          </a:p>
          <a:p>
            <a:pPr marL="457200" indent="-45720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5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19800" y="3657600"/>
            <a:ext cx="228600" cy="228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29200" y="27432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86200" y="25908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34290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29400" y="45720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91200" y="25908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81800" y="28956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62800" y="38100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62600" y="44196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4800" y="37338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0000" y="48768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24400" y="46482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00600" y="40386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67200" y="44196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19600" y="31242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33800" y="32004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95800" y="23622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67400" y="31242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58000" y="35052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391400" y="31242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05600" y="24384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239000" y="44196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53200" y="39624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562600" y="38100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391400" y="267462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848600" y="36576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48600" y="42672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86600" y="48006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334000" y="52578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48400" y="50292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791200" y="48006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96000" y="42672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324600" y="2743200"/>
            <a:ext cx="137160" cy="137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Augmented greedy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2051685"/>
            <a:ext cx="8610600" cy="2971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Augmented greedy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Sample </a:t>
            </a:r>
            <a:r>
              <a:rPr lang="en-US" dirty="0">
                <a:solidFill>
                  <a:srgbClr val="C00000"/>
                </a:solidFill>
              </a:rPr>
              <a:t>k</a:t>
            </a:r>
            <a:r>
              <a:rPr lang="en-US" dirty="0"/>
              <a:t> vertices </a:t>
            </a:r>
            <a:r>
              <a:rPr lang="en-US" dirty="0">
                <a:solidFill>
                  <a:srgbClr val="C00000"/>
                </a:solidFill>
              </a:rPr>
              <a:t>A = {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a</a:t>
            </a:r>
            <a:r>
              <a:rPr lang="en-US" baseline="-25000" dirty="0">
                <a:solidFill>
                  <a:srgbClr val="C00000"/>
                </a:solidFill>
                <a:latin typeface="Calibri"/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a</a:t>
            </a:r>
            <a:r>
              <a:rPr lang="en-US" baseline="-25000" dirty="0">
                <a:solidFill>
                  <a:srgbClr val="C00000"/>
                </a:solidFill>
                <a:latin typeface="Calibri"/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, …, </a:t>
            </a:r>
            <a:r>
              <a:rPr lang="en-US" dirty="0" err="1">
                <a:solidFill>
                  <a:srgbClr val="C00000"/>
                </a:solidFill>
                <a:latin typeface="Calibri"/>
              </a:rPr>
              <a:t>a</a:t>
            </a:r>
            <a:r>
              <a:rPr lang="en-US" baseline="-25000" dirty="0" err="1">
                <a:solidFill>
                  <a:srgbClr val="C00000"/>
                </a:solidFill>
                <a:latin typeface="Calibri"/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} </a:t>
            </a:r>
            <a:r>
              <a:rPr lang="en-US" dirty="0"/>
              <a:t>independently.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Build an MST 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srgbClr val="C00000"/>
                </a:solidFill>
                <a:latin typeface="Calibri"/>
              </a:rPr>
              <a:t>0</a:t>
            </a:r>
            <a:r>
              <a:rPr lang="en-US" dirty="0"/>
              <a:t> on these vertices </a:t>
            </a:r>
            <a:r>
              <a:rPr lang="en-US" dirty="0">
                <a:solidFill>
                  <a:srgbClr val="C00000"/>
                </a:solidFill>
              </a:rPr>
              <a:t>A </a:t>
            </a:r>
            <a:r>
              <a:rPr lang="en-US" dirty="0">
                <a:solidFill>
                  <a:srgbClr val="C00000"/>
                </a:solidFill>
                <a:latin typeface="cmsy10"/>
              </a:rPr>
              <a:t>[</a:t>
            </a:r>
            <a:r>
              <a:rPr lang="en-US" dirty="0">
                <a:solidFill>
                  <a:srgbClr val="C00000"/>
                </a:solidFill>
              </a:rPr>
              <a:t> root r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When actual demand points  </a:t>
            </a:r>
            <a:r>
              <a:rPr lang="en-US" dirty="0" err="1">
                <a:solidFill>
                  <a:srgbClr val="C00000"/>
                </a:solidFill>
                <a:latin typeface="Calibri"/>
              </a:rPr>
              <a:t>x</a:t>
            </a:r>
            <a:r>
              <a:rPr lang="en-US" baseline="-25000" dirty="0" err="1">
                <a:solidFill>
                  <a:srgbClr val="C00000"/>
                </a:solidFill>
                <a:latin typeface="Calibri"/>
              </a:rPr>
              <a:t>t</a:t>
            </a:r>
            <a:r>
              <a:rPr lang="en-US" dirty="0"/>
              <a:t> (for </a:t>
            </a:r>
            <a:r>
              <a:rPr lang="en-US" dirty="0" smtClean="0"/>
              <a:t>t in [1..</a:t>
            </a:r>
            <a:r>
              <a:rPr lang="en-US" dirty="0" smtClean="0"/>
              <a:t>k]) </a:t>
            </a:r>
            <a:r>
              <a:rPr lang="en-US" dirty="0"/>
              <a:t>arrives,</a:t>
            </a:r>
            <a:br>
              <a:rPr lang="en-US" dirty="0"/>
            </a:br>
            <a:r>
              <a:rPr lang="en-US" dirty="0"/>
              <a:t>	greedily connect </a:t>
            </a:r>
            <a:r>
              <a:rPr lang="en-US" dirty="0" err="1">
                <a:solidFill>
                  <a:srgbClr val="C00000"/>
                </a:solidFill>
                <a:latin typeface="Calibri"/>
              </a:rPr>
              <a:t>x</a:t>
            </a:r>
            <a:r>
              <a:rPr lang="en-US" baseline="-25000" dirty="0" err="1">
                <a:solidFill>
                  <a:srgbClr val="C00000"/>
                </a:solidFill>
                <a:latin typeface="Calibri"/>
              </a:rPr>
              <a:t>t</a:t>
            </a:r>
            <a:r>
              <a:rPr lang="en-US" dirty="0"/>
              <a:t> to the tree 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srgbClr val="C00000"/>
                </a:solidFill>
                <a:latin typeface="Calibri"/>
              </a:rPr>
              <a:t>t-1</a:t>
            </a:r>
            <a:endParaRPr lang="en-US" dirty="0"/>
          </a:p>
          <a:p>
            <a:pPr marL="457200" indent="-45720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for augmented greedy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Let S = {</a:t>
            </a:r>
            <a:r>
              <a:rPr lang="en-US" dirty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1</a:t>
            </a:r>
            <a:r>
              <a:rPr lang="en-US" dirty="0"/>
              <a:t>, </a:t>
            </a:r>
            <a:r>
              <a:rPr lang="en-US" dirty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2</a:t>
            </a:r>
            <a:r>
              <a:rPr lang="en-US" dirty="0"/>
              <a:t>, …, </a:t>
            </a:r>
            <a:r>
              <a:rPr lang="en-US" dirty="0" err="1">
                <a:latin typeface="Calibri"/>
              </a:rPr>
              <a:t>x</a:t>
            </a:r>
            <a:r>
              <a:rPr lang="en-US" baseline="-25000" dirty="0" err="1">
                <a:latin typeface="Calibri"/>
              </a:rPr>
              <a:t>k</a:t>
            </a:r>
            <a:r>
              <a:rPr lang="en-US" dirty="0"/>
              <a:t>}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Claim 1: </a:t>
            </a:r>
            <a:r>
              <a:rPr lang="en-US" dirty="0"/>
              <a:t>E[ </a:t>
            </a:r>
            <a:r>
              <a:rPr lang="en-US" dirty="0">
                <a:solidFill>
                  <a:schemeClr val="tx2"/>
                </a:solidFill>
                <a:latin typeface="Calibri"/>
              </a:rPr>
              <a:t>cost(T</a:t>
            </a:r>
            <a:r>
              <a:rPr lang="en-US" baseline="-25000" dirty="0">
                <a:solidFill>
                  <a:schemeClr val="tx2"/>
                </a:solidFill>
                <a:latin typeface="Calibri"/>
              </a:rPr>
              <a:t>0</a:t>
            </a:r>
            <a:r>
              <a:rPr lang="en-US" dirty="0">
                <a:solidFill>
                  <a:schemeClr val="tx2"/>
                </a:solidFill>
              </a:rPr>
              <a:t>)</a:t>
            </a:r>
            <a:r>
              <a:rPr lang="en-US" dirty="0"/>
              <a:t> ] </a:t>
            </a:r>
            <a:r>
              <a:rPr lang="en-US" dirty="0">
                <a:latin typeface="Calibri"/>
              </a:rPr>
              <a:t>≤</a:t>
            </a:r>
            <a:r>
              <a:rPr lang="en-US" dirty="0"/>
              <a:t> 2 </a:t>
            </a:r>
            <a:r>
              <a:rPr lang="en-US" dirty="0">
                <a:latin typeface="cmsy10"/>
              </a:rPr>
              <a:t>£</a:t>
            </a:r>
            <a:r>
              <a:rPr lang="en-US" dirty="0"/>
              <a:t> E[ </a:t>
            </a:r>
            <a:r>
              <a:rPr lang="en-US" dirty="0">
                <a:solidFill>
                  <a:schemeClr val="tx2"/>
                </a:solidFill>
              </a:rPr>
              <a:t>OPT(S)</a:t>
            </a:r>
            <a:r>
              <a:rPr lang="en-US" dirty="0"/>
              <a:t> ]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Claim 2:</a:t>
            </a:r>
            <a:r>
              <a:rPr lang="en-US" dirty="0"/>
              <a:t> E[ </a:t>
            </a:r>
            <a:r>
              <a:rPr lang="en-US" dirty="0">
                <a:solidFill>
                  <a:schemeClr val="tx2"/>
                </a:solidFill>
              </a:rPr>
              <a:t>cost of k augmentations in Step 3 </a:t>
            </a:r>
            <a:r>
              <a:rPr lang="en-US" dirty="0"/>
              <a:t>]  ≤  E[ </a:t>
            </a:r>
            <a:r>
              <a:rPr lang="en-US" dirty="0">
                <a:solidFill>
                  <a:schemeClr val="tx2"/>
                </a:solidFill>
                <a:latin typeface="Calibri"/>
              </a:rPr>
              <a:t>cost(T</a:t>
            </a:r>
            <a:r>
              <a:rPr lang="en-US" baseline="-25000" dirty="0">
                <a:solidFill>
                  <a:schemeClr val="tx2"/>
                </a:solidFill>
                <a:latin typeface="Calibri"/>
              </a:rPr>
              <a:t>0</a:t>
            </a:r>
            <a:r>
              <a:rPr lang="en-US" dirty="0">
                <a:solidFill>
                  <a:schemeClr val="tx2"/>
                </a:solidFill>
              </a:rPr>
              <a:t>)</a:t>
            </a:r>
            <a:r>
              <a:rPr lang="en-US" dirty="0"/>
              <a:t> ]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0" y="1676401"/>
            <a:ext cx="6096000" cy="13715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</a:rPr>
              <a:t>Sample </a:t>
            </a:r>
            <a:r>
              <a:rPr lang="en-US" sz="2000" dirty="0">
                <a:solidFill>
                  <a:srgbClr val="C00000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 vertices </a:t>
            </a:r>
            <a:r>
              <a:rPr lang="en-US" sz="2000" dirty="0">
                <a:solidFill>
                  <a:srgbClr val="C00000"/>
                </a:solidFill>
              </a:rPr>
              <a:t>A = {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a</a:t>
            </a:r>
            <a:r>
              <a:rPr lang="en-US" sz="2000" baseline="-25000" dirty="0">
                <a:solidFill>
                  <a:srgbClr val="C00000"/>
                </a:solidFill>
                <a:latin typeface="Calibri"/>
              </a:rPr>
              <a:t>1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a</a:t>
            </a:r>
            <a:r>
              <a:rPr lang="en-US" sz="2000" baseline="-25000" dirty="0">
                <a:solidFill>
                  <a:srgbClr val="C00000"/>
                </a:solidFill>
                <a:latin typeface="Calibri"/>
              </a:rPr>
              <a:t>2</a:t>
            </a:r>
            <a:r>
              <a:rPr lang="en-US" sz="2000" dirty="0">
                <a:solidFill>
                  <a:srgbClr val="C00000"/>
                </a:solidFill>
              </a:rPr>
              <a:t>, …, </a:t>
            </a:r>
            <a:r>
              <a:rPr lang="en-US" sz="2000" dirty="0" err="1">
                <a:solidFill>
                  <a:srgbClr val="C00000"/>
                </a:solidFill>
                <a:latin typeface="Calibri"/>
              </a:rPr>
              <a:t>a</a:t>
            </a:r>
            <a:r>
              <a:rPr lang="en-US" sz="2000" baseline="-25000" dirty="0" err="1">
                <a:solidFill>
                  <a:srgbClr val="C00000"/>
                </a:solidFill>
                <a:latin typeface="Calibri"/>
              </a:rPr>
              <a:t>k</a:t>
            </a:r>
            <a:r>
              <a:rPr lang="en-US" sz="2000" dirty="0">
                <a:solidFill>
                  <a:srgbClr val="C00000"/>
                </a:solidFill>
              </a:rPr>
              <a:t>} </a:t>
            </a:r>
            <a:r>
              <a:rPr lang="en-US" sz="2000" dirty="0">
                <a:solidFill>
                  <a:schemeClr val="tx1"/>
                </a:solidFill>
              </a:rPr>
              <a:t>independently.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</a:rPr>
              <a:t>Build an MST 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T</a:t>
            </a:r>
            <a:r>
              <a:rPr lang="en-US" sz="2000" baseline="-25000" dirty="0">
                <a:solidFill>
                  <a:srgbClr val="C00000"/>
                </a:solidFill>
                <a:latin typeface="Calibri"/>
              </a:rPr>
              <a:t>0</a:t>
            </a:r>
            <a:r>
              <a:rPr lang="en-US" sz="2000" dirty="0">
                <a:solidFill>
                  <a:schemeClr val="tx1"/>
                </a:solidFill>
              </a:rPr>
              <a:t> on these vertices </a:t>
            </a:r>
            <a:r>
              <a:rPr lang="en-US" sz="2000" dirty="0">
                <a:solidFill>
                  <a:srgbClr val="C00000"/>
                </a:solidFill>
              </a:rPr>
              <a:t>A </a:t>
            </a:r>
            <a:r>
              <a:rPr lang="en-US" sz="2000" dirty="0">
                <a:solidFill>
                  <a:srgbClr val="C00000"/>
                </a:solidFill>
                <a:latin typeface="cmsy10"/>
              </a:rPr>
              <a:t>[</a:t>
            </a:r>
            <a:r>
              <a:rPr lang="en-US" sz="2000" dirty="0">
                <a:solidFill>
                  <a:srgbClr val="C00000"/>
                </a:solidFill>
              </a:rPr>
              <a:t> root r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</a:rPr>
              <a:t>When actual demand points  </a:t>
            </a:r>
            <a:r>
              <a:rPr lang="en-US" sz="2000" dirty="0" err="1">
                <a:solidFill>
                  <a:srgbClr val="C00000"/>
                </a:solidFill>
                <a:latin typeface="Calibri"/>
              </a:rPr>
              <a:t>x</a:t>
            </a:r>
            <a:r>
              <a:rPr lang="en-US" sz="2000" baseline="-25000" dirty="0" err="1">
                <a:solidFill>
                  <a:srgbClr val="C00000"/>
                </a:solidFill>
                <a:latin typeface="Calibri"/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 (for </a:t>
            </a:r>
            <a:r>
              <a:rPr lang="en-US" sz="2000" dirty="0" smtClean="0">
                <a:solidFill>
                  <a:schemeClr val="tx1"/>
                </a:solidFill>
              </a:rPr>
              <a:t>t in 1...</a:t>
            </a:r>
            <a:r>
              <a:rPr lang="en-US" sz="2000" dirty="0" smtClean="0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) arrives,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greedily connect </a:t>
            </a:r>
            <a:r>
              <a:rPr lang="en-US" sz="2000" dirty="0" err="1">
                <a:solidFill>
                  <a:srgbClr val="C00000"/>
                </a:solidFill>
                <a:latin typeface="Calibri"/>
              </a:rPr>
              <a:t>x</a:t>
            </a:r>
            <a:r>
              <a:rPr lang="en-US" sz="2000" baseline="-25000" dirty="0" err="1">
                <a:solidFill>
                  <a:srgbClr val="C00000"/>
                </a:solidFill>
                <a:latin typeface="Calibri"/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 to the tree 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T</a:t>
            </a:r>
            <a:r>
              <a:rPr lang="en-US" sz="2000" baseline="-25000" dirty="0">
                <a:solidFill>
                  <a:srgbClr val="C00000"/>
                </a:solidFill>
                <a:latin typeface="Calibri"/>
              </a:rPr>
              <a:t>t-1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5867401"/>
            <a:ext cx="3770776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sym typeface="Symbol"/>
              </a:rPr>
              <a:t> Ratio of  expectations</a:t>
            </a:r>
            <a:r>
              <a:rPr lang="en-US" sz="2400" dirty="0">
                <a:solidFill>
                  <a:srgbClr val="C00000"/>
                </a:solidFill>
              </a:rPr>
              <a:t>  ≤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4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for augmented greedy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Let S = {</a:t>
            </a:r>
            <a:r>
              <a:rPr lang="en-US" dirty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1</a:t>
            </a:r>
            <a:r>
              <a:rPr lang="en-US" dirty="0"/>
              <a:t>, </a:t>
            </a:r>
            <a:r>
              <a:rPr lang="en-US" dirty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2</a:t>
            </a:r>
            <a:r>
              <a:rPr lang="en-US" dirty="0"/>
              <a:t>, …, </a:t>
            </a:r>
            <a:r>
              <a:rPr lang="en-US" dirty="0" err="1">
                <a:latin typeface="Calibri"/>
              </a:rPr>
              <a:t>x</a:t>
            </a:r>
            <a:r>
              <a:rPr lang="en-US" baseline="-25000" dirty="0" err="1">
                <a:latin typeface="Calibri"/>
              </a:rPr>
              <a:t>k</a:t>
            </a:r>
            <a:r>
              <a:rPr lang="en-US" dirty="0"/>
              <a:t>}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Claim 2:</a:t>
            </a:r>
            <a:r>
              <a:rPr lang="en-US" dirty="0"/>
              <a:t> E</a:t>
            </a:r>
            <a:r>
              <a:rPr lang="en-US" baseline="-25000" dirty="0"/>
              <a:t>S,A</a:t>
            </a:r>
            <a:r>
              <a:rPr lang="en-US" dirty="0"/>
              <a:t>[ </a:t>
            </a:r>
            <a:r>
              <a:rPr lang="en-US" dirty="0">
                <a:solidFill>
                  <a:schemeClr val="tx2"/>
                </a:solidFill>
              </a:rPr>
              <a:t>augmentation cost</a:t>
            </a:r>
            <a:r>
              <a:rPr lang="en-US" dirty="0"/>
              <a:t> ]  ≤ E</a:t>
            </a:r>
            <a:r>
              <a:rPr lang="en-US" baseline="-25000" dirty="0"/>
              <a:t>A</a:t>
            </a:r>
            <a:r>
              <a:rPr lang="en-US" dirty="0"/>
              <a:t>[ </a:t>
            </a:r>
            <a:r>
              <a:rPr lang="en-US" dirty="0">
                <a:solidFill>
                  <a:schemeClr val="tx2"/>
                </a:solidFill>
              </a:rPr>
              <a:t>MST(A </a:t>
            </a:r>
            <a:r>
              <a:rPr lang="en-US" dirty="0">
                <a:solidFill>
                  <a:schemeClr val="tx2"/>
                </a:solidFill>
                <a:latin typeface="cmsy10"/>
              </a:rPr>
              <a:t>[</a:t>
            </a:r>
            <a:r>
              <a:rPr lang="en-US" dirty="0">
                <a:solidFill>
                  <a:schemeClr val="tx2"/>
                </a:solidFill>
              </a:rPr>
              <a:t> r)</a:t>
            </a:r>
            <a:r>
              <a:rPr lang="en-US" dirty="0"/>
              <a:t> ]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Claim 2a:</a:t>
            </a:r>
            <a:r>
              <a:rPr lang="en-US" dirty="0"/>
              <a:t> E</a:t>
            </a:r>
            <a:r>
              <a:rPr lang="en-US" baseline="-25000" dirty="0"/>
              <a:t>S,A</a:t>
            </a:r>
            <a:r>
              <a:rPr lang="en-US" dirty="0"/>
              <a:t>[ </a:t>
            </a:r>
            <a:r>
              <a:rPr lang="en-US" dirty="0">
                <a:solidFill>
                  <a:schemeClr val="tx2"/>
                </a:solidFill>
                <a:latin typeface="Symbol"/>
                <a:sym typeface="Symbol"/>
              </a:rPr>
              <a:t></a:t>
            </a:r>
            <a:r>
              <a:rPr lang="en-US" baseline="-25000" dirty="0">
                <a:solidFill>
                  <a:schemeClr val="tx2"/>
                </a:solidFill>
                <a:latin typeface="Symbol"/>
                <a:sym typeface="Symbol"/>
              </a:rPr>
              <a:t> 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chemeClr val="tx2"/>
                </a:solidFill>
                <a:latin typeface="cmsy10"/>
                <a:sym typeface="Symbol"/>
              </a:rPr>
              <a:t>2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S</a:t>
            </a:r>
            <a:r>
              <a:rPr lang="en-US" dirty="0">
                <a:solidFill>
                  <a:schemeClr val="tx2"/>
                </a:solidFill>
              </a:rPr>
              <a:t> d(x, A </a:t>
            </a:r>
            <a:r>
              <a:rPr lang="en-US" dirty="0">
                <a:solidFill>
                  <a:schemeClr val="tx2"/>
                </a:solidFill>
                <a:latin typeface="cmsy10"/>
              </a:rPr>
              <a:t>[</a:t>
            </a:r>
            <a:r>
              <a:rPr lang="en-US" dirty="0">
                <a:solidFill>
                  <a:schemeClr val="tx2"/>
                </a:solidFill>
              </a:rPr>
              <a:t> r) </a:t>
            </a:r>
            <a:r>
              <a:rPr lang="en-US" dirty="0"/>
              <a:t>] ≤ E</a:t>
            </a:r>
            <a:r>
              <a:rPr lang="en-US" baseline="-25000" dirty="0"/>
              <a:t>A</a:t>
            </a:r>
            <a:r>
              <a:rPr lang="en-US" dirty="0"/>
              <a:t>[ </a:t>
            </a:r>
            <a:r>
              <a:rPr lang="en-US" dirty="0">
                <a:solidFill>
                  <a:schemeClr val="tx2"/>
                </a:solidFill>
              </a:rPr>
              <a:t>MST(A </a:t>
            </a:r>
            <a:r>
              <a:rPr lang="en-US" dirty="0">
                <a:solidFill>
                  <a:schemeClr val="tx2"/>
                </a:solidFill>
                <a:latin typeface="cmsy10"/>
              </a:rPr>
              <a:t>[</a:t>
            </a:r>
            <a:r>
              <a:rPr lang="en-US" dirty="0">
                <a:solidFill>
                  <a:schemeClr val="tx2"/>
                </a:solidFill>
              </a:rPr>
              <a:t> r) </a:t>
            </a:r>
            <a:r>
              <a:rPr lang="en-US" dirty="0"/>
              <a:t>]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Claim 2b: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baseline="-25000" dirty="0" err="1"/>
              <a:t>x,A</a:t>
            </a:r>
            <a:r>
              <a:rPr lang="en-US" dirty="0"/>
              <a:t>[ </a:t>
            </a:r>
            <a:r>
              <a:rPr lang="en-US" dirty="0">
                <a:solidFill>
                  <a:schemeClr val="tx2"/>
                </a:solidFill>
              </a:rPr>
              <a:t>d(x, A </a:t>
            </a:r>
            <a:r>
              <a:rPr lang="en-US" dirty="0">
                <a:solidFill>
                  <a:schemeClr val="tx2"/>
                </a:solidFill>
                <a:latin typeface="cmsy10"/>
              </a:rPr>
              <a:t>[</a:t>
            </a:r>
            <a:r>
              <a:rPr lang="en-US" dirty="0">
                <a:solidFill>
                  <a:schemeClr val="tx2"/>
                </a:solidFill>
              </a:rPr>
              <a:t> r)</a:t>
            </a:r>
            <a:r>
              <a:rPr lang="en-US" dirty="0"/>
              <a:t> ] ≤ (1/k) E</a:t>
            </a:r>
            <a:r>
              <a:rPr lang="en-US" baseline="-25000" dirty="0"/>
              <a:t>A</a:t>
            </a:r>
            <a:r>
              <a:rPr lang="en-US" dirty="0"/>
              <a:t>[ </a:t>
            </a:r>
            <a:r>
              <a:rPr lang="en-US" dirty="0">
                <a:solidFill>
                  <a:schemeClr val="tx2"/>
                </a:solidFill>
              </a:rPr>
              <a:t>MST(A </a:t>
            </a:r>
            <a:r>
              <a:rPr lang="en-US" dirty="0">
                <a:solidFill>
                  <a:schemeClr val="tx2"/>
                </a:solidFill>
                <a:latin typeface="cmsy10"/>
              </a:rPr>
              <a:t>[</a:t>
            </a:r>
            <a:r>
              <a:rPr lang="en-US" dirty="0">
                <a:solidFill>
                  <a:schemeClr val="tx2"/>
                </a:solidFill>
              </a:rPr>
              <a:t> r)</a:t>
            </a:r>
            <a:r>
              <a:rPr lang="en-US" dirty="0"/>
              <a:t> ]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0" y="1676401"/>
            <a:ext cx="6096000" cy="13715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</a:rPr>
              <a:t>Sample </a:t>
            </a:r>
            <a:r>
              <a:rPr lang="en-US" sz="2000" dirty="0">
                <a:solidFill>
                  <a:srgbClr val="C00000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 vertices </a:t>
            </a:r>
            <a:r>
              <a:rPr lang="en-US" sz="2000" dirty="0">
                <a:solidFill>
                  <a:srgbClr val="C00000"/>
                </a:solidFill>
              </a:rPr>
              <a:t>A = {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a</a:t>
            </a:r>
            <a:r>
              <a:rPr lang="en-US" sz="2000" baseline="-25000" dirty="0">
                <a:solidFill>
                  <a:srgbClr val="C00000"/>
                </a:solidFill>
                <a:latin typeface="Calibri"/>
              </a:rPr>
              <a:t>1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a</a:t>
            </a:r>
            <a:r>
              <a:rPr lang="en-US" sz="2000" baseline="-25000" dirty="0">
                <a:solidFill>
                  <a:srgbClr val="C00000"/>
                </a:solidFill>
                <a:latin typeface="Calibri"/>
              </a:rPr>
              <a:t>2</a:t>
            </a:r>
            <a:r>
              <a:rPr lang="en-US" sz="2000" dirty="0">
                <a:solidFill>
                  <a:srgbClr val="C00000"/>
                </a:solidFill>
              </a:rPr>
              <a:t>, …, </a:t>
            </a:r>
            <a:r>
              <a:rPr lang="en-US" sz="2000" dirty="0" err="1">
                <a:solidFill>
                  <a:srgbClr val="C00000"/>
                </a:solidFill>
                <a:latin typeface="Calibri"/>
              </a:rPr>
              <a:t>a</a:t>
            </a:r>
            <a:r>
              <a:rPr lang="en-US" sz="2000" baseline="-25000" dirty="0" err="1">
                <a:solidFill>
                  <a:srgbClr val="C00000"/>
                </a:solidFill>
                <a:latin typeface="Calibri"/>
              </a:rPr>
              <a:t>k</a:t>
            </a:r>
            <a:r>
              <a:rPr lang="en-US" sz="2000" dirty="0">
                <a:solidFill>
                  <a:srgbClr val="C00000"/>
                </a:solidFill>
              </a:rPr>
              <a:t>} </a:t>
            </a:r>
            <a:r>
              <a:rPr lang="en-US" sz="2000" dirty="0">
                <a:solidFill>
                  <a:schemeClr val="tx1"/>
                </a:solidFill>
              </a:rPr>
              <a:t>independently.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</a:rPr>
              <a:t>Build an MST 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T</a:t>
            </a:r>
            <a:r>
              <a:rPr lang="en-US" sz="2000" baseline="-25000" dirty="0">
                <a:solidFill>
                  <a:srgbClr val="C00000"/>
                </a:solidFill>
                <a:latin typeface="Calibri"/>
              </a:rPr>
              <a:t>0</a:t>
            </a:r>
            <a:r>
              <a:rPr lang="en-US" sz="2000" dirty="0">
                <a:solidFill>
                  <a:schemeClr val="tx1"/>
                </a:solidFill>
              </a:rPr>
              <a:t> on these vertices </a:t>
            </a:r>
            <a:r>
              <a:rPr lang="en-US" sz="2000" dirty="0">
                <a:solidFill>
                  <a:srgbClr val="C00000"/>
                </a:solidFill>
              </a:rPr>
              <a:t>A </a:t>
            </a:r>
            <a:r>
              <a:rPr lang="en-US" sz="2000" dirty="0">
                <a:solidFill>
                  <a:srgbClr val="C00000"/>
                </a:solidFill>
                <a:latin typeface="cmsy10"/>
              </a:rPr>
              <a:t>[</a:t>
            </a:r>
            <a:r>
              <a:rPr lang="en-US" sz="2000" dirty="0">
                <a:solidFill>
                  <a:srgbClr val="C00000"/>
                </a:solidFill>
              </a:rPr>
              <a:t> root r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</a:rPr>
              <a:t>When actual demand points  </a:t>
            </a:r>
            <a:r>
              <a:rPr lang="en-US" sz="2000" dirty="0" err="1">
                <a:solidFill>
                  <a:srgbClr val="C00000"/>
                </a:solidFill>
                <a:latin typeface="Calibri"/>
              </a:rPr>
              <a:t>x</a:t>
            </a:r>
            <a:r>
              <a:rPr lang="en-US" sz="2000" baseline="-25000" dirty="0" err="1">
                <a:solidFill>
                  <a:srgbClr val="C00000"/>
                </a:solidFill>
                <a:latin typeface="Calibri"/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 (for </a:t>
            </a:r>
            <a:r>
              <a:rPr lang="en-US" sz="2000" dirty="0" smtClean="0">
                <a:solidFill>
                  <a:schemeClr val="tx1"/>
                </a:solidFill>
              </a:rPr>
              <a:t>t in 1...</a:t>
            </a:r>
            <a:r>
              <a:rPr lang="en-US" sz="2000" dirty="0" smtClean="0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) arrives,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greedily connect </a:t>
            </a:r>
            <a:r>
              <a:rPr lang="en-US" sz="2000" dirty="0" err="1">
                <a:solidFill>
                  <a:srgbClr val="C00000"/>
                </a:solidFill>
                <a:latin typeface="Calibri"/>
              </a:rPr>
              <a:t>x</a:t>
            </a:r>
            <a:r>
              <a:rPr lang="en-US" sz="2000" baseline="-25000" dirty="0" err="1">
                <a:solidFill>
                  <a:srgbClr val="C00000"/>
                </a:solidFill>
                <a:latin typeface="Calibri"/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 to the tree 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T</a:t>
            </a:r>
            <a:r>
              <a:rPr lang="en-US" sz="2000" baseline="-25000" dirty="0">
                <a:solidFill>
                  <a:srgbClr val="C00000"/>
                </a:solidFill>
                <a:latin typeface="Calibri"/>
              </a:rPr>
              <a:t>t-1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2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for augmented greedy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Claim 2b: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baseline="-25000" dirty="0" err="1"/>
              <a:t>x,A</a:t>
            </a:r>
            <a:r>
              <a:rPr lang="en-US" dirty="0"/>
              <a:t>[ </a:t>
            </a:r>
            <a:r>
              <a:rPr lang="en-US" dirty="0">
                <a:solidFill>
                  <a:schemeClr val="tx2"/>
                </a:solidFill>
              </a:rPr>
              <a:t>d(x, A </a:t>
            </a:r>
            <a:r>
              <a:rPr lang="en-US" dirty="0">
                <a:solidFill>
                  <a:schemeClr val="tx2"/>
                </a:solidFill>
                <a:latin typeface="cmsy10"/>
              </a:rPr>
              <a:t>[</a:t>
            </a:r>
            <a:r>
              <a:rPr lang="en-US" dirty="0">
                <a:solidFill>
                  <a:schemeClr val="tx2"/>
                </a:solidFill>
              </a:rPr>
              <a:t> r) </a:t>
            </a:r>
            <a:r>
              <a:rPr lang="en-US" dirty="0"/>
              <a:t>] ≤ (1/k) E</a:t>
            </a:r>
            <a:r>
              <a:rPr lang="en-US" baseline="-25000" dirty="0"/>
              <a:t>A</a:t>
            </a:r>
            <a:r>
              <a:rPr lang="en-US" dirty="0"/>
              <a:t>[ </a:t>
            </a:r>
            <a:r>
              <a:rPr lang="en-US" dirty="0">
                <a:solidFill>
                  <a:schemeClr val="tx2"/>
                </a:solidFill>
              </a:rPr>
              <a:t>MST(A </a:t>
            </a:r>
            <a:r>
              <a:rPr lang="en-US" dirty="0">
                <a:solidFill>
                  <a:schemeClr val="tx2"/>
                </a:solidFill>
                <a:latin typeface="cmsy10"/>
              </a:rPr>
              <a:t>[</a:t>
            </a:r>
            <a:r>
              <a:rPr lang="en-US" dirty="0">
                <a:solidFill>
                  <a:schemeClr val="tx2"/>
                </a:solidFill>
              </a:rPr>
              <a:t> r)</a:t>
            </a:r>
            <a:r>
              <a:rPr lang="en-US" dirty="0"/>
              <a:t> 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4236" y="2743201"/>
            <a:ext cx="1842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Consider the </a:t>
            </a:r>
            <a:br>
              <a:rPr lang="en-US" sz="2400" dirty="0"/>
            </a:br>
            <a:r>
              <a:rPr lang="en-US" sz="2400" dirty="0"/>
              <a:t>MST(A </a:t>
            </a:r>
            <a:r>
              <a:rPr lang="en-US" sz="2400" dirty="0">
                <a:latin typeface="cmsy10"/>
              </a:rPr>
              <a:t>[</a:t>
            </a:r>
            <a:r>
              <a:rPr lang="en-US" sz="2400" dirty="0"/>
              <a:t> x </a:t>
            </a:r>
            <a:r>
              <a:rPr lang="en-US" sz="2400" dirty="0">
                <a:latin typeface="cmsy10"/>
              </a:rPr>
              <a:t>[</a:t>
            </a:r>
            <a:r>
              <a:rPr lang="en-US" sz="2400" dirty="0"/>
              <a:t> r)</a:t>
            </a:r>
          </a:p>
        </p:txBody>
      </p:sp>
      <p:grpSp>
        <p:nvGrpSpPr>
          <p:cNvPr id="4" name="Group 17"/>
          <p:cNvGrpSpPr/>
          <p:nvPr/>
        </p:nvGrpSpPr>
        <p:grpSpPr>
          <a:xfrm>
            <a:off x="4648200" y="2743200"/>
            <a:ext cx="3581400" cy="2514600"/>
            <a:chOff x="3124200" y="2743200"/>
            <a:chExt cx="3581400" cy="2514600"/>
          </a:xfrm>
        </p:grpSpPr>
        <p:sp>
          <p:nvSpPr>
            <p:cNvPr id="6" name="Rectangle 5"/>
            <p:cNvSpPr/>
            <p:nvPr/>
          </p:nvSpPr>
          <p:spPr>
            <a:xfrm>
              <a:off x="5334000" y="3810000"/>
              <a:ext cx="228600" cy="2286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343400" y="2895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200400" y="2743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343400" y="3581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943600" y="4724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105400" y="2743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096000" y="3048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477000" y="3962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876800" y="4572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429000" y="3886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124200" y="5029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038600" y="4800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5562600" y="4800600"/>
            <a:ext cx="2286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5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7451" y="2857500"/>
              <a:ext cx="2538413" cy="1130300"/>
            </p14:xfrm>
          </p:contentPart>
        </mc:Choice>
        <mc:Fallback xmlns="">
          <p:pic>
            <p:nvPicPr>
              <p:cNvPr id="665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92771" y="2845981"/>
                <a:ext cx="2548853" cy="1148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56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7439" y="3171826"/>
              <a:ext cx="3190875" cy="1965325"/>
            </p14:xfrm>
          </p:contentPart>
        </mc:Choice>
        <mc:Fallback xmlns="">
          <p:pic>
            <p:nvPicPr>
              <p:cNvPr id="6656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88799" y="3160306"/>
                <a:ext cx="3213194" cy="19829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6250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-0.00486 -0.6009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for augmented greedy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Claim 2b: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baseline="-25000" dirty="0" err="1"/>
              <a:t>x,A</a:t>
            </a:r>
            <a:r>
              <a:rPr lang="en-US" dirty="0"/>
              <a:t>[ </a:t>
            </a:r>
            <a:r>
              <a:rPr lang="en-US" dirty="0">
                <a:solidFill>
                  <a:schemeClr val="tx2"/>
                </a:solidFill>
              </a:rPr>
              <a:t>d(x, A </a:t>
            </a:r>
            <a:r>
              <a:rPr lang="en-US" dirty="0">
                <a:solidFill>
                  <a:schemeClr val="tx2"/>
                </a:solidFill>
                <a:latin typeface="cmsy10"/>
              </a:rPr>
              <a:t>[</a:t>
            </a:r>
            <a:r>
              <a:rPr lang="en-US" dirty="0">
                <a:solidFill>
                  <a:schemeClr val="tx2"/>
                </a:solidFill>
              </a:rPr>
              <a:t> r) </a:t>
            </a:r>
            <a:r>
              <a:rPr lang="en-US" dirty="0"/>
              <a:t>] ≤ (1/k) E</a:t>
            </a:r>
            <a:r>
              <a:rPr lang="en-US" baseline="-25000" dirty="0"/>
              <a:t>A</a:t>
            </a:r>
            <a:r>
              <a:rPr lang="en-US" dirty="0"/>
              <a:t>[ </a:t>
            </a:r>
            <a:r>
              <a:rPr lang="en-US" dirty="0">
                <a:solidFill>
                  <a:schemeClr val="tx2"/>
                </a:solidFill>
              </a:rPr>
              <a:t>MST(A </a:t>
            </a:r>
            <a:r>
              <a:rPr lang="en-US" dirty="0">
                <a:solidFill>
                  <a:schemeClr val="tx2"/>
                </a:solidFill>
                <a:latin typeface="cmsy10"/>
              </a:rPr>
              <a:t>[</a:t>
            </a:r>
            <a:r>
              <a:rPr lang="en-US" dirty="0">
                <a:solidFill>
                  <a:schemeClr val="tx2"/>
                </a:solidFill>
              </a:rPr>
              <a:t> r)</a:t>
            </a:r>
            <a:r>
              <a:rPr lang="en-US" dirty="0"/>
              <a:t> 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1" y="2819400"/>
            <a:ext cx="608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E[ distance from </a:t>
            </a:r>
            <a:r>
              <a:rPr lang="en-US" dirty="0">
                <a:solidFill>
                  <a:srgbClr val="FF0000"/>
                </a:solidFill>
              </a:rPr>
              <a:t>one random point</a:t>
            </a:r>
            <a:r>
              <a:rPr lang="en-US" dirty="0"/>
              <a:t> to </a:t>
            </a:r>
            <a:r>
              <a:rPr lang="en-US" dirty="0">
                <a:solidFill>
                  <a:srgbClr val="00B050"/>
                </a:solidFill>
              </a:rPr>
              <a:t>(k random points </a:t>
            </a:r>
            <a:r>
              <a:rPr lang="en-US" dirty="0">
                <a:solidFill>
                  <a:srgbClr val="00B050"/>
                </a:solidFill>
                <a:latin typeface="cmsy10"/>
              </a:rPr>
              <a:t>[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r)</a:t>
            </a:r>
            <a:r>
              <a:rPr lang="en-US" dirty="0" smtClean="0"/>
              <a:t> </a:t>
            </a:r>
            <a:r>
              <a:rPr lang="en-US" dirty="0"/>
              <a:t>]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0" y="38100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≥ (1/k) * k * </a:t>
            </a:r>
            <a:r>
              <a:rPr lang="en-US" dirty="0" err="1">
                <a:solidFill>
                  <a:prstClr val="black"/>
                </a:solidFill>
              </a:rPr>
              <a:t>E</a:t>
            </a:r>
            <a:r>
              <a:rPr lang="en-US" baseline="-25000" dirty="0" err="1">
                <a:solidFill>
                  <a:prstClr val="black"/>
                </a:solidFill>
              </a:rPr>
              <a:t>y</a:t>
            </a:r>
            <a:r>
              <a:rPr lang="en-US" baseline="-25000" dirty="0">
                <a:solidFill>
                  <a:prstClr val="black"/>
                </a:solidFill>
              </a:rPr>
              <a:t>, A-y</a:t>
            </a:r>
            <a:r>
              <a:rPr lang="en-US" dirty="0">
                <a:solidFill>
                  <a:prstClr val="black"/>
                </a:solidFill>
              </a:rPr>
              <a:t>[ distance(y, (</a:t>
            </a:r>
            <a:r>
              <a:rPr lang="en-US" dirty="0">
                <a:solidFill>
                  <a:srgbClr val="1F497D"/>
                </a:solidFill>
              </a:rPr>
              <a:t>A-y) </a:t>
            </a:r>
            <a:r>
              <a:rPr lang="en-US" dirty="0">
                <a:solidFill>
                  <a:srgbClr val="1F497D"/>
                </a:solidFill>
                <a:latin typeface="cmsy10"/>
              </a:rPr>
              <a:t>[</a:t>
            </a:r>
            <a:r>
              <a:rPr lang="en-US" dirty="0">
                <a:solidFill>
                  <a:srgbClr val="1F497D"/>
                </a:solidFill>
              </a:rPr>
              <a:t> r)</a:t>
            </a:r>
            <a:r>
              <a:rPr lang="en-US" dirty="0">
                <a:solidFill>
                  <a:prstClr val="black"/>
                </a:solidFill>
              </a:rPr>
              <a:t> ]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432429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≥ E[ distance from </a:t>
            </a:r>
            <a:r>
              <a:rPr lang="en-US" dirty="0">
                <a:solidFill>
                  <a:srgbClr val="FF0000"/>
                </a:solidFill>
              </a:rPr>
              <a:t>one random point </a:t>
            </a:r>
            <a:r>
              <a:rPr lang="en-US" dirty="0">
                <a:solidFill>
                  <a:prstClr val="black"/>
                </a:solidFill>
              </a:rPr>
              <a:t>to </a:t>
            </a:r>
            <a:r>
              <a:rPr lang="en-US" dirty="0">
                <a:solidFill>
                  <a:srgbClr val="00B050"/>
                </a:solidFill>
              </a:rPr>
              <a:t>(k-1 random points </a:t>
            </a:r>
            <a:r>
              <a:rPr lang="en-US" dirty="0">
                <a:solidFill>
                  <a:srgbClr val="00B050"/>
                </a:solidFill>
                <a:latin typeface="cmsy10"/>
              </a:rPr>
              <a:t>[ </a:t>
            </a:r>
            <a:r>
              <a:rPr lang="en-US" dirty="0">
                <a:solidFill>
                  <a:srgbClr val="00B050"/>
                </a:solidFill>
              </a:rPr>
              <a:t>r)</a:t>
            </a:r>
            <a:r>
              <a:rPr lang="en-US" dirty="0">
                <a:solidFill>
                  <a:prstClr val="black"/>
                </a:solidFill>
              </a:rPr>
              <a:t> ]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4812268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≥ E[ distance from </a:t>
            </a:r>
            <a:r>
              <a:rPr lang="en-US" dirty="0">
                <a:solidFill>
                  <a:srgbClr val="FF0000"/>
                </a:solidFill>
              </a:rPr>
              <a:t>one random point </a:t>
            </a:r>
            <a:r>
              <a:rPr lang="en-US" dirty="0">
                <a:solidFill>
                  <a:prstClr val="black"/>
                </a:solidFill>
              </a:rPr>
              <a:t>to </a:t>
            </a:r>
            <a:r>
              <a:rPr lang="en-US" dirty="0">
                <a:solidFill>
                  <a:srgbClr val="00B050"/>
                </a:solidFill>
              </a:rPr>
              <a:t>(k random points </a:t>
            </a:r>
            <a:r>
              <a:rPr lang="en-US" dirty="0">
                <a:solidFill>
                  <a:srgbClr val="00B050"/>
                </a:solidFill>
                <a:latin typeface="cmsy10"/>
              </a:rPr>
              <a:t>[ </a:t>
            </a:r>
            <a:r>
              <a:rPr lang="en-US" dirty="0">
                <a:solidFill>
                  <a:srgbClr val="00B050"/>
                </a:solidFill>
              </a:rPr>
              <a:t>r)</a:t>
            </a:r>
            <a:r>
              <a:rPr lang="en-US" dirty="0">
                <a:solidFill>
                  <a:prstClr val="black"/>
                </a:solidFill>
              </a:rPr>
              <a:t> ]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3276600" y="2590800"/>
            <a:ext cx="381000" cy="76200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2131454" y="2382593"/>
            <a:ext cx="7570631" cy="1609859"/>
          </a:xfrm>
          <a:custGeom>
            <a:avLst/>
            <a:gdLst>
              <a:gd name="connsiteX0" fmla="*/ 4814553 w 7570631"/>
              <a:gd name="connsiteY0" fmla="*/ 0 h 1609859"/>
              <a:gd name="connsiteX1" fmla="*/ 6913809 w 7570631"/>
              <a:gd name="connsiteY1" fmla="*/ 643943 h 1609859"/>
              <a:gd name="connsiteX2" fmla="*/ 873617 w 7570631"/>
              <a:gd name="connsiteY2" fmla="*/ 1223493 h 1609859"/>
              <a:gd name="connsiteX3" fmla="*/ 1672108 w 7570631"/>
              <a:gd name="connsiteY3" fmla="*/ 1609859 h 160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0631" h="1609859">
                <a:moveTo>
                  <a:pt x="4814553" y="0"/>
                </a:moveTo>
                <a:cubicBezTo>
                  <a:pt x="6192592" y="220014"/>
                  <a:pt x="7570631" y="440028"/>
                  <a:pt x="6913809" y="643943"/>
                </a:cubicBezTo>
                <a:cubicBezTo>
                  <a:pt x="6256987" y="847858"/>
                  <a:pt x="1747234" y="1062507"/>
                  <a:pt x="873617" y="1223493"/>
                </a:cubicBezTo>
                <a:cubicBezTo>
                  <a:pt x="0" y="1384479"/>
                  <a:pt x="836054" y="1497169"/>
                  <a:pt x="1672108" y="1609859"/>
                </a:cubicBezTo>
              </a:path>
            </a:pathLst>
          </a:custGeom>
          <a:ln w="31750">
            <a:solidFill>
              <a:schemeClr val="accent2">
                <a:lumMod val="40000"/>
                <a:lumOff val="60000"/>
              </a:schemeClr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71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65587E-6 L 0.00347 -0.5448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for augmented greedy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Let S = {</a:t>
            </a:r>
            <a:r>
              <a:rPr lang="en-US" dirty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1</a:t>
            </a:r>
            <a:r>
              <a:rPr lang="en-US" dirty="0"/>
              <a:t>, </a:t>
            </a:r>
            <a:r>
              <a:rPr lang="en-US" dirty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2</a:t>
            </a:r>
            <a:r>
              <a:rPr lang="en-US" dirty="0"/>
              <a:t>, …, </a:t>
            </a:r>
            <a:r>
              <a:rPr lang="en-US" dirty="0" err="1">
                <a:latin typeface="Calibri"/>
              </a:rPr>
              <a:t>x</a:t>
            </a:r>
            <a:r>
              <a:rPr lang="en-US" baseline="-25000" dirty="0" err="1">
                <a:latin typeface="Calibri"/>
              </a:rPr>
              <a:t>k</a:t>
            </a:r>
            <a:r>
              <a:rPr lang="en-US" dirty="0"/>
              <a:t>}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Claim 1: </a:t>
            </a:r>
            <a:r>
              <a:rPr lang="en-US" dirty="0"/>
              <a:t>E[ </a:t>
            </a:r>
            <a:r>
              <a:rPr lang="en-US" dirty="0">
                <a:latin typeface="Calibri"/>
              </a:rPr>
              <a:t>cost(T</a:t>
            </a:r>
            <a:r>
              <a:rPr lang="en-US" baseline="-25000" dirty="0">
                <a:latin typeface="Calibri"/>
              </a:rPr>
              <a:t>0</a:t>
            </a:r>
            <a:r>
              <a:rPr lang="en-US" dirty="0"/>
              <a:t>) ] </a:t>
            </a:r>
            <a:r>
              <a:rPr lang="en-US" dirty="0">
                <a:latin typeface="Calibri"/>
              </a:rPr>
              <a:t>≤</a:t>
            </a:r>
            <a:r>
              <a:rPr lang="en-US" dirty="0"/>
              <a:t> 2 </a:t>
            </a:r>
            <a:r>
              <a:rPr lang="en-US" dirty="0">
                <a:latin typeface="cmsy10"/>
              </a:rPr>
              <a:t>£</a:t>
            </a:r>
            <a:r>
              <a:rPr lang="en-US" dirty="0"/>
              <a:t> E[ OPT(S) ]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Claim 2:</a:t>
            </a:r>
            <a:r>
              <a:rPr lang="en-US" dirty="0"/>
              <a:t> E[ cost of k augmentations in Step 3 ]  ≤  E[ </a:t>
            </a:r>
            <a:r>
              <a:rPr lang="en-US" dirty="0">
                <a:latin typeface="Calibri"/>
              </a:rPr>
              <a:t>cost(T</a:t>
            </a:r>
            <a:r>
              <a:rPr lang="en-US" baseline="-25000" dirty="0">
                <a:latin typeface="Calibri"/>
              </a:rPr>
              <a:t>0</a:t>
            </a:r>
            <a:r>
              <a:rPr lang="en-US" dirty="0"/>
              <a:t>) 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5867401"/>
            <a:ext cx="3770776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sym typeface="Symbol"/>
              </a:rPr>
              <a:t> Ratio of  expectations</a:t>
            </a:r>
            <a:r>
              <a:rPr lang="en-US" sz="2400" dirty="0">
                <a:solidFill>
                  <a:srgbClr val="C00000"/>
                </a:solidFill>
              </a:rPr>
              <a:t>  ≤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4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0" y="1676401"/>
            <a:ext cx="6096000" cy="13715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</a:rPr>
              <a:t>Sample </a:t>
            </a:r>
            <a:r>
              <a:rPr lang="en-US" sz="2000" dirty="0">
                <a:solidFill>
                  <a:srgbClr val="C00000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 vertices </a:t>
            </a:r>
            <a:r>
              <a:rPr lang="en-US" sz="2000" dirty="0">
                <a:solidFill>
                  <a:srgbClr val="C00000"/>
                </a:solidFill>
              </a:rPr>
              <a:t>A = {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a</a:t>
            </a:r>
            <a:r>
              <a:rPr lang="en-US" sz="2000" baseline="-25000" dirty="0">
                <a:solidFill>
                  <a:srgbClr val="C00000"/>
                </a:solidFill>
                <a:latin typeface="Calibri"/>
              </a:rPr>
              <a:t>1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a</a:t>
            </a:r>
            <a:r>
              <a:rPr lang="en-US" sz="2000" baseline="-25000" dirty="0">
                <a:solidFill>
                  <a:srgbClr val="C00000"/>
                </a:solidFill>
                <a:latin typeface="Calibri"/>
              </a:rPr>
              <a:t>2</a:t>
            </a:r>
            <a:r>
              <a:rPr lang="en-US" sz="2000" dirty="0">
                <a:solidFill>
                  <a:srgbClr val="C00000"/>
                </a:solidFill>
              </a:rPr>
              <a:t>, …, </a:t>
            </a:r>
            <a:r>
              <a:rPr lang="en-US" sz="2000" dirty="0" err="1">
                <a:solidFill>
                  <a:srgbClr val="C00000"/>
                </a:solidFill>
                <a:latin typeface="Calibri"/>
              </a:rPr>
              <a:t>a</a:t>
            </a:r>
            <a:r>
              <a:rPr lang="en-US" sz="2000" baseline="-25000" dirty="0" err="1">
                <a:solidFill>
                  <a:srgbClr val="C00000"/>
                </a:solidFill>
                <a:latin typeface="Calibri"/>
              </a:rPr>
              <a:t>k</a:t>
            </a:r>
            <a:r>
              <a:rPr lang="en-US" sz="2000" dirty="0">
                <a:solidFill>
                  <a:srgbClr val="C00000"/>
                </a:solidFill>
              </a:rPr>
              <a:t>} </a:t>
            </a:r>
            <a:r>
              <a:rPr lang="en-US" sz="2000" dirty="0">
                <a:solidFill>
                  <a:schemeClr val="tx1"/>
                </a:solidFill>
              </a:rPr>
              <a:t>independently.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</a:rPr>
              <a:t>Build an MST 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T</a:t>
            </a:r>
            <a:r>
              <a:rPr lang="en-US" sz="2000" baseline="-25000" dirty="0">
                <a:solidFill>
                  <a:srgbClr val="C00000"/>
                </a:solidFill>
                <a:latin typeface="Calibri"/>
              </a:rPr>
              <a:t>0</a:t>
            </a:r>
            <a:r>
              <a:rPr lang="en-US" sz="2000" dirty="0">
                <a:solidFill>
                  <a:schemeClr val="tx1"/>
                </a:solidFill>
              </a:rPr>
              <a:t> on these vertices </a:t>
            </a:r>
            <a:r>
              <a:rPr lang="en-US" sz="2000" dirty="0">
                <a:solidFill>
                  <a:srgbClr val="C00000"/>
                </a:solidFill>
              </a:rPr>
              <a:t>A </a:t>
            </a:r>
            <a:r>
              <a:rPr lang="en-US" sz="2000" dirty="0">
                <a:solidFill>
                  <a:srgbClr val="C00000"/>
                </a:solidFill>
                <a:latin typeface="cmsy10"/>
              </a:rPr>
              <a:t>[</a:t>
            </a:r>
            <a:r>
              <a:rPr lang="en-US" sz="2000" dirty="0">
                <a:solidFill>
                  <a:srgbClr val="C00000"/>
                </a:solidFill>
              </a:rPr>
              <a:t> root r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</a:rPr>
              <a:t>When actual demand points  </a:t>
            </a:r>
            <a:r>
              <a:rPr lang="en-US" sz="2000" dirty="0" err="1">
                <a:solidFill>
                  <a:srgbClr val="C00000"/>
                </a:solidFill>
                <a:latin typeface="Calibri"/>
              </a:rPr>
              <a:t>x</a:t>
            </a:r>
            <a:r>
              <a:rPr lang="en-US" sz="2000" baseline="-25000" dirty="0" err="1">
                <a:solidFill>
                  <a:srgbClr val="C00000"/>
                </a:solidFill>
                <a:latin typeface="Calibri"/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 (for </a:t>
            </a:r>
            <a:r>
              <a:rPr lang="en-US" sz="2000" dirty="0" smtClean="0">
                <a:solidFill>
                  <a:schemeClr val="tx1"/>
                </a:solidFill>
              </a:rPr>
              <a:t>t in 1...</a:t>
            </a:r>
            <a:r>
              <a:rPr lang="en-US" sz="2000" dirty="0" smtClean="0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) arrives,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greedily connect </a:t>
            </a:r>
            <a:r>
              <a:rPr lang="en-US" sz="2000" dirty="0" err="1">
                <a:solidFill>
                  <a:srgbClr val="C00000"/>
                </a:solidFill>
                <a:latin typeface="Calibri"/>
              </a:rPr>
              <a:t>x</a:t>
            </a:r>
            <a:r>
              <a:rPr lang="en-US" sz="2000" baseline="-25000" dirty="0" err="1">
                <a:solidFill>
                  <a:srgbClr val="C00000"/>
                </a:solidFill>
                <a:latin typeface="Calibri"/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 to the tree 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T</a:t>
            </a:r>
            <a:r>
              <a:rPr lang="en-US" sz="2000" baseline="-25000" dirty="0">
                <a:solidFill>
                  <a:srgbClr val="C00000"/>
                </a:solidFill>
                <a:latin typeface="Calibri"/>
              </a:rPr>
              <a:t>t-1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52713" y="6300597"/>
            <a:ext cx="3072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[Garg G. Leonardi Sankowski 2008]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66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Steiner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98790"/>
            <a:ext cx="80772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rgbClr val="0070C0"/>
                </a:solidFill>
              </a:rPr>
              <a:t>Doesn’t “online algorithms/competitive analysis” handle such 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multi-stage decision-making questions?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The standard approach of competitive analysis</a:t>
            </a:r>
          </a:p>
          <a:p>
            <a:pPr>
              <a:buNone/>
            </a:pPr>
            <a:r>
              <a:rPr lang="en-US" sz="2000" dirty="0"/>
              <a:t>	compares </a:t>
            </a:r>
            <a:r>
              <a:rPr lang="en-US" sz="2000" dirty="0">
                <a:solidFill>
                  <a:srgbClr val="00B050"/>
                </a:solidFill>
              </a:rPr>
              <a:t>our algorithm’s performance </a:t>
            </a:r>
            <a:endParaRPr lang="en-US" sz="2000" dirty="0"/>
          </a:p>
          <a:p>
            <a:pPr>
              <a:buNone/>
            </a:pPr>
            <a:r>
              <a:rPr lang="en-US" sz="2000" dirty="0">
                <a:solidFill>
                  <a:srgbClr val="C00000"/>
                </a:solidFill>
              </a:rPr>
              <a:t>	</a:t>
            </a:r>
            <a:r>
              <a:rPr lang="en-US" sz="2000" dirty="0"/>
              <a:t>to an </a:t>
            </a:r>
            <a:r>
              <a:rPr lang="en-US" sz="2000" dirty="0">
                <a:solidFill>
                  <a:srgbClr val="C00000"/>
                </a:solidFill>
              </a:rPr>
              <a:t>optimal algorithm that can </a:t>
            </a:r>
            <a:r>
              <a:rPr lang="en-US" sz="2000" b="1" dirty="0">
                <a:solidFill>
                  <a:srgbClr val="C00000"/>
                </a:solidFill>
              </a:rPr>
              <a:t>see the future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In stochastic analysis, we want to compare </a:t>
            </a:r>
            <a:r>
              <a:rPr lang="en-US" sz="2000" dirty="0">
                <a:solidFill>
                  <a:srgbClr val="00B050"/>
                </a:solidFill>
              </a:rPr>
              <a:t>our algorithm’s performance</a:t>
            </a:r>
          </a:p>
          <a:p>
            <a:pPr>
              <a:buNone/>
            </a:pPr>
            <a:r>
              <a:rPr lang="en-US" sz="2000" dirty="0"/>
              <a:t>	to the performance of </a:t>
            </a:r>
            <a:r>
              <a:rPr lang="en-US" sz="2000" dirty="0">
                <a:solidFill>
                  <a:srgbClr val="C00000"/>
                </a:solidFill>
              </a:rPr>
              <a:t>best possible </a:t>
            </a:r>
            <a:r>
              <a:rPr lang="en-US" sz="2000" b="1" dirty="0">
                <a:solidFill>
                  <a:srgbClr val="C00000"/>
                </a:solidFill>
              </a:rPr>
              <a:t>two-stage algorithm</a:t>
            </a:r>
            <a:r>
              <a:rPr lang="en-US" sz="2000" dirty="0"/>
              <a:t>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Want to level the playing field…</a:t>
            </a:r>
          </a:p>
        </p:txBody>
      </p:sp>
    </p:spTree>
    <p:extLst>
      <p:ext uri="{BB962C8B-B14F-4D97-AF65-F5344CB8AC3E}">
        <p14:creationId xmlns:p14="http://schemas.microsoft.com/office/powerpoint/2010/main" val="302906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of these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770063"/>
            <a:ext cx="107000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Getting a result for unknown k requires more tricks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“Guess-and-double” on the length does not work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Have to “guess-and-double” on the expected cost</a:t>
            </a:r>
            <a:r>
              <a:rPr lang="en-US" sz="2000" dirty="0" smtClean="0">
                <a:solidFill>
                  <a:srgbClr val="0070C0"/>
                </a:solidFill>
              </a:rPr>
              <a:t>!</a:t>
            </a:r>
          </a:p>
          <a:p>
            <a:pPr>
              <a:buNone/>
            </a:pPr>
            <a:r>
              <a:rPr lang="en-US" dirty="0"/>
              <a:t>The “expected ratio” case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fairly different techniques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Fact: </a:t>
            </a:r>
            <a:r>
              <a:rPr lang="en-US" sz="2000" dirty="0">
                <a:solidFill>
                  <a:srgbClr val="0070C0"/>
                </a:solidFill>
              </a:rPr>
              <a:t>greedy is O(log </a:t>
            </a:r>
            <a:r>
              <a:rPr lang="en-US" sz="2000" dirty="0" err="1">
                <a:solidFill>
                  <a:srgbClr val="0070C0"/>
                </a:solidFill>
              </a:rPr>
              <a:t>log</a:t>
            </a:r>
            <a:r>
              <a:rPr lang="en-US" sz="2000" dirty="0">
                <a:solidFill>
                  <a:srgbClr val="0070C0"/>
                </a:solidFill>
              </a:rPr>
              <a:t> n) competitive on O(log n) length seq. (</a:t>
            </a:r>
            <a:r>
              <a:rPr lang="en-US" sz="2000" b="1" dirty="0">
                <a:solidFill>
                  <a:srgbClr val="0070C0"/>
                </a:solidFill>
              </a:rPr>
              <a:t>Q</a:t>
            </a:r>
            <a:r>
              <a:rPr lang="en-US" sz="2000" dirty="0">
                <a:solidFill>
                  <a:srgbClr val="0070C0"/>
                </a:solidFill>
              </a:rPr>
              <a:t>: Do better</a:t>
            </a:r>
            <a:r>
              <a:rPr lang="en-US" sz="2000" dirty="0" smtClean="0">
                <a:solidFill>
                  <a:srgbClr val="0070C0"/>
                </a:solidFill>
              </a:rPr>
              <a:t>?)</a:t>
            </a:r>
            <a:endParaRPr lang="en-US" sz="2000" dirty="0"/>
          </a:p>
          <a:p>
            <a:pPr>
              <a:buNone/>
            </a:pPr>
            <a:r>
              <a:rPr lang="en-US" dirty="0"/>
              <a:t>Extending  to other problems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Use “strict” cost shares from offline stochastic </a:t>
            </a:r>
            <a:r>
              <a:rPr lang="en-US" sz="2000" dirty="0" smtClean="0">
                <a:solidFill>
                  <a:srgbClr val="0070C0"/>
                </a:solidFill>
              </a:rPr>
              <a:t>problems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Set cover, facility location: improve over best online </a:t>
            </a:r>
            <a:r>
              <a:rPr lang="en-US" sz="2000" dirty="0" smtClean="0">
                <a:solidFill>
                  <a:srgbClr val="0070C0"/>
                </a:solidFill>
              </a:rPr>
              <a:t>guarantees</a:t>
            </a:r>
            <a:endParaRPr lang="en-US" sz="2000" dirty="0">
              <a:solidFill>
                <a:srgbClr val="0070C0"/>
              </a:solidFill>
            </a:endParaRP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For some problems: give </a:t>
            </a:r>
            <a:r>
              <a:rPr lang="en-US" sz="2000" dirty="0">
                <a:solidFill>
                  <a:schemeClr val="accent1"/>
                </a:solidFill>
              </a:rPr>
              <a:t>“universal” </a:t>
            </a:r>
            <a:r>
              <a:rPr lang="en-US" sz="2000" dirty="0" smtClean="0">
                <a:solidFill>
                  <a:schemeClr val="accent1"/>
                </a:solidFill>
              </a:rPr>
              <a:t>algorithms.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Work </a:t>
            </a:r>
            <a:r>
              <a:rPr lang="en-US" sz="2000" dirty="0">
                <a:solidFill>
                  <a:srgbClr val="0070C0"/>
                </a:solidFill>
              </a:rPr>
              <a:t>on finding the best universal </a:t>
            </a:r>
            <a:r>
              <a:rPr lang="en-US" sz="2000" dirty="0" err="1">
                <a:solidFill>
                  <a:srgbClr val="0070C0"/>
                </a:solidFill>
              </a:rPr>
              <a:t>soln</a:t>
            </a:r>
            <a:r>
              <a:rPr lang="en-US" sz="2000" dirty="0">
                <a:solidFill>
                  <a:srgbClr val="0070C0"/>
                </a:solidFill>
              </a:rPr>
              <a:t> (see </a:t>
            </a:r>
            <a:r>
              <a:rPr lang="en-US" sz="1800" dirty="0">
                <a:solidFill>
                  <a:srgbClr val="FF9966"/>
                </a:solidFill>
              </a:rPr>
              <a:t>[Adamczyk </a:t>
            </a:r>
            <a:r>
              <a:rPr lang="en-US" sz="1800" dirty="0" err="1">
                <a:solidFill>
                  <a:srgbClr val="FF9966"/>
                </a:solidFill>
              </a:rPr>
              <a:t>Grandoni</a:t>
            </a:r>
            <a:r>
              <a:rPr lang="en-US" sz="1800" dirty="0">
                <a:solidFill>
                  <a:srgbClr val="FF9966"/>
                </a:solidFill>
              </a:rPr>
              <a:t> Leonardi</a:t>
            </a:r>
            <a:r>
              <a:rPr lang="en-US" sz="1800" dirty="0" smtClean="0">
                <a:solidFill>
                  <a:srgbClr val="FF9966"/>
                </a:solidFill>
              </a:rPr>
              <a:t>]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23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Approximations for </a:t>
            </a:r>
            <a:br>
              <a:rPr lang="en-US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Multistage Stochastic Programs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stages of </a:t>
            </a:r>
            <a:r>
              <a:rPr lang="en-US" smtClean="0"/>
              <a:t>decision making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k-stages of decision-making</a:t>
            </a:r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	[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Swamy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Shmoys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’05]</a:t>
            </a:r>
          </a:p>
          <a:p>
            <a:pPr>
              <a:buNone/>
            </a:pPr>
            <a:r>
              <a:rPr lang="en-US" dirty="0"/>
              <a:t>	O(k) for k-stage facility location, </a:t>
            </a:r>
            <a:br>
              <a:rPr lang="en-US" dirty="0"/>
            </a:br>
            <a:r>
              <a:rPr lang="en-US" dirty="0"/>
              <a:t>	vertex cover.</a:t>
            </a:r>
          </a:p>
          <a:p>
            <a:pPr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[G. Pal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Ravi Sinha ’05]</a:t>
            </a:r>
          </a:p>
          <a:p>
            <a:pPr>
              <a:buNone/>
            </a:pPr>
            <a:r>
              <a:rPr lang="en-US" dirty="0"/>
              <a:t>	O(k) approximation for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k-stage </a:t>
            </a:r>
            <a:r>
              <a:rPr lang="en-US" dirty="0"/>
              <a:t>Steiner tree.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077200" y="1905000"/>
            <a:ext cx="152400" cy="152400"/>
          </a:xfrm>
          <a:prstGeom prst="ellipse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39000" y="2667000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72400" y="2819400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610600" y="2895600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220200" y="2514600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5" idx="3"/>
            <a:endCxn id="6" idx="7"/>
          </p:cNvCxnSpPr>
          <p:nvPr/>
        </p:nvCxnSpPr>
        <p:spPr>
          <a:xfrm rot="5400000">
            <a:off x="7407182" y="1996982"/>
            <a:ext cx="654236" cy="73043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4"/>
            <a:endCxn id="7" idx="7"/>
          </p:cNvCxnSpPr>
          <p:nvPr/>
        </p:nvCxnSpPr>
        <p:spPr>
          <a:xfrm rot="5400000">
            <a:off x="7635782" y="2324100"/>
            <a:ext cx="784318" cy="25091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5"/>
            <a:endCxn id="8" idx="1"/>
          </p:cNvCxnSpPr>
          <p:nvPr/>
        </p:nvCxnSpPr>
        <p:spPr>
          <a:xfrm rot="16200000" flipH="1">
            <a:off x="7978682" y="2263682"/>
            <a:ext cx="882836" cy="42563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</p:cNvCxnSpPr>
          <p:nvPr/>
        </p:nvCxnSpPr>
        <p:spPr>
          <a:xfrm>
            <a:off x="8229600" y="1981200"/>
            <a:ext cx="959036" cy="57803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077200" y="2743200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229600" y="2743200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82000" y="2743200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650224" y="2667000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802624" y="2590800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915400" y="2514600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391400" y="216140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96968" y="231380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7200" y="2438401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0.01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8609020" y="2057401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0.12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8229600" y="57150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8801100" y="55245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077200" y="4191000"/>
            <a:ext cx="152400" cy="152400"/>
          </a:xfrm>
          <a:prstGeom prst="ellipse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495359" y="4788932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04959" y="4865132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476559" y="5169932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943159" y="4636532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6" idx="3"/>
            <a:endCxn id="27" idx="7"/>
          </p:cNvCxnSpPr>
          <p:nvPr/>
        </p:nvCxnSpPr>
        <p:spPr>
          <a:xfrm rot="5400000">
            <a:off x="7617396" y="4329129"/>
            <a:ext cx="490168" cy="47407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4"/>
            <a:endCxn id="28" idx="0"/>
          </p:cNvCxnSpPr>
          <p:nvPr/>
        </p:nvCxnSpPr>
        <p:spPr>
          <a:xfrm rot="16200000" flipH="1">
            <a:off x="7906413" y="4590387"/>
            <a:ext cx="521732" cy="277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0" idx="5"/>
            <a:endCxn id="29" idx="1"/>
          </p:cNvCxnSpPr>
          <p:nvPr/>
        </p:nvCxnSpPr>
        <p:spPr>
          <a:xfrm rot="16200000" flipH="1">
            <a:off x="9073241" y="4766614"/>
            <a:ext cx="425636" cy="42563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6"/>
            <a:endCxn id="30" idx="1"/>
          </p:cNvCxnSpPr>
          <p:nvPr/>
        </p:nvCxnSpPr>
        <p:spPr>
          <a:xfrm>
            <a:off x="8229601" y="4267200"/>
            <a:ext cx="735877" cy="39165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391400" y="444740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77127" y="456033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85959" y="425553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0.6</a:t>
            </a:r>
          </a:p>
        </p:txBody>
      </p:sp>
      <p:sp>
        <p:nvSpPr>
          <p:cNvPr id="38" name="Oval 37"/>
          <p:cNvSpPr/>
          <p:nvPr/>
        </p:nvSpPr>
        <p:spPr>
          <a:xfrm>
            <a:off x="9019359" y="5246132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30" idx="4"/>
            <a:endCxn id="38" idx="0"/>
          </p:cNvCxnSpPr>
          <p:nvPr/>
        </p:nvCxnSpPr>
        <p:spPr>
          <a:xfrm rot="16200000" flipH="1">
            <a:off x="8828859" y="4979432"/>
            <a:ext cx="457200" cy="762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715327" y="486513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248727" y="4816734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0.6</a:t>
            </a:r>
          </a:p>
        </p:txBody>
      </p:sp>
      <p:sp>
        <p:nvSpPr>
          <p:cNvPr id="42" name="Oval 41"/>
          <p:cNvSpPr/>
          <p:nvPr/>
        </p:nvSpPr>
        <p:spPr>
          <a:xfrm>
            <a:off x="8638359" y="5398532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endCxn id="42" idx="1"/>
          </p:cNvCxnSpPr>
          <p:nvPr/>
        </p:nvCxnSpPr>
        <p:spPr>
          <a:xfrm rot="16200000" flipH="1">
            <a:off x="8235041" y="4995214"/>
            <a:ext cx="425636" cy="42563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8028759" y="5474732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>
            <a:stCxn id="28" idx="4"/>
          </p:cNvCxnSpPr>
          <p:nvPr/>
        </p:nvCxnSpPr>
        <p:spPr>
          <a:xfrm rot="5400000">
            <a:off x="7914459" y="5208032"/>
            <a:ext cx="457200" cy="762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10527" y="5045334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77127" y="5045334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</a:t>
            </a:r>
          </a:p>
        </p:txBody>
      </p:sp>
      <p:sp>
        <p:nvSpPr>
          <p:cNvPr id="48" name="Oval 47"/>
          <p:cNvSpPr/>
          <p:nvPr/>
        </p:nvSpPr>
        <p:spPr>
          <a:xfrm>
            <a:off x="7646991" y="5446931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stCxn id="27" idx="4"/>
            <a:endCxn id="48" idx="1"/>
          </p:cNvCxnSpPr>
          <p:nvPr/>
        </p:nvCxnSpPr>
        <p:spPr>
          <a:xfrm rot="16200000" flipH="1">
            <a:off x="7356477" y="5156415"/>
            <a:ext cx="527917" cy="9775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190559" y="5398532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27" idx="3"/>
            <a:endCxn id="50" idx="0"/>
          </p:cNvCxnSpPr>
          <p:nvPr/>
        </p:nvCxnSpPr>
        <p:spPr>
          <a:xfrm rot="5400000">
            <a:off x="7152459" y="5033314"/>
            <a:ext cx="479518" cy="25091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571559" y="501753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14359" y="494133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0.9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8610600" y="5715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III scenarios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29601" y="1611868"/>
            <a:ext cx="78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stage I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391400" y="32443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II scenarios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rot="16200000" flipV="1">
            <a:off x="7217033" y="2993767"/>
            <a:ext cx="424934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7581900" y="3053834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7772400" y="3048000"/>
            <a:ext cx="762000" cy="260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3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019800" y="1828800"/>
            <a:ext cx="152400" cy="152400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24200" y="3200400"/>
            <a:ext cx="152400" cy="1524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86600" y="3200400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43400" y="3276600"/>
            <a:ext cx="152400" cy="152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839200" y="320040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4" idx="3"/>
            <a:endCxn id="5" idx="7"/>
          </p:cNvCxnSpPr>
          <p:nvPr/>
        </p:nvCxnSpPr>
        <p:spPr>
          <a:xfrm rot="5400000">
            <a:off x="4016282" y="1196882"/>
            <a:ext cx="1263836" cy="278783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" idx="4"/>
            <a:endCxn id="7" idx="7"/>
          </p:cNvCxnSpPr>
          <p:nvPr/>
        </p:nvCxnSpPr>
        <p:spPr>
          <a:xfrm rot="5400000">
            <a:off x="4625882" y="1828800"/>
            <a:ext cx="1317718" cy="16225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" idx="4"/>
            <a:endCxn id="6" idx="0"/>
          </p:cNvCxnSpPr>
          <p:nvPr/>
        </p:nvCxnSpPr>
        <p:spPr>
          <a:xfrm rot="16200000" flipH="1">
            <a:off x="6019800" y="2057400"/>
            <a:ext cx="1219200" cy="10668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" idx="5"/>
            <a:endCxn id="8" idx="1"/>
          </p:cNvCxnSpPr>
          <p:nvPr/>
        </p:nvCxnSpPr>
        <p:spPr>
          <a:xfrm rot="16200000" flipH="1">
            <a:off x="6873782" y="1234982"/>
            <a:ext cx="1263836" cy="271163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438401" y="4168915"/>
            <a:ext cx="66951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Boosted Sampling Algorithm</a:t>
            </a:r>
            <a:r>
              <a:rPr lang="en-US" sz="2000" dirty="0"/>
              <a:t>: </a:t>
            </a:r>
          </a:p>
          <a:p>
            <a:r>
              <a:rPr lang="en-US" sz="2000" dirty="0"/>
              <a:t>       Sample </a:t>
            </a:r>
            <a:r>
              <a:rPr lang="en-US" sz="2000" dirty="0">
                <a:latin typeface="cmmi10"/>
              </a:rPr>
              <a:t>¸</a:t>
            </a:r>
            <a:r>
              <a:rPr lang="en-US" sz="2000" dirty="0"/>
              <a:t> scenarios.</a:t>
            </a:r>
          </a:p>
          <a:p>
            <a:r>
              <a:rPr lang="en-US" sz="2000" dirty="0"/>
              <a:t>       Build a first-stage solution on the union of these scenarios.</a:t>
            </a:r>
          </a:p>
          <a:p>
            <a:r>
              <a:rPr lang="en-US" sz="2000" dirty="0"/>
              <a:t>       </a:t>
            </a:r>
            <a:br>
              <a:rPr lang="en-US" sz="2000" dirty="0"/>
            </a:br>
            <a:r>
              <a:rPr lang="en-US" sz="2000" dirty="0"/>
              <a:t>       When you get the actual scenario, </a:t>
            </a:r>
            <a:br>
              <a:rPr lang="en-US" sz="2000" dirty="0"/>
            </a:br>
            <a:r>
              <a:rPr lang="en-US" sz="2000" dirty="0"/>
              <a:t>	augment the solution in the obvious way.</a:t>
            </a:r>
          </a:p>
          <a:p>
            <a:r>
              <a:rPr lang="en-US" sz="2000" dirty="0"/>
              <a:t>       </a:t>
            </a:r>
          </a:p>
        </p:txBody>
      </p:sp>
      <p:sp>
        <p:nvSpPr>
          <p:cNvPr id="85" name="Oval 84"/>
          <p:cNvSpPr/>
          <p:nvPr/>
        </p:nvSpPr>
        <p:spPr>
          <a:xfrm>
            <a:off x="6211824" y="3087624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364224" y="3087624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516624" y="3087624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354824" y="2971800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507224" y="2935224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659624" y="2855976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486400" y="3276600"/>
            <a:ext cx="152400" cy="152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>
            <a:stCxn id="4" idx="4"/>
            <a:endCxn id="100" idx="7"/>
          </p:cNvCxnSpPr>
          <p:nvPr/>
        </p:nvCxnSpPr>
        <p:spPr>
          <a:xfrm rot="5400000">
            <a:off x="5197382" y="2400300"/>
            <a:ext cx="1317718" cy="4795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62200" y="609600"/>
            <a:ext cx="7104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Say, the cost of every edge increases by a factor of 2 at every stage.</a:t>
            </a:r>
          </a:p>
        </p:txBody>
      </p:sp>
    </p:spTree>
    <p:extLst>
      <p:ext uri="{BB962C8B-B14F-4D97-AF65-F5344CB8AC3E}">
        <p14:creationId xmlns:p14="http://schemas.microsoft.com/office/powerpoint/2010/main" val="20993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65918" y="1241518"/>
            <a:ext cx="152400" cy="1524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70318" y="2613118"/>
            <a:ext cx="152400" cy="1524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32718" y="2613118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22918" y="2613118"/>
            <a:ext cx="152400" cy="152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785318" y="2613118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08318" y="3527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46918" y="3527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13318" y="3527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28118" y="3527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94118" y="3527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32718" y="3527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99118" y="3527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013918" y="3527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27518" y="3527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66118" y="3527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32518" y="3527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547318" y="3527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079718" y="4289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18318" y="4289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060918" y="4289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99518" y="4289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65518" y="4289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804118" y="4289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670518" y="4289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785318" y="4289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75118" y="4289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413718" y="4289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80118" y="4289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9394918" y="4289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384518" y="4289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23118" y="4289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89518" y="4289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404318" y="4289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994118" y="4289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032718" y="4289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899118" y="4289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9013918" y="4289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603718" y="4289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642318" y="4289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508718" y="4289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9623518" y="4289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4" idx="3"/>
            <a:endCxn id="5" idx="7"/>
          </p:cNvCxnSpPr>
          <p:nvPr/>
        </p:nvCxnSpPr>
        <p:spPr>
          <a:xfrm rot="5400000">
            <a:off x="3962400" y="609600"/>
            <a:ext cx="1263836" cy="278783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" idx="4"/>
            <a:endCxn id="7" idx="7"/>
          </p:cNvCxnSpPr>
          <p:nvPr/>
        </p:nvCxnSpPr>
        <p:spPr>
          <a:xfrm rot="5400000">
            <a:off x="4876800" y="1470118"/>
            <a:ext cx="1241518" cy="10891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" idx="4"/>
            <a:endCxn id="6" idx="0"/>
          </p:cNvCxnSpPr>
          <p:nvPr/>
        </p:nvCxnSpPr>
        <p:spPr>
          <a:xfrm rot="16200000" flipH="1">
            <a:off x="5965918" y="1470118"/>
            <a:ext cx="1219200" cy="10668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" idx="5"/>
            <a:endCxn id="8" idx="1"/>
          </p:cNvCxnSpPr>
          <p:nvPr/>
        </p:nvCxnSpPr>
        <p:spPr>
          <a:xfrm rot="16200000" flipH="1">
            <a:off x="6819900" y="647700"/>
            <a:ext cx="1263836" cy="271163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" idx="4"/>
            <a:endCxn id="9" idx="6"/>
          </p:cNvCxnSpPr>
          <p:nvPr/>
        </p:nvCxnSpPr>
        <p:spPr>
          <a:xfrm rot="5400000">
            <a:off x="2384518" y="2841718"/>
            <a:ext cx="838200" cy="6858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" idx="4"/>
            <a:endCxn id="13" idx="0"/>
          </p:cNvCxnSpPr>
          <p:nvPr/>
        </p:nvCxnSpPr>
        <p:spPr>
          <a:xfrm rot="5400000">
            <a:off x="2727418" y="3108418"/>
            <a:ext cx="7620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" idx="4"/>
            <a:endCxn id="21" idx="1"/>
          </p:cNvCxnSpPr>
          <p:nvPr/>
        </p:nvCxnSpPr>
        <p:spPr>
          <a:xfrm rot="16200000" flipH="1">
            <a:off x="2956018" y="2956018"/>
            <a:ext cx="784318" cy="4033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" idx="4"/>
            <a:endCxn id="11" idx="7"/>
          </p:cNvCxnSpPr>
          <p:nvPr/>
        </p:nvCxnSpPr>
        <p:spPr>
          <a:xfrm rot="5400000">
            <a:off x="4229100" y="2879818"/>
            <a:ext cx="784318" cy="5557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" idx="4"/>
            <a:endCxn id="15" idx="0"/>
          </p:cNvCxnSpPr>
          <p:nvPr/>
        </p:nvCxnSpPr>
        <p:spPr>
          <a:xfrm rot="16200000" flipH="1">
            <a:off x="4556218" y="3108418"/>
            <a:ext cx="7620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7" idx="4"/>
            <a:endCxn id="23" idx="1"/>
          </p:cNvCxnSpPr>
          <p:nvPr/>
        </p:nvCxnSpPr>
        <p:spPr>
          <a:xfrm rot="16200000" flipH="1">
            <a:off x="4784818" y="2879818"/>
            <a:ext cx="784318" cy="5557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" idx="4"/>
            <a:endCxn id="10" idx="7"/>
          </p:cNvCxnSpPr>
          <p:nvPr/>
        </p:nvCxnSpPr>
        <p:spPr>
          <a:xfrm rot="5400000">
            <a:off x="6400800" y="2841718"/>
            <a:ext cx="784318" cy="6319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" idx="4"/>
            <a:endCxn id="14" idx="0"/>
          </p:cNvCxnSpPr>
          <p:nvPr/>
        </p:nvCxnSpPr>
        <p:spPr>
          <a:xfrm rot="5400000">
            <a:off x="6727918" y="3146518"/>
            <a:ext cx="762000" cy="158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" idx="4"/>
            <a:endCxn id="22" idx="1"/>
          </p:cNvCxnSpPr>
          <p:nvPr/>
        </p:nvCxnSpPr>
        <p:spPr>
          <a:xfrm rot="16200000" flipH="1">
            <a:off x="6956518" y="2917918"/>
            <a:ext cx="784318" cy="4795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" idx="4"/>
            <a:endCxn id="12" idx="7"/>
          </p:cNvCxnSpPr>
          <p:nvPr/>
        </p:nvCxnSpPr>
        <p:spPr>
          <a:xfrm rot="5400000">
            <a:off x="8267700" y="2956018"/>
            <a:ext cx="784318" cy="4033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" idx="4"/>
            <a:endCxn id="16" idx="0"/>
          </p:cNvCxnSpPr>
          <p:nvPr/>
        </p:nvCxnSpPr>
        <p:spPr>
          <a:xfrm rot="16200000" flipH="1">
            <a:off x="8594818" y="3032218"/>
            <a:ext cx="7620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" idx="4"/>
            <a:endCxn id="24" idx="0"/>
          </p:cNvCxnSpPr>
          <p:nvPr/>
        </p:nvCxnSpPr>
        <p:spPr>
          <a:xfrm rot="16200000" flipH="1">
            <a:off x="8861518" y="2765518"/>
            <a:ext cx="762000" cy="7620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" idx="4"/>
            <a:endCxn id="25" idx="0"/>
          </p:cNvCxnSpPr>
          <p:nvPr/>
        </p:nvCxnSpPr>
        <p:spPr>
          <a:xfrm rot="5400000">
            <a:off x="1965418" y="3870418"/>
            <a:ext cx="6096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" idx="4"/>
            <a:endCxn id="37" idx="0"/>
          </p:cNvCxnSpPr>
          <p:nvPr/>
        </p:nvCxnSpPr>
        <p:spPr>
          <a:xfrm rot="16200000" flipH="1">
            <a:off x="21178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3" idx="4"/>
            <a:endCxn id="29" idx="0"/>
          </p:cNvCxnSpPr>
          <p:nvPr/>
        </p:nvCxnSpPr>
        <p:spPr>
          <a:xfrm rot="5400000">
            <a:off x="2651218" y="3870418"/>
            <a:ext cx="6096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3" idx="4"/>
            <a:endCxn id="41" idx="0"/>
          </p:cNvCxnSpPr>
          <p:nvPr/>
        </p:nvCxnSpPr>
        <p:spPr>
          <a:xfrm rot="5400000">
            <a:off x="2765518" y="3984718"/>
            <a:ext cx="609600" cy="158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1" idx="4"/>
            <a:endCxn id="33" idx="0"/>
          </p:cNvCxnSpPr>
          <p:nvPr/>
        </p:nvCxnSpPr>
        <p:spPr>
          <a:xfrm rot="5400000">
            <a:off x="3222718" y="3908518"/>
            <a:ext cx="609600" cy="1524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21" idx="4"/>
            <a:endCxn id="45" idx="0"/>
          </p:cNvCxnSpPr>
          <p:nvPr/>
        </p:nvCxnSpPr>
        <p:spPr>
          <a:xfrm rot="16200000" flipH="1">
            <a:off x="33370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" idx="4"/>
            <a:endCxn id="27" idx="0"/>
          </p:cNvCxnSpPr>
          <p:nvPr/>
        </p:nvCxnSpPr>
        <p:spPr>
          <a:xfrm rot="5400000">
            <a:off x="3908518" y="3908518"/>
            <a:ext cx="609600" cy="1524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1" idx="4"/>
            <a:endCxn id="39" idx="0"/>
          </p:cNvCxnSpPr>
          <p:nvPr/>
        </p:nvCxnSpPr>
        <p:spPr>
          <a:xfrm rot="16200000" flipH="1">
            <a:off x="40228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5" idx="4"/>
            <a:endCxn id="31" idx="0"/>
          </p:cNvCxnSpPr>
          <p:nvPr/>
        </p:nvCxnSpPr>
        <p:spPr>
          <a:xfrm rot="5400000">
            <a:off x="4556218" y="3870418"/>
            <a:ext cx="6096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5" idx="4"/>
            <a:endCxn id="43" idx="0"/>
          </p:cNvCxnSpPr>
          <p:nvPr/>
        </p:nvCxnSpPr>
        <p:spPr>
          <a:xfrm rot="5400000">
            <a:off x="4670518" y="3984718"/>
            <a:ext cx="609600" cy="158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23" idx="4"/>
            <a:endCxn id="35" idx="0"/>
          </p:cNvCxnSpPr>
          <p:nvPr/>
        </p:nvCxnSpPr>
        <p:spPr>
          <a:xfrm rot="5400000">
            <a:off x="5127718" y="3908518"/>
            <a:ext cx="609600" cy="1524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3" idx="4"/>
            <a:endCxn id="47" idx="0"/>
          </p:cNvCxnSpPr>
          <p:nvPr/>
        </p:nvCxnSpPr>
        <p:spPr>
          <a:xfrm rot="16200000" flipH="1">
            <a:off x="52420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0" idx="4"/>
            <a:endCxn id="38" idx="0"/>
          </p:cNvCxnSpPr>
          <p:nvPr/>
        </p:nvCxnSpPr>
        <p:spPr>
          <a:xfrm rot="16200000" flipH="1">
            <a:off x="61564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0" idx="4"/>
            <a:endCxn id="26" idx="7"/>
          </p:cNvCxnSpPr>
          <p:nvPr/>
        </p:nvCxnSpPr>
        <p:spPr>
          <a:xfrm rot="5400000">
            <a:off x="6019800" y="3908518"/>
            <a:ext cx="631918" cy="1747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4" idx="4"/>
            <a:endCxn id="42" idx="0"/>
          </p:cNvCxnSpPr>
          <p:nvPr/>
        </p:nvCxnSpPr>
        <p:spPr>
          <a:xfrm rot="5400000">
            <a:off x="6804118" y="3984718"/>
            <a:ext cx="609600" cy="158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4" idx="4"/>
            <a:endCxn id="30" idx="0"/>
          </p:cNvCxnSpPr>
          <p:nvPr/>
        </p:nvCxnSpPr>
        <p:spPr>
          <a:xfrm rot="5400000">
            <a:off x="6689818" y="3870418"/>
            <a:ext cx="6096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22" idx="4"/>
            <a:endCxn id="46" idx="0"/>
          </p:cNvCxnSpPr>
          <p:nvPr/>
        </p:nvCxnSpPr>
        <p:spPr>
          <a:xfrm rot="16200000" flipH="1">
            <a:off x="73756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22" idx="4"/>
            <a:endCxn id="34" idx="7"/>
          </p:cNvCxnSpPr>
          <p:nvPr/>
        </p:nvCxnSpPr>
        <p:spPr>
          <a:xfrm rot="5400000">
            <a:off x="7277100" y="3946618"/>
            <a:ext cx="631918" cy="985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2" idx="3"/>
            <a:endCxn id="40" idx="0"/>
          </p:cNvCxnSpPr>
          <p:nvPr/>
        </p:nvCxnSpPr>
        <p:spPr>
          <a:xfrm rot="16200000" flipH="1">
            <a:off x="8099518" y="3908518"/>
            <a:ext cx="631918" cy="130082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2" idx="3"/>
            <a:endCxn id="28" idx="0"/>
          </p:cNvCxnSpPr>
          <p:nvPr/>
        </p:nvCxnSpPr>
        <p:spPr>
          <a:xfrm rot="5400000">
            <a:off x="7947118" y="3886200"/>
            <a:ext cx="631918" cy="1747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6" idx="4"/>
            <a:endCxn id="44" idx="0"/>
          </p:cNvCxnSpPr>
          <p:nvPr/>
        </p:nvCxnSpPr>
        <p:spPr>
          <a:xfrm rot="5400000">
            <a:off x="8785318" y="3984718"/>
            <a:ext cx="609600" cy="158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6" idx="4"/>
            <a:endCxn id="32" idx="0"/>
          </p:cNvCxnSpPr>
          <p:nvPr/>
        </p:nvCxnSpPr>
        <p:spPr>
          <a:xfrm rot="5400000">
            <a:off x="8671018" y="3870418"/>
            <a:ext cx="6096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24" idx="4"/>
            <a:endCxn id="48" idx="0"/>
          </p:cNvCxnSpPr>
          <p:nvPr/>
        </p:nvCxnSpPr>
        <p:spPr>
          <a:xfrm rot="16200000" flipH="1">
            <a:off x="93568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24" idx="4"/>
            <a:endCxn id="36" idx="0"/>
          </p:cNvCxnSpPr>
          <p:nvPr/>
        </p:nvCxnSpPr>
        <p:spPr>
          <a:xfrm rot="5400000">
            <a:off x="9242518" y="3908518"/>
            <a:ext cx="609600" cy="1524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2362200" y="609600"/>
            <a:ext cx="7104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Say, the cost of every edge increases by a factor of 2 at every stage.</a:t>
            </a:r>
          </a:p>
        </p:txBody>
      </p:sp>
      <p:sp>
        <p:nvSpPr>
          <p:cNvPr id="178" name="Oval 177"/>
          <p:cNvSpPr/>
          <p:nvPr/>
        </p:nvSpPr>
        <p:spPr>
          <a:xfrm>
            <a:off x="5943600" y="2365248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6096000" y="2365248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6248400" y="2365248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086600" y="2249424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239000" y="2212848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7391400" y="2133600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5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17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65918" y="1241518"/>
            <a:ext cx="152400" cy="152400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70318" y="2613118"/>
            <a:ext cx="152400" cy="1524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32718" y="2613118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22918" y="2613118"/>
            <a:ext cx="152400" cy="152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785318" y="2613118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08318" y="3527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46918" y="3527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13318" y="3527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28118" y="3527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94118" y="3527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32718" y="3527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99118" y="3527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013918" y="3527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27518" y="3527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66118" y="3527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32518" y="3527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547318" y="3527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079718" y="4289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18318" y="4289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060918" y="4289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99518" y="4289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65518" y="4289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804118" y="4289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670518" y="4289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785318" y="4289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75118" y="4289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413718" y="4289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80118" y="4289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9394918" y="4289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384518" y="4289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23118" y="4289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89518" y="4289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404318" y="4289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994118" y="4289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032718" y="4289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899118" y="4289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9013918" y="4289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603718" y="4289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642318" y="4289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508718" y="4289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9623518" y="4289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4" idx="3"/>
            <a:endCxn id="5" idx="7"/>
          </p:cNvCxnSpPr>
          <p:nvPr/>
        </p:nvCxnSpPr>
        <p:spPr>
          <a:xfrm rot="5400000">
            <a:off x="3962400" y="609600"/>
            <a:ext cx="1263836" cy="278783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" idx="4"/>
            <a:endCxn id="7" idx="7"/>
          </p:cNvCxnSpPr>
          <p:nvPr/>
        </p:nvCxnSpPr>
        <p:spPr>
          <a:xfrm rot="5400000">
            <a:off x="4876800" y="1470118"/>
            <a:ext cx="1241518" cy="1089118"/>
          </a:xfrm>
          <a:prstGeom prst="line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" idx="4"/>
            <a:endCxn id="6" idx="0"/>
          </p:cNvCxnSpPr>
          <p:nvPr/>
        </p:nvCxnSpPr>
        <p:spPr>
          <a:xfrm rot="16200000" flipH="1">
            <a:off x="5965918" y="1470118"/>
            <a:ext cx="1219200" cy="10668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" idx="5"/>
            <a:endCxn id="8" idx="1"/>
          </p:cNvCxnSpPr>
          <p:nvPr/>
        </p:nvCxnSpPr>
        <p:spPr>
          <a:xfrm rot="16200000" flipH="1">
            <a:off x="6819900" y="647700"/>
            <a:ext cx="1263836" cy="271163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" idx="4"/>
            <a:endCxn id="9" idx="6"/>
          </p:cNvCxnSpPr>
          <p:nvPr/>
        </p:nvCxnSpPr>
        <p:spPr>
          <a:xfrm rot="5400000">
            <a:off x="2384518" y="2841718"/>
            <a:ext cx="838200" cy="6858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" idx="4"/>
            <a:endCxn id="13" idx="0"/>
          </p:cNvCxnSpPr>
          <p:nvPr/>
        </p:nvCxnSpPr>
        <p:spPr>
          <a:xfrm rot="5400000">
            <a:off x="2727418" y="3108418"/>
            <a:ext cx="7620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" idx="4"/>
            <a:endCxn id="21" idx="1"/>
          </p:cNvCxnSpPr>
          <p:nvPr/>
        </p:nvCxnSpPr>
        <p:spPr>
          <a:xfrm rot="16200000" flipH="1">
            <a:off x="2956018" y="2956018"/>
            <a:ext cx="784318" cy="4033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" idx="4"/>
            <a:endCxn id="11" idx="7"/>
          </p:cNvCxnSpPr>
          <p:nvPr/>
        </p:nvCxnSpPr>
        <p:spPr>
          <a:xfrm rot="5400000">
            <a:off x="4229100" y="2879818"/>
            <a:ext cx="784318" cy="5557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" idx="4"/>
            <a:endCxn id="15" idx="0"/>
          </p:cNvCxnSpPr>
          <p:nvPr/>
        </p:nvCxnSpPr>
        <p:spPr>
          <a:xfrm rot="16200000" flipH="1">
            <a:off x="4556218" y="3108418"/>
            <a:ext cx="7620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7" idx="4"/>
            <a:endCxn id="23" idx="1"/>
          </p:cNvCxnSpPr>
          <p:nvPr/>
        </p:nvCxnSpPr>
        <p:spPr>
          <a:xfrm rot="16200000" flipH="1">
            <a:off x="4784818" y="2879818"/>
            <a:ext cx="784318" cy="5557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" idx="4"/>
            <a:endCxn id="10" idx="7"/>
          </p:cNvCxnSpPr>
          <p:nvPr/>
        </p:nvCxnSpPr>
        <p:spPr>
          <a:xfrm rot="5400000">
            <a:off x="6400800" y="2841718"/>
            <a:ext cx="784318" cy="6319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" idx="4"/>
            <a:endCxn id="14" idx="0"/>
          </p:cNvCxnSpPr>
          <p:nvPr/>
        </p:nvCxnSpPr>
        <p:spPr>
          <a:xfrm rot="5400000">
            <a:off x="6727918" y="3146518"/>
            <a:ext cx="762000" cy="158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" idx="4"/>
            <a:endCxn id="22" idx="1"/>
          </p:cNvCxnSpPr>
          <p:nvPr/>
        </p:nvCxnSpPr>
        <p:spPr>
          <a:xfrm rot="16200000" flipH="1">
            <a:off x="6956518" y="2917918"/>
            <a:ext cx="784318" cy="4795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" idx="4"/>
            <a:endCxn id="12" idx="7"/>
          </p:cNvCxnSpPr>
          <p:nvPr/>
        </p:nvCxnSpPr>
        <p:spPr>
          <a:xfrm rot="5400000">
            <a:off x="8267700" y="2956018"/>
            <a:ext cx="784318" cy="4033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" idx="4"/>
            <a:endCxn id="16" idx="0"/>
          </p:cNvCxnSpPr>
          <p:nvPr/>
        </p:nvCxnSpPr>
        <p:spPr>
          <a:xfrm rot="16200000" flipH="1">
            <a:off x="8594818" y="3032218"/>
            <a:ext cx="7620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" idx="4"/>
            <a:endCxn id="24" idx="0"/>
          </p:cNvCxnSpPr>
          <p:nvPr/>
        </p:nvCxnSpPr>
        <p:spPr>
          <a:xfrm rot="16200000" flipH="1">
            <a:off x="8861518" y="2765518"/>
            <a:ext cx="762000" cy="7620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" idx="4"/>
            <a:endCxn id="25" idx="0"/>
          </p:cNvCxnSpPr>
          <p:nvPr/>
        </p:nvCxnSpPr>
        <p:spPr>
          <a:xfrm rot="5400000">
            <a:off x="1965418" y="3870418"/>
            <a:ext cx="6096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" idx="4"/>
            <a:endCxn id="37" idx="0"/>
          </p:cNvCxnSpPr>
          <p:nvPr/>
        </p:nvCxnSpPr>
        <p:spPr>
          <a:xfrm rot="16200000" flipH="1">
            <a:off x="21178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3" idx="4"/>
            <a:endCxn id="29" idx="0"/>
          </p:cNvCxnSpPr>
          <p:nvPr/>
        </p:nvCxnSpPr>
        <p:spPr>
          <a:xfrm rot="5400000">
            <a:off x="2651218" y="3870418"/>
            <a:ext cx="6096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3" idx="4"/>
            <a:endCxn id="41" idx="0"/>
          </p:cNvCxnSpPr>
          <p:nvPr/>
        </p:nvCxnSpPr>
        <p:spPr>
          <a:xfrm rot="5400000">
            <a:off x="2765518" y="3984718"/>
            <a:ext cx="609600" cy="158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1" idx="4"/>
            <a:endCxn id="33" idx="0"/>
          </p:cNvCxnSpPr>
          <p:nvPr/>
        </p:nvCxnSpPr>
        <p:spPr>
          <a:xfrm rot="5400000">
            <a:off x="3222718" y="3908518"/>
            <a:ext cx="609600" cy="1524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21" idx="4"/>
            <a:endCxn id="45" idx="0"/>
          </p:cNvCxnSpPr>
          <p:nvPr/>
        </p:nvCxnSpPr>
        <p:spPr>
          <a:xfrm rot="16200000" flipH="1">
            <a:off x="33370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" idx="4"/>
            <a:endCxn id="27" idx="0"/>
          </p:cNvCxnSpPr>
          <p:nvPr/>
        </p:nvCxnSpPr>
        <p:spPr>
          <a:xfrm rot="5400000">
            <a:off x="3908518" y="3908518"/>
            <a:ext cx="609600" cy="1524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1" idx="4"/>
            <a:endCxn id="39" idx="0"/>
          </p:cNvCxnSpPr>
          <p:nvPr/>
        </p:nvCxnSpPr>
        <p:spPr>
          <a:xfrm rot="16200000" flipH="1">
            <a:off x="40228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5" idx="4"/>
            <a:endCxn id="31" idx="0"/>
          </p:cNvCxnSpPr>
          <p:nvPr/>
        </p:nvCxnSpPr>
        <p:spPr>
          <a:xfrm rot="5400000">
            <a:off x="4556218" y="3870418"/>
            <a:ext cx="6096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5" idx="4"/>
            <a:endCxn id="43" idx="0"/>
          </p:cNvCxnSpPr>
          <p:nvPr/>
        </p:nvCxnSpPr>
        <p:spPr>
          <a:xfrm rot="5400000">
            <a:off x="4670518" y="3984718"/>
            <a:ext cx="609600" cy="158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23" idx="4"/>
            <a:endCxn id="35" idx="0"/>
          </p:cNvCxnSpPr>
          <p:nvPr/>
        </p:nvCxnSpPr>
        <p:spPr>
          <a:xfrm rot="5400000">
            <a:off x="5127718" y="3908518"/>
            <a:ext cx="609600" cy="1524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3" idx="4"/>
            <a:endCxn id="47" idx="0"/>
          </p:cNvCxnSpPr>
          <p:nvPr/>
        </p:nvCxnSpPr>
        <p:spPr>
          <a:xfrm rot="16200000" flipH="1">
            <a:off x="52420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0" idx="4"/>
            <a:endCxn id="38" idx="0"/>
          </p:cNvCxnSpPr>
          <p:nvPr/>
        </p:nvCxnSpPr>
        <p:spPr>
          <a:xfrm rot="16200000" flipH="1">
            <a:off x="61564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0" idx="4"/>
            <a:endCxn id="26" idx="7"/>
          </p:cNvCxnSpPr>
          <p:nvPr/>
        </p:nvCxnSpPr>
        <p:spPr>
          <a:xfrm rot="5400000">
            <a:off x="6019800" y="3908518"/>
            <a:ext cx="631918" cy="1747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4" idx="4"/>
            <a:endCxn id="42" idx="0"/>
          </p:cNvCxnSpPr>
          <p:nvPr/>
        </p:nvCxnSpPr>
        <p:spPr>
          <a:xfrm rot="5400000">
            <a:off x="6804118" y="3984718"/>
            <a:ext cx="609600" cy="158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4" idx="4"/>
            <a:endCxn id="30" idx="0"/>
          </p:cNvCxnSpPr>
          <p:nvPr/>
        </p:nvCxnSpPr>
        <p:spPr>
          <a:xfrm rot="5400000">
            <a:off x="6689818" y="3870418"/>
            <a:ext cx="6096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22" idx="4"/>
            <a:endCxn id="46" idx="0"/>
          </p:cNvCxnSpPr>
          <p:nvPr/>
        </p:nvCxnSpPr>
        <p:spPr>
          <a:xfrm rot="16200000" flipH="1">
            <a:off x="73756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22" idx="4"/>
            <a:endCxn id="34" idx="7"/>
          </p:cNvCxnSpPr>
          <p:nvPr/>
        </p:nvCxnSpPr>
        <p:spPr>
          <a:xfrm rot="5400000">
            <a:off x="7277100" y="3946618"/>
            <a:ext cx="631918" cy="985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2" idx="3"/>
            <a:endCxn id="40" idx="0"/>
          </p:cNvCxnSpPr>
          <p:nvPr/>
        </p:nvCxnSpPr>
        <p:spPr>
          <a:xfrm rot="16200000" flipH="1">
            <a:off x="8099518" y="3908518"/>
            <a:ext cx="631918" cy="130082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2" idx="3"/>
            <a:endCxn id="28" idx="0"/>
          </p:cNvCxnSpPr>
          <p:nvPr/>
        </p:nvCxnSpPr>
        <p:spPr>
          <a:xfrm rot="5400000">
            <a:off x="7947118" y="3886200"/>
            <a:ext cx="631918" cy="1747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6" idx="4"/>
            <a:endCxn id="44" idx="0"/>
          </p:cNvCxnSpPr>
          <p:nvPr/>
        </p:nvCxnSpPr>
        <p:spPr>
          <a:xfrm rot="5400000">
            <a:off x="8785318" y="3984718"/>
            <a:ext cx="609600" cy="158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6" idx="4"/>
            <a:endCxn id="32" idx="0"/>
          </p:cNvCxnSpPr>
          <p:nvPr/>
        </p:nvCxnSpPr>
        <p:spPr>
          <a:xfrm rot="5400000">
            <a:off x="8671018" y="3870418"/>
            <a:ext cx="6096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24" idx="4"/>
            <a:endCxn id="48" idx="0"/>
          </p:cNvCxnSpPr>
          <p:nvPr/>
        </p:nvCxnSpPr>
        <p:spPr>
          <a:xfrm rot="16200000" flipH="1">
            <a:off x="93568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24" idx="4"/>
            <a:endCxn id="36" idx="0"/>
          </p:cNvCxnSpPr>
          <p:nvPr/>
        </p:nvCxnSpPr>
        <p:spPr>
          <a:xfrm rot="5400000">
            <a:off x="9242518" y="3908518"/>
            <a:ext cx="609600" cy="1524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Oval 177"/>
          <p:cNvSpPr/>
          <p:nvPr/>
        </p:nvSpPr>
        <p:spPr>
          <a:xfrm>
            <a:off x="5943600" y="2365248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6096000" y="2365248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6248400" y="2365248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086600" y="2249424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239000" y="2212848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7391400" y="2133600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2362200" y="609600"/>
            <a:ext cx="7104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Say, the cost of every edge increases by a factor of 2 at every stage.</a:t>
            </a:r>
          </a:p>
        </p:txBody>
      </p:sp>
    </p:spTree>
    <p:extLst>
      <p:ext uri="{BB962C8B-B14F-4D97-AF65-F5344CB8AC3E}">
        <p14:creationId xmlns:p14="http://schemas.microsoft.com/office/powerpoint/2010/main" val="9171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65918" y="1241518"/>
            <a:ext cx="152400" cy="152400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70318" y="2613118"/>
            <a:ext cx="152400" cy="1524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32718" y="2613118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22918" y="2613118"/>
            <a:ext cx="152400" cy="152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785318" y="2613118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08318" y="3527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46918" y="3527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13318" y="3527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28118" y="3527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94118" y="3527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32718" y="3527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99118" y="3527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013918" y="3527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27518" y="3527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66118" y="3527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32518" y="3527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547318" y="3527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079718" y="4289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18318" y="4289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060918" y="4289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99518" y="4289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65518" y="4289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804118" y="4289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670518" y="4289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785318" y="4289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75118" y="4289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413718" y="4289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80118" y="4289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9394918" y="4289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384518" y="4289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23118" y="4289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89518" y="4289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404318" y="4289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994118" y="4289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032718" y="4289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899118" y="4289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9013918" y="4289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603718" y="4289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642318" y="4289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508718" y="4289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9623518" y="4289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4" idx="3"/>
            <a:endCxn id="5" idx="7"/>
          </p:cNvCxnSpPr>
          <p:nvPr/>
        </p:nvCxnSpPr>
        <p:spPr>
          <a:xfrm rot="5400000">
            <a:off x="3962400" y="609600"/>
            <a:ext cx="1263836" cy="278783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" idx="4"/>
            <a:endCxn id="7" idx="7"/>
          </p:cNvCxnSpPr>
          <p:nvPr/>
        </p:nvCxnSpPr>
        <p:spPr>
          <a:xfrm rot="5400000">
            <a:off x="4876800" y="1470118"/>
            <a:ext cx="1241518" cy="1089118"/>
          </a:xfrm>
          <a:prstGeom prst="line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" idx="4"/>
            <a:endCxn id="6" idx="0"/>
          </p:cNvCxnSpPr>
          <p:nvPr/>
        </p:nvCxnSpPr>
        <p:spPr>
          <a:xfrm rot="16200000" flipH="1">
            <a:off x="5965918" y="1470118"/>
            <a:ext cx="1219200" cy="10668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" idx="5"/>
            <a:endCxn id="8" idx="1"/>
          </p:cNvCxnSpPr>
          <p:nvPr/>
        </p:nvCxnSpPr>
        <p:spPr>
          <a:xfrm rot="16200000" flipH="1">
            <a:off x="6819900" y="647700"/>
            <a:ext cx="1263836" cy="271163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" idx="4"/>
            <a:endCxn id="9" idx="6"/>
          </p:cNvCxnSpPr>
          <p:nvPr/>
        </p:nvCxnSpPr>
        <p:spPr>
          <a:xfrm rot="5400000">
            <a:off x="2384518" y="2841718"/>
            <a:ext cx="838200" cy="6858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" idx="4"/>
            <a:endCxn id="13" idx="0"/>
          </p:cNvCxnSpPr>
          <p:nvPr/>
        </p:nvCxnSpPr>
        <p:spPr>
          <a:xfrm rot="5400000">
            <a:off x="2727418" y="3108418"/>
            <a:ext cx="7620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" idx="4"/>
            <a:endCxn id="21" idx="1"/>
          </p:cNvCxnSpPr>
          <p:nvPr/>
        </p:nvCxnSpPr>
        <p:spPr>
          <a:xfrm rot="16200000" flipH="1">
            <a:off x="2956018" y="2956018"/>
            <a:ext cx="784318" cy="4033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" idx="4"/>
            <a:endCxn id="11" idx="7"/>
          </p:cNvCxnSpPr>
          <p:nvPr/>
        </p:nvCxnSpPr>
        <p:spPr>
          <a:xfrm rot="5400000">
            <a:off x="4229100" y="2879818"/>
            <a:ext cx="784318" cy="555718"/>
          </a:xfrm>
          <a:prstGeom prst="line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" idx="4"/>
            <a:endCxn id="15" idx="0"/>
          </p:cNvCxnSpPr>
          <p:nvPr/>
        </p:nvCxnSpPr>
        <p:spPr>
          <a:xfrm rot="16200000" flipH="1">
            <a:off x="4556218" y="3108418"/>
            <a:ext cx="7620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7" idx="4"/>
            <a:endCxn id="23" idx="1"/>
          </p:cNvCxnSpPr>
          <p:nvPr/>
        </p:nvCxnSpPr>
        <p:spPr>
          <a:xfrm rot="16200000" flipH="1">
            <a:off x="4784818" y="2879818"/>
            <a:ext cx="784318" cy="5557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" idx="4"/>
            <a:endCxn id="10" idx="7"/>
          </p:cNvCxnSpPr>
          <p:nvPr/>
        </p:nvCxnSpPr>
        <p:spPr>
          <a:xfrm rot="5400000">
            <a:off x="6400800" y="2841718"/>
            <a:ext cx="784318" cy="6319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" idx="4"/>
            <a:endCxn id="14" idx="0"/>
          </p:cNvCxnSpPr>
          <p:nvPr/>
        </p:nvCxnSpPr>
        <p:spPr>
          <a:xfrm rot="5400000">
            <a:off x="6727918" y="3146518"/>
            <a:ext cx="762000" cy="158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" idx="4"/>
            <a:endCxn id="22" idx="1"/>
          </p:cNvCxnSpPr>
          <p:nvPr/>
        </p:nvCxnSpPr>
        <p:spPr>
          <a:xfrm rot="16200000" flipH="1">
            <a:off x="6956518" y="2917918"/>
            <a:ext cx="784318" cy="4795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" idx="4"/>
            <a:endCxn id="12" idx="7"/>
          </p:cNvCxnSpPr>
          <p:nvPr/>
        </p:nvCxnSpPr>
        <p:spPr>
          <a:xfrm rot="5400000">
            <a:off x="8267700" y="2956018"/>
            <a:ext cx="784318" cy="4033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" idx="4"/>
            <a:endCxn id="16" idx="0"/>
          </p:cNvCxnSpPr>
          <p:nvPr/>
        </p:nvCxnSpPr>
        <p:spPr>
          <a:xfrm rot="16200000" flipH="1">
            <a:off x="8594818" y="3032218"/>
            <a:ext cx="7620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" idx="4"/>
            <a:endCxn id="24" idx="0"/>
          </p:cNvCxnSpPr>
          <p:nvPr/>
        </p:nvCxnSpPr>
        <p:spPr>
          <a:xfrm rot="16200000" flipH="1">
            <a:off x="8861518" y="2765518"/>
            <a:ext cx="762000" cy="7620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" idx="4"/>
            <a:endCxn id="25" idx="0"/>
          </p:cNvCxnSpPr>
          <p:nvPr/>
        </p:nvCxnSpPr>
        <p:spPr>
          <a:xfrm rot="5400000">
            <a:off x="1965418" y="3870418"/>
            <a:ext cx="6096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" idx="4"/>
            <a:endCxn id="37" idx="0"/>
          </p:cNvCxnSpPr>
          <p:nvPr/>
        </p:nvCxnSpPr>
        <p:spPr>
          <a:xfrm rot="16200000" flipH="1">
            <a:off x="21178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3" idx="4"/>
            <a:endCxn id="29" idx="0"/>
          </p:cNvCxnSpPr>
          <p:nvPr/>
        </p:nvCxnSpPr>
        <p:spPr>
          <a:xfrm rot="5400000">
            <a:off x="2651218" y="3870418"/>
            <a:ext cx="6096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3" idx="4"/>
            <a:endCxn id="41" idx="0"/>
          </p:cNvCxnSpPr>
          <p:nvPr/>
        </p:nvCxnSpPr>
        <p:spPr>
          <a:xfrm rot="5400000">
            <a:off x="2765518" y="3984718"/>
            <a:ext cx="609600" cy="158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1" idx="4"/>
            <a:endCxn id="33" idx="0"/>
          </p:cNvCxnSpPr>
          <p:nvPr/>
        </p:nvCxnSpPr>
        <p:spPr>
          <a:xfrm rot="5400000">
            <a:off x="3222718" y="3908518"/>
            <a:ext cx="609600" cy="1524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21" idx="4"/>
            <a:endCxn id="45" idx="0"/>
          </p:cNvCxnSpPr>
          <p:nvPr/>
        </p:nvCxnSpPr>
        <p:spPr>
          <a:xfrm rot="16200000" flipH="1">
            <a:off x="33370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" idx="4"/>
            <a:endCxn id="27" idx="0"/>
          </p:cNvCxnSpPr>
          <p:nvPr/>
        </p:nvCxnSpPr>
        <p:spPr>
          <a:xfrm rot="5400000">
            <a:off x="3908518" y="3908518"/>
            <a:ext cx="609600" cy="1524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1" idx="4"/>
            <a:endCxn id="39" idx="0"/>
          </p:cNvCxnSpPr>
          <p:nvPr/>
        </p:nvCxnSpPr>
        <p:spPr>
          <a:xfrm rot="16200000" flipH="1">
            <a:off x="40228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5" idx="4"/>
            <a:endCxn id="31" idx="0"/>
          </p:cNvCxnSpPr>
          <p:nvPr/>
        </p:nvCxnSpPr>
        <p:spPr>
          <a:xfrm rot="5400000">
            <a:off x="4556218" y="3870418"/>
            <a:ext cx="6096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5" idx="4"/>
            <a:endCxn id="43" idx="0"/>
          </p:cNvCxnSpPr>
          <p:nvPr/>
        </p:nvCxnSpPr>
        <p:spPr>
          <a:xfrm rot="5400000">
            <a:off x="4670518" y="3984718"/>
            <a:ext cx="609600" cy="158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23" idx="4"/>
            <a:endCxn id="35" idx="0"/>
          </p:cNvCxnSpPr>
          <p:nvPr/>
        </p:nvCxnSpPr>
        <p:spPr>
          <a:xfrm rot="5400000">
            <a:off x="5127718" y="3908518"/>
            <a:ext cx="609600" cy="1524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3" idx="4"/>
            <a:endCxn id="47" idx="0"/>
          </p:cNvCxnSpPr>
          <p:nvPr/>
        </p:nvCxnSpPr>
        <p:spPr>
          <a:xfrm rot="16200000" flipH="1">
            <a:off x="52420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0" idx="4"/>
            <a:endCxn id="38" idx="0"/>
          </p:cNvCxnSpPr>
          <p:nvPr/>
        </p:nvCxnSpPr>
        <p:spPr>
          <a:xfrm rot="16200000" flipH="1">
            <a:off x="61564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0" idx="4"/>
            <a:endCxn id="26" idx="7"/>
          </p:cNvCxnSpPr>
          <p:nvPr/>
        </p:nvCxnSpPr>
        <p:spPr>
          <a:xfrm rot="5400000">
            <a:off x="6019800" y="3908518"/>
            <a:ext cx="631918" cy="1747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4" idx="4"/>
            <a:endCxn id="42" idx="0"/>
          </p:cNvCxnSpPr>
          <p:nvPr/>
        </p:nvCxnSpPr>
        <p:spPr>
          <a:xfrm rot="5400000">
            <a:off x="6804118" y="3984718"/>
            <a:ext cx="609600" cy="158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4" idx="4"/>
            <a:endCxn id="30" idx="0"/>
          </p:cNvCxnSpPr>
          <p:nvPr/>
        </p:nvCxnSpPr>
        <p:spPr>
          <a:xfrm rot="5400000">
            <a:off x="6689818" y="3870418"/>
            <a:ext cx="6096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22" idx="4"/>
            <a:endCxn id="46" idx="0"/>
          </p:cNvCxnSpPr>
          <p:nvPr/>
        </p:nvCxnSpPr>
        <p:spPr>
          <a:xfrm rot="16200000" flipH="1">
            <a:off x="73756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22" idx="4"/>
            <a:endCxn id="34" idx="7"/>
          </p:cNvCxnSpPr>
          <p:nvPr/>
        </p:nvCxnSpPr>
        <p:spPr>
          <a:xfrm rot="5400000">
            <a:off x="7277100" y="3946618"/>
            <a:ext cx="631918" cy="985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2" idx="3"/>
            <a:endCxn id="40" idx="0"/>
          </p:cNvCxnSpPr>
          <p:nvPr/>
        </p:nvCxnSpPr>
        <p:spPr>
          <a:xfrm rot="16200000" flipH="1">
            <a:off x="8099518" y="3908518"/>
            <a:ext cx="631918" cy="130082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2" idx="3"/>
            <a:endCxn id="28" idx="0"/>
          </p:cNvCxnSpPr>
          <p:nvPr/>
        </p:nvCxnSpPr>
        <p:spPr>
          <a:xfrm rot="5400000">
            <a:off x="7947118" y="3886200"/>
            <a:ext cx="631918" cy="1747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6" idx="4"/>
            <a:endCxn id="44" idx="0"/>
          </p:cNvCxnSpPr>
          <p:nvPr/>
        </p:nvCxnSpPr>
        <p:spPr>
          <a:xfrm rot="5400000">
            <a:off x="8785318" y="3984718"/>
            <a:ext cx="609600" cy="158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6" idx="4"/>
            <a:endCxn id="32" idx="0"/>
          </p:cNvCxnSpPr>
          <p:nvPr/>
        </p:nvCxnSpPr>
        <p:spPr>
          <a:xfrm rot="5400000">
            <a:off x="8671018" y="3870418"/>
            <a:ext cx="6096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24" idx="4"/>
            <a:endCxn id="48" idx="0"/>
          </p:cNvCxnSpPr>
          <p:nvPr/>
        </p:nvCxnSpPr>
        <p:spPr>
          <a:xfrm rot="16200000" flipH="1">
            <a:off x="93568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24" idx="4"/>
            <a:endCxn id="36" idx="0"/>
          </p:cNvCxnSpPr>
          <p:nvPr/>
        </p:nvCxnSpPr>
        <p:spPr>
          <a:xfrm rot="5400000">
            <a:off x="9242518" y="3908518"/>
            <a:ext cx="609600" cy="1524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Oval 177"/>
          <p:cNvSpPr/>
          <p:nvPr/>
        </p:nvSpPr>
        <p:spPr>
          <a:xfrm>
            <a:off x="5943600" y="2365248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6096000" y="2365248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6248400" y="2365248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086600" y="2249424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239000" y="2212848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7391400" y="2133600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2362200" y="609600"/>
            <a:ext cx="7104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Say, the cost of every edge increases by a factor of 2 at every stage.</a:t>
            </a:r>
          </a:p>
        </p:txBody>
      </p:sp>
    </p:spTree>
    <p:extLst>
      <p:ext uri="{BB962C8B-B14F-4D97-AF65-F5344CB8AC3E}">
        <p14:creationId xmlns:p14="http://schemas.microsoft.com/office/powerpoint/2010/main" val="40169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65918" y="1241518"/>
            <a:ext cx="152400" cy="152400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70318" y="2613118"/>
            <a:ext cx="152400" cy="1524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32718" y="2613118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22918" y="2613118"/>
            <a:ext cx="152400" cy="152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785318" y="2613118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08318" y="3527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46918" y="3527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13318" y="3527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28118" y="3527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94118" y="3527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32718" y="3527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99118" y="3527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013918" y="3527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27518" y="3527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66118" y="3527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32518" y="3527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547318" y="3527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079718" y="4289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18318" y="4289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060918" y="4289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99518" y="4289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65518" y="4289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804118" y="4289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670518" y="4289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785318" y="4289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75118" y="4289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413718" y="4289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80118" y="4289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9394918" y="4289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384518" y="4289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23118" y="4289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89518" y="4289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404318" y="4289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994118" y="4289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032718" y="4289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899118" y="4289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9013918" y="4289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603718" y="4289518"/>
            <a:ext cx="1524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642318" y="4289518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508718" y="4289518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9623518" y="4289518"/>
            <a:ext cx="152400" cy="152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4" idx="3"/>
            <a:endCxn id="5" idx="7"/>
          </p:cNvCxnSpPr>
          <p:nvPr/>
        </p:nvCxnSpPr>
        <p:spPr>
          <a:xfrm rot="5400000">
            <a:off x="3962400" y="609600"/>
            <a:ext cx="1263836" cy="278783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" idx="4"/>
            <a:endCxn id="7" idx="7"/>
          </p:cNvCxnSpPr>
          <p:nvPr/>
        </p:nvCxnSpPr>
        <p:spPr>
          <a:xfrm rot="5400000">
            <a:off x="4876800" y="1470118"/>
            <a:ext cx="1241518" cy="1089118"/>
          </a:xfrm>
          <a:prstGeom prst="line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" idx="4"/>
            <a:endCxn id="6" idx="0"/>
          </p:cNvCxnSpPr>
          <p:nvPr/>
        </p:nvCxnSpPr>
        <p:spPr>
          <a:xfrm rot="16200000" flipH="1">
            <a:off x="5965918" y="1470118"/>
            <a:ext cx="1219200" cy="10668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" idx="5"/>
            <a:endCxn id="8" idx="1"/>
          </p:cNvCxnSpPr>
          <p:nvPr/>
        </p:nvCxnSpPr>
        <p:spPr>
          <a:xfrm rot="16200000" flipH="1">
            <a:off x="6819900" y="647700"/>
            <a:ext cx="1263836" cy="271163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" idx="4"/>
            <a:endCxn id="9" idx="6"/>
          </p:cNvCxnSpPr>
          <p:nvPr/>
        </p:nvCxnSpPr>
        <p:spPr>
          <a:xfrm rot="5400000">
            <a:off x="2384518" y="2841718"/>
            <a:ext cx="838200" cy="6858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" idx="4"/>
            <a:endCxn id="13" idx="0"/>
          </p:cNvCxnSpPr>
          <p:nvPr/>
        </p:nvCxnSpPr>
        <p:spPr>
          <a:xfrm rot="5400000">
            <a:off x="2727418" y="3108418"/>
            <a:ext cx="7620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" idx="4"/>
            <a:endCxn id="21" idx="1"/>
          </p:cNvCxnSpPr>
          <p:nvPr/>
        </p:nvCxnSpPr>
        <p:spPr>
          <a:xfrm rot="16200000" flipH="1">
            <a:off x="2956018" y="2956018"/>
            <a:ext cx="784318" cy="4033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" idx="4"/>
            <a:endCxn id="11" idx="7"/>
          </p:cNvCxnSpPr>
          <p:nvPr/>
        </p:nvCxnSpPr>
        <p:spPr>
          <a:xfrm rot="5400000">
            <a:off x="4229100" y="2879818"/>
            <a:ext cx="784318" cy="555718"/>
          </a:xfrm>
          <a:prstGeom prst="line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" idx="4"/>
            <a:endCxn id="15" idx="0"/>
          </p:cNvCxnSpPr>
          <p:nvPr/>
        </p:nvCxnSpPr>
        <p:spPr>
          <a:xfrm rot="16200000" flipH="1">
            <a:off x="4556218" y="3108418"/>
            <a:ext cx="7620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7" idx="4"/>
            <a:endCxn id="23" idx="1"/>
          </p:cNvCxnSpPr>
          <p:nvPr/>
        </p:nvCxnSpPr>
        <p:spPr>
          <a:xfrm rot="16200000" flipH="1">
            <a:off x="4784818" y="2879818"/>
            <a:ext cx="784318" cy="5557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" idx="4"/>
            <a:endCxn id="10" idx="7"/>
          </p:cNvCxnSpPr>
          <p:nvPr/>
        </p:nvCxnSpPr>
        <p:spPr>
          <a:xfrm rot="5400000">
            <a:off x="6400800" y="2841718"/>
            <a:ext cx="784318" cy="6319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" idx="4"/>
            <a:endCxn id="14" idx="0"/>
          </p:cNvCxnSpPr>
          <p:nvPr/>
        </p:nvCxnSpPr>
        <p:spPr>
          <a:xfrm rot="5400000">
            <a:off x="6727918" y="3146518"/>
            <a:ext cx="762000" cy="158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" idx="4"/>
            <a:endCxn id="22" idx="1"/>
          </p:cNvCxnSpPr>
          <p:nvPr/>
        </p:nvCxnSpPr>
        <p:spPr>
          <a:xfrm rot="16200000" flipH="1">
            <a:off x="6956518" y="2917918"/>
            <a:ext cx="784318" cy="4795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" idx="4"/>
            <a:endCxn id="12" idx="7"/>
          </p:cNvCxnSpPr>
          <p:nvPr/>
        </p:nvCxnSpPr>
        <p:spPr>
          <a:xfrm rot="5400000">
            <a:off x="8267700" y="2956018"/>
            <a:ext cx="784318" cy="4033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" idx="4"/>
            <a:endCxn id="16" idx="0"/>
          </p:cNvCxnSpPr>
          <p:nvPr/>
        </p:nvCxnSpPr>
        <p:spPr>
          <a:xfrm rot="16200000" flipH="1">
            <a:off x="8594818" y="3032218"/>
            <a:ext cx="7620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" idx="4"/>
            <a:endCxn id="24" idx="0"/>
          </p:cNvCxnSpPr>
          <p:nvPr/>
        </p:nvCxnSpPr>
        <p:spPr>
          <a:xfrm rot="16200000" flipH="1">
            <a:off x="8861518" y="2765518"/>
            <a:ext cx="762000" cy="7620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" idx="4"/>
            <a:endCxn id="25" idx="0"/>
          </p:cNvCxnSpPr>
          <p:nvPr/>
        </p:nvCxnSpPr>
        <p:spPr>
          <a:xfrm rot="5400000">
            <a:off x="1965418" y="3870418"/>
            <a:ext cx="6096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" idx="4"/>
            <a:endCxn id="37" idx="0"/>
          </p:cNvCxnSpPr>
          <p:nvPr/>
        </p:nvCxnSpPr>
        <p:spPr>
          <a:xfrm rot="16200000" flipH="1">
            <a:off x="21178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3" idx="4"/>
            <a:endCxn id="29" idx="0"/>
          </p:cNvCxnSpPr>
          <p:nvPr/>
        </p:nvCxnSpPr>
        <p:spPr>
          <a:xfrm rot="5400000">
            <a:off x="2651218" y="3870418"/>
            <a:ext cx="6096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3" idx="4"/>
            <a:endCxn id="41" idx="0"/>
          </p:cNvCxnSpPr>
          <p:nvPr/>
        </p:nvCxnSpPr>
        <p:spPr>
          <a:xfrm rot="5400000">
            <a:off x="2765518" y="3984718"/>
            <a:ext cx="609600" cy="158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1" idx="4"/>
            <a:endCxn id="33" idx="0"/>
          </p:cNvCxnSpPr>
          <p:nvPr/>
        </p:nvCxnSpPr>
        <p:spPr>
          <a:xfrm rot="5400000">
            <a:off x="3222718" y="3908518"/>
            <a:ext cx="609600" cy="1524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21" idx="4"/>
            <a:endCxn id="45" idx="0"/>
          </p:cNvCxnSpPr>
          <p:nvPr/>
        </p:nvCxnSpPr>
        <p:spPr>
          <a:xfrm rot="16200000" flipH="1">
            <a:off x="33370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" idx="4"/>
            <a:endCxn id="27" idx="0"/>
          </p:cNvCxnSpPr>
          <p:nvPr/>
        </p:nvCxnSpPr>
        <p:spPr>
          <a:xfrm rot="5400000">
            <a:off x="3908518" y="3908518"/>
            <a:ext cx="609600" cy="152400"/>
          </a:xfrm>
          <a:prstGeom prst="line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1" idx="4"/>
            <a:endCxn id="39" idx="0"/>
          </p:cNvCxnSpPr>
          <p:nvPr/>
        </p:nvCxnSpPr>
        <p:spPr>
          <a:xfrm rot="16200000" flipH="1">
            <a:off x="40228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5" idx="4"/>
            <a:endCxn id="31" idx="0"/>
          </p:cNvCxnSpPr>
          <p:nvPr/>
        </p:nvCxnSpPr>
        <p:spPr>
          <a:xfrm rot="5400000">
            <a:off x="4556218" y="3870418"/>
            <a:ext cx="6096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5" idx="4"/>
            <a:endCxn id="43" idx="0"/>
          </p:cNvCxnSpPr>
          <p:nvPr/>
        </p:nvCxnSpPr>
        <p:spPr>
          <a:xfrm rot="5400000">
            <a:off x="4670518" y="3984718"/>
            <a:ext cx="609600" cy="158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23" idx="4"/>
            <a:endCxn id="35" idx="0"/>
          </p:cNvCxnSpPr>
          <p:nvPr/>
        </p:nvCxnSpPr>
        <p:spPr>
          <a:xfrm rot="5400000">
            <a:off x="5127718" y="3908518"/>
            <a:ext cx="609600" cy="1524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3" idx="4"/>
            <a:endCxn id="47" idx="0"/>
          </p:cNvCxnSpPr>
          <p:nvPr/>
        </p:nvCxnSpPr>
        <p:spPr>
          <a:xfrm rot="16200000" flipH="1">
            <a:off x="52420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0" idx="4"/>
            <a:endCxn id="38" idx="0"/>
          </p:cNvCxnSpPr>
          <p:nvPr/>
        </p:nvCxnSpPr>
        <p:spPr>
          <a:xfrm rot="16200000" flipH="1">
            <a:off x="61564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0" idx="4"/>
            <a:endCxn id="26" idx="7"/>
          </p:cNvCxnSpPr>
          <p:nvPr/>
        </p:nvCxnSpPr>
        <p:spPr>
          <a:xfrm rot="5400000">
            <a:off x="6019800" y="3908518"/>
            <a:ext cx="631918" cy="1747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4" idx="4"/>
            <a:endCxn id="42" idx="0"/>
          </p:cNvCxnSpPr>
          <p:nvPr/>
        </p:nvCxnSpPr>
        <p:spPr>
          <a:xfrm rot="5400000">
            <a:off x="6804118" y="3984718"/>
            <a:ext cx="609600" cy="158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4" idx="4"/>
            <a:endCxn id="30" idx="0"/>
          </p:cNvCxnSpPr>
          <p:nvPr/>
        </p:nvCxnSpPr>
        <p:spPr>
          <a:xfrm rot="5400000">
            <a:off x="6689818" y="3870418"/>
            <a:ext cx="6096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22" idx="4"/>
            <a:endCxn id="46" idx="0"/>
          </p:cNvCxnSpPr>
          <p:nvPr/>
        </p:nvCxnSpPr>
        <p:spPr>
          <a:xfrm rot="16200000" flipH="1">
            <a:off x="73756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22" idx="4"/>
            <a:endCxn id="34" idx="7"/>
          </p:cNvCxnSpPr>
          <p:nvPr/>
        </p:nvCxnSpPr>
        <p:spPr>
          <a:xfrm rot="5400000">
            <a:off x="7277100" y="3946618"/>
            <a:ext cx="631918" cy="985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2" idx="3"/>
            <a:endCxn id="40" idx="0"/>
          </p:cNvCxnSpPr>
          <p:nvPr/>
        </p:nvCxnSpPr>
        <p:spPr>
          <a:xfrm rot="16200000" flipH="1">
            <a:off x="8099518" y="3908518"/>
            <a:ext cx="631918" cy="130082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2" idx="3"/>
            <a:endCxn id="28" idx="0"/>
          </p:cNvCxnSpPr>
          <p:nvPr/>
        </p:nvCxnSpPr>
        <p:spPr>
          <a:xfrm rot="5400000">
            <a:off x="7947118" y="3886200"/>
            <a:ext cx="631918" cy="1747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6" idx="4"/>
            <a:endCxn id="44" idx="0"/>
          </p:cNvCxnSpPr>
          <p:nvPr/>
        </p:nvCxnSpPr>
        <p:spPr>
          <a:xfrm rot="5400000">
            <a:off x="8785318" y="3984718"/>
            <a:ext cx="609600" cy="158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6" idx="4"/>
            <a:endCxn id="32" idx="0"/>
          </p:cNvCxnSpPr>
          <p:nvPr/>
        </p:nvCxnSpPr>
        <p:spPr>
          <a:xfrm rot="5400000">
            <a:off x="8671018" y="3870418"/>
            <a:ext cx="6096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24" idx="4"/>
            <a:endCxn id="48" idx="0"/>
          </p:cNvCxnSpPr>
          <p:nvPr/>
        </p:nvCxnSpPr>
        <p:spPr>
          <a:xfrm rot="16200000" flipH="1">
            <a:off x="9356818" y="3946618"/>
            <a:ext cx="609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24" idx="4"/>
            <a:endCxn id="36" idx="0"/>
          </p:cNvCxnSpPr>
          <p:nvPr/>
        </p:nvCxnSpPr>
        <p:spPr>
          <a:xfrm rot="5400000">
            <a:off x="9242518" y="3908518"/>
            <a:ext cx="609600" cy="1524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Oval 177"/>
          <p:cNvSpPr/>
          <p:nvPr/>
        </p:nvSpPr>
        <p:spPr>
          <a:xfrm>
            <a:off x="5943600" y="2365248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6096000" y="2365248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6248400" y="2365248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086600" y="2249424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239000" y="2212848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7391400" y="2133600"/>
            <a:ext cx="36576" cy="3657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2590800" y="5269468"/>
            <a:ext cx="713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Theorem: </a:t>
            </a:r>
            <a:r>
              <a:rPr lang="en-US" dirty="0"/>
              <a:t>k-stage boosted-sampling is a 2k-approximation for Steiner tree.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362200" y="609600"/>
            <a:ext cx="7104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Say, the cost of every edge increases by a factor of 2 at every stage.</a:t>
            </a:r>
          </a:p>
        </p:txBody>
      </p:sp>
    </p:spTree>
    <p:extLst>
      <p:ext uri="{BB962C8B-B14F-4D97-AF65-F5344CB8AC3E}">
        <p14:creationId xmlns:p14="http://schemas.microsoft.com/office/powerpoint/2010/main" val="215289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other directions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to consider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Most ideas apply to covering problems like Steiner tree, Vertex cover, Set cover, facility location, some flow and cut problems…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Stochastic inventory control problems</a:t>
            </a:r>
          </a:p>
          <a:p>
            <a:pPr lvl="1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[Levi Pal Roundy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</a:rPr>
              <a:t>Shmoys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] </a:t>
            </a:r>
            <a:r>
              <a:rPr lang="en-US" sz="1800" dirty="0"/>
              <a:t>use cost-balancing ideas to get </a:t>
            </a:r>
            <a:br>
              <a:rPr lang="en-US" sz="1800" dirty="0"/>
            </a:br>
            <a:r>
              <a:rPr lang="en-US" sz="1800" dirty="0"/>
              <a:t>constant-factor approximations</a:t>
            </a:r>
            <a:r>
              <a:rPr lang="en-US" sz="1800" dirty="0" smtClean="0"/>
              <a:t>.</a:t>
            </a:r>
            <a:endParaRPr lang="en-US" sz="1600" dirty="0"/>
          </a:p>
          <a:p>
            <a:r>
              <a:rPr lang="en-US" sz="2000" dirty="0">
                <a:solidFill>
                  <a:srgbClr val="0070C0"/>
                </a:solidFill>
              </a:rPr>
              <a:t>Stochastic matching problems</a:t>
            </a:r>
          </a:p>
          <a:p>
            <a:pPr lvl="1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</a:rPr>
              <a:t>Katriel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Kenyon-Mathieu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</a:rPr>
              <a:t>Upfal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] </a:t>
            </a:r>
            <a:r>
              <a:rPr lang="en-US" sz="1800" dirty="0"/>
              <a:t>study two-stage stochastic versions of </a:t>
            </a:r>
            <a:br>
              <a:rPr lang="en-US" sz="1800" dirty="0"/>
            </a:br>
            <a:r>
              <a:rPr lang="en-US" sz="1800" dirty="0"/>
              <a:t>matching problems, many hardness results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2000" dirty="0">
                <a:solidFill>
                  <a:srgbClr val="0070C0"/>
                </a:solidFill>
              </a:rPr>
              <a:t>Stochastic and Robust p-median-type problems</a:t>
            </a:r>
          </a:p>
          <a:p>
            <a:pPr lvl="1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[Anthony Goyal Gupta Nagarajan] </a:t>
            </a:r>
            <a:r>
              <a:rPr lang="en-US" sz="1800" dirty="0"/>
              <a:t>give poly-log approximations </a:t>
            </a:r>
            <a:br>
              <a:rPr lang="en-US" sz="1800" dirty="0"/>
            </a:br>
            <a:r>
              <a:rPr lang="en-US" sz="1800" dirty="0"/>
              <a:t>for many p-median type problems</a:t>
            </a:r>
            <a:r>
              <a:rPr lang="en-US" sz="1800" dirty="0" smtClean="0"/>
              <a:t>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Demand-robust models</a:t>
            </a:r>
            <a:endParaRPr lang="en-US" sz="2000" dirty="0">
              <a:solidFill>
                <a:srgbClr val="0070C0"/>
              </a:solidFill>
            </a:endParaRPr>
          </a:p>
          <a:p>
            <a:pPr lvl="1">
              <a:buNone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</a:rPr>
              <a:t>Dhamdhere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Goyal Ravi Singh][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</a:rPr>
              <a:t>Khandekar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</a:rPr>
              <a:t>Kortsarz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Salavatipour] </a:t>
            </a:r>
            <a:r>
              <a:rPr lang="en-US" sz="1800" dirty="0" smtClean="0"/>
              <a:t>consider max over second-stages.</a:t>
            </a:r>
          </a:p>
          <a:p>
            <a:pPr lvl="1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</a:rPr>
              <a:t>Feige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Jain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</a:rPr>
              <a:t>Mahdian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</a:rPr>
              <a:t>Mirrokni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] [G. Nagarajan Ravi][G. Nagarajan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</a:rPr>
              <a:t>Vazirani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] </a:t>
            </a:r>
            <a:r>
              <a:rPr lang="en-US" sz="1800" dirty="0" smtClean="0"/>
              <a:t>exponentially many scenarios.</a:t>
            </a:r>
            <a:endParaRPr lang="en-US" sz="1800" dirty="0"/>
          </a:p>
          <a:p>
            <a:pPr lvl="1">
              <a:buNone/>
            </a:pPr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11775"/>
            <a:ext cx="107061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For </a:t>
            </a:r>
            <a:r>
              <a:rPr lang="en-US" sz="2000" dirty="0"/>
              <a:t>stochastic problems: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want to avoid competitive analysis as much as possible.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C00000"/>
                </a:solidFill>
              </a:rPr>
              <a:t>want efficient algorithms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7030A0"/>
                </a:solidFill>
              </a:rPr>
              <a:t>want provable guarantees on performance</a:t>
            </a:r>
          </a:p>
          <a:p>
            <a:pPr marL="457200" indent="-457200"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457200" indent="-45720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So the </a:t>
            </a:r>
            <a:r>
              <a:rPr lang="en-US" sz="2000" dirty="0">
                <a:solidFill>
                  <a:srgbClr val="C00000"/>
                </a:solidFill>
              </a:rPr>
              <a:t>framework is that of approximation algorithms</a:t>
            </a:r>
          </a:p>
          <a:p>
            <a:pPr marL="457200" indent="-457200">
              <a:buNone/>
            </a:pPr>
            <a:r>
              <a:rPr lang="en-US" sz="2000" dirty="0">
                <a:solidFill>
                  <a:srgbClr val="C00000"/>
                </a:solidFill>
              </a:rPr>
              <a:t>	our </a:t>
            </a:r>
            <a:r>
              <a:rPr lang="en-US" sz="2000" b="1" dirty="0">
                <a:solidFill>
                  <a:srgbClr val="C00000"/>
                </a:solidFill>
              </a:rPr>
              <a:t>E</a:t>
            </a:r>
            <a:r>
              <a:rPr lang="en-US" sz="2000" dirty="0">
                <a:solidFill>
                  <a:srgbClr val="C00000"/>
                </a:solidFill>
              </a:rPr>
              <a:t>[ performance ]	vs.	</a:t>
            </a:r>
            <a:r>
              <a:rPr lang="en-US" sz="2000" b="1" dirty="0">
                <a:solidFill>
                  <a:srgbClr val="C00000"/>
                </a:solidFill>
              </a:rPr>
              <a:t>E</a:t>
            </a:r>
            <a:r>
              <a:rPr lang="en-US" sz="2000" dirty="0">
                <a:solidFill>
                  <a:srgbClr val="C00000"/>
                </a:solidFill>
              </a:rPr>
              <a:t>[ performance of optimal algorithm ]</a:t>
            </a:r>
          </a:p>
          <a:p>
            <a:pPr marL="457200" indent="-457200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457200" lvl="1" indent="-457200">
              <a:buNone/>
            </a:pPr>
            <a:r>
              <a:rPr lang="en-US" sz="2000" dirty="0">
                <a:solidFill>
                  <a:srgbClr val="002060"/>
                </a:solidFill>
              </a:rPr>
              <a:t>We want algorithms that work for general distributions</a:t>
            </a:r>
          </a:p>
          <a:p>
            <a:pPr marL="457200" lvl="1" indent="-457200">
              <a:buNone/>
            </a:pPr>
            <a:r>
              <a:rPr lang="en-US" sz="2000" dirty="0">
                <a:solidFill>
                  <a:srgbClr val="00B050"/>
                </a:solidFill>
              </a:rPr>
              <a:t>	 Don’t want to rely on distributions being “nice”, when possible.</a:t>
            </a:r>
          </a:p>
          <a:p>
            <a:pPr marL="457200" indent="-457200">
              <a:buNone/>
            </a:pP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(Sometimes</a:t>
            </a:r>
            <a:r>
              <a:rPr lang="en-US" sz="2000" dirty="0">
                <a:solidFill>
                  <a:srgbClr val="FF0000"/>
                </a:solidFill>
              </a:rPr>
              <a:t>, life is too difficult without </a:t>
            </a:r>
            <a:r>
              <a:rPr lang="en-US" sz="2000" dirty="0" smtClean="0">
                <a:solidFill>
                  <a:srgbClr val="FF0000"/>
                </a:solidFill>
              </a:rPr>
              <a:t>assumptions: e.g., product distributions.)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2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Sample complexity</a:t>
            </a:r>
          </a:p>
          <a:p>
            <a:pPr lvl="1">
              <a:buNone/>
            </a:pPr>
            <a:r>
              <a:rPr lang="en-US" sz="2000" dirty="0"/>
              <a:t>If each new sample incurs a cost, how to minimize the total cost?</a:t>
            </a:r>
          </a:p>
          <a:p>
            <a:pPr lvl="1">
              <a:buNone/>
            </a:pPr>
            <a:r>
              <a:rPr lang="en-US" sz="2000" dirty="0"/>
              <a:t>What is the tradeoff between sampling and approximation</a:t>
            </a:r>
          </a:p>
          <a:p>
            <a:pPr lvl="1">
              <a:buNone/>
            </a:pPr>
            <a:r>
              <a:rPr lang="en-US" sz="2000" dirty="0"/>
              <a:t>Connections to active learning, and self-improving algorithms</a:t>
            </a:r>
          </a:p>
          <a:p>
            <a:pPr lvl="1">
              <a:buNone/>
            </a:pPr>
            <a:endParaRPr lang="en-US" sz="1800" dirty="0"/>
          </a:p>
          <a:p>
            <a:r>
              <a:rPr lang="en-US" dirty="0">
                <a:solidFill>
                  <a:srgbClr val="0070C0"/>
                </a:solidFill>
              </a:rPr>
              <a:t>Life between expectation (stochastic) and worst-case (robust)</a:t>
            </a:r>
          </a:p>
          <a:p>
            <a:pPr lvl="1">
              <a:buNone/>
            </a:pPr>
            <a:r>
              <a:rPr lang="en-US" sz="2000" dirty="0" smtClean="0"/>
              <a:t>“Chance-constrained optimization” </a:t>
            </a:r>
            <a:endParaRPr lang="en-US" sz="2000" dirty="0"/>
          </a:p>
          <a:p>
            <a:pPr lvl="1">
              <a:buNone/>
            </a:pPr>
            <a:r>
              <a:rPr lang="en-US" sz="2000" dirty="0"/>
              <a:t>What if the adversary is allowed to make small (adversarial) changes to the random instances? (Semi-random models)</a:t>
            </a:r>
          </a:p>
          <a:p>
            <a:pPr lvl="1">
              <a:buNone/>
            </a:pPr>
            <a:r>
              <a:rPr lang="en-US" sz="2000" dirty="0"/>
              <a:t>“Preprocessing” models: can do even exponential work in the first stage, but store poly-space, and then do poly-time in subsequent </a:t>
            </a:r>
            <a:r>
              <a:rPr lang="en-US" sz="2000" dirty="0" smtClean="0"/>
              <a:t>stages.</a:t>
            </a:r>
          </a:p>
          <a:p>
            <a:pPr lvl="1"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Lower bounds?</a:t>
            </a:r>
          </a:p>
          <a:p>
            <a:pPr marL="457200" lvl="1" indent="0">
              <a:buNone/>
            </a:pPr>
            <a:r>
              <a:rPr lang="en-US" sz="2000" dirty="0"/>
              <a:t>L</a:t>
            </a:r>
            <a:r>
              <a:rPr lang="en-US" sz="2000" dirty="0" smtClean="0"/>
              <a:t>ower bounds for exact solutions (often PSPACE hard), only few for approximation </a:t>
            </a:r>
            <a:r>
              <a:rPr lang="en-US" sz="2000" dirty="0" err="1" smtClean="0"/>
              <a:t>algos</a:t>
            </a:r>
            <a:r>
              <a:rPr lang="en-US" sz="2000" dirty="0" smtClean="0"/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citations</a:t>
            </a:r>
            <a:r>
              <a:rPr lang="en-US" sz="2800" dirty="0"/>
              <a:t>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5110"/>
            <a:ext cx="99425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Scheduling with stochastic data</a:t>
            </a:r>
          </a:p>
          <a:p>
            <a:pPr lvl="1"/>
            <a:r>
              <a:rPr lang="en-US" sz="1800" dirty="0"/>
              <a:t>Substantial work </a:t>
            </a:r>
            <a:r>
              <a:rPr lang="en-US" sz="1800" dirty="0">
                <a:solidFill>
                  <a:srgbClr val="E16C1D"/>
                </a:solidFill>
              </a:rPr>
              <a:t>[</a:t>
            </a:r>
            <a:r>
              <a:rPr lang="en-US" sz="1800" dirty="0" err="1">
                <a:solidFill>
                  <a:srgbClr val="E16C1D"/>
                </a:solidFill>
              </a:rPr>
              <a:t>Pinedo</a:t>
            </a:r>
            <a:r>
              <a:rPr lang="en-US" sz="1800" dirty="0">
                <a:solidFill>
                  <a:srgbClr val="E16C1D"/>
                </a:solidFill>
              </a:rPr>
              <a:t> ’95]</a:t>
            </a:r>
          </a:p>
          <a:p>
            <a:pPr lvl="1"/>
            <a:r>
              <a:rPr lang="en-US" sz="1800" dirty="0"/>
              <a:t>Also on approximation </a:t>
            </a:r>
            <a:r>
              <a:rPr lang="en-US" sz="1800" dirty="0" smtClean="0"/>
              <a:t>algorithms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dirty="0">
                <a:solidFill>
                  <a:srgbClr val="E16C1D"/>
                </a:solidFill>
              </a:rPr>
              <a:t>[</a:t>
            </a:r>
            <a:r>
              <a:rPr lang="en-US" sz="1800" dirty="0" err="1">
                <a:solidFill>
                  <a:srgbClr val="E16C1D"/>
                </a:solidFill>
              </a:rPr>
              <a:t>Möhring</a:t>
            </a:r>
            <a:r>
              <a:rPr lang="en-US" sz="1800" dirty="0">
                <a:solidFill>
                  <a:srgbClr val="E16C1D"/>
                </a:solidFill>
              </a:rPr>
              <a:t> Schulz </a:t>
            </a:r>
            <a:r>
              <a:rPr lang="en-US" sz="1800" dirty="0" err="1">
                <a:solidFill>
                  <a:srgbClr val="E16C1D"/>
                </a:solidFill>
              </a:rPr>
              <a:t>Uetz</a:t>
            </a:r>
            <a:r>
              <a:rPr lang="en-US" sz="1800" dirty="0">
                <a:solidFill>
                  <a:srgbClr val="E16C1D"/>
                </a:solidFill>
              </a:rPr>
              <a:t>, </a:t>
            </a:r>
            <a:r>
              <a:rPr lang="en-US" sz="1800" dirty="0" err="1">
                <a:solidFill>
                  <a:srgbClr val="E16C1D"/>
                </a:solidFill>
              </a:rPr>
              <a:t>Skutella</a:t>
            </a:r>
            <a:r>
              <a:rPr lang="en-US" sz="1800" dirty="0">
                <a:solidFill>
                  <a:srgbClr val="E16C1D"/>
                </a:solidFill>
              </a:rPr>
              <a:t> &amp; </a:t>
            </a:r>
            <a:r>
              <a:rPr lang="en-US" sz="1800" dirty="0" err="1">
                <a:solidFill>
                  <a:srgbClr val="E16C1D"/>
                </a:solidFill>
              </a:rPr>
              <a:t>Uetz</a:t>
            </a:r>
            <a:r>
              <a:rPr lang="en-US" sz="1800" dirty="0">
                <a:solidFill>
                  <a:srgbClr val="E16C1D"/>
                </a:solidFill>
              </a:rPr>
              <a:t>, </a:t>
            </a:r>
            <a:r>
              <a:rPr lang="en-US" sz="1800" dirty="0" err="1">
                <a:solidFill>
                  <a:srgbClr val="E16C1D"/>
                </a:solidFill>
              </a:rPr>
              <a:t>Scharbrodt</a:t>
            </a:r>
            <a:r>
              <a:rPr lang="en-US" sz="1800" dirty="0">
                <a:solidFill>
                  <a:srgbClr val="E16C1D"/>
                </a:solidFill>
              </a:rPr>
              <a:t> et al, Souza &amp; Steger</a:t>
            </a:r>
            <a:r>
              <a:rPr lang="en-US" sz="1800" dirty="0" smtClean="0">
                <a:solidFill>
                  <a:srgbClr val="E16C1D"/>
                </a:solidFill>
              </a:rPr>
              <a:t>,…]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Approximation </a:t>
            </a:r>
            <a:r>
              <a:rPr lang="en-US" b="1" dirty="0" smtClean="0">
                <a:solidFill>
                  <a:srgbClr val="0070C0"/>
                </a:solidFill>
              </a:rPr>
              <a:t>Algorithms for Combinatorial Optimization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sz="1800" dirty="0"/>
              <a:t>Resource provisioning using LP rounding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dirty="0">
                <a:solidFill>
                  <a:srgbClr val="E16C1D"/>
                </a:solidFill>
              </a:rPr>
              <a:t>[Dye </a:t>
            </a:r>
            <a:r>
              <a:rPr lang="en-US" sz="1800" dirty="0" err="1">
                <a:solidFill>
                  <a:srgbClr val="E16C1D"/>
                </a:solidFill>
              </a:rPr>
              <a:t>Stougie</a:t>
            </a:r>
            <a:r>
              <a:rPr lang="en-US" sz="1800" dirty="0">
                <a:solidFill>
                  <a:srgbClr val="E16C1D"/>
                </a:solidFill>
              </a:rPr>
              <a:t> </a:t>
            </a:r>
            <a:r>
              <a:rPr lang="en-US" sz="1800" dirty="0" err="1">
                <a:solidFill>
                  <a:srgbClr val="E16C1D"/>
                </a:solidFill>
              </a:rPr>
              <a:t>Tomasgard</a:t>
            </a:r>
            <a:r>
              <a:rPr lang="en-US" sz="1800" dirty="0">
                <a:solidFill>
                  <a:srgbClr val="E16C1D"/>
                </a:solidFill>
              </a:rPr>
              <a:t>; Nav. Res. </a:t>
            </a:r>
            <a:r>
              <a:rPr lang="en-US" sz="1800" dirty="0" err="1">
                <a:solidFill>
                  <a:srgbClr val="E16C1D"/>
                </a:solidFill>
              </a:rPr>
              <a:t>Qtrly</a:t>
            </a:r>
            <a:r>
              <a:rPr lang="en-US" sz="1800" dirty="0">
                <a:solidFill>
                  <a:srgbClr val="E16C1D"/>
                </a:solidFill>
              </a:rPr>
              <a:t> ’03]</a:t>
            </a:r>
          </a:p>
          <a:p>
            <a:pPr lvl="1"/>
            <a:r>
              <a:rPr lang="en-US" sz="1800" dirty="0"/>
              <a:t>Approximation for Steiner tree, facility location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dirty="0">
                <a:solidFill>
                  <a:srgbClr val="E16C1D"/>
                </a:solidFill>
              </a:rPr>
              <a:t>[</a:t>
            </a:r>
            <a:r>
              <a:rPr lang="en-US" sz="1800" dirty="0" err="1">
                <a:solidFill>
                  <a:srgbClr val="E16C1D"/>
                </a:solidFill>
              </a:rPr>
              <a:t>Immorlica</a:t>
            </a:r>
            <a:r>
              <a:rPr lang="en-US" sz="1800" dirty="0">
                <a:solidFill>
                  <a:srgbClr val="E16C1D"/>
                </a:solidFill>
              </a:rPr>
              <a:t> </a:t>
            </a:r>
            <a:r>
              <a:rPr lang="en-US" sz="1800" dirty="0" err="1">
                <a:solidFill>
                  <a:srgbClr val="E16C1D"/>
                </a:solidFill>
              </a:rPr>
              <a:t>Karger</a:t>
            </a:r>
            <a:r>
              <a:rPr lang="en-US" sz="1800" dirty="0">
                <a:solidFill>
                  <a:srgbClr val="E16C1D"/>
                </a:solidFill>
              </a:rPr>
              <a:t> </a:t>
            </a:r>
            <a:r>
              <a:rPr lang="en-US" sz="1800" dirty="0" err="1">
                <a:solidFill>
                  <a:srgbClr val="E16C1D"/>
                </a:solidFill>
              </a:rPr>
              <a:t>Minkoff</a:t>
            </a:r>
            <a:r>
              <a:rPr lang="en-US" sz="1800" dirty="0">
                <a:solidFill>
                  <a:srgbClr val="E16C1D"/>
                </a:solidFill>
              </a:rPr>
              <a:t> </a:t>
            </a:r>
            <a:r>
              <a:rPr lang="en-US" sz="1800" dirty="0" err="1">
                <a:solidFill>
                  <a:srgbClr val="E16C1D"/>
                </a:solidFill>
              </a:rPr>
              <a:t>Mirrokni</a:t>
            </a:r>
            <a:r>
              <a:rPr lang="en-US" sz="1800" dirty="0">
                <a:solidFill>
                  <a:srgbClr val="E16C1D"/>
                </a:solidFill>
              </a:rPr>
              <a:t> SODA ’04</a:t>
            </a:r>
            <a:r>
              <a:rPr lang="en-US" sz="1800" dirty="0" smtClean="0">
                <a:solidFill>
                  <a:srgbClr val="E16C1D"/>
                </a:solidFill>
              </a:rPr>
              <a:t>]</a:t>
            </a:r>
            <a:endParaRPr lang="en-US" sz="1800" dirty="0">
              <a:solidFill>
                <a:srgbClr val="7030A0"/>
              </a:solidFill>
            </a:endParaRPr>
          </a:p>
          <a:p>
            <a:pPr lvl="1"/>
            <a:r>
              <a:rPr lang="en-US" sz="1800" dirty="0"/>
              <a:t>Facility location, vertex cover, etc using LP rounding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dirty="0">
                <a:solidFill>
                  <a:srgbClr val="E16C1D"/>
                </a:solidFill>
              </a:rPr>
              <a:t>[Ravi </a:t>
            </a:r>
            <a:r>
              <a:rPr lang="en-US" sz="1800" dirty="0" err="1">
                <a:solidFill>
                  <a:srgbClr val="E16C1D"/>
                </a:solidFill>
              </a:rPr>
              <a:t>Sinha</a:t>
            </a:r>
            <a:r>
              <a:rPr lang="en-US" sz="1800" dirty="0">
                <a:solidFill>
                  <a:srgbClr val="E16C1D"/>
                </a:solidFill>
              </a:rPr>
              <a:t> IPCO ’04] </a:t>
            </a:r>
            <a:r>
              <a:rPr lang="en-US" sz="1800" dirty="0">
                <a:solidFill>
                  <a:srgbClr val="7030A0"/>
                </a:solidFill>
              </a:rPr>
              <a:t>← vertex cover example from this one</a:t>
            </a:r>
          </a:p>
          <a:p>
            <a:pPr lvl="1">
              <a:buNone/>
            </a:pPr>
            <a:endParaRPr lang="en-US" sz="1800" dirty="0">
              <a:solidFill>
                <a:srgbClr val="E16C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5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citations</a:t>
            </a:r>
            <a:r>
              <a:rPr lang="en-US" sz="2400" dirty="0" smtClean="0"/>
              <a:t>(2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7168" y="1765110"/>
            <a:ext cx="8866632" cy="4525963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342900" lvl="1" indent="-342900">
              <a:buNone/>
            </a:pPr>
            <a:r>
              <a:rPr lang="en-US" sz="2000" dirty="0">
                <a:solidFill>
                  <a:srgbClr val="C00000"/>
                </a:solidFill>
              </a:rPr>
              <a:t>the linear programming approach:</a:t>
            </a:r>
          </a:p>
          <a:p>
            <a:pPr marL="342900" lvl="1" indent="-342900">
              <a:buNone/>
            </a:pPr>
            <a:r>
              <a:rPr lang="en-US" sz="2000" dirty="0">
                <a:solidFill>
                  <a:srgbClr val="E16C1D"/>
                </a:solidFill>
              </a:rPr>
              <a:t>	</a:t>
            </a:r>
            <a:r>
              <a:rPr lang="en-US" sz="2000" dirty="0"/>
              <a:t>two stage problems (ES)	</a:t>
            </a:r>
            <a:r>
              <a:rPr lang="en-US" sz="1600" dirty="0">
                <a:solidFill>
                  <a:srgbClr val="E16C1D"/>
                </a:solidFill>
              </a:rPr>
              <a:t>[Ravi </a:t>
            </a:r>
            <a:r>
              <a:rPr lang="en-US" sz="1600" dirty="0" err="1">
                <a:solidFill>
                  <a:srgbClr val="E16C1D"/>
                </a:solidFill>
              </a:rPr>
              <a:t>Sinha</a:t>
            </a:r>
            <a:r>
              <a:rPr lang="en-US" sz="1600" dirty="0">
                <a:solidFill>
                  <a:srgbClr val="E16C1D"/>
                </a:solidFill>
              </a:rPr>
              <a:t> IPCO ’04] </a:t>
            </a:r>
            <a:endParaRPr lang="en-US" sz="2000" dirty="0">
              <a:solidFill>
                <a:srgbClr val="E16C1D"/>
              </a:solidFill>
            </a:endParaRPr>
          </a:p>
          <a:p>
            <a:pPr marL="342900" lvl="1" indent="-342900">
              <a:buNone/>
            </a:pPr>
            <a:r>
              <a:rPr lang="en-US" sz="2000" dirty="0">
                <a:solidFill>
                  <a:srgbClr val="E16C1D"/>
                </a:solidFill>
              </a:rPr>
              <a:t>		</a:t>
            </a:r>
            <a:r>
              <a:rPr lang="en-US" sz="1800" dirty="0">
                <a:solidFill>
                  <a:srgbClr val="7030A0"/>
                </a:solidFill>
              </a:rPr>
              <a:t>vertex cover example from this one</a:t>
            </a:r>
            <a:endParaRPr lang="en-US" sz="2000" dirty="0">
              <a:solidFill>
                <a:srgbClr val="C00000"/>
              </a:solidFill>
            </a:endParaRPr>
          </a:p>
          <a:p>
            <a:pPr marL="342900" lvl="1" indent="-342900">
              <a:buNone/>
            </a:pPr>
            <a:r>
              <a:rPr lang="en-US" sz="2000" dirty="0"/>
              <a:t>	two stage problems (BB) 	</a:t>
            </a:r>
            <a:r>
              <a:rPr lang="en-US" sz="1600" dirty="0">
                <a:solidFill>
                  <a:srgbClr val="E16C1D"/>
                </a:solidFill>
              </a:rPr>
              <a:t>[</a:t>
            </a:r>
            <a:r>
              <a:rPr lang="en-US" sz="1600" dirty="0" err="1">
                <a:solidFill>
                  <a:srgbClr val="E16C1D"/>
                </a:solidFill>
              </a:rPr>
              <a:t>Shmoys</a:t>
            </a:r>
            <a:r>
              <a:rPr lang="en-US" sz="1600" dirty="0">
                <a:solidFill>
                  <a:srgbClr val="E16C1D"/>
                </a:solidFill>
              </a:rPr>
              <a:t> </a:t>
            </a:r>
            <a:r>
              <a:rPr lang="en-US" sz="1600" dirty="0" err="1">
                <a:solidFill>
                  <a:srgbClr val="E16C1D"/>
                </a:solidFill>
              </a:rPr>
              <a:t>Swamy</a:t>
            </a:r>
            <a:r>
              <a:rPr lang="en-US" sz="1600" dirty="0">
                <a:solidFill>
                  <a:srgbClr val="E16C1D"/>
                </a:solidFill>
              </a:rPr>
              <a:t>, FOCS ’04</a:t>
            </a:r>
            <a:r>
              <a:rPr lang="en-US" sz="1600" dirty="0" smtClean="0">
                <a:solidFill>
                  <a:srgbClr val="E16C1D"/>
                </a:solidFill>
              </a:rPr>
              <a:t>]</a:t>
            </a:r>
            <a:endParaRPr lang="en-US" sz="1800" dirty="0">
              <a:solidFill>
                <a:srgbClr val="E16C1D"/>
              </a:solidFill>
            </a:endParaRPr>
          </a:p>
          <a:p>
            <a:pPr marL="342900" lvl="1" indent="-342900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342900" lvl="1" indent="-342900">
              <a:buNone/>
            </a:pPr>
            <a:r>
              <a:rPr lang="en-US" sz="2000" dirty="0">
                <a:solidFill>
                  <a:srgbClr val="C00000"/>
                </a:solidFill>
              </a:rPr>
              <a:t>The combinatorial approach:</a:t>
            </a:r>
          </a:p>
          <a:p>
            <a:pPr marL="342900" lvl="1" indent="-342900">
              <a:buNone/>
            </a:pPr>
            <a:r>
              <a:rPr lang="en-US" sz="2000" dirty="0"/>
              <a:t>	two-stage problems 	</a:t>
            </a:r>
            <a:r>
              <a:rPr lang="en-US" sz="1900" dirty="0"/>
              <a:t>	</a:t>
            </a:r>
            <a:r>
              <a:rPr lang="en-US" sz="1600" dirty="0">
                <a:solidFill>
                  <a:srgbClr val="E16C1D"/>
                </a:solidFill>
              </a:rPr>
              <a:t>[Gupta Pal Ravi Sinha, STOC ’04</a:t>
            </a:r>
            <a:r>
              <a:rPr lang="en-US" sz="1600" dirty="0" smtClean="0">
                <a:solidFill>
                  <a:srgbClr val="E16C1D"/>
                </a:solidFill>
              </a:rPr>
              <a:t>]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2000" dirty="0">
                <a:solidFill>
                  <a:srgbClr val="E16C1D"/>
                </a:solidFill>
              </a:rPr>
              <a:t>	</a:t>
            </a:r>
            <a:r>
              <a:rPr lang="en-US" sz="1800" dirty="0" smtClean="0">
                <a:solidFill>
                  <a:srgbClr val="7030A0"/>
                </a:solidFill>
              </a:rPr>
              <a:t>Steiner tree example </a:t>
            </a:r>
            <a:r>
              <a:rPr lang="en-US" sz="1800" dirty="0">
                <a:solidFill>
                  <a:srgbClr val="7030A0"/>
                </a:solidFill>
              </a:rPr>
              <a:t>from this one</a:t>
            </a:r>
            <a:endParaRPr lang="en-US" sz="2000" dirty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E16C1D"/>
              </a:solidFill>
            </a:endParaRPr>
          </a:p>
          <a:p>
            <a:pPr marL="342900" lvl="1" indent="-34290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The sample average approach:</a:t>
            </a:r>
            <a:endParaRPr lang="en-US" sz="2000" dirty="0">
              <a:solidFill>
                <a:srgbClr val="C00000"/>
              </a:solidFill>
            </a:endParaRPr>
          </a:p>
          <a:p>
            <a:pPr marL="342900" lvl="1" indent="-342900">
              <a:buNone/>
            </a:pPr>
            <a:r>
              <a:rPr lang="en-US" sz="2000" dirty="0"/>
              <a:t>	two-stage problems 	</a:t>
            </a:r>
            <a:r>
              <a:rPr lang="en-US" sz="1900" dirty="0"/>
              <a:t>	</a:t>
            </a:r>
            <a:r>
              <a:rPr lang="en-US" sz="1600" dirty="0" smtClean="0">
                <a:solidFill>
                  <a:srgbClr val="E16C1D"/>
                </a:solidFill>
              </a:rPr>
              <a:t>[</a:t>
            </a:r>
            <a:r>
              <a:rPr lang="en-US" sz="1600" dirty="0" err="1" smtClean="0">
                <a:solidFill>
                  <a:srgbClr val="E16C1D"/>
                </a:solidFill>
              </a:rPr>
              <a:t>Kleywegt</a:t>
            </a:r>
            <a:r>
              <a:rPr lang="en-US" sz="1600" dirty="0" smtClean="0">
                <a:solidFill>
                  <a:srgbClr val="E16C1D"/>
                </a:solidFill>
              </a:rPr>
              <a:t> Schapiro </a:t>
            </a:r>
            <a:r>
              <a:rPr lang="en-US" sz="1600" dirty="0" err="1" smtClean="0">
                <a:solidFill>
                  <a:srgbClr val="E16C1D"/>
                </a:solidFill>
              </a:rPr>
              <a:t>Hohem</a:t>
            </a:r>
            <a:r>
              <a:rPr lang="en-US" sz="1600" dirty="0" smtClean="0">
                <a:solidFill>
                  <a:srgbClr val="E16C1D"/>
                </a:solidFill>
              </a:rPr>
              <a:t>-de-</a:t>
            </a:r>
            <a:r>
              <a:rPr lang="en-US" sz="1600" dirty="0" err="1" smtClean="0">
                <a:solidFill>
                  <a:srgbClr val="E16C1D"/>
                </a:solidFill>
              </a:rPr>
              <a:t>mello</a:t>
            </a:r>
            <a:r>
              <a:rPr lang="en-US" sz="1600" dirty="0" smtClean="0">
                <a:solidFill>
                  <a:srgbClr val="E16C1D"/>
                </a:solidFill>
              </a:rPr>
              <a:t> SIOPT ‘01,</a:t>
            </a:r>
            <a:br>
              <a:rPr lang="en-US" sz="1600" dirty="0" smtClean="0">
                <a:solidFill>
                  <a:srgbClr val="E16C1D"/>
                </a:solidFill>
              </a:rPr>
            </a:br>
            <a:r>
              <a:rPr lang="en-US" sz="1600" dirty="0" smtClean="0">
                <a:solidFill>
                  <a:srgbClr val="E16C1D"/>
                </a:solidFill>
              </a:rPr>
              <a:t>				</a:t>
            </a:r>
            <a:r>
              <a:rPr lang="en-US" sz="1600" dirty="0" err="1" smtClean="0">
                <a:solidFill>
                  <a:srgbClr val="E16C1D"/>
                </a:solidFill>
              </a:rPr>
              <a:t>Charikar</a:t>
            </a:r>
            <a:r>
              <a:rPr lang="en-US" sz="1600" dirty="0" smtClean="0">
                <a:solidFill>
                  <a:srgbClr val="E16C1D"/>
                </a:solidFill>
              </a:rPr>
              <a:t> </a:t>
            </a:r>
            <a:r>
              <a:rPr lang="en-US" sz="1600" dirty="0" err="1" smtClean="0">
                <a:solidFill>
                  <a:srgbClr val="E16C1D"/>
                </a:solidFill>
              </a:rPr>
              <a:t>Chekuri</a:t>
            </a:r>
            <a:r>
              <a:rPr lang="en-US" sz="1600" dirty="0">
                <a:solidFill>
                  <a:srgbClr val="E16C1D"/>
                </a:solidFill>
              </a:rPr>
              <a:t> </a:t>
            </a:r>
            <a:r>
              <a:rPr lang="en-US" sz="1600" dirty="0" smtClean="0">
                <a:solidFill>
                  <a:srgbClr val="E16C1D"/>
                </a:solidFill>
              </a:rPr>
              <a:t>Pal, APPROX ’05, </a:t>
            </a:r>
            <a:r>
              <a:rPr lang="en-US" sz="1600" dirty="0" err="1" smtClean="0">
                <a:solidFill>
                  <a:srgbClr val="E16C1D"/>
                </a:solidFill>
              </a:rPr>
              <a:t>Shmoys</a:t>
            </a:r>
            <a:r>
              <a:rPr lang="en-US" sz="1600" dirty="0" smtClean="0">
                <a:solidFill>
                  <a:srgbClr val="E16C1D"/>
                </a:solidFill>
              </a:rPr>
              <a:t> </a:t>
            </a:r>
            <a:r>
              <a:rPr lang="en-US" sz="1600" dirty="0" err="1" smtClean="0">
                <a:solidFill>
                  <a:srgbClr val="E16C1D"/>
                </a:solidFill>
              </a:rPr>
              <a:t>Swamy</a:t>
            </a:r>
            <a:r>
              <a:rPr lang="en-US" sz="1600" dirty="0" smtClean="0">
                <a:solidFill>
                  <a:srgbClr val="E16C1D"/>
                </a:solidFill>
              </a:rPr>
              <a:t> 05]</a:t>
            </a:r>
            <a:endParaRPr lang="en-US" sz="1600" dirty="0"/>
          </a:p>
          <a:p>
            <a:pPr>
              <a:buNone/>
            </a:pPr>
            <a:endParaRPr lang="en-US" sz="1800" dirty="0">
              <a:solidFill>
                <a:srgbClr val="E16C1D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 flipH="1" flipV="1">
            <a:off x="2220468" y="2009775"/>
            <a:ext cx="360807" cy="413385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5386" y="2728436"/>
            <a:ext cx="18821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all “reduce”</a:t>
            </a:r>
          </a:p>
          <a:p>
            <a:pPr algn="r"/>
            <a:r>
              <a:rPr lang="en-US" dirty="0"/>
              <a:t>stochastic case</a:t>
            </a:r>
          </a:p>
          <a:p>
            <a:pPr algn="r"/>
            <a:r>
              <a:rPr lang="en-US" dirty="0"/>
              <a:t>to</a:t>
            </a:r>
          </a:p>
          <a:p>
            <a:pPr algn="r"/>
            <a:r>
              <a:rPr lang="en-US" dirty="0"/>
              <a:t>deterministic case</a:t>
            </a:r>
          </a:p>
          <a:p>
            <a:pPr algn="r"/>
            <a:r>
              <a:rPr lang="en-US" dirty="0"/>
              <a:t>in different ways</a:t>
            </a:r>
          </a:p>
        </p:txBody>
      </p:sp>
    </p:spTree>
    <p:extLst>
      <p:ext uri="{BB962C8B-B14F-4D97-AF65-F5344CB8AC3E}">
        <p14:creationId xmlns:p14="http://schemas.microsoft.com/office/powerpoint/2010/main" val="350393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that’s it for today, folks…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5228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en-US" sz="1800" dirty="0"/>
          </a:p>
          <a:p>
            <a:pPr marL="457200" indent="-457200">
              <a:buNone/>
            </a:pPr>
            <a:r>
              <a:rPr lang="en-US" sz="1800" dirty="0">
                <a:solidFill>
                  <a:srgbClr val="C00000"/>
                </a:solidFill>
              </a:rPr>
              <a:t>Again, the framework is that of approximation algorithms</a:t>
            </a:r>
          </a:p>
          <a:p>
            <a:pPr marL="457200" indent="-457200">
              <a:buNone/>
            </a:pPr>
            <a:r>
              <a:rPr lang="en-US" sz="1800" dirty="0">
                <a:solidFill>
                  <a:srgbClr val="C00000"/>
                </a:solidFill>
              </a:rPr>
              <a:t>	our </a:t>
            </a:r>
            <a:r>
              <a:rPr lang="en-US" sz="1800" b="1" dirty="0">
                <a:solidFill>
                  <a:srgbClr val="C00000"/>
                </a:solidFill>
              </a:rPr>
              <a:t>E</a:t>
            </a:r>
            <a:r>
              <a:rPr lang="en-US" sz="1800" dirty="0">
                <a:solidFill>
                  <a:srgbClr val="C00000"/>
                </a:solidFill>
              </a:rPr>
              <a:t>[ performance ]	vs.	</a:t>
            </a:r>
            <a:r>
              <a:rPr lang="en-US" sz="1800" b="1" dirty="0">
                <a:solidFill>
                  <a:srgbClr val="C00000"/>
                </a:solidFill>
              </a:rPr>
              <a:t>E</a:t>
            </a:r>
            <a:r>
              <a:rPr lang="en-US" sz="1800" dirty="0">
                <a:solidFill>
                  <a:srgbClr val="C00000"/>
                </a:solidFill>
              </a:rPr>
              <a:t>[ performance of optimal algorithm ]</a:t>
            </a:r>
          </a:p>
          <a:p>
            <a:pPr marL="457200" indent="-457200">
              <a:buNone/>
            </a:pPr>
            <a:endParaRPr lang="en-US" sz="18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800" dirty="0"/>
              <a:t>Stochastic Optimization is a long-studied area of research. </a:t>
            </a:r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dirty="0" err="1"/>
              <a:t>Dantzig’s</a:t>
            </a:r>
            <a:r>
              <a:rPr lang="en-US" sz="1800" dirty="0"/>
              <a:t> paper on “Linear Programming under Uncertainty” in 1955</a:t>
            </a:r>
          </a:p>
          <a:p>
            <a:pPr>
              <a:buNone/>
            </a:pPr>
            <a:r>
              <a:rPr lang="en-US" sz="1800" dirty="0"/>
              <a:t>	Several books on the subject.</a:t>
            </a:r>
          </a:p>
          <a:p>
            <a:pPr marL="457200" indent="-45720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pPr marL="457200" indent="-457200">
              <a:buNone/>
            </a:pPr>
            <a:r>
              <a:rPr lang="en-US" sz="1800" dirty="0">
                <a:solidFill>
                  <a:srgbClr val="002060"/>
                </a:solidFill>
              </a:rPr>
              <a:t>The approximation/online algorithms effort relatively new.</a:t>
            </a:r>
          </a:p>
          <a:p>
            <a:pPr marL="457200" indent="-457200">
              <a:buNone/>
            </a:pPr>
            <a:r>
              <a:rPr lang="en-US" sz="1800" dirty="0">
                <a:solidFill>
                  <a:srgbClr val="002060"/>
                </a:solidFill>
              </a:rPr>
              <a:t>       (stochastic scheduling, for special distributions)</a:t>
            </a:r>
          </a:p>
          <a:p>
            <a:pPr marL="457200" indent="-457200">
              <a:buNone/>
            </a:pPr>
            <a:r>
              <a:rPr lang="en-US" sz="1800" dirty="0">
                <a:solidFill>
                  <a:srgbClr val="002060"/>
                </a:solidFill>
              </a:rPr>
              <a:t>       (and online algorithms on stochastic models for paging)</a:t>
            </a:r>
          </a:p>
          <a:p>
            <a:pPr marL="457200" indent="-457200">
              <a:buNone/>
            </a:pP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OPT = $c(T_0^*) + E_\pi[\sigma \cdot c(T_R^*)]$"/>
  <p:tag name="LOG" val="This is e-TeX, Version 3.141592-2.2 (MiKTeX 2.4) (preloaded format=latex 2005.7.15)  19 MAR 2006 11:34&#10;entering extended mode&#10;**Group*50&#10;(Group 50.tex&#10;LaTeX2e &lt;2003/12/01&gt;&#10;Babel &lt;v3.8g&gt; and hyphenation patterns for english, french, german, ngerman, du&#10;mylang, nohyphenation, loaded.&#10;(C:\texmf\tex\latex\base\article.cls&#10;Document Class: article 2004/02/16 v1.4f Standard LaTeX document class&#10;(C: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texmf\tex\latex\tools\xspace.sty&#10;Package: xspace 1997/10/13 v1.06 Space after command names (DPC)&#10;) (C:\texmf\tex\latex\amsfonts\amssymb.sty&#10;Package: amssymb 2002/01/22 v2.2d&#10;(C: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texmf\tex\latex\amsmath\amsmath.sty&#10;Package: amsmath 2000/07/18 v2.13 AMS math features&#10;\@mathmargin=\skip43&#10;For additional information on amsmath, use the `?' option.&#10;(C:\texmf\tex\latex\amsmath\amstext.sty&#10;Package: amstext 2000/06/29 v2.01&#10;(C:\texmf\tex\latex\amsmath\amsgen.sty&#10;File: amsgen.sty 1999/11/30 v2.0&#10;\@emptytoks=\toks15&#10;\ex@=\dimen103&#10;)) (C:\texmf\tex\latex\amsmath\amsbsy.sty&#10;Package: amsbsy 1999/11/29 v1.2d&#10;\pmbraise@=\dimen104&#10;) (C: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texmf\tex\latex\graphics\color.sty&#10;Package: color 1999/02/16 v1.0i Standard LaTeX Color (DPC)&#10;(C:\texmf\tex\latex\00miktex\color.cfg&#10;File: color.cfg 2003/03/08 v1.0 MiKTeX 'color' configuration&#10;)&#10;Package color Info: Driver file: dvips.def on input line 125.&#10;(C:\texmf\tex\latex\graphics\dvips.def&#10;File: dvips.def 1999/02/16 v3.0i Driver-dependant file (DPC,SPQR)&#10;) (C:\texmf\tex\latex\graphics\dvipsnam.def&#10;File: dvipsnam.def 1999/02/16 v3.0i Driver-dependant file (DPC,SPQR)&#10;)) (C:\Program Files\TeX4PPT\Styles\TeX4PPT.sty)&#10;No file &quot;Group 50&quot;.aux.&#10;LaTeX Font Info:    Checking defaults for OML/cmm/m/it on input line 8.&#10;LaTeX Font Info:    ... okay on input line 8.&#10;LaTeX Font Info:    Checking defaults for T1/cmr/m/n on input line 8.&#10;LaTeX Font Info:    ... okay on input line 8.&#10;LaTeX Font Info:    Checking defaults for OT1/cmr/m/n on input line 8.&#10;LaTeX Font Info:    ... okay on input line 8.&#10;LaTeX Font Info:    Checking defaults for OMS/cmsy/m/n on input line 8.&#10;LaTeX Font Info:    ... okay on input line 8.&#10;LaTeX Font Info:    Checking defaults for OMX/cmex/m/n on input line 8.&#10;LaTeX Font Info:    ... okay on input line 8.&#10;LaTeX Font Info:    Checking defaults for U/cmr/m/n on input line 8.&#10;LaTeX Font Info:    ... okay on input line 8.&#10;LaTeX Font Info:    Try loading font information for U+msa on input line 9.&#10;(C:\texmf\tex\latex\amsfonts\umsa.fd&#10;File: umsa.fd 2002/01/19 v2.2g AMS font definitions&#10;)&#10;LaTeX Font Info:    Try loading font information for U+msb on input line 9.&#10;(C:\texmf\tex\latex\amsfonts\umsb.fd&#10;File: umsb.fd 2002/01/19 v2.2g AMS font definitions&#10;) [1&#10;&#10;] (Group 50.aux) ) &#10;Here is how much of TeX's memory you used:&#10; 1426 strings out of 95888&#10; 15407 string characters out of 1195156&#10; 59324 words of memory out of 1063101&#10; 4455 multiletter control sequences out of 35000&#10; 5339 words of font info for 22 fonts, out of 500000 for 1000&#10; 14 hyphenation exceptions out of 607&#10; 27i,5n,24p,218b,112s stack positions out of 1500i,500n,5000p,200000b,32768s&#10;&#10;Output written on &quot;Group 50.dvi&quot; (1 page, 612 bytes).&#10;"/>
  <p:tag name="CTOP" val="189"/>
  <p:tag name="CLEFT" val="245.125"/>
  <p:tag name="CWIDTH" val="335.875"/>
  <p:tag name="CHEIGHT" val="26.75"/>
  <p:tag name="MAG" val="26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OPT = $c(T_0^*) + E_\pi[\sigma \cdot c(T_R^*)]$"/>
  <p:tag name="LOG" val="This is e-TeX, Version 3.141592-2.2 (MiKTeX 2.4) (preloaded format=latex 2005.7.15)  19 MAR 2006 11:34&#10;entering extended mode&#10;**Group*50&#10;(Group 50.tex&#10;LaTeX2e &lt;2003/12/01&gt;&#10;Babel &lt;v3.8g&gt; and hyphenation patterns for english, french, german, ngerman, du&#10;mylang, nohyphenation, loaded.&#10;(C:\texmf\tex\latex\base\article.cls&#10;Document Class: article 2004/02/16 v1.4f Standard LaTeX document class&#10;(C: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texmf\tex\latex\tools\xspace.sty&#10;Package: xspace 1997/10/13 v1.06 Space after command names (DPC)&#10;) (C:\texmf\tex\latex\amsfonts\amssymb.sty&#10;Package: amssymb 2002/01/22 v2.2d&#10;(C: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texmf\tex\latex\amsmath\amsmath.sty&#10;Package: amsmath 2000/07/18 v2.13 AMS math features&#10;\@mathmargin=\skip43&#10;For additional information on amsmath, use the `?' option.&#10;(C:\texmf\tex\latex\amsmath\amstext.sty&#10;Package: amstext 2000/06/29 v2.01&#10;(C:\texmf\tex\latex\amsmath\amsgen.sty&#10;File: amsgen.sty 1999/11/30 v2.0&#10;\@emptytoks=\toks15&#10;\ex@=\dimen103&#10;)) (C:\texmf\tex\latex\amsmath\amsbsy.sty&#10;Package: amsbsy 1999/11/29 v1.2d&#10;\pmbraise@=\dimen104&#10;) (C: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texmf\tex\latex\graphics\color.sty&#10;Package: color 1999/02/16 v1.0i Standard LaTeX Color (DPC)&#10;(C:\texmf\tex\latex\00miktex\color.cfg&#10;File: color.cfg 2003/03/08 v1.0 MiKTeX 'color' configuration&#10;)&#10;Package color Info: Driver file: dvips.def on input line 125.&#10;(C:\texmf\tex\latex\graphics\dvips.def&#10;File: dvips.def 1999/02/16 v3.0i Driver-dependant file (DPC,SPQR)&#10;) (C:\texmf\tex\latex\graphics\dvipsnam.def&#10;File: dvipsnam.def 1999/02/16 v3.0i Driver-dependant file (DPC,SPQR)&#10;)) (C:\Program Files\TeX4PPT\Styles\TeX4PPT.sty)&#10;No file &quot;Group 50&quot;.aux.&#10;LaTeX Font Info:    Checking defaults for OML/cmm/m/it on input line 8.&#10;LaTeX Font Info:    ... okay on input line 8.&#10;LaTeX Font Info:    Checking defaults for T1/cmr/m/n on input line 8.&#10;LaTeX Font Info:    ... okay on input line 8.&#10;LaTeX Font Info:    Checking defaults for OT1/cmr/m/n on input line 8.&#10;LaTeX Font Info:    ... okay on input line 8.&#10;LaTeX Font Info:    Checking defaults for OMS/cmsy/m/n on input line 8.&#10;LaTeX Font Info:    ... okay on input line 8.&#10;LaTeX Font Info:    Checking defaults for OMX/cmex/m/n on input line 8.&#10;LaTeX Font Info:    ... okay on input line 8.&#10;LaTeX Font Info:    Checking defaults for U/cmr/m/n on input line 8.&#10;LaTeX Font Info:    ... okay on input line 8.&#10;LaTeX Font Info:    Try loading font information for U+msa on input line 9.&#10;(C:\texmf\tex\latex\amsfonts\umsa.fd&#10;File: umsa.fd 2002/01/19 v2.2g AMS font definitions&#10;)&#10;LaTeX Font Info:    Try loading font information for U+msb on input line 9.&#10;(C:\texmf\tex\latex\amsfonts\umsb.fd&#10;File: umsb.fd 2002/01/19 v2.2g AMS font definitions&#10;) [1&#10;&#10;] (Group 50.aux) ) &#10;Here is how much of TeX's memory you used:&#10; 1426 strings out of 95888&#10; 15407 string characters out of 1195156&#10; 59324 words of memory out of 1063101&#10; 4455 multiletter control sequences out of 35000&#10; 5339 words of font info for 22 fonts, out of 500000 for 1000&#10; 14 hyphenation exceptions out of 607&#10; 27i,5n,24p,218b,112s stack positions out of 1500i,500n,5000p,200000b,32768s&#10;&#10;Output written on &quot;Group 50.dvi&quot; (1 page, 612 bytes).&#10;"/>
  <p:tag name="CTOP" val="189"/>
  <p:tag name="CLEFT" val="245.125"/>
  <p:tag name="CWIDTH" val="335.875"/>
  <p:tag name="CHEIGHT" val="26.75"/>
  <p:tag name="MAG" val="26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OPT = $c(T_0^*) + E_\pi[\sigma \cdot c(T_R^*)]$"/>
  <p:tag name="LOG" val="This is e-TeX, Version 3.141592-2.2 (MiKTeX 2.4) (preloaded format=latex 2005.7.15)  19 MAR 2006 11:34&#10;entering extended mode&#10;**Group*50&#10;(Group 50.tex&#10;LaTeX2e &lt;2003/12/01&gt;&#10;Babel &lt;v3.8g&gt; and hyphenation patterns for english, french, german, ngerman, du&#10;mylang, nohyphenation, loaded.&#10;(C:\texmf\tex\latex\base\article.cls&#10;Document Class: article 2004/02/16 v1.4f Standard LaTeX document class&#10;(C: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texmf\tex\latex\tools\xspace.sty&#10;Package: xspace 1997/10/13 v1.06 Space after command names (DPC)&#10;) (C:\texmf\tex\latex\amsfonts\amssymb.sty&#10;Package: amssymb 2002/01/22 v2.2d&#10;(C: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texmf\tex\latex\amsmath\amsmath.sty&#10;Package: amsmath 2000/07/18 v2.13 AMS math features&#10;\@mathmargin=\skip43&#10;For additional information on amsmath, use the `?' option.&#10;(C:\texmf\tex\latex\amsmath\amstext.sty&#10;Package: amstext 2000/06/29 v2.01&#10;(C:\texmf\tex\latex\amsmath\amsgen.sty&#10;File: amsgen.sty 1999/11/30 v2.0&#10;\@emptytoks=\toks15&#10;\ex@=\dimen103&#10;)) (C:\texmf\tex\latex\amsmath\amsbsy.sty&#10;Package: amsbsy 1999/11/29 v1.2d&#10;\pmbraise@=\dimen104&#10;) (C: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texmf\tex\latex\graphics\color.sty&#10;Package: color 1999/02/16 v1.0i Standard LaTeX Color (DPC)&#10;(C:\texmf\tex\latex\00miktex\color.cfg&#10;File: color.cfg 2003/03/08 v1.0 MiKTeX 'color' configuration&#10;)&#10;Package color Info: Driver file: dvips.def on input line 125.&#10;(C:\texmf\tex\latex\graphics\dvips.def&#10;File: dvips.def 1999/02/16 v3.0i Driver-dependant file (DPC,SPQR)&#10;) (C:\texmf\tex\latex\graphics\dvipsnam.def&#10;File: dvipsnam.def 1999/02/16 v3.0i Driver-dependant file (DPC,SPQR)&#10;)) (C:\Program Files\TeX4PPT\Styles\TeX4PPT.sty)&#10;No file &quot;Group 50&quot;.aux.&#10;LaTeX Font Info:    Checking defaults for OML/cmm/m/it on input line 8.&#10;LaTeX Font Info:    ... okay on input line 8.&#10;LaTeX Font Info:    Checking defaults for T1/cmr/m/n on input line 8.&#10;LaTeX Font Info:    ... okay on input line 8.&#10;LaTeX Font Info:    Checking defaults for OT1/cmr/m/n on input line 8.&#10;LaTeX Font Info:    ... okay on input line 8.&#10;LaTeX Font Info:    Checking defaults for OMS/cmsy/m/n on input line 8.&#10;LaTeX Font Info:    ... okay on input line 8.&#10;LaTeX Font Info:    Checking defaults for OMX/cmex/m/n on input line 8.&#10;LaTeX Font Info:    ... okay on input line 8.&#10;LaTeX Font Info:    Checking defaults for U/cmr/m/n on input line 8.&#10;LaTeX Font Info:    ... okay on input line 8.&#10;LaTeX Font Info:    Try loading font information for U+msa on input line 9.&#10;(C:\texmf\tex\latex\amsfonts\umsa.fd&#10;File: umsa.fd 2002/01/19 v2.2g AMS font definitions&#10;)&#10;LaTeX Font Info:    Try loading font information for U+msb on input line 9.&#10;(C:\texmf\tex\latex\amsfonts\umsb.fd&#10;File: umsb.fd 2002/01/19 v2.2g AMS font definitions&#10;) [1&#10;&#10;] (Group 50.aux) ) &#10;Here is how much of TeX's memory you used:&#10; 1426 strings out of 95888&#10; 15407 string characters out of 1195156&#10; 59324 words of memory out of 1063101&#10; 4455 multiletter control sequences out of 35000&#10; 5339 words of font info for 22 fonts, out of 500000 for 1000&#10; 14 hyphenation exceptions out of 607&#10; 27i,5n,24p,218b,112s stack positions out of 1500i,500n,5000p,200000b,32768s&#10;&#10;Output written on &quot;Group 50.dvi&quot; (1 page, 612 bytes).&#10;"/>
  <p:tag name="CTOP" val="189"/>
  <p:tag name="CLEFT" val="245.125"/>
  <p:tag name="CWIDTH" val="335.875"/>
  <p:tag name="CHEIGHT" val="26.75"/>
  <p:tag name="MAG" val="26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OPT = $c(T_0^*) + E_\pi[\sigma \cdot c(T_R^*)]$"/>
  <p:tag name="LOG" val="This is e-TeX, Version 3.141592-2.2 (MiKTeX 2.4) (preloaded format=latex 2005.7.15)  19 MAR 2006 11:34&#10;entering extended mode&#10;**Group*50&#10;(Group 50.tex&#10;LaTeX2e &lt;2003/12/01&gt;&#10;Babel &lt;v3.8g&gt; and hyphenation patterns for english, french, german, ngerman, du&#10;mylang, nohyphenation, loaded.&#10;(C:\texmf\tex\latex\base\article.cls&#10;Document Class: article 2004/02/16 v1.4f Standard LaTeX document class&#10;(C: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texmf\tex\latex\tools\xspace.sty&#10;Package: xspace 1997/10/13 v1.06 Space after command names (DPC)&#10;) (C:\texmf\tex\latex\amsfonts\amssymb.sty&#10;Package: amssymb 2002/01/22 v2.2d&#10;(C: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texmf\tex\latex\amsmath\amsmath.sty&#10;Package: amsmath 2000/07/18 v2.13 AMS math features&#10;\@mathmargin=\skip43&#10;For additional information on amsmath, use the `?' option.&#10;(C:\texmf\tex\latex\amsmath\amstext.sty&#10;Package: amstext 2000/06/29 v2.01&#10;(C:\texmf\tex\latex\amsmath\amsgen.sty&#10;File: amsgen.sty 1999/11/30 v2.0&#10;\@emptytoks=\toks15&#10;\ex@=\dimen103&#10;)) (C:\texmf\tex\latex\amsmath\amsbsy.sty&#10;Package: amsbsy 1999/11/29 v1.2d&#10;\pmbraise@=\dimen104&#10;) (C: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texmf\tex\latex\graphics\color.sty&#10;Package: color 1999/02/16 v1.0i Standard LaTeX Color (DPC)&#10;(C:\texmf\tex\latex\00miktex\color.cfg&#10;File: color.cfg 2003/03/08 v1.0 MiKTeX 'color' configuration&#10;)&#10;Package color Info: Driver file: dvips.def on input line 125.&#10;(C:\texmf\tex\latex\graphics\dvips.def&#10;File: dvips.def 1999/02/16 v3.0i Driver-dependant file (DPC,SPQR)&#10;) (C:\texmf\tex\latex\graphics\dvipsnam.def&#10;File: dvipsnam.def 1999/02/16 v3.0i Driver-dependant file (DPC,SPQR)&#10;)) (C:\Program Files\TeX4PPT\Styles\TeX4PPT.sty)&#10;No file &quot;Group 50&quot;.aux.&#10;LaTeX Font Info:    Checking defaults for OML/cmm/m/it on input line 8.&#10;LaTeX Font Info:    ... okay on input line 8.&#10;LaTeX Font Info:    Checking defaults for T1/cmr/m/n on input line 8.&#10;LaTeX Font Info:    ... okay on input line 8.&#10;LaTeX Font Info:    Checking defaults for OT1/cmr/m/n on input line 8.&#10;LaTeX Font Info:    ... okay on input line 8.&#10;LaTeX Font Info:    Checking defaults for OMS/cmsy/m/n on input line 8.&#10;LaTeX Font Info:    ... okay on input line 8.&#10;LaTeX Font Info:    Checking defaults for OMX/cmex/m/n on input line 8.&#10;LaTeX Font Info:    ... okay on input line 8.&#10;LaTeX Font Info:    Checking defaults for U/cmr/m/n on input line 8.&#10;LaTeX Font Info:    ... okay on input line 8.&#10;LaTeX Font Info:    Try loading font information for U+msa on input line 9.&#10;(C:\texmf\tex\latex\amsfonts\umsa.fd&#10;File: umsa.fd 2002/01/19 v2.2g AMS font definitions&#10;)&#10;LaTeX Font Info:    Try loading font information for U+msb on input line 9.&#10;(C:\texmf\tex\latex\amsfonts\umsb.fd&#10;File: umsb.fd 2002/01/19 v2.2g AMS font definitions&#10;) [1&#10;&#10;] (Group 50.aux) ) &#10;Here is how much of TeX's memory you used:&#10; 1426 strings out of 95888&#10; 15407 string characters out of 1195156&#10; 59324 words of memory out of 1063101&#10; 4455 multiletter control sequences out of 35000&#10; 5339 words of font info for 22 fonts, out of 500000 for 1000&#10; 14 hyphenation exceptions out of 607&#10; 27i,5n,24p,218b,112s stack positions out of 1500i,500n,5000p,200000b,32768s&#10;&#10;Output written on &quot;Group 50.dvi&quot; (1 page, 612 bytes).&#10;"/>
  <p:tag name="CTOP" val="189"/>
  <p:tag name="CLEFT" val="245.125"/>
  <p:tag name="CWIDTH" val="335.875"/>
  <p:tag name="CHEIGHT" val="26.75"/>
  <p:tag name="MAG" val="26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3368</Words>
  <Application>Microsoft Office PowerPoint</Application>
  <PresentationFormat>Widescreen</PresentationFormat>
  <Paragraphs>895</Paragraphs>
  <Slides>83</Slides>
  <Notes>38</Notes>
  <HiddenSlides>2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100" baseType="lpstr">
      <vt:lpstr>Symbol</vt:lpstr>
      <vt:lpstr>Trebuchet MS</vt:lpstr>
      <vt:lpstr>cmsy10</vt:lpstr>
      <vt:lpstr>Calibri Light</vt:lpstr>
      <vt:lpstr>Calibri</vt:lpstr>
      <vt:lpstr>cmmi7</vt:lpstr>
      <vt:lpstr>Wingdings</vt:lpstr>
      <vt:lpstr>Arial</vt:lpstr>
      <vt:lpstr>cmr7</vt:lpstr>
      <vt:lpstr>Cambria Math</vt:lpstr>
      <vt:lpstr>Times New Roman</vt:lpstr>
      <vt:lpstr>cmr10</vt:lpstr>
      <vt:lpstr>cmsy7</vt:lpstr>
      <vt:lpstr>Tahoma</vt:lpstr>
      <vt:lpstr>cmmi10</vt:lpstr>
      <vt:lpstr>Office Theme</vt:lpstr>
      <vt:lpstr>Equation</vt:lpstr>
      <vt:lpstr>Approximation Algorithms for Stochastic Optimization  </vt:lpstr>
      <vt:lpstr>Approximation Algorithms for Multi-Stage Stochastic Optimization  {vertex cover, Steiner tree, MSTs} {LPs, rounding, sampling}</vt:lpstr>
      <vt:lpstr>stochastic optimization</vt:lpstr>
      <vt:lpstr>approximation algorithms</vt:lpstr>
      <vt:lpstr>example 1: Steiner tree</vt:lpstr>
      <vt:lpstr>example 1: Steiner tree</vt:lpstr>
      <vt:lpstr>example 1: Steiner tree</vt:lpstr>
      <vt:lpstr>observations</vt:lpstr>
      <vt:lpstr>observations</vt:lpstr>
      <vt:lpstr>today’s roadmap</vt:lpstr>
      <vt:lpstr>PowerPoint Presentation</vt:lpstr>
      <vt:lpstr>PowerPoint Presentation</vt:lpstr>
      <vt:lpstr>example 2: vertex cover</vt:lpstr>
      <vt:lpstr>2-stage stochastic vertex cover</vt:lpstr>
      <vt:lpstr>representations of ¼</vt:lpstr>
      <vt:lpstr>2-stage stochastic vertex cover</vt:lpstr>
      <vt:lpstr>approximating deterministic vertex cover?</vt:lpstr>
      <vt:lpstr>same idea for stochastic vertex cover</vt:lpstr>
      <vt:lpstr>same idea for stochastic vertex cover</vt:lpstr>
      <vt:lpstr>example 3: stochastic MST</vt:lpstr>
      <vt:lpstr>main idea: write an LP</vt:lpstr>
      <vt:lpstr>main idea: write an LP</vt:lpstr>
      <vt:lpstr>main idea: write an LP</vt:lpstr>
      <vt:lpstr>hardness: reduction from set cover</vt:lpstr>
      <vt:lpstr>results so far</vt:lpstr>
      <vt:lpstr>solving the LP and rounding</vt:lpstr>
      <vt:lpstr>today’s roadmap</vt:lpstr>
      <vt:lpstr>scenario reduction</vt:lpstr>
      <vt:lpstr>a first idea you’d try</vt:lpstr>
      <vt:lpstr>a first idea you’d try</vt:lpstr>
      <vt:lpstr>variance?</vt:lpstr>
      <vt:lpstr>some “nice” conditions</vt:lpstr>
      <vt:lpstr>some “nice” conditions</vt:lpstr>
      <vt:lpstr>intuition for proof</vt:lpstr>
      <vt:lpstr>SAA wrapup</vt:lpstr>
      <vt:lpstr>today’s roadmap</vt:lpstr>
      <vt:lpstr> back to problem  1: two-stage Steiner tree</vt:lpstr>
      <vt:lpstr>a thought experiment</vt:lpstr>
      <vt:lpstr>simplifying assumption for this part</vt:lpstr>
      <vt:lpstr>boosted sampling algorithm</vt:lpstr>
      <vt:lpstr>the analysis</vt:lpstr>
      <vt:lpstr>analysis of 1st stage cost</vt:lpstr>
      <vt:lpstr>analysis of 1st stage cost(formal)</vt:lpstr>
      <vt:lpstr>the analysis</vt:lpstr>
      <vt:lpstr>a useful “cost sharing” scheme </vt:lpstr>
      <vt:lpstr>a useful “cost sharing” scheme </vt:lpstr>
      <vt:lpstr>a useful “cost sharing” scheme </vt:lpstr>
      <vt:lpstr>analysis of 2nd stage cost</vt:lpstr>
      <vt:lpstr>analysis of 2nd stage cost</vt:lpstr>
      <vt:lpstr>the analysis</vt:lpstr>
      <vt:lpstr>boosted sampling framework</vt:lpstr>
      <vt:lpstr>results so far</vt:lpstr>
      <vt:lpstr>“infinite horizon” problems: stochastic meets online</vt:lpstr>
      <vt:lpstr> multi-stage a.k.a. average-case online</vt:lpstr>
      <vt:lpstr> multi-stage a.k.a. average-case online</vt:lpstr>
      <vt:lpstr>The Greedy Algorithm</vt:lpstr>
      <vt:lpstr>The Greedy Algorithm</vt:lpstr>
      <vt:lpstr>The Greedy Algorithm</vt:lpstr>
      <vt:lpstr>for this lecture…</vt:lpstr>
      <vt:lpstr>greed is (still) bad</vt:lpstr>
      <vt:lpstr>however, we can prove…</vt:lpstr>
      <vt:lpstr>Augmented greedy</vt:lpstr>
      <vt:lpstr>Augmented greedy</vt:lpstr>
      <vt:lpstr>Augmented greedy</vt:lpstr>
      <vt:lpstr>Proof for augmented greedy</vt:lpstr>
      <vt:lpstr>Proof for augmented greedy</vt:lpstr>
      <vt:lpstr>Proof for augmented greedy</vt:lpstr>
      <vt:lpstr>Proof for augmented greedy</vt:lpstr>
      <vt:lpstr>Proof for augmented greedy</vt:lpstr>
      <vt:lpstr>Extensions of these ideas</vt:lpstr>
      <vt:lpstr>Approximations for  Multistage Stochastic Programs</vt:lpstr>
      <vt:lpstr>k stages of decision making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directions to consider</vt:lpstr>
      <vt:lpstr>Other directions</vt:lpstr>
      <vt:lpstr>Other directions</vt:lpstr>
      <vt:lpstr>some citations(1)</vt:lpstr>
      <vt:lpstr>some citations(2)</vt:lpstr>
      <vt:lpstr>that’s it for today, folks…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Algorithms with recourse</dc:title>
  <dc:creator>Anupam Gupta</dc:creator>
  <cp:lastModifiedBy>Anupam Gupta</cp:lastModifiedBy>
  <cp:revision>334</cp:revision>
  <dcterms:created xsi:type="dcterms:W3CDTF">2017-04-15T00:33:07Z</dcterms:created>
  <dcterms:modified xsi:type="dcterms:W3CDTF">2017-06-24T15:32:05Z</dcterms:modified>
</cp:coreProperties>
</file>